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6" r:id="rId4"/>
    <p:sldId id="260" r:id="rId5"/>
    <p:sldId id="258" r:id="rId6"/>
    <p:sldId id="259" r:id="rId7"/>
    <p:sldId id="262" r:id="rId8"/>
    <p:sldId id="263" r:id="rId9"/>
    <p:sldId id="267" r:id="rId10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00"/>
    <a:srgbClr val="00FFFF"/>
    <a:srgbClr val="FF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795D5-F058-4ACD-B6F9-4879882804BE}" type="datetimeFigureOut">
              <a:rPr lang="th-TH" smtClean="0"/>
              <a:pPr/>
              <a:t>08/03/60</a:t>
            </a:fld>
            <a:endParaRPr lang="th-TH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150F1-8D8B-4584-973D-D9BF0DABE108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GCE </a:t>
            </a:r>
            <a:r>
              <a:rPr lang="th-TH" dirty="0" smtClean="0"/>
              <a:t>ที่ดูไว้ของ</a:t>
            </a:r>
            <a:r>
              <a:rPr lang="th-TH" baseline="0" dirty="0" smtClean="0"/>
              <a:t> </a:t>
            </a:r>
            <a:r>
              <a:rPr lang="en-US" baseline="0" dirty="0" err="1" smtClean="0"/>
              <a:t>Methorm</a:t>
            </a:r>
            <a:r>
              <a:rPr lang="en-US" baseline="0" dirty="0" smtClean="0"/>
              <a:t> </a:t>
            </a:r>
            <a:r>
              <a:rPr lang="th-TH" baseline="0" dirty="0" smtClean="0"/>
              <a:t>ชื่อสินค้า </a:t>
            </a:r>
            <a:r>
              <a:rPr lang="en-US" baseline="0" dirty="0" smtClean="0"/>
              <a:t>Mini glassy carbon electrode for 791 </a:t>
            </a:r>
            <a:r>
              <a:rPr lang="th-TH" baseline="0" dirty="0" smtClean="0"/>
              <a:t>มีความยาวจากด้ามจับถึงปลาย</a:t>
            </a:r>
            <a:r>
              <a:rPr lang="en-US" baseline="0" dirty="0" smtClean="0"/>
              <a:t> 7 </a:t>
            </a:r>
            <a:r>
              <a:rPr lang="th-TH" baseline="0" dirty="0" smtClean="0"/>
              <a:t>มิลลิเมตร  เส้นผ่านศูนย์กลาง </a:t>
            </a:r>
            <a:r>
              <a:rPr lang="en-US" baseline="0" dirty="0" smtClean="0"/>
              <a:t>GCE 2 </a:t>
            </a:r>
            <a:r>
              <a:rPr lang="th-TH" baseline="0" dirty="0" smtClean="0"/>
              <a:t>มิลลิเมตร</a:t>
            </a:r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150F1-8D8B-4584-973D-D9BF0DABE108}" type="slidenum">
              <a:rPr lang="th-TH" smtClean="0"/>
              <a:pPr/>
              <a:t>4</a:t>
            </a:fld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05A4-0479-4479-847A-719D84EA8C48}" type="datetimeFigureOut">
              <a:rPr lang="th-TH" smtClean="0"/>
              <a:pPr/>
              <a:t>08/03/60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31AB-7F60-46E1-BA6A-CAE006FDD54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05A4-0479-4479-847A-719D84EA8C48}" type="datetimeFigureOut">
              <a:rPr lang="th-TH" smtClean="0"/>
              <a:pPr/>
              <a:t>08/03/60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31AB-7F60-46E1-BA6A-CAE006FDD54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05A4-0479-4479-847A-719D84EA8C48}" type="datetimeFigureOut">
              <a:rPr lang="th-TH" smtClean="0"/>
              <a:pPr/>
              <a:t>08/03/60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31AB-7F60-46E1-BA6A-CAE006FDD54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05A4-0479-4479-847A-719D84EA8C48}" type="datetimeFigureOut">
              <a:rPr lang="th-TH" smtClean="0"/>
              <a:pPr/>
              <a:t>08/03/60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31AB-7F60-46E1-BA6A-CAE006FDD54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05A4-0479-4479-847A-719D84EA8C48}" type="datetimeFigureOut">
              <a:rPr lang="th-TH" smtClean="0"/>
              <a:pPr/>
              <a:t>08/03/60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31AB-7F60-46E1-BA6A-CAE006FDD54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05A4-0479-4479-847A-719D84EA8C48}" type="datetimeFigureOut">
              <a:rPr lang="th-TH" smtClean="0"/>
              <a:pPr/>
              <a:t>08/03/60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31AB-7F60-46E1-BA6A-CAE006FDD54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05A4-0479-4479-847A-719D84EA8C48}" type="datetimeFigureOut">
              <a:rPr lang="th-TH" smtClean="0"/>
              <a:pPr/>
              <a:t>08/03/60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31AB-7F60-46E1-BA6A-CAE006FDD54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05A4-0479-4479-847A-719D84EA8C48}" type="datetimeFigureOut">
              <a:rPr lang="th-TH" smtClean="0"/>
              <a:pPr/>
              <a:t>08/03/60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31AB-7F60-46E1-BA6A-CAE006FDD54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05A4-0479-4479-847A-719D84EA8C48}" type="datetimeFigureOut">
              <a:rPr lang="th-TH" smtClean="0"/>
              <a:pPr/>
              <a:t>08/03/60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31AB-7F60-46E1-BA6A-CAE006FDD54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05A4-0479-4479-847A-719D84EA8C48}" type="datetimeFigureOut">
              <a:rPr lang="th-TH" smtClean="0"/>
              <a:pPr/>
              <a:t>08/03/60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31AB-7F60-46E1-BA6A-CAE006FDD54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05A4-0479-4479-847A-719D84EA8C48}" type="datetimeFigureOut">
              <a:rPr lang="th-TH" smtClean="0"/>
              <a:pPr/>
              <a:t>08/03/60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31AB-7F60-46E1-BA6A-CAE006FDD54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C05A4-0479-4479-847A-719D84EA8C48}" type="datetimeFigureOut">
              <a:rPr lang="th-TH" smtClean="0"/>
              <a:pPr/>
              <a:t>08/03/60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931AB-7F60-46E1-BA6A-CAE006FDD543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รูปภาพ 5" descr="graphics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86" y="2714620"/>
            <a:ext cx="4588630" cy="3757618"/>
          </a:xfrm>
          <a:prstGeom prst="rect">
            <a:avLst/>
          </a:prstGeom>
        </p:spPr>
      </p:pic>
      <p:sp>
        <p:nvSpPr>
          <p:cNvPr id="4" name="ชื่อเรื่อง 3"/>
          <p:cNvSpPr>
            <a:spLocks noGrp="1"/>
          </p:cNvSpPr>
          <p:nvPr>
            <p:ph type="ctrTitle"/>
          </p:nvPr>
        </p:nvSpPr>
        <p:spPr>
          <a:xfrm>
            <a:off x="0" y="101587"/>
            <a:ext cx="6500826" cy="111283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5400" b="1" dirty="0" smtClean="0">
                <a:latin typeface="TH Sarabun New" pitchFamily="34" charset="-34"/>
                <a:cs typeface="TH Sarabun New" pitchFamily="34" charset="-34"/>
              </a:rPr>
              <a:t>Differential Pulse Voltammetry</a:t>
            </a:r>
            <a:endParaRPr lang="th-TH" sz="54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5" name="ชื่อเรื่องรอง 4"/>
          <p:cNvSpPr>
            <a:spLocks noGrp="1"/>
          </p:cNvSpPr>
          <p:nvPr>
            <p:ph type="subTitle" idx="1"/>
          </p:nvPr>
        </p:nvSpPr>
        <p:spPr>
          <a:xfrm>
            <a:off x="0" y="1214422"/>
            <a:ext cx="7786710" cy="2643206"/>
          </a:xfrm>
        </p:spPr>
        <p:txBody>
          <a:bodyPr>
            <a:normAutofit/>
          </a:bodyPr>
          <a:lstStyle/>
          <a:p>
            <a:pPr algn="l"/>
            <a:r>
              <a:rPr lang="th-TH" sz="2800" dirty="0" smtClean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เป็นเครื่องมือที่ใช้ในการวิเคราะห์ทางไฟฟ้าเคมี วิธีนี้เป็นการศึกษาทั้งทางด้านคุณภาพและปริมาณ จะได้ข้อมูลต่างๆดังนี้</a:t>
            </a:r>
          </a:p>
          <a:p>
            <a:pPr algn="l">
              <a:buFontTx/>
              <a:buChar char="-"/>
            </a:pPr>
            <a:r>
              <a:rPr lang="th-TH" sz="2800" dirty="0" smtClean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ค่าความต่างศักย์ของการเกิดปฏิกิริยารีดักชัน (</a:t>
            </a:r>
            <a:r>
              <a:rPr lang="en-US" sz="2800" dirty="0" smtClean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reduction</a:t>
            </a:r>
            <a:r>
              <a:rPr lang="th-TH" sz="2800" dirty="0" smtClean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)</a:t>
            </a:r>
          </a:p>
          <a:p>
            <a:pPr algn="l">
              <a:buFontTx/>
              <a:buChar char="-"/>
            </a:pPr>
            <a:r>
              <a:rPr lang="th-TH" sz="2800" dirty="0" smtClean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ค่าความต่างศักย์ของการเกิดปฏิกิริยาออกซิเดชัน (</a:t>
            </a:r>
            <a:r>
              <a:rPr lang="en-US" sz="2800" dirty="0" smtClean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oxidation</a:t>
            </a:r>
            <a:r>
              <a:rPr lang="th-TH" sz="2800" dirty="0" smtClean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)</a:t>
            </a:r>
          </a:p>
          <a:p>
            <a:pPr algn="l">
              <a:buFontTx/>
              <a:buChar char="-"/>
            </a:pPr>
            <a:r>
              <a:rPr lang="th-TH" sz="2800" dirty="0" smtClean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ปริมาณ และ ค่าความเข้มข้นของสารประกอบที่ต้องการศึกษา</a:t>
            </a:r>
          </a:p>
          <a:p>
            <a:pPr algn="l">
              <a:buFontTx/>
              <a:buChar char="-"/>
            </a:pPr>
            <a:endParaRPr lang="th-TH" sz="2800" dirty="0">
              <a:solidFill>
                <a:schemeClr val="tx1"/>
              </a:solidFill>
              <a:latin typeface="TH Sarabun New" pitchFamily="34" charset="-34"/>
              <a:cs typeface="TH Sarabun New" pitchFamily="34" charset="-3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28604"/>
            <a:ext cx="4302781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h-TH" sz="3600" b="1" dirty="0" smtClean="0">
                <a:latin typeface="TH Sarabun New" pitchFamily="34" charset="-34"/>
                <a:cs typeface="TH Sarabun New" pitchFamily="34" charset="-34"/>
              </a:rPr>
              <a:t>ส่วนประกอบหลักที่สำคัญ </a:t>
            </a:r>
            <a:r>
              <a:rPr lang="en-US" sz="3600" b="1" dirty="0" smtClean="0">
                <a:latin typeface="TH Sarabun New" pitchFamily="34" charset="-34"/>
                <a:cs typeface="TH Sarabun New" pitchFamily="34" charset="-34"/>
              </a:rPr>
              <a:t>2 </a:t>
            </a:r>
            <a:r>
              <a:rPr lang="th-TH" sz="3600" b="1" dirty="0" smtClean="0">
                <a:latin typeface="TH Sarabun New" pitchFamily="34" charset="-34"/>
                <a:cs typeface="TH Sarabun New" pitchFamily="34" charset="-34"/>
              </a:rPr>
              <a:t>ส่วน</a:t>
            </a:r>
            <a:endParaRPr lang="th-TH" sz="36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1214422"/>
            <a:ext cx="792961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TH Sarabun New" pitchFamily="34" charset="-34"/>
                <a:cs typeface="TH Sarabun New" pitchFamily="34" charset="-34"/>
              </a:rPr>
              <a:t>Potentiostat   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เป็นเครื่องมือที่ใช้ในการวิเคราะห์ทางไฟฟ้าเคมี ซึ่งเป็นตัวควบคุมการจ่ายความต่างศักย์และวัดกระแสไฟฟ้าที่มีความละเอียดสูง</a:t>
            </a:r>
          </a:p>
          <a:p>
            <a:pPr marL="514350" indent="-514350"/>
            <a:r>
              <a:rPr lang="en-US" dirty="0" smtClean="0">
                <a:latin typeface="TH Sarabun New" pitchFamily="34" charset="-34"/>
                <a:cs typeface="TH Sarabun New" pitchFamily="34" charset="-34"/>
              </a:rPr>
              <a:t>2.	 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เซลล์ไฟฟ้าเคมี โดยเครื่องโพ</a:t>
            </a:r>
            <a:r>
              <a:rPr lang="th-TH" dirty="0" err="1" smtClean="0">
                <a:latin typeface="TH Sarabun New" pitchFamily="34" charset="-34"/>
                <a:cs typeface="TH Sarabun New" pitchFamily="34" charset="-34"/>
              </a:rPr>
              <a:t>เทน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ชิ</a:t>
            </a:r>
            <a:r>
              <a:rPr lang="th-TH" dirty="0" err="1" smtClean="0">
                <a:latin typeface="TH Sarabun New" pitchFamily="34" charset="-34"/>
                <a:cs typeface="TH Sarabun New" pitchFamily="34" charset="-34"/>
              </a:rPr>
              <a:t>โอสแต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ตจะถูกต่อไปยังเซลล์เคมีไฟฟ้าแบบ </a:t>
            </a:r>
            <a:r>
              <a:rPr lang="en-US" dirty="0" smtClean="0">
                <a:latin typeface="TH Sarabun New" pitchFamily="34" charset="-34"/>
                <a:cs typeface="TH Sarabun New" pitchFamily="34" charset="-34"/>
              </a:rPr>
              <a:t>3 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ขั้ว</a:t>
            </a:r>
          </a:p>
          <a:p>
            <a:pPr marL="514350" indent="-514350"/>
            <a:r>
              <a:rPr lang="en-US" dirty="0" smtClean="0">
                <a:latin typeface="TH Sarabun New" pitchFamily="34" charset="-34"/>
                <a:cs typeface="TH Sarabun New" pitchFamily="34" charset="-34"/>
              </a:rPr>
              <a:t>1.1 working electrode 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 เป็นขั้วไฟฟ้าที่มีปฏิกิริยาของสารที่ต้องการวิเคราะห์จะเกิดขึ้น วัสดุที่มักจะนำมาใช้จะมีความเสถียรสูง เช่น ทอง </a:t>
            </a:r>
            <a:r>
              <a:rPr lang="th-TH" dirty="0" err="1" smtClean="0">
                <a:latin typeface="TH Sarabun New" pitchFamily="34" charset="-34"/>
                <a:cs typeface="TH Sarabun New" pitchFamily="34" charset="-34"/>
              </a:rPr>
              <a:t>แพลทตินัม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 </a:t>
            </a:r>
            <a:r>
              <a:rPr lang="th-TH" dirty="0" err="1" smtClean="0">
                <a:latin typeface="TH Sarabun New" pitchFamily="34" charset="-34"/>
                <a:cs typeface="TH Sarabun New" pitchFamily="34" charset="-34"/>
              </a:rPr>
              <a:t>คาร์บอนอ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สัณฐาน (</a:t>
            </a:r>
            <a:r>
              <a:rPr lang="en-US" dirty="0" smtClean="0">
                <a:latin typeface="TH Sarabun New" pitchFamily="34" charset="-34"/>
                <a:cs typeface="TH Sarabun New" pitchFamily="34" charset="-34"/>
              </a:rPr>
              <a:t>GCE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)</a:t>
            </a:r>
          </a:p>
          <a:p>
            <a:pPr marL="514350" indent="-514350"/>
            <a:r>
              <a:rPr lang="en-US" dirty="0" smtClean="0">
                <a:latin typeface="TH Sarabun New" pitchFamily="34" charset="-34"/>
                <a:cs typeface="TH Sarabun New" pitchFamily="34" charset="-34"/>
              </a:rPr>
              <a:t>1.2 referent electrode 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เป็นขั้วไฟฟ้ามาตรฐานที่มีความต่างศักย์คงที่และมีหน้าที่เป็นขั้วไฟฟ้าที่ใช้เป็นค่าเปรียบเทียบซึ่งจะทำให้เรารู้ค่าความต่างศักย์ของขั้วไฟฟ้าทำงาน</a:t>
            </a:r>
          </a:p>
          <a:p>
            <a:pPr marL="514350" indent="-514350"/>
            <a:r>
              <a:rPr lang="en-US" dirty="0" smtClean="0">
                <a:latin typeface="TH Sarabun New" pitchFamily="34" charset="-34"/>
                <a:cs typeface="TH Sarabun New" pitchFamily="34" charset="-34"/>
              </a:rPr>
              <a:t>1.3 auxiliary or counter electrode 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เป็นขั้วไฟฟ้าที่ช่วยเสริมให้ระบบครบวงจร</a:t>
            </a:r>
          </a:p>
          <a:p>
            <a:pPr marL="514350" indent="-514350"/>
            <a:endParaRPr lang="en-US" dirty="0" smtClean="0">
              <a:latin typeface="TH Sarabun New" pitchFamily="34" charset="-34"/>
              <a:cs typeface="TH Sarabun New" pitchFamily="34" charset="-34"/>
            </a:endParaRPr>
          </a:p>
          <a:p>
            <a:pPr marL="514350" indent="-514350"/>
            <a:r>
              <a:rPr lang="en-US" dirty="0" smtClean="0">
                <a:latin typeface="TH Sarabun New" pitchFamily="34" charset="-34"/>
                <a:cs typeface="TH Sarabun New" pitchFamily="34" charset="-34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28604"/>
            <a:ext cx="407675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h-TH" sz="3600" b="1" dirty="0" smtClean="0">
                <a:latin typeface="TH Sarabun New" pitchFamily="34" charset="-34"/>
                <a:cs typeface="TH Sarabun New" pitchFamily="34" charset="-34"/>
              </a:rPr>
              <a:t>หลักการทำงานของเครื่อง </a:t>
            </a:r>
            <a:r>
              <a:rPr lang="en-US" sz="3600" b="1" dirty="0" smtClean="0">
                <a:latin typeface="TH Sarabun New" pitchFamily="34" charset="-34"/>
                <a:cs typeface="TH Sarabun New" pitchFamily="34" charset="-34"/>
              </a:rPr>
              <a:t>DPV</a:t>
            </a:r>
            <a:endParaRPr lang="th-TH" sz="3600" b="1" dirty="0"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22" name="รูปภาพ 21" descr="Fig-1-Electrochemical-standard-corrosion-test-cell-equipped-with-graphite-rod-counter.png"/>
          <p:cNvPicPr>
            <a:picLocks noChangeAspect="1"/>
          </p:cNvPicPr>
          <p:nvPr/>
        </p:nvPicPr>
        <p:blipFill>
          <a:blip r:embed="rId2"/>
          <a:srcRect r="39412" b="19477"/>
          <a:stretch>
            <a:fillRect/>
          </a:stretch>
        </p:blipFill>
        <p:spPr>
          <a:xfrm>
            <a:off x="3714776" y="3111687"/>
            <a:ext cx="4643438" cy="374631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0" y="1322848"/>
            <a:ext cx="91470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 เป็นการวิเคราะห์แบบคัดเลือกโดยการนำค่าความต่างศักย์ไฟฟ้าที่ป้อนเข้าไปที่ขั้วอ้างอิง</a:t>
            </a:r>
          </a:p>
          <a:p>
            <a:pPr>
              <a:buFont typeface="Arial" pitchFamily="34" charset="0"/>
              <a:buChar char="•"/>
            </a:pP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 ประจุในสารละลายจะเคลื่อนที่เข้าสู่ขั้วไฟฟ้าอ้างอิงจะทำให้เกิดปฏิกิริยารี</a:t>
            </a:r>
            <a:r>
              <a:rPr lang="th-TH" dirty="0" err="1" smtClean="0">
                <a:latin typeface="TH Sarabun New" pitchFamily="34" charset="-34"/>
                <a:cs typeface="TH Sarabun New" pitchFamily="34" charset="-34"/>
              </a:rPr>
              <a:t>ดอกซ์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เพียงครึ่งเดียว</a:t>
            </a:r>
          </a:p>
          <a:p>
            <a:pPr>
              <a:buFont typeface="Arial" pitchFamily="34" charset="0"/>
              <a:buChar char="•"/>
            </a:pP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 ปฏิกิริยา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รี</a:t>
            </a:r>
            <a:r>
              <a:rPr lang="th-TH" dirty="0" err="1" smtClean="0">
                <a:latin typeface="TH Sarabun New" pitchFamily="34" charset="-34"/>
                <a:cs typeface="TH Sarabun New" pitchFamily="34" charset="-34"/>
              </a:rPr>
              <a:t>ดอกซ์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อีก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ครึ่งจะ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เกิดที่ขั้วไฟฟ้าทำงาน ซึ่งจะทำให้อิเล็กตรอนเคลื่อนที่สมบูรณ์</a:t>
            </a:r>
          </a:p>
          <a:p>
            <a:pPr>
              <a:buFont typeface="Arial" pitchFamily="34" charset="0"/>
              <a:buChar char="•"/>
            </a:pP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 ผลคือ เกิดการไหลของกระแสไฟฟ้าเกิดขึ้น จึงสามารถวัดหาค่าความเข้มข้นของสารละลายได้</a:t>
            </a:r>
          </a:p>
          <a:p>
            <a:pPr>
              <a:buFont typeface="Arial" pitchFamily="34" charset="0"/>
              <a:buChar char="•"/>
            </a:pPr>
            <a:endParaRPr lang="th-TH" dirty="0" smtClean="0">
              <a:latin typeface="TH Sarabun New" pitchFamily="34" charset="-34"/>
              <a:cs typeface="TH Sarabun New" pitchFamily="34" charset="-34"/>
            </a:endParaRPr>
          </a:p>
          <a:p>
            <a:endParaRPr lang="th-TH" dirty="0">
              <a:latin typeface="TH Sarabun New" pitchFamily="34" charset="-34"/>
              <a:cs typeface="TH Sarabun New" pitchFamily="34" charset="-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28604"/>
            <a:ext cx="485775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3600" b="1" dirty="0" smtClean="0">
                <a:latin typeface="TH Sarabun New" pitchFamily="34" charset="-34"/>
                <a:cs typeface="TH Sarabun New" pitchFamily="34" charset="-34"/>
              </a:rPr>
              <a:t>ขั้วไฟฟ้าที่จะใช้ทำเป็นเซลล์ไฟฟ้าเคมี</a:t>
            </a:r>
            <a:endParaRPr lang="th-TH" sz="3600" b="1" dirty="0"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4" name="รูปภาพ 3" descr="EuroCell-Ki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94" y="285728"/>
            <a:ext cx="3286128" cy="24645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071678"/>
            <a:ext cx="84296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dirty="0" smtClean="0">
                <a:latin typeface="TH Sarabun New" pitchFamily="34" charset="-34"/>
                <a:cs typeface="TH Sarabun New" pitchFamily="34" charset="-34"/>
              </a:rPr>
              <a:t>R= referent electrode 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ใช้ </a:t>
            </a:r>
            <a:r>
              <a:rPr lang="en-US" dirty="0" smtClean="0">
                <a:latin typeface="TH Sarabun New" pitchFamily="34" charset="-34"/>
                <a:cs typeface="TH Sarabun New" pitchFamily="34" charset="-34"/>
              </a:rPr>
              <a:t>Ag/</a:t>
            </a:r>
            <a:r>
              <a:rPr lang="en-US" dirty="0" err="1" smtClean="0">
                <a:latin typeface="TH Sarabun New" pitchFamily="34" charset="-34"/>
                <a:cs typeface="TH Sarabun New" pitchFamily="34" charset="-34"/>
              </a:rPr>
              <a:t>AgCl</a:t>
            </a:r>
            <a:endParaRPr lang="th-TH" dirty="0" smtClean="0">
              <a:latin typeface="TH Sarabun New" pitchFamily="34" charset="-34"/>
              <a:cs typeface="TH Sarabun New" pitchFamily="34" charset="-34"/>
            </a:endParaRPr>
          </a:p>
          <a:p>
            <a:pPr marL="514350" indent="-514350"/>
            <a:r>
              <a:rPr lang="en-US" dirty="0" smtClean="0">
                <a:latin typeface="TH Sarabun New" pitchFamily="34" charset="-34"/>
                <a:cs typeface="TH Sarabun New" pitchFamily="34" charset="-34"/>
              </a:rPr>
              <a:t>C= auxiliary or counter electrode 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ใช้ </a:t>
            </a:r>
            <a:r>
              <a:rPr lang="en-US" dirty="0" smtClean="0">
                <a:latin typeface="TH Sarabun New" pitchFamily="34" charset="-34"/>
                <a:cs typeface="TH Sarabun New" pitchFamily="34" charset="-34"/>
              </a:rPr>
              <a:t> Platinum (PT)</a:t>
            </a:r>
          </a:p>
          <a:p>
            <a:pPr marL="514350" indent="-514350"/>
            <a:r>
              <a:rPr lang="en-US" dirty="0" smtClean="0">
                <a:latin typeface="TH Sarabun New" pitchFamily="34" charset="-34"/>
                <a:cs typeface="TH Sarabun New" pitchFamily="34" charset="-34"/>
              </a:rPr>
              <a:t>W= working electrode 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เป็นขั้วไฟฟ้าเคลือบด้วยสารที่สังเคราะห์ขึ้น</a:t>
            </a:r>
          </a:p>
          <a:p>
            <a:pPr marL="514350" indent="-514350"/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โดยจะใช้</a:t>
            </a:r>
            <a:r>
              <a:rPr lang="th-TH" dirty="0" err="1" smtClean="0">
                <a:latin typeface="TH Sarabun New" pitchFamily="34" charset="-34"/>
                <a:cs typeface="TH Sarabun New" pitchFamily="34" charset="-34"/>
              </a:rPr>
              <a:t>คาร์บอนอ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สัณฐาน หรือ </a:t>
            </a:r>
            <a:r>
              <a:rPr lang="en-US" dirty="0" smtClean="0">
                <a:latin typeface="TH Sarabun New" pitchFamily="34" charset="-34"/>
                <a:cs typeface="TH Sarabun New" pitchFamily="34" charset="-34"/>
              </a:rPr>
              <a:t>glassy carbon electrode (GCE) 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เคลือบด้วยวัสดุเชิง</a:t>
            </a:r>
            <a:r>
              <a:rPr lang="th-TH" dirty="0" err="1" smtClean="0">
                <a:latin typeface="TH Sarabun New" pitchFamily="34" charset="-34"/>
                <a:cs typeface="TH Sarabun New" pitchFamily="34" charset="-34"/>
              </a:rPr>
              <a:t>ประกอบมัล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ติ</a:t>
            </a:r>
            <a:r>
              <a:rPr lang="th-TH" dirty="0" err="1" smtClean="0">
                <a:latin typeface="TH Sarabun New" pitchFamily="34" charset="-34"/>
                <a:cs typeface="TH Sarabun New" pitchFamily="34" charset="-34"/>
              </a:rPr>
              <a:t>วอลล์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คาร์บอนนาโน</a:t>
            </a:r>
            <a:r>
              <a:rPr lang="th-TH" dirty="0" err="1" smtClean="0">
                <a:latin typeface="TH Sarabun New" pitchFamily="34" charset="-34"/>
                <a:cs typeface="TH Sarabun New" pitchFamily="34" charset="-34"/>
              </a:rPr>
              <a:t>ทิวบ์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/ไททาเนียมไดออกไซด์ (</a:t>
            </a:r>
            <a:r>
              <a:rPr lang="en-US" dirty="0">
                <a:latin typeface="TH Sarabun New" pitchFamily="34" charset="-34"/>
                <a:cs typeface="TH Sarabun New" pitchFamily="34" charset="-34"/>
              </a:rPr>
              <a:t>MWCNT/TiO</a:t>
            </a:r>
            <a:r>
              <a:rPr lang="en-US" baseline="-25000" dirty="0">
                <a:latin typeface="TH Sarabun New" pitchFamily="34" charset="-34"/>
                <a:cs typeface="TH Sarabun New" pitchFamily="34" charset="-34"/>
              </a:rPr>
              <a:t>2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) </a:t>
            </a:r>
            <a:endParaRPr lang="th-TH" dirty="0" smtClean="0">
              <a:latin typeface="TH Sarabun New" pitchFamily="34" charset="-34"/>
              <a:cs typeface="TH Sarabun New" pitchFamily="34" charset="-34"/>
            </a:endParaRPr>
          </a:p>
          <a:p>
            <a:pPr marL="514350" indent="-514350"/>
            <a:endParaRPr lang="th-TH" dirty="0"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6" name="รูปภาพ 5"/>
          <p:cNvPicPr/>
          <p:nvPr/>
        </p:nvPicPr>
        <p:blipFill>
          <a:blip r:embed="rId4" cstate="print"/>
          <a:srcRect l="6347" t="17559" r="53742"/>
          <a:stretch>
            <a:fillRect/>
          </a:stretch>
        </p:blipFill>
        <p:spPr bwMode="auto">
          <a:xfrm>
            <a:off x="2571736" y="4572008"/>
            <a:ext cx="135732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ลูกศรเชื่อมต่อแบบตรง 7"/>
          <p:cNvCxnSpPr>
            <a:stCxn id="6" idx="3"/>
          </p:cNvCxnSpPr>
          <p:nvPr/>
        </p:nvCxnSpPr>
        <p:spPr>
          <a:xfrm>
            <a:off x="3929058" y="5429264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สี่เหลี่ยมมุมมน 8"/>
          <p:cNvSpPr/>
          <p:nvPr/>
        </p:nvSpPr>
        <p:spPr>
          <a:xfrm>
            <a:off x="5072066" y="5072074"/>
            <a:ext cx="1785950" cy="64294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gsana New" pitchFamily="18" charset="-34"/>
                <a:cs typeface="Angsana New" pitchFamily="18" charset="-34"/>
              </a:rPr>
              <a:t>MWCNT/TiO</a:t>
            </a:r>
            <a:r>
              <a:rPr lang="en-US" baseline="-25000" dirty="0" smtClean="0">
                <a:latin typeface="Angsana New" pitchFamily="18" charset="-34"/>
                <a:cs typeface="Angsana New" pitchFamily="18" charset="-34"/>
              </a:rPr>
              <a:t>2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 </a:t>
            </a:r>
            <a:endParaRPr lang="th-TH" dirty="0"/>
          </a:p>
        </p:txBody>
      </p:sp>
      <p:sp>
        <p:nvSpPr>
          <p:cNvPr id="10" name="TextBox 9"/>
          <p:cNvSpPr txBox="1"/>
          <p:nvPr/>
        </p:nvSpPr>
        <p:spPr>
          <a:xfrm>
            <a:off x="4055929" y="5039037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dipping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57166"/>
            <a:ext cx="3995004" cy="646331"/>
          </a:xfrm>
          <a:prstGeom prst="rect">
            <a:avLst/>
          </a:prstGeom>
          <a:ln>
            <a:solidFill>
              <a:srgbClr val="FF33C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h-TH" sz="3600" b="1" dirty="0" smtClean="0">
                <a:latin typeface="TH Sarabun New" pitchFamily="34" charset="-34"/>
                <a:cs typeface="TH Sarabun New" pitchFamily="34" charset="-34"/>
              </a:rPr>
              <a:t>องค์ประกอบโดยรวมของ </a:t>
            </a:r>
            <a:r>
              <a:rPr lang="en-US" sz="3600" b="1" dirty="0" smtClean="0">
                <a:latin typeface="TH Sarabun New" pitchFamily="34" charset="-34"/>
                <a:cs typeface="TH Sarabun New" pitchFamily="34" charset="-34"/>
              </a:rPr>
              <a:t>DPV</a:t>
            </a:r>
            <a:endParaRPr lang="th-TH" sz="3600" b="1" dirty="0"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3" name="รูปภาพ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142984"/>
            <a:ext cx="7343806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57224" y="5143512"/>
            <a:ext cx="376417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dirty="0" smtClean="0">
                <a:latin typeface="TH Sarabun New" pitchFamily="34" charset="-34"/>
                <a:cs typeface="TH Sarabun New" pitchFamily="34" charset="-34"/>
              </a:rPr>
              <a:t>W= working electrode</a:t>
            </a:r>
            <a:endParaRPr lang="th-TH" dirty="0" smtClean="0">
              <a:latin typeface="TH Sarabun New" pitchFamily="34" charset="-34"/>
              <a:cs typeface="TH Sarabun New" pitchFamily="34" charset="-34"/>
            </a:endParaRPr>
          </a:p>
          <a:p>
            <a:pPr marL="514350" indent="-514350"/>
            <a:r>
              <a:rPr lang="en-US" dirty="0" smtClean="0">
                <a:latin typeface="TH Sarabun New" pitchFamily="34" charset="-34"/>
                <a:cs typeface="TH Sarabun New" pitchFamily="34" charset="-34"/>
              </a:rPr>
              <a:t>R= referent electrode</a:t>
            </a:r>
            <a:endParaRPr lang="th-TH" dirty="0" smtClean="0">
              <a:latin typeface="TH Sarabun New" pitchFamily="34" charset="-34"/>
              <a:cs typeface="TH Sarabun New" pitchFamily="34" charset="-34"/>
            </a:endParaRPr>
          </a:p>
          <a:p>
            <a:pPr marL="514350" indent="-514350"/>
            <a:r>
              <a:rPr lang="en-US" dirty="0" smtClean="0">
                <a:latin typeface="TH Sarabun New" pitchFamily="34" charset="-34"/>
                <a:cs typeface="TH Sarabun New" pitchFamily="34" charset="-34"/>
              </a:rPr>
              <a:t>C= auxiliary or counter electrode</a:t>
            </a:r>
            <a:endParaRPr lang="th-TH" dirty="0">
              <a:latin typeface="TH Sarabun New" pitchFamily="34" charset="-34"/>
              <a:cs typeface="TH Sarabun New" pitchFamily="34" charset="-3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1170426"/>
            <a:ext cx="3790966" cy="42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0" y="357166"/>
            <a:ext cx="3418238" cy="646331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3200" b="1" dirty="0" smtClean="0">
                <a:latin typeface="TH Sarabun New" pitchFamily="34" charset="-34"/>
                <a:cs typeface="TH Sarabun New" pitchFamily="34" charset="-34"/>
              </a:rPr>
              <a:t>วงจรของ</a:t>
            </a:r>
            <a:r>
              <a:rPr lang="th-TH" sz="3600" b="1" dirty="0" smtClean="0">
                <a:latin typeface="TH Sarabun New" pitchFamily="34" charset="-34"/>
                <a:cs typeface="TH Sarabun New" pitchFamily="34" charset="-34"/>
              </a:rPr>
              <a:t>โพ</a:t>
            </a:r>
            <a:r>
              <a:rPr lang="th-TH" sz="3200" b="1" dirty="0" err="1" smtClean="0">
                <a:latin typeface="TH Sarabun New" pitchFamily="34" charset="-34"/>
                <a:cs typeface="TH Sarabun New" pitchFamily="34" charset="-34"/>
              </a:rPr>
              <a:t>เทน</a:t>
            </a:r>
            <a:r>
              <a:rPr lang="th-TH" sz="3200" b="1" dirty="0" smtClean="0">
                <a:latin typeface="TH Sarabun New" pitchFamily="34" charset="-34"/>
                <a:cs typeface="TH Sarabun New" pitchFamily="34" charset="-34"/>
              </a:rPr>
              <a:t>ชิ</a:t>
            </a:r>
            <a:r>
              <a:rPr lang="th-TH" sz="3200" b="1" dirty="0" err="1" smtClean="0">
                <a:latin typeface="TH Sarabun New" pitchFamily="34" charset="-34"/>
                <a:cs typeface="TH Sarabun New" pitchFamily="34" charset="-34"/>
              </a:rPr>
              <a:t>โอสแตต</a:t>
            </a:r>
            <a:endParaRPr lang="th-TH" sz="32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86182" y="2670624"/>
            <a:ext cx="1996059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Angsana New" pitchFamily="18" charset="-34"/>
                <a:cs typeface="Angsana New" pitchFamily="18" charset="-34"/>
              </a:rPr>
              <a:t>E</a:t>
            </a:r>
            <a:r>
              <a:rPr lang="en-US" sz="2000" dirty="0" err="1" smtClean="0">
                <a:latin typeface="Angsana New" pitchFamily="18" charset="-34"/>
                <a:cs typeface="Angsana New" pitchFamily="18" charset="-34"/>
              </a:rPr>
              <a:t>in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  D/A converter</a:t>
            </a:r>
            <a:endParaRPr lang="th-TH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86182" y="4099384"/>
            <a:ext cx="2028119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Angsana New" pitchFamily="18" charset="-34"/>
                <a:cs typeface="Angsana New" pitchFamily="18" charset="-34"/>
              </a:rPr>
              <a:t>E</a:t>
            </a:r>
            <a:r>
              <a:rPr lang="en-US" sz="2000" dirty="0" err="1" smtClean="0">
                <a:latin typeface="Angsana New" pitchFamily="18" charset="-34"/>
                <a:cs typeface="Angsana New" pitchFamily="18" charset="-34"/>
              </a:rPr>
              <a:t>out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  A/D converter</a:t>
            </a:r>
            <a:endParaRPr lang="th-TH" dirty="0">
              <a:latin typeface="Angsana New" pitchFamily="18" charset="-34"/>
              <a:cs typeface="Angsana New" pitchFamily="18" charset="-34"/>
            </a:endParaRPr>
          </a:p>
        </p:txBody>
      </p:sp>
      <p:cxnSp>
        <p:nvCxnSpPr>
          <p:cNvPr id="7" name="ตัวเชื่อมต่อหักมุม 6"/>
          <p:cNvCxnSpPr>
            <a:stCxn id="4" idx="3"/>
            <a:endCxn id="5" idx="3"/>
          </p:cNvCxnSpPr>
          <p:nvPr/>
        </p:nvCxnSpPr>
        <p:spPr>
          <a:xfrm>
            <a:off x="5782241" y="2932234"/>
            <a:ext cx="32060" cy="1428760"/>
          </a:xfrm>
          <a:prstGeom prst="bentConnector3">
            <a:avLst>
              <a:gd name="adj1" fmla="val 8130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ตัวเชื่อมต่อตรง 8"/>
          <p:cNvCxnSpPr/>
          <p:nvPr/>
        </p:nvCxnSpPr>
        <p:spPr>
          <a:xfrm>
            <a:off x="6072198" y="3670756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001024" y="3361850"/>
            <a:ext cx="108074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ngsana New" pitchFamily="18" charset="-34"/>
                <a:cs typeface="Angsana New" pitchFamily="18" charset="-34"/>
              </a:rPr>
              <a:t>computer</a:t>
            </a:r>
            <a:endParaRPr lang="th-TH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32" y="3527880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ngsana New" pitchFamily="18" charset="-34"/>
                <a:cs typeface="Angsana New" pitchFamily="18" charset="-34"/>
              </a:rPr>
              <a:t>R</a:t>
            </a:r>
            <a:endParaRPr lang="th-TH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7224" y="3385004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ngsana New" pitchFamily="18" charset="-34"/>
                <a:cs typeface="Angsana New" pitchFamily="18" charset="-34"/>
              </a:rPr>
              <a:t>C</a:t>
            </a:r>
            <a:endParaRPr lang="th-TH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7158" y="4099384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ngsana New" pitchFamily="18" charset="-34"/>
                <a:cs typeface="Angsana New" pitchFamily="18" charset="-34"/>
              </a:rPr>
              <a:t>W</a:t>
            </a:r>
            <a:endParaRPr lang="th-TH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" name="วงรี 13"/>
          <p:cNvSpPr/>
          <p:nvPr/>
        </p:nvSpPr>
        <p:spPr>
          <a:xfrm>
            <a:off x="500034" y="3786190"/>
            <a:ext cx="285752" cy="2857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3000364" y="2599186"/>
            <a:ext cx="571504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สี่เหลี่ยมผืนผ้า 15"/>
          <p:cNvSpPr/>
          <p:nvPr/>
        </p:nvSpPr>
        <p:spPr>
          <a:xfrm>
            <a:off x="2000232" y="2241996"/>
            <a:ext cx="50006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สี่เหลี่ยมผืนผ้า 16"/>
          <p:cNvSpPr/>
          <p:nvPr/>
        </p:nvSpPr>
        <p:spPr>
          <a:xfrm>
            <a:off x="1857356" y="4813764"/>
            <a:ext cx="571504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สี่เหลี่ยมผืนผ้า 17"/>
          <p:cNvSpPr/>
          <p:nvPr/>
        </p:nvSpPr>
        <p:spPr>
          <a:xfrm>
            <a:off x="6572264" y="2714620"/>
            <a:ext cx="1000132" cy="19288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gsana New" pitchFamily="18" charset="-34"/>
                <a:cs typeface="Angsana New" pitchFamily="18" charset="-34"/>
              </a:rPr>
              <a:t>Microcontroller</a:t>
            </a:r>
            <a:endParaRPr lang="th-TH" dirty="0">
              <a:latin typeface="Angsana New" pitchFamily="18" charset="-34"/>
              <a:cs typeface="Angsana New" pitchFamily="18" charset="-34"/>
            </a:endParaRPr>
          </a:p>
        </p:txBody>
      </p:sp>
      <p:cxnSp>
        <p:nvCxnSpPr>
          <p:cNvPr id="24" name="ลูกศรเชื่อมต่อแบบตรง 23"/>
          <p:cNvCxnSpPr/>
          <p:nvPr/>
        </p:nvCxnSpPr>
        <p:spPr>
          <a:xfrm>
            <a:off x="7572396" y="364331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2" y="214290"/>
            <a:ext cx="3929090" cy="64633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3600" b="1" dirty="0" smtClean="0">
                <a:latin typeface="TH Sarabun New" pitchFamily="34" charset="-34"/>
                <a:cs typeface="TH Sarabun New" pitchFamily="34" charset="-34"/>
              </a:rPr>
              <a:t>พารามิเตอร์ของเครื่อง </a:t>
            </a:r>
            <a:r>
              <a:rPr lang="en-US" sz="3600" b="1" dirty="0" smtClean="0">
                <a:latin typeface="TH Sarabun New" pitchFamily="34" charset="-34"/>
                <a:cs typeface="TH Sarabun New" pitchFamily="34" charset="-34"/>
              </a:rPr>
              <a:t>DPV</a:t>
            </a:r>
            <a:endParaRPr lang="th-TH" sz="36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0100" y="4180344"/>
            <a:ext cx="543450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H Sarabun New" pitchFamily="34" charset="-34"/>
                <a:cs typeface="TH Sarabun New" pitchFamily="34" charset="-34"/>
              </a:rPr>
              <a:t>Potential = -3000 - +3000 mV</a:t>
            </a:r>
          </a:p>
          <a:p>
            <a:r>
              <a:rPr lang="en-US" dirty="0" smtClean="0">
                <a:latin typeface="TH Sarabun New" pitchFamily="34" charset="-34"/>
                <a:cs typeface="TH Sarabun New" pitchFamily="34" charset="-34"/>
              </a:rPr>
              <a:t>Amplitude 0.05 V</a:t>
            </a:r>
          </a:p>
          <a:p>
            <a:r>
              <a:rPr lang="en-US" dirty="0" smtClean="0">
                <a:latin typeface="TH Sarabun New" pitchFamily="34" charset="-34"/>
                <a:cs typeface="TH Sarabun New" pitchFamily="34" charset="-34"/>
              </a:rPr>
              <a:t>Pulse width 0.2 s</a:t>
            </a:r>
          </a:p>
          <a:p>
            <a:r>
              <a:rPr lang="en-US" dirty="0" smtClean="0">
                <a:latin typeface="TH Sarabun New" pitchFamily="34" charset="-34"/>
                <a:cs typeface="TH Sarabun New" pitchFamily="34" charset="-34"/>
              </a:rPr>
              <a:t>Sample width 0.0167 s 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(</a:t>
            </a:r>
            <a:r>
              <a:rPr lang="en-US" dirty="0" smtClean="0">
                <a:latin typeface="TH Sarabun New" pitchFamily="34" charset="-34"/>
                <a:cs typeface="TH Sarabun New" pitchFamily="34" charset="-34"/>
              </a:rPr>
              <a:t>scan rate 60 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ครั้งต่อวินาที)</a:t>
            </a:r>
          </a:p>
          <a:p>
            <a:r>
              <a:rPr lang="en-US" dirty="0" smtClean="0">
                <a:latin typeface="TH Sarabun New" pitchFamily="34" charset="-34"/>
                <a:cs typeface="TH Sarabun New" pitchFamily="34" charset="-34"/>
              </a:rPr>
              <a:t>Pulse period 0.5 s</a:t>
            </a:r>
          </a:p>
          <a:p>
            <a:r>
              <a:rPr lang="en-US" dirty="0" smtClean="0">
                <a:latin typeface="TH Sarabun New" pitchFamily="34" charset="-34"/>
                <a:cs typeface="TH Sarabun New" pitchFamily="34" charset="-34"/>
              </a:rPr>
              <a:t>Quiet time 2 s</a:t>
            </a:r>
            <a:endParaRPr lang="th-TH" dirty="0"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5" name="รูปภาพ 4" descr="DPV Change Parameter dialog box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928670"/>
            <a:ext cx="5072066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 descr="Differential pulse voltammogram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2507" y="3438547"/>
            <a:ext cx="458152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รูปภาพ 2" descr="DPV potential wave form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857232"/>
            <a:ext cx="421481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286248" y="1285860"/>
            <a:ext cx="5282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H Sarabun New" pitchFamily="34" charset="-34"/>
                <a:cs typeface="TH Sarabun New" pitchFamily="34" charset="-34"/>
              </a:rPr>
              <a:t>Potential </a:t>
            </a:r>
            <a:r>
              <a:rPr lang="en-US" sz="2400" dirty="0">
                <a:latin typeface="TH Sarabun New" pitchFamily="34" charset="-34"/>
                <a:cs typeface="TH Sarabun New" pitchFamily="34" charset="-34"/>
              </a:rPr>
              <a:t>wave form for differential pulse </a:t>
            </a:r>
            <a:r>
              <a:rPr lang="en-US" sz="2400" dirty="0" err="1">
                <a:latin typeface="TH Sarabun New" pitchFamily="34" charset="-34"/>
                <a:cs typeface="TH Sarabun New" pitchFamily="34" charset="-34"/>
              </a:rPr>
              <a:t>voltammetry</a:t>
            </a:r>
            <a:endParaRPr lang="th-TH" sz="2400" dirty="0">
              <a:latin typeface="TH Sarabun New" pitchFamily="34" charset="-34"/>
              <a:cs typeface="TH Sarabun New" pitchFamily="34" charset="-34"/>
            </a:endParaRPr>
          </a:p>
        </p:txBody>
      </p:sp>
      <p:cxnSp>
        <p:nvCxnSpPr>
          <p:cNvPr id="6" name="รูปร่าง 5"/>
          <p:cNvCxnSpPr>
            <a:stCxn id="3" idx="2"/>
          </p:cNvCxnSpPr>
          <p:nvPr/>
        </p:nvCxnSpPr>
        <p:spPr>
          <a:xfrm rot="16200000" flipH="1">
            <a:off x="2625306" y="3839760"/>
            <a:ext cx="1143008" cy="146449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8596" y="5643578"/>
            <a:ext cx="4099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H Sarabun New" pitchFamily="34" charset="-34"/>
                <a:cs typeface="TH Sarabun New" pitchFamily="34" charset="-34"/>
              </a:rPr>
              <a:t>A </a:t>
            </a:r>
            <a:r>
              <a:rPr lang="en-US" sz="2400" dirty="0">
                <a:latin typeface="TH Sarabun New" pitchFamily="34" charset="-34"/>
                <a:cs typeface="TH Sarabun New" pitchFamily="34" charset="-34"/>
              </a:rPr>
              <a:t>typical differential pulse </a:t>
            </a:r>
            <a:r>
              <a:rPr lang="en-US" sz="2400" dirty="0" err="1" smtClean="0">
                <a:latin typeface="TH Sarabun New" pitchFamily="34" charset="-34"/>
                <a:cs typeface="TH Sarabun New" pitchFamily="34" charset="-34"/>
              </a:rPr>
              <a:t>voltammogram</a:t>
            </a:r>
            <a:endParaRPr lang="en-US" sz="2400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7572396" y="4500570"/>
            <a:ext cx="1300162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200" b="1" dirty="0"/>
              <a:t>concentration</a:t>
            </a:r>
            <a:endParaRPr lang="en-US" altLang="en-US" sz="16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14290"/>
            <a:ext cx="4065537" cy="646331"/>
          </a:xfrm>
          <a:prstGeom prst="rect">
            <a:avLst/>
          </a:prstGeom>
          <a:ln>
            <a:solidFill>
              <a:srgbClr val="00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h-TH" sz="3600" b="1" dirty="0" smtClean="0">
                <a:latin typeface="TH Sarabun New" pitchFamily="34" charset="-34"/>
                <a:cs typeface="TH Sarabun New" pitchFamily="34" charset="-34"/>
              </a:rPr>
              <a:t>กราฟที่ได้หลังจากการวิเคราะห์</a:t>
            </a:r>
            <a:endParaRPr lang="th-TH" sz="3600" b="1" dirty="0">
              <a:latin typeface="TH Sarabun New" pitchFamily="34" charset="-34"/>
              <a:cs typeface="TH Sarabun New" pitchFamily="34" charset="-3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57166"/>
            <a:ext cx="4447051" cy="646331"/>
          </a:xfrm>
          <a:prstGeom prst="rect">
            <a:avLst/>
          </a:prstGeom>
          <a:ln>
            <a:solidFill>
              <a:srgbClr val="808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h-TH" sz="3600" b="1" dirty="0" smtClean="0">
                <a:latin typeface="TH Sarabun New" pitchFamily="34" charset="-34"/>
                <a:cs typeface="TH Sarabun New" pitchFamily="34" charset="-34"/>
              </a:rPr>
              <a:t>วัตถุประสงค์ในการใช้เครื่อง </a:t>
            </a:r>
            <a:r>
              <a:rPr lang="en-US" sz="3600" b="1" dirty="0" smtClean="0">
                <a:latin typeface="TH Sarabun New" pitchFamily="34" charset="-34"/>
                <a:cs typeface="TH Sarabun New" pitchFamily="34" charset="-34"/>
              </a:rPr>
              <a:t>DPV </a:t>
            </a:r>
            <a:endParaRPr lang="th-TH" sz="36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844" y="1214422"/>
            <a:ext cx="87868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เพื่อตรวจหาความเข้มข้นของกรดยูริกและกรดแอสคอบิกในปัสสาวะ </a:t>
            </a:r>
          </a:p>
          <a:p>
            <a:pPr marL="514350" indent="-514350">
              <a:buAutoNum type="arabicPeriod"/>
            </a:pP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ช่วยในการคัดกรองผู้ป่วยโรค</a:t>
            </a:r>
            <a:r>
              <a:rPr lang="th-TH" dirty="0" err="1" smtClean="0">
                <a:latin typeface="TH Sarabun New" pitchFamily="34" charset="-34"/>
                <a:cs typeface="TH Sarabun New" pitchFamily="34" charset="-34"/>
              </a:rPr>
              <a:t>เก๊าท์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 ในทุกเพศทุกวัย</a:t>
            </a:r>
          </a:p>
          <a:p>
            <a:pPr marL="514350" indent="-514350"/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	โดยทั่วไประดับความเข้มข้นของกรดยูริก</a:t>
            </a:r>
          </a:p>
          <a:p>
            <a:pPr marL="514350" indent="-514350"/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- เด็กจะมีค่าประมาณ </a:t>
            </a:r>
            <a:r>
              <a:rPr lang="en-US" dirty="0" smtClean="0">
                <a:latin typeface="TH Sarabun New" pitchFamily="34" charset="-34"/>
                <a:cs typeface="TH Sarabun New" pitchFamily="34" charset="-34"/>
              </a:rPr>
              <a:t>3.5 - 4.0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 มิลลิกรัม/เดซิลิตร</a:t>
            </a:r>
          </a:p>
          <a:p>
            <a:pPr marL="514350" indent="-514350"/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- ในเพศชายเมื่อเข้าสู่ช่วงวัยรุ่นระดับกรดยูริกจะมีค่าสูงขึ้น </a:t>
            </a:r>
            <a:r>
              <a:rPr lang="en-US" dirty="0" smtClean="0">
                <a:latin typeface="TH Sarabun New" pitchFamily="34" charset="-34"/>
                <a:cs typeface="TH Sarabun New" pitchFamily="34" charset="-34"/>
              </a:rPr>
              <a:t>1 - 2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 มิลลิกรัม/เดซิลิตร </a:t>
            </a:r>
          </a:p>
          <a:p>
            <a:pPr marL="514350" indent="-514350"/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- ในเพศหญิงวัยหลังหมดประจำเดือนจะมีค่าเท่ากับเพศชาย </a:t>
            </a:r>
            <a:r>
              <a:rPr lang="en-US" dirty="0" smtClean="0">
                <a:latin typeface="TH Sarabun New" pitchFamily="34" charset="-34"/>
                <a:cs typeface="TH Sarabun New" pitchFamily="34" charset="-34"/>
              </a:rPr>
              <a:t>6.0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 มิลลิกรัม/เดซิลิตร</a:t>
            </a:r>
          </a:p>
          <a:p>
            <a:pPr marL="514350" indent="-514350"/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	ดังนั้นระดับกรดยูริกในเลือดมีค่าสูงกว่าปกติ เมื่อมีค่ามากกว่า </a:t>
            </a:r>
            <a:r>
              <a:rPr lang="en-US" dirty="0" smtClean="0">
                <a:latin typeface="TH Sarabun New" pitchFamily="34" charset="-34"/>
                <a:cs typeface="TH Sarabun New" pitchFamily="34" charset="-34"/>
              </a:rPr>
              <a:t>7.0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 มิลลิกรัม/เดซิลิตร จะถือว่าเป็นโรค</a:t>
            </a:r>
            <a:r>
              <a:rPr lang="th-TH" dirty="0" err="1" smtClean="0">
                <a:latin typeface="TH Sarabun New" pitchFamily="34" charset="-34"/>
                <a:cs typeface="TH Sarabun New" pitchFamily="34" charset="-34"/>
              </a:rPr>
              <a:t>เก๊าท์</a:t>
            </a:r>
            <a:endParaRPr lang="th-TH" dirty="0" smtClean="0">
              <a:latin typeface="TH Sarabun New" pitchFamily="34" charset="-34"/>
              <a:cs typeface="TH Sarabun New" pitchFamily="34" charset="-34"/>
            </a:endParaRPr>
          </a:p>
          <a:p>
            <a:pPr marL="514350" indent="-514350"/>
            <a:endParaRPr lang="th-TH" dirty="0">
              <a:latin typeface="TH Sarabun New" pitchFamily="34" charset="-34"/>
              <a:cs typeface="TH Sarabun New" pitchFamily="34" charset="-3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367</Words>
  <Application>Microsoft Office PowerPoint</Application>
  <PresentationFormat>นำเสนอทางหน้าจอ (4:3)</PresentationFormat>
  <Paragraphs>58</Paragraphs>
  <Slides>9</Slides>
  <Notes>1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9</vt:i4>
      </vt:variant>
    </vt:vector>
  </HeadingPairs>
  <TitlesOfParts>
    <vt:vector size="10" baseType="lpstr">
      <vt:lpstr>ชุดรูปแบบของ Office</vt:lpstr>
      <vt:lpstr>Differential Pulse Voltammetry</vt:lpstr>
      <vt:lpstr>ภาพนิ่ง 2</vt:lpstr>
      <vt:lpstr>ภาพนิ่ง 3</vt:lpstr>
      <vt:lpstr>ภาพนิ่ง 4</vt:lpstr>
      <vt:lpstr>ภาพนิ่ง 5</vt:lpstr>
      <vt:lpstr>ภาพนิ่ง 6</vt:lpstr>
      <vt:lpstr>ภาพนิ่ง 7</vt:lpstr>
      <vt:lpstr>ภาพนิ่ง 8</vt:lpstr>
      <vt:lpstr>ภาพนิ่ง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ภาพนิ่ง 1</dc:title>
  <dc:creator>user</dc:creator>
  <cp:lastModifiedBy>user</cp:lastModifiedBy>
  <cp:revision>29</cp:revision>
  <dcterms:created xsi:type="dcterms:W3CDTF">2017-03-04T05:06:51Z</dcterms:created>
  <dcterms:modified xsi:type="dcterms:W3CDTF">2017-03-08T06:18:07Z</dcterms:modified>
</cp:coreProperties>
</file>