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508" r:id="rId3"/>
    <p:sldId id="509" r:id="rId4"/>
    <p:sldId id="510" r:id="rId5"/>
    <p:sldId id="337" r:id="rId6"/>
    <p:sldId id="488" r:id="rId7"/>
    <p:sldId id="486" r:id="rId8"/>
    <p:sldId id="522" r:id="rId9"/>
    <p:sldId id="512" r:id="rId10"/>
    <p:sldId id="344" r:id="rId11"/>
    <p:sldId id="350" r:id="rId12"/>
    <p:sldId id="316" r:id="rId13"/>
    <p:sldId id="514" r:id="rId14"/>
    <p:sldId id="515" r:id="rId15"/>
    <p:sldId id="520" r:id="rId16"/>
    <p:sldId id="501" r:id="rId17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763F31-CE93-8C42-B60C-12BB9250880B}">
          <p14:sldIdLst>
            <p14:sldId id="256"/>
            <p14:sldId id="508"/>
            <p14:sldId id="509"/>
            <p14:sldId id="510"/>
            <p14:sldId id="337"/>
            <p14:sldId id="488"/>
            <p14:sldId id="486"/>
            <p14:sldId id="522"/>
            <p14:sldId id="512"/>
            <p14:sldId id="344"/>
            <p14:sldId id="350"/>
            <p14:sldId id="316"/>
            <p14:sldId id="514"/>
            <p14:sldId id="515"/>
            <p14:sldId id="520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lak Yalamanchili" initials="TY" lastIdx="1" clrIdx="0">
    <p:extLst>
      <p:ext uri="{19B8F6BF-5375-455C-9EA6-DF929625EA0E}">
        <p15:presenceInfo xmlns:p15="http://schemas.microsoft.com/office/powerpoint/2012/main" userId="8fab0bef-ac05-4e6a-875a-c79d89e7f3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8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6BB4B-DED4-0048-8E8D-143CD76294B8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CC34-2C83-B94C-9D56-09881350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8664F-3BED-4296-96D3-8A1B6F8CF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7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8664F-3BED-4296-96D3-8A1B6F8CF9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8664F-3BED-4296-96D3-8A1B6F8CF9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285"/>
            <a:ext cx="12192000" cy="6457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4C068-B7E1-4A31-B7CC-9B6CDFA5E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91" y="332286"/>
            <a:ext cx="1344149" cy="42116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07435" y="2084851"/>
            <a:ext cx="8352928" cy="124813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spcAft>
                <a:spcPts val="1600"/>
              </a:spcAft>
              <a:defRPr sz="4267" b="0" cap="none" baseline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A61E2-FF51-4096-B35A-E822C66A4934}"/>
              </a:ext>
            </a:extLst>
          </p:cNvPr>
          <p:cNvSpPr txBox="1"/>
          <p:nvPr/>
        </p:nvSpPr>
        <p:spPr>
          <a:xfrm>
            <a:off x="239350" y="6371827"/>
            <a:ext cx="4950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charset="0"/>
                <a:cs typeface="Roboto" charset="0"/>
              </a:rPr>
              <a:t>© 2019 Aqua Security Software Ltd., All Rights Reserved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charset="0"/>
                <a:cs typeface="Roboto" charset="0"/>
              </a:rPr>
              <a:t>@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charset="0"/>
                <a:cs typeface="Roboto" charset="0"/>
              </a:rPr>
              <a:t>texanr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charset="0"/>
                <a:cs typeface="Roboto" charset="0"/>
              </a:rPr>
              <a:t>aj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0F54-059F-4064-BB4E-D2265D965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7534" y="3333751"/>
            <a:ext cx="8352367" cy="1344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49251" indent="0">
              <a:buNone/>
              <a:defRPr/>
            </a:lvl2pPr>
            <a:lvl3pPr marL="896915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31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0754"/>
            <a:ext cx="12192000" cy="997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32" y="636506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282E06F-EFF8-46C8-8559-72464FDFEF3A}" type="slidenum">
              <a:rPr lang="en-US" sz="1600" b="1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/>
              <a:t>‹#›</a:t>
            </a:fld>
            <a:endParaRPr lang="en-US" sz="1333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03F0D1-5AED-D548-83C3-84EBDC1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313BAD-EDDA-EF4E-A80C-071B3324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1418FE4-E942-854F-B41B-D8AA6A78C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78176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pos="5239">
          <p15:clr>
            <a:srgbClr val="FBAE40"/>
          </p15:clr>
        </p15:guide>
        <p15:guide id="3" orient="horz" pos="2890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0754"/>
            <a:ext cx="12192000" cy="997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32" y="6365068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282E06F-EFF8-46C8-8559-72464FDFEF3A}" type="slidenum">
              <a:rPr lang="en-US" sz="1600" b="1" smtClean="0">
                <a:solidFill>
                  <a:schemeClr val="tx1"/>
                </a:solidFill>
                <a:latin typeface="+mn-lt"/>
                <a:ea typeface="Roboto" panose="02000000000000000000" pitchFamily="2" charset="0"/>
              </a:rPr>
              <a:pPr/>
              <a:t>‹#›</a:t>
            </a:fld>
            <a:endParaRPr lang="en-US" sz="1333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03F0D1-5AED-D548-83C3-84EBDC1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chemeClr val="tx2"/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313BAD-EDDA-EF4E-A80C-071B3324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1418FE4-E942-854F-B41B-D8AA6A78C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5924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pos="5239">
          <p15:clr>
            <a:srgbClr val="FBAE40"/>
          </p15:clr>
        </p15:guide>
        <p15:guide id="3" orient="horz" pos="2890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CE79C-7720-4B2A-AEC3-45B4849501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6117299"/>
            <a:ext cx="1344149" cy="4211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6A8C21-7CA8-3348-9673-22A521E82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66498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522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"/>
            <a:ext cx="1219200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7556C-CC5B-4E55-B2B4-738990EEA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452670"/>
            <a:ext cx="1344149" cy="4211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37426A-9870-3142-97F5-9426E39A7D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66498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928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665432-1255-4AA7-9B40-503E00B95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2CA881-C9D6-B447-BCF6-1F31FD7E9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66498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1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0754"/>
            <a:ext cx="12192000" cy="997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32" y="6365068"/>
            <a:ext cx="1311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282E06F-EFF8-46C8-8559-72464FDFEF3A}" type="slidenum">
              <a:rPr lang="en-US" sz="1600" b="1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/>
              <a:t>‹#›</a:t>
            </a:fld>
            <a:r>
              <a:rPr lang="en-US" sz="1600" b="1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       </a:t>
            </a:r>
            <a:r>
              <a:rPr lang="en-US" sz="800" b="0" i="0" baseline="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@</a:t>
            </a:r>
            <a:r>
              <a:rPr lang="en-US" sz="800" b="0" i="0" baseline="0" dirty="0" err="1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texanraj</a:t>
            </a:r>
            <a:endParaRPr lang="en-US" sz="800" b="0" i="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C4E4C-AE6C-468F-B01F-28D45FE8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508787"/>
            <a:ext cx="11185243" cy="4608512"/>
          </a:xfrm>
          <a:prstGeom prst="rect">
            <a:avLst/>
          </a:prstGeom>
        </p:spPr>
        <p:txBody>
          <a:bodyPr/>
          <a:lstStyle>
            <a:lvl1pPr marL="444489" indent="-444489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>
                <a:latin typeface="+mn-lt"/>
              </a:defRPr>
            </a:lvl1pPr>
            <a:lvl2pPr marL="801668" indent="-352417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4"/>
              </a:buClr>
              <a:buSzPct val="80000"/>
              <a:buFont typeface="Wingdings 3" panose="05040102010807070707" pitchFamily="18" charset="2"/>
              <a:buChar char=""/>
              <a:defRPr>
                <a:latin typeface="+mn-lt"/>
                <a:ea typeface="Roboto" panose="02000000000000000000" pitchFamily="2" charset="0"/>
              </a:defRPr>
            </a:lvl2pPr>
            <a:lvl3pPr marL="1165196" indent="-26828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75000"/>
              <a:buFont typeface="Wingdings" panose="05000000000000000000" pitchFamily="2" charset="2"/>
              <a:buChar char="l"/>
              <a:defRPr sz="2133">
                <a:latin typeface="+mn-lt"/>
                <a:ea typeface="Roboto" panose="02000000000000000000" pitchFamily="2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4pPr>
            <a:lvl5pPr>
              <a:lnSpc>
                <a:spcPct val="114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46FFA-CE03-42C9-B6A0-2B1C7E93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64637"/>
            <a:ext cx="11185243" cy="11521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10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pos="5239">
          <p15:clr>
            <a:srgbClr val="FBAE40"/>
          </p15:clr>
        </p15:guide>
        <p15:guide id="3" orient="horz" pos="2890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2191999" cy="6878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377" y="164639"/>
            <a:ext cx="11185243" cy="11535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67" b="1" cap="none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96706-079B-4C72-BCF1-6672F24662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pos="5239">
          <p15:clr>
            <a:srgbClr val="FBAE40"/>
          </p15:clr>
        </p15:guide>
        <p15:guide id="3" orient="horz" pos="2890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0754"/>
            <a:ext cx="12192000" cy="997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32" y="636506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282E06F-EFF8-46C8-8559-72464FDFEF3A}" type="slidenum">
              <a:rPr lang="en-US" sz="1600" b="1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/>
              <a:t>‹#›</a:t>
            </a:fld>
            <a:endParaRPr lang="en-US" sz="1333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C4E4C-AE6C-468F-B01F-28D45FE8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20755"/>
            <a:ext cx="11185243" cy="497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</a:lstStyle>
          <a:p>
            <a:pPr marL="444489" lvl="0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Edit Master text styles</a:t>
            </a:r>
          </a:p>
          <a:p>
            <a:pPr marL="444489" lvl="1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Second level</a:t>
            </a:r>
          </a:p>
          <a:p>
            <a:pPr marL="444489" lvl="2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Third level</a:t>
            </a:r>
          </a:p>
          <a:p>
            <a:pPr marL="444489" lvl="3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F1FAD-216F-4E40-AC25-CFCFB24E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64638"/>
            <a:ext cx="11185243" cy="7680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424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pos="5239">
          <p15:clr>
            <a:srgbClr val="FBAE40"/>
          </p15:clr>
        </p15:guide>
        <p15:guide id="3" orient="horz" pos="2890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0754"/>
            <a:ext cx="12192000" cy="997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32" y="636506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282E06F-EFF8-46C8-8559-72464FDFEF3A}" type="slidenum">
              <a:rPr lang="en-US" sz="1600" b="1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/>
              <a:t>‹#›</a:t>
            </a:fld>
            <a:endParaRPr lang="en-US" sz="1467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C4E4C-AE6C-468F-B01F-28D45FE8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20755"/>
            <a:ext cx="5424603" cy="497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</a:lstStyle>
          <a:p>
            <a:pPr marL="444489" lvl="0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Edit Master text styles</a:t>
            </a:r>
          </a:p>
          <a:p>
            <a:pPr marL="444489" lvl="1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Second level</a:t>
            </a:r>
          </a:p>
          <a:p>
            <a:pPr marL="444489" lvl="2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Third level</a:t>
            </a:r>
          </a:p>
          <a:p>
            <a:pPr marL="444489" lvl="3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F1FAD-216F-4E40-AC25-CFCFB24E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64638"/>
            <a:ext cx="11185243" cy="7680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B618EF-B35B-4F75-8675-1753B0941F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40016" y="1226652"/>
            <a:ext cx="5424603" cy="497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</a:lstStyle>
          <a:p>
            <a:pPr marL="444489" lvl="0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Edit Master text styles</a:t>
            </a:r>
          </a:p>
          <a:p>
            <a:pPr marL="444489" lvl="1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Second level</a:t>
            </a:r>
          </a:p>
          <a:p>
            <a:pPr marL="444489" lvl="2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Third level</a:t>
            </a:r>
          </a:p>
          <a:p>
            <a:pPr marL="444489" lvl="3" indent="-444489">
              <a:buClr>
                <a:schemeClr val="accent1"/>
              </a:buClr>
              <a:buSzPct val="80000"/>
              <a:buChar char="l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27245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pos="5239">
          <p15:clr>
            <a:srgbClr val="FBAE40"/>
          </p15:clr>
        </p15:guide>
        <p15:guide id="3" orient="horz" pos="2890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080F-A707-FC4D-8F69-68EA5AA3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4637"/>
            <a:ext cx="10889671" cy="11521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713AC5-E4E3-684C-A89B-5375BDBC57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5638" y="1668780"/>
            <a:ext cx="10889671" cy="43548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0754"/>
            <a:ext cx="12192000" cy="997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32" y="636506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282E06F-EFF8-46C8-8559-72464FDFEF3A}" type="slidenum">
              <a:rPr lang="en-US" sz="1600" b="1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/>
              <a:t>‹#›</a:t>
            </a:fld>
            <a:endParaRPr lang="en-US" sz="1467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C4E4C-AE6C-468F-B01F-28D45FE82E2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9376" y="2078955"/>
            <a:ext cx="5424603" cy="39367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marL="444489" lvl="0" indent="-444489">
              <a:buClr>
                <a:schemeClr val="accent1"/>
              </a:buClr>
              <a:buSzPct val="80000"/>
              <a:buChar char="l"/>
            </a:pPr>
            <a:r>
              <a:rPr lang="en-US" dirty="0"/>
              <a:t>Click to edit Master text styles</a:t>
            </a:r>
          </a:p>
          <a:p>
            <a:pPr marL="801668" lvl="1" indent="-352417">
              <a:buClr>
                <a:schemeClr val="accent4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dirty="0"/>
              <a:t>Second level</a:t>
            </a:r>
          </a:p>
          <a:p>
            <a:pPr marL="1165196" lvl="2" indent="-268281">
              <a:buSzPct val="75000"/>
              <a:buChar char="l"/>
            </a:pPr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F1FAD-216F-4E40-AC25-CFCFB24E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64638"/>
            <a:ext cx="11185243" cy="7680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B618EF-B35B-4F75-8675-1753B0941F1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92011" y="2078956"/>
            <a:ext cx="5472608" cy="39423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marL="444489" lvl="0" indent="-444489">
              <a:buClr>
                <a:schemeClr val="accent1"/>
              </a:buClr>
              <a:buSzPct val="80000"/>
              <a:buChar char="l"/>
            </a:pPr>
            <a:r>
              <a:rPr lang="en-US" dirty="0"/>
              <a:t>Click to edit Master text styles</a:t>
            </a:r>
          </a:p>
          <a:p>
            <a:pPr marL="801668" lvl="1" indent="-352417">
              <a:buClr>
                <a:schemeClr val="accent4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dirty="0"/>
              <a:t>Second level</a:t>
            </a:r>
          </a:p>
          <a:p>
            <a:pPr marL="1165196" lvl="2" indent="-268281">
              <a:buSzPct val="75000"/>
              <a:buChar char="l"/>
            </a:pPr>
            <a:r>
              <a:rPr lang="en-US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89A95D-FF39-5643-B1A6-D4B38233DF3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79375" y="1431443"/>
            <a:ext cx="5424603" cy="641918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D11F904-EE8B-A041-A3AB-51A92C9889D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92011" y="1434338"/>
            <a:ext cx="5472608" cy="641918"/>
          </a:xfrm>
          <a:prstGeom prst="rect">
            <a:avLst/>
          </a:prstGeo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421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pos="5239">
          <p15:clr>
            <a:srgbClr val="FBAE40"/>
          </p15:clr>
        </p15:guide>
        <p15:guide id="3" orient="horz" pos="2890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0754"/>
            <a:ext cx="12192000" cy="997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32" y="636506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282E06F-EFF8-46C8-8559-72464FDFEF3A}" type="slidenum">
              <a:rPr lang="en-US" sz="1600" b="1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/>
              <a:t>‹#›</a:t>
            </a:fld>
            <a:endParaRPr lang="en-US" sz="1333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F1FAD-216F-4E40-AC25-CFCFB24E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64638"/>
            <a:ext cx="11185243" cy="7680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A4BF25BC-AE90-406F-902F-EBAE9AE0663B}"/>
              </a:ext>
            </a:extLst>
          </p:cNvPr>
          <p:cNvSpPr/>
          <p:nvPr/>
        </p:nvSpPr>
        <p:spPr>
          <a:xfrm flipH="1">
            <a:off x="534459" y="1817585"/>
            <a:ext cx="3353296" cy="3488647"/>
          </a:xfrm>
          <a:prstGeom prst="snip2Diag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ea typeface="Roboto" charset="0"/>
              <a:cs typeface="Roboto" charset="0"/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70F3D1C4-AA4A-4E84-8C2D-15D7380F4421}"/>
              </a:ext>
            </a:extLst>
          </p:cNvPr>
          <p:cNvSpPr/>
          <p:nvPr/>
        </p:nvSpPr>
        <p:spPr>
          <a:xfrm flipH="1">
            <a:off x="4419352" y="1817585"/>
            <a:ext cx="3353296" cy="3488647"/>
          </a:xfrm>
          <a:prstGeom prst="snip2Diag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ea typeface="Roboto" charset="0"/>
              <a:cs typeface="Roboto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EAF1EF2E-6A5C-402E-B15D-24DB69B4185A}"/>
              </a:ext>
            </a:extLst>
          </p:cNvPr>
          <p:cNvSpPr/>
          <p:nvPr/>
        </p:nvSpPr>
        <p:spPr>
          <a:xfrm flipH="1">
            <a:off x="8304245" y="1796819"/>
            <a:ext cx="3353296" cy="3488647"/>
          </a:xfrm>
          <a:prstGeom prst="snip2Diag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40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pos="5239">
          <p15:clr>
            <a:srgbClr val="FBAE40"/>
          </p15:clr>
        </p15:guide>
        <p15:guide id="3" orient="horz" pos="2890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0754"/>
            <a:ext cx="12192000" cy="997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94" y="6380123"/>
            <a:ext cx="999697" cy="313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32" y="636506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282E06F-EFF8-46C8-8559-72464FDFEF3A}" type="slidenum">
              <a:rPr lang="en-US" sz="1600" b="1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/>
              <a:t>‹#›</a:t>
            </a:fld>
            <a:endParaRPr lang="en-US" sz="1333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03F0D1-5AED-D548-83C3-84EBDC1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42F82C-3232-3241-BA24-FF231AD9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313BAD-EDDA-EF4E-A80C-071B3324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521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pos="5239">
          <p15:clr>
            <a:srgbClr val="FBAE40"/>
          </p15:clr>
        </p15:guide>
        <p15:guide id="3" orient="horz" pos="2890">
          <p15:clr>
            <a:srgbClr val="FBAE40"/>
          </p15:clr>
        </p15:guide>
        <p15:guide id="4" orient="horz" pos="7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164637"/>
            <a:ext cx="10889671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8" y="1626919"/>
            <a:ext cx="10889669" cy="455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801668" lvl="1" indent="-352417" algn="l" defTabSz="914377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dirty="0"/>
              <a:t>Second level</a:t>
            </a:r>
          </a:p>
          <a:p>
            <a:pPr marL="1165196" lvl="2" indent="-268281" algn="l" defTabSz="914377" rtl="0" eaLnBrk="1" latinLnBrk="0" hangingPunct="1">
              <a:lnSpc>
                <a:spcPct val="114000"/>
              </a:lnSpc>
              <a:spcBef>
                <a:spcPts val="300"/>
              </a:spcBef>
              <a:buClr>
                <a:srgbClr val="99D8E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256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cap="none" baseline="0">
          <a:solidFill>
            <a:schemeClr val="accent1"/>
          </a:solidFill>
          <a:latin typeface="+mn-lt"/>
          <a:ea typeface="Roboto Condensed" panose="02000000000000000000" pitchFamily="2" charset="0"/>
          <a:cs typeface="+mj-cs"/>
        </a:defRPr>
      </a:lvl1pPr>
    </p:titleStyle>
    <p:bodyStyle>
      <a:lvl1pPr marL="355591" indent="-355591" algn="l" defTabSz="914377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rgbClr val="FBAF42"/>
        </a:buClr>
        <a:buSzPct val="90000"/>
        <a:buFont typeface="Wingdings" panose="05000000000000000000" pitchFamily="2" charset="2"/>
        <a:buChar char="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1pPr>
      <a:lvl2pPr marL="830242" indent="-380990" algn="l" defTabSz="914377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lang="en-US" sz="2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2pPr>
      <a:lvl3pPr marL="1277905" indent="-380990" algn="l" defTabSz="914377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lang="en-US" sz="2133" kern="1200" dirty="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9D8EF"/>
        </a:buClr>
        <a:buSzPct val="90000"/>
        <a:buFont typeface="Wingdings" panose="05000000000000000000" pitchFamily="2" charset="2"/>
        <a:buChar char="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Clr>
          <a:srgbClr val="99D8EF"/>
        </a:buClr>
        <a:buSzPct val="90000"/>
        <a:buFont typeface="Wingdings" panose="05000000000000000000" pitchFamily="2" charset="2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j@aquasec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aquasecurity/kube-ben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-hunter.aquasec.com/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7F5A-51CE-154C-A2E6-C76B78E0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4" y="1753381"/>
            <a:ext cx="9739587" cy="1344083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 - Deploy Secure Cloud Native Apps FAST</a:t>
            </a:r>
            <a:br>
              <a:rPr lang="en-US" dirty="0"/>
            </a:br>
            <a:r>
              <a:rPr lang="en-US" sz="3100" b="1" dirty="0">
                <a:cs typeface="Calibri" panose="020F0502020204030204" pitchFamily="34" charset="0"/>
              </a:rPr>
              <a:t>Aqua Security</a:t>
            </a:r>
            <a:endParaRPr lang="en-US" b="1" dirty="0"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CBC7-8E44-0242-8C7B-70E578E8E6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Raj Seshadri – Solutions Architect 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raj@aquasec.com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texanraj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4297F-819D-7846-B678-7E1310875487}"/>
              </a:ext>
            </a:extLst>
          </p:cNvPr>
          <p:cNvSpPr txBox="1"/>
          <p:nvPr/>
        </p:nvSpPr>
        <p:spPr>
          <a:xfrm>
            <a:off x="3850105" y="6509084"/>
            <a:ext cx="0" cy="0"/>
          </a:xfrm>
          <a:prstGeom prst="rect">
            <a:avLst/>
          </a:prstGeom>
          <a:noFill/>
        </p:spPr>
        <p:txBody>
          <a:bodyPr wrap="none" tIns="72000" bIns="72000" rtlCol="0">
            <a:noAutofit/>
          </a:bodyPr>
          <a:lstStyle/>
          <a:p>
            <a:pPr algn="l"/>
            <a:endParaRPr lang="en-US" dirty="0" err="1">
              <a:ea typeface="Roboto" charset="0"/>
              <a:cs typeface="Roboto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AFC13-40EB-234D-A7A3-D1B2003CC131}"/>
              </a:ext>
            </a:extLst>
          </p:cNvPr>
          <p:cNvSpPr txBox="1"/>
          <p:nvPr/>
        </p:nvSpPr>
        <p:spPr>
          <a:xfrm>
            <a:off x="891540" y="6515100"/>
            <a:ext cx="0" cy="0"/>
          </a:xfrm>
          <a:prstGeom prst="rect">
            <a:avLst/>
          </a:prstGeom>
          <a:noFill/>
        </p:spPr>
        <p:txBody>
          <a:bodyPr wrap="none" tIns="72000" bIns="72000" rtlCol="0">
            <a:noAutofit/>
          </a:bodyPr>
          <a:lstStyle/>
          <a:p>
            <a:pPr algn="l"/>
            <a:endParaRPr lang="en-US" dirty="0" err="1">
              <a:ea typeface="Roboto" charset="0"/>
              <a:cs typeface="Roboto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52A7E-81AE-6B40-8411-2DF5CD0781A6}"/>
              </a:ext>
            </a:extLst>
          </p:cNvPr>
          <p:cNvSpPr txBox="1"/>
          <p:nvPr/>
        </p:nvSpPr>
        <p:spPr>
          <a:xfrm>
            <a:off x="1257300" y="6469380"/>
            <a:ext cx="0" cy="0"/>
          </a:xfrm>
          <a:prstGeom prst="rect">
            <a:avLst/>
          </a:prstGeom>
          <a:noFill/>
        </p:spPr>
        <p:txBody>
          <a:bodyPr wrap="none" tIns="72000" bIns="72000" rtlCol="0">
            <a:noAutofit/>
          </a:bodyPr>
          <a:lstStyle/>
          <a:p>
            <a:pPr algn="l"/>
            <a:endParaRPr lang="en-US" dirty="0" err="1"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3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76C8-9B4D-4D46-8D69-8B1F1B7C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7" y="379153"/>
            <a:ext cx="10825931" cy="939012"/>
          </a:xfrm>
        </p:spPr>
        <p:txBody>
          <a:bodyPr vert="horz" lIns="121920" tIns="60960" rIns="121920" bIns="60960" rtlCol="0" anchor="b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Aqua Image Scanning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4CBB60E7-18B1-4C94-A6CA-E30152CA23A4}"/>
              </a:ext>
            </a:extLst>
          </p:cNvPr>
          <p:cNvSpPr txBox="1">
            <a:spLocks/>
          </p:cNvSpPr>
          <p:nvPr/>
        </p:nvSpPr>
        <p:spPr>
          <a:xfrm>
            <a:off x="366184" y="1617133"/>
            <a:ext cx="6305880" cy="4404155"/>
          </a:xfrm>
          <a:prstGeom prst="rect">
            <a:avLst/>
          </a:prstGeom>
        </p:spPr>
        <p:txBody>
          <a:bodyPr/>
          <a:lstStyle>
            <a:lvl1pPr marL="266700" indent="-266700" algn="l" defTabSz="685800" rtl="0" eaLnBrk="1" latinLnBrk="0" hangingPunct="1">
              <a:lnSpc>
                <a:spcPct val="114000"/>
              </a:lnSpc>
              <a:spcBef>
                <a:spcPts val="750"/>
              </a:spcBef>
              <a:buClr>
                <a:srgbClr val="FBAF42"/>
              </a:buClr>
              <a:buSzPct val="90000"/>
              <a:buFont typeface="Wingdings" panose="05000000000000000000" pitchFamily="2" charset="2"/>
              <a:buChar char="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79847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99D8EF"/>
              </a:buClr>
              <a:buSzPct val="100000"/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929878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Char char="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Char char="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Key Features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CVE scanning based on multiple sources (NVD, vendor advisories, proprietary research) - updated continuously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Scans for hard-coded secretes in images (tokens, private keys, certificates)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Scans for malware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Checks best practice configuration issues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Supports all Docker registries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Native plug-ins for CI/CD including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Codefresh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Jenkins, VSTS, Bamboo and others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0A75D3B8-FF08-43A2-B71F-535A7F962690}"/>
              </a:ext>
            </a:extLst>
          </p:cNvPr>
          <p:cNvSpPr txBox="1">
            <a:spLocks/>
          </p:cNvSpPr>
          <p:nvPr/>
        </p:nvSpPr>
        <p:spPr>
          <a:xfrm>
            <a:off x="7139114" y="1616583"/>
            <a:ext cx="3633477" cy="5862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66700" indent="-266700">
              <a:lnSpc>
                <a:spcPct val="114000"/>
              </a:lnSpc>
              <a:spcBef>
                <a:spcPts val="750"/>
              </a:spcBef>
              <a:buClr>
                <a:srgbClr val="FBAF42"/>
              </a:buClr>
              <a:buSzPct val="90000"/>
              <a:buFont typeface="Wingdings" panose="05000000000000000000" pitchFamily="2" charset="2"/>
              <a:buChar char=""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defRPr>
            </a:lvl1pPr>
            <a:lvl2pPr marL="679847" lvl="1" indent="-342900">
              <a:lnSpc>
                <a:spcPct val="90000"/>
              </a:lnSpc>
              <a:spcBef>
                <a:spcPts val="375"/>
              </a:spcBef>
              <a:buClr>
                <a:srgbClr val="99D8EF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defRPr>
            </a:lvl2pPr>
            <a:lvl3pPr marL="929878" indent="-257175">
              <a:lnSpc>
                <a:spcPct val="90000"/>
              </a:lnSpc>
              <a:spcBef>
                <a:spcPts val="375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Char char="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Char char="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ea typeface="Roboto" panose="02000000000000000000" pitchFamily="2" charset="0"/>
              </a:defRPr>
            </a:lvl4pPr>
            <a:lvl5pPr indent="0">
              <a:lnSpc>
                <a:spcPct val="90000"/>
              </a:lnSpc>
              <a:spcBef>
                <a:spcPts val="375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800" dirty="0"/>
              <a:t>Languages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146D7A2-51C3-443C-A2E8-51F89BE92D33}"/>
              </a:ext>
            </a:extLst>
          </p:cNvPr>
          <p:cNvGrpSpPr/>
          <p:nvPr/>
        </p:nvGrpSpPr>
        <p:grpSpPr>
          <a:xfrm>
            <a:off x="7248129" y="1988841"/>
            <a:ext cx="4158009" cy="4158009"/>
            <a:chOff x="6460091" y="1751459"/>
            <a:chExt cx="4989443" cy="4989443"/>
          </a:xfrm>
        </p:grpSpPr>
        <p:pic>
          <p:nvPicPr>
            <p:cNvPr id="71" name="Picture 2" descr="https://www.whitesourcesoftware.com/next/wp-content/uploads/2016/09/NewLogos-3.png">
              <a:extLst>
                <a:ext uri="{FF2B5EF4-FFF2-40B4-BE49-F238E27FC236}">
                  <a16:creationId xmlns:a16="http://schemas.microsoft.com/office/drawing/2014/main" id="{C5102634-7E0D-4B8F-B315-94C7DCAB5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EEEEF0"/>
                </a:clrFrom>
                <a:clrTo>
                  <a:srgbClr val="EEEE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091" y="1751459"/>
              <a:ext cx="4989443" cy="49894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95180D4-19B6-4B36-BA66-7905BFDDB757}"/>
                </a:ext>
              </a:extLst>
            </p:cNvPr>
            <p:cNvSpPr/>
            <p:nvPr/>
          </p:nvSpPr>
          <p:spPr bwMode="auto">
            <a:xfrm>
              <a:off x="8509291" y="2968609"/>
              <a:ext cx="844476" cy="7960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4" name="Picture 2" descr="http://accc.uic.edu/sites/default/files/styles/medium/public/redhat-logo_0.png?itok=RZAsf4hP">
              <a:extLst>
                <a:ext uri="{FF2B5EF4-FFF2-40B4-BE49-F238E27FC236}">
                  <a16:creationId xmlns:a16="http://schemas.microsoft.com/office/drawing/2014/main" id="{D600DF9D-FBFB-4A85-BBE1-7A631BD95A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6" r="18975"/>
            <a:stretch/>
          </p:blipFill>
          <p:spPr bwMode="auto">
            <a:xfrm>
              <a:off x="8671624" y="3092322"/>
              <a:ext cx="514747" cy="56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F490C9C-DFFB-4674-AA9A-15101567E19D}"/>
                </a:ext>
              </a:extLst>
            </p:cNvPr>
            <p:cNvSpPr/>
            <p:nvPr/>
          </p:nvSpPr>
          <p:spPr bwMode="auto">
            <a:xfrm>
              <a:off x="9463040" y="5663901"/>
              <a:ext cx="844476" cy="796066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4" descr="CSRC Logo">
              <a:extLst>
                <a:ext uri="{FF2B5EF4-FFF2-40B4-BE49-F238E27FC236}">
                  <a16:creationId xmlns:a16="http://schemas.microsoft.com/office/drawing/2014/main" id="{26E4F7CC-30BD-4C14-9D41-5F1C9CF36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9572" y="5875613"/>
              <a:ext cx="644814" cy="16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B95826-2EA6-46FA-A5E3-476E30D8248E}"/>
                </a:ext>
              </a:extLst>
            </p:cNvPr>
            <p:cNvSpPr txBox="1"/>
            <p:nvPr/>
          </p:nvSpPr>
          <p:spPr>
            <a:xfrm>
              <a:off x="9463039" y="6102557"/>
              <a:ext cx="844478" cy="3326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800"/>
                </a:spcAft>
              </a:pPr>
              <a:r>
                <a:rPr lang="en-US" sz="667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National Vulnerabilities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11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6022-C6C2-4449-A453-D3E3D7A5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64638"/>
            <a:ext cx="11185243" cy="96733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Aqua Runtime: Focus on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6A7C-0795-4FA1-81B9-6B46E995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1700808"/>
            <a:ext cx="5581689" cy="4224469"/>
          </a:xfrm>
          <a:solidFill>
            <a:schemeClr val="tx1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2133" dirty="0">
                <a:latin typeface="Calibri" panose="020F0502020204030204" pitchFamily="34" charset="0"/>
                <a:cs typeface="Calibri" panose="020F0502020204030204" pitchFamily="34" charset="0"/>
              </a:rPr>
              <a:t>Immutable applications are easier to protect: </a:t>
            </a:r>
          </a:p>
          <a:p>
            <a:pPr lvl="1"/>
            <a:r>
              <a:rPr lang="en-US" sz="1867" dirty="0">
                <a:latin typeface="Calibri" panose="020F0502020204030204" pitchFamily="34" charset="0"/>
                <a:cs typeface="Calibri" panose="020F0502020204030204" pitchFamily="34" charset="0"/>
              </a:rPr>
              <a:t>Updates should only be done via a monitored build process</a:t>
            </a:r>
          </a:p>
          <a:p>
            <a:pPr lvl="1"/>
            <a:r>
              <a:rPr lang="en-US" sz="1867" dirty="0">
                <a:latin typeface="Calibri" panose="020F0502020204030204" pitchFamily="34" charset="0"/>
                <a:cs typeface="Calibri" panose="020F0502020204030204" pitchFamily="34" charset="0"/>
              </a:rPr>
              <a:t>Any change made to a running application is therefore </a:t>
            </a:r>
            <a:r>
              <a:rPr lang="en-US" sz="1867" b="1" dirty="0">
                <a:latin typeface="Calibri" panose="020F0502020204030204" pitchFamily="34" charset="0"/>
                <a:cs typeface="Calibri" panose="020F0502020204030204" pitchFamily="34" charset="0"/>
              </a:rPr>
              <a:t>suspicious</a:t>
            </a:r>
          </a:p>
          <a:p>
            <a:r>
              <a:rPr lang="en-US" sz="2267" dirty="0">
                <a:latin typeface="Calibri" panose="020F0502020204030204" pitchFamily="34" charset="0"/>
                <a:cs typeface="Calibri" panose="020F0502020204030204" pitchFamily="34" charset="0"/>
              </a:rPr>
              <a:t>Aqua checks application contents against its originating build artifact</a:t>
            </a:r>
          </a:p>
          <a:p>
            <a:r>
              <a:rPr lang="en-US" sz="2267" dirty="0">
                <a:latin typeface="Calibri" panose="020F0502020204030204" pitchFamily="34" charset="0"/>
                <a:cs typeface="Calibri" panose="020F0502020204030204" pitchFamily="34" charset="0"/>
              </a:rPr>
              <a:t>If a change is detected – generates alert, can block the specific change attempt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7A5C16-DE5D-334B-BF61-BBD3475646FC}"/>
              </a:ext>
            </a:extLst>
          </p:cNvPr>
          <p:cNvSpPr/>
          <p:nvPr/>
        </p:nvSpPr>
        <p:spPr>
          <a:xfrm>
            <a:off x="6768075" y="2436943"/>
            <a:ext cx="1344149" cy="2130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Original Application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A93D93-47EE-CB41-9FC1-3C57F2F21862}"/>
              </a:ext>
            </a:extLst>
          </p:cNvPr>
          <p:cNvGrpSpPr/>
          <p:nvPr/>
        </p:nvGrpSpPr>
        <p:grpSpPr>
          <a:xfrm>
            <a:off x="10530706" y="3110912"/>
            <a:ext cx="989591" cy="1268745"/>
            <a:chOff x="4860352" y="1802479"/>
            <a:chExt cx="742193" cy="95155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E1B9BA-0F03-384B-8E7A-825EBFD3555F}"/>
                </a:ext>
              </a:extLst>
            </p:cNvPr>
            <p:cNvSpPr/>
            <p:nvPr/>
          </p:nvSpPr>
          <p:spPr>
            <a:xfrm>
              <a:off x="4860352" y="1802479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6B40A-D7C7-AD47-BBD7-829CA9E53DA9}"/>
                </a:ext>
              </a:extLst>
            </p:cNvPr>
            <p:cNvSpPr/>
            <p:nvPr/>
          </p:nvSpPr>
          <p:spPr>
            <a:xfrm>
              <a:off x="4860352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0D7F42-CE34-A148-AC1B-4FB7BF7DCFC6}"/>
                </a:ext>
              </a:extLst>
            </p:cNvPr>
            <p:cNvSpPr/>
            <p:nvPr/>
          </p:nvSpPr>
          <p:spPr>
            <a:xfrm>
              <a:off x="4860352" y="2083991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43FB30-87E2-4949-8348-382C7A645711}"/>
                </a:ext>
              </a:extLst>
            </p:cNvPr>
            <p:cNvSpPr/>
            <p:nvPr/>
          </p:nvSpPr>
          <p:spPr>
            <a:xfrm>
              <a:off x="4860352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BC81C2D-D8B6-0842-9B48-698EBA535D82}"/>
                </a:ext>
              </a:extLst>
            </p:cNvPr>
            <p:cNvSpPr/>
            <p:nvPr/>
          </p:nvSpPr>
          <p:spPr>
            <a:xfrm>
              <a:off x="4860352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789481-F702-5044-9D18-1B2448A9CFA0}"/>
                </a:ext>
              </a:extLst>
            </p:cNvPr>
            <p:cNvSpPr/>
            <p:nvPr/>
          </p:nvSpPr>
          <p:spPr>
            <a:xfrm>
              <a:off x="4860352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BDAAF6-000A-1943-93E3-446C4B8FE459}"/>
                </a:ext>
              </a:extLst>
            </p:cNvPr>
            <p:cNvSpPr/>
            <p:nvPr/>
          </p:nvSpPr>
          <p:spPr>
            <a:xfrm>
              <a:off x="4860352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560B85-69D0-FD41-AA4B-870E34A54B7C}"/>
                </a:ext>
              </a:extLst>
            </p:cNvPr>
            <p:cNvSpPr/>
            <p:nvPr/>
          </p:nvSpPr>
          <p:spPr>
            <a:xfrm>
              <a:off x="5018264" y="1802479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25173B-640A-E34A-AD7E-8DE4307FE1A0}"/>
                </a:ext>
              </a:extLst>
            </p:cNvPr>
            <p:cNvSpPr/>
            <p:nvPr/>
          </p:nvSpPr>
          <p:spPr>
            <a:xfrm>
              <a:off x="5018264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65E1CD-2759-B84A-8C70-DEF8A84D7EB4}"/>
                </a:ext>
              </a:extLst>
            </p:cNvPr>
            <p:cNvSpPr/>
            <p:nvPr/>
          </p:nvSpPr>
          <p:spPr>
            <a:xfrm>
              <a:off x="5018264" y="2083991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3061FA-3336-264A-A7E1-097B4C06A2F3}"/>
                </a:ext>
              </a:extLst>
            </p:cNvPr>
            <p:cNvSpPr/>
            <p:nvPr/>
          </p:nvSpPr>
          <p:spPr>
            <a:xfrm>
              <a:off x="5018264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D983E43-2649-F649-A72C-A18D6D339117}"/>
                </a:ext>
              </a:extLst>
            </p:cNvPr>
            <p:cNvSpPr/>
            <p:nvPr/>
          </p:nvSpPr>
          <p:spPr>
            <a:xfrm>
              <a:off x="5018264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0485B-E497-0944-A48C-C1EB191B6D6B}"/>
                </a:ext>
              </a:extLst>
            </p:cNvPr>
            <p:cNvSpPr/>
            <p:nvPr/>
          </p:nvSpPr>
          <p:spPr>
            <a:xfrm>
              <a:off x="5018264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F1A63F-0801-574C-ADD5-DE8D3D17794B}"/>
                </a:ext>
              </a:extLst>
            </p:cNvPr>
            <p:cNvSpPr/>
            <p:nvPr/>
          </p:nvSpPr>
          <p:spPr>
            <a:xfrm>
              <a:off x="5018264" y="2647015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5FA547-A187-6D41-92D7-6B123AE31801}"/>
                </a:ext>
              </a:extLst>
            </p:cNvPr>
            <p:cNvSpPr/>
            <p:nvPr/>
          </p:nvSpPr>
          <p:spPr>
            <a:xfrm>
              <a:off x="5176176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D0E5C15-FB4D-7B4F-8A16-CEB71A7E6894}"/>
                </a:ext>
              </a:extLst>
            </p:cNvPr>
            <p:cNvSpPr/>
            <p:nvPr/>
          </p:nvSpPr>
          <p:spPr>
            <a:xfrm>
              <a:off x="5176176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AF6BC8-A7C5-5748-B1C8-727C3F3F30E9}"/>
                </a:ext>
              </a:extLst>
            </p:cNvPr>
            <p:cNvSpPr/>
            <p:nvPr/>
          </p:nvSpPr>
          <p:spPr>
            <a:xfrm>
              <a:off x="5176176" y="2083991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70C92A-7FDD-6C41-AB1A-7CBAD576C331}"/>
                </a:ext>
              </a:extLst>
            </p:cNvPr>
            <p:cNvSpPr/>
            <p:nvPr/>
          </p:nvSpPr>
          <p:spPr>
            <a:xfrm>
              <a:off x="5176176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08FF17-A464-1043-96A7-32122B30B325}"/>
                </a:ext>
              </a:extLst>
            </p:cNvPr>
            <p:cNvSpPr/>
            <p:nvPr/>
          </p:nvSpPr>
          <p:spPr>
            <a:xfrm>
              <a:off x="5176176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812B63-CAC9-5741-8E44-F65D82C0F572}"/>
                </a:ext>
              </a:extLst>
            </p:cNvPr>
            <p:cNvSpPr/>
            <p:nvPr/>
          </p:nvSpPr>
          <p:spPr>
            <a:xfrm>
              <a:off x="5176176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5A302F-DF60-4F4D-901C-40CE1B29AEDC}"/>
                </a:ext>
              </a:extLst>
            </p:cNvPr>
            <p:cNvSpPr/>
            <p:nvPr/>
          </p:nvSpPr>
          <p:spPr>
            <a:xfrm>
              <a:off x="5176176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87F71-C0FF-FF4C-8D31-E8DE49A6D293}"/>
                </a:ext>
              </a:extLst>
            </p:cNvPr>
            <p:cNvSpPr/>
            <p:nvPr/>
          </p:nvSpPr>
          <p:spPr>
            <a:xfrm>
              <a:off x="5334088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4801F6F-8F1F-B04E-B961-F9F33BBA9E2A}"/>
                </a:ext>
              </a:extLst>
            </p:cNvPr>
            <p:cNvSpPr/>
            <p:nvPr/>
          </p:nvSpPr>
          <p:spPr>
            <a:xfrm>
              <a:off x="5334088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7E70C4-70DE-2F4F-989A-CBB417520D72}"/>
                </a:ext>
              </a:extLst>
            </p:cNvPr>
            <p:cNvSpPr/>
            <p:nvPr/>
          </p:nvSpPr>
          <p:spPr>
            <a:xfrm>
              <a:off x="5334088" y="2083991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601BD40-4204-B04D-A1B4-4FBD3001D8DC}"/>
                </a:ext>
              </a:extLst>
            </p:cNvPr>
            <p:cNvSpPr/>
            <p:nvPr/>
          </p:nvSpPr>
          <p:spPr>
            <a:xfrm>
              <a:off x="5334088" y="2224747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37D2A0-1FF6-A348-8E21-EC7CC4F7BDFE}"/>
                </a:ext>
              </a:extLst>
            </p:cNvPr>
            <p:cNvSpPr/>
            <p:nvPr/>
          </p:nvSpPr>
          <p:spPr>
            <a:xfrm>
              <a:off x="5334088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615D3D-986C-3A4D-BD36-0C707495E595}"/>
                </a:ext>
              </a:extLst>
            </p:cNvPr>
            <p:cNvSpPr/>
            <p:nvPr/>
          </p:nvSpPr>
          <p:spPr>
            <a:xfrm>
              <a:off x="5334088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2AFA10C-34E7-3D49-BD17-9A8907B440CB}"/>
                </a:ext>
              </a:extLst>
            </p:cNvPr>
            <p:cNvSpPr/>
            <p:nvPr/>
          </p:nvSpPr>
          <p:spPr>
            <a:xfrm>
              <a:off x="5334088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881AC7-7E55-EE46-98C6-42661248A107}"/>
                </a:ext>
              </a:extLst>
            </p:cNvPr>
            <p:cNvSpPr/>
            <p:nvPr/>
          </p:nvSpPr>
          <p:spPr>
            <a:xfrm>
              <a:off x="5492000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516C88-6671-CB42-890F-3F1ADDEC073C}"/>
                </a:ext>
              </a:extLst>
            </p:cNvPr>
            <p:cNvSpPr/>
            <p:nvPr/>
          </p:nvSpPr>
          <p:spPr>
            <a:xfrm>
              <a:off x="5492000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3931C78-18CB-D94D-ABE7-996C7C70688F}"/>
                </a:ext>
              </a:extLst>
            </p:cNvPr>
            <p:cNvSpPr/>
            <p:nvPr/>
          </p:nvSpPr>
          <p:spPr>
            <a:xfrm>
              <a:off x="5492000" y="2083991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1AA69EC-6C18-8E45-B8B3-FE10C4532279}"/>
                </a:ext>
              </a:extLst>
            </p:cNvPr>
            <p:cNvSpPr/>
            <p:nvPr/>
          </p:nvSpPr>
          <p:spPr>
            <a:xfrm>
              <a:off x="5492000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85EBAD0-EAE7-284B-9EF4-E47E9B1AC5DA}"/>
                </a:ext>
              </a:extLst>
            </p:cNvPr>
            <p:cNvSpPr/>
            <p:nvPr/>
          </p:nvSpPr>
          <p:spPr>
            <a:xfrm>
              <a:off x="5492000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B0A2B7E-1444-174B-8105-3186AB91F9A0}"/>
                </a:ext>
              </a:extLst>
            </p:cNvPr>
            <p:cNvSpPr/>
            <p:nvPr/>
          </p:nvSpPr>
          <p:spPr>
            <a:xfrm>
              <a:off x="5492000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2EF431-4B4F-3241-84AB-A67E6D998751}"/>
                </a:ext>
              </a:extLst>
            </p:cNvPr>
            <p:cNvSpPr/>
            <p:nvPr/>
          </p:nvSpPr>
          <p:spPr>
            <a:xfrm>
              <a:off x="5492000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1C78B99-FAD1-3242-AA2C-6A81191AB9BA}"/>
              </a:ext>
            </a:extLst>
          </p:cNvPr>
          <p:cNvGrpSpPr/>
          <p:nvPr/>
        </p:nvGrpSpPr>
        <p:grpSpPr>
          <a:xfrm>
            <a:off x="6945355" y="3110912"/>
            <a:ext cx="989591" cy="1268745"/>
            <a:chOff x="4860352" y="1802479"/>
            <a:chExt cx="742193" cy="95155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5F49797-1522-254A-94E6-A3E560BE5817}"/>
                </a:ext>
              </a:extLst>
            </p:cNvPr>
            <p:cNvSpPr/>
            <p:nvPr/>
          </p:nvSpPr>
          <p:spPr>
            <a:xfrm>
              <a:off x="4860352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970900-3C05-0B4C-AF6F-95D437AE9A6E}"/>
                </a:ext>
              </a:extLst>
            </p:cNvPr>
            <p:cNvSpPr/>
            <p:nvPr/>
          </p:nvSpPr>
          <p:spPr>
            <a:xfrm>
              <a:off x="4860352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6682F46-5F42-1C4D-97CB-A23D8F2B7DFF}"/>
                </a:ext>
              </a:extLst>
            </p:cNvPr>
            <p:cNvSpPr/>
            <p:nvPr/>
          </p:nvSpPr>
          <p:spPr>
            <a:xfrm>
              <a:off x="4860352" y="2083991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5FCE680-9465-A44F-8079-FBC9182983C3}"/>
                </a:ext>
              </a:extLst>
            </p:cNvPr>
            <p:cNvSpPr/>
            <p:nvPr/>
          </p:nvSpPr>
          <p:spPr>
            <a:xfrm>
              <a:off x="4860352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5FA6E9-AA93-EB46-8AF2-5E185D06077E}"/>
                </a:ext>
              </a:extLst>
            </p:cNvPr>
            <p:cNvSpPr/>
            <p:nvPr/>
          </p:nvSpPr>
          <p:spPr>
            <a:xfrm>
              <a:off x="4860352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7D3E918-6E56-EA49-96EC-6DB24A9BB37D}"/>
                </a:ext>
              </a:extLst>
            </p:cNvPr>
            <p:cNvSpPr/>
            <p:nvPr/>
          </p:nvSpPr>
          <p:spPr>
            <a:xfrm>
              <a:off x="4860352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F143E68-4C20-3146-8CD9-E6A7208C3522}"/>
                </a:ext>
              </a:extLst>
            </p:cNvPr>
            <p:cNvSpPr/>
            <p:nvPr/>
          </p:nvSpPr>
          <p:spPr>
            <a:xfrm>
              <a:off x="4860352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D73EFD-421F-8F4C-B142-002FD18199FD}"/>
                </a:ext>
              </a:extLst>
            </p:cNvPr>
            <p:cNvSpPr/>
            <p:nvPr/>
          </p:nvSpPr>
          <p:spPr>
            <a:xfrm>
              <a:off x="5018264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A04ADB-7DAB-1547-8DED-C75102947382}"/>
                </a:ext>
              </a:extLst>
            </p:cNvPr>
            <p:cNvSpPr/>
            <p:nvPr/>
          </p:nvSpPr>
          <p:spPr>
            <a:xfrm>
              <a:off x="5018264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37BBAAD-96FF-C64D-B55C-85CF0C3EADAE}"/>
                </a:ext>
              </a:extLst>
            </p:cNvPr>
            <p:cNvSpPr/>
            <p:nvPr/>
          </p:nvSpPr>
          <p:spPr>
            <a:xfrm>
              <a:off x="5018264" y="2083991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125DFF-8D16-254E-B126-23641E86BCE9}"/>
                </a:ext>
              </a:extLst>
            </p:cNvPr>
            <p:cNvSpPr/>
            <p:nvPr/>
          </p:nvSpPr>
          <p:spPr>
            <a:xfrm>
              <a:off x="5018264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B144D3-C3A6-CC4F-860F-C54B7EDE361F}"/>
                </a:ext>
              </a:extLst>
            </p:cNvPr>
            <p:cNvSpPr/>
            <p:nvPr/>
          </p:nvSpPr>
          <p:spPr>
            <a:xfrm>
              <a:off x="5018264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7421ED4-2E6C-EA47-894C-6C2B6DD8706C}"/>
                </a:ext>
              </a:extLst>
            </p:cNvPr>
            <p:cNvSpPr/>
            <p:nvPr/>
          </p:nvSpPr>
          <p:spPr>
            <a:xfrm>
              <a:off x="5018264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5A30ECB-0E68-1D40-A0A4-7C05B5E08F38}"/>
                </a:ext>
              </a:extLst>
            </p:cNvPr>
            <p:cNvSpPr/>
            <p:nvPr/>
          </p:nvSpPr>
          <p:spPr>
            <a:xfrm>
              <a:off x="5018264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2A9EA4-8249-DD41-9E93-B1E44800A421}"/>
                </a:ext>
              </a:extLst>
            </p:cNvPr>
            <p:cNvSpPr/>
            <p:nvPr/>
          </p:nvSpPr>
          <p:spPr>
            <a:xfrm>
              <a:off x="5176176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2BD61BD-3516-7547-A3CF-18C1B3BF38B1}"/>
                </a:ext>
              </a:extLst>
            </p:cNvPr>
            <p:cNvSpPr/>
            <p:nvPr/>
          </p:nvSpPr>
          <p:spPr>
            <a:xfrm>
              <a:off x="5176176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54C593A-0F06-284A-BDC1-7A1573E098E2}"/>
                </a:ext>
              </a:extLst>
            </p:cNvPr>
            <p:cNvSpPr/>
            <p:nvPr/>
          </p:nvSpPr>
          <p:spPr>
            <a:xfrm>
              <a:off x="5176176" y="2083991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5FE3EB6-5D7D-A44B-B547-6C03F8BA2F6D}"/>
                </a:ext>
              </a:extLst>
            </p:cNvPr>
            <p:cNvSpPr/>
            <p:nvPr/>
          </p:nvSpPr>
          <p:spPr>
            <a:xfrm>
              <a:off x="5176176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EA35B0B-CEAA-0B4B-8E87-43E426BFA917}"/>
                </a:ext>
              </a:extLst>
            </p:cNvPr>
            <p:cNvSpPr/>
            <p:nvPr/>
          </p:nvSpPr>
          <p:spPr>
            <a:xfrm>
              <a:off x="5176176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42B2FAE-FCA4-9147-818F-E8931408B65D}"/>
                </a:ext>
              </a:extLst>
            </p:cNvPr>
            <p:cNvSpPr/>
            <p:nvPr/>
          </p:nvSpPr>
          <p:spPr>
            <a:xfrm>
              <a:off x="5176176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DF3C3DC-755E-F44B-A551-108FB9A40000}"/>
                </a:ext>
              </a:extLst>
            </p:cNvPr>
            <p:cNvSpPr/>
            <p:nvPr/>
          </p:nvSpPr>
          <p:spPr>
            <a:xfrm>
              <a:off x="5176176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D41DB9D-79E6-B24B-9C46-45E0EA7F81FA}"/>
                </a:ext>
              </a:extLst>
            </p:cNvPr>
            <p:cNvSpPr/>
            <p:nvPr/>
          </p:nvSpPr>
          <p:spPr>
            <a:xfrm>
              <a:off x="5334088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773A887-56EE-924D-B00F-4370B87C1997}"/>
                </a:ext>
              </a:extLst>
            </p:cNvPr>
            <p:cNvSpPr/>
            <p:nvPr/>
          </p:nvSpPr>
          <p:spPr>
            <a:xfrm>
              <a:off x="5334088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30EFA6E-25D6-3746-AF70-BA4DE044A317}"/>
                </a:ext>
              </a:extLst>
            </p:cNvPr>
            <p:cNvSpPr/>
            <p:nvPr/>
          </p:nvSpPr>
          <p:spPr>
            <a:xfrm>
              <a:off x="5334088" y="2083991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CB4B40-8BA5-6942-8181-A17E6AFF6C1B}"/>
                </a:ext>
              </a:extLst>
            </p:cNvPr>
            <p:cNvSpPr/>
            <p:nvPr/>
          </p:nvSpPr>
          <p:spPr>
            <a:xfrm>
              <a:off x="5334088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8ACD1A8-93FE-5541-A61B-D5834B3E5B69}"/>
                </a:ext>
              </a:extLst>
            </p:cNvPr>
            <p:cNvSpPr/>
            <p:nvPr/>
          </p:nvSpPr>
          <p:spPr>
            <a:xfrm>
              <a:off x="5334088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3E19759-3575-2448-9CE2-AC2FCF486A0A}"/>
                </a:ext>
              </a:extLst>
            </p:cNvPr>
            <p:cNvSpPr/>
            <p:nvPr/>
          </p:nvSpPr>
          <p:spPr>
            <a:xfrm>
              <a:off x="5334088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6C54AEB-9153-B042-A937-74A1726DE87B}"/>
                </a:ext>
              </a:extLst>
            </p:cNvPr>
            <p:cNvSpPr/>
            <p:nvPr/>
          </p:nvSpPr>
          <p:spPr>
            <a:xfrm>
              <a:off x="5334088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80268F9-9DF8-6046-9780-62D7FE9C3C81}"/>
                </a:ext>
              </a:extLst>
            </p:cNvPr>
            <p:cNvSpPr/>
            <p:nvPr/>
          </p:nvSpPr>
          <p:spPr>
            <a:xfrm>
              <a:off x="5492000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51A558D-1DEB-3B44-9B94-DD865D482C8F}"/>
                </a:ext>
              </a:extLst>
            </p:cNvPr>
            <p:cNvSpPr/>
            <p:nvPr/>
          </p:nvSpPr>
          <p:spPr>
            <a:xfrm>
              <a:off x="5492000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B018981-477B-4945-8594-D6EB8BB690EB}"/>
                </a:ext>
              </a:extLst>
            </p:cNvPr>
            <p:cNvSpPr/>
            <p:nvPr/>
          </p:nvSpPr>
          <p:spPr>
            <a:xfrm>
              <a:off x="5492000" y="2083991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1BAAA70-E704-B34D-B532-F7FEA53DA64D}"/>
                </a:ext>
              </a:extLst>
            </p:cNvPr>
            <p:cNvSpPr/>
            <p:nvPr/>
          </p:nvSpPr>
          <p:spPr>
            <a:xfrm>
              <a:off x="5492000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80C1DA5-C7E9-BE47-A578-135CDED11063}"/>
                </a:ext>
              </a:extLst>
            </p:cNvPr>
            <p:cNvSpPr/>
            <p:nvPr/>
          </p:nvSpPr>
          <p:spPr>
            <a:xfrm>
              <a:off x="5492000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6003FB0-D71D-7748-ADF4-456B1036CC36}"/>
                </a:ext>
              </a:extLst>
            </p:cNvPr>
            <p:cNvSpPr/>
            <p:nvPr/>
          </p:nvSpPr>
          <p:spPr>
            <a:xfrm>
              <a:off x="5492000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10868AE-CC6F-624E-9391-9569E3967079}"/>
                </a:ext>
              </a:extLst>
            </p:cNvPr>
            <p:cNvSpPr/>
            <p:nvPr/>
          </p:nvSpPr>
          <p:spPr>
            <a:xfrm>
              <a:off x="5492000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AA9CC68-5FF7-364D-9029-C157FE3C8C50}"/>
              </a:ext>
            </a:extLst>
          </p:cNvPr>
          <p:cNvSpPr/>
          <p:nvPr/>
        </p:nvSpPr>
        <p:spPr>
          <a:xfrm>
            <a:off x="8577110" y="2446395"/>
            <a:ext cx="1344149" cy="2120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Observed Behavior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D5438B2-B142-6444-9677-08A7137590E2}"/>
              </a:ext>
            </a:extLst>
          </p:cNvPr>
          <p:cNvSpPr/>
          <p:nvPr/>
        </p:nvSpPr>
        <p:spPr>
          <a:xfrm>
            <a:off x="10386144" y="2446395"/>
            <a:ext cx="1344149" cy="2120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Protected Application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C057205-669F-4941-9118-533183FE1731}"/>
              </a:ext>
            </a:extLst>
          </p:cNvPr>
          <p:cNvGrpSpPr/>
          <p:nvPr/>
        </p:nvGrpSpPr>
        <p:grpSpPr>
          <a:xfrm>
            <a:off x="8754389" y="3110912"/>
            <a:ext cx="989591" cy="1268745"/>
            <a:chOff x="4860352" y="1802479"/>
            <a:chExt cx="742193" cy="95155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F25D39B-6A51-324A-AD7D-1C144181E633}"/>
                </a:ext>
              </a:extLst>
            </p:cNvPr>
            <p:cNvSpPr/>
            <p:nvPr/>
          </p:nvSpPr>
          <p:spPr>
            <a:xfrm>
              <a:off x="4860352" y="1802479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054F16D-100C-514D-B949-DE32FF6C1723}"/>
                </a:ext>
              </a:extLst>
            </p:cNvPr>
            <p:cNvSpPr/>
            <p:nvPr/>
          </p:nvSpPr>
          <p:spPr>
            <a:xfrm>
              <a:off x="4860352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628848-17F8-DB43-97C9-414DDC4AF631}"/>
                </a:ext>
              </a:extLst>
            </p:cNvPr>
            <p:cNvSpPr/>
            <p:nvPr/>
          </p:nvSpPr>
          <p:spPr>
            <a:xfrm>
              <a:off x="4860352" y="2083991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7D322A3-B9E7-E44A-9C28-367C849BDDC9}"/>
                </a:ext>
              </a:extLst>
            </p:cNvPr>
            <p:cNvSpPr/>
            <p:nvPr/>
          </p:nvSpPr>
          <p:spPr>
            <a:xfrm>
              <a:off x="4860352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936137-317A-AD4B-8223-52040F867659}"/>
                </a:ext>
              </a:extLst>
            </p:cNvPr>
            <p:cNvSpPr/>
            <p:nvPr/>
          </p:nvSpPr>
          <p:spPr>
            <a:xfrm>
              <a:off x="4860352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1049841-6A0F-BA40-A316-116E1EF7857F}"/>
                </a:ext>
              </a:extLst>
            </p:cNvPr>
            <p:cNvSpPr/>
            <p:nvPr/>
          </p:nvSpPr>
          <p:spPr>
            <a:xfrm>
              <a:off x="4860352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372E85-64AB-A544-AE02-740D115D43CF}"/>
                </a:ext>
              </a:extLst>
            </p:cNvPr>
            <p:cNvSpPr/>
            <p:nvPr/>
          </p:nvSpPr>
          <p:spPr>
            <a:xfrm>
              <a:off x="4860352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CEDDEFB-8E23-3747-92D7-F49FED570886}"/>
                </a:ext>
              </a:extLst>
            </p:cNvPr>
            <p:cNvSpPr/>
            <p:nvPr/>
          </p:nvSpPr>
          <p:spPr>
            <a:xfrm>
              <a:off x="5018264" y="1802479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B33DEC0-2F64-F945-9B2D-823D40C90799}"/>
                </a:ext>
              </a:extLst>
            </p:cNvPr>
            <p:cNvSpPr/>
            <p:nvPr/>
          </p:nvSpPr>
          <p:spPr>
            <a:xfrm>
              <a:off x="5018264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2BC4484-8604-A847-A03A-FCE7CCD3CAB8}"/>
                </a:ext>
              </a:extLst>
            </p:cNvPr>
            <p:cNvSpPr/>
            <p:nvPr/>
          </p:nvSpPr>
          <p:spPr>
            <a:xfrm>
              <a:off x="5018264" y="2083991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CCEB14B-D013-4A4A-8A57-C5216CFF7343}"/>
                </a:ext>
              </a:extLst>
            </p:cNvPr>
            <p:cNvSpPr/>
            <p:nvPr/>
          </p:nvSpPr>
          <p:spPr>
            <a:xfrm>
              <a:off x="5018264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FF39D97-A8F4-EA48-B577-8F25688F67A2}"/>
                </a:ext>
              </a:extLst>
            </p:cNvPr>
            <p:cNvSpPr/>
            <p:nvPr/>
          </p:nvSpPr>
          <p:spPr>
            <a:xfrm>
              <a:off x="5018264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BA4272C-532B-9545-A47D-5566B38E476C}"/>
                </a:ext>
              </a:extLst>
            </p:cNvPr>
            <p:cNvSpPr/>
            <p:nvPr/>
          </p:nvSpPr>
          <p:spPr>
            <a:xfrm>
              <a:off x="5018264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B50794D-C14D-554F-8FF9-FEEA91C588F1}"/>
                </a:ext>
              </a:extLst>
            </p:cNvPr>
            <p:cNvSpPr/>
            <p:nvPr/>
          </p:nvSpPr>
          <p:spPr>
            <a:xfrm>
              <a:off x="5018264" y="2647015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6D18419-D676-1E44-B404-5820CB26A5C5}"/>
                </a:ext>
              </a:extLst>
            </p:cNvPr>
            <p:cNvSpPr/>
            <p:nvPr/>
          </p:nvSpPr>
          <p:spPr>
            <a:xfrm>
              <a:off x="5176176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6145D8E-57DA-FB4B-A2C1-F5B28833C7CD}"/>
                </a:ext>
              </a:extLst>
            </p:cNvPr>
            <p:cNvSpPr/>
            <p:nvPr/>
          </p:nvSpPr>
          <p:spPr>
            <a:xfrm>
              <a:off x="5176176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BC99C4-FC99-1242-B649-D701719F35A8}"/>
                </a:ext>
              </a:extLst>
            </p:cNvPr>
            <p:cNvSpPr/>
            <p:nvPr/>
          </p:nvSpPr>
          <p:spPr>
            <a:xfrm>
              <a:off x="5176176" y="2083991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853F372-D80A-F941-866E-3AE7FE64E7B6}"/>
                </a:ext>
              </a:extLst>
            </p:cNvPr>
            <p:cNvSpPr/>
            <p:nvPr/>
          </p:nvSpPr>
          <p:spPr>
            <a:xfrm>
              <a:off x="5176176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8E95A8-DA5D-7549-8D9D-10D863BC7FFA}"/>
                </a:ext>
              </a:extLst>
            </p:cNvPr>
            <p:cNvSpPr/>
            <p:nvPr/>
          </p:nvSpPr>
          <p:spPr>
            <a:xfrm>
              <a:off x="5176176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1DDFF66-5BDB-714F-B43E-665DAAB470C3}"/>
                </a:ext>
              </a:extLst>
            </p:cNvPr>
            <p:cNvSpPr/>
            <p:nvPr/>
          </p:nvSpPr>
          <p:spPr>
            <a:xfrm>
              <a:off x="5176176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C6FDCD6-6052-9143-B52F-444D8E046B0D}"/>
                </a:ext>
              </a:extLst>
            </p:cNvPr>
            <p:cNvSpPr/>
            <p:nvPr/>
          </p:nvSpPr>
          <p:spPr>
            <a:xfrm>
              <a:off x="5176176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466B0AB-392E-5B4E-9BFA-173707597922}"/>
                </a:ext>
              </a:extLst>
            </p:cNvPr>
            <p:cNvSpPr/>
            <p:nvPr/>
          </p:nvSpPr>
          <p:spPr>
            <a:xfrm>
              <a:off x="5334088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481216B-FD57-FA46-956A-579D63124979}"/>
                </a:ext>
              </a:extLst>
            </p:cNvPr>
            <p:cNvSpPr/>
            <p:nvPr/>
          </p:nvSpPr>
          <p:spPr>
            <a:xfrm>
              <a:off x="5334088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6693A57-D134-A542-9204-F60C694D4459}"/>
                </a:ext>
              </a:extLst>
            </p:cNvPr>
            <p:cNvSpPr/>
            <p:nvPr/>
          </p:nvSpPr>
          <p:spPr>
            <a:xfrm>
              <a:off x="5334088" y="2083991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CD4E47A-CB94-3144-880F-C4EC32BFF4D5}"/>
                </a:ext>
              </a:extLst>
            </p:cNvPr>
            <p:cNvSpPr/>
            <p:nvPr/>
          </p:nvSpPr>
          <p:spPr>
            <a:xfrm>
              <a:off x="5334088" y="2224747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A5E4AF1-1792-924F-B8E5-01CC6E2E5853}"/>
                </a:ext>
              </a:extLst>
            </p:cNvPr>
            <p:cNvSpPr/>
            <p:nvPr/>
          </p:nvSpPr>
          <p:spPr>
            <a:xfrm>
              <a:off x="5334088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76A9EE7-6CC8-7C42-880A-FFF45D942A5B}"/>
                </a:ext>
              </a:extLst>
            </p:cNvPr>
            <p:cNvSpPr/>
            <p:nvPr/>
          </p:nvSpPr>
          <p:spPr>
            <a:xfrm>
              <a:off x="5334088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FE737A5-B36D-3148-A264-0B9A851AF4E6}"/>
                </a:ext>
              </a:extLst>
            </p:cNvPr>
            <p:cNvSpPr/>
            <p:nvPr/>
          </p:nvSpPr>
          <p:spPr>
            <a:xfrm>
              <a:off x="5334088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F33F071-E611-C649-A508-39B7F071F629}"/>
                </a:ext>
              </a:extLst>
            </p:cNvPr>
            <p:cNvSpPr/>
            <p:nvPr/>
          </p:nvSpPr>
          <p:spPr>
            <a:xfrm>
              <a:off x="5492000" y="180247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B2E562C-72EE-BF4F-A11B-E134E69AB9C2}"/>
                </a:ext>
              </a:extLst>
            </p:cNvPr>
            <p:cNvSpPr/>
            <p:nvPr/>
          </p:nvSpPr>
          <p:spPr>
            <a:xfrm>
              <a:off x="5492000" y="194323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9040CCE-AF80-1845-8C45-862E0C108F18}"/>
                </a:ext>
              </a:extLst>
            </p:cNvPr>
            <p:cNvSpPr/>
            <p:nvPr/>
          </p:nvSpPr>
          <p:spPr>
            <a:xfrm>
              <a:off x="5492000" y="2083991"/>
              <a:ext cx="110545" cy="107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3A1FF0D-BBA3-3746-B06E-04D0C97C524A}"/>
                </a:ext>
              </a:extLst>
            </p:cNvPr>
            <p:cNvSpPr/>
            <p:nvPr/>
          </p:nvSpPr>
          <p:spPr>
            <a:xfrm>
              <a:off x="5492000" y="2224747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846C8BC-11D6-CF41-B0C4-BEB37F9895A1}"/>
                </a:ext>
              </a:extLst>
            </p:cNvPr>
            <p:cNvSpPr/>
            <p:nvPr/>
          </p:nvSpPr>
          <p:spPr>
            <a:xfrm>
              <a:off x="5492000" y="2365503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86090FB-F35A-9949-8B5B-C5A23674096A}"/>
                </a:ext>
              </a:extLst>
            </p:cNvPr>
            <p:cNvSpPr/>
            <p:nvPr/>
          </p:nvSpPr>
          <p:spPr>
            <a:xfrm>
              <a:off x="5492000" y="2506259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407A192-8765-3945-B699-E8259FF3848A}"/>
                </a:ext>
              </a:extLst>
            </p:cNvPr>
            <p:cNvSpPr/>
            <p:nvPr/>
          </p:nvSpPr>
          <p:spPr>
            <a:xfrm>
              <a:off x="5492000" y="2647015"/>
              <a:ext cx="110545" cy="10702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99437D-E72A-9149-9533-FA74EDC8F310}"/>
              </a:ext>
            </a:extLst>
          </p:cNvPr>
          <p:cNvGrpSpPr/>
          <p:nvPr/>
        </p:nvGrpSpPr>
        <p:grpSpPr>
          <a:xfrm>
            <a:off x="10372960" y="2914422"/>
            <a:ext cx="1244792" cy="1635993"/>
            <a:chOff x="7431056" y="1688848"/>
            <a:chExt cx="933594" cy="1226995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1B14F8E-CDE6-D642-AA9E-5DA843375B6E}"/>
                </a:ext>
              </a:extLst>
            </p:cNvPr>
            <p:cNvSpPr txBox="1"/>
            <p:nvPr/>
          </p:nvSpPr>
          <p:spPr>
            <a:xfrm>
              <a:off x="7745742" y="1689671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F735B7F-7F8D-FE4E-B5C4-00A204A947DD}"/>
                </a:ext>
              </a:extLst>
            </p:cNvPr>
            <p:cNvSpPr txBox="1"/>
            <p:nvPr/>
          </p:nvSpPr>
          <p:spPr>
            <a:xfrm>
              <a:off x="7898142" y="1842071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EF5DBCC-B42C-7C4A-B0A3-CAA95D8B9C25}"/>
                </a:ext>
              </a:extLst>
            </p:cNvPr>
            <p:cNvSpPr txBox="1"/>
            <p:nvPr/>
          </p:nvSpPr>
          <p:spPr>
            <a:xfrm>
              <a:off x="7903324" y="1693478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78CB0A4-4902-654D-82EE-304C828910E5}"/>
                </a:ext>
              </a:extLst>
            </p:cNvPr>
            <p:cNvSpPr txBox="1"/>
            <p:nvPr/>
          </p:nvSpPr>
          <p:spPr>
            <a:xfrm>
              <a:off x="8053300" y="1688848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93A611-714B-D34A-B5FF-C86C4A2ABD15}"/>
                </a:ext>
              </a:extLst>
            </p:cNvPr>
            <p:cNvSpPr txBox="1"/>
            <p:nvPr/>
          </p:nvSpPr>
          <p:spPr>
            <a:xfrm>
              <a:off x="7431056" y="1828764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52CE92-25EC-CA4B-B6D7-BE238054687A}"/>
                </a:ext>
              </a:extLst>
            </p:cNvPr>
            <p:cNvSpPr txBox="1"/>
            <p:nvPr/>
          </p:nvSpPr>
          <p:spPr>
            <a:xfrm>
              <a:off x="7431056" y="1976880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9CDC6CB-A710-894C-9BC5-4943DAA05A61}"/>
                </a:ext>
              </a:extLst>
            </p:cNvPr>
            <p:cNvSpPr txBox="1"/>
            <p:nvPr/>
          </p:nvSpPr>
          <p:spPr>
            <a:xfrm>
              <a:off x="7433364" y="2120896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2BA6FEE-9C4B-4543-AE46-02BCE3BC0504}"/>
                </a:ext>
              </a:extLst>
            </p:cNvPr>
            <p:cNvSpPr txBox="1"/>
            <p:nvPr/>
          </p:nvSpPr>
          <p:spPr>
            <a:xfrm>
              <a:off x="7435672" y="2264912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9871076-7A9F-AE43-ABBD-891AF1A387BD}"/>
                </a:ext>
              </a:extLst>
            </p:cNvPr>
            <p:cNvSpPr txBox="1"/>
            <p:nvPr/>
          </p:nvSpPr>
          <p:spPr>
            <a:xfrm>
              <a:off x="7437980" y="2394752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05FCF48-F022-9F40-8F97-DC549B6A5A62}"/>
                </a:ext>
              </a:extLst>
            </p:cNvPr>
            <p:cNvSpPr txBox="1"/>
            <p:nvPr/>
          </p:nvSpPr>
          <p:spPr>
            <a:xfrm>
              <a:off x="7440288" y="2538768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2C69844-E776-6F44-8DE0-9A4DAE87AD55}"/>
                </a:ext>
              </a:extLst>
            </p:cNvPr>
            <p:cNvSpPr txBox="1"/>
            <p:nvPr/>
          </p:nvSpPr>
          <p:spPr>
            <a:xfrm>
              <a:off x="7581148" y="1837494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09B301F-8241-D940-9EFF-4E1840221166}"/>
                </a:ext>
              </a:extLst>
            </p:cNvPr>
            <p:cNvSpPr txBox="1"/>
            <p:nvPr/>
          </p:nvSpPr>
          <p:spPr>
            <a:xfrm>
              <a:off x="7583456" y="1981510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E6597D1-9A51-6A41-AF3B-D848CA6195C4}"/>
                </a:ext>
              </a:extLst>
            </p:cNvPr>
            <p:cNvSpPr txBox="1"/>
            <p:nvPr/>
          </p:nvSpPr>
          <p:spPr>
            <a:xfrm>
              <a:off x="7585764" y="2125526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CEBCDE2-44A9-B145-9FFD-FA7E87AEA5FC}"/>
                </a:ext>
              </a:extLst>
            </p:cNvPr>
            <p:cNvSpPr txBox="1"/>
            <p:nvPr/>
          </p:nvSpPr>
          <p:spPr>
            <a:xfrm>
              <a:off x="7588072" y="2269542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1D998CB-43A2-CF47-AD9A-D06CED7E641D}"/>
                </a:ext>
              </a:extLst>
            </p:cNvPr>
            <p:cNvSpPr txBox="1"/>
            <p:nvPr/>
          </p:nvSpPr>
          <p:spPr>
            <a:xfrm>
              <a:off x="7590380" y="2399382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B3F2ED-ADC5-F444-B390-5B304F6FA254}"/>
                </a:ext>
              </a:extLst>
            </p:cNvPr>
            <p:cNvSpPr txBox="1"/>
            <p:nvPr/>
          </p:nvSpPr>
          <p:spPr>
            <a:xfrm>
              <a:off x="7747440" y="2261105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0BA5699-6CDF-6248-B5DD-818A689930E1}"/>
                </a:ext>
              </a:extLst>
            </p:cNvPr>
            <p:cNvSpPr txBox="1"/>
            <p:nvPr/>
          </p:nvSpPr>
          <p:spPr>
            <a:xfrm>
              <a:off x="7905022" y="2264912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0F5782B-6925-F94B-A3F9-543C9C4227E5}"/>
                </a:ext>
              </a:extLst>
            </p:cNvPr>
            <p:cNvSpPr txBox="1"/>
            <p:nvPr/>
          </p:nvSpPr>
          <p:spPr>
            <a:xfrm>
              <a:off x="8054998" y="2260282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6B111D0-ECA6-6244-9A24-2839BDB5A16B}"/>
                </a:ext>
              </a:extLst>
            </p:cNvPr>
            <p:cNvSpPr txBox="1"/>
            <p:nvPr/>
          </p:nvSpPr>
          <p:spPr>
            <a:xfrm>
              <a:off x="7749138" y="2383857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806139-727A-5145-B7C2-B58C8F6E08E8}"/>
                </a:ext>
              </a:extLst>
            </p:cNvPr>
            <p:cNvSpPr txBox="1"/>
            <p:nvPr/>
          </p:nvSpPr>
          <p:spPr>
            <a:xfrm>
              <a:off x="7906720" y="2387664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F3FC039-A0B4-A04C-96B2-C749101DC361}"/>
                </a:ext>
              </a:extLst>
            </p:cNvPr>
            <p:cNvSpPr txBox="1"/>
            <p:nvPr/>
          </p:nvSpPr>
          <p:spPr>
            <a:xfrm>
              <a:off x="8056696" y="2383034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AE2AACF-79A0-8443-B231-C8E311C86653}"/>
                </a:ext>
              </a:extLst>
            </p:cNvPr>
            <p:cNvSpPr txBox="1"/>
            <p:nvPr/>
          </p:nvSpPr>
          <p:spPr>
            <a:xfrm>
              <a:off x="7750836" y="2527873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F4FFE8-2F1C-3743-AF82-7320A991E226}"/>
                </a:ext>
              </a:extLst>
            </p:cNvPr>
            <p:cNvSpPr txBox="1"/>
            <p:nvPr/>
          </p:nvSpPr>
          <p:spPr>
            <a:xfrm>
              <a:off x="7908418" y="2531680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3EB0F9A-C365-8C4C-B15E-923852F38217}"/>
                </a:ext>
              </a:extLst>
            </p:cNvPr>
            <p:cNvSpPr txBox="1"/>
            <p:nvPr/>
          </p:nvSpPr>
          <p:spPr>
            <a:xfrm>
              <a:off x="8058394" y="2527050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E861C99-7855-AD46-9ECC-584DAF55EE2F}"/>
                </a:ext>
              </a:extLst>
            </p:cNvPr>
            <p:cNvSpPr txBox="1"/>
            <p:nvPr/>
          </p:nvSpPr>
          <p:spPr>
            <a:xfrm>
              <a:off x="7752534" y="2110001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1954CE8-6E90-3F40-8193-2D1806A89CC4}"/>
                </a:ext>
              </a:extLst>
            </p:cNvPr>
            <p:cNvSpPr txBox="1"/>
            <p:nvPr/>
          </p:nvSpPr>
          <p:spPr>
            <a:xfrm>
              <a:off x="8060092" y="2109178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5422C1F-5CA9-D942-99CA-4A2FBF8A165A}"/>
                </a:ext>
              </a:extLst>
            </p:cNvPr>
            <p:cNvSpPr txBox="1"/>
            <p:nvPr/>
          </p:nvSpPr>
          <p:spPr>
            <a:xfrm>
              <a:off x="7740352" y="1841248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31B0738-4BD7-1441-8B09-F740A6D9E7DA}"/>
                </a:ext>
              </a:extLst>
            </p:cNvPr>
            <p:cNvSpPr txBox="1"/>
            <p:nvPr/>
          </p:nvSpPr>
          <p:spPr>
            <a:xfrm>
              <a:off x="8062644" y="1837494"/>
              <a:ext cx="30200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FF00"/>
                  </a:solidFill>
                  <a:sym typeface="Wingdings" panose="05000000000000000000" pitchFamily="2" charset="2"/>
                </a:rPr>
                <a:t></a:t>
              </a:r>
              <a:endParaRPr lang="en-US" sz="2667" dirty="0">
                <a:solidFill>
                  <a:srgbClr val="FFFF00"/>
                </a:solidFill>
              </a:endParaRPr>
            </a:p>
          </p:txBody>
        </p:sp>
      </p:grpSp>
      <p:sp>
        <p:nvSpPr>
          <p:cNvPr id="176" name="Isosceles Triangle 331">
            <a:extLst>
              <a:ext uri="{FF2B5EF4-FFF2-40B4-BE49-F238E27FC236}">
                <a16:creationId xmlns:a16="http://schemas.microsoft.com/office/drawing/2014/main" id="{1BF580A8-C217-AB45-AAB6-28D4B5AFE441}"/>
              </a:ext>
            </a:extLst>
          </p:cNvPr>
          <p:cNvSpPr/>
          <p:nvPr/>
        </p:nvSpPr>
        <p:spPr>
          <a:xfrm rot="5400000">
            <a:off x="8098985" y="3440948"/>
            <a:ext cx="529447" cy="299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7" name="Isosceles Triangle 332">
            <a:extLst>
              <a:ext uri="{FF2B5EF4-FFF2-40B4-BE49-F238E27FC236}">
                <a16:creationId xmlns:a16="http://schemas.microsoft.com/office/drawing/2014/main" id="{E8B8D1D6-4F8E-C04B-8642-22D115BF1B8D}"/>
              </a:ext>
            </a:extLst>
          </p:cNvPr>
          <p:cNvSpPr/>
          <p:nvPr/>
        </p:nvSpPr>
        <p:spPr>
          <a:xfrm rot="5400000">
            <a:off x="9918411" y="3436566"/>
            <a:ext cx="529447" cy="2999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039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4595-C084-4B5E-ACF1-929011C8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01" y="2146881"/>
            <a:ext cx="3696409" cy="3657123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Runs checks against all 200+ CIS tests</a:t>
            </a:r>
          </a:p>
          <a:p>
            <a:pPr fontAlgn="base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Provides a scored report of the results</a:t>
            </a:r>
          </a:p>
          <a:p>
            <a:pPr fontAlgn="base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scheduled to run daily</a:t>
            </a:r>
          </a:p>
          <a:p>
            <a:pPr marL="0" indent="0" fontAlgn="base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Aqua is a CIS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SecureSuite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member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076C8-9B4D-4D46-8D69-8B1F1B7C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926"/>
            <a:ext cx="10825931" cy="793550"/>
          </a:xfrm>
        </p:spPr>
        <p:txBody>
          <a:bodyPr vert="horz" lIns="121920" tIns="60960" rIns="121920" bIns="60960" rtlCol="0" anchor="b"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Kubernetes &amp; Docker CIS Benchmarks</a:t>
            </a:r>
          </a:p>
        </p:txBody>
      </p:sp>
      <p:pic>
        <p:nvPicPr>
          <p:cNvPr id="7169" name="Picture 1" descr="image001">
            <a:extLst>
              <a:ext uri="{FF2B5EF4-FFF2-40B4-BE49-F238E27FC236}">
                <a16:creationId xmlns:a16="http://schemas.microsoft.com/office/drawing/2014/main" id="{6084BDC9-9731-485C-A301-B7FB04D54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8" r="3181"/>
          <a:stretch/>
        </p:blipFill>
        <p:spPr bwMode="auto">
          <a:xfrm>
            <a:off x="4152839" y="1988840"/>
            <a:ext cx="8044840" cy="412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cid:image011.png@01D277DD.79AEEAF0">
            <a:extLst>
              <a:ext uri="{FF2B5EF4-FFF2-40B4-BE49-F238E27FC236}">
                <a16:creationId xmlns:a16="http://schemas.microsoft.com/office/drawing/2014/main" id="{FC3C8DB9-0C83-4092-9826-9CE7379A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8" y="5189085"/>
            <a:ext cx="2557297" cy="62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0E1DB-0DFE-40BC-B149-831735AB1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480" y="473570"/>
            <a:ext cx="1638383" cy="2039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76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A03745-7F01-984D-B72D-14C35D87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90" y="61042"/>
            <a:ext cx="9174819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Kubernetes Open Source Security Tools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9414A-C22A-9C4C-9EE0-A4F146710EBF}"/>
              </a:ext>
            </a:extLst>
          </p:cNvPr>
          <p:cNvSpPr txBox="1">
            <a:spLocks/>
          </p:cNvSpPr>
          <p:nvPr/>
        </p:nvSpPr>
        <p:spPr>
          <a:xfrm>
            <a:off x="4534324" y="1875119"/>
            <a:ext cx="6758195" cy="826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  <a:defRPr sz="1400" b="0" i="0" u="none" strike="noStrike" cap="none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∙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 fontAlgn="base">
              <a:spcAft>
                <a:spcPts val="600"/>
              </a:spcAft>
              <a:buNone/>
            </a:pPr>
            <a:r>
              <a:rPr lang="en-US" sz="1800" b="1" dirty="0">
                <a:latin typeface="+mn-lt"/>
              </a:rPr>
              <a:t>Open-source project automates CIS Benchmark testing</a:t>
            </a:r>
          </a:p>
          <a:p>
            <a:pPr fontAlgn="base">
              <a:spcAft>
                <a:spcPts val="600"/>
              </a:spcAft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Get it at </a:t>
            </a:r>
            <a:r>
              <a:rPr lang="en-US" sz="1800" dirty="0">
                <a:hlinkClick r:id="rId2"/>
              </a:rPr>
              <a:t>https://github.com/aquasecurity/kube-bench</a:t>
            </a:r>
            <a:r>
              <a:rPr lang="en-US" sz="1800" dirty="0"/>
              <a:t> </a:t>
            </a:r>
            <a:endParaRPr lang="en-US" sz="1800" dirty="0"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F4ECE0-113A-9C46-A510-795FE5F6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7384" y="1475840"/>
            <a:ext cx="1786659" cy="1625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BEAC0-A348-7348-B509-6C002337E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605" y="4156032"/>
            <a:ext cx="1922438" cy="16455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3A942B-1B3F-A847-A7CC-F3E179E1E24E}"/>
              </a:ext>
            </a:extLst>
          </p:cNvPr>
          <p:cNvSpPr/>
          <p:nvPr/>
        </p:nvSpPr>
        <p:spPr>
          <a:xfrm>
            <a:off x="4401976" y="4617166"/>
            <a:ext cx="734084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indent="0" fontAlgn="base"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Open-source project for pen-testing Kubernetes deployments</a:t>
            </a:r>
          </a:p>
          <a:p>
            <a:pPr marL="412750" indent="-285750" fontAlgn="base"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charset="0"/>
              </a:rPr>
              <a:t>Get</a:t>
            </a:r>
            <a:r>
              <a:rPr lang="en-US" sz="1800" dirty="0">
                <a:solidFill>
                  <a:schemeClr val="tx1"/>
                </a:solidFill>
                <a:latin typeface="Trebuchet MS" charset="0"/>
              </a:rPr>
              <a:t> it at </a:t>
            </a:r>
            <a:r>
              <a:rPr lang="en-US" sz="1800" dirty="0">
                <a:solidFill>
                  <a:schemeClr val="tx1"/>
                </a:solidFill>
                <a:latin typeface="Trebuchet MS" charset="0"/>
                <a:hlinkClick r:id="rId6"/>
              </a:rPr>
              <a:t>https://kube-hunter.aquasec.com/</a:t>
            </a:r>
            <a:endParaRPr lang="en-US" sz="1800" dirty="0">
              <a:solidFill>
                <a:schemeClr val="tx1"/>
              </a:solidFill>
              <a:latin typeface="Trebuchet MS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D22BD-07D3-C047-ACAD-C03CDEFBFEB0}"/>
              </a:ext>
            </a:extLst>
          </p:cNvPr>
          <p:cNvCxnSpPr/>
          <p:nvPr/>
        </p:nvCxnSpPr>
        <p:spPr>
          <a:xfrm>
            <a:off x="1082842" y="3657600"/>
            <a:ext cx="10046369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6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DE64FF-7B80-DF44-AA30-733BD4B1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544" y="83077"/>
            <a:ext cx="7608912" cy="131524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Containers Present an Opportunity for Better Security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FE8EBC-4E84-204C-B2BB-E23C8FBC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70" y="1680895"/>
            <a:ext cx="6076951" cy="426136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9BEFDA7-F71E-584F-9112-DCDE5406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9" y="1680895"/>
            <a:ext cx="4381377" cy="443640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Prevent unknown images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 image by CVEs and score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 user privilege escalation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 suspicious processes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 capabilities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Enforce network isolation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Protect the host resources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Encrypt sensitive variables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Enforce use of automation tools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Visibility across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04E224-2DF3-1C43-92FF-C936B5A8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79" y="2151741"/>
            <a:ext cx="4092624" cy="327836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Secure your workloads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Prepare a plan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Involve your teams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the tools at hand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DB48A-2474-004D-80D6-815B6DFF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64637"/>
            <a:ext cx="11185243" cy="736316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 Aqua and Secure Your Cloud Native Workloads Today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E2F31-E67E-AD4F-80A8-D2D095D0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10" y="3045593"/>
            <a:ext cx="3675146" cy="1012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BB1CC-E807-9C46-89DA-4877F32D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20" y="4735289"/>
            <a:ext cx="1360705" cy="11647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4782346-386D-C042-888F-237D55D8F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9670" y="4786195"/>
            <a:ext cx="1238039" cy="11263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B20B5C-D540-3B46-A9E6-F39D7538018A}"/>
              </a:ext>
            </a:extLst>
          </p:cNvPr>
          <p:cNvCxnSpPr/>
          <p:nvPr/>
        </p:nvCxnSpPr>
        <p:spPr>
          <a:xfrm>
            <a:off x="7000810" y="2770094"/>
            <a:ext cx="3617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59157D-A671-904B-9835-B52EE8C9FA7F}"/>
              </a:ext>
            </a:extLst>
          </p:cNvPr>
          <p:cNvCxnSpPr/>
          <p:nvPr/>
        </p:nvCxnSpPr>
        <p:spPr>
          <a:xfrm>
            <a:off x="6989774" y="4415117"/>
            <a:ext cx="36179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98968-1184-A341-A619-E83F90176CC5}"/>
              </a:ext>
            </a:extLst>
          </p:cNvPr>
          <p:cNvCxnSpPr>
            <a:cxnSpLocks/>
          </p:cNvCxnSpPr>
          <p:nvPr/>
        </p:nvCxnSpPr>
        <p:spPr>
          <a:xfrm>
            <a:off x="5580529" y="1681840"/>
            <a:ext cx="0" cy="4218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95185E-E11B-CD45-AFED-7E9781B51DA5}"/>
              </a:ext>
            </a:extLst>
          </p:cNvPr>
          <p:cNvSpPr txBox="1"/>
          <p:nvPr/>
        </p:nvSpPr>
        <p:spPr>
          <a:xfrm>
            <a:off x="6645391" y="1301770"/>
            <a:ext cx="3341076" cy="480646"/>
          </a:xfrm>
          <a:prstGeom prst="rect">
            <a:avLst/>
          </a:prstGeom>
          <a:noFill/>
        </p:spPr>
        <p:txBody>
          <a:bodyPr wrap="square" tIns="72000" bIns="72000" rtlCol="0">
            <a:noAutofit/>
          </a:bodyPr>
          <a:lstStyle/>
          <a:p>
            <a:pPr algn="l"/>
            <a:r>
              <a:rPr lang="en-US" sz="16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Try Aqua on a Cloud Marketplace</a:t>
            </a:r>
          </a:p>
        </p:txBody>
      </p:sp>
      <p:pic>
        <p:nvPicPr>
          <p:cNvPr id="12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680FD7-729A-7C4F-AEAA-B5D4A1ECB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850" y="1614856"/>
            <a:ext cx="1934516" cy="1003200"/>
          </a:xfrm>
          <a:prstGeom prst="rect">
            <a:avLst/>
          </a:prstGeom>
        </p:spPr>
      </p:pic>
      <p:pic>
        <p:nvPicPr>
          <p:cNvPr id="14" name="Picture 11">
            <a:extLst>
              <a:ext uri="{FF2B5EF4-FFF2-40B4-BE49-F238E27FC236}">
                <a16:creationId xmlns:a16="http://schemas.microsoft.com/office/drawing/2014/main" id="{7B40D4C5-FB9B-6746-B87B-408F97F42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5580" y="1847057"/>
            <a:ext cx="1273165" cy="658939"/>
          </a:xfrm>
          <a:prstGeom prst="rect">
            <a:avLst/>
          </a:prstGeom>
        </p:spPr>
      </p:pic>
      <p:pic>
        <p:nvPicPr>
          <p:cNvPr id="15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83A3A337-1F02-FD41-B1CB-2ED48CAD6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6249" y="1729573"/>
            <a:ext cx="890414" cy="8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43B6EC-9FDF-2A4D-BECB-352073DF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833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texanraj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6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61CD6045-3518-9C47-A6C2-DF7410B70493}"/>
              </a:ext>
            </a:extLst>
          </p:cNvPr>
          <p:cNvGrpSpPr/>
          <p:nvPr/>
        </p:nvGrpSpPr>
        <p:grpSpPr>
          <a:xfrm>
            <a:off x="3188077" y="2474014"/>
            <a:ext cx="3301140" cy="2981225"/>
            <a:chOff x="1684148" y="1244725"/>
            <a:chExt cx="5587136" cy="3345204"/>
          </a:xfrm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745705E-B437-A247-91A8-19C3BA87C7EB}"/>
                </a:ext>
              </a:extLst>
            </p:cNvPr>
            <p:cNvSpPr/>
            <p:nvPr/>
          </p:nvSpPr>
          <p:spPr>
            <a:xfrm rot="5400000" flipV="1">
              <a:off x="3637834" y="956480"/>
              <a:ext cx="1679763" cy="5587136"/>
            </a:xfrm>
            <a:custGeom>
              <a:avLst/>
              <a:gdLst>
                <a:gd name="connsiteX0" fmla="*/ 1679763 w 1679763"/>
                <a:gd name="connsiteY0" fmla="*/ 5587136 h 5587136"/>
                <a:gd name="connsiteX1" fmla="*/ 0 w 1679763"/>
                <a:gd name="connsiteY1" fmla="*/ 5587136 h 5587136"/>
                <a:gd name="connsiteX2" fmla="*/ 0 w 1679763"/>
                <a:gd name="connsiteY2" fmla="*/ 6844 h 5587136"/>
                <a:gd name="connsiteX3" fmla="*/ 2055 w 1679763"/>
                <a:gd name="connsiteY3" fmla="*/ 0 h 558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763" h="5587136">
                  <a:moveTo>
                    <a:pt x="1679763" y="5587136"/>
                  </a:moveTo>
                  <a:lnTo>
                    <a:pt x="0" y="5587136"/>
                  </a:lnTo>
                  <a:lnTo>
                    <a:pt x="0" y="6844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E62D3F0-2758-8849-B000-CFA815D31392}"/>
                </a:ext>
              </a:extLst>
            </p:cNvPr>
            <p:cNvSpPr/>
            <p:nvPr/>
          </p:nvSpPr>
          <p:spPr>
            <a:xfrm rot="16200000">
              <a:off x="3637834" y="-708961"/>
              <a:ext cx="1679763" cy="5587136"/>
            </a:xfrm>
            <a:custGeom>
              <a:avLst/>
              <a:gdLst>
                <a:gd name="connsiteX0" fmla="*/ 1679763 w 1679763"/>
                <a:gd name="connsiteY0" fmla="*/ 5587136 h 5587136"/>
                <a:gd name="connsiteX1" fmla="*/ 0 w 1679763"/>
                <a:gd name="connsiteY1" fmla="*/ 5587136 h 5587136"/>
                <a:gd name="connsiteX2" fmla="*/ 0 w 1679763"/>
                <a:gd name="connsiteY2" fmla="*/ 6844 h 5587136"/>
                <a:gd name="connsiteX3" fmla="*/ 2055 w 1679763"/>
                <a:gd name="connsiteY3" fmla="*/ 0 h 558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763" h="5587136">
                  <a:moveTo>
                    <a:pt x="1679763" y="5587136"/>
                  </a:moveTo>
                  <a:lnTo>
                    <a:pt x="0" y="5587136"/>
                  </a:lnTo>
                  <a:lnTo>
                    <a:pt x="0" y="6844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F22E1D2D-4028-7249-9452-17BBE6E9538D}"/>
                </a:ext>
              </a:extLst>
            </p:cNvPr>
            <p:cNvSpPr/>
            <p:nvPr/>
          </p:nvSpPr>
          <p:spPr>
            <a:xfrm rot="16200000">
              <a:off x="3892655" y="127104"/>
              <a:ext cx="1170121" cy="558713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BE06741D-69DA-304B-8A84-EE877A5A72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54682" y="3177614"/>
            <a:ext cx="3058170" cy="1561262"/>
          </a:xfrm>
          <a:prstGeom prst="rect">
            <a:avLst/>
          </a:prstGeom>
        </p:spPr>
      </p:pic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FA0BFA1A-617E-3B47-B2F5-BA88A0D017F0}"/>
              </a:ext>
            </a:extLst>
          </p:cNvPr>
          <p:cNvSpPr/>
          <p:nvPr/>
        </p:nvSpPr>
        <p:spPr>
          <a:xfrm>
            <a:off x="3197474" y="3981683"/>
            <a:ext cx="3434592" cy="155506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28925A4F-18B3-4A46-87E6-244B6732867C}"/>
              </a:ext>
            </a:extLst>
          </p:cNvPr>
          <p:cNvSpPr/>
          <p:nvPr/>
        </p:nvSpPr>
        <p:spPr>
          <a:xfrm flipV="1">
            <a:off x="3197474" y="2371089"/>
            <a:ext cx="3434592" cy="155506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7" name="Left Arrow 66">
            <a:extLst>
              <a:ext uri="{FF2B5EF4-FFF2-40B4-BE49-F238E27FC236}">
                <a16:creationId xmlns:a16="http://schemas.microsoft.com/office/drawing/2014/main" id="{288DC5B1-CC7A-6F49-B2E4-942D09CE0CD7}"/>
              </a:ext>
            </a:extLst>
          </p:cNvPr>
          <p:cNvSpPr/>
          <p:nvPr/>
        </p:nvSpPr>
        <p:spPr>
          <a:xfrm>
            <a:off x="7399383" y="3743389"/>
            <a:ext cx="3714108" cy="491214"/>
          </a:xfrm>
          <a:prstGeom prst="lef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46F81CE3-A9E0-7347-A15D-464DD3EA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43" y="520742"/>
            <a:ext cx="9424595" cy="914400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Cloud native technology brings a dramatic shift </a:t>
            </a:r>
            <a:br>
              <a:rPr lang="en-US" cap="none" dirty="0"/>
            </a:br>
            <a:r>
              <a:rPr lang="en-US" cap="none" dirty="0"/>
              <a:t>in speed, scale and networking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46F2EA-D585-484F-BC05-0A2D4AFF530C}"/>
              </a:ext>
            </a:extLst>
          </p:cNvPr>
          <p:cNvSpPr/>
          <p:nvPr/>
        </p:nvSpPr>
        <p:spPr>
          <a:xfrm>
            <a:off x="1410878" y="2821236"/>
            <a:ext cx="1284850" cy="5416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Dev cycles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777F74-3133-1E42-8C51-3D090CF1C95C}"/>
              </a:ext>
            </a:extLst>
          </p:cNvPr>
          <p:cNvSpPr/>
          <p:nvPr/>
        </p:nvSpPr>
        <p:spPr>
          <a:xfrm>
            <a:off x="1394709" y="3687440"/>
            <a:ext cx="1284852" cy="5416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Scale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F1666C-E08B-5F44-BDD6-C603E965D060}"/>
              </a:ext>
            </a:extLst>
          </p:cNvPr>
          <p:cNvSpPr/>
          <p:nvPr/>
        </p:nvSpPr>
        <p:spPr>
          <a:xfrm>
            <a:off x="1394840" y="4559762"/>
            <a:ext cx="1284851" cy="541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Connectivity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EA7B09-8B58-564A-B530-2B715B64EAA0}"/>
              </a:ext>
            </a:extLst>
          </p:cNvPr>
          <p:cNvSpPr/>
          <p:nvPr/>
        </p:nvSpPr>
        <p:spPr>
          <a:xfrm>
            <a:off x="3825387" y="3201114"/>
            <a:ext cx="1245419" cy="64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Infrequent,</a:t>
            </a:r>
            <a:br>
              <a:rPr lang="en-US" sz="9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9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major releases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A8A13F-C33F-9442-90D9-2D5CC10729E0}"/>
              </a:ext>
            </a:extLst>
          </p:cNvPr>
          <p:cNvSpPr/>
          <p:nvPr/>
        </p:nvSpPr>
        <p:spPr>
          <a:xfrm>
            <a:off x="3825387" y="3654059"/>
            <a:ext cx="1245419" cy="64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10x per host,</a:t>
            </a:r>
            <a:br>
              <a:rPr lang="en-US" sz="9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9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weeks/months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919092-C540-8A40-8BC3-9A2A921FE310}"/>
              </a:ext>
            </a:extLst>
          </p:cNvPr>
          <p:cNvSpPr/>
          <p:nvPr/>
        </p:nvSpPr>
        <p:spPr>
          <a:xfrm>
            <a:off x="3825387" y="4073931"/>
            <a:ext cx="1264367" cy="64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Few apps,</a:t>
            </a:r>
            <a:br>
              <a:rPr lang="en-US" sz="9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9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few nodes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64F810-35CE-8B49-ACC4-9DBB476DA303}"/>
              </a:ext>
            </a:extLst>
          </p:cNvPr>
          <p:cNvSpPr/>
          <p:nvPr/>
        </p:nvSpPr>
        <p:spPr>
          <a:xfrm>
            <a:off x="5458671" y="2821235"/>
            <a:ext cx="1169341" cy="64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Roboto" charset="0"/>
                <a:ea typeface="Roboto" charset="0"/>
                <a:cs typeface="Roboto" charset="0"/>
              </a:rPr>
              <a:t>Continuous deployment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9923512-2002-F641-9631-12D35ADFCBC1}"/>
              </a:ext>
            </a:extLst>
          </p:cNvPr>
          <p:cNvSpPr/>
          <p:nvPr/>
        </p:nvSpPr>
        <p:spPr>
          <a:xfrm>
            <a:off x="5421164" y="3638589"/>
            <a:ext cx="1169341" cy="64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Roboto" charset="0"/>
                <a:ea typeface="Roboto" charset="0"/>
                <a:cs typeface="Roboto" charset="0"/>
              </a:rPr>
              <a:t>1000x per host,</a:t>
            </a:r>
            <a:br>
              <a:rPr lang="en-US" sz="1100" b="1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Roboto" charset="0"/>
                <a:ea typeface="Roboto" charset="0"/>
                <a:cs typeface="Roboto" charset="0"/>
              </a:rPr>
            </a:br>
            <a:r>
              <a:rPr lang="en-US" sz="1100" b="1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Roboto" charset="0"/>
                <a:ea typeface="Roboto" charset="0"/>
                <a:cs typeface="Roboto" charset="0"/>
              </a:rPr>
              <a:t>hours/days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A74325-61A1-E74B-8135-23C96C328A64}"/>
              </a:ext>
            </a:extLst>
          </p:cNvPr>
          <p:cNvSpPr/>
          <p:nvPr/>
        </p:nvSpPr>
        <p:spPr>
          <a:xfrm>
            <a:off x="5421164" y="4458530"/>
            <a:ext cx="1220299" cy="64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Roboto" charset="0"/>
                <a:ea typeface="Roboto" charset="0"/>
                <a:cs typeface="Roboto" charset="0"/>
              </a:rPr>
              <a:t>Dozens of interconnected micro services</a:t>
            </a:r>
          </a:p>
        </p:txBody>
      </p:sp>
      <p:sp>
        <p:nvSpPr>
          <p:cNvPr id="78" name="Up-Down Arrow 77">
            <a:extLst>
              <a:ext uri="{FF2B5EF4-FFF2-40B4-BE49-F238E27FC236}">
                <a16:creationId xmlns:a16="http://schemas.microsoft.com/office/drawing/2014/main" id="{CBAE035B-7913-B545-B408-80FA0DA0809A}"/>
              </a:ext>
            </a:extLst>
          </p:cNvPr>
          <p:cNvSpPr/>
          <p:nvPr/>
        </p:nvSpPr>
        <p:spPr>
          <a:xfrm>
            <a:off x="7891965" y="1872209"/>
            <a:ext cx="1992242" cy="3943490"/>
          </a:xfrm>
          <a:prstGeom prst="upDownArrow">
            <a:avLst>
              <a:gd name="adj1" fmla="val 58889"/>
              <a:gd name="adj2" fmla="val 414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Roboto" charset="0"/>
                <a:ea typeface="Roboto" charset="0"/>
                <a:cs typeface="Roboto" charset="0"/>
              </a:rPr>
              <a:t>Attack</a:t>
            </a:r>
            <a:br>
              <a:rPr lang="en-US" sz="1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1400" b="1" dirty="0">
                <a:latin typeface="Roboto" charset="0"/>
                <a:ea typeface="Roboto" charset="0"/>
                <a:cs typeface="Roboto" charset="0"/>
              </a:rPr>
              <a:t>surface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693FD38-D351-4446-ABF5-FB96D4E65921}"/>
              </a:ext>
            </a:extLst>
          </p:cNvPr>
          <p:cNvSpPr/>
          <p:nvPr/>
        </p:nvSpPr>
        <p:spPr>
          <a:xfrm>
            <a:off x="5421164" y="2161288"/>
            <a:ext cx="1367202" cy="3500556"/>
          </a:xfrm>
          <a:prstGeom prst="roundRect">
            <a:avLst>
              <a:gd name="adj" fmla="val 13378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Roboto Condensed" charset="0"/>
                <a:ea typeface="Roboto Condensed" charset="0"/>
                <a:cs typeface="Roboto Condensed" charset="0"/>
              </a:rPr>
              <a:t>CONTAINER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EA47DD6-9263-4C48-BBF1-395F928FBAD0}"/>
              </a:ext>
            </a:extLst>
          </p:cNvPr>
          <p:cNvSpPr/>
          <p:nvPr/>
        </p:nvSpPr>
        <p:spPr>
          <a:xfrm>
            <a:off x="3799489" y="2908311"/>
            <a:ext cx="1296532" cy="2054275"/>
          </a:xfrm>
          <a:prstGeom prst="roundRect">
            <a:avLst>
              <a:gd name="adj" fmla="val 13378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Roboto Condensed" charset="0"/>
                <a:ea typeface="Roboto Condensed" charset="0"/>
                <a:cs typeface="Roboto Condensed" charset="0"/>
              </a:rPr>
              <a:t>VM</a:t>
            </a:r>
          </a:p>
        </p:txBody>
      </p:sp>
      <p:sp>
        <p:nvSpPr>
          <p:cNvPr id="81" name="Left Arrow 80">
            <a:extLst>
              <a:ext uri="{FF2B5EF4-FFF2-40B4-BE49-F238E27FC236}">
                <a16:creationId xmlns:a16="http://schemas.microsoft.com/office/drawing/2014/main" id="{63930328-DC4E-9C4C-86CA-68B46CE54FC7}"/>
              </a:ext>
            </a:extLst>
          </p:cNvPr>
          <p:cNvSpPr/>
          <p:nvPr/>
        </p:nvSpPr>
        <p:spPr>
          <a:xfrm>
            <a:off x="7612334" y="3117238"/>
            <a:ext cx="3403532" cy="491214"/>
          </a:xfrm>
          <a:prstGeom prst="lef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Left Arrow 81">
            <a:extLst>
              <a:ext uri="{FF2B5EF4-FFF2-40B4-BE49-F238E27FC236}">
                <a16:creationId xmlns:a16="http://schemas.microsoft.com/office/drawing/2014/main" id="{6E18E636-6908-FE4C-87DF-A0D73AA7CBD0}"/>
              </a:ext>
            </a:extLst>
          </p:cNvPr>
          <p:cNvSpPr/>
          <p:nvPr/>
        </p:nvSpPr>
        <p:spPr>
          <a:xfrm>
            <a:off x="7891965" y="4243209"/>
            <a:ext cx="3111067" cy="491214"/>
          </a:xfrm>
          <a:prstGeom prst="lef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2776D10-2DEA-9445-B897-62971D5ECA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2320" y="3242764"/>
            <a:ext cx="246661" cy="24666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8351356-547F-684B-8987-A6250189FC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004" y="3881587"/>
            <a:ext cx="246661" cy="24666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696716D-8D2E-9C42-9757-1E04B7B63F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2179" y="4373558"/>
            <a:ext cx="246661" cy="2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335">
            <a:extLst>
              <a:ext uri="{FF2B5EF4-FFF2-40B4-BE49-F238E27FC236}">
                <a16:creationId xmlns:a16="http://schemas.microsoft.com/office/drawing/2014/main" id="{4D1DA4F8-1BA5-844B-8DFF-727985A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77" y="122664"/>
            <a:ext cx="11185243" cy="88449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Threat Landscape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34720-AA2B-4B42-B0D9-256819CAF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35" y="1152128"/>
            <a:ext cx="10597530" cy="49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81">
            <a:extLst>
              <a:ext uri="{FF2B5EF4-FFF2-40B4-BE49-F238E27FC236}">
                <a16:creationId xmlns:a16="http://schemas.microsoft.com/office/drawing/2014/main" id="{ABE0C857-9830-C849-AEB1-27A3BA40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07" y="0"/>
            <a:ext cx="11185243" cy="79408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Where Security Fits</a:t>
            </a:r>
          </a:p>
        </p:txBody>
      </p:sp>
      <p:pic>
        <p:nvPicPr>
          <p:cNvPr id="184" name="Picture 183" descr="A close up of a sign&#10;&#10;Description automatically generated">
            <a:extLst>
              <a:ext uri="{FF2B5EF4-FFF2-40B4-BE49-F238E27FC236}">
                <a16:creationId xmlns:a16="http://schemas.microsoft.com/office/drawing/2014/main" id="{0ACC6B02-D3A6-034B-9FC1-4661E00E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158836"/>
            <a:ext cx="110363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ADC530-540D-4105-BE73-53C0E9693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199483"/>
              </p:ext>
            </p:extLst>
          </p:nvPr>
        </p:nvGraphicFramePr>
        <p:xfrm>
          <a:off x="938520" y="2444409"/>
          <a:ext cx="10266953" cy="343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051">
                  <a:extLst>
                    <a:ext uri="{9D8B030D-6E8A-4147-A177-3AD203B41FA5}">
                      <a16:colId xmlns:a16="http://schemas.microsoft.com/office/drawing/2014/main" val="2066474011"/>
                    </a:ext>
                  </a:extLst>
                </a:gridCol>
                <a:gridCol w="378469">
                  <a:extLst>
                    <a:ext uri="{9D8B030D-6E8A-4147-A177-3AD203B41FA5}">
                      <a16:colId xmlns:a16="http://schemas.microsoft.com/office/drawing/2014/main" val="3245970318"/>
                    </a:ext>
                  </a:extLst>
                </a:gridCol>
                <a:gridCol w="3156496">
                  <a:extLst>
                    <a:ext uri="{9D8B030D-6E8A-4147-A177-3AD203B41FA5}">
                      <a16:colId xmlns:a16="http://schemas.microsoft.com/office/drawing/2014/main" val="3193671379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3533058095"/>
                    </a:ext>
                  </a:extLst>
                </a:gridCol>
                <a:gridCol w="3216984">
                  <a:extLst>
                    <a:ext uri="{9D8B030D-6E8A-4147-A177-3AD203B41FA5}">
                      <a16:colId xmlns:a16="http://schemas.microsoft.com/office/drawing/2014/main" val="584670089"/>
                    </a:ext>
                  </a:extLst>
                </a:gridCol>
              </a:tblGrid>
              <a:tr h="109422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Security as a shared responsibility 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0912" marR="130912" marT="60960" marB="609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30912" marR="130912" marT="60960" marB="609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Protect workloads with focus on prevention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lt"/>
                          <a:cs typeface="Calibri"/>
                        </a:rPr>
                        <a:t> </a:t>
                      </a:r>
                    </a:p>
                  </a:txBody>
                  <a:tcPr marL="130912" marR="130912"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30912" marR="130912" marT="60960" marB="609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Secure Once,</a:t>
                      </a:r>
                      <a:r>
                        <a:rPr lang="en-US" sz="2400" baseline="0" dirty="0"/>
                        <a:t> 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Run Anywhere</a:t>
                      </a:r>
                      <a:endParaRPr lang="en-US" sz="2400" dirty="0"/>
                    </a:p>
                  </a:txBody>
                  <a:tcPr marL="130912" marR="130912" marT="60960" marB="6096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135337"/>
                  </a:ext>
                </a:extLst>
              </a:tr>
              <a:tr h="221581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marR="0" lvl="0" indent="-200025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“Shift left” security, fix issues early and fast</a:t>
                      </a:r>
                    </a:p>
                  </a:txBody>
                  <a:tcPr marL="130912" marR="130912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0912" marR="130912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00025">
                        <a:spcBef>
                          <a:spcPts val="600"/>
                        </a:spcBef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/>
                        <a:t>Whitelist good behavior, preventing anomalies</a:t>
                      </a:r>
                    </a:p>
                  </a:txBody>
                  <a:tcPr marL="130912" marR="130912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30912" marR="130912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00025" algn="l" defTabSz="685800" rtl="0" eaLnBrk="1" latinLnBrk="0" hangingPunct="1">
                        <a:spcBef>
                          <a:spcPts val="600"/>
                        </a:spcBef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 the application uniformly across clouds and platforms</a:t>
                      </a:r>
                    </a:p>
                  </a:txBody>
                  <a:tcPr marL="130912" marR="130912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39614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5F8571-2462-4FCE-926C-BD2CB02C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Aqua Security: Our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70D6B4-4F6C-45D6-83DF-4310727F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3928158"/>
            <a:ext cx="920221" cy="766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D97F6-D1FC-4F16-AF08-693931CE531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02" y="4001734"/>
            <a:ext cx="809903" cy="693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A343F-BB3A-4207-9B27-AFF858B1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55" y="4062974"/>
            <a:ext cx="1023804" cy="5707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55184C-8A3A-644A-A64D-6C279A121E9B}"/>
              </a:ext>
            </a:extLst>
          </p:cNvPr>
          <p:cNvSpPr/>
          <p:nvPr/>
        </p:nvSpPr>
        <p:spPr>
          <a:xfrm>
            <a:off x="1422400" y="1198757"/>
            <a:ext cx="93472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cs typeface="Calibri"/>
              </a:rPr>
              <a:t>Make Cloud-Native the most secure, predictable and controlled platform for running critical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458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BC4A4D-E97D-CE46-9025-66181333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23" y="58327"/>
            <a:ext cx="11185243" cy="80894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The Container Lifecycle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D1C663-18D6-1647-A893-B09D165E9DD5}"/>
              </a:ext>
            </a:extLst>
          </p:cNvPr>
          <p:cNvGrpSpPr/>
          <p:nvPr/>
        </p:nvGrpSpPr>
        <p:grpSpPr>
          <a:xfrm>
            <a:off x="4089050" y="2698365"/>
            <a:ext cx="6408061" cy="1255643"/>
            <a:chOff x="503237" y="2963862"/>
            <a:chExt cx="8717825" cy="1828800"/>
          </a:xfrm>
          <a:solidFill>
            <a:schemeClr val="bg1">
              <a:lumMod val="95000"/>
            </a:schemeClr>
          </a:solidFill>
        </p:grpSpPr>
        <p:sp>
          <p:nvSpPr>
            <p:cNvPr id="5" name="Flowchart: Stored Data 80">
              <a:extLst>
                <a:ext uri="{FF2B5EF4-FFF2-40B4-BE49-F238E27FC236}">
                  <a16:creationId xmlns:a16="http://schemas.microsoft.com/office/drawing/2014/main" id="{387026C1-692E-774E-B85C-3F770C12A7FC}"/>
                </a:ext>
              </a:extLst>
            </p:cNvPr>
            <p:cNvSpPr/>
            <p:nvPr/>
          </p:nvSpPr>
          <p:spPr bwMode="auto">
            <a:xfrm>
              <a:off x="503237" y="3040062"/>
              <a:ext cx="533400" cy="16764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333 w 10047"/>
                <a:gd name="connsiteY0" fmla="*/ 5000 h 10000"/>
                <a:gd name="connsiteX1" fmla="*/ 10000 w 10047"/>
                <a:gd name="connsiteY1" fmla="*/ 10000 h 10000"/>
                <a:gd name="connsiteX2" fmla="*/ 1667 w 10047"/>
                <a:gd name="connsiteY2" fmla="*/ 10000 h 10000"/>
                <a:gd name="connsiteX3" fmla="*/ 0 w 10047"/>
                <a:gd name="connsiteY3" fmla="*/ 5000 h 10000"/>
                <a:gd name="connsiteX4" fmla="*/ 1667 w 10047"/>
                <a:gd name="connsiteY4" fmla="*/ 0 h 10000"/>
                <a:gd name="connsiteX5" fmla="*/ 10000 w 10047"/>
                <a:gd name="connsiteY5" fmla="*/ 0 h 10000"/>
                <a:gd name="connsiteX6" fmla="*/ 10047 w 10047"/>
                <a:gd name="connsiteY6" fmla="*/ 5686 h 10000"/>
                <a:gd name="connsiteX0" fmla="*/ 8333 w 10000"/>
                <a:gd name="connsiteY0" fmla="*/ 5000 h 10000"/>
                <a:gd name="connsiteX1" fmla="*/ 10000 w 10000"/>
                <a:gd name="connsiteY1" fmla="*/ 10000 h 10000"/>
                <a:gd name="connsiteX2" fmla="*/ 1667 w 10000"/>
                <a:gd name="connsiteY2" fmla="*/ 10000 h 10000"/>
                <a:gd name="connsiteX3" fmla="*/ 0 w 10000"/>
                <a:gd name="connsiteY3" fmla="*/ 5000 h 10000"/>
                <a:gd name="connsiteX4" fmla="*/ 1667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10000 h 10000"/>
                <a:gd name="connsiteX1" fmla="*/ 1667 w 10000"/>
                <a:gd name="connsiteY1" fmla="*/ 10000 h 10000"/>
                <a:gd name="connsiteX2" fmla="*/ 0 w 10000"/>
                <a:gd name="connsiteY2" fmla="*/ 5000 h 10000"/>
                <a:gd name="connsiteX3" fmla="*/ 1667 w 10000"/>
                <a:gd name="connsiteY3" fmla="*/ 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lnTo>
                    <a:pt x="1667" y="10000"/>
                  </a:lnTo>
                  <a:cubicBezTo>
                    <a:pt x="746" y="10000"/>
                    <a:pt x="0" y="7761"/>
                    <a:pt x="0" y="5000"/>
                  </a:cubicBezTo>
                  <a:cubicBezTo>
                    <a:pt x="0" y="2239"/>
                    <a:pt x="746" y="0"/>
                    <a:pt x="1667" y="0"/>
                  </a:cubicBezTo>
                  <a:lnTo>
                    <a:pt x="10000" y="0"/>
                  </a:lnTo>
                </a:path>
              </a:pathLst>
            </a:custGeom>
            <a:grpFill/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47" fontAlgn="base">
                <a:spcBef>
                  <a:spcPct val="0"/>
                </a:spcBef>
                <a:spcAft>
                  <a:spcPct val="0"/>
                </a:spcAft>
              </a:pPr>
              <a:endPara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Flowchart: Direct Access Storage 79">
              <a:extLst>
                <a:ext uri="{FF2B5EF4-FFF2-40B4-BE49-F238E27FC236}">
                  <a16:creationId xmlns:a16="http://schemas.microsoft.com/office/drawing/2014/main" id="{88F8BD9B-820E-024B-B609-69AAD7C680DB}"/>
                </a:ext>
              </a:extLst>
            </p:cNvPr>
            <p:cNvSpPr/>
            <p:nvPr/>
          </p:nvSpPr>
          <p:spPr bwMode="auto">
            <a:xfrm>
              <a:off x="820967" y="2963862"/>
              <a:ext cx="609600" cy="1828800"/>
            </a:xfrm>
            <a:prstGeom prst="flowChartMagneticDrum">
              <a:avLst/>
            </a:prstGeom>
            <a:grpFill/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47" fontAlgn="base">
                <a:spcBef>
                  <a:spcPct val="0"/>
                </a:spcBef>
                <a:spcAft>
                  <a:spcPct val="0"/>
                </a:spcAft>
              </a:pPr>
              <a:endPara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Flowchart: Stored Data 80">
              <a:extLst>
                <a:ext uri="{FF2B5EF4-FFF2-40B4-BE49-F238E27FC236}">
                  <a16:creationId xmlns:a16="http://schemas.microsoft.com/office/drawing/2014/main" id="{A11091D8-FC78-7F4B-A0C2-43F1FA1DB1E7}"/>
                </a:ext>
              </a:extLst>
            </p:cNvPr>
            <p:cNvSpPr/>
            <p:nvPr/>
          </p:nvSpPr>
          <p:spPr bwMode="auto">
            <a:xfrm>
              <a:off x="1285787" y="3040062"/>
              <a:ext cx="533400" cy="16764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333 w 10047"/>
                <a:gd name="connsiteY0" fmla="*/ 5000 h 10000"/>
                <a:gd name="connsiteX1" fmla="*/ 10000 w 10047"/>
                <a:gd name="connsiteY1" fmla="*/ 10000 h 10000"/>
                <a:gd name="connsiteX2" fmla="*/ 1667 w 10047"/>
                <a:gd name="connsiteY2" fmla="*/ 10000 h 10000"/>
                <a:gd name="connsiteX3" fmla="*/ 0 w 10047"/>
                <a:gd name="connsiteY3" fmla="*/ 5000 h 10000"/>
                <a:gd name="connsiteX4" fmla="*/ 1667 w 10047"/>
                <a:gd name="connsiteY4" fmla="*/ 0 h 10000"/>
                <a:gd name="connsiteX5" fmla="*/ 10000 w 10047"/>
                <a:gd name="connsiteY5" fmla="*/ 0 h 10000"/>
                <a:gd name="connsiteX6" fmla="*/ 10047 w 10047"/>
                <a:gd name="connsiteY6" fmla="*/ 5686 h 10000"/>
                <a:gd name="connsiteX0" fmla="*/ 8333 w 10000"/>
                <a:gd name="connsiteY0" fmla="*/ 5000 h 10000"/>
                <a:gd name="connsiteX1" fmla="*/ 10000 w 10000"/>
                <a:gd name="connsiteY1" fmla="*/ 10000 h 10000"/>
                <a:gd name="connsiteX2" fmla="*/ 1667 w 10000"/>
                <a:gd name="connsiteY2" fmla="*/ 10000 h 10000"/>
                <a:gd name="connsiteX3" fmla="*/ 0 w 10000"/>
                <a:gd name="connsiteY3" fmla="*/ 5000 h 10000"/>
                <a:gd name="connsiteX4" fmla="*/ 1667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10000 h 10000"/>
                <a:gd name="connsiteX1" fmla="*/ 1667 w 10000"/>
                <a:gd name="connsiteY1" fmla="*/ 10000 h 10000"/>
                <a:gd name="connsiteX2" fmla="*/ 0 w 10000"/>
                <a:gd name="connsiteY2" fmla="*/ 5000 h 10000"/>
                <a:gd name="connsiteX3" fmla="*/ 1667 w 10000"/>
                <a:gd name="connsiteY3" fmla="*/ 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10000"/>
                  </a:moveTo>
                  <a:lnTo>
                    <a:pt x="1667" y="10000"/>
                  </a:lnTo>
                  <a:cubicBezTo>
                    <a:pt x="746" y="10000"/>
                    <a:pt x="0" y="7761"/>
                    <a:pt x="0" y="5000"/>
                  </a:cubicBezTo>
                  <a:cubicBezTo>
                    <a:pt x="0" y="2239"/>
                    <a:pt x="746" y="0"/>
                    <a:pt x="1667" y="0"/>
                  </a:cubicBezTo>
                  <a:lnTo>
                    <a:pt x="10000" y="0"/>
                  </a:lnTo>
                </a:path>
              </a:pathLst>
            </a:custGeom>
            <a:grpFill/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47" fontAlgn="base">
                <a:spcBef>
                  <a:spcPct val="0"/>
                </a:spcBef>
                <a:spcAft>
                  <a:spcPct val="0"/>
                </a:spcAft>
              </a:pPr>
              <a:endPara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Flowchart: Stored Data 80">
              <a:extLst>
                <a:ext uri="{FF2B5EF4-FFF2-40B4-BE49-F238E27FC236}">
                  <a16:creationId xmlns:a16="http://schemas.microsoft.com/office/drawing/2014/main" id="{C8791235-0E5C-DA43-A88A-0F6F49462470}"/>
                </a:ext>
              </a:extLst>
            </p:cNvPr>
            <p:cNvSpPr/>
            <p:nvPr/>
          </p:nvSpPr>
          <p:spPr bwMode="auto">
            <a:xfrm flipH="1">
              <a:off x="1748297" y="3040062"/>
              <a:ext cx="1766339" cy="16764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333 w 10047"/>
                <a:gd name="connsiteY0" fmla="*/ 5000 h 10000"/>
                <a:gd name="connsiteX1" fmla="*/ 10000 w 10047"/>
                <a:gd name="connsiteY1" fmla="*/ 10000 h 10000"/>
                <a:gd name="connsiteX2" fmla="*/ 1667 w 10047"/>
                <a:gd name="connsiteY2" fmla="*/ 10000 h 10000"/>
                <a:gd name="connsiteX3" fmla="*/ 0 w 10047"/>
                <a:gd name="connsiteY3" fmla="*/ 5000 h 10000"/>
                <a:gd name="connsiteX4" fmla="*/ 1667 w 10047"/>
                <a:gd name="connsiteY4" fmla="*/ 0 h 10000"/>
                <a:gd name="connsiteX5" fmla="*/ 10000 w 10047"/>
                <a:gd name="connsiteY5" fmla="*/ 0 h 10000"/>
                <a:gd name="connsiteX6" fmla="*/ 10047 w 10047"/>
                <a:gd name="connsiteY6" fmla="*/ 5686 h 10000"/>
                <a:gd name="connsiteX0" fmla="*/ 8333 w 10000"/>
                <a:gd name="connsiteY0" fmla="*/ 5000 h 10000"/>
                <a:gd name="connsiteX1" fmla="*/ 10000 w 10000"/>
                <a:gd name="connsiteY1" fmla="*/ 10000 h 10000"/>
                <a:gd name="connsiteX2" fmla="*/ 1667 w 10000"/>
                <a:gd name="connsiteY2" fmla="*/ 10000 h 10000"/>
                <a:gd name="connsiteX3" fmla="*/ 0 w 10000"/>
                <a:gd name="connsiteY3" fmla="*/ 5000 h 10000"/>
                <a:gd name="connsiteX4" fmla="*/ 1667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10000 h 10000"/>
                <a:gd name="connsiteX1" fmla="*/ 1667 w 10000"/>
                <a:gd name="connsiteY1" fmla="*/ 10000 h 10000"/>
                <a:gd name="connsiteX2" fmla="*/ 0 w 10000"/>
                <a:gd name="connsiteY2" fmla="*/ 5000 h 10000"/>
                <a:gd name="connsiteX3" fmla="*/ 1667 w 10000"/>
                <a:gd name="connsiteY3" fmla="*/ 0 h 10000"/>
                <a:gd name="connsiteX4" fmla="*/ 10000 w 10000"/>
                <a:gd name="connsiteY4" fmla="*/ 0 h 10000"/>
                <a:gd name="connsiteX0" fmla="*/ 9375 w 9375"/>
                <a:gd name="connsiteY0" fmla="*/ 10000 h 10000"/>
                <a:gd name="connsiteX1" fmla="*/ 1042 w 9375"/>
                <a:gd name="connsiteY1" fmla="*/ 10000 h 10000"/>
                <a:gd name="connsiteX2" fmla="*/ 1042 w 9375"/>
                <a:gd name="connsiteY2" fmla="*/ 0 h 10000"/>
                <a:gd name="connsiteX3" fmla="*/ 9375 w 9375"/>
                <a:gd name="connsiteY3" fmla="*/ 0 h 10000"/>
                <a:gd name="connsiteX0" fmla="*/ 8889 w 8889"/>
                <a:gd name="connsiteY0" fmla="*/ 10000 h 10000"/>
                <a:gd name="connsiteX1" fmla="*/ 0 w 8889"/>
                <a:gd name="connsiteY1" fmla="*/ 10000 h 10000"/>
                <a:gd name="connsiteX2" fmla="*/ 0 w 8889"/>
                <a:gd name="connsiteY2" fmla="*/ 0 h 10000"/>
                <a:gd name="connsiteX3" fmla="*/ 8889 w 8889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9" h="10000">
                  <a:moveTo>
                    <a:pt x="8889" y="10000"/>
                  </a:moveTo>
                  <a:lnTo>
                    <a:pt x="0" y="10000"/>
                  </a:lnTo>
                  <a:lnTo>
                    <a:pt x="0" y="0"/>
                  </a:lnTo>
                  <a:lnTo>
                    <a:pt x="8889" y="0"/>
                  </a:lnTo>
                </a:path>
              </a:pathLst>
            </a:custGeom>
            <a:grpFill/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47" fontAlgn="base">
                <a:spcBef>
                  <a:spcPct val="0"/>
                </a:spcBef>
                <a:spcAft>
                  <a:spcPct val="0"/>
                </a:spcAft>
              </a:pPr>
              <a:endPara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438C87-9D93-C542-9BE0-5FA8CD6A2352}"/>
                </a:ext>
              </a:extLst>
            </p:cNvPr>
            <p:cNvGrpSpPr/>
            <p:nvPr/>
          </p:nvGrpSpPr>
          <p:grpSpPr>
            <a:xfrm>
              <a:off x="3349307" y="2963862"/>
              <a:ext cx="2693669" cy="1828800"/>
              <a:chOff x="5838047" y="2430462"/>
              <a:chExt cx="2693669" cy="1828800"/>
            </a:xfrm>
            <a:grpFill/>
          </p:grpSpPr>
          <p:sp>
            <p:nvSpPr>
              <p:cNvPr id="19" name="Flowchart: Direct Access Storage 82">
                <a:extLst>
                  <a:ext uri="{FF2B5EF4-FFF2-40B4-BE49-F238E27FC236}">
                    <a16:creationId xmlns:a16="http://schemas.microsoft.com/office/drawing/2014/main" id="{31064295-C9DC-7A49-B8C1-766740C4705A}"/>
                  </a:ext>
                </a:extLst>
              </p:cNvPr>
              <p:cNvSpPr/>
              <p:nvPr/>
            </p:nvSpPr>
            <p:spPr bwMode="auto">
              <a:xfrm>
                <a:off x="5838047" y="2430462"/>
                <a:ext cx="609600" cy="1828800"/>
              </a:xfrm>
              <a:prstGeom prst="flowChartMagneticDrum">
                <a:avLst/>
              </a:pr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4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7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Flowchart: Stored Data 80">
                <a:extLst>
                  <a:ext uri="{FF2B5EF4-FFF2-40B4-BE49-F238E27FC236}">
                    <a16:creationId xmlns:a16="http://schemas.microsoft.com/office/drawing/2014/main" id="{AA230F2E-5F1D-514B-BE0F-BF75035E4CC0}"/>
                  </a:ext>
                </a:extLst>
              </p:cNvPr>
              <p:cNvSpPr/>
              <p:nvPr/>
            </p:nvSpPr>
            <p:spPr bwMode="auto">
              <a:xfrm>
                <a:off x="6302867" y="2506662"/>
                <a:ext cx="533400" cy="16764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8333 w 10047"/>
                  <a:gd name="connsiteY0" fmla="*/ 5000 h 10000"/>
                  <a:gd name="connsiteX1" fmla="*/ 10000 w 10047"/>
                  <a:gd name="connsiteY1" fmla="*/ 10000 h 10000"/>
                  <a:gd name="connsiteX2" fmla="*/ 1667 w 10047"/>
                  <a:gd name="connsiteY2" fmla="*/ 10000 h 10000"/>
                  <a:gd name="connsiteX3" fmla="*/ 0 w 10047"/>
                  <a:gd name="connsiteY3" fmla="*/ 5000 h 10000"/>
                  <a:gd name="connsiteX4" fmla="*/ 1667 w 10047"/>
                  <a:gd name="connsiteY4" fmla="*/ 0 h 10000"/>
                  <a:gd name="connsiteX5" fmla="*/ 10000 w 10047"/>
                  <a:gd name="connsiteY5" fmla="*/ 0 h 10000"/>
                  <a:gd name="connsiteX6" fmla="*/ 10047 w 10047"/>
                  <a:gd name="connsiteY6" fmla="*/ 5686 h 10000"/>
                  <a:gd name="connsiteX0" fmla="*/ 8333 w 10000"/>
                  <a:gd name="connsiteY0" fmla="*/ 5000 h 10000"/>
                  <a:gd name="connsiteX1" fmla="*/ 10000 w 10000"/>
                  <a:gd name="connsiteY1" fmla="*/ 10000 h 10000"/>
                  <a:gd name="connsiteX2" fmla="*/ 1667 w 10000"/>
                  <a:gd name="connsiteY2" fmla="*/ 10000 h 10000"/>
                  <a:gd name="connsiteX3" fmla="*/ 0 w 10000"/>
                  <a:gd name="connsiteY3" fmla="*/ 5000 h 10000"/>
                  <a:gd name="connsiteX4" fmla="*/ 1667 w 10000"/>
                  <a:gd name="connsiteY4" fmla="*/ 0 h 10000"/>
                  <a:gd name="connsiteX5" fmla="*/ 10000 w 10000"/>
                  <a:gd name="connsiteY5" fmla="*/ 0 h 10000"/>
                  <a:gd name="connsiteX0" fmla="*/ 10000 w 10000"/>
                  <a:gd name="connsiteY0" fmla="*/ 10000 h 10000"/>
                  <a:gd name="connsiteX1" fmla="*/ 1667 w 10000"/>
                  <a:gd name="connsiteY1" fmla="*/ 10000 h 10000"/>
                  <a:gd name="connsiteX2" fmla="*/ 0 w 10000"/>
                  <a:gd name="connsiteY2" fmla="*/ 5000 h 10000"/>
                  <a:gd name="connsiteX3" fmla="*/ 1667 w 10000"/>
                  <a:gd name="connsiteY3" fmla="*/ 0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0000" y="10000"/>
                    </a:moveTo>
                    <a:lnTo>
                      <a:pt x="1667" y="10000"/>
                    </a:lnTo>
                    <a:cubicBezTo>
                      <a:pt x="746" y="10000"/>
                      <a:pt x="0" y="7761"/>
                      <a:pt x="0" y="5000"/>
                    </a:cubicBezTo>
                    <a:cubicBezTo>
                      <a:pt x="0" y="2239"/>
                      <a:pt x="746" y="0"/>
                      <a:pt x="1667" y="0"/>
                    </a:cubicBezTo>
                    <a:lnTo>
                      <a:pt x="10000" y="0"/>
                    </a:ln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4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7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Flowchart: Stored Data 80">
                <a:extLst>
                  <a:ext uri="{FF2B5EF4-FFF2-40B4-BE49-F238E27FC236}">
                    <a16:creationId xmlns:a16="http://schemas.microsoft.com/office/drawing/2014/main" id="{DDA807A8-13EF-0B4B-BB72-FFCC8BBCBAA3}"/>
                  </a:ext>
                </a:extLst>
              </p:cNvPr>
              <p:cNvSpPr/>
              <p:nvPr/>
            </p:nvSpPr>
            <p:spPr bwMode="auto">
              <a:xfrm flipH="1">
                <a:off x="6765377" y="2506662"/>
                <a:ext cx="1766339" cy="16764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8333 w 10047"/>
                  <a:gd name="connsiteY0" fmla="*/ 5000 h 10000"/>
                  <a:gd name="connsiteX1" fmla="*/ 10000 w 10047"/>
                  <a:gd name="connsiteY1" fmla="*/ 10000 h 10000"/>
                  <a:gd name="connsiteX2" fmla="*/ 1667 w 10047"/>
                  <a:gd name="connsiteY2" fmla="*/ 10000 h 10000"/>
                  <a:gd name="connsiteX3" fmla="*/ 0 w 10047"/>
                  <a:gd name="connsiteY3" fmla="*/ 5000 h 10000"/>
                  <a:gd name="connsiteX4" fmla="*/ 1667 w 10047"/>
                  <a:gd name="connsiteY4" fmla="*/ 0 h 10000"/>
                  <a:gd name="connsiteX5" fmla="*/ 10000 w 10047"/>
                  <a:gd name="connsiteY5" fmla="*/ 0 h 10000"/>
                  <a:gd name="connsiteX6" fmla="*/ 10047 w 10047"/>
                  <a:gd name="connsiteY6" fmla="*/ 5686 h 10000"/>
                  <a:gd name="connsiteX0" fmla="*/ 8333 w 10000"/>
                  <a:gd name="connsiteY0" fmla="*/ 5000 h 10000"/>
                  <a:gd name="connsiteX1" fmla="*/ 10000 w 10000"/>
                  <a:gd name="connsiteY1" fmla="*/ 10000 h 10000"/>
                  <a:gd name="connsiteX2" fmla="*/ 1667 w 10000"/>
                  <a:gd name="connsiteY2" fmla="*/ 10000 h 10000"/>
                  <a:gd name="connsiteX3" fmla="*/ 0 w 10000"/>
                  <a:gd name="connsiteY3" fmla="*/ 5000 h 10000"/>
                  <a:gd name="connsiteX4" fmla="*/ 1667 w 10000"/>
                  <a:gd name="connsiteY4" fmla="*/ 0 h 10000"/>
                  <a:gd name="connsiteX5" fmla="*/ 10000 w 10000"/>
                  <a:gd name="connsiteY5" fmla="*/ 0 h 10000"/>
                  <a:gd name="connsiteX0" fmla="*/ 10000 w 10000"/>
                  <a:gd name="connsiteY0" fmla="*/ 10000 h 10000"/>
                  <a:gd name="connsiteX1" fmla="*/ 1667 w 10000"/>
                  <a:gd name="connsiteY1" fmla="*/ 10000 h 10000"/>
                  <a:gd name="connsiteX2" fmla="*/ 0 w 10000"/>
                  <a:gd name="connsiteY2" fmla="*/ 5000 h 10000"/>
                  <a:gd name="connsiteX3" fmla="*/ 1667 w 10000"/>
                  <a:gd name="connsiteY3" fmla="*/ 0 h 10000"/>
                  <a:gd name="connsiteX4" fmla="*/ 10000 w 10000"/>
                  <a:gd name="connsiteY4" fmla="*/ 0 h 10000"/>
                  <a:gd name="connsiteX0" fmla="*/ 9375 w 9375"/>
                  <a:gd name="connsiteY0" fmla="*/ 10000 h 10000"/>
                  <a:gd name="connsiteX1" fmla="*/ 1042 w 9375"/>
                  <a:gd name="connsiteY1" fmla="*/ 10000 h 10000"/>
                  <a:gd name="connsiteX2" fmla="*/ 1042 w 9375"/>
                  <a:gd name="connsiteY2" fmla="*/ 0 h 10000"/>
                  <a:gd name="connsiteX3" fmla="*/ 9375 w 9375"/>
                  <a:gd name="connsiteY3" fmla="*/ 0 h 10000"/>
                  <a:gd name="connsiteX0" fmla="*/ 8889 w 8889"/>
                  <a:gd name="connsiteY0" fmla="*/ 10000 h 10000"/>
                  <a:gd name="connsiteX1" fmla="*/ 0 w 8889"/>
                  <a:gd name="connsiteY1" fmla="*/ 10000 h 10000"/>
                  <a:gd name="connsiteX2" fmla="*/ 0 w 8889"/>
                  <a:gd name="connsiteY2" fmla="*/ 0 h 10000"/>
                  <a:gd name="connsiteX3" fmla="*/ 8889 w 8889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89" h="10000">
                    <a:moveTo>
                      <a:pt x="8889" y="10000"/>
                    </a:moveTo>
                    <a:lnTo>
                      <a:pt x="0" y="10000"/>
                    </a:lnTo>
                    <a:lnTo>
                      <a:pt x="0" y="0"/>
                    </a:lnTo>
                    <a:lnTo>
                      <a:pt x="8889" y="0"/>
                    </a:ln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4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7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6" name="Flowchart: Direct Access Storage 88">
              <a:extLst>
                <a:ext uri="{FF2B5EF4-FFF2-40B4-BE49-F238E27FC236}">
                  <a16:creationId xmlns:a16="http://schemas.microsoft.com/office/drawing/2014/main" id="{7C078829-8289-5245-B0BD-B01CE5D58506}"/>
                </a:ext>
              </a:extLst>
            </p:cNvPr>
            <p:cNvSpPr/>
            <p:nvPr/>
          </p:nvSpPr>
          <p:spPr bwMode="auto">
            <a:xfrm>
              <a:off x="5939297" y="2963862"/>
              <a:ext cx="609601" cy="1828800"/>
            </a:xfrm>
            <a:prstGeom prst="flowChartMagneticDrum">
              <a:avLst/>
            </a:prstGeom>
            <a:grpFill/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47" fontAlgn="base">
                <a:spcBef>
                  <a:spcPct val="0"/>
                </a:spcBef>
                <a:spcAft>
                  <a:spcPct val="0"/>
                </a:spcAft>
              </a:pPr>
              <a:endPara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D17D1D-7842-1744-ABCF-F1C4AFB9CB92}"/>
                </a:ext>
              </a:extLst>
            </p:cNvPr>
            <p:cNvGrpSpPr/>
            <p:nvPr/>
          </p:nvGrpSpPr>
          <p:grpSpPr>
            <a:xfrm>
              <a:off x="6414355" y="3040062"/>
              <a:ext cx="2294336" cy="1676400"/>
              <a:chOff x="3798505" y="2506662"/>
              <a:chExt cx="2294336" cy="1676400"/>
            </a:xfrm>
            <a:grpFill/>
          </p:grpSpPr>
          <p:sp>
            <p:nvSpPr>
              <p:cNvPr id="14" name="Flowchart: Stored Data 80">
                <a:extLst>
                  <a:ext uri="{FF2B5EF4-FFF2-40B4-BE49-F238E27FC236}">
                    <a16:creationId xmlns:a16="http://schemas.microsoft.com/office/drawing/2014/main" id="{CEFABD48-9345-0448-AE67-4698D1B565BE}"/>
                  </a:ext>
                </a:extLst>
              </p:cNvPr>
              <p:cNvSpPr/>
              <p:nvPr/>
            </p:nvSpPr>
            <p:spPr bwMode="auto">
              <a:xfrm>
                <a:off x="3798505" y="2506662"/>
                <a:ext cx="533400" cy="16764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8333 w 10047"/>
                  <a:gd name="connsiteY0" fmla="*/ 5000 h 10000"/>
                  <a:gd name="connsiteX1" fmla="*/ 10000 w 10047"/>
                  <a:gd name="connsiteY1" fmla="*/ 10000 h 10000"/>
                  <a:gd name="connsiteX2" fmla="*/ 1667 w 10047"/>
                  <a:gd name="connsiteY2" fmla="*/ 10000 h 10000"/>
                  <a:gd name="connsiteX3" fmla="*/ 0 w 10047"/>
                  <a:gd name="connsiteY3" fmla="*/ 5000 h 10000"/>
                  <a:gd name="connsiteX4" fmla="*/ 1667 w 10047"/>
                  <a:gd name="connsiteY4" fmla="*/ 0 h 10000"/>
                  <a:gd name="connsiteX5" fmla="*/ 10000 w 10047"/>
                  <a:gd name="connsiteY5" fmla="*/ 0 h 10000"/>
                  <a:gd name="connsiteX6" fmla="*/ 10047 w 10047"/>
                  <a:gd name="connsiteY6" fmla="*/ 5686 h 10000"/>
                  <a:gd name="connsiteX0" fmla="*/ 8333 w 10000"/>
                  <a:gd name="connsiteY0" fmla="*/ 5000 h 10000"/>
                  <a:gd name="connsiteX1" fmla="*/ 10000 w 10000"/>
                  <a:gd name="connsiteY1" fmla="*/ 10000 h 10000"/>
                  <a:gd name="connsiteX2" fmla="*/ 1667 w 10000"/>
                  <a:gd name="connsiteY2" fmla="*/ 10000 h 10000"/>
                  <a:gd name="connsiteX3" fmla="*/ 0 w 10000"/>
                  <a:gd name="connsiteY3" fmla="*/ 5000 h 10000"/>
                  <a:gd name="connsiteX4" fmla="*/ 1667 w 10000"/>
                  <a:gd name="connsiteY4" fmla="*/ 0 h 10000"/>
                  <a:gd name="connsiteX5" fmla="*/ 10000 w 10000"/>
                  <a:gd name="connsiteY5" fmla="*/ 0 h 10000"/>
                  <a:gd name="connsiteX0" fmla="*/ 10000 w 10000"/>
                  <a:gd name="connsiteY0" fmla="*/ 10000 h 10000"/>
                  <a:gd name="connsiteX1" fmla="*/ 1667 w 10000"/>
                  <a:gd name="connsiteY1" fmla="*/ 10000 h 10000"/>
                  <a:gd name="connsiteX2" fmla="*/ 0 w 10000"/>
                  <a:gd name="connsiteY2" fmla="*/ 5000 h 10000"/>
                  <a:gd name="connsiteX3" fmla="*/ 1667 w 10000"/>
                  <a:gd name="connsiteY3" fmla="*/ 0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0000" y="10000"/>
                    </a:moveTo>
                    <a:lnTo>
                      <a:pt x="1667" y="10000"/>
                    </a:lnTo>
                    <a:cubicBezTo>
                      <a:pt x="746" y="10000"/>
                      <a:pt x="0" y="7761"/>
                      <a:pt x="0" y="5000"/>
                    </a:cubicBezTo>
                    <a:cubicBezTo>
                      <a:pt x="0" y="2239"/>
                      <a:pt x="746" y="0"/>
                      <a:pt x="1667" y="0"/>
                    </a:cubicBezTo>
                    <a:lnTo>
                      <a:pt x="10000" y="0"/>
                    </a:ln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4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7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" name="Flowchart: Stored Data 80">
                <a:extLst>
                  <a:ext uri="{FF2B5EF4-FFF2-40B4-BE49-F238E27FC236}">
                    <a16:creationId xmlns:a16="http://schemas.microsoft.com/office/drawing/2014/main" id="{681C3880-E29B-7241-91AD-318B3800D51A}"/>
                  </a:ext>
                </a:extLst>
              </p:cNvPr>
              <p:cNvSpPr/>
              <p:nvPr/>
            </p:nvSpPr>
            <p:spPr bwMode="auto">
              <a:xfrm flipH="1">
                <a:off x="4326500" y="2506662"/>
                <a:ext cx="1766341" cy="167640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8333 w 10047"/>
                  <a:gd name="connsiteY0" fmla="*/ 5000 h 10000"/>
                  <a:gd name="connsiteX1" fmla="*/ 10000 w 10047"/>
                  <a:gd name="connsiteY1" fmla="*/ 10000 h 10000"/>
                  <a:gd name="connsiteX2" fmla="*/ 1667 w 10047"/>
                  <a:gd name="connsiteY2" fmla="*/ 10000 h 10000"/>
                  <a:gd name="connsiteX3" fmla="*/ 0 w 10047"/>
                  <a:gd name="connsiteY3" fmla="*/ 5000 h 10000"/>
                  <a:gd name="connsiteX4" fmla="*/ 1667 w 10047"/>
                  <a:gd name="connsiteY4" fmla="*/ 0 h 10000"/>
                  <a:gd name="connsiteX5" fmla="*/ 10000 w 10047"/>
                  <a:gd name="connsiteY5" fmla="*/ 0 h 10000"/>
                  <a:gd name="connsiteX6" fmla="*/ 10047 w 10047"/>
                  <a:gd name="connsiteY6" fmla="*/ 5686 h 10000"/>
                  <a:gd name="connsiteX0" fmla="*/ 8333 w 10000"/>
                  <a:gd name="connsiteY0" fmla="*/ 5000 h 10000"/>
                  <a:gd name="connsiteX1" fmla="*/ 10000 w 10000"/>
                  <a:gd name="connsiteY1" fmla="*/ 10000 h 10000"/>
                  <a:gd name="connsiteX2" fmla="*/ 1667 w 10000"/>
                  <a:gd name="connsiteY2" fmla="*/ 10000 h 10000"/>
                  <a:gd name="connsiteX3" fmla="*/ 0 w 10000"/>
                  <a:gd name="connsiteY3" fmla="*/ 5000 h 10000"/>
                  <a:gd name="connsiteX4" fmla="*/ 1667 w 10000"/>
                  <a:gd name="connsiteY4" fmla="*/ 0 h 10000"/>
                  <a:gd name="connsiteX5" fmla="*/ 10000 w 10000"/>
                  <a:gd name="connsiteY5" fmla="*/ 0 h 10000"/>
                  <a:gd name="connsiteX0" fmla="*/ 10000 w 10000"/>
                  <a:gd name="connsiteY0" fmla="*/ 10000 h 10000"/>
                  <a:gd name="connsiteX1" fmla="*/ 1667 w 10000"/>
                  <a:gd name="connsiteY1" fmla="*/ 10000 h 10000"/>
                  <a:gd name="connsiteX2" fmla="*/ 0 w 10000"/>
                  <a:gd name="connsiteY2" fmla="*/ 5000 h 10000"/>
                  <a:gd name="connsiteX3" fmla="*/ 1667 w 10000"/>
                  <a:gd name="connsiteY3" fmla="*/ 0 h 10000"/>
                  <a:gd name="connsiteX4" fmla="*/ 10000 w 10000"/>
                  <a:gd name="connsiteY4" fmla="*/ 0 h 10000"/>
                  <a:gd name="connsiteX0" fmla="*/ 9375 w 9375"/>
                  <a:gd name="connsiteY0" fmla="*/ 10000 h 10000"/>
                  <a:gd name="connsiteX1" fmla="*/ 1042 w 9375"/>
                  <a:gd name="connsiteY1" fmla="*/ 10000 h 10000"/>
                  <a:gd name="connsiteX2" fmla="*/ 1042 w 9375"/>
                  <a:gd name="connsiteY2" fmla="*/ 0 h 10000"/>
                  <a:gd name="connsiteX3" fmla="*/ 9375 w 9375"/>
                  <a:gd name="connsiteY3" fmla="*/ 0 h 10000"/>
                  <a:gd name="connsiteX0" fmla="*/ 8889 w 8889"/>
                  <a:gd name="connsiteY0" fmla="*/ 10000 h 10000"/>
                  <a:gd name="connsiteX1" fmla="*/ 0 w 8889"/>
                  <a:gd name="connsiteY1" fmla="*/ 10000 h 10000"/>
                  <a:gd name="connsiteX2" fmla="*/ 0 w 8889"/>
                  <a:gd name="connsiteY2" fmla="*/ 0 h 10000"/>
                  <a:gd name="connsiteX3" fmla="*/ 8889 w 8889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89" h="10000">
                    <a:moveTo>
                      <a:pt x="8889" y="10000"/>
                    </a:moveTo>
                    <a:lnTo>
                      <a:pt x="0" y="10000"/>
                    </a:lnTo>
                    <a:lnTo>
                      <a:pt x="0" y="0"/>
                    </a:lnTo>
                    <a:lnTo>
                      <a:pt x="8889" y="0"/>
                    </a:ln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0" rIns="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4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7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2" name="Flowchart: Direct Access Storage 95">
              <a:extLst>
                <a:ext uri="{FF2B5EF4-FFF2-40B4-BE49-F238E27FC236}">
                  <a16:creationId xmlns:a16="http://schemas.microsoft.com/office/drawing/2014/main" id="{EF193ED9-27F3-2143-8A96-C4C769582999}"/>
                </a:ext>
              </a:extLst>
            </p:cNvPr>
            <p:cNvSpPr/>
            <p:nvPr/>
          </p:nvSpPr>
          <p:spPr bwMode="auto">
            <a:xfrm>
              <a:off x="8611462" y="2963862"/>
              <a:ext cx="609600" cy="1828800"/>
            </a:xfrm>
            <a:prstGeom prst="flowChartMagneticDrum">
              <a:avLst/>
            </a:prstGeom>
            <a:grpFill/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34290" rIns="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47" fontAlgn="base">
                <a:spcBef>
                  <a:spcPct val="0"/>
                </a:spcBef>
                <a:spcAft>
                  <a:spcPct val="0"/>
                </a:spcAft>
              </a:pPr>
              <a:endPara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88016FBD-95D0-EC40-B856-A2CDB8EED0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7658" y="2924889"/>
            <a:ext cx="1419992" cy="95878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DF998-84BB-D747-A0ED-1F6A45734D8E}"/>
              </a:ext>
            </a:extLst>
          </p:cNvPr>
          <p:cNvGrpSpPr/>
          <p:nvPr/>
        </p:nvGrpSpPr>
        <p:grpSpPr>
          <a:xfrm>
            <a:off x="8546168" y="2854005"/>
            <a:ext cx="1448498" cy="982477"/>
            <a:chOff x="8981533" y="3270987"/>
            <a:chExt cx="1970605" cy="143094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7B0C212-C3C0-F547-86F8-0AD90E57D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533" y="3270987"/>
              <a:ext cx="505416" cy="45341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D4686E6-48F1-5B4B-9BB7-94AB5E56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338" y="3270987"/>
              <a:ext cx="505416" cy="45341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C8E81D7-C86F-734F-9AC6-4038F7B52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B9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368" y="3270987"/>
              <a:ext cx="505416" cy="45341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FE476E4-C84F-9D44-A825-888FA68E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6722" y="3270987"/>
              <a:ext cx="505416" cy="45341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DBED68E-A55E-9C44-AA20-80706CC9B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533" y="3753432"/>
              <a:ext cx="505416" cy="45341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5218A2F-436D-DC43-9DFA-29350174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338" y="3753432"/>
              <a:ext cx="505416" cy="45341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6E9A64-2925-6240-A8F2-9998C7D5E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B9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368" y="3753432"/>
              <a:ext cx="505416" cy="45341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BBF7D4F-E932-F340-8557-B4303A124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533" y="4248519"/>
              <a:ext cx="505416" cy="45341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B81D5D2-B5CD-7843-A4B4-C69B59CF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338" y="4248519"/>
              <a:ext cx="505416" cy="45341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DC82B60-E2CF-1B4B-9BC8-1BCB836B2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B9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368" y="4248519"/>
              <a:ext cx="505416" cy="45341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15C4AA7-5706-F648-853D-0BD4E25D7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6722" y="4248519"/>
              <a:ext cx="505416" cy="453412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FED53FE5-4F80-1E40-82D4-D3B33B80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159" y="3174294"/>
            <a:ext cx="371507" cy="333220"/>
          </a:xfrm>
          <a:prstGeom prst="rect">
            <a:avLst/>
          </a:prstGeom>
        </p:spPr>
      </p:pic>
      <p:sp>
        <p:nvSpPr>
          <p:cNvPr id="50" name="Arrow: Right 7">
            <a:extLst>
              <a:ext uri="{FF2B5EF4-FFF2-40B4-BE49-F238E27FC236}">
                <a16:creationId xmlns:a16="http://schemas.microsoft.com/office/drawing/2014/main" id="{6FDB758F-95C7-FB42-9494-FF9488B49CB9}"/>
              </a:ext>
            </a:extLst>
          </p:cNvPr>
          <p:cNvSpPr/>
          <p:nvPr/>
        </p:nvSpPr>
        <p:spPr>
          <a:xfrm>
            <a:off x="1414331" y="5498830"/>
            <a:ext cx="9259954" cy="643538"/>
          </a:xfrm>
          <a:prstGeom prst="rightArrow">
            <a:avLst>
              <a:gd name="adj1" fmla="val 50000"/>
              <a:gd name="adj2" fmla="val 95678"/>
            </a:avLst>
          </a:prstGeom>
          <a:solidFill>
            <a:srgbClr val="C4E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Calibri" panose="020F0502020204030204" pitchFamily="34" charset="0"/>
              </a:rPr>
              <a:t>Changes move in one direction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0D9E95F-5A39-C240-8711-577D95B8A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193" y="3004807"/>
            <a:ext cx="1298352" cy="744388"/>
          </a:xfrm>
          <a:prstGeom prst="rect">
            <a:avLst/>
          </a:prstGeom>
        </p:spPr>
      </p:pic>
      <p:sp>
        <p:nvSpPr>
          <p:cNvPr id="52" name="Arrow: Pentagon 442">
            <a:extLst>
              <a:ext uri="{FF2B5EF4-FFF2-40B4-BE49-F238E27FC236}">
                <a16:creationId xmlns:a16="http://schemas.microsoft.com/office/drawing/2014/main" id="{4479CC68-5F80-054D-9036-640990178C51}"/>
              </a:ext>
            </a:extLst>
          </p:cNvPr>
          <p:cNvSpPr/>
          <p:nvPr/>
        </p:nvSpPr>
        <p:spPr>
          <a:xfrm rot="5400000">
            <a:off x="9500690" y="1601705"/>
            <a:ext cx="975860" cy="1371327"/>
          </a:xfrm>
          <a:prstGeom prst="homePlate">
            <a:avLst>
              <a:gd name="adj" fmla="val 27365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 image and ensure integrity</a:t>
            </a:r>
          </a:p>
        </p:txBody>
      </p:sp>
      <p:sp>
        <p:nvSpPr>
          <p:cNvPr id="53" name="Arrow: Pentagon 440">
            <a:extLst>
              <a:ext uri="{FF2B5EF4-FFF2-40B4-BE49-F238E27FC236}">
                <a16:creationId xmlns:a16="http://schemas.microsoft.com/office/drawing/2014/main" id="{896FA805-48EF-2C4B-843F-F93571D5DDE9}"/>
              </a:ext>
            </a:extLst>
          </p:cNvPr>
          <p:cNvSpPr/>
          <p:nvPr/>
        </p:nvSpPr>
        <p:spPr>
          <a:xfrm rot="16200000">
            <a:off x="8835226" y="3864168"/>
            <a:ext cx="1238462" cy="1417509"/>
          </a:xfrm>
          <a:prstGeom prst="homePlate">
            <a:avLst>
              <a:gd name="adj" fmla="val 21622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unapproved images</a:t>
            </a:r>
          </a:p>
          <a:p>
            <a:pPr algn="ctr">
              <a:spcBef>
                <a:spcPts val="4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Enforce image risk policy</a:t>
            </a:r>
          </a:p>
        </p:txBody>
      </p:sp>
      <p:sp>
        <p:nvSpPr>
          <p:cNvPr id="54" name="Arrow: Pentagon 2">
            <a:extLst>
              <a:ext uri="{FF2B5EF4-FFF2-40B4-BE49-F238E27FC236}">
                <a16:creationId xmlns:a16="http://schemas.microsoft.com/office/drawing/2014/main" id="{0A28466E-2255-A84A-BBF2-68A15DAB190E}"/>
              </a:ext>
            </a:extLst>
          </p:cNvPr>
          <p:cNvSpPr/>
          <p:nvPr/>
        </p:nvSpPr>
        <p:spPr>
          <a:xfrm rot="16200000">
            <a:off x="4824141" y="3660807"/>
            <a:ext cx="1238456" cy="1939940"/>
          </a:xfrm>
          <a:prstGeom prst="homePlate">
            <a:avLst>
              <a:gd name="adj" fmla="val 20802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spcBef>
                <a:spcPts val="4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 for vulnerabilities, malware, OSS, secrets</a:t>
            </a:r>
          </a:p>
          <a:p>
            <a:pPr algn="ctr">
              <a:spcBef>
                <a:spcPts val="4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Base-image policy</a:t>
            </a:r>
          </a:p>
          <a:p>
            <a:pPr algn="ctr">
              <a:spcBef>
                <a:spcPts val="4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configuration</a:t>
            </a:r>
          </a:p>
        </p:txBody>
      </p:sp>
      <p:sp>
        <p:nvSpPr>
          <p:cNvPr id="55" name="Arrow: Pentagon 441">
            <a:extLst>
              <a:ext uri="{FF2B5EF4-FFF2-40B4-BE49-F238E27FC236}">
                <a16:creationId xmlns:a16="http://schemas.microsoft.com/office/drawing/2014/main" id="{C074668E-3D6C-2043-B792-E06A92A78716}"/>
              </a:ext>
            </a:extLst>
          </p:cNvPr>
          <p:cNvSpPr/>
          <p:nvPr/>
        </p:nvSpPr>
        <p:spPr>
          <a:xfrm rot="5400000">
            <a:off x="5647761" y="1598802"/>
            <a:ext cx="975860" cy="1371327"/>
          </a:xfrm>
          <a:prstGeom prst="homePlate">
            <a:avLst>
              <a:gd name="adj" fmla="val 27365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Cryptographic digest of image</a:t>
            </a:r>
          </a:p>
        </p:txBody>
      </p:sp>
      <p:sp>
        <p:nvSpPr>
          <p:cNvPr id="49" name="Title 2">
            <a:extLst>
              <a:ext uri="{FF2B5EF4-FFF2-40B4-BE49-F238E27FC236}">
                <a16:creationId xmlns:a16="http://schemas.microsoft.com/office/drawing/2014/main" id="{F5942B72-3617-F346-9792-C1FA19D03A07}"/>
              </a:ext>
            </a:extLst>
          </p:cNvPr>
          <p:cNvSpPr txBox="1">
            <a:spLocks/>
          </p:cNvSpPr>
          <p:nvPr/>
        </p:nvSpPr>
        <p:spPr>
          <a:xfrm>
            <a:off x="499922" y="901366"/>
            <a:ext cx="11185243" cy="513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accent1"/>
                </a:solidFill>
                <a:latin typeface="+mn-lt"/>
                <a:ea typeface="Roboto Condensed" panose="02000000000000000000" pitchFamily="2" charset="0"/>
                <a:cs typeface="+mj-cs"/>
              </a:defRPr>
            </a:lvl1pPr>
          </a:lstStyle>
          <a:p>
            <a:pPr algn="ctr"/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What is the risk of running an image?	What can a running container do?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1CAB85-0733-D346-98D0-23AB418966AE}"/>
              </a:ext>
            </a:extLst>
          </p:cNvPr>
          <p:cNvGrpSpPr/>
          <p:nvPr/>
        </p:nvGrpSpPr>
        <p:grpSpPr>
          <a:xfrm>
            <a:off x="1175794" y="2144389"/>
            <a:ext cx="2916037" cy="2471565"/>
            <a:chOff x="274987" y="1635649"/>
            <a:chExt cx="3384378" cy="257953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5999E6A-F363-E34A-90A8-D2A7824F4FB7}"/>
                </a:ext>
              </a:extLst>
            </p:cNvPr>
            <p:cNvSpPr/>
            <p:nvPr/>
          </p:nvSpPr>
          <p:spPr>
            <a:xfrm rot="16200000">
              <a:off x="467546" y="2355727"/>
              <a:ext cx="2304258" cy="1152128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: Shape 330">
              <a:extLst>
                <a:ext uri="{FF2B5EF4-FFF2-40B4-BE49-F238E27FC236}">
                  <a16:creationId xmlns:a16="http://schemas.microsoft.com/office/drawing/2014/main" id="{A79F66AA-3F17-7945-A7DA-725647D8F644}"/>
                </a:ext>
              </a:extLst>
            </p:cNvPr>
            <p:cNvSpPr/>
            <p:nvPr/>
          </p:nvSpPr>
          <p:spPr>
            <a:xfrm>
              <a:off x="2356805" y="2370030"/>
              <a:ext cx="1086534" cy="1086535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8" tIns="199138" rIns="199138" bIns="19913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Hard-Coded Secrets</a:t>
              </a:r>
            </a:p>
          </p:txBody>
        </p:sp>
        <p:sp>
          <p:nvSpPr>
            <p:cNvPr id="65" name="Freeform: Shape 331">
              <a:extLst>
                <a:ext uri="{FF2B5EF4-FFF2-40B4-BE49-F238E27FC236}">
                  <a16:creationId xmlns:a16="http://schemas.microsoft.com/office/drawing/2014/main" id="{91E5EF94-A406-F645-B185-5DAFDD56E1DE}"/>
                </a:ext>
              </a:extLst>
            </p:cNvPr>
            <p:cNvSpPr/>
            <p:nvPr/>
          </p:nvSpPr>
          <p:spPr>
            <a:xfrm>
              <a:off x="1364045" y="1872653"/>
              <a:ext cx="1156155" cy="1156156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  <a:solidFill>
              <a:srgbClr val="A50021">
                <a:alpha val="6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8" tIns="199138" rIns="199138" bIns="19913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Malware</a:t>
              </a:r>
            </a:p>
          </p:txBody>
        </p:sp>
        <p:sp>
          <p:nvSpPr>
            <p:cNvPr id="66" name="Shape 65">
              <a:extLst>
                <a:ext uri="{FF2B5EF4-FFF2-40B4-BE49-F238E27FC236}">
                  <a16:creationId xmlns:a16="http://schemas.microsoft.com/office/drawing/2014/main" id="{BD550D63-A208-BA42-A5C8-8939D40827D0}"/>
                </a:ext>
              </a:extLst>
            </p:cNvPr>
            <p:cNvSpPr/>
            <p:nvPr/>
          </p:nvSpPr>
          <p:spPr>
            <a:xfrm rot="16200000">
              <a:off x="1001444" y="1557265"/>
              <a:ext cx="2579537" cy="2736305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Freeform: Shape 333">
              <a:extLst>
                <a:ext uri="{FF2B5EF4-FFF2-40B4-BE49-F238E27FC236}">
                  <a16:creationId xmlns:a16="http://schemas.microsoft.com/office/drawing/2014/main" id="{21537718-C0BE-C940-A35A-0EF3720282AC}"/>
                </a:ext>
              </a:extLst>
            </p:cNvPr>
            <p:cNvSpPr/>
            <p:nvPr/>
          </p:nvSpPr>
          <p:spPr>
            <a:xfrm>
              <a:off x="1556382" y="2826901"/>
              <a:ext cx="1030242" cy="1040993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  <a:solidFill>
              <a:srgbClr val="FF3300">
                <a:alpha val="6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8" tIns="199138" rIns="199138" bIns="19913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Known CVEs</a:t>
              </a:r>
            </a:p>
          </p:txBody>
        </p:sp>
        <p:sp>
          <p:nvSpPr>
            <p:cNvPr id="68" name="Freeform: Shape 334">
              <a:extLst>
                <a:ext uri="{FF2B5EF4-FFF2-40B4-BE49-F238E27FC236}">
                  <a16:creationId xmlns:a16="http://schemas.microsoft.com/office/drawing/2014/main" id="{5F35E5BB-28A6-A142-A3F3-5E7B2AAED102}"/>
                </a:ext>
              </a:extLst>
            </p:cNvPr>
            <p:cNvSpPr/>
            <p:nvPr/>
          </p:nvSpPr>
          <p:spPr>
            <a:xfrm>
              <a:off x="595165" y="2963937"/>
              <a:ext cx="1119982" cy="1119983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9804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8" tIns="199138" rIns="199138" bIns="19913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OSS Licenses</a:t>
              </a:r>
              <a:endParaRPr lang="en-US" sz="1100" kern="1200" dirty="0"/>
            </a:p>
          </p:txBody>
        </p:sp>
        <p:sp>
          <p:nvSpPr>
            <p:cNvPr id="69" name="Freeform: Shape 335">
              <a:extLst>
                <a:ext uri="{FF2B5EF4-FFF2-40B4-BE49-F238E27FC236}">
                  <a16:creationId xmlns:a16="http://schemas.microsoft.com/office/drawing/2014/main" id="{F91B85FB-1D70-174A-9360-A39636756570}"/>
                </a:ext>
              </a:extLst>
            </p:cNvPr>
            <p:cNvSpPr/>
            <p:nvPr/>
          </p:nvSpPr>
          <p:spPr>
            <a:xfrm>
              <a:off x="274987" y="1955998"/>
              <a:ext cx="1263825" cy="1263826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  <a:solidFill>
              <a:srgbClr val="666633">
                <a:alpha val="6980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199138" rIns="144000" bIns="19913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Unapproved Base Images</a:t>
              </a:r>
              <a:endParaRPr lang="en-US" sz="1100" kern="1200" dirty="0"/>
            </a:p>
          </p:txBody>
        </p:sp>
      </p:grp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196F93E5-D6D4-A942-BC26-029EB266B7D9}"/>
              </a:ext>
            </a:extLst>
          </p:cNvPr>
          <p:cNvSpPr txBox="1">
            <a:spLocks/>
          </p:cNvSpPr>
          <p:nvPr/>
        </p:nvSpPr>
        <p:spPr>
          <a:xfrm>
            <a:off x="4330367" y="2301983"/>
            <a:ext cx="792088" cy="277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33375" indent="-333375" algn="l" defTabSz="685800" rtl="0" eaLnBrk="1" latinLnBrk="0" hangingPunct="1">
              <a:lnSpc>
                <a:spcPct val="114000"/>
              </a:lnSpc>
              <a:spcBef>
                <a:spcPts val="750"/>
              </a:spcBef>
              <a:buClr>
                <a:srgbClr val="FBAF42"/>
              </a:buClr>
              <a:buSzPct val="90000"/>
              <a:buFont typeface="Wingdings" panose="05000000000000000000" pitchFamily="2" charset="2"/>
              <a:buChar char="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01266" indent="-264319" algn="l" defTabSz="685800" rtl="0" eaLnBrk="1" latinLnBrk="0" hangingPunct="1">
              <a:lnSpc>
                <a:spcPct val="114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873919" indent="-201216" algn="l" defTabSz="685800" rtl="0" eaLnBrk="1" latinLnBrk="0" hangingPunct="1">
              <a:lnSpc>
                <a:spcPct val="114000"/>
              </a:lnSpc>
              <a:spcBef>
                <a:spcPts val="225"/>
              </a:spcBef>
              <a:buClr>
                <a:srgbClr val="99D8EF"/>
              </a:buClr>
              <a:buSzPct val="75000"/>
              <a:buFont typeface="Wingdings" panose="05000000000000000000" pitchFamily="2" charset="2"/>
              <a:buChar char="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Char char="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solidFill>
                  <a:schemeClr val="tx2"/>
                </a:solidFill>
              </a:rPr>
              <a:t>Build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5819A4-7CCE-3E45-8FBE-AFE3AF7FC7E1}"/>
              </a:ext>
            </a:extLst>
          </p:cNvPr>
          <p:cNvCxnSpPr>
            <a:cxnSpLocks/>
          </p:cNvCxnSpPr>
          <p:nvPr/>
        </p:nvCxnSpPr>
        <p:spPr>
          <a:xfrm>
            <a:off x="4366461" y="2604305"/>
            <a:ext cx="13114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Content Placeholder 4">
            <a:extLst>
              <a:ext uri="{FF2B5EF4-FFF2-40B4-BE49-F238E27FC236}">
                <a16:creationId xmlns:a16="http://schemas.microsoft.com/office/drawing/2014/main" id="{7F0C4E63-DC14-5D46-82AC-5ABCAB85B8D2}"/>
              </a:ext>
            </a:extLst>
          </p:cNvPr>
          <p:cNvSpPr txBox="1">
            <a:spLocks/>
          </p:cNvSpPr>
          <p:nvPr/>
        </p:nvSpPr>
        <p:spPr>
          <a:xfrm>
            <a:off x="6781597" y="2286657"/>
            <a:ext cx="734660" cy="277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33375" indent="-333375" algn="l" defTabSz="685800" rtl="0" eaLnBrk="1" latinLnBrk="0" hangingPunct="1">
              <a:lnSpc>
                <a:spcPct val="114000"/>
              </a:lnSpc>
              <a:spcBef>
                <a:spcPts val="750"/>
              </a:spcBef>
              <a:buClr>
                <a:srgbClr val="FBAF42"/>
              </a:buClr>
              <a:buSzPct val="90000"/>
              <a:buFont typeface="Wingdings" panose="05000000000000000000" pitchFamily="2" charset="2"/>
              <a:buChar char="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01266" indent="-264319" algn="l" defTabSz="685800" rtl="0" eaLnBrk="1" latinLnBrk="0" hangingPunct="1">
              <a:lnSpc>
                <a:spcPct val="114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873919" indent="-201216" algn="l" defTabSz="685800" rtl="0" eaLnBrk="1" latinLnBrk="0" hangingPunct="1">
              <a:lnSpc>
                <a:spcPct val="114000"/>
              </a:lnSpc>
              <a:spcBef>
                <a:spcPts val="225"/>
              </a:spcBef>
              <a:buClr>
                <a:srgbClr val="99D8EF"/>
              </a:buClr>
              <a:buSzPct val="75000"/>
              <a:buFont typeface="Wingdings" panose="05000000000000000000" pitchFamily="2" charset="2"/>
              <a:buChar char="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Char char="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solidFill>
                  <a:schemeClr val="tx2"/>
                </a:solidFill>
              </a:rPr>
              <a:t>Ship</a:t>
            </a:r>
          </a:p>
        </p:txBody>
      </p:sp>
      <p:sp>
        <p:nvSpPr>
          <p:cNvPr id="74" name="Content Placeholder 4">
            <a:extLst>
              <a:ext uri="{FF2B5EF4-FFF2-40B4-BE49-F238E27FC236}">
                <a16:creationId xmlns:a16="http://schemas.microsoft.com/office/drawing/2014/main" id="{E4CA58BE-E70B-D542-BF4E-46A097D10A1E}"/>
              </a:ext>
            </a:extLst>
          </p:cNvPr>
          <p:cNvSpPr txBox="1">
            <a:spLocks/>
          </p:cNvSpPr>
          <p:nvPr/>
        </p:nvSpPr>
        <p:spPr>
          <a:xfrm>
            <a:off x="8247804" y="2297438"/>
            <a:ext cx="734660" cy="277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33375" indent="-333375" algn="l" defTabSz="685800" rtl="0" eaLnBrk="1" latinLnBrk="0" hangingPunct="1">
              <a:lnSpc>
                <a:spcPct val="114000"/>
              </a:lnSpc>
              <a:spcBef>
                <a:spcPts val="750"/>
              </a:spcBef>
              <a:buClr>
                <a:srgbClr val="FBAF42"/>
              </a:buClr>
              <a:buSzPct val="90000"/>
              <a:buFont typeface="Wingdings" panose="05000000000000000000" pitchFamily="2" charset="2"/>
              <a:buChar char="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01266" indent="-264319" algn="l" defTabSz="685800" rtl="0" eaLnBrk="1" latinLnBrk="0" hangingPunct="1">
              <a:lnSpc>
                <a:spcPct val="114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873919" indent="-201216" algn="l" defTabSz="685800" rtl="0" eaLnBrk="1" latinLnBrk="0" hangingPunct="1">
              <a:lnSpc>
                <a:spcPct val="114000"/>
              </a:lnSpc>
              <a:spcBef>
                <a:spcPts val="225"/>
              </a:spcBef>
              <a:buClr>
                <a:srgbClr val="99D8EF"/>
              </a:buClr>
              <a:buSzPct val="75000"/>
              <a:buFont typeface="Wingdings" panose="05000000000000000000" pitchFamily="2" charset="2"/>
              <a:buChar char="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Char char="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99D8EF"/>
              </a:buClr>
              <a:buSzPct val="90000"/>
              <a:buFont typeface="Wingdings" panose="05000000000000000000" pitchFamily="2" charset="2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400" dirty="0">
                <a:solidFill>
                  <a:schemeClr val="tx2"/>
                </a:solidFill>
              </a:rPr>
              <a:t>Run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8F0573-DF71-4D49-83F0-8BA5E51C703D}"/>
              </a:ext>
            </a:extLst>
          </p:cNvPr>
          <p:cNvCxnSpPr>
            <a:cxnSpLocks/>
          </p:cNvCxnSpPr>
          <p:nvPr/>
        </p:nvCxnSpPr>
        <p:spPr>
          <a:xfrm>
            <a:off x="6778137" y="2588811"/>
            <a:ext cx="13114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618FB0-A13A-6A47-88A6-7AD327049815}"/>
              </a:ext>
            </a:extLst>
          </p:cNvPr>
          <p:cNvCxnSpPr>
            <a:cxnSpLocks/>
          </p:cNvCxnSpPr>
          <p:nvPr/>
        </p:nvCxnSpPr>
        <p:spPr>
          <a:xfrm>
            <a:off x="8225397" y="2588811"/>
            <a:ext cx="13114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8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E15B2B-57DA-EB4D-9786-679942278D12}"/>
              </a:ext>
            </a:extLst>
          </p:cNvPr>
          <p:cNvSpPr txBox="1">
            <a:spLocks/>
          </p:cNvSpPr>
          <p:nvPr/>
        </p:nvSpPr>
        <p:spPr>
          <a:xfrm>
            <a:off x="1710644" y="125303"/>
            <a:ext cx="9524307" cy="909703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accent1"/>
                </a:solidFill>
                <a:latin typeface="+mn-lt"/>
                <a:ea typeface="Roboto Condensed" panose="02000000000000000000" pitchFamily="2" charset="0"/>
                <a:cs typeface="+mj-cs"/>
              </a:defRPr>
            </a:lvl1pPr>
          </a:lstStyle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Shift Left: Baked-In vs Bolt-On Security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F335A9-DE2E-E249-BACF-D173AF57C205}"/>
              </a:ext>
            </a:extLst>
          </p:cNvPr>
          <p:cNvGrpSpPr/>
          <p:nvPr/>
        </p:nvGrpSpPr>
        <p:grpSpPr>
          <a:xfrm>
            <a:off x="815414" y="355931"/>
            <a:ext cx="586517" cy="586517"/>
            <a:chOff x="1372393" y="1970382"/>
            <a:chExt cx="920879" cy="920879"/>
          </a:xfrm>
        </p:grpSpPr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29285A64-8D98-F549-9BA7-300F8F76889E}"/>
                </a:ext>
              </a:extLst>
            </p:cNvPr>
            <p:cNvSpPr/>
            <p:nvPr/>
          </p:nvSpPr>
          <p:spPr>
            <a:xfrm rot="2700000">
              <a:off x="1372393" y="1970382"/>
              <a:ext cx="920879" cy="920879"/>
            </a:xfrm>
            <a:prstGeom prst="roundRect">
              <a:avLst>
                <a:gd name="adj" fmla="val 7487"/>
              </a:avLst>
            </a:prstGeom>
            <a:solidFill>
              <a:schemeClr val="accent4"/>
            </a:solidFill>
            <a:ln w="57150" cmpd="tri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Bent Arrow 13">
              <a:extLst>
                <a:ext uri="{FF2B5EF4-FFF2-40B4-BE49-F238E27FC236}">
                  <a16:creationId xmlns:a16="http://schemas.microsoft.com/office/drawing/2014/main" id="{12949EAB-972C-DF49-85E4-BC2B61C37ADA}"/>
                </a:ext>
              </a:extLst>
            </p:cNvPr>
            <p:cNvSpPr/>
            <p:nvPr/>
          </p:nvSpPr>
          <p:spPr>
            <a:xfrm flipH="1">
              <a:off x="1475656" y="2139702"/>
              <a:ext cx="531899" cy="577232"/>
            </a:xfrm>
            <a:prstGeom prst="bentArrow">
              <a:avLst>
                <a:gd name="adj1" fmla="val 25000"/>
                <a:gd name="adj2" fmla="val 30398"/>
                <a:gd name="adj3" fmla="val 42614"/>
                <a:gd name="adj4" fmla="val 31818"/>
              </a:avLst>
            </a:prstGeom>
            <a:solidFill>
              <a:schemeClr val="tx1"/>
            </a:solidFill>
            <a:ln w="28575" cmpd="tri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9F3F5-ECE6-2D46-8B5A-CD69195DEB00}"/>
              </a:ext>
            </a:extLst>
          </p:cNvPr>
          <p:cNvGrpSpPr/>
          <p:nvPr/>
        </p:nvGrpSpPr>
        <p:grpSpPr>
          <a:xfrm>
            <a:off x="3348870" y="2167177"/>
            <a:ext cx="683397" cy="742432"/>
            <a:chOff x="3811587" y="5647370"/>
            <a:chExt cx="1184504" cy="1286830"/>
          </a:xfrm>
          <a:solidFill>
            <a:srgbClr val="0C5F93">
              <a:lumMod val="50000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695AB5-C7D7-464E-B118-8BE3102BCBB2}"/>
                </a:ext>
              </a:extLst>
            </p:cNvPr>
            <p:cNvSpPr/>
            <p:nvPr/>
          </p:nvSpPr>
          <p:spPr>
            <a:xfrm>
              <a:off x="3811587" y="6629400"/>
              <a:ext cx="304800" cy="304800"/>
            </a:xfrm>
            <a:prstGeom prst="rect">
              <a:avLst/>
            </a:prstGeom>
            <a:grpFill/>
            <a:ln w="12700" cap="flat" cmpd="sng" algn="ctr">
              <a:solidFill>
                <a:srgbClr val="0C5F93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6A6B25-384A-514B-8BE8-18F895306BED}"/>
                </a:ext>
              </a:extLst>
            </p:cNvPr>
            <p:cNvSpPr/>
            <p:nvPr/>
          </p:nvSpPr>
          <p:spPr>
            <a:xfrm>
              <a:off x="4192587" y="6629400"/>
              <a:ext cx="304800" cy="304800"/>
            </a:xfrm>
            <a:prstGeom prst="rect">
              <a:avLst/>
            </a:prstGeom>
            <a:grpFill/>
            <a:ln w="12700" cap="flat" cmpd="sng" algn="ctr">
              <a:solidFill>
                <a:srgbClr val="0C5F93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FF52A1-7939-7343-97B0-4F8AEE6D0AA9}"/>
                </a:ext>
              </a:extLst>
            </p:cNvPr>
            <p:cNvSpPr/>
            <p:nvPr/>
          </p:nvSpPr>
          <p:spPr>
            <a:xfrm>
              <a:off x="4590414" y="6629400"/>
              <a:ext cx="304800" cy="304800"/>
            </a:xfrm>
            <a:prstGeom prst="rect">
              <a:avLst/>
            </a:prstGeom>
            <a:grpFill/>
            <a:ln w="12700" cap="flat" cmpd="sng" algn="ctr">
              <a:solidFill>
                <a:srgbClr val="0C5F93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8CD394-C991-864D-94E9-34D81CA77333}"/>
                </a:ext>
              </a:extLst>
            </p:cNvPr>
            <p:cNvSpPr/>
            <p:nvPr/>
          </p:nvSpPr>
          <p:spPr>
            <a:xfrm>
              <a:off x="4192587" y="6248400"/>
              <a:ext cx="304800" cy="304800"/>
            </a:xfrm>
            <a:prstGeom prst="rect">
              <a:avLst/>
            </a:prstGeom>
            <a:grpFill/>
            <a:ln w="12700" cap="flat" cmpd="sng" algn="ctr">
              <a:solidFill>
                <a:srgbClr val="0C5F93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DB140F-350D-3147-A007-8234493A953A}"/>
                </a:ext>
              </a:extLst>
            </p:cNvPr>
            <p:cNvSpPr/>
            <p:nvPr/>
          </p:nvSpPr>
          <p:spPr>
            <a:xfrm>
              <a:off x="3811587" y="6248400"/>
              <a:ext cx="304800" cy="304800"/>
            </a:xfrm>
            <a:prstGeom prst="rect">
              <a:avLst/>
            </a:prstGeom>
            <a:grpFill/>
            <a:ln w="12700" cap="flat" cmpd="sng" algn="ctr">
              <a:solidFill>
                <a:srgbClr val="0C5F93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F05F8A-0980-CB4F-AFE6-614B464E6DF0}"/>
                </a:ext>
              </a:extLst>
            </p:cNvPr>
            <p:cNvSpPr/>
            <p:nvPr/>
          </p:nvSpPr>
          <p:spPr>
            <a:xfrm>
              <a:off x="3811587" y="5867400"/>
              <a:ext cx="304800" cy="304800"/>
            </a:xfrm>
            <a:prstGeom prst="rect">
              <a:avLst/>
            </a:prstGeom>
            <a:grpFill/>
            <a:ln w="12700" cap="flat" cmpd="sng" algn="ctr">
              <a:solidFill>
                <a:srgbClr val="0C5F93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6D925-3D69-5947-889A-3DC27371D611}"/>
                </a:ext>
              </a:extLst>
            </p:cNvPr>
            <p:cNvSpPr/>
            <p:nvPr/>
          </p:nvSpPr>
          <p:spPr>
            <a:xfrm rot="19819096">
              <a:off x="4272503" y="5844540"/>
              <a:ext cx="304800" cy="304800"/>
            </a:xfrm>
            <a:prstGeom prst="rect">
              <a:avLst/>
            </a:prstGeom>
            <a:grpFill/>
            <a:ln w="12700" cap="flat" cmpd="sng" algn="ctr">
              <a:solidFill>
                <a:srgbClr val="0C5F93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6A5AAB-3E1D-9241-84EE-969FC64F8852}"/>
                </a:ext>
              </a:extLst>
            </p:cNvPr>
            <p:cNvSpPr/>
            <p:nvPr/>
          </p:nvSpPr>
          <p:spPr>
            <a:xfrm rot="19568769">
              <a:off x="4611374" y="6096000"/>
              <a:ext cx="304800" cy="304800"/>
            </a:xfrm>
            <a:prstGeom prst="rect">
              <a:avLst/>
            </a:prstGeom>
            <a:grpFill/>
            <a:ln w="12700" cap="flat" cmpd="sng" algn="ctr">
              <a:solidFill>
                <a:srgbClr val="0C5F93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D249E8-9111-734A-8099-B401BB1696FC}"/>
                </a:ext>
              </a:extLst>
            </p:cNvPr>
            <p:cNvSpPr/>
            <p:nvPr/>
          </p:nvSpPr>
          <p:spPr>
            <a:xfrm>
              <a:off x="4691291" y="5647370"/>
              <a:ext cx="304800" cy="304800"/>
            </a:xfrm>
            <a:prstGeom prst="rect">
              <a:avLst/>
            </a:prstGeom>
            <a:grpFill/>
            <a:ln w="12700" cap="flat" cmpd="sng" algn="ctr">
              <a:solidFill>
                <a:srgbClr val="0C5F93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E9B892-E772-B045-90F5-47B7B3D6ED98}"/>
              </a:ext>
            </a:extLst>
          </p:cNvPr>
          <p:cNvCxnSpPr>
            <a:cxnSpLocks/>
          </p:cNvCxnSpPr>
          <p:nvPr/>
        </p:nvCxnSpPr>
        <p:spPr>
          <a:xfrm>
            <a:off x="1583499" y="2591527"/>
            <a:ext cx="1509263" cy="0"/>
          </a:xfrm>
          <a:prstGeom prst="straightConnector1">
            <a:avLst/>
          </a:prstGeom>
          <a:noFill/>
          <a:ln w="19050" cap="flat" cmpd="sng" algn="ctr">
            <a:solidFill>
              <a:srgbClr val="302F3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6CE024-82B8-DB4C-B957-266944B68865}"/>
              </a:ext>
            </a:extLst>
          </p:cNvPr>
          <p:cNvCxnSpPr/>
          <p:nvPr/>
        </p:nvCxnSpPr>
        <p:spPr>
          <a:xfrm>
            <a:off x="4345399" y="2583512"/>
            <a:ext cx="1056117" cy="0"/>
          </a:xfrm>
          <a:prstGeom prst="straightConnector1">
            <a:avLst/>
          </a:prstGeom>
          <a:noFill/>
          <a:ln w="19050" cap="flat" cmpd="sng" algn="ctr">
            <a:solidFill>
              <a:srgbClr val="302F3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B8F2B7-02F1-F54D-9D28-DA64E2993505}"/>
              </a:ext>
            </a:extLst>
          </p:cNvPr>
          <p:cNvCxnSpPr/>
          <p:nvPr/>
        </p:nvCxnSpPr>
        <p:spPr>
          <a:xfrm>
            <a:off x="7317231" y="2583512"/>
            <a:ext cx="1056117" cy="0"/>
          </a:xfrm>
          <a:prstGeom prst="straightConnector1">
            <a:avLst/>
          </a:prstGeom>
          <a:noFill/>
          <a:ln w="19050" cap="flat" cmpd="sng" algn="ctr">
            <a:solidFill>
              <a:srgbClr val="302F31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22" name="Picture 2" descr="\\simba2\Active Projects\Scalock\Studio\power point\assets\image2015-2-23-16-36-9.png">
            <a:extLst>
              <a:ext uri="{FF2B5EF4-FFF2-40B4-BE49-F238E27FC236}">
                <a16:creationId xmlns:a16="http://schemas.microsoft.com/office/drawing/2014/main" id="{D16FA7AE-2B91-6C46-8DF2-E30B26C71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0"/>
          <a:stretch/>
        </p:blipFill>
        <p:spPr bwMode="auto">
          <a:xfrm>
            <a:off x="8431578" y="2055953"/>
            <a:ext cx="1651919" cy="103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969837A-7E2D-F340-BF2D-54A697293686}"/>
              </a:ext>
            </a:extLst>
          </p:cNvPr>
          <p:cNvSpPr txBox="1"/>
          <p:nvPr/>
        </p:nvSpPr>
        <p:spPr>
          <a:xfrm>
            <a:off x="3215681" y="14120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800" b="1" dirty="0">
                <a:solidFill>
                  <a:srgbClr val="302F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A295AC-D7C3-854A-804B-FF8BBC75CE8F}"/>
              </a:ext>
            </a:extLst>
          </p:cNvPr>
          <p:cNvSpPr txBox="1"/>
          <p:nvPr/>
        </p:nvSpPr>
        <p:spPr>
          <a:xfrm>
            <a:off x="8894858" y="14120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800" b="1" dirty="0">
                <a:solidFill>
                  <a:srgbClr val="302F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AAC30-3759-7348-BF3C-EBF122E9E1DD}"/>
              </a:ext>
            </a:extLst>
          </p:cNvPr>
          <p:cNvSpPr txBox="1"/>
          <p:nvPr/>
        </p:nvSpPr>
        <p:spPr>
          <a:xfrm>
            <a:off x="5943658" y="14120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800" b="1" dirty="0">
                <a:solidFill>
                  <a:srgbClr val="302F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Ship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39C312-874F-594C-921A-0B779C15170A}"/>
              </a:ext>
            </a:extLst>
          </p:cNvPr>
          <p:cNvGrpSpPr/>
          <p:nvPr/>
        </p:nvGrpSpPr>
        <p:grpSpPr>
          <a:xfrm>
            <a:off x="5611156" y="2173366"/>
            <a:ext cx="667221" cy="722127"/>
            <a:chOff x="5429251" y="2355726"/>
            <a:chExt cx="500416" cy="541595"/>
          </a:xfrm>
        </p:grpSpPr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FFDB1A0B-42BC-444F-82E6-67D80C20EFC6}"/>
                </a:ext>
              </a:extLst>
            </p:cNvPr>
            <p:cNvSpPr/>
            <p:nvPr/>
          </p:nvSpPr>
          <p:spPr>
            <a:xfrm rot="5400000">
              <a:off x="5599569" y="2559811"/>
              <a:ext cx="441988" cy="217374"/>
            </a:xfrm>
            <a:prstGeom prst="parallelogram">
              <a:avLst>
                <a:gd name="adj" fmla="val 79844"/>
              </a:avLst>
            </a:prstGeom>
            <a:solidFill>
              <a:srgbClr val="9AD7EC">
                <a:lumMod val="60000"/>
                <a:lumOff val="40000"/>
              </a:srgbClr>
            </a:solidFill>
            <a:ln w="12700" cap="flat" cmpd="sng" algn="ctr">
              <a:solidFill>
                <a:srgbClr val="1180C4">
                  <a:lumMod val="50000"/>
                </a:srgb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6A21E-AF60-524F-9497-9FD4AAE88B07}"/>
                </a:ext>
              </a:extLst>
            </p:cNvPr>
            <p:cNvSpPr/>
            <p:nvPr/>
          </p:nvSpPr>
          <p:spPr>
            <a:xfrm>
              <a:off x="5433979" y="2449409"/>
              <a:ext cx="277547" cy="273915"/>
            </a:xfrm>
            <a:prstGeom prst="rect">
              <a:avLst/>
            </a:prstGeom>
            <a:solidFill>
              <a:srgbClr val="9AD7EC">
                <a:lumMod val="60000"/>
                <a:lumOff val="40000"/>
              </a:srgbClr>
            </a:solidFill>
            <a:ln w="12700" cap="flat" cmpd="sng" algn="ctr">
              <a:solidFill>
                <a:srgbClr val="1180C4">
                  <a:lumMod val="50000"/>
                </a:srgb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FC3D6B9-6AF0-B043-B7BC-DC8975578BBB}"/>
                </a:ext>
              </a:extLst>
            </p:cNvPr>
            <p:cNvGrpSpPr/>
            <p:nvPr/>
          </p:nvGrpSpPr>
          <p:grpSpPr>
            <a:xfrm>
              <a:off x="5652120" y="2623406"/>
              <a:ext cx="277547" cy="273915"/>
              <a:chOff x="16003587" y="1534972"/>
              <a:chExt cx="838200" cy="82722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A963089-817A-C844-B1E2-B5DB5F4617F3}"/>
                  </a:ext>
                </a:extLst>
              </p:cNvPr>
              <p:cNvSpPr/>
              <p:nvPr/>
            </p:nvSpPr>
            <p:spPr>
              <a:xfrm>
                <a:off x="16003587" y="1534972"/>
                <a:ext cx="838200" cy="827228"/>
              </a:xfrm>
              <a:prstGeom prst="rect">
                <a:avLst/>
              </a:prstGeom>
              <a:solidFill>
                <a:srgbClr val="08B1D5"/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sz="1800" kern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5C42DAB-1818-634E-852F-AC53481F96FC}"/>
                  </a:ext>
                </a:extLst>
              </p:cNvPr>
              <p:cNvCxnSpPr/>
              <p:nvPr/>
            </p:nvCxnSpPr>
            <p:spPr>
              <a:xfrm>
                <a:off x="1615598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DF3AE6-69BF-0C4D-AE87-56AE3718AAEB}"/>
                  </a:ext>
                </a:extLst>
              </p:cNvPr>
              <p:cNvCxnSpPr/>
              <p:nvPr/>
            </p:nvCxnSpPr>
            <p:spPr>
              <a:xfrm>
                <a:off x="1626266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39E728-F2F1-F743-884D-DAA60CC733B5}"/>
                  </a:ext>
                </a:extLst>
              </p:cNvPr>
              <p:cNvCxnSpPr/>
              <p:nvPr/>
            </p:nvCxnSpPr>
            <p:spPr>
              <a:xfrm>
                <a:off x="1636934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52E1155-EB1E-4043-915F-7A699FC60F32}"/>
                  </a:ext>
                </a:extLst>
              </p:cNvPr>
              <p:cNvCxnSpPr/>
              <p:nvPr/>
            </p:nvCxnSpPr>
            <p:spPr>
              <a:xfrm>
                <a:off x="1647602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AD4570B-2C47-9647-99A9-20B865CADCEE}"/>
                  </a:ext>
                </a:extLst>
              </p:cNvPr>
              <p:cNvCxnSpPr/>
              <p:nvPr/>
            </p:nvCxnSpPr>
            <p:spPr>
              <a:xfrm>
                <a:off x="1668938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A3BFD7A-5556-8241-BEEC-92DF2BD033CA}"/>
                  </a:ext>
                </a:extLst>
              </p:cNvPr>
              <p:cNvCxnSpPr/>
              <p:nvPr/>
            </p:nvCxnSpPr>
            <p:spPr>
              <a:xfrm>
                <a:off x="1658270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E4BADF1-F128-3C43-9A5A-C1ECE1FD5966}"/>
                </a:ext>
              </a:extLst>
            </p:cNvPr>
            <p:cNvGrpSpPr/>
            <p:nvPr/>
          </p:nvGrpSpPr>
          <p:grpSpPr>
            <a:xfrm>
              <a:off x="5430169" y="2451314"/>
              <a:ext cx="217374" cy="441988"/>
              <a:chOff x="5430169" y="2451314"/>
              <a:chExt cx="217374" cy="441988"/>
            </a:xfrm>
          </p:grpSpPr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EDE5C237-57D8-5048-8F1B-7C8DB22962A3}"/>
                  </a:ext>
                </a:extLst>
              </p:cNvPr>
              <p:cNvSpPr/>
              <p:nvPr/>
            </p:nvSpPr>
            <p:spPr>
              <a:xfrm rot="5400000">
                <a:off x="5317862" y="2563621"/>
                <a:ext cx="441988" cy="217374"/>
              </a:xfrm>
              <a:prstGeom prst="parallelogram">
                <a:avLst>
                  <a:gd name="adj" fmla="val 79844"/>
                </a:avLst>
              </a:prstGeom>
              <a:solidFill>
                <a:srgbClr val="08B1D5"/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sz="1800" kern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2CE5579-2B6B-6F40-B87B-EB2E413C32E1}"/>
                  </a:ext>
                </a:extLst>
              </p:cNvPr>
              <p:cNvCxnSpPr/>
              <p:nvPr/>
            </p:nvCxnSpPr>
            <p:spPr>
              <a:xfrm>
                <a:off x="5450152" y="2503834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EB1CB0-AFA8-544B-8A33-FCBF8AD33F3A}"/>
                  </a:ext>
                </a:extLst>
              </p:cNvPr>
              <p:cNvCxnSpPr/>
              <p:nvPr/>
            </p:nvCxnSpPr>
            <p:spPr>
              <a:xfrm>
                <a:off x="5484333" y="2532409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1B8E386-44FB-554F-922F-F19A592F38DE}"/>
                  </a:ext>
                </a:extLst>
              </p:cNvPr>
              <p:cNvCxnSpPr/>
              <p:nvPr/>
            </p:nvCxnSpPr>
            <p:spPr>
              <a:xfrm>
                <a:off x="5518514" y="2560984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0E2BB29-084D-4D48-B309-56B23DB00543}"/>
                  </a:ext>
                </a:extLst>
              </p:cNvPr>
              <p:cNvCxnSpPr/>
              <p:nvPr/>
            </p:nvCxnSpPr>
            <p:spPr>
              <a:xfrm>
                <a:off x="5552695" y="2587654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2EC0633-846C-574E-9648-EAED87D27102}"/>
                  </a:ext>
                </a:extLst>
              </p:cNvPr>
              <p:cNvCxnSpPr/>
              <p:nvPr/>
            </p:nvCxnSpPr>
            <p:spPr>
              <a:xfrm>
                <a:off x="5621058" y="2640994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70F5DFD-CE30-B843-A435-409B1DA21A7A}"/>
                  </a:ext>
                </a:extLst>
              </p:cNvPr>
              <p:cNvCxnSpPr/>
              <p:nvPr/>
            </p:nvCxnSpPr>
            <p:spPr>
              <a:xfrm>
                <a:off x="5586876" y="2615947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8A8FD7E-C8CF-5F4F-910D-BED6C83B3C07}"/>
                </a:ext>
              </a:extLst>
            </p:cNvPr>
            <p:cNvSpPr/>
            <p:nvPr/>
          </p:nvSpPr>
          <p:spPr>
            <a:xfrm rot="10800000" flipH="1">
              <a:off x="5429251" y="2355726"/>
              <a:ext cx="500000" cy="175887"/>
            </a:xfrm>
            <a:prstGeom prst="parallelogram">
              <a:avLst>
                <a:gd name="adj" fmla="val 125334"/>
              </a:avLst>
            </a:prstGeom>
            <a:solidFill>
              <a:srgbClr val="08B1D5"/>
            </a:solidFill>
            <a:ln w="12700" cap="flat" cmpd="sng" algn="ctr">
              <a:solidFill>
                <a:srgbClr val="1180C4">
                  <a:lumMod val="50000"/>
                </a:srgb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665B5D-22C6-C140-97A8-9A7CA6AC3446}"/>
              </a:ext>
            </a:extLst>
          </p:cNvPr>
          <p:cNvGrpSpPr/>
          <p:nvPr/>
        </p:nvGrpSpPr>
        <p:grpSpPr>
          <a:xfrm>
            <a:off x="6344962" y="2242513"/>
            <a:ext cx="779380" cy="695763"/>
            <a:chOff x="6122809" y="2367670"/>
            <a:chExt cx="584535" cy="521822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06A6F7AC-2A96-4F49-9809-928C3A7CF6A4}"/>
                </a:ext>
              </a:extLst>
            </p:cNvPr>
            <p:cNvSpPr/>
            <p:nvPr/>
          </p:nvSpPr>
          <p:spPr>
            <a:xfrm rot="10800000" flipH="1">
              <a:off x="6122809" y="2637211"/>
              <a:ext cx="500000" cy="175887"/>
            </a:xfrm>
            <a:prstGeom prst="parallelogram">
              <a:avLst>
                <a:gd name="adj" fmla="val 125334"/>
              </a:avLst>
            </a:prstGeom>
            <a:solidFill>
              <a:srgbClr val="9AD7EC">
                <a:lumMod val="60000"/>
                <a:lumOff val="40000"/>
              </a:srgbClr>
            </a:solidFill>
            <a:ln w="12700" cap="flat" cmpd="sng" algn="ctr">
              <a:solidFill>
                <a:srgbClr val="1180C4">
                  <a:lumMod val="50000"/>
                </a:srgb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BCF2D2ED-1D8E-044F-92B3-F9BD7DAAC8E7}"/>
                </a:ext>
              </a:extLst>
            </p:cNvPr>
            <p:cNvSpPr/>
            <p:nvPr/>
          </p:nvSpPr>
          <p:spPr>
            <a:xfrm rot="5400000">
              <a:off x="6290285" y="2483066"/>
              <a:ext cx="447675" cy="217374"/>
            </a:xfrm>
            <a:prstGeom prst="parallelogram">
              <a:avLst>
                <a:gd name="adj" fmla="val 79844"/>
              </a:avLst>
            </a:prstGeom>
            <a:solidFill>
              <a:srgbClr val="9AD7EC">
                <a:lumMod val="60000"/>
                <a:lumOff val="40000"/>
              </a:srgbClr>
            </a:solidFill>
            <a:ln w="12700" cap="flat" cmpd="sng" algn="ctr">
              <a:solidFill>
                <a:srgbClr val="1180C4">
                  <a:lumMod val="50000"/>
                </a:srgb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7B68A11-EC68-344E-B3E8-CDD304ED7C33}"/>
                </a:ext>
              </a:extLst>
            </p:cNvPr>
            <p:cNvSpPr/>
            <p:nvPr/>
          </p:nvSpPr>
          <p:spPr>
            <a:xfrm>
              <a:off x="6127539" y="2368565"/>
              <a:ext cx="277547" cy="273915"/>
            </a:xfrm>
            <a:prstGeom prst="rect">
              <a:avLst/>
            </a:prstGeom>
            <a:solidFill>
              <a:srgbClr val="9AD7EC">
                <a:lumMod val="60000"/>
                <a:lumOff val="40000"/>
              </a:srgbClr>
            </a:solidFill>
            <a:ln w="12700" cap="flat" cmpd="sng" algn="ctr">
              <a:solidFill>
                <a:srgbClr val="1180C4">
                  <a:lumMod val="50000"/>
                </a:srgb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D1C2452-CD8D-6340-A13F-81D087756210}"/>
                </a:ext>
              </a:extLst>
            </p:cNvPr>
            <p:cNvGrpSpPr/>
            <p:nvPr/>
          </p:nvGrpSpPr>
          <p:grpSpPr>
            <a:xfrm>
              <a:off x="6429797" y="2615577"/>
              <a:ext cx="277547" cy="273915"/>
              <a:chOff x="16003584" y="1534972"/>
              <a:chExt cx="838200" cy="82722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26ED89A-0AFB-D143-ABA7-B30032A29F94}"/>
                  </a:ext>
                </a:extLst>
              </p:cNvPr>
              <p:cNvSpPr/>
              <p:nvPr/>
            </p:nvSpPr>
            <p:spPr>
              <a:xfrm>
                <a:off x="16003584" y="1534972"/>
                <a:ext cx="838200" cy="827228"/>
              </a:xfrm>
              <a:prstGeom prst="rect">
                <a:avLst/>
              </a:prstGeom>
              <a:solidFill>
                <a:srgbClr val="08B1D5"/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sz="1800" kern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D00F363-9229-E64F-A07A-A1515DCD014F}"/>
                  </a:ext>
                </a:extLst>
              </p:cNvPr>
              <p:cNvCxnSpPr/>
              <p:nvPr/>
            </p:nvCxnSpPr>
            <p:spPr>
              <a:xfrm>
                <a:off x="1615598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8FF48BD-CFE4-2440-8CE8-197B56C8C568}"/>
                  </a:ext>
                </a:extLst>
              </p:cNvPr>
              <p:cNvCxnSpPr/>
              <p:nvPr/>
            </p:nvCxnSpPr>
            <p:spPr>
              <a:xfrm>
                <a:off x="1626266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0FA6196-F0FE-EB47-873F-ACED2E086F20}"/>
                  </a:ext>
                </a:extLst>
              </p:cNvPr>
              <p:cNvCxnSpPr/>
              <p:nvPr/>
            </p:nvCxnSpPr>
            <p:spPr>
              <a:xfrm>
                <a:off x="1636934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DBF3D5-4A10-A94F-8C58-1C00859BA85D}"/>
                  </a:ext>
                </a:extLst>
              </p:cNvPr>
              <p:cNvCxnSpPr/>
              <p:nvPr/>
            </p:nvCxnSpPr>
            <p:spPr>
              <a:xfrm>
                <a:off x="1647602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2657B40-955A-134A-8A8A-2BFE4857A2B6}"/>
                  </a:ext>
                </a:extLst>
              </p:cNvPr>
              <p:cNvCxnSpPr/>
              <p:nvPr/>
            </p:nvCxnSpPr>
            <p:spPr>
              <a:xfrm>
                <a:off x="1668938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4420DCE-6FC9-4D4B-896D-344D989ACD1A}"/>
                  </a:ext>
                </a:extLst>
              </p:cNvPr>
              <p:cNvCxnSpPr/>
              <p:nvPr/>
            </p:nvCxnSpPr>
            <p:spPr>
              <a:xfrm>
                <a:off x="16582707" y="1653311"/>
                <a:ext cx="0" cy="590550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41183C-6034-524A-89A9-EBEFA3E3E897}"/>
                </a:ext>
              </a:extLst>
            </p:cNvPr>
            <p:cNvGrpSpPr/>
            <p:nvPr/>
          </p:nvGrpSpPr>
          <p:grpSpPr>
            <a:xfrm>
              <a:off x="6123729" y="2370470"/>
              <a:ext cx="217374" cy="441988"/>
              <a:chOff x="5430169" y="2451314"/>
              <a:chExt cx="217374" cy="441988"/>
            </a:xfrm>
          </p:grpSpPr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29CE8684-755C-5744-BCFB-FA63C2ED89A5}"/>
                  </a:ext>
                </a:extLst>
              </p:cNvPr>
              <p:cNvSpPr/>
              <p:nvPr/>
            </p:nvSpPr>
            <p:spPr>
              <a:xfrm rot="5400000">
                <a:off x="5317862" y="2563621"/>
                <a:ext cx="441988" cy="217374"/>
              </a:xfrm>
              <a:prstGeom prst="parallelogram">
                <a:avLst>
                  <a:gd name="adj" fmla="val 79844"/>
                </a:avLst>
              </a:prstGeom>
              <a:solidFill>
                <a:srgbClr val="08B1D5"/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sz="1800" kern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C58C068-93DB-734F-9047-1A8C347653EC}"/>
                  </a:ext>
                </a:extLst>
              </p:cNvPr>
              <p:cNvCxnSpPr/>
              <p:nvPr/>
            </p:nvCxnSpPr>
            <p:spPr>
              <a:xfrm>
                <a:off x="5450152" y="2503834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105C507-BE36-D745-B99A-E31ABD14A43D}"/>
                  </a:ext>
                </a:extLst>
              </p:cNvPr>
              <p:cNvCxnSpPr/>
              <p:nvPr/>
            </p:nvCxnSpPr>
            <p:spPr>
              <a:xfrm>
                <a:off x="5484333" y="2532409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F1BD98-1E17-DA42-AAFC-1A1DE083098B}"/>
                  </a:ext>
                </a:extLst>
              </p:cNvPr>
              <p:cNvCxnSpPr/>
              <p:nvPr/>
            </p:nvCxnSpPr>
            <p:spPr>
              <a:xfrm>
                <a:off x="5518514" y="2560984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D0669B7-5464-1048-A3A6-8BB29E3E0694}"/>
                  </a:ext>
                </a:extLst>
              </p:cNvPr>
              <p:cNvCxnSpPr/>
              <p:nvPr/>
            </p:nvCxnSpPr>
            <p:spPr>
              <a:xfrm>
                <a:off x="5552695" y="2587654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A7E5026-570A-5F48-B22D-0915494C158C}"/>
                  </a:ext>
                </a:extLst>
              </p:cNvPr>
              <p:cNvCxnSpPr/>
              <p:nvPr/>
            </p:nvCxnSpPr>
            <p:spPr>
              <a:xfrm>
                <a:off x="5621058" y="2640994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6A481A0-60A0-AC4D-8720-1F93CD57DF46}"/>
                  </a:ext>
                </a:extLst>
              </p:cNvPr>
              <p:cNvCxnSpPr/>
              <p:nvPr/>
            </p:nvCxnSpPr>
            <p:spPr>
              <a:xfrm>
                <a:off x="5586876" y="2615947"/>
                <a:ext cx="0" cy="195545"/>
              </a:xfrm>
              <a:prstGeom prst="line">
                <a:avLst/>
              </a:prstGeom>
              <a:solidFill>
                <a:srgbClr val="F1DF36">
                  <a:lumMod val="60000"/>
                  <a:lumOff val="40000"/>
                </a:srgbClr>
              </a:solidFill>
              <a:ln w="12700" cap="flat" cmpd="sng" algn="ctr">
                <a:solidFill>
                  <a:srgbClr val="1180C4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D3400712-9A55-BC43-89A9-0EE34F77A82E}"/>
                </a:ext>
              </a:extLst>
            </p:cNvPr>
            <p:cNvSpPr/>
            <p:nvPr/>
          </p:nvSpPr>
          <p:spPr>
            <a:xfrm rot="10800000" flipH="1">
              <a:off x="6124925" y="2367670"/>
              <a:ext cx="500000" cy="175887"/>
            </a:xfrm>
            <a:prstGeom prst="parallelogram">
              <a:avLst>
                <a:gd name="adj" fmla="val 125334"/>
              </a:avLst>
            </a:prstGeom>
            <a:solidFill>
              <a:srgbClr val="08B1D5"/>
            </a:solidFill>
            <a:ln w="12700" cap="flat" cmpd="sng" algn="ctr">
              <a:solidFill>
                <a:srgbClr val="1180C4">
                  <a:lumMod val="50000"/>
                </a:srgb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sz="1800" kern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45AC0A2-1401-1A46-BC04-F41F9D1F0014}"/>
              </a:ext>
            </a:extLst>
          </p:cNvPr>
          <p:cNvSpPr txBox="1"/>
          <p:nvPr/>
        </p:nvSpPr>
        <p:spPr>
          <a:xfrm>
            <a:off x="5725951" y="1948220"/>
            <a:ext cx="628698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en-US" sz="4400" b="1" kern="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4400" b="1" kern="0" dirty="0">
              <a:solidFill>
                <a:srgbClr val="92D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9950E8-9016-8E41-A665-D24F13FE25D7}"/>
              </a:ext>
            </a:extLst>
          </p:cNvPr>
          <p:cNvSpPr txBox="1"/>
          <p:nvPr/>
        </p:nvSpPr>
        <p:spPr>
          <a:xfrm>
            <a:off x="6553857" y="1871298"/>
            <a:ext cx="57579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800" b="1">
                <a:solidFill>
                  <a:srgbClr val="FFFF00"/>
                </a:solidFill>
              </a:defRPr>
            </a:lvl1pPr>
          </a:lstStyle>
          <a:p>
            <a:pPr defTabSz="914377">
              <a:defRPr/>
            </a:pPr>
            <a:r>
              <a:rPr lang="en-US" sz="4800" kern="0" dirty="0">
                <a:solidFill>
                  <a:srgbClr val="F69421">
                    <a:lumMod val="75000"/>
                  </a:srgbClr>
                </a:solidFill>
                <a:sym typeface="Wingdings" panose="05000000000000000000" pitchFamily="2" charset="2"/>
              </a:rPr>
              <a:t></a:t>
            </a:r>
            <a:endParaRPr lang="en-US" sz="4800" kern="0" dirty="0">
              <a:solidFill>
                <a:srgbClr val="F69421">
                  <a:lumMod val="75000"/>
                </a:srgbClr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8CDD697-61C5-EB4F-BFCC-00E17E8880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61" y="4215693"/>
            <a:ext cx="2343375" cy="84476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CE24E2A-99AB-3745-8325-B9F6730BE7E1}"/>
              </a:ext>
            </a:extLst>
          </p:cNvPr>
          <p:cNvSpPr txBox="1"/>
          <p:nvPr/>
        </p:nvSpPr>
        <p:spPr>
          <a:xfrm>
            <a:off x="7643618" y="3876024"/>
            <a:ext cx="3025572" cy="161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Unique digest</a:t>
            </a:r>
          </a:p>
          <a:p>
            <a:pPr marL="380990" indent="-38099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Continuous scan for CVEs</a:t>
            </a:r>
          </a:p>
          <a:p>
            <a:pPr marL="380990" indent="-38099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CVE blacklist &amp; whitelist</a:t>
            </a:r>
          </a:p>
          <a:p>
            <a:pPr marL="380990" indent="-38099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Risk Score</a:t>
            </a:r>
          </a:p>
          <a:p>
            <a:pPr marL="380990" indent="-38099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Feedback to developers</a:t>
            </a:r>
          </a:p>
        </p:txBody>
      </p:sp>
      <p:cxnSp>
        <p:nvCxnSpPr>
          <p:cNvPr id="74" name="Connector: Elbow 79">
            <a:extLst>
              <a:ext uri="{FF2B5EF4-FFF2-40B4-BE49-F238E27FC236}">
                <a16:creationId xmlns:a16="http://schemas.microsoft.com/office/drawing/2014/main" id="{5F9917F1-43F8-A54B-9C79-A6B9D20A084B}"/>
              </a:ext>
            </a:extLst>
          </p:cNvPr>
          <p:cNvCxnSpPr>
            <a:cxnSpLocks/>
            <a:endCxn id="72" idx="0"/>
          </p:cNvCxnSpPr>
          <p:nvPr/>
        </p:nvCxnSpPr>
        <p:spPr>
          <a:xfrm rot="5400000">
            <a:off x="7198938" y="2157092"/>
            <a:ext cx="1121412" cy="2995789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80">
            <a:extLst>
              <a:ext uri="{FF2B5EF4-FFF2-40B4-BE49-F238E27FC236}">
                <a16:creationId xmlns:a16="http://schemas.microsoft.com/office/drawing/2014/main" id="{320B5AAC-1C33-4943-A0B7-A40ED0805BA9}"/>
              </a:ext>
            </a:extLst>
          </p:cNvPr>
          <p:cNvCxnSpPr>
            <a:cxnSpLocks/>
            <a:endCxn id="72" idx="0"/>
          </p:cNvCxnSpPr>
          <p:nvPr/>
        </p:nvCxnSpPr>
        <p:spPr>
          <a:xfrm rot="16200000" flipH="1">
            <a:off x="5691091" y="3645036"/>
            <a:ext cx="1137040" cy="4275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81">
            <a:extLst>
              <a:ext uri="{FF2B5EF4-FFF2-40B4-BE49-F238E27FC236}">
                <a16:creationId xmlns:a16="http://schemas.microsoft.com/office/drawing/2014/main" id="{07515E92-CC60-E044-A233-9C3C2A133E08}"/>
              </a:ext>
            </a:extLst>
          </p:cNvPr>
          <p:cNvCxnSpPr>
            <a:cxnSpLocks/>
            <a:endCxn id="72" idx="0"/>
          </p:cNvCxnSpPr>
          <p:nvPr/>
        </p:nvCxnSpPr>
        <p:spPr>
          <a:xfrm rot="16200000" flipH="1">
            <a:off x="4306139" y="2260083"/>
            <a:ext cx="1306084" cy="2605135"/>
          </a:xfrm>
          <a:prstGeom prst="bentConnector3">
            <a:avLst>
              <a:gd name="adj1" fmla="val 57335"/>
            </a:avLst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19CF50D-DD8F-E746-A662-E704472791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98" y="1990674"/>
            <a:ext cx="475084" cy="47508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675F05C-8C90-524B-BE26-D6A69EF5EF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43" y="2660187"/>
            <a:ext cx="512364" cy="4385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A99EBD6-9936-7C43-9116-5A7FA7D8C8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27" y="2660187"/>
            <a:ext cx="520264" cy="44534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F7B2442-AC78-DC41-B305-E72406258F2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63" y="2715444"/>
            <a:ext cx="427053" cy="42705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6276A5D-8B7B-6B40-B91A-90064FC6E06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26" y="4303596"/>
            <a:ext cx="782997" cy="652497"/>
          </a:xfrm>
          <a:prstGeom prst="rect">
            <a:avLst/>
          </a:prstGeom>
        </p:spPr>
      </p:pic>
      <p:cxnSp>
        <p:nvCxnSpPr>
          <p:cNvPr id="82" name="Connector: Elbow 87">
            <a:extLst>
              <a:ext uri="{FF2B5EF4-FFF2-40B4-BE49-F238E27FC236}">
                <a16:creationId xmlns:a16="http://schemas.microsoft.com/office/drawing/2014/main" id="{EC2C82B8-A63F-9348-87A0-1A56FDEA67A0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2818206" y="2366218"/>
            <a:ext cx="441716" cy="4101993"/>
          </a:xfrm>
          <a:prstGeom prst="bentConnector2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https://upload.wikimedia.org/wikipedia/en/thumb/b/bf/JIRA_logo.svg/1280px-JIRA_logo.svg.png">
            <a:extLst>
              <a:ext uri="{FF2B5EF4-FFF2-40B4-BE49-F238E27FC236}">
                <a16:creationId xmlns:a16="http://schemas.microsoft.com/office/drawing/2014/main" id="{EFAA9443-48DE-0246-B49F-46C1DDE4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14" y="4719177"/>
            <a:ext cx="732053" cy="3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AE3FAB3-26D2-C74A-BDAA-562F643D92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983181"/>
            <a:ext cx="475084" cy="47508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097ACE0-0E0A-C84C-921C-365E8F0048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38" y="2017405"/>
            <a:ext cx="475084" cy="47508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2C538A4-5964-E646-836E-3A8631AFE332}"/>
              </a:ext>
            </a:extLst>
          </p:cNvPr>
          <p:cNvSpPr txBox="1"/>
          <p:nvPr/>
        </p:nvSpPr>
        <p:spPr>
          <a:xfrm>
            <a:off x="1462925" y="2119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D85393-CC5F-E343-BBC8-29AA4A1A7A1A}"/>
              </a:ext>
            </a:extLst>
          </p:cNvPr>
          <p:cNvSpPr txBox="1"/>
          <p:nvPr/>
        </p:nvSpPr>
        <p:spPr>
          <a:xfrm>
            <a:off x="3124277" y="20928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586D7C-8D7C-F342-A11A-53BD7CF52147}"/>
              </a:ext>
            </a:extLst>
          </p:cNvPr>
          <p:cNvSpPr txBox="1"/>
          <p:nvPr/>
        </p:nvSpPr>
        <p:spPr>
          <a:xfrm>
            <a:off x="5166848" y="2119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cxnSp>
        <p:nvCxnSpPr>
          <p:cNvPr id="89" name="Connector: Elbow 101">
            <a:extLst>
              <a:ext uri="{FF2B5EF4-FFF2-40B4-BE49-F238E27FC236}">
                <a16:creationId xmlns:a16="http://schemas.microsoft.com/office/drawing/2014/main" id="{63F010F0-7053-7B4C-9AB1-52D213C96C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1579" y="5226028"/>
            <a:ext cx="576064" cy="4275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hought Bubble: Cloud 100">
            <a:extLst>
              <a:ext uri="{FF2B5EF4-FFF2-40B4-BE49-F238E27FC236}">
                <a16:creationId xmlns:a16="http://schemas.microsoft.com/office/drawing/2014/main" id="{5832E625-A8C2-FF42-97B2-CB24A975342D}"/>
              </a:ext>
            </a:extLst>
          </p:cNvPr>
          <p:cNvSpPr/>
          <p:nvPr/>
        </p:nvSpPr>
        <p:spPr>
          <a:xfrm>
            <a:off x="5166849" y="5528229"/>
            <a:ext cx="2150383" cy="1152128"/>
          </a:xfrm>
          <a:prstGeom prst="cloudCallout">
            <a:avLst>
              <a:gd name="adj1" fmla="val -7874"/>
              <a:gd name="adj2" fmla="val 126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7CB40C-2889-EB4F-BD3D-8B361B2CBC15}"/>
              </a:ext>
            </a:extLst>
          </p:cNvPr>
          <p:cNvSpPr txBox="1"/>
          <p:nvPr/>
        </p:nvSpPr>
        <p:spPr>
          <a:xfrm>
            <a:off x="5551092" y="5753797"/>
            <a:ext cx="218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Aqua Cyber Intelligence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7CF0F-6EA8-4241-8D64-0EDA7CD4AF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128" y="2702671"/>
            <a:ext cx="1645965" cy="9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50FA27-7E4E-8B4B-916D-68B5AC0B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4299"/>
            <a:ext cx="11185243" cy="691148"/>
          </a:xfrm>
        </p:spPr>
        <p:txBody>
          <a:bodyPr/>
          <a:lstStyle/>
          <a:p>
            <a:pPr algn="ctr"/>
            <a:r>
              <a:rPr lang="en-US" dirty="0"/>
              <a:t>Secure Once, Run Anywhere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19FC46-CE03-7B4B-97A9-13A4DEF55FDA}"/>
              </a:ext>
            </a:extLst>
          </p:cNvPr>
          <p:cNvGrpSpPr/>
          <p:nvPr/>
        </p:nvGrpSpPr>
        <p:grpSpPr>
          <a:xfrm>
            <a:off x="1520269" y="808893"/>
            <a:ext cx="8831207" cy="5332889"/>
            <a:chOff x="1520269" y="808893"/>
            <a:chExt cx="8831207" cy="5332889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2C810B5-9D4B-3E47-91F8-FFB40693F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0269" y="808893"/>
              <a:ext cx="8831207" cy="533288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A793AB-2C75-E24B-ADA8-63D59EF1D71E}"/>
                </a:ext>
              </a:extLst>
            </p:cNvPr>
            <p:cNvSpPr/>
            <p:nvPr/>
          </p:nvSpPr>
          <p:spPr>
            <a:xfrm>
              <a:off x="1852246" y="1992923"/>
              <a:ext cx="1336431" cy="194603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ea typeface="Roboto" charset="0"/>
                <a:cs typeface="Roboto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223CE6F-A5CF-C948-A875-ACB5BB78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328" y="2641355"/>
            <a:ext cx="1132265" cy="6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2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3135CE-BAA4-924B-8C4D-C044E2E9C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890" y="1083364"/>
            <a:ext cx="8828219" cy="4900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15FFAD-8A49-D942-96A7-5366F668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78" y="96603"/>
            <a:ext cx="11185243" cy="83611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Integration into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Codefresh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CI</a:t>
            </a:r>
          </a:p>
        </p:txBody>
      </p:sp>
    </p:spTree>
    <p:extLst>
      <p:ext uri="{BB962C8B-B14F-4D97-AF65-F5344CB8AC3E}">
        <p14:creationId xmlns:p14="http://schemas.microsoft.com/office/powerpoint/2010/main" val="32265255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qua New">
      <a:dk1>
        <a:srgbClr val="302F31"/>
      </a:dk1>
      <a:lt1>
        <a:sysClr val="window" lastClr="FFFFFF"/>
      </a:lt1>
      <a:dk2>
        <a:srgbClr val="0B404E"/>
      </a:dk2>
      <a:lt2>
        <a:srgbClr val="9BD5EA"/>
      </a:lt2>
      <a:accent1>
        <a:srgbClr val="04819B"/>
      </a:accent1>
      <a:accent2>
        <a:srgbClr val="08B1D5"/>
      </a:accent2>
      <a:accent3>
        <a:srgbClr val="9AD7EC"/>
      </a:accent3>
      <a:accent4>
        <a:srgbClr val="F69421"/>
      </a:accent4>
      <a:accent5>
        <a:srgbClr val="FAAF42"/>
      </a:accent5>
      <a:accent6>
        <a:srgbClr val="F1DF36"/>
      </a:accent6>
      <a:hlink>
        <a:srgbClr val="F6942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dirty="0" smtClean="0">
            <a:ea typeface="Roboto" charset="0"/>
            <a:cs typeface="Roboto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72000" bIns="72000" rtlCol="0">
        <a:noAutofit/>
      </a:bodyPr>
      <a:lstStyle>
        <a:defPPr algn="l">
          <a:defRPr dirty="0" err="1" smtClean="0">
            <a:ea typeface="Roboto" charset="0"/>
            <a:cs typeface="Robot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227B5854-9F39-3743-B9A2-E7BD0B5613FA}" vid="{D56A4AA8-961F-3847-A902-E2972EEFE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1607</TotalTime>
  <Words>516</Words>
  <Application>Microsoft Macintosh PowerPoint</Application>
  <PresentationFormat>Widescreen</PresentationFormat>
  <Paragraphs>149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Roboto</vt:lpstr>
      <vt:lpstr>Roboto Condensed</vt:lpstr>
      <vt:lpstr>Trebuchet MS</vt:lpstr>
      <vt:lpstr>Wingdings</vt:lpstr>
      <vt:lpstr>Wingdings 3</vt:lpstr>
      <vt:lpstr>Default Theme</vt:lpstr>
      <vt:lpstr>DevOps - Deploy Secure Cloud Native Apps FAST Aqua Security</vt:lpstr>
      <vt:lpstr>Cloud native technology brings a dramatic shift  in speed, scale and networking</vt:lpstr>
      <vt:lpstr>The Threat Landscape</vt:lpstr>
      <vt:lpstr>Where Security Fits</vt:lpstr>
      <vt:lpstr>Aqua Security: Our Approach</vt:lpstr>
      <vt:lpstr>The Container Lifecycle</vt:lpstr>
      <vt:lpstr>PowerPoint Presentation</vt:lpstr>
      <vt:lpstr>Secure Once, Run Anywhere</vt:lpstr>
      <vt:lpstr>Integration into Codefresh CI</vt:lpstr>
      <vt:lpstr>Aqua Image Scanning</vt:lpstr>
      <vt:lpstr>Aqua Runtime: Focus on Prevention</vt:lpstr>
      <vt:lpstr>Kubernetes &amp; Docker CIS Benchmarks</vt:lpstr>
      <vt:lpstr>Kubernetes Open Source Security Tools</vt:lpstr>
      <vt:lpstr>Containers Present an Opportunity for Better Security</vt:lpstr>
      <vt:lpstr>Try Aqua and Secure Your Cloud Native Workloads Today</vt:lpstr>
      <vt:lpstr>Thank You @texanraj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 CSP &amp; Azure </dc:title>
  <dc:creator>Tilak Yalamanchili</dc:creator>
  <cp:lastModifiedBy>David Lugo</cp:lastModifiedBy>
  <cp:revision>89</cp:revision>
  <dcterms:created xsi:type="dcterms:W3CDTF">2018-09-12T14:30:22Z</dcterms:created>
  <dcterms:modified xsi:type="dcterms:W3CDTF">2019-07-02T14:07:41Z</dcterms:modified>
</cp:coreProperties>
</file>