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2" r:id="rId1"/>
  </p:sldMasterIdLst>
  <p:notesMasterIdLst>
    <p:notesMasterId r:id="rId22"/>
  </p:notesMasterIdLst>
  <p:sldIdLst>
    <p:sldId id="256" r:id="rId2"/>
    <p:sldId id="257" r:id="rId3"/>
    <p:sldId id="258" r:id="rId4"/>
    <p:sldId id="271" r:id="rId5"/>
    <p:sldId id="259" r:id="rId6"/>
    <p:sldId id="290" r:id="rId7"/>
    <p:sldId id="272" r:id="rId8"/>
    <p:sldId id="289" r:id="rId9"/>
    <p:sldId id="291" r:id="rId10"/>
    <p:sldId id="273" r:id="rId11"/>
    <p:sldId id="288" r:id="rId12"/>
    <p:sldId id="292" r:id="rId13"/>
    <p:sldId id="274" r:id="rId14"/>
    <p:sldId id="263" r:id="rId15"/>
    <p:sldId id="284" r:id="rId16"/>
    <p:sldId id="285" r:id="rId17"/>
    <p:sldId id="276" r:id="rId18"/>
    <p:sldId id="286" r:id="rId19"/>
    <p:sldId id="287" r:id="rId20"/>
    <p:sldId id="283" r:id="rId21"/>
  </p:sldIdLst>
  <p:sldSz cx="9144000" cy="5143500" type="screen16x9"/>
  <p:notesSz cx="6858000" cy="9144000"/>
  <p:embeddedFontLst>
    <p:embeddedFont>
      <p:font typeface="Open Sans" panose="020B0606030504020204" pitchFamily="34" charset="0"/>
      <p:regular r:id="rId23"/>
      <p:bold r:id="rId24"/>
      <p:italic r:id="rId25"/>
      <p:boldItalic r:id="rId26"/>
    </p:embeddedFont>
    <p:embeddedFont>
      <p:font typeface="Raleway" pitchFamily="2" charset="0"/>
      <p:regular r:id="rId27"/>
      <p:bold r:id="rId28"/>
      <p:italic r:id="rId29"/>
      <p:boldItalic r:id="rId30"/>
    </p:embeddedFont>
    <p:embeddedFont>
      <p:font typeface="Raleway Medium" pitchFamily="2" charset="0"/>
      <p:regular r:id="rId31"/>
      <p:bold r:id="rId32"/>
      <p:italic r:id="rId33"/>
      <p:boldItalic r:id="rId34"/>
    </p:embeddedFont>
    <p:embeddedFont>
      <p:font typeface="Tw Cen MT" panose="020B0602020104020603"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8900"/>
    <a:srgbClr val="E89E18"/>
    <a:srgbClr val="5C64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002140-4CD7-42FB-9607-9D83EB9D06BC}">
  <a:tblStyle styleId="{FF002140-4CD7-42FB-9607-9D83EB9D06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3315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90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7860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47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0a2de12baf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0a2de12baf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9145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242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0573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118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930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824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a2de12b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0a2de12b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0a2de12baf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0a2de12baf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071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4958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7254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843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4217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526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48A87A34-81AB-432B-8DAE-1953F412C126}" type="datetimeFigureOut">
              <a:rPr lang="en-US" smtClean="0"/>
              <a:t>12/18/2023</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94427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640567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127780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08154980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723923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032927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149946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359609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195669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1_Title slide">
    <p:bg>
      <p:bgPr>
        <a:solidFill>
          <a:schemeClr val="dk1"/>
        </a:solidFill>
        <a:effectLst/>
      </p:bgPr>
    </p:bg>
    <p:spTree>
      <p:nvGrpSpPr>
        <p:cNvPr id="1" name="Shape 8"/>
        <p:cNvGrpSpPr/>
        <p:nvPr/>
      </p:nvGrpSpPr>
      <p:grpSpPr>
        <a:xfrm>
          <a:off x="0" y="0"/>
          <a:ext cx="0" cy="0"/>
          <a:chOff x="0" y="0"/>
          <a:chExt cx="0" cy="0"/>
        </a:xfrm>
      </p:grpSpPr>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153961058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1"/>
        </a:solidFill>
        <a:effectLst/>
      </p:bgPr>
    </p:bg>
    <p:spTree>
      <p:nvGrpSpPr>
        <p:cNvPr id="1" name="Shape 22"/>
        <p:cNvGrpSpPr/>
        <p:nvPr/>
      </p:nvGrpSpPr>
      <p:grpSpPr>
        <a:xfrm>
          <a:off x="0" y="0"/>
          <a:ext cx="0" cy="0"/>
          <a:chOff x="0" y="0"/>
          <a:chExt cx="0" cy="0"/>
        </a:xfrm>
      </p:grpSpPr>
      <p:sp>
        <p:nvSpPr>
          <p:cNvPr id="25" name="Google Shape;25;p4"/>
          <p:cNvSpPr txBox="1">
            <a:spLocks noGrp="1"/>
          </p:cNvSpPr>
          <p:nvPr>
            <p:ph type="subTitle" idx="1"/>
          </p:nvPr>
        </p:nvSpPr>
        <p:spPr>
          <a:xfrm>
            <a:off x="918600" y="1071750"/>
            <a:ext cx="7306800" cy="35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Font typeface="Raleway"/>
              <a:buAutoNum type="arabicPeriod"/>
              <a:defRPr sz="1200">
                <a:solidFill>
                  <a:schemeClr val="accent2"/>
                </a:solidFill>
              </a:defRPr>
            </a:lvl1pPr>
            <a:lvl2pPr lvl="1" rtl="0">
              <a:spcBef>
                <a:spcPts val="0"/>
              </a:spcBef>
              <a:spcAft>
                <a:spcPts val="0"/>
              </a:spcAft>
              <a:buClr>
                <a:schemeClr val="accent2"/>
              </a:buClr>
              <a:buSzPts val="1400"/>
              <a:buChar char="●"/>
              <a:defRPr sz="1200">
                <a:solidFill>
                  <a:schemeClr val="accent2"/>
                </a:solidFill>
              </a:defRPr>
            </a:lvl2pPr>
            <a:lvl3pPr lvl="2" algn="ctr" rtl="0">
              <a:lnSpc>
                <a:spcPct val="100000"/>
              </a:lnSpc>
              <a:spcBef>
                <a:spcPts val="0"/>
              </a:spcBef>
              <a:spcAft>
                <a:spcPts val="0"/>
              </a:spcAft>
              <a:buClr>
                <a:schemeClr val="accent2"/>
              </a:buClr>
              <a:buSzPts val="1400"/>
              <a:buAutoNum type="romanLcPeriod"/>
              <a:defRPr>
                <a:solidFill>
                  <a:schemeClr val="accent2"/>
                </a:solidFill>
              </a:defRPr>
            </a:lvl3pPr>
            <a:lvl4pPr lvl="3" algn="ctr" rtl="0">
              <a:lnSpc>
                <a:spcPct val="100000"/>
              </a:lnSpc>
              <a:spcBef>
                <a:spcPts val="0"/>
              </a:spcBef>
              <a:spcAft>
                <a:spcPts val="0"/>
              </a:spcAft>
              <a:buClr>
                <a:schemeClr val="accent2"/>
              </a:buClr>
              <a:buSzPts val="1400"/>
              <a:buAutoNum type="arabicPeriod"/>
              <a:defRPr>
                <a:solidFill>
                  <a:schemeClr val="accent2"/>
                </a:solidFill>
              </a:defRPr>
            </a:lvl4pPr>
            <a:lvl5pPr lvl="4" algn="ctr" rtl="0">
              <a:lnSpc>
                <a:spcPct val="100000"/>
              </a:lnSpc>
              <a:spcBef>
                <a:spcPts val="0"/>
              </a:spcBef>
              <a:spcAft>
                <a:spcPts val="0"/>
              </a:spcAft>
              <a:buClr>
                <a:schemeClr val="accent2"/>
              </a:buClr>
              <a:buSzPts val="1400"/>
              <a:buAutoNum type="alphaLcPeriod"/>
              <a:defRPr>
                <a:solidFill>
                  <a:schemeClr val="accent2"/>
                </a:solidFill>
              </a:defRPr>
            </a:lvl5pPr>
            <a:lvl6pPr lvl="5" algn="ctr" rtl="0">
              <a:lnSpc>
                <a:spcPct val="100000"/>
              </a:lnSpc>
              <a:spcBef>
                <a:spcPts val="0"/>
              </a:spcBef>
              <a:spcAft>
                <a:spcPts val="0"/>
              </a:spcAft>
              <a:buClr>
                <a:schemeClr val="accent2"/>
              </a:buClr>
              <a:buSzPts val="1400"/>
              <a:buAutoNum type="romanLcPeriod"/>
              <a:defRPr>
                <a:solidFill>
                  <a:schemeClr val="accent2"/>
                </a:solidFill>
              </a:defRPr>
            </a:lvl6pPr>
            <a:lvl7pPr lvl="6" algn="ctr" rtl="0">
              <a:lnSpc>
                <a:spcPct val="100000"/>
              </a:lnSpc>
              <a:spcBef>
                <a:spcPts val="0"/>
              </a:spcBef>
              <a:spcAft>
                <a:spcPts val="0"/>
              </a:spcAft>
              <a:buClr>
                <a:schemeClr val="accent2"/>
              </a:buClr>
              <a:buSzPts val="1400"/>
              <a:buAutoNum type="arabicPeriod"/>
              <a:defRPr>
                <a:solidFill>
                  <a:schemeClr val="accent2"/>
                </a:solidFill>
              </a:defRPr>
            </a:lvl7pPr>
            <a:lvl8pPr lvl="7" algn="ctr" rtl="0">
              <a:lnSpc>
                <a:spcPct val="100000"/>
              </a:lnSpc>
              <a:spcBef>
                <a:spcPts val="0"/>
              </a:spcBef>
              <a:spcAft>
                <a:spcPts val="0"/>
              </a:spcAft>
              <a:buClr>
                <a:schemeClr val="accent2"/>
              </a:buClr>
              <a:buSzPts val="1400"/>
              <a:buAutoNum type="alphaLcPeriod"/>
              <a:defRPr>
                <a:solidFill>
                  <a:schemeClr val="accent2"/>
                </a:solidFill>
              </a:defRPr>
            </a:lvl8pPr>
            <a:lvl9pPr lvl="8" algn="ctr" rtl="0">
              <a:lnSpc>
                <a:spcPct val="100000"/>
              </a:lnSpc>
              <a:spcBef>
                <a:spcPts val="0"/>
              </a:spcBef>
              <a:spcAft>
                <a:spcPts val="0"/>
              </a:spcAft>
              <a:buClr>
                <a:schemeClr val="accent2"/>
              </a:buClr>
              <a:buSzPts val="1400"/>
              <a:buAutoNum type="romanLcPeriod"/>
              <a:defRPr>
                <a:solidFill>
                  <a:schemeClr val="accent2"/>
                </a:solidFill>
              </a:defRPr>
            </a:lvl9pPr>
          </a:lstStyle>
          <a:p>
            <a:endParaRPr/>
          </a:p>
        </p:txBody>
      </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378376742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786956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dk1"/>
        </a:solidFill>
        <a:effectLst/>
      </p:bgPr>
    </p:bg>
    <p:spTree>
      <p:nvGrpSpPr>
        <p:cNvPr id="1" name="Shape 72"/>
        <p:cNvGrpSpPr/>
        <p:nvPr/>
      </p:nvGrpSpPr>
      <p:grpSpPr>
        <a:xfrm>
          <a:off x="0" y="0"/>
          <a:ext cx="0" cy="0"/>
          <a:chOff x="0" y="0"/>
          <a:chExt cx="0" cy="0"/>
        </a:xfrm>
      </p:grpSpPr>
      <p:sp>
        <p:nvSpPr>
          <p:cNvPr id="74" name="Google Shape;74;p13"/>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3"/>
          <p:cNvSpPr txBox="1">
            <a:spLocks noGrp="1"/>
          </p:cNvSpPr>
          <p:nvPr>
            <p:ph type="title" idx="2" hasCustomPrompt="1"/>
          </p:nvPr>
        </p:nvSpPr>
        <p:spPr>
          <a:xfrm>
            <a:off x="720000" y="1158483"/>
            <a:ext cx="9246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7" name="Google Shape;77;p13"/>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3"/>
          <p:cNvSpPr txBox="1">
            <a:spLocks noGrp="1"/>
          </p:cNvSpPr>
          <p:nvPr>
            <p:ph type="title" idx="4" hasCustomPrompt="1"/>
          </p:nvPr>
        </p:nvSpPr>
        <p:spPr>
          <a:xfrm>
            <a:off x="34038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0" name="Google Shape;80;p13"/>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3"/>
          <p:cNvSpPr txBox="1">
            <a:spLocks noGrp="1"/>
          </p:cNvSpPr>
          <p:nvPr>
            <p:ph type="title" idx="7" hasCustomPrompt="1"/>
          </p:nvPr>
        </p:nvSpPr>
        <p:spPr>
          <a:xfrm>
            <a:off x="60876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3" name="Google Shape;83;p13"/>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13"/>
          <p:cNvSpPr txBox="1">
            <a:spLocks noGrp="1"/>
          </p:cNvSpPr>
          <p:nvPr>
            <p:ph type="title" idx="13" hasCustomPrompt="1"/>
          </p:nvPr>
        </p:nvSpPr>
        <p:spPr>
          <a:xfrm>
            <a:off x="7200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6" name="Google Shape;86;p13"/>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7" name="Google Shape;87;p13"/>
          <p:cNvSpPr txBox="1">
            <a:spLocks noGrp="1"/>
          </p:cNvSpPr>
          <p:nvPr>
            <p:ph type="title" idx="16" hasCustomPrompt="1"/>
          </p:nvPr>
        </p:nvSpPr>
        <p:spPr>
          <a:xfrm>
            <a:off x="34038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9" name="Google Shape;89;p13"/>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0" name="Google Shape;90;p13"/>
          <p:cNvSpPr txBox="1">
            <a:spLocks noGrp="1"/>
          </p:cNvSpPr>
          <p:nvPr>
            <p:ph type="title" idx="19" hasCustomPrompt="1"/>
          </p:nvPr>
        </p:nvSpPr>
        <p:spPr>
          <a:xfrm>
            <a:off x="60876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20"/>
          </p:nvPr>
        </p:nvSpPr>
        <p:spPr>
          <a:xfrm>
            <a:off x="60876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2" name="Google Shape;92;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44899683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1"/>
        </a:solidFill>
        <a:effectLst/>
      </p:bgPr>
    </p:bg>
    <p:spTree>
      <p:nvGrpSpPr>
        <p:cNvPr id="1" name="Shape 38"/>
        <p:cNvGrpSpPr/>
        <p:nvPr/>
      </p:nvGrpSpPr>
      <p:grpSpPr>
        <a:xfrm>
          <a:off x="0" y="0"/>
          <a:ext cx="0" cy="0"/>
          <a:chOff x="0" y="0"/>
          <a:chExt cx="0" cy="0"/>
        </a:xfrm>
      </p:grpSpPr>
      <p:sp>
        <p:nvSpPr>
          <p:cNvPr id="40" name="Google Shape;40;p7"/>
          <p:cNvSpPr txBox="1">
            <a:spLocks noGrp="1"/>
          </p:cNvSpPr>
          <p:nvPr>
            <p:ph type="subTitle" idx="1"/>
          </p:nvPr>
        </p:nvSpPr>
        <p:spPr>
          <a:xfrm>
            <a:off x="2259450" y="1849425"/>
            <a:ext cx="4625100" cy="17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solidFill>
                  <a:schemeClr val="accent2"/>
                </a:solidFill>
              </a:defRPr>
            </a:lvl1pPr>
            <a:lvl2pPr lvl="1" algn="ctr" rtl="0">
              <a:lnSpc>
                <a:spcPct val="100000"/>
              </a:lnSpc>
              <a:spcBef>
                <a:spcPts val="0"/>
              </a:spcBef>
              <a:spcAft>
                <a:spcPts val="0"/>
              </a:spcAft>
              <a:buClr>
                <a:schemeClr val="accent2"/>
              </a:buClr>
              <a:buSzPts val="1400"/>
              <a:buChar char="○"/>
              <a:defRPr>
                <a:solidFill>
                  <a:schemeClr val="accent2"/>
                </a:solidFill>
              </a:defRPr>
            </a:lvl2pPr>
            <a:lvl3pPr lvl="2" algn="ctr" rtl="0">
              <a:lnSpc>
                <a:spcPct val="100000"/>
              </a:lnSpc>
              <a:spcBef>
                <a:spcPts val="0"/>
              </a:spcBef>
              <a:spcAft>
                <a:spcPts val="0"/>
              </a:spcAft>
              <a:buClr>
                <a:schemeClr val="accent2"/>
              </a:buClr>
              <a:buSzPts val="1400"/>
              <a:buChar char="■"/>
              <a:defRPr>
                <a:solidFill>
                  <a:schemeClr val="accent2"/>
                </a:solidFill>
              </a:defRPr>
            </a:lvl3pPr>
            <a:lvl4pPr lvl="3" algn="ctr" rtl="0">
              <a:lnSpc>
                <a:spcPct val="100000"/>
              </a:lnSpc>
              <a:spcBef>
                <a:spcPts val="0"/>
              </a:spcBef>
              <a:spcAft>
                <a:spcPts val="0"/>
              </a:spcAft>
              <a:buClr>
                <a:schemeClr val="accent2"/>
              </a:buClr>
              <a:buSzPts val="1400"/>
              <a:buChar char="●"/>
              <a:defRPr>
                <a:solidFill>
                  <a:schemeClr val="accent2"/>
                </a:solidFill>
              </a:defRPr>
            </a:lvl4pPr>
            <a:lvl5pPr lvl="4" algn="ctr" rtl="0">
              <a:lnSpc>
                <a:spcPct val="100000"/>
              </a:lnSpc>
              <a:spcBef>
                <a:spcPts val="0"/>
              </a:spcBef>
              <a:spcAft>
                <a:spcPts val="0"/>
              </a:spcAft>
              <a:buClr>
                <a:schemeClr val="accent2"/>
              </a:buClr>
              <a:buSzPts val="1400"/>
              <a:buChar char="○"/>
              <a:defRPr>
                <a:solidFill>
                  <a:schemeClr val="accent2"/>
                </a:solidFill>
              </a:defRPr>
            </a:lvl5pPr>
            <a:lvl6pPr lvl="5" algn="ctr" rtl="0">
              <a:lnSpc>
                <a:spcPct val="100000"/>
              </a:lnSpc>
              <a:spcBef>
                <a:spcPts val="0"/>
              </a:spcBef>
              <a:spcAft>
                <a:spcPts val="0"/>
              </a:spcAft>
              <a:buClr>
                <a:schemeClr val="accent2"/>
              </a:buClr>
              <a:buSzPts val="1400"/>
              <a:buChar char="■"/>
              <a:defRPr>
                <a:solidFill>
                  <a:schemeClr val="accent2"/>
                </a:solidFill>
              </a:defRPr>
            </a:lvl6pPr>
            <a:lvl7pPr lvl="6" algn="ctr" rtl="0">
              <a:lnSpc>
                <a:spcPct val="100000"/>
              </a:lnSpc>
              <a:spcBef>
                <a:spcPts val="0"/>
              </a:spcBef>
              <a:spcAft>
                <a:spcPts val="0"/>
              </a:spcAft>
              <a:buClr>
                <a:schemeClr val="accent2"/>
              </a:buClr>
              <a:buSzPts val="1400"/>
              <a:buChar char="●"/>
              <a:defRPr>
                <a:solidFill>
                  <a:schemeClr val="accent2"/>
                </a:solidFill>
              </a:defRPr>
            </a:lvl7pPr>
            <a:lvl8pPr lvl="7" algn="ctr" rtl="0">
              <a:lnSpc>
                <a:spcPct val="100000"/>
              </a:lnSpc>
              <a:spcBef>
                <a:spcPts val="0"/>
              </a:spcBef>
              <a:spcAft>
                <a:spcPts val="0"/>
              </a:spcAft>
              <a:buClr>
                <a:schemeClr val="accent2"/>
              </a:buClr>
              <a:buSzPts val="1400"/>
              <a:buChar char="○"/>
              <a:defRPr>
                <a:solidFill>
                  <a:schemeClr val="accent2"/>
                </a:solidFill>
              </a:defRPr>
            </a:lvl8pPr>
            <a:lvl9pPr lvl="8" algn="ctr" rtl="0">
              <a:lnSpc>
                <a:spcPct val="100000"/>
              </a:lnSpc>
              <a:spcBef>
                <a:spcPts val="0"/>
              </a:spcBef>
              <a:spcAft>
                <a:spcPts val="0"/>
              </a:spcAft>
              <a:buClr>
                <a:schemeClr val="accent2"/>
              </a:buClr>
              <a:buSzPts val="1400"/>
              <a:buChar char="■"/>
              <a:defRPr>
                <a:solidFill>
                  <a:schemeClr val="accent2"/>
                </a:solidFill>
              </a:defRPr>
            </a:lvl9pPr>
          </a:lstStyle>
          <a:p>
            <a:endParaRPr/>
          </a:p>
        </p:txBody>
      </p:sp>
      <p:sp>
        <p:nvSpPr>
          <p:cNvPr id="41" name="Google Shape;41;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55075259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27182516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7"/>
        <p:cNvGrpSpPr/>
        <p:nvPr/>
      </p:nvGrpSpPr>
      <p:grpSpPr>
        <a:xfrm>
          <a:off x="0" y="0"/>
          <a:ext cx="0" cy="0"/>
          <a:chOff x="0" y="0"/>
          <a:chExt cx="0" cy="0"/>
        </a:xfrm>
      </p:grpSpPr>
      <p:sp>
        <p:nvSpPr>
          <p:cNvPr id="50" name="Google Shape;50;p9"/>
          <p:cNvSpPr txBox="1">
            <a:spLocks noGrp="1"/>
          </p:cNvSpPr>
          <p:nvPr>
            <p:ph type="title"/>
          </p:nvPr>
        </p:nvSpPr>
        <p:spPr>
          <a:xfrm>
            <a:off x="896000" y="1424283"/>
            <a:ext cx="3675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9"/>
          <p:cNvSpPr txBox="1">
            <a:spLocks noGrp="1"/>
          </p:cNvSpPr>
          <p:nvPr>
            <p:ph type="body" idx="1"/>
          </p:nvPr>
        </p:nvSpPr>
        <p:spPr>
          <a:xfrm>
            <a:off x="896000" y="2179726"/>
            <a:ext cx="3675900" cy="13143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00000"/>
              </a:lnSpc>
              <a:spcBef>
                <a:spcPts val="0"/>
              </a:spcBef>
              <a:spcAft>
                <a:spcPts val="0"/>
              </a:spcAft>
              <a:buClr>
                <a:srgbClr val="434343"/>
              </a:buClr>
              <a:buSzPts val="1400"/>
              <a:buChar char="○"/>
              <a:defRPr>
                <a:solidFill>
                  <a:srgbClr val="434343"/>
                </a:solidFill>
              </a:defRPr>
            </a:lvl2pPr>
            <a:lvl3pPr marL="1371600" lvl="2" indent="-317500" rtl="0">
              <a:lnSpc>
                <a:spcPct val="100000"/>
              </a:lnSpc>
              <a:spcBef>
                <a:spcPts val="0"/>
              </a:spcBef>
              <a:spcAft>
                <a:spcPts val="0"/>
              </a:spcAft>
              <a:buClr>
                <a:srgbClr val="434343"/>
              </a:buClr>
              <a:buSzPts val="1400"/>
              <a:buChar char="■"/>
              <a:defRPr>
                <a:solidFill>
                  <a:srgbClr val="434343"/>
                </a:solidFill>
              </a:defRPr>
            </a:lvl3pPr>
            <a:lvl4pPr marL="1828800" lvl="3" indent="-317500" rtl="0">
              <a:lnSpc>
                <a:spcPct val="100000"/>
              </a:lnSpc>
              <a:spcBef>
                <a:spcPts val="0"/>
              </a:spcBef>
              <a:spcAft>
                <a:spcPts val="0"/>
              </a:spcAft>
              <a:buClr>
                <a:srgbClr val="434343"/>
              </a:buClr>
              <a:buSzPts val="1400"/>
              <a:buChar char="●"/>
              <a:defRPr>
                <a:solidFill>
                  <a:srgbClr val="434343"/>
                </a:solidFill>
              </a:defRPr>
            </a:lvl4pPr>
            <a:lvl5pPr marL="2286000" lvl="4" indent="-317500" rtl="0">
              <a:lnSpc>
                <a:spcPct val="100000"/>
              </a:lnSpc>
              <a:spcBef>
                <a:spcPts val="0"/>
              </a:spcBef>
              <a:spcAft>
                <a:spcPts val="0"/>
              </a:spcAft>
              <a:buClr>
                <a:srgbClr val="434343"/>
              </a:buClr>
              <a:buSzPts val="1400"/>
              <a:buChar char="○"/>
              <a:defRPr>
                <a:solidFill>
                  <a:srgbClr val="434343"/>
                </a:solidFill>
              </a:defRPr>
            </a:lvl5pPr>
            <a:lvl6pPr marL="2743200" lvl="5" indent="-317500" rtl="0">
              <a:lnSpc>
                <a:spcPct val="100000"/>
              </a:lnSpc>
              <a:spcBef>
                <a:spcPts val="0"/>
              </a:spcBef>
              <a:spcAft>
                <a:spcPts val="0"/>
              </a:spcAft>
              <a:buClr>
                <a:srgbClr val="434343"/>
              </a:buClr>
              <a:buSzPts val="1400"/>
              <a:buChar char="■"/>
              <a:defRPr>
                <a:solidFill>
                  <a:srgbClr val="434343"/>
                </a:solidFill>
              </a:defRPr>
            </a:lvl6pPr>
            <a:lvl7pPr marL="3200400" lvl="6" indent="-317500" rtl="0">
              <a:lnSpc>
                <a:spcPct val="100000"/>
              </a:lnSpc>
              <a:spcBef>
                <a:spcPts val="0"/>
              </a:spcBef>
              <a:spcAft>
                <a:spcPts val="0"/>
              </a:spcAft>
              <a:buClr>
                <a:srgbClr val="434343"/>
              </a:buClr>
              <a:buSzPts val="1400"/>
              <a:buChar char="●"/>
              <a:defRPr>
                <a:solidFill>
                  <a:srgbClr val="434343"/>
                </a:solidFill>
              </a:defRPr>
            </a:lvl7pPr>
            <a:lvl8pPr marL="3657600" lvl="7" indent="-317500" rtl="0">
              <a:lnSpc>
                <a:spcPct val="100000"/>
              </a:lnSpc>
              <a:spcBef>
                <a:spcPts val="0"/>
              </a:spcBef>
              <a:spcAft>
                <a:spcPts val="0"/>
              </a:spcAft>
              <a:buClr>
                <a:srgbClr val="434343"/>
              </a:buClr>
              <a:buSzPts val="1400"/>
              <a:buChar char="○"/>
              <a:defRPr>
                <a:solidFill>
                  <a:srgbClr val="434343"/>
                </a:solidFill>
              </a:defRPr>
            </a:lvl8pPr>
            <a:lvl9pPr marL="4114800" lvl="8" indent="-317500" rtl="0">
              <a:lnSpc>
                <a:spcPct val="100000"/>
              </a:lnSpc>
              <a:spcBef>
                <a:spcPts val="0"/>
              </a:spcBef>
              <a:spcAft>
                <a:spcPts val="0"/>
              </a:spcAft>
              <a:buClr>
                <a:srgbClr val="434343"/>
              </a:buClr>
              <a:buSzPts val="1400"/>
              <a:buChar char="■"/>
              <a:defRPr>
                <a:solidFill>
                  <a:srgbClr val="434343"/>
                </a:solidFill>
              </a:defRPr>
            </a:lvl9pPr>
          </a:lstStyle>
          <a:p>
            <a:endParaRPr/>
          </a:p>
        </p:txBody>
      </p:sp>
    </p:spTree>
    <p:extLst>
      <p:ext uri="{BB962C8B-B14F-4D97-AF65-F5344CB8AC3E}">
        <p14:creationId xmlns:p14="http://schemas.microsoft.com/office/powerpoint/2010/main" val="199103756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dk1"/>
        </a:solidFill>
        <a:effectLst/>
      </p:bgPr>
    </p:bg>
    <p:spTree>
      <p:nvGrpSpPr>
        <p:cNvPr id="1" name="Shape 165"/>
        <p:cNvGrpSpPr/>
        <p:nvPr/>
      </p:nvGrpSpPr>
      <p:grpSpPr>
        <a:xfrm>
          <a:off x="0" y="0"/>
          <a:ext cx="0" cy="0"/>
          <a:chOff x="0" y="0"/>
          <a:chExt cx="0" cy="0"/>
        </a:xfrm>
      </p:grpSpPr>
      <p:sp>
        <p:nvSpPr>
          <p:cNvPr id="169" name="Google Shape;169;p25"/>
          <p:cNvSpPr txBox="1">
            <a:spLocks noGrp="1"/>
          </p:cNvSpPr>
          <p:nvPr>
            <p:ph type="title"/>
          </p:nvPr>
        </p:nvSpPr>
        <p:spPr>
          <a:xfrm>
            <a:off x="8724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 name="Google Shape;170;p25"/>
          <p:cNvSpPr txBox="1">
            <a:spLocks noGrp="1"/>
          </p:cNvSpPr>
          <p:nvPr>
            <p:ph type="subTitle" idx="1"/>
          </p:nvPr>
        </p:nvSpPr>
        <p:spPr>
          <a:xfrm>
            <a:off x="8724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1" name="Google Shape;171;p25"/>
          <p:cNvSpPr txBox="1">
            <a:spLocks noGrp="1"/>
          </p:cNvSpPr>
          <p:nvPr>
            <p:ph type="title" idx="2"/>
          </p:nvPr>
        </p:nvSpPr>
        <p:spPr>
          <a:xfrm>
            <a:off x="34038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2" name="Google Shape;172;p25"/>
          <p:cNvSpPr txBox="1">
            <a:spLocks noGrp="1"/>
          </p:cNvSpPr>
          <p:nvPr>
            <p:ph type="subTitle" idx="3"/>
          </p:nvPr>
        </p:nvSpPr>
        <p:spPr>
          <a:xfrm>
            <a:off x="34038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3" name="Google Shape;173;p25"/>
          <p:cNvSpPr txBox="1">
            <a:spLocks noGrp="1"/>
          </p:cNvSpPr>
          <p:nvPr>
            <p:ph type="title" idx="4"/>
          </p:nvPr>
        </p:nvSpPr>
        <p:spPr>
          <a:xfrm>
            <a:off x="59352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 name="Google Shape;174;p25"/>
          <p:cNvSpPr txBox="1">
            <a:spLocks noGrp="1"/>
          </p:cNvSpPr>
          <p:nvPr>
            <p:ph type="subTitle" idx="5"/>
          </p:nvPr>
        </p:nvSpPr>
        <p:spPr>
          <a:xfrm>
            <a:off x="59352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5" name="Google Shape;175;p25"/>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Tree>
    <p:extLst>
      <p:ext uri="{BB962C8B-B14F-4D97-AF65-F5344CB8AC3E}">
        <p14:creationId xmlns:p14="http://schemas.microsoft.com/office/powerpoint/2010/main" val="145344559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094790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727928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607903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153839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860502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220114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612552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6">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51435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dirty="0"/>
              <a:pPr/>
              <a:t>12/18/2023</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56327540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 id="2147483754" r:id="rId22"/>
    <p:sldLayoutId id="2147483755" r:id="rId23"/>
    <p:sldLayoutId id="2147483756" r:id="rId24"/>
  </p:sldLayoutIdLst>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hf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9"/>
        <p:cNvGrpSpPr/>
        <p:nvPr/>
      </p:nvGrpSpPr>
      <p:grpSpPr>
        <a:xfrm>
          <a:off x="0" y="0"/>
          <a:ext cx="0" cy="0"/>
          <a:chOff x="0" y="0"/>
          <a:chExt cx="0" cy="0"/>
        </a:xfrm>
      </p:grpSpPr>
      <p:sp>
        <p:nvSpPr>
          <p:cNvPr id="300" name="Google Shape;300;p38"/>
          <p:cNvSpPr txBox="1">
            <a:spLocks noGrp="1"/>
          </p:cNvSpPr>
          <p:nvPr>
            <p:ph type="ctrTitle"/>
          </p:nvPr>
        </p:nvSpPr>
        <p:spPr>
          <a:xfrm>
            <a:off x="3683354" y="1030809"/>
            <a:ext cx="5055691" cy="18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sz="4800" dirty="0" err="1"/>
              <a:t>Συστηματα</a:t>
            </a:r>
            <a:r>
              <a:rPr lang="el-GR" sz="4800" dirty="0"/>
              <a:t> </a:t>
            </a:r>
            <a:r>
              <a:rPr lang="el-GR" sz="4800" dirty="0" err="1"/>
              <a:t>ευφυων</a:t>
            </a:r>
            <a:r>
              <a:rPr lang="el-GR" sz="4800" dirty="0"/>
              <a:t> </a:t>
            </a:r>
            <a:r>
              <a:rPr lang="el-GR" sz="4800" dirty="0" err="1"/>
              <a:t>πρακτορων</a:t>
            </a:r>
            <a:endParaRPr sz="4800" dirty="0"/>
          </a:p>
        </p:txBody>
      </p:sp>
      <p:sp>
        <p:nvSpPr>
          <p:cNvPr id="301" name="Google Shape;301;p38"/>
          <p:cNvSpPr txBox="1">
            <a:spLocks noGrp="1"/>
          </p:cNvSpPr>
          <p:nvPr>
            <p:ph type="subTitle" idx="1"/>
          </p:nvPr>
        </p:nvSpPr>
        <p:spPr>
          <a:xfrm>
            <a:off x="3682495" y="3154633"/>
            <a:ext cx="4412100" cy="1815085"/>
          </a:xfrm>
          <a:prstGeom prst="rect">
            <a:avLst/>
          </a:prstGeom>
        </p:spPr>
        <p:txBody>
          <a:bodyPr spcFirstLastPara="1" wrap="square" lIns="91425" tIns="91425" rIns="91425" bIns="91425" anchor="ctr" anchorCtr="0">
            <a:noAutofit/>
          </a:bodyPr>
          <a:lstStyle/>
          <a:p>
            <a:pPr marL="0" indent="0"/>
            <a:r>
              <a:rPr lang="el-GR" sz="2400" dirty="0"/>
              <a:t>1η ομαδική εργασία 2 ατόμων (2023-2024)</a:t>
            </a:r>
            <a:endParaRPr lang="el-GR" sz="2400" b="0" i="0" dirty="0">
              <a:solidFill>
                <a:srgbClr val="555555"/>
              </a:solidFill>
              <a:effectLst/>
              <a:latin typeface="Open Sans" panose="020B0606030504020204" pitchFamily="34" charset="0"/>
            </a:endParaRPr>
          </a:p>
          <a:p>
            <a:br>
              <a:rPr lang="el-GR" b="0" i="0" dirty="0">
                <a:solidFill>
                  <a:srgbClr val="FFFFFF"/>
                </a:solidFill>
                <a:effectLst/>
                <a:latin typeface="Open Sans" panose="020B0606030504020204" pitchFamily="34" charset="0"/>
              </a:rPr>
            </a:br>
            <a:endParaRPr lang="en-US" dirty="0"/>
          </a:p>
        </p:txBody>
      </p:sp>
      <p:grpSp>
        <p:nvGrpSpPr>
          <p:cNvPr id="302" name="Google Shape;302;p38"/>
          <p:cNvGrpSpPr/>
          <p:nvPr/>
        </p:nvGrpSpPr>
        <p:grpSpPr>
          <a:xfrm>
            <a:off x="-717279" y="1417515"/>
            <a:ext cx="3692970" cy="3912200"/>
            <a:chOff x="411650" y="2156650"/>
            <a:chExt cx="2413075" cy="2556325"/>
          </a:xfrm>
        </p:grpSpPr>
        <p:sp>
          <p:nvSpPr>
            <p:cNvPr id="303" name="Google Shape;303;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a:off x="6779025" y="349504"/>
            <a:ext cx="913425" cy="370975"/>
            <a:chOff x="6514150" y="4420266"/>
            <a:chExt cx="913425" cy="370975"/>
          </a:xfrm>
        </p:grpSpPr>
        <p:sp>
          <p:nvSpPr>
            <p:cNvPr id="383" name="Google Shape;383;p3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8"/>
          <p:cNvSpPr/>
          <p:nvPr/>
        </p:nvSpPr>
        <p:spPr>
          <a:xfrm>
            <a:off x="2086350" y="823325"/>
            <a:ext cx="1270200" cy="12702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38"/>
          <p:cNvGrpSpPr/>
          <p:nvPr/>
        </p:nvGrpSpPr>
        <p:grpSpPr>
          <a:xfrm>
            <a:off x="2996954" y="1102018"/>
            <a:ext cx="537556" cy="136576"/>
            <a:chOff x="2641350" y="846250"/>
            <a:chExt cx="413600" cy="105075"/>
          </a:xfrm>
        </p:grpSpPr>
        <p:sp>
          <p:nvSpPr>
            <p:cNvPr id="387" name="Google Shape;387;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1" name="Google Shape;391;p38"/>
          <p:cNvCxnSpPr/>
          <p:nvPr/>
        </p:nvCxnSpPr>
        <p:spPr>
          <a:xfrm rot="10800000" flipH="1">
            <a:off x="3506402" y="3053303"/>
            <a:ext cx="4990500" cy="11400"/>
          </a:xfrm>
          <a:prstGeom prst="straightConnector1">
            <a:avLst/>
          </a:prstGeom>
          <a:noFill/>
          <a:ln w="19050" cap="flat" cmpd="sng">
            <a:solidFill>
              <a:schemeClr val="dk1"/>
            </a:solidFill>
            <a:prstDash val="solid"/>
            <a:round/>
            <a:headEnd type="none" w="med" len="med"/>
            <a:tailEnd type="none" w="med" len="med"/>
          </a:ln>
        </p:spPr>
      </p:cxnSp>
      <p:sp>
        <p:nvSpPr>
          <p:cNvPr id="596" name="TextBox 595">
            <a:extLst>
              <a:ext uri="{FF2B5EF4-FFF2-40B4-BE49-F238E27FC236}">
                <a16:creationId xmlns:a16="http://schemas.microsoft.com/office/drawing/2014/main" id="{BDB097C9-7520-20ED-5AC1-C334C58FA368}"/>
              </a:ext>
            </a:extLst>
          </p:cNvPr>
          <p:cNvSpPr txBox="1"/>
          <p:nvPr/>
        </p:nvSpPr>
        <p:spPr>
          <a:xfrm>
            <a:off x="3284804" y="4105777"/>
            <a:ext cx="4517583" cy="923330"/>
          </a:xfrm>
          <a:prstGeom prst="rect">
            <a:avLst/>
          </a:prstGeom>
          <a:noFill/>
        </p:spPr>
        <p:txBody>
          <a:bodyPr wrap="square" rtlCol="0">
            <a:spAutoFit/>
          </a:bodyPr>
          <a:lstStyle/>
          <a:p>
            <a:pPr marL="0" indent="0" algn="r"/>
            <a:r>
              <a:rPr lang="el-GR" sz="1800" b="1" u="sng" kern="1200" dirty="0">
                <a:solidFill>
                  <a:schemeClr val="tx2"/>
                </a:solidFill>
                <a:latin typeface="+mn-lt"/>
                <a:ea typeface="+mn-ea"/>
                <a:cs typeface="+mn-cs"/>
              </a:rPr>
              <a:t>Μέλη Ομάδας: </a:t>
            </a:r>
          </a:p>
          <a:p>
            <a:pPr marL="0" indent="0" algn="r"/>
            <a:r>
              <a:rPr lang="el-GR" sz="1800" b="1" kern="1200" dirty="0">
                <a:solidFill>
                  <a:schemeClr val="tx2"/>
                </a:solidFill>
                <a:latin typeface="+mn-lt"/>
                <a:ea typeface="+mn-ea"/>
                <a:cs typeface="+mn-cs"/>
              </a:rPr>
              <a:t>Απόστολος Χασιώτης (Ε20183)</a:t>
            </a:r>
          </a:p>
          <a:p>
            <a:pPr marL="0" indent="0" algn="r"/>
            <a:r>
              <a:rPr lang="el-GR" sz="1800" b="1" kern="1200" dirty="0">
                <a:solidFill>
                  <a:schemeClr val="tx2"/>
                </a:solidFill>
                <a:latin typeface="+mn-lt"/>
                <a:ea typeface="+mn-ea"/>
                <a:cs typeface="+mn-cs"/>
              </a:rPr>
              <a:t>Σωτήριος </a:t>
            </a:r>
            <a:r>
              <a:rPr lang="el-GR" sz="1800" b="1" kern="1200" dirty="0" err="1">
                <a:solidFill>
                  <a:schemeClr val="tx2"/>
                </a:solidFill>
                <a:latin typeface="+mn-lt"/>
                <a:ea typeface="+mn-ea"/>
                <a:cs typeface="+mn-cs"/>
              </a:rPr>
              <a:t>Δημητρακουλάκος</a:t>
            </a:r>
            <a:r>
              <a:rPr lang="el-GR" sz="1800" b="1" kern="1200" dirty="0">
                <a:solidFill>
                  <a:schemeClr val="tx2"/>
                </a:solidFill>
                <a:latin typeface="+mn-lt"/>
                <a:ea typeface="+mn-ea"/>
                <a:cs typeface="+mn-cs"/>
              </a:rPr>
              <a:t> (Ε20040)</a:t>
            </a: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2107425" y="2333484"/>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dirty="0"/>
              <a:t>ΕΠΙΛΟΓΗ ΝΕΟΥ ΠΕΛΑΤΗ</a:t>
            </a:r>
            <a:endParaRPr dirty="0"/>
          </a:p>
        </p:txBody>
      </p:sp>
      <p:sp>
        <p:nvSpPr>
          <p:cNvPr id="460" name="Google Shape;460;p4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l-GR" dirty="0"/>
              <a:t>3</a:t>
            </a:r>
            <a:r>
              <a:rPr lang="en" dirty="0"/>
              <a:t>.</a:t>
            </a:r>
            <a:endParaRPr dirty="0"/>
          </a:p>
        </p:txBody>
      </p:sp>
      <p:sp>
        <p:nvSpPr>
          <p:cNvPr id="462" name="Google Shape;462;p42"/>
          <p:cNvSpPr/>
          <p:nvPr/>
        </p:nvSpPr>
        <p:spPr>
          <a:xfrm>
            <a:off x="2195400" y="373100"/>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0285158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p:nvPr/>
        </p:nvSpPr>
        <p:spPr>
          <a:xfrm>
            <a:off x="715099" y="535000"/>
            <a:ext cx="7785963"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txBox="1">
            <a:spLocks noGrp="1"/>
          </p:cNvSpPr>
          <p:nvPr>
            <p:ph type="title"/>
          </p:nvPr>
        </p:nvSpPr>
        <p:spPr>
          <a:xfrm>
            <a:off x="1458364" y="775058"/>
            <a:ext cx="6227272"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l-GR" dirty="0" err="1"/>
              <a:t>ΕΠΙΛΟγΗ</a:t>
            </a:r>
            <a:r>
              <a:rPr lang="el-GR" dirty="0"/>
              <a:t> ΝΕΟΥ ΠΕΛΑΤΗ (1/2)</a:t>
            </a:r>
            <a:endParaRPr dirty="0"/>
          </a:p>
        </p:txBody>
      </p:sp>
      <p:sp>
        <p:nvSpPr>
          <p:cNvPr id="496" name="Google Shape;496;p43"/>
          <p:cNvSpPr txBox="1">
            <a:spLocks noGrp="1"/>
          </p:cNvSpPr>
          <p:nvPr>
            <p:ph type="body" idx="1"/>
          </p:nvPr>
        </p:nvSpPr>
        <p:spPr>
          <a:xfrm>
            <a:off x="1458364" y="1514476"/>
            <a:ext cx="6227272" cy="27146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sz="1600" dirty="0">
                <a:solidFill>
                  <a:schemeClr val="bg1"/>
                </a:solidFill>
              </a:rPr>
              <a:t>Πρώτος παράγοντας που επηρεάζει τη επιλογή ενός νέου πελάτη αποτελεί η απόσταση </a:t>
            </a:r>
            <a:r>
              <a:rPr lang="el-GR" sz="1600" dirty="0" err="1">
                <a:solidFill>
                  <a:schemeClr val="bg1"/>
                </a:solidFill>
              </a:rPr>
              <a:t>Μανχάτταν</a:t>
            </a:r>
            <a:r>
              <a:rPr lang="el-GR" sz="1600" dirty="0">
                <a:solidFill>
                  <a:schemeClr val="bg1"/>
                </a:solidFill>
              </a:rPr>
              <a:t>, μεταξύ της τοποθεσίας του ταξί και της τοποθεσίας του πελάτη.</a:t>
            </a:r>
          </a:p>
          <a:p>
            <a:pPr marL="0" lvl="0" indent="0" algn="l" rtl="0">
              <a:spcBef>
                <a:spcPts val="0"/>
              </a:spcBef>
              <a:spcAft>
                <a:spcPts val="0"/>
              </a:spcAft>
              <a:buNone/>
            </a:pPr>
            <a:endParaRPr lang="el-GR" sz="1600" dirty="0">
              <a:solidFill>
                <a:schemeClr val="bg1"/>
              </a:solidFill>
            </a:endParaRPr>
          </a:p>
          <a:p>
            <a:pPr marL="0" lvl="0" indent="0" algn="l" rtl="0">
              <a:spcBef>
                <a:spcPts val="0"/>
              </a:spcBef>
              <a:spcAft>
                <a:spcPts val="0"/>
              </a:spcAft>
              <a:buNone/>
            </a:pPr>
            <a:r>
              <a:rPr lang="el-GR" sz="1600" dirty="0">
                <a:solidFill>
                  <a:schemeClr val="bg1"/>
                </a:solidFill>
              </a:rPr>
              <a:t>Αν βρεθεί μοναδικός πελάτης με την ελάχιστη απόσταση, επιλέγεται αυτός προς εξυπηρέτηση. Όμως, σε περίπτωση εύρεσης ισότιμης ελάχιστης απόστασης, μεταξύ πολλαπλών πελατών, επιλέγεται αυτός με την ελάχιστη απόσταση </a:t>
            </a:r>
            <a:r>
              <a:rPr lang="el-GR" sz="1600" dirty="0" err="1">
                <a:solidFill>
                  <a:schemeClr val="bg1"/>
                </a:solidFill>
              </a:rPr>
              <a:t>Μανχάτταν</a:t>
            </a:r>
            <a:r>
              <a:rPr lang="el-GR" sz="1600" dirty="0">
                <a:solidFill>
                  <a:schemeClr val="bg1"/>
                </a:solidFill>
              </a:rPr>
              <a:t>, μεταξύ της τωρινής τοποθεσίας του και του προορισμού του.</a:t>
            </a:r>
          </a:p>
          <a:p>
            <a:pPr marL="0" lvl="0" indent="0" algn="l" rtl="0">
              <a:spcBef>
                <a:spcPts val="0"/>
              </a:spcBef>
              <a:spcAft>
                <a:spcPts val="0"/>
              </a:spcAft>
              <a:buNone/>
            </a:pPr>
            <a:endParaRPr lang="el-GR" dirty="0">
              <a:solidFill>
                <a:schemeClr val="bg1"/>
              </a:solidFill>
            </a:endParaRPr>
          </a:p>
        </p:txBody>
      </p:sp>
      <p:grpSp>
        <p:nvGrpSpPr>
          <p:cNvPr id="485" name="Google Shape;485;p43"/>
          <p:cNvGrpSpPr/>
          <p:nvPr/>
        </p:nvGrpSpPr>
        <p:grpSpPr>
          <a:xfrm rot="10800000">
            <a:off x="-436827" y="4235809"/>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503921" y="275858"/>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844468" y="1061408"/>
            <a:ext cx="537557" cy="136576"/>
            <a:chOff x="2641349" y="846250"/>
            <a:chExt cx="413601"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43"/>
            <p:cNvSpPr/>
            <p:nvPr/>
          </p:nvSpPr>
          <p:spPr>
            <a:xfrm>
              <a:off x="2641349"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000013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p:nvPr/>
        </p:nvSpPr>
        <p:spPr>
          <a:xfrm>
            <a:off x="715099" y="535000"/>
            <a:ext cx="7785963"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43"/>
          <p:cNvSpPr txBox="1">
            <a:spLocks noGrp="1"/>
          </p:cNvSpPr>
          <p:nvPr>
            <p:ph type="title"/>
          </p:nvPr>
        </p:nvSpPr>
        <p:spPr>
          <a:xfrm>
            <a:off x="1435364" y="775058"/>
            <a:ext cx="6273273"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l-GR" dirty="0" err="1"/>
              <a:t>ΕΠΙΛΟγΗ</a:t>
            </a:r>
            <a:r>
              <a:rPr lang="el-GR" dirty="0"/>
              <a:t> ΝΕΟΥ ΠΕΛΑΤΗ (2/2)</a:t>
            </a:r>
            <a:endParaRPr dirty="0"/>
          </a:p>
        </p:txBody>
      </p:sp>
      <p:grpSp>
        <p:nvGrpSpPr>
          <p:cNvPr id="485" name="Google Shape;485;p43"/>
          <p:cNvGrpSpPr/>
          <p:nvPr/>
        </p:nvGrpSpPr>
        <p:grpSpPr>
          <a:xfrm rot="10800000">
            <a:off x="-436827" y="4235809"/>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503921" y="275858"/>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844468" y="1061408"/>
            <a:ext cx="537557" cy="136576"/>
            <a:chOff x="2641349" y="846250"/>
            <a:chExt cx="413601"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43"/>
            <p:cNvSpPr/>
            <p:nvPr/>
          </p:nvSpPr>
          <p:spPr>
            <a:xfrm>
              <a:off x="2641349"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grid with black and white squares&#10;&#10;Description automatically generated">
            <a:extLst>
              <a:ext uri="{FF2B5EF4-FFF2-40B4-BE49-F238E27FC236}">
                <a16:creationId xmlns:a16="http://schemas.microsoft.com/office/drawing/2014/main" id="{53406205-8F4E-2EEE-6732-32937752493A}"/>
              </a:ext>
            </a:extLst>
          </p:cNvPr>
          <p:cNvPicPr>
            <a:picLocks noChangeAspect="1"/>
          </p:cNvPicPr>
          <p:nvPr/>
        </p:nvPicPr>
        <p:blipFill>
          <a:blip r:embed="rId3"/>
          <a:stretch>
            <a:fillRect/>
          </a:stretch>
        </p:blipFill>
        <p:spPr>
          <a:xfrm>
            <a:off x="2674858" y="1606899"/>
            <a:ext cx="3794284" cy="2769215"/>
          </a:xfrm>
          <a:prstGeom prst="rect">
            <a:avLst/>
          </a:prstGeom>
          <a:ln w="19050">
            <a:solidFill>
              <a:schemeClr val="bg1"/>
            </a:solidFill>
          </a:ln>
        </p:spPr>
      </p:pic>
      <p:sp>
        <p:nvSpPr>
          <p:cNvPr id="4" name="Oval 3">
            <a:extLst>
              <a:ext uri="{FF2B5EF4-FFF2-40B4-BE49-F238E27FC236}">
                <a16:creationId xmlns:a16="http://schemas.microsoft.com/office/drawing/2014/main" id="{E51A82EF-EB6E-4E2B-1135-1FD5B8AE8309}"/>
              </a:ext>
            </a:extLst>
          </p:cNvPr>
          <p:cNvSpPr/>
          <p:nvPr/>
        </p:nvSpPr>
        <p:spPr>
          <a:xfrm>
            <a:off x="3357565" y="1985962"/>
            <a:ext cx="371476" cy="371476"/>
          </a:xfrm>
          <a:prstGeom prst="ellipse">
            <a:avLst/>
          </a:prstGeom>
          <a:solidFill>
            <a:schemeClr val="tx1">
              <a:lumMod val="50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BAD6CCD-ED96-9381-782C-6B173A7EDE55}"/>
              </a:ext>
            </a:extLst>
          </p:cNvPr>
          <p:cNvSpPr/>
          <p:nvPr/>
        </p:nvSpPr>
        <p:spPr>
          <a:xfrm>
            <a:off x="3357565" y="3838576"/>
            <a:ext cx="371476" cy="371476"/>
          </a:xfrm>
          <a:prstGeom prst="ellipse">
            <a:avLst/>
          </a:prstGeom>
          <a:solidFill>
            <a:schemeClr val="tx1">
              <a:lumMod val="50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CE90B79-D6F8-07E2-F499-ABDB6F81D435}"/>
              </a:ext>
            </a:extLst>
          </p:cNvPr>
          <p:cNvSpPr/>
          <p:nvPr/>
        </p:nvSpPr>
        <p:spPr>
          <a:xfrm>
            <a:off x="4615227" y="3817144"/>
            <a:ext cx="371476" cy="371476"/>
          </a:xfrm>
          <a:prstGeom prst="ellipse">
            <a:avLst/>
          </a:prstGeom>
          <a:solidFill>
            <a:srgbClr val="FFFF00">
              <a:alpha val="6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B81982F-4462-42C6-7520-2257B48857AB}"/>
              </a:ext>
            </a:extLst>
          </p:cNvPr>
          <p:cNvSpPr txBox="1"/>
          <p:nvPr/>
        </p:nvSpPr>
        <p:spPr>
          <a:xfrm>
            <a:off x="4609755" y="3871911"/>
            <a:ext cx="516685" cy="253916"/>
          </a:xfrm>
          <a:prstGeom prst="rect">
            <a:avLst/>
          </a:prstGeom>
          <a:noFill/>
        </p:spPr>
        <p:txBody>
          <a:bodyPr wrap="square" rtlCol="0">
            <a:spAutoFit/>
          </a:bodyPr>
          <a:lstStyle/>
          <a:p>
            <a:r>
              <a:rPr lang="en-US" sz="1050" dirty="0"/>
              <a:t>taxi</a:t>
            </a:r>
          </a:p>
        </p:txBody>
      </p:sp>
      <p:cxnSp>
        <p:nvCxnSpPr>
          <p:cNvPr id="9" name="Connector: Elbow 8">
            <a:extLst>
              <a:ext uri="{FF2B5EF4-FFF2-40B4-BE49-F238E27FC236}">
                <a16:creationId xmlns:a16="http://schemas.microsoft.com/office/drawing/2014/main" id="{F0885ADF-21E7-9DA8-FAFA-66D12FE7113C}"/>
              </a:ext>
            </a:extLst>
          </p:cNvPr>
          <p:cNvCxnSpPr>
            <a:cxnSpLocks/>
            <a:stCxn id="6" idx="0"/>
            <a:endCxn id="4" idx="4"/>
          </p:cNvCxnSpPr>
          <p:nvPr/>
        </p:nvCxnSpPr>
        <p:spPr>
          <a:xfrm rot="16200000" flipV="1">
            <a:off x="3442281" y="2458460"/>
            <a:ext cx="1459706" cy="1257662"/>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8D44DB6-88DF-423D-68E2-0F1C39DDA9B8}"/>
              </a:ext>
            </a:extLst>
          </p:cNvPr>
          <p:cNvCxnSpPr/>
          <p:nvPr/>
        </p:nvCxnSpPr>
        <p:spPr>
          <a:xfrm>
            <a:off x="3543303" y="3086100"/>
            <a:ext cx="0" cy="7310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Connector: Elbow 24">
            <a:extLst>
              <a:ext uri="{FF2B5EF4-FFF2-40B4-BE49-F238E27FC236}">
                <a16:creationId xmlns:a16="http://schemas.microsoft.com/office/drawing/2014/main" id="{3BF6447C-D964-04A5-4195-80156120DEDD}"/>
              </a:ext>
            </a:extLst>
          </p:cNvPr>
          <p:cNvCxnSpPr>
            <a:cxnSpLocks/>
          </p:cNvCxnSpPr>
          <p:nvPr/>
        </p:nvCxnSpPr>
        <p:spPr>
          <a:xfrm rot="16200000" flipH="1">
            <a:off x="4194158" y="1774602"/>
            <a:ext cx="1211689" cy="2325709"/>
          </a:xfrm>
          <a:prstGeom prst="bentConnector3">
            <a:avLst/>
          </a:prstGeom>
          <a:ln>
            <a:prstDash val="dash"/>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67F4DD98-17A2-8397-3E9E-EB6D120FED38}"/>
              </a:ext>
            </a:extLst>
          </p:cNvPr>
          <p:cNvCxnSpPr/>
          <p:nvPr/>
        </p:nvCxnSpPr>
        <p:spPr>
          <a:xfrm>
            <a:off x="5963694" y="3537091"/>
            <a:ext cx="0" cy="344034"/>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29" name="Connector: Elbow 28">
            <a:extLst>
              <a:ext uri="{FF2B5EF4-FFF2-40B4-BE49-F238E27FC236}">
                <a16:creationId xmlns:a16="http://schemas.microsoft.com/office/drawing/2014/main" id="{8C069528-D5E0-1B3F-AA1A-D9B64FA7A778}"/>
              </a:ext>
            </a:extLst>
          </p:cNvPr>
          <p:cNvCxnSpPr>
            <a:cxnSpLocks/>
          </p:cNvCxnSpPr>
          <p:nvPr/>
        </p:nvCxnSpPr>
        <p:spPr>
          <a:xfrm rot="5400000" flipH="1" flipV="1">
            <a:off x="3898633" y="2243270"/>
            <a:ext cx="1321277" cy="1920992"/>
          </a:xfrm>
          <a:prstGeom prst="bentConnector3">
            <a:avLst/>
          </a:prstGeom>
          <a:ln>
            <a:prstDash val="dash"/>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B9EBB314-4FCF-5BA3-EF36-9F8159497784}"/>
              </a:ext>
            </a:extLst>
          </p:cNvPr>
          <p:cNvCxnSpPr>
            <a:cxnSpLocks/>
          </p:cNvCxnSpPr>
          <p:nvPr/>
        </p:nvCxnSpPr>
        <p:spPr>
          <a:xfrm flipV="1">
            <a:off x="5519768" y="2257425"/>
            <a:ext cx="0" cy="314275"/>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07282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2107425" y="2333484"/>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dirty="0" err="1"/>
              <a:t>Εξυπηρετηση</a:t>
            </a:r>
            <a:r>
              <a:rPr lang="el-GR" dirty="0"/>
              <a:t> ΠΕΛΑΤΗ</a:t>
            </a:r>
            <a:endParaRPr dirty="0"/>
          </a:p>
        </p:txBody>
      </p:sp>
      <p:sp>
        <p:nvSpPr>
          <p:cNvPr id="460" name="Google Shape;460;p4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l-GR" dirty="0"/>
              <a:t>4</a:t>
            </a:r>
            <a:r>
              <a:rPr lang="en" dirty="0"/>
              <a:t>.</a:t>
            </a:r>
            <a:endParaRPr dirty="0"/>
          </a:p>
        </p:txBody>
      </p:sp>
      <p:sp>
        <p:nvSpPr>
          <p:cNvPr id="462" name="Google Shape;462;p42"/>
          <p:cNvSpPr/>
          <p:nvPr/>
        </p:nvSpPr>
        <p:spPr>
          <a:xfrm>
            <a:off x="2195400" y="373100"/>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0743829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2" name="Google Shape;522;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dirty="0"/>
              <a:t>ΜΑΝΧΑΤΤΑΝ</a:t>
            </a:r>
            <a:endParaRPr dirty="0"/>
          </a:p>
        </p:txBody>
      </p:sp>
      <p:sp>
        <p:nvSpPr>
          <p:cNvPr id="523" name="Google Shape;523;p45"/>
          <p:cNvSpPr txBox="1">
            <a:spLocks noGrp="1"/>
          </p:cNvSpPr>
          <p:nvPr>
            <p:ph type="subTitle" idx="1"/>
          </p:nvPr>
        </p:nvSpPr>
        <p:spPr>
          <a:xfrm>
            <a:off x="872399" y="3351400"/>
            <a:ext cx="2420869"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dirty="0"/>
              <a:t>Εύρεση της ελάχιστης απόστασης </a:t>
            </a:r>
            <a:r>
              <a:rPr lang="el-GR" dirty="0" err="1"/>
              <a:t>Μανχάτταν</a:t>
            </a:r>
            <a:r>
              <a:rPr lang="el-GR" dirty="0"/>
              <a:t>, μεταξύ των διαθέσιμων επιλογών μετατόπισης του ταξί (από την παρούσα θέση) και τελικού προορισμού.</a:t>
            </a:r>
            <a:endParaRPr dirty="0"/>
          </a:p>
        </p:txBody>
      </p:sp>
      <p:sp>
        <p:nvSpPr>
          <p:cNvPr id="524" name="Google Shape;524;p45"/>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dirty="0"/>
              <a:t>ΚΟΣΤΗ</a:t>
            </a:r>
            <a:endParaRPr dirty="0"/>
          </a:p>
        </p:txBody>
      </p:sp>
      <p:sp>
        <p:nvSpPr>
          <p:cNvPr id="525" name="Google Shape;525;p45"/>
          <p:cNvSpPr txBox="1">
            <a:spLocks noGrp="1"/>
          </p:cNvSpPr>
          <p:nvPr>
            <p:ph type="subTitle" idx="3"/>
          </p:nvPr>
        </p:nvSpPr>
        <p:spPr>
          <a:xfrm>
            <a:off x="3537844" y="3141762"/>
            <a:ext cx="2068312"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dirty="0"/>
              <a:t>Προσαύξηση και χρήση του κόστους των ενεργειών μετάβασης, από τη μία θέση προς τη επόμενη.</a:t>
            </a:r>
            <a:endParaRPr dirty="0"/>
          </a:p>
        </p:txBody>
      </p:sp>
      <p:sp>
        <p:nvSpPr>
          <p:cNvPr id="526" name="Google Shape;526;p45"/>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dirty="0"/>
              <a:t>ΛΕΞΙΚΟ</a:t>
            </a:r>
            <a:endParaRPr dirty="0"/>
          </a:p>
        </p:txBody>
      </p:sp>
      <p:sp>
        <p:nvSpPr>
          <p:cNvPr id="527" name="Google Shape;527;p45"/>
          <p:cNvSpPr txBox="1">
            <a:spLocks noGrp="1"/>
          </p:cNvSpPr>
          <p:nvPr>
            <p:ph type="subTitle" idx="5"/>
          </p:nvPr>
        </p:nvSpPr>
        <p:spPr>
          <a:xfrm>
            <a:off x="6069244" y="3322665"/>
            <a:ext cx="2068312"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dirty="0"/>
              <a:t>Χρήση έτοιμων βέλτιστων διαδρομών μεταξύ των τεσσάρων διακριτών σημείων, που προκύπτουν μετά την εκμάθηση του πράκτορα.</a:t>
            </a:r>
            <a:endParaRPr dirty="0"/>
          </a:p>
        </p:txBody>
      </p:sp>
      <p:sp>
        <p:nvSpPr>
          <p:cNvPr id="521" name="Google Shape;521;p45"/>
          <p:cNvSpPr txBox="1">
            <a:spLocks noGrp="1"/>
          </p:cNvSpPr>
          <p:nvPr>
            <p:ph type="title" idx="6"/>
          </p:nvPr>
        </p:nvSpPr>
        <p:spPr>
          <a:prstGeom prst="rect">
            <a:avLst/>
          </a:prstGeom>
        </p:spPr>
        <p:txBody>
          <a:bodyPr spcFirstLastPara="1" wrap="square" lIns="91425" tIns="91425" rIns="91425" bIns="91425" anchor="ctr" anchorCtr="0">
            <a:noAutofit/>
          </a:bodyPr>
          <a:lstStyle/>
          <a:p>
            <a:pPr algn="ctr"/>
            <a:r>
              <a:rPr lang="el-GR" sz="3900" dirty="0" err="1"/>
              <a:t>Ευρεση</a:t>
            </a:r>
            <a:r>
              <a:rPr lang="el-GR" sz="3900" dirty="0"/>
              <a:t> </a:t>
            </a:r>
            <a:r>
              <a:rPr lang="el-GR" sz="3900" dirty="0" err="1"/>
              <a:t>βελτιστησ</a:t>
            </a:r>
            <a:r>
              <a:rPr lang="el-GR" sz="3900" dirty="0"/>
              <a:t> </a:t>
            </a:r>
            <a:r>
              <a:rPr lang="el-GR" sz="3900" dirty="0" err="1"/>
              <a:t>διαδρομησ</a:t>
            </a:r>
            <a:endParaRPr sz="3900" dirty="0"/>
          </a:p>
        </p:txBody>
      </p:sp>
      <p:sp>
        <p:nvSpPr>
          <p:cNvPr id="538" name="Google Shape;538;p45"/>
          <p:cNvSpPr/>
          <p:nvPr/>
        </p:nvSpPr>
        <p:spPr>
          <a:xfrm>
            <a:off x="1805850" y="2077806"/>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5"/>
          <p:cNvSpPr/>
          <p:nvPr/>
        </p:nvSpPr>
        <p:spPr>
          <a:xfrm>
            <a:off x="4170350" y="1748181"/>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5"/>
          <p:cNvSpPr/>
          <p:nvPr/>
        </p:nvSpPr>
        <p:spPr>
          <a:xfrm>
            <a:off x="7207350" y="202158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45"/>
          <p:cNvGrpSpPr/>
          <p:nvPr/>
        </p:nvGrpSpPr>
        <p:grpSpPr>
          <a:xfrm>
            <a:off x="872454" y="1293020"/>
            <a:ext cx="755358" cy="191930"/>
            <a:chOff x="2641350" y="846250"/>
            <a:chExt cx="413600" cy="105075"/>
          </a:xfrm>
        </p:grpSpPr>
        <p:sp>
          <p:nvSpPr>
            <p:cNvPr id="542" name="Google Shape;542;p45"/>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5"/>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5"/>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5"/>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 name="Connector: Elbow 4">
            <a:extLst>
              <a:ext uri="{FF2B5EF4-FFF2-40B4-BE49-F238E27FC236}">
                <a16:creationId xmlns:a16="http://schemas.microsoft.com/office/drawing/2014/main" id="{D18887D1-54A1-2498-92A6-42F8DBA31BFF}"/>
              </a:ext>
            </a:extLst>
          </p:cNvPr>
          <p:cNvCxnSpPr/>
          <p:nvPr/>
        </p:nvCxnSpPr>
        <p:spPr>
          <a:xfrm rot="10800000">
            <a:off x="1638797" y="1907531"/>
            <a:ext cx="735806" cy="475818"/>
          </a:xfrm>
          <a:prstGeom prst="bentConnector3">
            <a:avLst/>
          </a:prstGeom>
          <a:ln w="28575">
            <a:headEnd type="triangle"/>
            <a:tailEnd type="triangle"/>
          </a:ln>
        </p:spPr>
        <p:style>
          <a:lnRef idx="3">
            <a:schemeClr val="accent1"/>
          </a:lnRef>
          <a:fillRef idx="0">
            <a:schemeClr val="accent1"/>
          </a:fillRef>
          <a:effectRef idx="2">
            <a:schemeClr val="accent1"/>
          </a:effectRef>
          <a:fontRef idx="minor">
            <a:schemeClr val="tx1"/>
          </a:fontRef>
        </p:style>
      </p:cxnSp>
      <p:sp>
        <p:nvSpPr>
          <p:cNvPr id="6" name="Lightning Bolt 5">
            <a:extLst>
              <a:ext uri="{FF2B5EF4-FFF2-40B4-BE49-F238E27FC236}">
                <a16:creationId xmlns:a16="http://schemas.microsoft.com/office/drawing/2014/main" id="{9FB7DEC2-4D42-7F47-E848-571C0B986BCB}"/>
              </a:ext>
            </a:extLst>
          </p:cNvPr>
          <p:cNvSpPr/>
          <p:nvPr/>
        </p:nvSpPr>
        <p:spPr>
          <a:xfrm>
            <a:off x="4267200" y="1816198"/>
            <a:ext cx="609600" cy="572700"/>
          </a:xfrm>
          <a:prstGeom prst="lightningBol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croll: Vertical 6">
            <a:extLst>
              <a:ext uri="{FF2B5EF4-FFF2-40B4-BE49-F238E27FC236}">
                <a16:creationId xmlns:a16="http://schemas.microsoft.com/office/drawing/2014/main" id="{E199AA8B-1765-C1E2-64F0-CC1619FEB205}"/>
              </a:ext>
            </a:extLst>
          </p:cNvPr>
          <p:cNvSpPr/>
          <p:nvPr/>
        </p:nvSpPr>
        <p:spPr>
          <a:xfrm>
            <a:off x="6798600" y="1810649"/>
            <a:ext cx="609600" cy="572700"/>
          </a:xfrm>
          <a:prstGeom prst="verticalScroll">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76663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5" name="Google Shape;445;p41"/>
          <p:cNvSpPr/>
          <p:nvPr/>
        </p:nvSpPr>
        <p:spPr>
          <a:xfrm>
            <a:off x="720000" y="1169448"/>
            <a:ext cx="7759631"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dirty="0"/>
              <a:t>ΜΕΤΑΚΙΝΗΣΗ ΣΕ ΠΕΛΑΤΗ</a:t>
            </a:r>
            <a:endParaRPr dirty="0"/>
          </a:p>
        </p:txBody>
      </p:sp>
      <p:sp>
        <p:nvSpPr>
          <p:cNvPr id="5" name="Google Shape;446;p41">
            <a:extLst>
              <a:ext uri="{FF2B5EF4-FFF2-40B4-BE49-F238E27FC236}">
                <a16:creationId xmlns:a16="http://schemas.microsoft.com/office/drawing/2014/main" id="{9EEBF4EA-AEAB-4099-40E8-BA9DA3D8A993}"/>
              </a:ext>
            </a:extLst>
          </p:cNvPr>
          <p:cNvSpPr txBox="1">
            <a:spLocks/>
          </p:cNvSpPr>
          <p:nvPr/>
        </p:nvSpPr>
        <p:spPr>
          <a:xfrm>
            <a:off x="921116" y="1400176"/>
            <a:ext cx="7301769" cy="2978944"/>
          </a:xfrm>
          <a:prstGeom prst="rect">
            <a:avLst/>
          </a:prstGeom>
        </p:spPr>
        <p:txBody>
          <a:bodyPr spcFirstLastPara="1" vert="horz" wrap="square" lIns="91425" tIns="91425" rIns="91425" bIns="91425" rtlCol="0" anchor="t" anchorCtr="0">
            <a:noAutofit/>
          </a:bodyPr>
          <a:lstStyle>
            <a:lvl1pPr marL="171450" lvl="0" indent="-171450" algn="l"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800" kern="1200">
                <a:solidFill>
                  <a:schemeClr val="accent2"/>
                </a:solidFill>
                <a:latin typeface="+mn-lt"/>
                <a:ea typeface="+mn-ea"/>
                <a:cs typeface="+mn-cs"/>
              </a:defRPr>
            </a:lvl1pPr>
            <a:lvl2pPr marL="514350" lvl="1"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500" kern="1200">
                <a:solidFill>
                  <a:schemeClr val="accent2"/>
                </a:solidFill>
                <a:latin typeface="+mn-lt"/>
                <a:ea typeface="+mn-ea"/>
                <a:cs typeface="+mn-cs"/>
              </a:defRPr>
            </a:lvl2pPr>
            <a:lvl3pPr marL="857250" lvl="2"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350" kern="1200">
                <a:solidFill>
                  <a:schemeClr val="accent2"/>
                </a:solidFill>
                <a:latin typeface="+mn-lt"/>
                <a:ea typeface="+mn-ea"/>
                <a:cs typeface="+mn-cs"/>
              </a:defRPr>
            </a:lvl3pPr>
            <a:lvl4pPr marL="1200150" lvl="3"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200" kern="1200">
                <a:solidFill>
                  <a:schemeClr val="accent2"/>
                </a:solidFill>
                <a:latin typeface="+mn-lt"/>
                <a:ea typeface="+mn-ea"/>
                <a:cs typeface="+mn-cs"/>
              </a:defRPr>
            </a:lvl4pPr>
            <a:lvl5pPr marL="1543050" lvl="4"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200" kern="1200">
                <a:solidFill>
                  <a:schemeClr val="accent2"/>
                </a:solidFill>
                <a:latin typeface="+mn-lt"/>
                <a:ea typeface="+mn-ea"/>
                <a:cs typeface="+mn-cs"/>
              </a:defRPr>
            </a:lvl5pPr>
            <a:lvl6pPr marL="1885950" lvl="5"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6pPr>
            <a:lvl7pPr marL="2228850" lvl="6"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7pPr>
            <a:lvl8pPr marL="2571750" lvl="7"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8pPr>
            <a:lvl9pPr marL="2914650" lvl="8"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9pPr>
          </a:lstStyle>
          <a:p>
            <a:pPr marL="0" indent="0">
              <a:buClr>
                <a:schemeClr val="hlink"/>
              </a:buClr>
              <a:buSzPts val="1100"/>
              <a:buFont typeface="Arial"/>
              <a:buNone/>
            </a:pPr>
            <a:endParaRPr lang="en-GB" dirty="0">
              <a:solidFill>
                <a:schemeClr val="bg1">
                  <a:lumMod val="75000"/>
                  <a:lumOff val="25000"/>
                </a:schemeClr>
              </a:solidFill>
            </a:endParaRPr>
          </a:p>
        </p:txBody>
      </p:sp>
      <p:sp>
        <p:nvSpPr>
          <p:cNvPr id="7" name="Subtitle 6">
            <a:extLst>
              <a:ext uri="{FF2B5EF4-FFF2-40B4-BE49-F238E27FC236}">
                <a16:creationId xmlns:a16="http://schemas.microsoft.com/office/drawing/2014/main" id="{BB294876-7167-DD38-AA1D-97169691BDD3}"/>
              </a:ext>
            </a:extLst>
          </p:cNvPr>
          <p:cNvSpPr>
            <a:spLocks noGrp="1"/>
          </p:cNvSpPr>
          <p:nvPr>
            <p:ph type="subTitle" idx="1"/>
          </p:nvPr>
        </p:nvSpPr>
        <p:spPr>
          <a:xfrm>
            <a:off x="921115" y="1400176"/>
            <a:ext cx="7301769" cy="2978944"/>
          </a:xfrm>
        </p:spPr>
        <p:txBody>
          <a:bodyPr/>
          <a:lstStyle/>
          <a:p>
            <a:pPr>
              <a:buClr>
                <a:schemeClr val="bg1"/>
              </a:buClr>
              <a:buFont typeface="Wingdings" panose="05000000000000000000" pitchFamily="2" charset="2"/>
              <a:buChar char="Ø"/>
            </a:pPr>
            <a:r>
              <a:rPr lang="el-GR" sz="1400" u="sng" dirty="0">
                <a:solidFill>
                  <a:schemeClr val="bg1"/>
                </a:solidFill>
              </a:rPr>
              <a:t>Περίπτωση 1:</a:t>
            </a:r>
            <a:r>
              <a:rPr lang="el-GR" sz="1400" dirty="0">
                <a:solidFill>
                  <a:schemeClr val="bg1"/>
                </a:solidFill>
              </a:rPr>
              <a:t> Το ταξί δεν βρίσκεται σε σημείο εκ των </a:t>
            </a:r>
            <a:r>
              <a:rPr lang="en-US" sz="1400" dirty="0">
                <a:solidFill>
                  <a:schemeClr val="bg1"/>
                </a:solidFill>
              </a:rPr>
              <a:t>R, Y, G, B</a:t>
            </a:r>
            <a:r>
              <a:rPr lang="el-GR" sz="1400" dirty="0">
                <a:solidFill>
                  <a:schemeClr val="bg1"/>
                </a:solidFill>
              </a:rPr>
              <a:t>:</a:t>
            </a:r>
          </a:p>
          <a:p>
            <a:pPr marL="0" indent="0">
              <a:buClr>
                <a:schemeClr val="bg1"/>
              </a:buClr>
              <a:buNone/>
            </a:pPr>
            <a:r>
              <a:rPr lang="el-GR" sz="1400" dirty="0">
                <a:solidFill>
                  <a:schemeClr val="bg1"/>
                </a:solidFill>
              </a:rPr>
              <a:t>	Γίνεται χρήση της μεθόδου με την απόσταση </a:t>
            </a:r>
            <a:r>
              <a:rPr lang="el-GR" sz="1400" dirty="0" err="1">
                <a:solidFill>
                  <a:schemeClr val="bg1"/>
                </a:solidFill>
              </a:rPr>
              <a:t>Μανχάτταν</a:t>
            </a:r>
            <a:r>
              <a:rPr lang="el-GR" sz="1400" dirty="0">
                <a:solidFill>
                  <a:schemeClr val="bg1"/>
                </a:solidFill>
              </a:rPr>
              <a:t> που προαναφέρθηκε, 	προσαυξημένη του κόστους ενέργειας μετάβασης, για την επιλογή του επόμενου 	βήματος, που θα εκτελέσει ο πράκτορας κάθε φορά, κατά τη μετακίνησή του 	από την τωρινή τοποθεσία του προς τον πελάτη.</a:t>
            </a:r>
          </a:p>
          <a:p>
            <a:pPr marL="0" indent="0">
              <a:buClr>
                <a:schemeClr val="bg1"/>
              </a:buClr>
              <a:buNone/>
            </a:pPr>
            <a:endParaRPr lang="el-GR" sz="1400" dirty="0">
              <a:solidFill>
                <a:schemeClr val="bg1"/>
              </a:solidFill>
            </a:endParaRPr>
          </a:p>
          <a:p>
            <a:pPr>
              <a:buClr>
                <a:schemeClr val="bg1"/>
              </a:buClr>
              <a:buFont typeface="Wingdings" panose="05000000000000000000" pitchFamily="2" charset="2"/>
              <a:buChar char="Ø"/>
            </a:pPr>
            <a:r>
              <a:rPr lang="el-GR" sz="1400" u="sng" dirty="0">
                <a:solidFill>
                  <a:schemeClr val="bg1"/>
                </a:solidFill>
              </a:rPr>
              <a:t>Περίπτωση 2:</a:t>
            </a:r>
            <a:r>
              <a:rPr lang="el-GR" sz="1400" dirty="0">
                <a:solidFill>
                  <a:schemeClr val="bg1"/>
                </a:solidFill>
              </a:rPr>
              <a:t> Όταν το ταξί βρίσκεται σε ένα από τα </a:t>
            </a:r>
            <a:r>
              <a:rPr lang="en-US" sz="1400" dirty="0">
                <a:solidFill>
                  <a:schemeClr val="bg1"/>
                </a:solidFill>
              </a:rPr>
              <a:t>R, Y, G, B</a:t>
            </a:r>
            <a:r>
              <a:rPr lang="el-GR" sz="1400" dirty="0">
                <a:solidFill>
                  <a:schemeClr val="bg1"/>
                </a:solidFill>
              </a:rPr>
              <a:t>:</a:t>
            </a:r>
          </a:p>
          <a:p>
            <a:pPr marL="0" indent="0">
              <a:buClr>
                <a:schemeClr val="bg1"/>
              </a:buClr>
              <a:buNone/>
            </a:pPr>
            <a:r>
              <a:rPr lang="el-GR" sz="1400" dirty="0">
                <a:solidFill>
                  <a:schemeClr val="bg1"/>
                </a:solidFill>
              </a:rPr>
              <a:t>	- </a:t>
            </a:r>
            <a:r>
              <a:rPr lang="el-GR" sz="1400" u="sng" dirty="0">
                <a:solidFill>
                  <a:schemeClr val="bg1"/>
                </a:solidFill>
              </a:rPr>
              <a:t>2.1:</a:t>
            </a:r>
            <a:r>
              <a:rPr lang="el-GR" sz="1400" dirty="0">
                <a:solidFill>
                  <a:schemeClr val="bg1"/>
                </a:solidFill>
              </a:rPr>
              <a:t> Η βέλτιστη διαδρομή μεταξύ των σημείων είναι γνωστή:</a:t>
            </a:r>
          </a:p>
          <a:p>
            <a:pPr marL="0" indent="0">
              <a:buClr>
                <a:schemeClr val="bg1"/>
              </a:buClr>
              <a:buNone/>
            </a:pPr>
            <a:r>
              <a:rPr lang="el-GR" sz="1400" dirty="0">
                <a:solidFill>
                  <a:schemeClr val="bg1"/>
                </a:solidFill>
              </a:rPr>
              <a:t>		Ακολουθεί την καταχωρημένη στο λεξικό βέλτιστη διαδρομή, που έχει βρεθεί 		κατά την εκμάθηση του πράκτορα. (*)</a:t>
            </a:r>
          </a:p>
          <a:p>
            <a:pPr marL="0" indent="0">
              <a:buClr>
                <a:schemeClr val="bg1"/>
              </a:buClr>
              <a:buNone/>
            </a:pPr>
            <a:r>
              <a:rPr lang="el-GR" sz="1400" dirty="0">
                <a:solidFill>
                  <a:schemeClr val="bg1"/>
                </a:solidFill>
              </a:rPr>
              <a:t>	- </a:t>
            </a:r>
            <a:r>
              <a:rPr lang="el-GR" sz="1400" u="sng" dirty="0">
                <a:solidFill>
                  <a:schemeClr val="bg1"/>
                </a:solidFill>
              </a:rPr>
              <a:t>2.2:</a:t>
            </a:r>
            <a:r>
              <a:rPr lang="el-GR" sz="1400" dirty="0">
                <a:solidFill>
                  <a:schemeClr val="bg1"/>
                </a:solidFill>
              </a:rPr>
              <a:t> Το ταξί δεν έχει μάθει ακόμη τη βέλτιστη διαδρομή μεταξύ των σημείων:</a:t>
            </a:r>
          </a:p>
          <a:p>
            <a:pPr marL="0" indent="0">
              <a:buClr>
                <a:schemeClr val="bg1"/>
              </a:buClr>
              <a:buNone/>
            </a:pPr>
            <a:r>
              <a:rPr lang="el-GR" sz="1400" dirty="0">
                <a:solidFill>
                  <a:schemeClr val="bg1"/>
                </a:solidFill>
              </a:rPr>
              <a:t>		Εκτελεί την ίδια διαδικασία με την </a:t>
            </a:r>
            <a:r>
              <a:rPr lang="el-GR" sz="1400" b="1" dirty="0">
                <a:solidFill>
                  <a:schemeClr val="bg1"/>
                </a:solidFill>
              </a:rPr>
              <a:t>περίπτωση 1</a:t>
            </a:r>
            <a:r>
              <a:rPr lang="el-GR" sz="1400" dirty="0">
                <a:solidFill>
                  <a:schemeClr val="bg1"/>
                </a:solidFill>
              </a:rPr>
              <a:t>, ενώ ταυτόχρονα γίνεται και 		εκμάθηση της βέλτιστης διαδρομής. (*)</a:t>
            </a:r>
            <a:endParaRPr lang="el-GR" sz="1400" b="1" dirty="0">
              <a:solidFill>
                <a:schemeClr val="bg1"/>
              </a:solidFill>
            </a:endParaRPr>
          </a:p>
          <a:p>
            <a:pPr marL="0" indent="0">
              <a:buClr>
                <a:schemeClr val="bg1"/>
              </a:buClr>
              <a:buNone/>
            </a:pPr>
            <a:endParaRPr lang="el-GR" dirty="0">
              <a:solidFill>
                <a:schemeClr val="bg1"/>
              </a:solidFill>
            </a:endParaRPr>
          </a:p>
        </p:txBody>
      </p:sp>
    </p:spTree>
    <p:extLst>
      <p:ext uri="{BB962C8B-B14F-4D97-AF65-F5344CB8AC3E}">
        <p14:creationId xmlns:p14="http://schemas.microsoft.com/office/powerpoint/2010/main" val="181233201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5" name="Google Shape;445;p41"/>
          <p:cNvSpPr/>
          <p:nvPr/>
        </p:nvSpPr>
        <p:spPr>
          <a:xfrm>
            <a:off x="720000" y="1169448"/>
            <a:ext cx="7759631"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dirty="0"/>
              <a:t>ΜΕΤΑΦΟΡΑ ΠΕΛΑΤΗ</a:t>
            </a:r>
            <a:endParaRPr dirty="0"/>
          </a:p>
        </p:txBody>
      </p:sp>
      <p:sp>
        <p:nvSpPr>
          <p:cNvPr id="5" name="Google Shape;446;p41">
            <a:extLst>
              <a:ext uri="{FF2B5EF4-FFF2-40B4-BE49-F238E27FC236}">
                <a16:creationId xmlns:a16="http://schemas.microsoft.com/office/drawing/2014/main" id="{9EEBF4EA-AEAB-4099-40E8-BA9DA3D8A993}"/>
              </a:ext>
            </a:extLst>
          </p:cNvPr>
          <p:cNvSpPr txBox="1">
            <a:spLocks/>
          </p:cNvSpPr>
          <p:nvPr/>
        </p:nvSpPr>
        <p:spPr>
          <a:xfrm>
            <a:off x="921116" y="1400176"/>
            <a:ext cx="7301769" cy="2978944"/>
          </a:xfrm>
          <a:prstGeom prst="rect">
            <a:avLst/>
          </a:prstGeom>
        </p:spPr>
        <p:txBody>
          <a:bodyPr spcFirstLastPara="1" vert="horz" wrap="square" lIns="91425" tIns="91425" rIns="91425" bIns="91425" rtlCol="0" anchor="t" anchorCtr="0">
            <a:noAutofit/>
          </a:bodyPr>
          <a:lstStyle>
            <a:lvl1pPr marL="171450" lvl="0" indent="-171450" algn="l"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800" kern="1200">
                <a:solidFill>
                  <a:schemeClr val="accent2"/>
                </a:solidFill>
                <a:latin typeface="+mn-lt"/>
                <a:ea typeface="+mn-ea"/>
                <a:cs typeface="+mn-cs"/>
              </a:defRPr>
            </a:lvl1pPr>
            <a:lvl2pPr marL="514350" lvl="1"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500" kern="1200">
                <a:solidFill>
                  <a:schemeClr val="accent2"/>
                </a:solidFill>
                <a:latin typeface="+mn-lt"/>
                <a:ea typeface="+mn-ea"/>
                <a:cs typeface="+mn-cs"/>
              </a:defRPr>
            </a:lvl2pPr>
            <a:lvl3pPr marL="857250" lvl="2"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350" kern="1200">
                <a:solidFill>
                  <a:schemeClr val="accent2"/>
                </a:solidFill>
                <a:latin typeface="+mn-lt"/>
                <a:ea typeface="+mn-ea"/>
                <a:cs typeface="+mn-cs"/>
              </a:defRPr>
            </a:lvl3pPr>
            <a:lvl4pPr marL="1200150" lvl="3"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200" kern="1200">
                <a:solidFill>
                  <a:schemeClr val="accent2"/>
                </a:solidFill>
                <a:latin typeface="+mn-lt"/>
                <a:ea typeface="+mn-ea"/>
                <a:cs typeface="+mn-cs"/>
              </a:defRPr>
            </a:lvl4pPr>
            <a:lvl5pPr marL="1543050" lvl="4"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200" kern="1200">
                <a:solidFill>
                  <a:schemeClr val="accent2"/>
                </a:solidFill>
                <a:latin typeface="+mn-lt"/>
                <a:ea typeface="+mn-ea"/>
                <a:cs typeface="+mn-cs"/>
              </a:defRPr>
            </a:lvl5pPr>
            <a:lvl6pPr marL="1885950" lvl="5"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6pPr>
            <a:lvl7pPr marL="2228850" lvl="6"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7pPr>
            <a:lvl8pPr marL="2571750" lvl="7"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8pPr>
            <a:lvl9pPr marL="2914650" lvl="8"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9pPr>
          </a:lstStyle>
          <a:p>
            <a:pPr marL="0" indent="0">
              <a:buClr>
                <a:schemeClr val="hlink"/>
              </a:buClr>
              <a:buSzPts val="1100"/>
              <a:buFont typeface="Arial"/>
              <a:buNone/>
            </a:pPr>
            <a:endParaRPr lang="en-GB" dirty="0">
              <a:solidFill>
                <a:schemeClr val="bg1">
                  <a:lumMod val="75000"/>
                  <a:lumOff val="25000"/>
                </a:schemeClr>
              </a:solidFill>
            </a:endParaRPr>
          </a:p>
        </p:txBody>
      </p:sp>
      <p:sp>
        <p:nvSpPr>
          <p:cNvPr id="7" name="Subtitle 6">
            <a:extLst>
              <a:ext uri="{FF2B5EF4-FFF2-40B4-BE49-F238E27FC236}">
                <a16:creationId xmlns:a16="http://schemas.microsoft.com/office/drawing/2014/main" id="{BB294876-7167-DD38-AA1D-97169691BDD3}"/>
              </a:ext>
            </a:extLst>
          </p:cNvPr>
          <p:cNvSpPr>
            <a:spLocks noGrp="1"/>
          </p:cNvSpPr>
          <p:nvPr>
            <p:ph type="subTitle" idx="1"/>
          </p:nvPr>
        </p:nvSpPr>
        <p:spPr>
          <a:xfrm>
            <a:off x="921115" y="1421608"/>
            <a:ext cx="7301769" cy="2978944"/>
          </a:xfrm>
        </p:spPr>
        <p:txBody>
          <a:bodyPr/>
          <a:lstStyle/>
          <a:p>
            <a:pPr marL="0" indent="0">
              <a:buNone/>
            </a:pPr>
            <a:r>
              <a:rPr lang="el-GR" sz="1600" dirty="0">
                <a:solidFill>
                  <a:schemeClr val="bg1"/>
                </a:solidFill>
              </a:rPr>
              <a:t>Γίνεται φόρτωση του πελάτη στο ταξί και ανανεώνεται το αντίστοιχο </a:t>
            </a:r>
            <a:r>
              <a:rPr lang="en-US" sz="1600" dirty="0">
                <a:solidFill>
                  <a:schemeClr val="bg1"/>
                </a:solidFill>
              </a:rPr>
              <a:t>perception </a:t>
            </a:r>
            <a:r>
              <a:rPr lang="el-GR" sz="1600" dirty="0">
                <a:solidFill>
                  <a:schemeClr val="bg1"/>
                </a:solidFill>
              </a:rPr>
              <a:t>στο περιβάλλον (που δείχνει ότι ο πελάτης βρίσκεται μέσα στο ταξί).</a:t>
            </a:r>
          </a:p>
          <a:p>
            <a:pPr marL="0" indent="0">
              <a:buNone/>
            </a:pPr>
            <a:endParaRPr lang="el-GR" sz="1600" dirty="0">
              <a:solidFill>
                <a:schemeClr val="bg1"/>
              </a:solidFill>
            </a:endParaRPr>
          </a:p>
          <a:p>
            <a:pPr marL="0" indent="0">
              <a:buNone/>
            </a:pPr>
            <a:r>
              <a:rPr lang="el-GR" sz="1600" dirty="0">
                <a:solidFill>
                  <a:schemeClr val="bg1"/>
                </a:solidFill>
              </a:rPr>
              <a:t>Η μεταφορά του πελάτη γίνεται με τον ίδιο ακριβώς τρόπο και σύμφωνα με τα σενάρια, που υπάρχουν και προαναφέρθηκαν, κατά την διαδικασία </a:t>
            </a:r>
            <a:r>
              <a:rPr lang="el-GR" sz="1600" b="1" dirty="0">
                <a:solidFill>
                  <a:schemeClr val="bg1"/>
                </a:solidFill>
              </a:rPr>
              <a:t>μετακίνησης σε πελάτη</a:t>
            </a:r>
            <a:r>
              <a:rPr lang="el-GR" sz="1600" dirty="0">
                <a:solidFill>
                  <a:schemeClr val="bg1"/>
                </a:solidFill>
              </a:rPr>
              <a:t>.</a:t>
            </a:r>
          </a:p>
          <a:p>
            <a:pPr marL="0" indent="0">
              <a:buNone/>
            </a:pPr>
            <a:endParaRPr lang="el-GR" sz="1600" b="1" dirty="0">
              <a:solidFill>
                <a:schemeClr val="bg1"/>
              </a:solidFill>
            </a:endParaRPr>
          </a:p>
          <a:p>
            <a:pPr marL="0" indent="0">
              <a:buNone/>
            </a:pPr>
            <a:r>
              <a:rPr lang="el-GR" sz="1600" dirty="0">
                <a:solidFill>
                  <a:schemeClr val="bg1"/>
                </a:solidFill>
              </a:rPr>
              <a:t>Ύστερα, όταν το ταξί φτάσει στον προορισμό </a:t>
            </a:r>
            <a:r>
              <a:rPr lang="en-US" sz="1600" dirty="0">
                <a:solidFill>
                  <a:schemeClr val="bg1"/>
                </a:solidFill>
              </a:rPr>
              <a:t>d, </a:t>
            </a:r>
            <a:r>
              <a:rPr lang="el-GR" sz="1600" dirty="0">
                <a:solidFill>
                  <a:schemeClr val="bg1"/>
                </a:solidFill>
              </a:rPr>
              <a:t>γίνεται εκφόρτωση του πελάτη στον προορισμό του, ανανέωση του αντίστοιχου </a:t>
            </a:r>
            <a:r>
              <a:rPr lang="en-US" sz="1600" dirty="0">
                <a:solidFill>
                  <a:schemeClr val="bg1"/>
                </a:solidFill>
              </a:rPr>
              <a:t>perception</a:t>
            </a:r>
            <a:r>
              <a:rPr lang="el-GR" sz="1600" dirty="0">
                <a:solidFill>
                  <a:schemeClr val="bg1"/>
                </a:solidFill>
              </a:rPr>
              <a:t> στο περιβάλλον (που </a:t>
            </a:r>
            <a:r>
              <a:rPr lang="el-GR" sz="1600" dirty="0" err="1">
                <a:solidFill>
                  <a:schemeClr val="bg1"/>
                </a:solidFill>
              </a:rPr>
              <a:t>δείνχει</a:t>
            </a:r>
            <a:r>
              <a:rPr lang="el-GR" sz="1600" dirty="0">
                <a:solidFill>
                  <a:schemeClr val="bg1"/>
                </a:solidFill>
              </a:rPr>
              <a:t> ότι ο πελάτης πια βρίσκεται στο προορισμό) και τέλος ο πελάτης αφαιρείται από το περιβάλλον, ενώ το ταξί μπαίνει στη διαδικασία να επιλέξει επόμενο πελάτη.</a:t>
            </a:r>
            <a:endParaRPr lang="en-US" sz="1600" dirty="0">
              <a:solidFill>
                <a:schemeClr val="bg1"/>
              </a:solidFill>
            </a:endParaRPr>
          </a:p>
        </p:txBody>
      </p:sp>
    </p:spTree>
    <p:extLst>
      <p:ext uri="{BB962C8B-B14F-4D97-AF65-F5344CB8AC3E}">
        <p14:creationId xmlns:p14="http://schemas.microsoft.com/office/powerpoint/2010/main" val="32808594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2107425" y="2333484"/>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dirty="0"/>
              <a:t>ΕΚΜΑΘΗΣΗ ΠΡΑΚΤΟΡΑ</a:t>
            </a:r>
            <a:endParaRPr dirty="0"/>
          </a:p>
        </p:txBody>
      </p:sp>
      <p:sp>
        <p:nvSpPr>
          <p:cNvPr id="460" name="Google Shape;460;p4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l-GR" dirty="0"/>
              <a:t>5</a:t>
            </a:r>
            <a:r>
              <a:rPr lang="en" dirty="0"/>
              <a:t>.</a:t>
            </a:r>
            <a:endParaRPr dirty="0"/>
          </a:p>
        </p:txBody>
      </p:sp>
      <p:sp>
        <p:nvSpPr>
          <p:cNvPr id="462" name="Google Shape;462;p42"/>
          <p:cNvSpPr/>
          <p:nvPr/>
        </p:nvSpPr>
        <p:spPr>
          <a:xfrm>
            <a:off x="2195400" y="373100"/>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6632262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p:nvPr/>
        </p:nvSpPr>
        <p:spPr>
          <a:xfrm>
            <a:off x="715099" y="535000"/>
            <a:ext cx="7785963"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txBox="1">
            <a:spLocks noGrp="1"/>
          </p:cNvSpPr>
          <p:nvPr>
            <p:ph type="title"/>
          </p:nvPr>
        </p:nvSpPr>
        <p:spPr>
          <a:xfrm>
            <a:off x="1544496" y="775058"/>
            <a:ext cx="6169313"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l-GR" dirty="0" err="1"/>
              <a:t>Εκμαθηση</a:t>
            </a:r>
            <a:r>
              <a:rPr lang="el-GR" dirty="0"/>
              <a:t> </a:t>
            </a:r>
            <a:r>
              <a:rPr lang="el-GR" dirty="0" err="1"/>
              <a:t>πρακτορα</a:t>
            </a:r>
            <a:r>
              <a:rPr lang="el-GR" dirty="0"/>
              <a:t> (1/2)</a:t>
            </a:r>
            <a:endParaRPr dirty="0"/>
          </a:p>
        </p:txBody>
      </p:sp>
      <p:sp>
        <p:nvSpPr>
          <p:cNvPr id="496" name="Google Shape;496;p43"/>
          <p:cNvSpPr txBox="1">
            <a:spLocks noGrp="1"/>
          </p:cNvSpPr>
          <p:nvPr>
            <p:ph type="body" idx="1"/>
          </p:nvPr>
        </p:nvSpPr>
        <p:spPr>
          <a:xfrm>
            <a:off x="1180797" y="1328732"/>
            <a:ext cx="6863066" cy="27146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solidFill>
                  <a:schemeClr val="dk1"/>
                </a:solidFill>
              </a:rPr>
              <a:t>Κατά τη μετακίνηση του από σημείο σε σημείο (μεταξύ των </a:t>
            </a:r>
            <a:r>
              <a:rPr lang="en-US" dirty="0">
                <a:solidFill>
                  <a:schemeClr val="dk1"/>
                </a:solidFill>
              </a:rPr>
              <a:t>R, Y, G, B), </a:t>
            </a:r>
            <a:r>
              <a:rPr lang="el-GR" dirty="0">
                <a:solidFill>
                  <a:schemeClr val="dk1"/>
                </a:solidFill>
              </a:rPr>
              <a:t>ο πράκτορας μαθαίνει την βέλτιστη διαδρομή – ακολουθία βημάτων, που πρέπει να ακολουθήσει, για να ελαχιστοποιήσει το κόστος μετακίνησης του (ελάχιστο πλήθος βημάτων, ελάχιστες συγκρούσεις, κλπ.).</a:t>
            </a:r>
          </a:p>
          <a:p>
            <a:pPr marL="0" lvl="0" indent="0" algn="l" rtl="0">
              <a:spcBef>
                <a:spcPts val="0"/>
              </a:spcBef>
              <a:spcAft>
                <a:spcPts val="0"/>
              </a:spcAft>
              <a:buNone/>
            </a:pPr>
            <a:endParaRPr lang="el-GR" dirty="0">
              <a:solidFill>
                <a:schemeClr val="dk1"/>
              </a:solidFill>
            </a:endParaRPr>
          </a:p>
          <a:p>
            <a:pPr marL="0" lvl="0" indent="0" algn="l" rtl="0">
              <a:spcBef>
                <a:spcPts val="0"/>
              </a:spcBef>
              <a:spcAft>
                <a:spcPts val="0"/>
              </a:spcAft>
              <a:buNone/>
            </a:pPr>
            <a:r>
              <a:rPr lang="el-GR" dirty="0">
                <a:solidFill>
                  <a:schemeClr val="dk1"/>
                </a:solidFill>
              </a:rPr>
              <a:t>Ο μηχανισμός εκμάθησης έχει σχεδιαστεί έτσι, ώστε όταν μια διαδρομή (π.χ. η </a:t>
            </a:r>
            <a:r>
              <a:rPr lang="en-US" dirty="0">
                <a:solidFill>
                  <a:schemeClr val="dk1"/>
                </a:solidFill>
              </a:rPr>
              <a:t>R-Y/Y-R) </a:t>
            </a:r>
            <a:r>
              <a:rPr lang="el-GR" dirty="0">
                <a:solidFill>
                  <a:schemeClr val="dk1"/>
                </a:solidFill>
              </a:rPr>
              <a:t>είναι άγνωστη, να βρίσκει και να μαθαίνει την βέλτιστη ακολουθία βημάτων, με την πρώτη μετάβασή του, από το ένα διακριτό σημείο στο άλλο.</a:t>
            </a:r>
          </a:p>
          <a:p>
            <a:pPr marL="0" lvl="0" indent="0" algn="l" rtl="0">
              <a:spcBef>
                <a:spcPts val="0"/>
              </a:spcBef>
              <a:spcAft>
                <a:spcPts val="0"/>
              </a:spcAft>
              <a:buNone/>
            </a:pPr>
            <a:endParaRPr lang="el-GR" dirty="0">
              <a:solidFill>
                <a:schemeClr val="dk1"/>
              </a:solidFill>
            </a:endParaRPr>
          </a:p>
          <a:p>
            <a:pPr marL="0" lvl="0" indent="0" algn="l" rtl="0">
              <a:spcBef>
                <a:spcPts val="0"/>
              </a:spcBef>
              <a:spcAft>
                <a:spcPts val="0"/>
              </a:spcAft>
              <a:buNone/>
            </a:pPr>
            <a:r>
              <a:rPr lang="el-GR" dirty="0">
                <a:solidFill>
                  <a:schemeClr val="dk1"/>
                </a:solidFill>
              </a:rPr>
              <a:t>Η βέλτιστη ακολουθία κινήσεων, αποθηκεύεται στο λεξικό που προαναφέρθηκε, ως ακολουθία γραμμάτων που αντιπροσωπεύουν τις κινήσεις αυτές (π.χ. «ΚΚ</a:t>
            </a:r>
            <a:r>
              <a:rPr lang="en-US" dirty="0">
                <a:solidFill>
                  <a:schemeClr val="dk1"/>
                </a:solidFill>
              </a:rPr>
              <a:t>DDD</a:t>
            </a:r>
            <a:r>
              <a:rPr lang="el-GR" dirty="0">
                <a:solidFill>
                  <a:schemeClr val="dk1"/>
                </a:solidFill>
              </a:rPr>
              <a:t>ΕΕ» για το Υ-Β). Όταν, λοιπόν, εκτελείται η διαδρομή αυτή, διαβάζονται οι κινήσεις μία-μία από το λεξικό και εκτελούνται. Σε περίπτωση της αντίστροφης διαδρομής (Β-Υ), οι κινήσεις εκτελούνται αντίθετα (για κάθε κίνηση) και αντίστροφα (από το τέλος στην αρχή).</a:t>
            </a:r>
          </a:p>
          <a:p>
            <a:pPr marL="0" lvl="0" indent="0" algn="ctr" rtl="0">
              <a:spcBef>
                <a:spcPts val="0"/>
              </a:spcBef>
              <a:spcAft>
                <a:spcPts val="0"/>
              </a:spcAft>
              <a:buNone/>
            </a:pPr>
            <a:endParaRPr lang="el-GR" dirty="0">
              <a:solidFill>
                <a:schemeClr val="dk1"/>
              </a:solidFill>
            </a:endParaRPr>
          </a:p>
        </p:txBody>
      </p:sp>
      <p:grpSp>
        <p:nvGrpSpPr>
          <p:cNvPr id="485" name="Google Shape;485;p43"/>
          <p:cNvGrpSpPr/>
          <p:nvPr/>
        </p:nvGrpSpPr>
        <p:grpSpPr>
          <a:xfrm rot="10800000">
            <a:off x="-515233" y="4500128"/>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564532" y="282887"/>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949786" y="1061408"/>
            <a:ext cx="537557" cy="136576"/>
            <a:chOff x="2641349" y="846250"/>
            <a:chExt cx="413601"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43"/>
            <p:cNvSpPr/>
            <p:nvPr/>
          </p:nvSpPr>
          <p:spPr>
            <a:xfrm>
              <a:off x="2641349"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7403240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p:nvPr/>
        </p:nvSpPr>
        <p:spPr>
          <a:xfrm>
            <a:off x="715099" y="535000"/>
            <a:ext cx="7785963"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txBox="1">
            <a:spLocks noGrp="1"/>
          </p:cNvSpPr>
          <p:nvPr>
            <p:ph type="body" idx="1"/>
          </p:nvPr>
        </p:nvSpPr>
        <p:spPr>
          <a:xfrm>
            <a:off x="1180797" y="1343020"/>
            <a:ext cx="6863066" cy="27146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sz="1300" dirty="0">
                <a:solidFill>
                  <a:schemeClr val="dk1"/>
                </a:solidFill>
              </a:rPr>
              <a:t>Ο τρόπος που επιλέγεται κάθε φορά η επόμενη κίνηση, από κελί σε κελί, που θα εκτελεστεί και θα καταχωρηθεί στο λεξικό, είναι αυτή που αναφέρθηκε στην </a:t>
            </a:r>
            <a:r>
              <a:rPr lang="el-GR" sz="1300" b="1" dirty="0">
                <a:solidFill>
                  <a:schemeClr val="dk1"/>
                </a:solidFill>
              </a:rPr>
              <a:t>περίπτωση 2.2</a:t>
            </a:r>
            <a:r>
              <a:rPr lang="el-GR" sz="1300" dirty="0">
                <a:solidFill>
                  <a:schemeClr val="dk1"/>
                </a:solidFill>
              </a:rPr>
              <a:t> της </a:t>
            </a:r>
            <a:r>
              <a:rPr lang="el-GR" sz="1300" b="1" dirty="0">
                <a:solidFill>
                  <a:schemeClr val="dk1"/>
                </a:solidFill>
              </a:rPr>
              <a:t>μετακίνησης σε πελάτη</a:t>
            </a:r>
            <a:r>
              <a:rPr lang="el-GR" sz="1300" dirty="0">
                <a:solidFill>
                  <a:schemeClr val="dk1"/>
                </a:solidFill>
              </a:rPr>
              <a:t>, αλλά και στην </a:t>
            </a:r>
            <a:r>
              <a:rPr lang="el-GR" sz="1300" b="1" dirty="0">
                <a:solidFill>
                  <a:schemeClr val="dk1"/>
                </a:solidFill>
              </a:rPr>
              <a:t>μεταφορά πελάτη</a:t>
            </a:r>
            <a:r>
              <a:rPr lang="el-GR" sz="1300" dirty="0">
                <a:solidFill>
                  <a:schemeClr val="dk1"/>
                </a:solidFill>
              </a:rPr>
              <a:t> (</a:t>
            </a:r>
            <a:r>
              <a:rPr lang="el-GR" sz="1300" dirty="0" err="1">
                <a:solidFill>
                  <a:schemeClr val="dk1"/>
                </a:solidFill>
              </a:rPr>
              <a:t>Μανχάτταν</a:t>
            </a:r>
            <a:r>
              <a:rPr lang="el-GR" sz="1300" dirty="0">
                <a:solidFill>
                  <a:schemeClr val="dk1"/>
                </a:solidFill>
              </a:rPr>
              <a:t> + Κόστη).</a:t>
            </a:r>
          </a:p>
          <a:p>
            <a:pPr marL="0" lvl="0" indent="0" algn="l" rtl="0">
              <a:spcBef>
                <a:spcPts val="0"/>
              </a:spcBef>
              <a:spcAft>
                <a:spcPts val="0"/>
              </a:spcAft>
              <a:buNone/>
            </a:pPr>
            <a:endParaRPr lang="el-GR" sz="1300" dirty="0">
              <a:solidFill>
                <a:schemeClr val="dk1"/>
              </a:solidFill>
            </a:endParaRPr>
          </a:p>
          <a:p>
            <a:pPr marL="0" lvl="0" indent="0" algn="l" rtl="0">
              <a:spcBef>
                <a:spcPts val="0"/>
              </a:spcBef>
              <a:spcAft>
                <a:spcPts val="0"/>
              </a:spcAft>
              <a:buNone/>
            </a:pPr>
            <a:r>
              <a:rPr lang="el-GR" sz="1300" dirty="0">
                <a:solidFill>
                  <a:schemeClr val="dk1"/>
                </a:solidFill>
              </a:rPr>
              <a:t>Κατά την εκτέλεση των βημάτων αυτών, υπάρχει περίπτωση ο πράκτορας ταξί να προσκρούσει σε τοίχο. Σε αυτή την περίπτωση, αφού εκτελείται η κίνηση και πηγαίνει στο επόμενο κελί, τότε λόγω πρόσκρουσης με τοίχο, ανανεώνει τα κόστη των μεταβάσεων με την τιμή 101 (του προηγούμενου κελιού προς το επόμενο και του επόμενου προς το προηγούμενο). Κατόπιν, επιστρέφει στο κελί που ήταν, επιλέγει πια την καλύτερη κίνηση, μεταξύ των υπολοίπων που έμειναν (η προηγούμενη πια δεν είναι η καλύτερη αφού έχει πια κόστος 101) και πρέπει η κίνηση που προστέθηκε τελευταία στο λεξικό, να αφαιρεθεί.</a:t>
            </a:r>
          </a:p>
          <a:p>
            <a:pPr marL="0" lvl="0" indent="0" algn="l" rtl="0">
              <a:spcBef>
                <a:spcPts val="0"/>
              </a:spcBef>
              <a:spcAft>
                <a:spcPts val="0"/>
              </a:spcAft>
              <a:buNone/>
            </a:pPr>
            <a:endParaRPr lang="el-GR" sz="1300" dirty="0">
              <a:solidFill>
                <a:schemeClr val="dk1"/>
              </a:solidFill>
            </a:endParaRPr>
          </a:p>
          <a:p>
            <a:pPr marL="0" lvl="0" indent="0" algn="l" rtl="0">
              <a:spcBef>
                <a:spcPts val="0"/>
              </a:spcBef>
              <a:spcAft>
                <a:spcPts val="0"/>
              </a:spcAft>
              <a:buNone/>
            </a:pPr>
            <a:r>
              <a:rPr lang="el-GR" sz="1300" dirty="0">
                <a:solidFill>
                  <a:schemeClr val="dk1"/>
                </a:solidFill>
              </a:rPr>
              <a:t>Στην ουσία, η διαδικασία της εκμάθησης γίνεται μέσω της εγγραφής κινήσεων στο λεξικό των διαδρομών, αλλά και της ανανέωσης των τιμών του κόστους μετάβασης μερικών κελιών. Αφού ο πράκτορας έχει «μάθει», θα εκτελεί πάντα τις βέλτιστες κινήσεις.</a:t>
            </a:r>
          </a:p>
          <a:p>
            <a:pPr marL="0" lvl="0" indent="0" algn="l" rtl="0">
              <a:spcBef>
                <a:spcPts val="0"/>
              </a:spcBef>
              <a:spcAft>
                <a:spcPts val="0"/>
              </a:spcAft>
              <a:buNone/>
            </a:pPr>
            <a:endParaRPr lang="el-GR" dirty="0">
              <a:solidFill>
                <a:schemeClr val="dk1"/>
              </a:solidFill>
            </a:endParaRPr>
          </a:p>
          <a:p>
            <a:pPr marL="0" lvl="0" indent="0" algn="l" rtl="0">
              <a:spcBef>
                <a:spcPts val="0"/>
              </a:spcBef>
              <a:spcAft>
                <a:spcPts val="0"/>
              </a:spcAft>
              <a:buNone/>
            </a:pPr>
            <a:endParaRPr lang="el-GR" dirty="0">
              <a:solidFill>
                <a:schemeClr val="dk1"/>
              </a:solidFill>
            </a:endParaRPr>
          </a:p>
        </p:txBody>
      </p:sp>
      <p:grpSp>
        <p:nvGrpSpPr>
          <p:cNvPr id="485" name="Google Shape;485;p43"/>
          <p:cNvGrpSpPr/>
          <p:nvPr/>
        </p:nvGrpSpPr>
        <p:grpSpPr>
          <a:xfrm rot="10800000">
            <a:off x="-436827" y="4552311"/>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557286" y="275858"/>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953092" y="1061408"/>
            <a:ext cx="537557" cy="136577"/>
            <a:chOff x="2641349" y="846250"/>
            <a:chExt cx="413601" cy="105076"/>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43"/>
            <p:cNvSpPr/>
            <p:nvPr/>
          </p:nvSpPr>
          <p:spPr>
            <a:xfrm>
              <a:off x="2758075" y="846251"/>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43"/>
            <p:cNvSpPr/>
            <p:nvPr/>
          </p:nvSpPr>
          <p:spPr>
            <a:xfrm>
              <a:off x="2641349"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484;p43">
            <a:extLst>
              <a:ext uri="{FF2B5EF4-FFF2-40B4-BE49-F238E27FC236}">
                <a16:creationId xmlns:a16="http://schemas.microsoft.com/office/drawing/2014/main" id="{A7B2634F-4454-1B9D-36CD-8B3759207D73}"/>
              </a:ext>
            </a:extLst>
          </p:cNvPr>
          <p:cNvSpPr txBox="1">
            <a:spLocks noGrp="1"/>
          </p:cNvSpPr>
          <p:nvPr>
            <p:ph type="title"/>
          </p:nvPr>
        </p:nvSpPr>
        <p:spPr>
          <a:xfrm>
            <a:off x="1544496" y="775058"/>
            <a:ext cx="6169313"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l-GR" dirty="0" err="1"/>
              <a:t>Εκμαθηση</a:t>
            </a:r>
            <a:r>
              <a:rPr lang="el-GR" dirty="0"/>
              <a:t> </a:t>
            </a:r>
            <a:r>
              <a:rPr lang="el-GR" dirty="0" err="1"/>
              <a:t>πρακτορα</a:t>
            </a:r>
            <a:r>
              <a:rPr lang="el-GR" dirty="0"/>
              <a:t> (2/2)</a:t>
            </a:r>
            <a:endParaRPr dirty="0"/>
          </a:p>
        </p:txBody>
      </p:sp>
    </p:spTree>
    <p:extLst>
      <p:ext uri="{BB962C8B-B14F-4D97-AF65-F5344CB8AC3E}">
        <p14:creationId xmlns:p14="http://schemas.microsoft.com/office/powerpoint/2010/main" val="90616450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8" name="Google Shape;398;p39"/>
          <p:cNvSpPr txBox="1">
            <a:spLocks noGrp="1"/>
          </p:cNvSpPr>
          <p:nvPr>
            <p:ph type="subTitle" idx="1"/>
          </p:nvPr>
        </p:nvSpPr>
        <p:spPr>
          <a:xfrm>
            <a:off x="918600" y="1102975"/>
            <a:ext cx="7306800" cy="35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l-GR" sz="1400" dirty="0"/>
              <a:t>Η παρούσα εργασία αποσκοπεί στην δημιουργία ενός κόσμου, όπου ένας πράκτορας </a:t>
            </a:r>
            <a:r>
              <a:rPr lang="el-GR" sz="1400" b="1" dirty="0"/>
              <a:t>ταξί</a:t>
            </a:r>
            <a:r>
              <a:rPr lang="el-GR" sz="1400" dirty="0"/>
              <a:t>, αναλαμβάνει την μεταφορά πολλαπλών </a:t>
            </a:r>
            <a:r>
              <a:rPr lang="el-GR" sz="1400" b="1" dirty="0"/>
              <a:t>πελατών</a:t>
            </a:r>
            <a:r>
              <a:rPr lang="el-GR" sz="1400" dirty="0"/>
              <a:t> προς τον </a:t>
            </a:r>
            <a:r>
              <a:rPr lang="el-GR" sz="1400" b="1" dirty="0"/>
              <a:t>προορισμό</a:t>
            </a:r>
            <a:r>
              <a:rPr lang="el-GR" sz="1400" dirty="0"/>
              <a:t> τους. </a:t>
            </a:r>
          </a:p>
          <a:p>
            <a:pPr marL="0" lvl="0" indent="0" algn="l" rtl="0">
              <a:spcBef>
                <a:spcPts val="0"/>
              </a:spcBef>
              <a:spcAft>
                <a:spcPts val="0"/>
              </a:spcAft>
              <a:buClr>
                <a:schemeClr val="hlink"/>
              </a:buClr>
              <a:buSzPts val="1100"/>
              <a:buFont typeface="Arial"/>
              <a:buNone/>
            </a:pPr>
            <a:endParaRPr lang="el-GR" sz="1400" dirty="0"/>
          </a:p>
          <a:p>
            <a:pPr marL="0" lvl="0" indent="0" algn="l" rtl="0">
              <a:spcBef>
                <a:spcPts val="0"/>
              </a:spcBef>
              <a:spcAft>
                <a:spcPts val="0"/>
              </a:spcAft>
              <a:buClr>
                <a:schemeClr val="hlink"/>
              </a:buClr>
              <a:buSzPts val="1100"/>
              <a:buFont typeface="Arial"/>
              <a:buNone/>
            </a:pPr>
            <a:r>
              <a:rPr lang="el-GR" sz="1400" dirty="0"/>
              <a:t>Στόχος μας αποτέλεσε η υλοποίηση ενός συστήματος, στο οποίο ο πράκτορας εφαρμόζει με τον βέλτιστο δυνατό τρόπο (ελαχιστοποίηση του κόστους) την επιλογή του επόμενου πελάτη, καθώς και τη μετακίνηση του στον κόσμο. Επιδιώκει την επιλογή της συντομότερης διαδρομής και παράλληλα μαθαίνει τις βέλτιστες ακολουθίες βημάτων μεταξύ των </a:t>
            </a:r>
            <a:r>
              <a:rPr lang="el-GR" sz="1400" b="1" dirty="0"/>
              <a:t>τεσσάρων</a:t>
            </a:r>
            <a:r>
              <a:rPr lang="el-GR" sz="1400" dirty="0"/>
              <a:t> προκαθορισμένων σημείων (</a:t>
            </a:r>
            <a:r>
              <a:rPr lang="en-US" sz="1400" dirty="0"/>
              <a:t>R, Y, G, B). </a:t>
            </a:r>
            <a:r>
              <a:rPr lang="el-GR" sz="1400" dirty="0"/>
              <a:t>Επίσης, κατά τη μετακίνηση του στον κόσμο, πραγματοποιεί και εκμάθηση των εμποδίων, που έχουν οριστεί (τοίχοι και όρια του κόσμου). </a:t>
            </a:r>
          </a:p>
          <a:p>
            <a:pPr marL="0" lvl="0" indent="0" algn="l" rtl="0">
              <a:spcBef>
                <a:spcPts val="0"/>
              </a:spcBef>
              <a:spcAft>
                <a:spcPts val="0"/>
              </a:spcAft>
              <a:buClr>
                <a:schemeClr val="hlink"/>
              </a:buClr>
              <a:buSzPts val="1100"/>
              <a:buFont typeface="Arial"/>
              <a:buNone/>
            </a:pPr>
            <a:endParaRPr lang="el-GR" sz="1400" dirty="0"/>
          </a:p>
          <a:p>
            <a:pPr marL="0" lvl="0" indent="0" algn="l" rtl="0">
              <a:spcBef>
                <a:spcPts val="0"/>
              </a:spcBef>
              <a:spcAft>
                <a:spcPts val="0"/>
              </a:spcAft>
              <a:buClr>
                <a:schemeClr val="hlink"/>
              </a:buClr>
              <a:buSzPts val="1100"/>
              <a:buFont typeface="Arial"/>
              <a:buNone/>
            </a:pPr>
            <a:r>
              <a:rPr lang="el-GR" sz="1400" dirty="0"/>
              <a:t>Αφού πραγματοποιηθεί επιτυχώς η φόρτωση και η εκφόρτωση του πελάτη στον προορισμό του, τότε η εξυπηρέτηση του παρόντος πελάτη έχει διεκπεραιωθεί και εκτελείται η όλη διαδικασία εκ νέου. Το επεισόδιο ολοκληρώνεται μετά την εκτέλεση 50 ενεργειών του πράκτορα ταξί, έτσι ώστε να μπορεί να μελετηθεί η δράση του σε πολλαπλές περιπτώσεις και σενάρια.</a:t>
            </a:r>
            <a:endParaRPr lang="en-GB" sz="1400" dirty="0">
              <a:solidFill>
                <a:schemeClr val="accent2"/>
              </a:solidFill>
            </a:endParaRPr>
          </a:p>
        </p:txBody>
      </p:sp>
      <p:sp>
        <p:nvSpPr>
          <p:cNvPr id="397" name="Google Shape;397;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dirty="0" err="1"/>
              <a:t>ΕΙΣΑΓωγη</a:t>
            </a:r>
            <a:endParaRPr dirty="0"/>
          </a:p>
        </p:txBody>
      </p:sp>
      <p:grpSp>
        <p:nvGrpSpPr>
          <p:cNvPr id="399" name="Google Shape;399;p39"/>
          <p:cNvGrpSpPr/>
          <p:nvPr/>
        </p:nvGrpSpPr>
        <p:grpSpPr>
          <a:xfrm>
            <a:off x="8026698" y="4713214"/>
            <a:ext cx="781084" cy="198455"/>
            <a:chOff x="2641350" y="846250"/>
            <a:chExt cx="413600" cy="105075"/>
          </a:xfrm>
        </p:grpSpPr>
        <p:sp>
          <p:nvSpPr>
            <p:cNvPr id="400" name="Google Shape;400;p3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5"/>
          <p:cNvSpPr txBox="1">
            <a:spLocks noGrp="1"/>
          </p:cNvSpPr>
          <p:nvPr>
            <p:ph type="title" idx="6"/>
          </p:nvPr>
        </p:nvSpPr>
        <p:spPr>
          <a:xfrm>
            <a:off x="720000" y="51055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sz="2800" dirty="0">
                <a:solidFill>
                  <a:schemeClr val="accent1"/>
                </a:solidFill>
              </a:rPr>
              <a:t>ΤΕΛΟΣ </a:t>
            </a:r>
            <a:r>
              <a:rPr lang="el-GR" sz="2800" dirty="0" err="1">
                <a:solidFill>
                  <a:schemeClr val="accent1"/>
                </a:solidFill>
              </a:rPr>
              <a:t>ΠΑΡΟΥΣΙΑΣΗς</a:t>
            </a:r>
            <a:endParaRPr sz="2800" dirty="0">
              <a:solidFill>
                <a:schemeClr val="accent1"/>
              </a:solidFill>
            </a:endParaRPr>
          </a:p>
        </p:txBody>
      </p:sp>
      <p:sp>
        <p:nvSpPr>
          <p:cNvPr id="539" name="Google Shape;539;p45"/>
          <p:cNvSpPr/>
          <p:nvPr/>
        </p:nvSpPr>
        <p:spPr>
          <a:xfrm>
            <a:off x="1096995" y="1039979"/>
            <a:ext cx="622948" cy="622948"/>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45"/>
          <p:cNvGrpSpPr/>
          <p:nvPr/>
        </p:nvGrpSpPr>
        <p:grpSpPr>
          <a:xfrm>
            <a:off x="872454" y="1293020"/>
            <a:ext cx="755358" cy="191930"/>
            <a:chOff x="2641350" y="846250"/>
            <a:chExt cx="413600" cy="105075"/>
          </a:xfrm>
        </p:grpSpPr>
        <p:sp>
          <p:nvSpPr>
            <p:cNvPr id="542" name="Google Shape;542;p45"/>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5"/>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5"/>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5"/>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itle 10">
            <a:extLst>
              <a:ext uri="{FF2B5EF4-FFF2-40B4-BE49-F238E27FC236}">
                <a16:creationId xmlns:a16="http://schemas.microsoft.com/office/drawing/2014/main" id="{6F99C754-5D92-B01E-289E-4B5D6A1D99AC}"/>
              </a:ext>
            </a:extLst>
          </p:cNvPr>
          <p:cNvSpPr>
            <a:spLocks noGrp="1"/>
          </p:cNvSpPr>
          <p:nvPr>
            <p:ph type="title" idx="4"/>
          </p:nvPr>
        </p:nvSpPr>
        <p:spPr>
          <a:xfrm>
            <a:off x="999721" y="1534795"/>
            <a:ext cx="7144558" cy="1268372"/>
          </a:xfrm>
        </p:spPr>
        <p:txBody>
          <a:bodyPr/>
          <a:lstStyle/>
          <a:p>
            <a:r>
              <a:rPr lang="el-GR" sz="4000" dirty="0"/>
              <a:t>ΕΥΧΑΡΙΣΤΟΥΜΕ ΓΙΑ ΤΗΝ ΠΡΟΣΟΧΗ ΚΑΙ ΤΟΝ ΧΡΟΝΟ Σας!</a:t>
            </a:r>
            <a:endParaRPr lang="en-US" sz="4000" dirty="0"/>
          </a:p>
        </p:txBody>
      </p:sp>
      <p:sp>
        <p:nvSpPr>
          <p:cNvPr id="13" name="Subtitle 12">
            <a:extLst>
              <a:ext uri="{FF2B5EF4-FFF2-40B4-BE49-F238E27FC236}">
                <a16:creationId xmlns:a16="http://schemas.microsoft.com/office/drawing/2014/main" id="{04C984EF-F833-B140-559E-8409FCEA3BA4}"/>
              </a:ext>
            </a:extLst>
          </p:cNvPr>
          <p:cNvSpPr>
            <a:spLocks noGrp="1"/>
          </p:cNvSpPr>
          <p:nvPr>
            <p:ph type="subTitle" idx="5"/>
          </p:nvPr>
        </p:nvSpPr>
        <p:spPr>
          <a:xfrm>
            <a:off x="1298758" y="3057594"/>
            <a:ext cx="3070914" cy="903000"/>
          </a:xfrm>
        </p:spPr>
        <p:txBody>
          <a:bodyPr/>
          <a:lstStyle/>
          <a:p>
            <a:r>
              <a:rPr lang="el-GR" dirty="0">
                <a:solidFill>
                  <a:schemeClr val="accent1"/>
                </a:solidFill>
              </a:rPr>
              <a:t>ΣΩΤΗΡΙΟΣ ΔΗΜΗΤΡΑΚΟΥΛΑΚΟΣ (Ε20040)</a:t>
            </a:r>
            <a:endParaRPr lang="en-US" dirty="0">
              <a:solidFill>
                <a:schemeClr val="accent1"/>
              </a:solidFill>
            </a:endParaRPr>
          </a:p>
        </p:txBody>
      </p:sp>
      <p:sp>
        <p:nvSpPr>
          <p:cNvPr id="14" name="Subtitle 12">
            <a:extLst>
              <a:ext uri="{FF2B5EF4-FFF2-40B4-BE49-F238E27FC236}">
                <a16:creationId xmlns:a16="http://schemas.microsoft.com/office/drawing/2014/main" id="{71339B04-A754-6393-2400-E0EDD915AFC0}"/>
              </a:ext>
            </a:extLst>
          </p:cNvPr>
          <p:cNvSpPr txBox="1">
            <a:spLocks/>
          </p:cNvSpPr>
          <p:nvPr/>
        </p:nvSpPr>
        <p:spPr>
          <a:xfrm>
            <a:off x="4774330" y="3057594"/>
            <a:ext cx="3070914" cy="903000"/>
          </a:xfrm>
          <a:prstGeom prst="rect">
            <a:avLst/>
          </a:prstGeom>
        </p:spPr>
        <p:txBody>
          <a:bodyPr spcFirstLastPara="1" vert="horz" wrap="square" lIns="91425" tIns="91425" rIns="91425" bIns="91425" rtlCol="0" anchor="ctr" anchorCtr="0">
            <a:noAutofit/>
          </a:bodyPr>
          <a:lstStyle>
            <a:lvl1pPr marL="171450" lvl="0" indent="-171450" algn="ctr" defTabSz="6858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accent2"/>
                </a:solidFill>
                <a:latin typeface="+mn-lt"/>
                <a:ea typeface="+mn-ea"/>
                <a:cs typeface="+mn-cs"/>
              </a:defRPr>
            </a:lvl1pPr>
            <a:lvl2pPr marL="514350" lvl="1" indent="-171450" algn="ctr" defTabSz="685800" rtl="0" eaLnBrk="1" latinLnBrk="0" hangingPunct="1">
              <a:lnSpc>
                <a:spcPct val="100000"/>
              </a:lnSpc>
              <a:spcBef>
                <a:spcPts val="0"/>
              </a:spcBef>
              <a:spcAft>
                <a:spcPts val="0"/>
              </a:spcAft>
              <a:buClr>
                <a:schemeClr val="dk1"/>
              </a:buClr>
              <a:buSzPts val="1400"/>
              <a:buFont typeface="Arial" panose="020B0604020202020204" pitchFamily="34" charset="0"/>
              <a:buNone/>
              <a:defRPr sz="1500" kern="1200">
                <a:solidFill>
                  <a:schemeClr val="dk1"/>
                </a:solidFill>
                <a:latin typeface="+mn-lt"/>
                <a:ea typeface="+mn-ea"/>
                <a:cs typeface="+mn-cs"/>
              </a:defRPr>
            </a:lvl2pPr>
            <a:lvl3pPr marL="857250" lvl="2" indent="-171450" algn="ctr" defTabSz="685800" rtl="0" eaLnBrk="1" latinLnBrk="0" hangingPunct="1">
              <a:lnSpc>
                <a:spcPct val="100000"/>
              </a:lnSpc>
              <a:spcBef>
                <a:spcPts val="0"/>
              </a:spcBef>
              <a:spcAft>
                <a:spcPts val="0"/>
              </a:spcAft>
              <a:buClr>
                <a:schemeClr val="dk1"/>
              </a:buClr>
              <a:buSzPts val="1400"/>
              <a:buFont typeface="Arial" panose="020B0604020202020204" pitchFamily="34" charset="0"/>
              <a:buNone/>
              <a:defRPr sz="1350" kern="1200">
                <a:solidFill>
                  <a:schemeClr val="dk1"/>
                </a:solidFill>
                <a:latin typeface="+mn-lt"/>
                <a:ea typeface="+mn-ea"/>
                <a:cs typeface="+mn-cs"/>
              </a:defRPr>
            </a:lvl3pPr>
            <a:lvl4pPr marL="1200150" lvl="3" indent="-171450" algn="ctr" defTabSz="685800" rtl="0" eaLnBrk="1" latinLnBrk="0" hangingPunct="1">
              <a:lnSpc>
                <a:spcPct val="100000"/>
              </a:lnSpc>
              <a:spcBef>
                <a:spcPts val="0"/>
              </a:spcBef>
              <a:spcAft>
                <a:spcPts val="0"/>
              </a:spcAft>
              <a:buClr>
                <a:schemeClr val="dk1"/>
              </a:buClr>
              <a:buSzPts val="1400"/>
              <a:buFont typeface="Arial" panose="020B0604020202020204" pitchFamily="34" charset="0"/>
              <a:buNone/>
              <a:defRPr sz="1200" kern="1200">
                <a:solidFill>
                  <a:schemeClr val="dk1"/>
                </a:solidFill>
                <a:latin typeface="+mn-lt"/>
                <a:ea typeface="+mn-ea"/>
                <a:cs typeface="+mn-cs"/>
              </a:defRPr>
            </a:lvl4pPr>
            <a:lvl5pPr marL="1543050" lvl="4" indent="-171450" algn="ctr" defTabSz="685800" rtl="0" eaLnBrk="1" latinLnBrk="0" hangingPunct="1">
              <a:lnSpc>
                <a:spcPct val="100000"/>
              </a:lnSpc>
              <a:spcBef>
                <a:spcPts val="0"/>
              </a:spcBef>
              <a:spcAft>
                <a:spcPts val="0"/>
              </a:spcAft>
              <a:buClr>
                <a:schemeClr val="dk1"/>
              </a:buClr>
              <a:buSzPts val="1400"/>
              <a:buFont typeface="Arial" panose="020B0604020202020204" pitchFamily="34" charset="0"/>
              <a:buNone/>
              <a:defRPr sz="1200" kern="1200">
                <a:solidFill>
                  <a:schemeClr val="dk1"/>
                </a:solidFill>
                <a:latin typeface="+mn-lt"/>
                <a:ea typeface="+mn-ea"/>
                <a:cs typeface="+mn-cs"/>
              </a:defRPr>
            </a:lvl5pPr>
            <a:lvl6pPr marL="1885950" lvl="5" indent="-171450" algn="ctr" defTabSz="685800" rtl="0" eaLnBrk="1" latinLnBrk="0" hangingPunct="1">
              <a:lnSpc>
                <a:spcPct val="100000"/>
              </a:lnSpc>
              <a:spcBef>
                <a:spcPts val="0"/>
              </a:spcBef>
              <a:spcAft>
                <a:spcPts val="0"/>
              </a:spcAft>
              <a:buClr>
                <a:schemeClr val="dk1"/>
              </a:buClr>
              <a:buSzPts val="1400"/>
              <a:buFont typeface="Arial" panose="020B0604020202020204" pitchFamily="34" charset="0"/>
              <a:buNone/>
              <a:defRPr sz="1050" kern="1200">
                <a:solidFill>
                  <a:schemeClr val="dk1"/>
                </a:solidFill>
                <a:latin typeface="+mn-lt"/>
                <a:ea typeface="+mn-ea"/>
                <a:cs typeface="+mn-cs"/>
              </a:defRPr>
            </a:lvl6pPr>
            <a:lvl7pPr marL="2228850" lvl="6" indent="-171450" algn="ctr" defTabSz="685800" rtl="0" eaLnBrk="1" latinLnBrk="0" hangingPunct="1">
              <a:lnSpc>
                <a:spcPct val="100000"/>
              </a:lnSpc>
              <a:spcBef>
                <a:spcPts val="0"/>
              </a:spcBef>
              <a:spcAft>
                <a:spcPts val="0"/>
              </a:spcAft>
              <a:buClr>
                <a:schemeClr val="dk1"/>
              </a:buClr>
              <a:buSzPts val="1400"/>
              <a:buFont typeface="Arial" panose="020B0604020202020204" pitchFamily="34" charset="0"/>
              <a:buNone/>
              <a:defRPr sz="1050" kern="1200">
                <a:solidFill>
                  <a:schemeClr val="dk1"/>
                </a:solidFill>
                <a:latin typeface="+mn-lt"/>
                <a:ea typeface="+mn-ea"/>
                <a:cs typeface="+mn-cs"/>
              </a:defRPr>
            </a:lvl7pPr>
            <a:lvl8pPr marL="2571750" lvl="7" indent="-171450" algn="ctr" defTabSz="685800" rtl="0" eaLnBrk="1" latinLnBrk="0" hangingPunct="1">
              <a:lnSpc>
                <a:spcPct val="100000"/>
              </a:lnSpc>
              <a:spcBef>
                <a:spcPts val="0"/>
              </a:spcBef>
              <a:spcAft>
                <a:spcPts val="0"/>
              </a:spcAft>
              <a:buClr>
                <a:schemeClr val="dk1"/>
              </a:buClr>
              <a:buSzPts val="1400"/>
              <a:buFont typeface="Arial" panose="020B0604020202020204" pitchFamily="34" charset="0"/>
              <a:buNone/>
              <a:defRPr sz="1050" kern="1200">
                <a:solidFill>
                  <a:schemeClr val="dk1"/>
                </a:solidFill>
                <a:latin typeface="+mn-lt"/>
                <a:ea typeface="+mn-ea"/>
                <a:cs typeface="+mn-cs"/>
              </a:defRPr>
            </a:lvl8pPr>
            <a:lvl9pPr marL="2914650" lvl="8" indent="-171450" algn="ctr" defTabSz="685800" rtl="0" eaLnBrk="1" latinLnBrk="0" hangingPunct="1">
              <a:lnSpc>
                <a:spcPct val="100000"/>
              </a:lnSpc>
              <a:spcBef>
                <a:spcPts val="0"/>
              </a:spcBef>
              <a:spcAft>
                <a:spcPts val="0"/>
              </a:spcAft>
              <a:buClr>
                <a:schemeClr val="dk1"/>
              </a:buClr>
              <a:buSzPts val="1400"/>
              <a:buFont typeface="Arial" panose="020B0604020202020204" pitchFamily="34" charset="0"/>
              <a:buNone/>
              <a:defRPr sz="1050" kern="1200">
                <a:solidFill>
                  <a:schemeClr val="dk1"/>
                </a:solidFill>
                <a:latin typeface="+mn-lt"/>
                <a:ea typeface="+mn-ea"/>
                <a:cs typeface="+mn-cs"/>
              </a:defRPr>
            </a:lvl9pPr>
          </a:lstStyle>
          <a:p>
            <a:r>
              <a:rPr lang="el-GR" dirty="0">
                <a:solidFill>
                  <a:schemeClr val="accent1"/>
                </a:solidFill>
              </a:rPr>
              <a:t>ΑΠΟΣΤΟΛΟΣ ΧΑΣΙΩΤΗΣ </a:t>
            </a:r>
          </a:p>
          <a:p>
            <a:r>
              <a:rPr lang="el-GR" dirty="0">
                <a:solidFill>
                  <a:schemeClr val="accent1"/>
                </a:solidFill>
              </a:rPr>
              <a:t>(Ε20183)</a:t>
            </a:r>
            <a:endParaRPr lang="en-US" dirty="0">
              <a:solidFill>
                <a:schemeClr val="accent1"/>
              </a:solidFill>
            </a:endParaRPr>
          </a:p>
        </p:txBody>
      </p:sp>
      <p:sp>
        <p:nvSpPr>
          <p:cNvPr id="2" name="TextBox 1">
            <a:extLst>
              <a:ext uri="{FF2B5EF4-FFF2-40B4-BE49-F238E27FC236}">
                <a16:creationId xmlns:a16="http://schemas.microsoft.com/office/drawing/2014/main" id="{69E8C3D9-2EA2-85DB-CD43-53921FB6B9AB}"/>
              </a:ext>
            </a:extLst>
          </p:cNvPr>
          <p:cNvSpPr txBox="1"/>
          <p:nvPr/>
        </p:nvSpPr>
        <p:spPr>
          <a:xfrm>
            <a:off x="2501465" y="4294396"/>
            <a:ext cx="4141071" cy="338554"/>
          </a:xfrm>
          <a:prstGeom prst="rect">
            <a:avLst/>
          </a:prstGeom>
          <a:noFill/>
        </p:spPr>
        <p:txBody>
          <a:bodyPr wrap="square" rtlCol="0">
            <a:spAutoFit/>
          </a:bodyPr>
          <a:lstStyle/>
          <a:p>
            <a:r>
              <a:rPr lang="el-GR" sz="1600" dirty="0">
                <a:solidFill>
                  <a:srgbClr val="FFC000"/>
                </a:solidFill>
              </a:rPr>
              <a:t>Ακολουθεί η εκτέλεση του προγράμματος…</a:t>
            </a:r>
            <a:endParaRPr lang="en-US" sz="1600" dirty="0">
              <a:solidFill>
                <a:srgbClr val="B58900"/>
              </a:solidFill>
            </a:endParaRPr>
          </a:p>
        </p:txBody>
      </p:sp>
    </p:spTree>
    <p:extLst>
      <p:ext uri="{BB962C8B-B14F-4D97-AF65-F5344CB8AC3E}">
        <p14:creationId xmlns:p14="http://schemas.microsoft.com/office/powerpoint/2010/main" val="411759443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0"/>
          <p:cNvSpPr/>
          <p:nvPr/>
        </p:nvSpPr>
        <p:spPr>
          <a:xfrm>
            <a:off x="4708292"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6037192"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3336167"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1939612"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623800"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dirty="0"/>
              <a:t>ΟΡΙΜΟΣ ΚΟΣΜΟΥ</a:t>
            </a:r>
            <a:endParaRPr dirty="0"/>
          </a:p>
        </p:txBody>
      </p:sp>
      <p:sp>
        <p:nvSpPr>
          <p:cNvPr id="416" name="Google Shape;416;p40"/>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14" name="Google Shape;414;p40"/>
          <p:cNvSpPr txBox="1">
            <a:spLocks noGrp="1"/>
          </p:cNvSpPr>
          <p:nvPr>
            <p:ph type="subTitle" idx="1"/>
          </p:nvPr>
        </p:nvSpPr>
        <p:spPr>
          <a:xfrm>
            <a:off x="734783" y="2302429"/>
            <a:ext cx="3378431"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sz="1200" b="1" dirty="0">
                <a:solidFill>
                  <a:schemeClr val="bg1">
                    <a:lumMod val="75000"/>
                    <a:lumOff val="25000"/>
                  </a:schemeClr>
                </a:solidFill>
              </a:rPr>
              <a:t>Γενική αρχιτεκτονική και δομές </a:t>
            </a:r>
          </a:p>
          <a:p>
            <a:pPr marL="0" lvl="0" indent="0" algn="l" rtl="0">
              <a:spcBef>
                <a:spcPts val="0"/>
              </a:spcBef>
              <a:spcAft>
                <a:spcPts val="0"/>
              </a:spcAft>
              <a:buNone/>
            </a:pPr>
            <a:r>
              <a:rPr lang="el-GR" sz="1200" b="1" dirty="0">
                <a:solidFill>
                  <a:schemeClr val="bg1">
                    <a:lumMod val="75000"/>
                    <a:lumOff val="25000"/>
                  </a:schemeClr>
                </a:solidFill>
              </a:rPr>
              <a:t>του κόσμου-περιβάλλοντος</a:t>
            </a:r>
            <a:endParaRPr sz="1200" b="1" dirty="0">
              <a:solidFill>
                <a:schemeClr val="bg1">
                  <a:lumMod val="75000"/>
                  <a:lumOff val="25000"/>
                </a:schemeClr>
              </a:solidFill>
            </a:endParaRPr>
          </a:p>
        </p:txBody>
      </p:sp>
      <p:sp>
        <p:nvSpPr>
          <p:cNvPr id="417" name="Google Shape;417;p40"/>
          <p:cNvSpPr txBox="1">
            <a:spLocks noGrp="1"/>
          </p:cNvSpPr>
          <p:nvPr>
            <p:ph type="title" idx="3"/>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dirty="0"/>
              <a:t>ΠΡΑΚΤΟΡΕΣ ΚΑΙ ΟΝΤΟΤΗΤΕΣ</a:t>
            </a:r>
            <a:endParaRPr dirty="0"/>
          </a:p>
        </p:txBody>
      </p:sp>
      <p:sp>
        <p:nvSpPr>
          <p:cNvPr id="418" name="Google Shape;418;p40"/>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19" name="Google Shape;419;p40"/>
          <p:cNvSpPr txBox="1">
            <a:spLocks noGrp="1"/>
          </p:cNvSpPr>
          <p:nvPr>
            <p:ph type="subTitle" idx="5"/>
          </p:nvPr>
        </p:nvSpPr>
        <p:spPr>
          <a:xfrm>
            <a:off x="3403800" y="2304008"/>
            <a:ext cx="2336400" cy="484800"/>
          </a:xfrm>
          <a:prstGeom prst="rect">
            <a:avLst/>
          </a:prstGeom>
        </p:spPr>
        <p:txBody>
          <a:bodyPr spcFirstLastPara="1" wrap="square" lIns="91425" tIns="91425" rIns="91425" bIns="91425" anchor="t" anchorCtr="0">
            <a:noAutofit/>
          </a:bodyPr>
          <a:lstStyle/>
          <a:p>
            <a:pPr marL="0" indent="0"/>
            <a:r>
              <a:rPr lang="el-GR" sz="1200" b="1" dirty="0">
                <a:solidFill>
                  <a:schemeClr val="bg1">
                    <a:lumMod val="75000"/>
                    <a:lumOff val="25000"/>
                  </a:schemeClr>
                </a:solidFill>
              </a:rPr>
              <a:t>Ορισμός των ταξί, πελατών και προορισμών στον κόσμο</a:t>
            </a:r>
            <a:endParaRPr sz="1200" b="1" dirty="0">
              <a:solidFill>
                <a:schemeClr val="bg1">
                  <a:lumMod val="75000"/>
                  <a:lumOff val="25000"/>
                </a:schemeClr>
              </a:solidFill>
            </a:endParaRPr>
          </a:p>
        </p:txBody>
      </p:sp>
      <p:sp>
        <p:nvSpPr>
          <p:cNvPr id="420" name="Google Shape;420;p40"/>
          <p:cNvSpPr txBox="1">
            <a:spLocks noGrp="1"/>
          </p:cNvSpPr>
          <p:nvPr>
            <p:ph type="title" idx="6"/>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dirty="0" err="1"/>
              <a:t>Επιλογη</a:t>
            </a:r>
            <a:r>
              <a:rPr lang="el-GR" dirty="0"/>
              <a:t> </a:t>
            </a:r>
            <a:r>
              <a:rPr lang="el-GR" dirty="0" err="1"/>
              <a:t>νεου</a:t>
            </a:r>
            <a:r>
              <a:rPr lang="el-GR" dirty="0"/>
              <a:t> </a:t>
            </a:r>
            <a:r>
              <a:rPr lang="el-GR" dirty="0" err="1"/>
              <a:t>πελατη</a:t>
            </a:r>
            <a:endParaRPr dirty="0"/>
          </a:p>
        </p:txBody>
      </p:sp>
      <p:sp>
        <p:nvSpPr>
          <p:cNvPr id="421" name="Google Shape;421;p40"/>
          <p:cNvSpPr txBox="1">
            <a:spLocks noGrp="1"/>
          </p:cNvSpPr>
          <p:nvPr>
            <p:ph type="title" idx="7"/>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22" name="Google Shape;422;p40"/>
          <p:cNvSpPr txBox="1">
            <a:spLocks noGrp="1"/>
          </p:cNvSpPr>
          <p:nvPr>
            <p:ph type="subTitle" idx="8"/>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sz="1200" b="1" dirty="0">
                <a:solidFill>
                  <a:schemeClr val="bg1">
                    <a:lumMod val="75000"/>
                    <a:lumOff val="25000"/>
                  </a:schemeClr>
                </a:solidFill>
              </a:rPr>
              <a:t>Διαδικασία βέλτιστης επιλογής νέου πελάτη</a:t>
            </a:r>
            <a:endParaRPr sz="1200" b="1" dirty="0">
              <a:solidFill>
                <a:schemeClr val="bg1">
                  <a:lumMod val="75000"/>
                  <a:lumOff val="25000"/>
                </a:schemeClr>
              </a:solidFill>
            </a:endParaRPr>
          </a:p>
        </p:txBody>
      </p:sp>
      <p:sp>
        <p:nvSpPr>
          <p:cNvPr id="423" name="Google Shape;423;p40"/>
          <p:cNvSpPr txBox="1">
            <a:spLocks noGrp="1"/>
          </p:cNvSpPr>
          <p:nvPr>
            <p:ph type="title" idx="9"/>
          </p:nvPr>
        </p:nvSpPr>
        <p:spPr>
          <a:xfrm>
            <a:off x="2035975"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dirty="0" err="1">
                <a:solidFill>
                  <a:schemeClr val="accent2"/>
                </a:solidFill>
              </a:rPr>
              <a:t>εξυπηρετηση</a:t>
            </a:r>
            <a:r>
              <a:rPr lang="el-GR" dirty="0">
                <a:solidFill>
                  <a:schemeClr val="accent2"/>
                </a:solidFill>
              </a:rPr>
              <a:t> </a:t>
            </a:r>
            <a:r>
              <a:rPr lang="el-GR" dirty="0" err="1">
                <a:solidFill>
                  <a:schemeClr val="accent2"/>
                </a:solidFill>
              </a:rPr>
              <a:t>πελατη</a:t>
            </a:r>
            <a:endParaRPr dirty="0">
              <a:solidFill>
                <a:schemeClr val="accent2"/>
              </a:solidFill>
            </a:endParaRPr>
          </a:p>
        </p:txBody>
      </p:sp>
      <p:sp>
        <p:nvSpPr>
          <p:cNvPr id="424" name="Google Shape;424;p40"/>
          <p:cNvSpPr txBox="1">
            <a:spLocks noGrp="1"/>
          </p:cNvSpPr>
          <p:nvPr>
            <p:ph type="title" idx="13"/>
          </p:nvPr>
        </p:nvSpPr>
        <p:spPr>
          <a:xfrm>
            <a:off x="2035975"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425" name="Google Shape;425;p40"/>
          <p:cNvSpPr txBox="1">
            <a:spLocks noGrp="1"/>
          </p:cNvSpPr>
          <p:nvPr>
            <p:ph type="subTitle" idx="14"/>
          </p:nvPr>
        </p:nvSpPr>
        <p:spPr>
          <a:xfrm>
            <a:off x="2035975" y="4115508"/>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sz="1200" b="1" dirty="0">
                <a:solidFill>
                  <a:schemeClr val="bg1">
                    <a:lumMod val="75000"/>
                    <a:lumOff val="25000"/>
                  </a:schemeClr>
                </a:solidFill>
              </a:rPr>
              <a:t>Διαδικασία μεταφοράς του πελάτη στον προορισμό του</a:t>
            </a:r>
            <a:endParaRPr sz="1200" b="1" dirty="0">
              <a:solidFill>
                <a:schemeClr val="bg1">
                  <a:lumMod val="75000"/>
                  <a:lumOff val="25000"/>
                </a:schemeClr>
              </a:solidFill>
            </a:endParaRPr>
          </a:p>
        </p:txBody>
      </p:sp>
      <p:sp>
        <p:nvSpPr>
          <p:cNvPr id="429" name="Google Shape;429;p40"/>
          <p:cNvSpPr txBox="1">
            <a:spLocks noGrp="1"/>
          </p:cNvSpPr>
          <p:nvPr>
            <p:ph type="title" idx="18"/>
          </p:nvPr>
        </p:nvSpPr>
        <p:spPr>
          <a:xfrm>
            <a:off x="4758862"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dirty="0">
                <a:solidFill>
                  <a:schemeClr val="accent2"/>
                </a:solidFill>
              </a:rPr>
              <a:t>ΕΚΜΑΘΗΣΗ ΠΡΑΚΤΟΡΑ</a:t>
            </a:r>
            <a:endParaRPr dirty="0">
              <a:solidFill>
                <a:schemeClr val="accent2"/>
              </a:solidFill>
            </a:endParaRPr>
          </a:p>
        </p:txBody>
      </p:sp>
      <p:sp>
        <p:nvSpPr>
          <p:cNvPr id="430" name="Google Shape;430;p40"/>
          <p:cNvSpPr txBox="1">
            <a:spLocks noGrp="1"/>
          </p:cNvSpPr>
          <p:nvPr>
            <p:ph type="title" idx="19"/>
          </p:nvPr>
        </p:nvSpPr>
        <p:spPr>
          <a:xfrm>
            <a:off x="4758862"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el-GR" dirty="0"/>
              <a:t>5</a:t>
            </a:r>
            <a:r>
              <a:rPr lang="en" dirty="0"/>
              <a:t>.</a:t>
            </a:r>
            <a:endParaRPr dirty="0"/>
          </a:p>
        </p:txBody>
      </p:sp>
      <p:sp>
        <p:nvSpPr>
          <p:cNvPr id="431" name="Google Shape;431;p40"/>
          <p:cNvSpPr txBox="1">
            <a:spLocks noGrp="1"/>
          </p:cNvSpPr>
          <p:nvPr>
            <p:ph type="subTitle" idx="20"/>
          </p:nvPr>
        </p:nvSpPr>
        <p:spPr>
          <a:xfrm>
            <a:off x="4758862" y="4115508"/>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sz="1200" b="1" dirty="0">
                <a:solidFill>
                  <a:schemeClr val="bg1">
                    <a:lumMod val="75000"/>
                    <a:lumOff val="25000"/>
                  </a:schemeClr>
                </a:solidFill>
              </a:rPr>
              <a:t>Πώς ο πράκτορας μαθαίνει τις βέλτιστες διαδρομές</a:t>
            </a:r>
            <a:endParaRPr sz="1200" b="1" dirty="0">
              <a:solidFill>
                <a:schemeClr val="bg1">
                  <a:lumMod val="75000"/>
                  <a:lumOff val="25000"/>
                </a:schemeClr>
              </a:solidFill>
            </a:endParaRPr>
          </a:p>
        </p:txBody>
      </p:sp>
      <p:sp>
        <p:nvSpPr>
          <p:cNvPr id="432" name="Google Shape;432;p40"/>
          <p:cNvSpPr txBox="1">
            <a:spLocks noGrp="1"/>
          </p:cNvSpPr>
          <p:nvPr>
            <p:ph type="title" idx="2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dirty="0"/>
              <a:t>ΠΕΡΙΕΧΟΜΕΝΑ</a:t>
            </a:r>
            <a:endParaRPr dirty="0"/>
          </a:p>
        </p:txBody>
      </p:sp>
      <p:sp>
        <p:nvSpPr>
          <p:cNvPr id="433" name="Google Shape;433;p40"/>
          <p:cNvSpPr/>
          <p:nvPr/>
        </p:nvSpPr>
        <p:spPr>
          <a:xfrm>
            <a:off x="8183329" y="846347"/>
            <a:ext cx="549900" cy="5499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40"/>
          <p:cNvGrpSpPr/>
          <p:nvPr/>
        </p:nvGrpSpPr>
        <p:grpSpPr>
          <a:xfrm rot="10800000">
            <a:off x="1186863" y="823412"/>
            <a:ext cx="537556" cy="136576"/>
            <a:chOff x="2641350" y="846250"/>
            <a:chExt cx="413600" cy="105075"/>
          </a:xfrm>
        </p:grpSpPr>
        <p:sp>
          <p:nvSpPr>
            <p:cNvPr id="436" name="Google Shape;436;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435;p40">
            <a:extLst>
              <a:ext uri="{FF2B5EF4-FFF2-40B4-BE49-F238E27FC236}">
                <a16:creationId xmlns:a16="http://schemas.microsoft.com/office/drawing/2014/main" id="{1F35B4D5-690F-D773-819C-0CE1345B177C}"/>
              </a:ext>
            </a:extLst>
          </p:cNvPr>
          <p:cNvGrpSpPr/>
          <p:nvPr/>
        </p:nvGrpSpPr>
        <p:grpSpPr>
          <a:xfrm>
            <a:off x="7108286" y="4840688"/>
            <a:ext cx="537556" cy="136576"/>
            <a:chOff x="2641350" y="846250"/>
            <a:chExt cx="413600" cy="105075"/>
          </a:xfrm>
        </p:grpSpPr>
        <p:sp>
          <p:nvSpPr>
            <p:cNvPr id="15" name="Google Shape;436;p40">
              <a:extLst>
                <a:ext uri="{FF2B5EF4-FFF2-40B4-BE49-F238E27FC236}">
                  <a16:creationId xmlns:a16="http://schemas.microsoft.com/office/drawing/2014/main" id="{CF0E6AE2-1DB7-EE21-B9E2-59BDD8134FC9}"/>
                </a:ext>
              </a:extLst>
            </p:cNvPr>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37;p40">
              <a:extLst>
                <a:ext uri="{FF2B5EF4-FFF2-40B4-BE49-F238E27FC236}">
                  <a16:creationId xmlns:a16="http://schemas.microsoft.com/office/drawing/2014/main" id="{E73A963A-AEEB-45FB-03BB-F2851B1FA990}"/>
                </a:ext>
              </a:extLst>
            </p:cNvPr>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38;p40">
              <a:extLst>
                <a:ext uri="{FF2B5EF4-FFF2-40B4-BE49-F238E27FC236}">
                  <a16:creationId xmlns:a16="http://schemas.microsoft.com/office/drawing/2014/main" id="{6787A9C8-7E73-26EF-3731-7D301C136E59}"/>
                </a:ext>
              </a:extLst>
            </p:cNvPr>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39;p40">
              <a:extLst>
                <a:ext uri="{FF2B5EF4-FFF2-40B4-BE49-F238E27FC236}">
                  <a16:creationId xmlns:a16="http://schemas.microsoft.com/office/drawing/2014/main" id="{5E7207A0-0E82-A1BF-6EE3-A58C97B9B5A2}"/>
                </a:ext>
              </a:extLst>
            </p:cNvPr>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2107425" y="2333484"/>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dirty="0"/>
              <a:t>ΟΡΙΣΜΟΣ ΚΟΣΜΟΥ</a:t>
            </a:r>
            <a:endParaRPr dirty="0"/>
          </a:p>
        </p:txBody>
      </p:sp>
      <p:sp>
        <p:nvSpPr>
          <p:cNvPr id="460" name="Google Shape;460;p4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l-GR" dirty="0"/>
              <a:t>1</a:t>
            </a:r>
            <a:r>
              <a:rPr lang="en" dirty="0"/>
              <a:t>.</a:t>
            </a:r>
            <a:endParaRPr dirty="0"/>
          </a:p>
        </p:txBody>
      </p:sp>
      <p:sp>
        <p:nvSpPr>
          <p:cNvPr id="462" name="Google Shape;462;p42"/>
          <p:cNvSpPr/>
          <p:nvPr/>
        </p:nvSpPr>
        <p:spPr>
          <a:xfrm>
            <a:off x="2195400" y="373100"/>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17835698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6" name="Google Shape;446;p41"/>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
                <a:solidFill>
                  <a:schemeClr val="accent2"/>
                </a:solidFill>
              </a:rPr>
              <a:t>Do you know what helps you make your point clear?</a:t>
            </a:r>
            <a:endParaRPr>
              <a:solidFill>
                <a:schemeClr val="accent2"/>
              </a:solidFill>
            </a:endParaRPr>
          </a:p>
          <a:p>
            <a:pPr marL="0" lvl="0" indent="0" algn="l" rtl="0">
              <a:spcBef>
                <a:spcPts val="0"/>
              </a:spcBef>
              <a:spcAft>
                <a:spcPts val="0"/>
              </a:spcAft>
              <a:buClr>
                <a:schemeClr val="hlink"/>
              </a:buClr>
              <a:buSzPts val="1100"/>
              <a:buFont typeface="Arial"/>
              <a:buNone/>
            </a:pPr>
            <a:r>
              <a:rPr lang="en">
                <a:solidFill>
                  <a:schemeClr val="accent2"/>
                </a:solidFill>
              </a:rPr>
              <a:t>Lists like this one:</a:t>
            </a:r>
            <a:endParaRPr>
              <a:solidFill>
                <a:schemeClr val="accent2"/>
              </a:solidFill>
            </a:endParaRPr>
          </a:p>
          <a:p>
            <a:pPr marL="457200" lvl="0" indent="-317500" algn="l" rtl="0">
              <a:spcBef>
                <a:spcPts val="0"/>
              </a:spcBef>
              <a:spcAft>
                <a:spcPts val="0"/>
              </a:spcAft>
              <a:buClr>
                <a:schemeClr val="accent2"/>
              </a:buClr>
              <a:buSzPts val="1400"/>
              <a:buChar char="●"/>
            </a:pPr>
            <a:r>
              <a:rPr lang="en">
                <a:solidFill>
                  <a:schemeClr val="accent2"/>
                </a:solidFill>
              </a:rPr>
              <a:t>They’re simple </a:t>
            </a:r>
            <a:endParaRPr>
              <a:solidFill>
                <a:schemeClr val="accent2"/>
              </a:solidFill>
            </a:endParaRPr>
          </a:p>
          <a:p>
            <a:pPr marL="457200" lvl="0" indent="-317500" algn="l" rtl="0">
              <a:spcBef>
                <a:spcPts val="0"/>
              </a:spcBef>
              <a:spcAft>
                <a:spcPts val="0"/>
              </a:spcAft>
              <a:buClr>
                <a:schemeClr val="accent2"/>
              </a:buClr>
              <a:buSzPts val="1400"/>
              <a:buChar char="●"/>
            </a:pPr>
            <a:r>
              <a:rPr lang="en">
                <a:solidFill>
                  <a:schemeClr val="accent2"/>
                </a:solidFill>
              </a:rPr>
              <a:t>You can organize your ideas clearly</a:t>
            </a:r>
            <a:endParaRPr>
              <a:solidFill>
                <a:schemeClr val="accent2"/>
              </a:solidFill>
            </a:endParaRPr>
          </a:p>
          <a:p>
            <a:pPr marL="457200" lvl="0" indent="-317500" algn="l" rtl="0">
              <a:spcBef>
                <a:spcPts val="0"/>
              </a:spcBef>
              <a:spcAft>
                <a:spcPts val="0"/>
              </a:spcAft>
              <a:buClr>
                <a:schemeClr val="accent2"/>
              </a:buClr>
              <a:buSzPts val="1400"/>
              <a:buChar char="●"/>
            </a:pPr>
            <a:r>
              <a:rPr lang="en">
                <a:solidFill>
                  <a:schemeClr val="accent2"/>
                </a:solidFill>
              </a:rPr>
              <a:t>You’ll never forget to buy milk!</a:t>
            </a:r>
            <a:endParaRPr>
              <a:solidFill>
                <a:schemeClr val="accent2"/>
              </a:solidFill>
            </a:endParaRPr>
          </a:p>
          <a:p>
            <a:pPr marL="0" lvl="0" indent="0" algn="l" rtl="0">
              <a:spcBef>
                <a:spcPts val="0"/>
              </a:spcBef>
              <a:spcAft>
                <a:spcPts val="0"/>
              </a:spcAft>
              <a:buNone/>
            </a:pPr>
            <a:r>
              <a:rPr lang="en">
                <a:solidFill>
                  <a:schemeClr val="accent2"/>
                </a:solidFill>
              </a:rPr>
              <a:t>And the most important thing: the audience won’t miss the point of your presentation</a:t>
            </a:r>
            <a:endParaRPr>
              <a:solidFill>
                <a:schemeClr val="accent2"/>
              </a:solidFill>
            </a:endParaRPr>
          </a:p>
        </p:txBody>
      </p:sp>
      <p:sp>
        <p:nvSpPr>
          <p:cNvPr id="444" name="Google Shape;444;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dirty="0" err="1"/>
              <a:t>Ορισμοσ</a:t>
            </a:r>
            <a:r>
              <a:rPr lang="el-GR" dirty="0"/>
              <a:t> </a:t>
            </a:r>
            <a:r>
              <a:rPr lang="el-GR" dirty="0" err="1"/>
              <a:t>κοσμου</a:t>
            </a:r>
            <a:r>
              <a:rPr lang="el-GR" dirty="0"/>
              <a:t> (1/2)</a:t>
            </a:r>
            <a:endParaRPr dirty="0"/>
          </a:p>
        </p:txBody>
      </p:sp>
      <p:sp>
        <p:nvSpPr>
          <p:cNvPr id="445" name="Google Shape;445;p41"/>
          <p:cNvSpPr/>
          <p:nvPr/>
        </p:nvSpPr>
        <p:spPr>
          <a:xfrm>
            <a:off x="1958925" y="1168200"/>
            <a:ext cx="52398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descr="A grid with black and white squares&#10;&#10;Description automatically generated">
            <a:extLst>
              <a:ext uri="{FF2B5EF4-FFF2-40B4-BE49-F238E27FC236}">
                <a16:creationId xmlns:a16="http://schemas.microsoft.com/office/drawing/2014/main" id="{BED21C52-1E03-525B-127A-4719671FDB75}"/>
              </a:ext>
            </a:extLst>
          </p:cNvPr>
          <p:cNvPicPr>
            <a:picLocks noChangeAspect="1"/>
          </p:cNvPicPr>
          <p:nvPr/>
        </p:nvPicPr>
        <p:blipFill>
          <a:blip r:embed="rId3"/>
          <a:stretch>
            <a:fillRect/>
          </a:stretch>
        </p:blipFill>
        <p:spPr>
          <a:xfrm>
            <a:off x="2703373" y="1519623"/>
            <a:ext cx="3750903" cy="2737554"/>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p:nvPr/>
        </p:nvSpPr>
        <p:spPr>
          <a:xfrm>
            <a:off x="715099" y="535000"/>
            <a:ext cx="7785963"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txBox="1">
            <a:spLocks noGrp="1"/>
          </p:cNvSpPr>
          <p:nvPr>
            <p:ph type="title"/>
          </p:nvPr>
        </p:nvSpPr>
        <p:spPr>
          <a:xfrm>
            <a:off x="1874550" y="775058"/>
            <a:ext cx="5394899"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l-GR" dirty="0"/>
              <a:t>ΟΡΙΣΜΟΣ ΚΟΣΜΟΥ (2/2)</a:t>
            </a:r>
            <a:endParaRPr dirty="0"/>
          </a:p>
        </p:txBody>
      </p:sp>
      <p:sp>
        <p:nvSpPr>
          <p:cNvPr id="496" name="Google Shape;496;p43"/>
          <p:cNvSpPr txBox="1">
            <a:spLocks noGrp="1"/>
          </p:cNvSpPr>
          <p:nvPr>
            <p:ph type="body" idx="1"/>
          </p:nvPr>
        </p:nvSpPr>
        <p:spPr>
          <a:xfrm>
            <a:off x="1180797" y="1457324"/>
            <a:ext cx="6863066" cy="27146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solidFill>
                  <a:schemeClr val="dk1"/>
                </a:solidFill>
              </a:rPr>
              <a:t>Στον 5</a:t>
            </a:r>
            <a:r>
              <a:rPr lang="en-US" dirty="0">
                <a:solidFill>
                  <a:schemeClr val="dk1"/>
                </a:solidFill>
              </a:rPr>
              <a:t>x5 </a:t>
            </a:r>
            <a:r>
              <a:rPr lang="el-GR" dirty="0">
                <a:solidFill>
                  <a:schemeClr val="dk1"/>
                </a:solidFill>
              </a:rPr>
              <a:t>κόσμο στον οποίο έχουμε ορίσει το σύστημα εξυπηρέτησης με ταξί, υπάρχουν καταχωρημένα</a:t>
            </a:r>
            <a:r>
              <a:rPr lang="en-US" dirty="0">
                <a:solidFill>
                  <a:schemeClr val="dk1"/>
                </a:solidFill>
              </a:rPr>
              <a:t>:</a:t>
            </a:r>
          </a:p>
          <a:p>
            <a:pPr marL="0" lvl="0" indent="0" algn="l" rtl="0">
              <a:spcBef>
                <a:spcPts val="0"/>
              </a:spcBef>
              <a:spcAft>
                <a:spcPts val="0"/>
              </a:spcAft>
              <a:buNone/>
            </a:pPr>
            <a:r>
              <a:rPr lang="el-GR" dirty="0">
                <a:solidFill>
                  <a:schemeClr val="dk1"/>
                </a:solidFill>
              </a:rPr>
              <a:t> </a:t>
            </a:r>
            <a:endParaRPr lang="en-US" dirty="0">
              <a:solidFill>
                <a:schemeClr val="dk1"/>
              </a:solidFill>
            </a:endParaRPr>
          </a:p>
          <a:p>
            <a:pPr marL="285750" indent="-285750" algn="l"/>
            <a:r>
              <a:rPr lang="el-GR" dirty="0">
                <a:solidFill>
                  <a:schemeClr val="dk1"/>
                </a:solidFill>
              </a:rPr>
              <a:t>Όρια του κόσμου</a:t>
            </a:r>
          </a:p>
          <a:p>
            <a:pPr marL="0" indent="0" algn="l">
              <a:buNone/>
            </a:pPr>
            <a:endParaRPr lang="en-US" dirty="0">
              <a:solidFill>
                <a:schemeClr val="dk1"/>
              </a:solidFill>
            </a:endParaRPr>
          </a:p>
          <a:p>
            <a:pPr marL="285750" indent="-285750" algn="l"/>
            <a:r>
              <a:rPr lang="el-GR" dirty="0">
                <a:solidFill>
                  <a:schemeClr val="dk1"/>
                </a:solidFill>
              </a:rPr>
              <a:t>Εμπόδια-Τοίχοι (όπως παρουσιάστηκαν στην παραπάνω εικόνα)</a:t>
            </a:r>
          </a:p>
          <a:p>
            <a:pPr marL="0" indent="0" algn="l">
              <a:buNone/>
            </a:pPr>
            <a:endParaRPr lang="el-GR" dirty="0">
              <a:solidFill>
                <a:schemeClr val="dk1"/>
              </a:solidFill>
            </a:endParaRPr>
          </a:p>
          <a:p>
            <a:pPr marL="285750" indent="-285750" algn="l"/>
            <a:r>
              <a:rPr lang="el-GR" dirty="0">
                <a:solidFill>
                  <a:schemeClr val="dk1"/>
                </a:solidFill>
              </a:rPr>
              <a:t>Οντότητες για τα κελία (</a:t>
            </a:r>
            <a:r>
              <a:rPr lang="en-US" dirty="0">
                <a:solidFill>
                  <a:schemeClr val="dk1"/>
                </a:solidFill>
              </a:rPr>
              <a:t>cell)</a:t>
            </a:r>
            <a:r>
              <a:rPr lang="el-GR" dirty="0">
                <a:solidFill>
                  <a:schemeClr val="dk1"/>
                </a:solidFill>
              </a:rPr>
              <a:t> </a:t>
            </a:r>
          </a:p>
          <a:p>
            <a:pPr marL="0" indent="0" algn="l">
              <a:buNone/>
            </a:pPr>
            <a:endParaRPr lang="el-GR" dirty="0">
              <a:solidFill>
                <a:schemeClr val="dk1"/>
              </a:solidFill>
            </a:endParaRPr>
          </a:p>
          <a:p>
            <a:pPr marL="285750" indent="-285750" algn="l"/>
            <a:r>
              <a:rPr lang="el-GR" dirty="0">
                <a:solidFill>
                  <a:schemeClr val="dk1"/>
                </a:solidFill>
              </a:rPr>
              <a:t>Κόστη για κάθε μετάβαση</a:t>
            </a:r>
          </a:p>
          <a:p>
            <a:pPr marL="0" indent="0" algn="l">
              <a:buNone/>
            </a:pPr>
            <a:endParaRPr lang="el-GR" dirty="0">
              <a:solidFill>
                <a:schemeClr val="dk1"/>
              </a:solidFill>
            </a:endParaRPr>
          </a:p>
          <a:p>
            <a:pPr marL="285750" indent="-285750" algn="l"/>
            <a:r>
              <a:rPr lang="el-GR" dirty="0">
                <a:solidFill>
                  <a:schemeClr val="dk1"/>
                </a:solidFill>
              </a:rPr>
              <a:t>Λεξικό, που θα κρατάει τα βέλτιστα μονοπάτια (μεταξύ των 4 διακριτών θέσεων)</a:t>
            </a:r>
            <a:endParaRPr dirty="0">
              <a:solidFill>
                <a:schemeClr val="dk1"/>
              </a:solidFill>
            </a:endParaRPr>
          </a:p>
        </p:txBody>
      </p:sp>
      <p:grpSp>
        <p:nvGrpSpPr>
          <p:cNvPr id="485" name="Google Shape;485;p43"/>
          <p:cNvGrpSpPr/>
          <p:nvPr/>
        </p:nvGrpSpPr>
        <p:grpSpPr>
          <a:xfrm rot="10800000">
            <a:off x="-436827" y="4235809"/>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781954" y="282887"/>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1231404" y="1067088"/>
            <a:ext cx="537557" cy="136576"/>
            <a:chOff x="2641349" y="846250"/>
            <a:chExt cx="413601"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43"/>
            <p:cNvSpPr/>
            <p:nvPr/>
          </p:nvSpPr>
          <p:spPr>
            <a:xfrm>
              <a:off x="2641349"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1127292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2107425" y="2333484"/>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dirty="0"/>
              <a:t>ΠΡΑΚΤΟΡΕΣ ΚΑΙ ΟΝΤΟΤΗΤΕΣ</a:t>
            </a:r>
            <a:endParaRPr dirty="0"/>
          </a:p>
        </p:txBody>
      </p:sp>
      <p:sp>
        <p:nvSpPr>
          <p:cNvPr id="460" name="Google Shape;460;p4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l-GR" dirty="0"/>
              <a:t>2</a:t>
            </a:r>
            <a:r>
              <a:rPr lang="en" dirty="0"/>
              <a:t>.</a:t>
            </a:r>
            <a:endParaRPr dirty="0"/>
          </a:p>
        </p:txBody>
      </p:sp>
      <p:sp>
        <p:nvSpPr>
          <p:cNvPr id="462" name="Google Shape;462;p42"/>
          <p:cNvSpPr/>
          <p:nvPr/>
        </p:nvSpPr>
        <p:spPr>
          <a:xfrm>
            <a:off x="2195400" y="373100"/>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22947233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5" name="Google Shape;445;p41"/>
          <p:cNvSpPr/>
          <p:nvPr/>
        </p:nvSpPr>
        <p:spPr>
          <a:xfrm>
            <a:off x="720000" y="1169448"/>
            <a:ext cx="7759631"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dirty="0"/>
              <a:t>ΠΡΑΚΤΟΡΕΣ ΚΑΙ ΟΝΤΟΤΗΤΕΣ</a:t>
            </a:r>
            <a:endParaRPr dirty="0"/>
          </a:p>
        </p:txBody>
      </p:sp>
      <p:sp>
        <p:nvSpPr>
          <p:cNvPr id="5" name="Google Shape;446;p41">
            <a:extLst>
              <a:ext uri="{FF2B5EF4-FFF2-40B4-BE49-F238E27FC236}">
                <a16:creationId xmlns:a16="http://schemas.microsoft.com/office/drawing/2014/main" id="{9EEBF4EA-AEAB-4099-40E8-BA9DA3D8A993}"/>
              </a:ext>
            </a:extLst>
          </p:cNvPr>
          <p:cNvSpPr txBox="1">
            <a:spLocks/>
          </p:cNvSpPr>
          <p:nvPr/>
        </p:nvSpPr>
        <p:spPr>
          <a:xfrm>
            <a:off x="921116" y="1400176"/>
            <a:ext cx="7301769" cy="2978944"/>
          </a:xfrm>
          <a:prstGeom prst="rect">
            <a:avLst/>
          </a:prstGeom>
        </p:spPr>
        <p:txBody>
          <a:bodyPr spcFirstLastPara="1" vert="horz" wrap="square" lIns="91425" tIns="91425" rIns="91425" bIns="91425" rtlCol="0" anchor="t" anchorCtr="0">
            <a:noAutofit/>
          </a:bodyPr>
          <a:lstStyle>
            <a:lvl1pPr marL="171450" lvl="0" indent="-171450" algn="l"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800" kern="1200">
                <a:solidFill>
                  <a:schemeClr val="accent2"/>
                </a:solidFill>
                <a:latin typeface="+mn-lt"/>
                <a:ea typeface="+mn-ea"/>
                <a:cs typeface="+mn-cs"/>
              </a:defRPr>
            </a:lvl1pPr>
            <a:lvl2pPr marL="514350" lvl="1"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500" kern="1200">
                <a:solidFill>
                  <a:schemeClr val="accent2"/>
                </a:solidFill>
                <a:latin typeface="+mn-lt"/>
                <a:ea typeface="+mn-ea"/>
                <a:cs typeface="+mn-cs"/>
              </a:defRPr>
            </a:lvl2pPr>
            <a:lvl3pPr marL="857250" lvl="2"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350" kern="1200">
                <a:solidFill>
                  <a:schemeClr val="accent2"/>
                </a:solidFill>
                <a:latin typeface="+mn-lt"/>
                <a:ea typeface="+mn-ea"/>
                <a:cs typeface="+mn-cs"/>
              </a:defRPr>
            </a:lvl3pPr>
            <a:lvl4pPr marL="1200150" lvl="3"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200" kern="1200">
                <a:solidFill>
                  <a:schemeClr val="accent2"/>
                </a:solidFill>
                <a:latin typeface="+mn-lt"/>
                <a:ea typeface="+mn-ea"/>
                <a:cs typeface="+mn-cs"/>
              </a:defRPr>
            </a:lvl4pPr>
            <a:lvl5pPr marL="1543050" lvl="4"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200" kern="1200">
                <a:solidFill>
                  <a:schemeClr val="accent2"/>
                </a:solidFill>
                <a:latin typeface="+mn-lt"/>
                <a:ea typeface="+mn-ea"/>
                <a:cs typeface="+mn-cs"/>
              </a:defRPr>
            </a:lvl5pPr>
            <a:lvl6pPr marL="1885950" lvl="5"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6pPr>
            <a:lvl7pPr marL="2228850" lvl="6"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7pPr>
            <a:lvl8pPr marL="2571750" lvl="7"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8pPr>
            <a:lvl9pPr marL="2914650" lvl="8"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9pPr>
          </a:lstStyle>
          <a:p>
            <a:pPr marL="0" indent="0">
              <a:buClr>
                <a:schemeClr val="hlink"/>
              </a:buClr>
              <a:buSzPts val="1100"/>
              <a:buFont typeface="Arial"/>
              <a:buNone/>
            </a:pPr>
            <a:endParaRPr lang="en-GB" dirty="0">
              <a:solidFill>
                <a:schemeClr val="bg1">
                  <a:lumMod val="75000"/>
                  <a:lumOff val="25000"/>
                </a:schemeClr>
              </a:solidFill>
            </a:endParaRPr>
          </a:p>
        </p:txBody>
      </p:sp>
      <p:sp>
        <p:nvSpPr>
          <p:cNvPr id="7" name="Subtitle 6">
            <a:extLst>
              <a:ext uri="{FF2B5EF4-FFF2-40B4-BE49-F238E27FC236}">
                <a16:creationId xmlns:a16="http://schemas.microsoft.com/office/drawing/2014/main" id="{BB294876-7167-DD38-AA1D-97169691BDD3}"/>
              </a:ext>
            </a:extLst>
          </p:cNvPr>
          <p:cNvSpPr>
            <a:spLocks noGrp="1"/>
          </p:cNvSpPr>
          <p:nvPr>
            <p:ph type="subTitle" idx="1"/>
          </p:nvPr>
        </p:nvSpPr>
        <p:spPr>
          <a:xfrm>
            <a:off x="921115" y="1400176"/>
            <a:ext cx="7301769" cy="2978944"/>
          </a:xfrm>
        </p:spPr>
        <p:txBody>
          <a:bodyPr/>
          <a:lstStyle/>
          <a:p>
            <a:pPr marL="0" indent="0">
              <a:buNone/>
            </a:pPr>
            <a:r>
              <a:rPr lang="el-GR" dirty="0">
                <a:solidFill>
                  <a:schemeClr val="bg1"/>
                </a:solidFill>
              </a:rPr>
              <a:t>Στον κόσμο μας υπάρχουν οι εξής πράκτορες και οντότητες:</a:t>
            </a:r>
          </a:p>
          <a:p>
            <a:pPr marL="0" indent="0">
              <a:buNone/>
            </a:pPr>
            <a:endParaRPr lang="el-GR" dirty="0">
              <a:solidFill>
                <a:schemeClr val="bg1"/>
              </a:solidFill>
            </a:endParaRPr>
          </a:p>
          <a:p>
            <a:pPr marL="0" indent="0">
              <a:buNone/>
            </a:pPr>
            <a:endParaRPr lang="el-GR" dirty="0">
              <a:solidFill>
                <a:schemeClr val="bg1"/>
              </a:solidFill>
            </a:endParaRPr>
          </a:p>
          <a:p>
            <a:pPr>
              <a:buClr>
                <a:schemeClr val="bg1"/>
              </a:buClr>
            </a:pPr>
            <a:r>
              <a:rPr lang="el-GR" dirty="0">
                <a:solidFill>
                  <a:schemeClr val="bg1"/>
                </a:solidFill>
              </a:rPr>
              <a:t>Ταξί (πράκτορας)</a:t>
            </a:r>
          </a:p>
          <a:p>
            <a:endParaRPr lang="el-GR" dirty="0">
              <a:solidFill>
                <a:schemeClr val="bg1"/>
              </a:solidFill>
            </a:endParaRPr>
          </a:p>
          <a:p>
            <a:pPr>
              <a:buClr>
                <a:schemeClr val="bg1"/>
              </a:buClr>
            </a:pPr>
            <a:r>
              <a:rPr lang="el-GR" dirty="0">
                <a:solidFill>
                  <a:schemeClr val="bg1"/>
                </a:solidFill>
              </a:rPr>
              <a:t>Πελάτες (οντότητα)</a:t>
            </a:r>
          </a:p>
          <a:p>
            <a:endParaRPr lang="el-GR" dirty="0">
              <a:solidFill>
                <a:schemeClr val="bg1"/>
              </a:solidFill>
            </a:endParaRPr>
          </a:p>
          <a:p>
            <a:pPr>
              <a:buClr>
                <a:schemeClr val="bg1"/>
              </a:buClr>
            </a:pPr>
            <a:r>
              <a:rPr lang="el-GR" dirty="0">
                <a:solidFill>
                  <a:schemeClr val="bg1"/>
                </a:solidFill>
              </a:rPr>
              <a:t>Προορισμός (πράκτορας)</a:t>
            </a:r>
          </a:p>
          <a:p>
            <a:pPr marL="0" indent="0">
              <a:buNone/>
            </a:pPr>
            <a:endParaRPr lang="el-GR" dirty="0">
              <a:solidFill>
                <a:schemeClr val="bg1">
                  <a:lumMod val="75000"/>
                  <a:lumOff val="25000"/>
                </a:schemeClr>
              </a:solidFill>
            </a:endParaRPr>
          </a:p>
          <a:p>
            <a:pPr marL="0" indent="0">
              <a:buNone/>
            </a:pPr>
            <a:endParaRPr lang="el-GR" dirty="0">
              <a:solidFill>
                <a:schemeClr val="bg1">
                  <a:lumMod val="75000"/>
                  <a:lumOff val="25000"/>
                </a:schemeClr>
              </a:solidFill>
            </a:endParaRPr>
          </a:p>
        </p:txBody>
      </p:sp>
    </p:spTree>
    <p:extLst>
      <p:ext uri="{BB962C8B-B14F-4D97-AF65-F5344CB8AC3E}">
        <p14:creationId xmlns:p14="http://schemas.microsoft.com/office/powerpoint/2010/main" val="190832474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5" name="Google Shape;445;p41"/>
          <p:cNvSpPr/>
          <p:nvPr/>
        </p:nvSpPr>
        <p:spPr>
          <a:xfrm>
            <a:off x="720000" y="1169448"/>
            <a:ext cx="7759631"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dirty="0"/>
              <a:t>ΠΡΑΚΤΟΡΕΣ ΚΑΙ ΟΝΤΟΤΗΤΕΣ</a:t>
            </a:r>
            <a:endParaRPr dirty="0"/>
          </a:p>
        </p:txBody>
      </p:sp>
      <p:sp>
        <p:nvSpPr>
          <p:cNvPr id="5" name="Google Shape;446;p41">
            <a:extLst>
              <a:ext uri="{FF2B5EF4-FFF2-40B4-BE49-F238E27FC236}">
                <a16:creationId xmlns:a16="http://schemas.microsoft.com/office/drawing/2014/main" id="{9EEBF4EA-AEAB-4099-40E8-BA9DA3D8A993}"/>
              </a:ext>
            </a:extLst>
          </p:cNvPr>
          <p:cNvSpPr txBox="1">
            <a:spLocks/>
          </p:cNvSpPr>
          <p:nvPr/>
        </p:nvSpPr>
        <p:spPr>
          <a:xfrm>
            <a:off x="921116" y="1400176"/>
            <a:ext cx="7301769" cy="2978944"/>
          </a:xfrm>
          <a:prstGeom prst="rect">
            <a:avLst/>
          </a:prstGeom>
        </p:spPr>
        <p:txBody>
          <a:bodyPr spcFirstLastPara="1" vert="horz" wrap="square" lIns="91425" tIns="91425" rIns="91425" bIns="91425" rtlCol="0" anchor="t" anchorCtr="0">
            <a:noAutofit/>
          </a:bodyPr>
          <a:lstStyle>
            <a:lvl1pPr marL="171450" lvl="0" indent="-171450" algn="l"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800" kern="1200">
                <a:solidFill>
                  <a:schemeClr val="accent2"/>
                </a:solidFill>
                <a:latin typeface="+mn-lt"/>
                <a:ea typeface="+mn-ea"/>
                <a:cs typeface="+mn-cs"/>
              </a:defRPr>
            </a:lvl1pPr>
            <a:lvl2pPr marL="514350" lvl="1"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500" kern="1200">
                <a:solidFill>
                  <a:schemeClr val="accent2"/>
                </a:solidFill>
                <a:latin typeface="+mn-lt"/>
                <a:ea typeface="+mn-ea"/>
                <a:cs typeface="+mn-cs"/>
              </a:defRPr>
            </a:lvl2pPr>
            <a:lvl3pPr marL="857250" lvl="2"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350" kern="1200">
                <a:solidFill>
                  <a:schemeClr val="accent2"/>
                </a:solidFill>
                <a:latin typeface="+mn-lt"/>
                <a:ea typeface="+mn-ea"/>
                <a:cs typeface="+mn-cs"/>
              </a:defRPr>
            </a:lvl3pPr>
            <a:lvl4pPr marL="1200150" lvl="3"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200" kern="1200">
                <a:solidFill>
                  <a:schemeClr val="accent2"/>
                </a:solidFill>
                <a:latin typeface="+mn-lt"/>
                <a:ea typeface="+mn-ea"/>
                <a:cs typeface="+mn-cs"/>
              </a:defRPr>
            </a:lvl4pPr>
            <a:lvl5pPr marL="1543050" lvl="4"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200" kern="1200">
                <a:solidFill>
                  <a:schemeClr val="accent2"/>
                </a:solidFill>
                <a:latin typeface="+mn-lt"/>
                <a:ea typeface="+mn-ea"/>
                <a:cs typeface="+mn-cs"/>
              </a:defRPr>
            </a:lvl5pPr>
            <a:lvl6pPr marL="1885950" lvl="5"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6pPr>
            <a:lvl7pPr marL="2228850" lvl="6"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7pPr>
            <a:lvl8pPr marL="2571750" lvl="7"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8pPr>
            <a:lvl9pPr marL="2914650" lvl="8"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9pPr>
          </a:lstStyle>
          <a:p>
            <a:pPr marL="0" indent="0">
              <a:buClr>
                <a:schemeClr val="hlink"/>
              </a:buClr>
              <a:buSzPts val="1100"/>
              <a:buFont typeface="Arial"/>
              <a:buNone/>
            </a:pPr>
            <a:endParaRPr lang="en-GB" dirty="0">
              <a:solidFill>
                <a:schemeClr val="bg1">
                  <a:lumMod val="75000"/>
                  <a:lumOff val="25000"/>
                </a:schemeClr>
              </a:solidFill>
            </a:endParaRPr>
          </a:p>
        </p:txBody>
      </p:sp>
      <p:sp>
        <p:nvSpPr>
          <p:cNvPr id="7" name="Subtitle 6">
            <a:extLst>
              <a:ext uri="{FF2B5EF4-FFF2-40B4-BE49-F238E27FC236}">
                <a16:creationId xmlns:a16="http://schemas.microsoft.com/office/drawing/2014/main" id="{BB294876-7167-DD38-AA1D-97169691BDD3}"/>
              </a:ext>
            </a:extLst>
          </p:cNvPr>
          <p:cNvSpPr>
            <a:spLocks noGrp="1"/>
          </p:cNvSpPr>
          <p:nvPr>
            <p:ph type="subTitle" idx="1"/>
          </p:nvPr>
        </p:nvSpPr>
        <p:spPr>
          <a:xfrm>
            <a:off x="921115" y="1248031"/>
            <a:ext cx="7301769" cy="3529027"/>
          </a:xfrm>
        </p:spPr>
        <p:txBody>
          <a:bodyPr/>
          <a:lstStyle/>
          <a:p>
            <a:pPr marL="0" indent="0">
              <a:buNone/>
            </a:pPr>
            <a:r>
              <a:rPr lang="el-GR" sz="1400" dirty="0">
                <a:solidFill>
                  <a:schemeClr val="bg1"/>
                </a:solidFill>
              </a:rPr>
              <a:t>Ο </a:t>
            </a:r>
            <a:r>
              <a:rPr lang="el-GR" sz="1400" b="1" dirty="0">
                <a:solidFill>
                  <a:schemeClr val="bg1"/>
                </a:solidFill>
              </a:rPr>
              <a:t>πράκτορας ταξί</a:t>
            </a:r>
            <a:r>
              <a:rPr lang="el-GR" sz="1400" dirty="0">
                <a:solidFill>
                  <a:schemeClr val="bg1"/>
                </a:solidFill>
              </a:rPr>
              <a:t> εμφανίζεται εξ αρχής σε μία τυχαία θέση από τις 25 θέσεις-κελιά του κόσμου. Μπορεί και μετακινείται καθ’ όλη την έκταση του κόσμου μας, προχωρώντας ένα κελί τη φορά.</a:t>
            </a:r>
          </a:p>
          <a:p>
            <a:pPr marL="0" indent="0">
              <a:buNone/>
            </a:pPr>
            <a:endParaRPr lang="el-GR" sz="1400" dirty="0">
              <a:solidFill>
                <a:schemeClr val="bg1"/>
              </a:solidFill>
            </a:endParaRPr>
          </a:p>
          <a:p>
            <a:pPr marL="0" indent="0">
              <a:buNone/>
            </a:pPr>
            <a:r>
              <a:rPr lang="el-GR" sz="1400" dirty="0">
                <a:solidFill>
                  <a:schemeClr val="bg1"/>
                </a:solidFill>
              </a:rPr>
              <a:t>Από την άλλη, η </a:t>
            </a:r>
            <a:r>
              <a:rPr lang="el-GR" sz="1400" b="1" dirty="0">
                <a:solidFill>
                  <a:schemeClr val="bg1"/>
                </a:solidFill>
              </a:rPr>
              <a:t>οντότητα πελάτης</a:t>
            </a:r>
            <a:r>
              <a:rPr lang="el-GR" sz="1400" dirty="0">
                <a:solidFill>
                  <a:schemeClr val="bg1"/>
                </a:solidFill>
              </a:rPr>
              <a:t> εμφανίζεται με 50% πιθανότητα, κάθε 0.7 δευτερόλεπτα, σε μία τυχαία από τις 4 διακριτές προκαθορισμένες θέσεις (</a:t>
            </a:r>
            <a:r>
              <a:rPr lang="en-US" sz="1400" dirty="0">
                <a:solidFill>
                  <a:schemeClr val="bg1"/>
                </a:solidFill>
              </a:rPr>
              <a:t>R, Y, G, B)</a:t>
            </a:r>
            <a:r>
              <a:rPr lang="el-GR" sz="1400" dirty="0">
                <a:solidFill>
                  <a:schemeClr val="bg1"/>
                </a:solidFill>
              </a:rPr>
              <a:t>. Συγκεκριμένα, με τη δημιουργία ενός νέου πελάτη, αναπαράγονται μια τιμή τοποθεσίας και μια τιμή προορισμού</a:t>
            </a:r>
            <a:r>
              <a:rPr lang="en-US" sz="1400" dirty="0">
                <a:solidFill>
                  <a:schemeClr val="bg1"/>
                </a:solidFill>
              </a:rPr>
              <a:t> (</a:t>
            </a:r>
            <a:r>
              <a:rPr lang="el-GR" sz="1400" dirty="0">
                <a:solidFill>
                  <a:schemeClr val="bg1"/>
                </a:solidFill>
              </a:rPr>
              <a:t>τυχαίες από τα </a:t>
            </a:r>
            <a:r>
              <a:rPr lang="en-US" sz="1400" dirty="0">
                <a:solidFill>
                  <a:schemeClr val="bg1"/>
                </a:solidFill>
              </a:rPr>
              <a:t>R, Y, G, B)</a:t>
            </a:r>
            <a:r>
              <a:rPr lang="el-GR" sz="1400" dirty="0">
                <a:solidFill>
                  <a:schemeClr val="bg1"/>
                </a:solidFill>
              </a:rPr>
              <a:t>, οι οποίες αντιστοιχούν στον πελάτη αυτόν. Το σύνολο των πελατών που διατηρείται στο περιβάλλον είναι </a:t>
            </a:r>
            <a:r>
              <a:rPr lang="el-GR" sz="1400" dirty="0" err="1">
                <a:solidFill>
                  <a:schemeClr val="bg1"/>
                </a:solidFill>
              </a:rPr>
              <a:t>προσβάσιμο</a:t>
            </a:r>
            <a:r>
              <a:rPr lang="el-GR" sz="1400" dirty="0">
                <a:solidFill>
                  <a:schemeClr val="bg1"/>
                </a:solidFill>
              </a:rPr>
              <a:t> από τον πράκτορα ταξί. Ο μέγιστος αριθμός πελατών κάθε δεδομένη στιγμή δεν ξεπερνά τους τρεις, ενώ παράλληλα ένας πελάτης δεν μπορεί να εμφανιστεί στην τοποθεσία ενός υπάρχοντος πελάτη.</a:t>
            </a:r>
          </a:p>
          <a:p>
            <a:pPr marL="0" indent="0">
              <a:buNone/>
            </a:pPr>
            <a:endParaRPr lang="el-GR" sz="1400" dirty="0">
              <a:solidFill>
                <a:schemeClr val="bg1"/>
              </a:solidFill>
            </a:endParaRPr>
          </a:p>
          <a:p>
            <a:pPr marL="0" indent="0">
              <a:buNone/>
            </a:pPr>
            <a:r>
              <a:rPr lang="el-GR" sz="1400" dirty="0">
                <a:solidFill>
                  <a:schemeClr val="bg1"/>
                </a:solidFill>
              </a:rPr>
              <a:t>Ο </a:t>
            </a:r>
            <a:r>
              <a:rPr lang="el-GR" sz="1400" b="1" dirty="0">
                <a:solidFill>
                  <a:schemeClr val="bg1"/>
                </a:solidFill>
              </a:rPr>
              <a:t>πράκτορας </a:t>
            </a:r>
            <a:r>
              <a:rPr lang="en-US" sz="1400" b="1" dirty="0">
                <a:solidFill>
                  <a:schemeClr val="bg1"/>
                </a:solidFill>
              </a:rPr>
              <a:t>d</a:t>
            </a:r>
            <a:r>
              <a:rPr lang="en-US" sz="1400" dirty="0">
                <a:solidFill>
                  <a:schemeClr val="bg1"/>
                </a:solidFill>
              </a:rPr>
              <a:t> (destination) </a:t>
            </a:r>
            <a:r>
              <a:rPr lang="el-GR" sz="1400" dirty="0">
                <a:solidFill>
                  <a:schemeClr val="bg1"/>
                </a:solidFill>
              </a:rPr>
              <a:t>βρίσκεται κάθε φορά στην τοποθεσία που αποτελεί τον καταχωρημένο προορισμό του τωρινού πελάτη, που εξυπηρετείται.</a:t>
            </a:r>
            <a:endParaRPr lang="el-GR" dirty="0">
              <a:solidFill>
                <a:schemeClr val="bg1">
                  <a:lumMod val="75000"/>
                  <a:lumOff val="25000"/>
                </a:schemeClr>
              </a:solidFill>
            </a:endParaRPr>
          </a:p>
        </p:txBody>
      </p:sp>
    </p:spTree>
    <p:extLst>
      <p:ext uri="{BB962C8B-B14F-4D97-AF65-F5344CB8AC3E}">
        <p14:creationId xmlns:p14="http://schemas.microsoft.com/office/powerpoint/2010/main" val="386056360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4">
      <a:dk1>
        <a:sysClr val="windowText" lastClr="000000"/>
      </a:dk1>
      <a:lt1>
        <a:sysClr val="window" lastClr="FFFFFF"/>
      </a:lt1>
      <a:dk2>
        <a:srgbClr val="252C36"/>
      </a:dk2>
      <a:lt2>
        <a:srgbClr val="7C96A3"/>
      </a:lt2>
      <a:accent1>
        <a:srgbClr val="4472C4"/>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TotalTime>
  <Words>1423</Words>
  <Application>Microsoft Office PowerPoint</Application>
  <PresentationFormat>On-screen Show (16:9)</PresentationFormat>
  <Paragraphs>119</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Open Sans</vt:lpstr>
      <vt:lpstr>Wingdings</vt:lpstr>
      <vt:lpstr>Tw Cen MT</vt:lpstr>
      <vt:lpstr>Raleway Medium</vt:lpstr>
      <vt:lpstr>Raleway</vt:lpstr>
      <vt:lpstr>Circuit</vt:lpstr>
      <vt:lpstr>Συστηματα ευφυων πρακτορων</vt:lpstr>
      <vt:lpstr>ΕΙΣΑΓωγη</vt:lpstr>
      <vt:lpstr>ΟΡΙΜΟΣ ΚΟΣΜΟΥ</vt:lpstr>
      <vt:lpstr>ΟΡΙΣΜΟΣ ΚΟΣΜΟΥ</vt:lpstr>
      <vt:lpstr>Ορισμοσ κοσμου (1/2)</vt:lpstr>
      <vt:lpstr>ΟΡΙΣΜΟΣ ΚΟΣΜΟΥ (2/2)</vt:lpstr>
      <vt:lpstr>ΠΡΑΚΤΟΡΕΣ ΚΑΙ ΟΝΤΟΤΗΤΕΣ</vt:lpstr>
      <vt:lpstr>ΠΡΑΚΤΟΡΕΣ ΚΑΙ ΟΝΤΟΤΗΤΕΣ</vt:lpstr>
      <vt:lpstr>ΠΡΑΚΤΟΡΕΣ ΚΑΙ ΟΝΤΟΤΗΤΕΣ</vt:lpstr>
      <vt:lpstr>ΕΠΙΛΟΓΗ ΝΕΟΥ ΠΕΛΑΤΗ</vt:lpstr>
      <vt:lpstr>ΕΠΙΛΟγΗ ΝΕΟΥ ΠΕΛΑΤΗ (1/2)</vt:lpstr>
      <vt:lpstr>ΕΠΙΛΟγΗ ΝΕΟΥ ΠΕΛΑΤΗ (2/2)</vt:lpstr>
      <vt:lpstr>Εξυπηρετηση ΠΕΛΑΤΗ</vt:lpstr>
      <vt:lpstr>ΜΑΝΧΑΤΤΑΝ</vt:lpstr>
      <vt:lpstr>ΜΕΤΑΚΙΝΗΣΗ ΣΕ ΠΕΛΑΤΗ</vt:lpstr>
      <vt:lpstr>ΜΕΤΑΦΟΡΑ ΠΕΛΑΤΗ</vt:lpstr>
      <vt:lpstr>ΕΚΜΑΘΗΣΗ ΠΡΑΚΤΟΡΑ</vt:lpstr>
      <vt:lpstr>Εκμαθηση πρακτορα (1/2)</vt:lpstr>
      <vt:lpstr>Εκμαθηση πρακτορα (2/2)</vt:lpstr>
      <vt:lpstr>ΤΕΛΟΣ ΠΑΡΟΥΣΙΑΣΗς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(AI)</dc:title>
  <dc:creator>DimSot1</dc:creator>
  <cp:lastModifiedBy>SOTIRIOS DIMITRAKOULAKOS</cp:lastModifiedBy>
  <cp:revision>39</cp:revision>
  <dcterms:modified xsi:type="dcterms:W3CDTF">2023-12-18T04:26:01Z</dcterms:modified>
</cp:coreProperties>
</file>