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2" r:id="rId1"/>
  </p:sldMasterIdLst>
  <p:notesMasterIdLst>
    <p:notesMasterId r:id="rId23"/>
  </p:notesMasterIdLst>
  <p:sldIdLst>
    <p:sldId id="256" r:id="rId2"/>
    <p:sldId id="257" r:id="rId3"/>
    <p:sldId id="258" r:id="rId4"/>
    <p:sldId id="271" r:id="rId5"/>
    <p:sldId id="259" r:id="rId6"/>
    <p:sldId id="289" r:id="rId7"/>
    <p:sldId id="290" r:id="rId8"/>
    <p:sldId id="300" r:id="rId9"/>
    <p:sldId id="272" r:id="rId10"/>
    <p:sldId id="291" r:id="rId11"/>
    <p:sldId id="293" r:id="rId12"/>
    <p:sldId id="294" r:id="rId13"/>
    <p:sldId id="295" r:id="rId14"/>
    <p:sldId id="296" r:id="rId15"/>
    <p:sldId id="273" r:id="rId16"/>
    <p:sldId id="297" r:id="rId17"/>
    <p:sldId id="298" r:id="rId18"/>
    <p:sldId id="299" r:id="rId19"/>
    <p:sldId id="302" r:id="rId20"/>
    <p:sldId id="301" r:id="rId21"/>
    <p:sldId id="283" r:id="rId22"/>
  </p:sldIdLst>
  <p:sldSz cx="9144000" cy="5143500" type="screen16x9"/>
  <p:notesSz cx="6858000" cy="9144000"/>
  <p:embeddedFontLst>
    <p:embeddedFont>
      <p:font typeface="Open Sans" panose="020B0606030504020204" pitchFamily="34" charset="0"/>
      <p:regular r:id="rId24"/>
      <p:bold r:id="rId25"/>
      <p:italic r:id="rId26"/>
      <p:boldItalic r:id="rId27"/>
    </p:embeddedFont>
    <p:embeddedFont>
      <p:font typeface="Raleway" pitchFamily="2" charset="0"/>
      <p:regular r:id="rId28"/>
      <p:bold r:id="rId29"/>
      <p:italic r:id="rId30"/>
      <p:boldItalic r:id="rId31"/>
    </p:embeddedFont>
    <p:embeddedFont>
      <p:font typeface="Raleway Medium" pitchFamily="2" charset="0"/>
      <p:regular r:id="rId32"/>
      <p:bold r:id="rId33"/>
      <p:italic r:id="rId34"/>
      <p:boldItalic r:id="rId35"/>
    </p:embeddedFont>
    <p:embeddedFont>
      <p:font typeface="Tw Cen MT" panose="020B0602020104020603"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36"/>
    <a:srgbClr val="268BD2"/>
    <a:srgbClr val="073642"/>
    <a:srgbClr val="B58900"/>
    <a:srgbClr val="E89E18"/>
    <a:srgbClr val="5C64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002140-4CD7-42FB-9607-9D83EB9D06BC}">
  <a:tblStyle styleId="{FF002140-4CD7-42FB-9607-9D83EB9D06B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94660"/>
  </p:normalViewPr>
  <p:slideViewPr>
    <p:cSldViewPr snapToGrid="0">
      <p:cViewPr varScale="1">
        <p:scale>
          <a:sx n="120" d="100"/>
          <a:sy n="120" d="100"/>
        </p:scale>
        <p:origin x="817" y="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0a18aa2564_0_23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0a18aa2564_0_23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52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0a18aa2564_0_23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0a18aa2564_0_23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696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0a18aa2564_0_23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0a18aa2564_0_23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4851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0a18aa2564_0_23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0a18aa2564_0_23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6942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0a18aa2564_0_23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0a18aa2564_0_23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0731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3315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0a18aa2564_0_23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0a18aa2564_0_23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0840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0a18aa2564_0_23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0a18aa2564_0_23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3866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0a18aa2564_0_23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0a18aa2564_0_23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79748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0a18aa2564_0_23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0a18aa2564_0_23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751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a2de12b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0a2de12b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0a18aa2564_0_23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0a18aa2564_0_23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98741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0a2de12baf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0a2de12baf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2071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0a2de12ba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0a2de12ba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4958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0a18aa2564_0_23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0a18aa2564_0_23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0a18aa2564_0_23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0a18aa2564_0_23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4217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0a18aa2564_0_23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0a18aa2564_0_23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7254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0a18aa2564_0_23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0a18aa2564_0_23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3410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8437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48A87A34-81AB-432B-8DAE-1953F412C126}" type="datetimeFigureOut">
              <a:rPr lang="en-US" smtClean="0"/>
              <a:t>2/25/2024</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9442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640567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12778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0815498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723923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03292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149946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359609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195669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1_Title slide">
    <p:bg>
      <p:bgPr>
        <a:solidFill>
          <a:schemeClr val="dk1"/>
        </a:solidFill>
        <a:effectLst/>
      </p:bgPr>
    </p:bg>
    <p:spTree>
      <p:nvGrpSpPr>
        <p:cNvPr id="1" name="Shape 8"/>
        <p:cNvGrpSpPr/>
        <p:nvPr/>
      </p:nvGrpSpPr>
      <p:grpSpPr>
        <a:xfrm>
          <a:off x="0" y="0"/>
          <a:ext cx="0" cy="0"/>
          <a:chOff x="0" y="0"/>
          <a:chExt cx="0" cy="0"/>
        </a:xfrm>
      </p:grpSpPr>
      <p:sp>
        <p:nvSpPr>
          <p:cNvPr id="14" name="Google Shape;14;p2"/>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3100" b="1">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subTitle" idx="2"/>
          </p:nvPr>
        </p:nvSpPr>
        <p:spPr>
          <a:xfrm>
            <a:off x="3356550" y="3840335"/>
            <a:ext cx="44121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extLst>
      <p:ext uri="{BB962C8B-B14F-4D97-AF65-F5344CB8AC3E}">
        <p14:creationId xmlns:p14="http://schemas.microsoft.com/office/powerpoint/2010/main" val="15396105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1"/>
        </a:solidFill>
        <a:effectLst/>
      </p:bgPr>
    </p:bg>
    <p:spTree>
      <p:nvGrpSpPr>
        <p:cNvPr id="1" name="Shape 22"/>
        <p:cNvGrpSpPr/>
        <p:nvPr/>
      </p:nvGrpSpPr>
      <p:grpSpPr>
        <a:xfrm>
          <a:off x="0" y="0"/>
          <a:ext cx="0" cy="0"/>
          <a:chOff x="0" y="0"/>
          <a:chExt cx="0" cy="0"/>
        </a:xfrm>
      </p:grpSpPr>
      <p:sp>
        <p:nvSpPr>
          <p:cNvPr id="25" name="Google Shape;25;p4"/>
          <p:cNvSpPr txBox="1">
            <a:spLocks noGrp="1"/>
          </p:cNvSpPr>
          <p:nvPr>
            <p:ph type="subTitle" idx="1"/>
          </p:nvPr>
        </p:nvSpPr>
        <p:spPr>
          <a:xfrm>
            <a:off x="918600" y="1071750"/>
            <a:ext cx="7306800" cy="35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Font typeface="Raleway"/>
              <a:buAutoNum type="arabicPeriod"/>
              <a:defRPr sz="1200">
                <a:solidFill>
                  <a:schemeClr val="accent2"/>
                </a:solidFill>
              </a:defRPr>
            </a:lvl1pPr>
            <a:lvl2pPr lvl="1" rtl="0">
              <a:spcBef>
                <a:spcPts val="0"/>
              </a:spcBef>
              <a:spcAft>
                <a:spcPts val="0"/>
              </a:spcAft>
              <a:buClr>
                <a:schemeClr val="accent2"/>
              </a:buClr>
              <a:buSzPts val="1400"/>
              <a:buChar char="●"/>
              <a:defRPr sz="1200">
                <a:solidFill>
                  <a:schemeClr val="accent2"/>
                </a:solidFill>
              </a:defRPr>
            </a:lvl2pPr>
            <a:lvl3pPr lvl="2" algn="ctr" rtl="0">
              <a:lnSpc>
                <a:spcPct val="100000"/>
              </a:lnSpc>
              <a:spcBef>
                <a:spcPts val="0"/>
              </a:spcBef>
              <a:spcAft>
                <a:spcPts val="0"/>
              </a:spcAft>
              <a:buClr>
                <a:schemeClr val="accent2"/>
              </a:buClr>
              <a:buSzPts val="1400"/>
              <a:buAutoNum type="romanLcPeriod"/>
              <a:defRPr>
                <a:solidFill>
                  <a:schemeClr val="accent2"/>
                </a:solidFill>
              </a:defRPr>
            </a:lvl3pPr>
            <a:lvl4pPr lvl="3" algn="ctr" rtl="0">
              <a:lnSpc>
                <a:spcPct val="100000"/>
              </a:lnSpc>
              <a:spcBef>
                <a:spcPts val="0"/>
              </a:spcBef>
              <a:spcAft>
                <a:spcPts val="0"/>
              </a:spcAft>
              <a:buClr>
                <a:schemeClr val="accent2"/>
              </a:buClr>
              <a:buSzPts val="1400"/>
              <a:buAutoNum type="arabicPeriod"/>
              <a:defRPr>
                <a:solidFill>
                  <a:schemeClr val="accent2"/>
                </a:solidFill>
              </a:defRPr>
            </a:lvl4pPr>
            <a:lvl5pPr lvl="4" algn="ctr" rtl="0">
              <a:lnSpc>
                <a:spcPct val="100000"/>
              </a:lnSpc>
              <a:spcBef>
                <a:spcPts val="0"/>
              </a:spcBef>
              <a:spcAft>
                <a:spcPts val="0"/>
              </a:spcAft>
              <a:buClr>
                <a:schemeClr val="accent2"/>
              </a:buClr>
              <a:buSzPts val="1400"/>
              <a:buAutoNum type="alphaLcPeriod"/>
              <a:defRPr>
                <a:solidFill>
                  <a:schemeClr val="accent2"/>
                </a:solidFill>
              </a:defRPr>
            </a:lvl5pPr>
            <a:lvl6pPr lvl="5" algn="ctr" rtl="0">
              <a:lnSpc>
                <a:spcPct val="100000"/>
              </a:lnSpc>
              <a:spcBef>
                <a:spcPts val="0"/>
              </a:spcBef>
              <a:spcAft>
                <a:spcPts val="0"/>
              </a:spcAft>
              <a:buClr>
                <a:schemeClr val="accent2"/>
              </a:buClr>
              <a:buSzPts val="1400"/>
              <a:buAutoNum type="romanLcPeriod"/>
              <a:defRPr>
                <a:solidFill>
                  <a:schemeClr val="accent2"/>
                </a:solidFill>
              </a:defRPr>
            </a:lvl6pPr>
            <a:lvl7pPr lvl="6" algn="ctr" rtl="0">
              <a:lnSpc>
                <a:spcPct val="100000"/>
              </a:lnSpc>
              <a:spcBef>
                <a:spcPts val="0"/>
              </a:spcBef>
              <a:spcAft>
                <a:spcPts val="0"/>
              </a:spcAft>
              <a:buClr>
                <a:schemeClr val="accent2"/>
              </a:buClr>
              <a:buSzPts val="1400"/>
              <a:buAutoNum type="arabicPeriod"/>
              <a:defRPr>
                <a:solidFill>
                  <a:schemeClr val="accent2"/>
                </a:solidFill>
              </a:defRPr>
            </a:lvl7pPr>
            <a:lvl8pPr lvl="7" algn="ctr" rtl="0">
              <a:lnSpc>
                <a:spcPct val="100000"/>
              </a:lnSpc>
              <a:spcBef>
                <a:spcPts val="0"/>
              </a:spcBef>
              <a:spcAft>
                <a:spcPts val="0"/>
              </a:spcAft>
              <a:buClr>
                <a:schemeClr val="accent2"/>
              </a:buClr>
              <a:buSzPts val="1400"/>
              <a:buAutoNum type="alphaLcPeriod"/>
              <a:defRPr>
                <a:solidFill>
                  <a:schemeClr val="accent2"/>
                </a:solidFill>
              </a:defRPr>
            </a:lvl8pPr>
            <a:lvl9pPr lvl="8" algn="ctr" rtl="0">
              <a:lnSpc>
                <a:spcPct val="100000"/>
              </a:lnSpc>
              <a:spcBef>
                <a:spcPts val="0"/>
              </a:spcBef>
              <a:spcAft>
                <a:spcPts val="0"/>
              </a:spcAft>
              <a:buClr>
                <a:schemeClr val="accent2"/>
              </a:buClr>
              <a:buSzPts val="1400"/>
              <a:buAutoNum type="romanLcPeriod"/>
              <a:defRPr>
                <a:solidFill>
                  <a:schemeClr val="accent2"/>
                </a:solidFill>
              </a:defRPr>
            </a:lvl9pPr>
          </a:lstStyle>
          <a:p>
            <a:endParaRPr/>
          </a:p>
        </p:txBody>
      </p:sp>
      <p:sp>
        <p:nvSpPr>
          <p:cNvPr id="26" name="Google Shape;26;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378376742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786956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dk1"/>
        </a:solidFill>
        <a:effectLst/>
      </p:bgPr>
    </p:bg>
    <p:spTree>
      <p:nvGrpSpPr>
        <p:cNvPr id="1" name="Shape 72"/>
        <p:cNvGrpSpPr/>
        <p:nvPr/>
      </p:nvGrpSpPr>
      <p:grpSpPr>
        <a:xfrm>
          <a:off x="0" y="0"/>
          <a:ext cx="0" cy="0"/>
          <a:chOff x="0" y="0"/>
          <a:chExt cx="0" cy="0"/>
        </a:xfrm>
      </p:grpSpPr>
      <p:sp>
        <p:nvSpPr>
          <p:cNvPr id="74" name="Google Shape;74;p13"/>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3"/>
          <p:cNvSpPr txBox="1">
            <a:spLocks noGrp="1"/>
          </p:cNvSpPr>
          <p:nvPr>
            <p:ph type="title" idx="2" hasCustomPrompt="1"/>
          </p:nvPr>
        </p:nvSpPr>
        <p:spPr>
          <a:xfrm>
            <a:off x="720000" y="1158483"/>
            <a:ext cx="9246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subTitle" idx="1"/>
          </p:nvPr>
        </p:nvSpPr>
        <p:spPr>
          <a:xfrm>
            <a:off x="7200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7" name="Google Shape;77;p13"/>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3"/>
          <p:cNvSpPr txBox="1">
            <a:spLocks noGrp="1"/>
          </p:cNvSpPr>
          <p:nvPr>
            <p:ph type="title" idx="4" hasCustomPrompt="1"/>
          </p:nvPr>
        </p:nvSpPr>
        <p:spPr>
          <a:xfrm>
            <a:off x="34038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subTitle" idx="5"/>
          </p:nvPr>
        </p:nvSpPr>
        <p:spPr>
          <a:xfrm>
            <a:off x="34038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0" name="Google Shape;80;p13"/>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13"/>
          <p:cNvSpPr txBox="1">
            <a:spLocks noGrp="1"/>
          </p:cNvSpPr>
          <p:nvPr>
            <p:ph type="title" idx="7" hasCustomPrompt="1"/>
          </p:nvPr>
        </p:nvSpPr>
        <p:spPr>
          <a:xfrm>
            <a:off x="60876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8"/>
          </p:nvPr>
        </p:nvSpPr>
        <p:spPr>
          <a:xfrm>
            <a:off x="60876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3" name="Google Shape;83;p13"/>
          <p:cNvSpPr txBox="1">
            <a:spLocks noGrp="1"/>
          </p:cNvSpPr>
          <p:nvPr>
            <p:ph type="title" idx="9"/>
          </p:nvPr>
        </p:nvSpPr>
        <p:spPr>
          <a:xfrm>
            <a:off x="7200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4" name="Google Shape;84;p13"/>
          <p:cNvSpPr txBox="1">
            <a:spLocks noGrp="1"/>
          </p:cNvSpPr>
          <p:nvPr>
            <p:ph type="title" idx="13" hasCustomPrompt="1"/>
          </p:nvPr>
        </p:nvSpPr>
        <p:spPr>
          <a:xfrm>
            <a:off x="7200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subTitle" idx="14"/>
          </p:nvPr>
        </p:nvSpPr>
        <p:spPr>
          <a:xfrm>
            <a:off x="7200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6" name="Google Shape;86;p13"/>
          <p:cNvSpPr txBox="1">
            <a:spLocks noGrp="1"/>
          </p:cNvSpPr>
          <p:nvPr>
            <p:ph type="title" idx="15"/>
          </p:nvPr>
        </p:nvSpPr>
        <p:spPr>
          <a:xfrm>
            <a:off x="34038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7" name="Google Shape;87;p13"/>
          <p:cNvSpPr txBox="1">
            <a:spLocks noGrp="1"/>
          </p:cNvSpPr>
          <p:nvPr>
            <p:ph type="title" idx="16" hasCustomPrompt="1"/>
          </p:nvPr>
        </p:nvSpPr>
        <p:spPr>
          <a:xfrm>
            <a:off x="34038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subTitle" idx="17"/>
          </p:nvPr>
        </p:nvSpPr>
        <p:spPr>
          <a:xfrm>
            <a:off x="34038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9" name="Google Shape;89;p13"/>
          <p:cNvSpPr txBox="1">
            <a:spLocks noGrp="1"/>
          </p:cNvSpPr>
          <p:nvPr>
            <p:ph type="title" idx="18"/>
          </p:nvPr>
        </p:nvSpPr>
        <p:spPr>
          <a:xfrm>
            <a:off x="60876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0" name="Google Shape;90;p13"/>
          <p:cNvSpPr txBox="1">
            <a:spLocks noGrp="1"/>
          </p:cNvSpPr>
          <p:nvPr>
            <p:ph type="title" idx="19" hasCustomPrompt="1"/>
          </p:nvPr>
        </p:nvSpPr>
        <p:spPr>
          <a:xfrm>
            <a:off x="60876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20"/>
          </p:nvPr>
        </p:nvSpPr>
        <p:spPr>
          <a:xfrm>
            <a:off x="60876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92" name="Google Shape;92;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4489968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dk1"/>
        </a:solidFill>
        <a:effectLst/>
      </p:bgPr>
    </p:bg>
    <p:spTree>
      <p:nvGrpSpPr>
        <p:cNvPr id="1" name="Shape 38"/>
        <p:cNvGrpSpPr/>
        <p:nvPr/>
      </p:nvGrpSpPr>
      <p:grpSpPr>
        <a:xfrm>
          <a:off x="0" y="0"/>
          <a:ext cx="0" cy="0"/>
          <a:chOff x="0" y="0"/>
          <a:chExt cx="0" cy="0"/>
        </a:xfrm>
      </p:grpSpPr>
      <p:sp>
        <p:nvSpPr>
          <p:cNvPr id="40" name="Google Shape;40;p7"/>
          <p:cNvSpPr txBox="1">
            <a:spLocks noGrp="1"/>
          </p:cNvSpPr>
          <p:nvPr>
            <p:ph type="subTitle" idx="1"/>
          </p:nvPr>
        </p:nvSpPr>
        <p:spPr>
          <a:xfrm>
            <a:off x="2259450" y="1849425"/>
            <a:ext cx="4625100" cy="176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solidFill>
                  <a:schemeClr val="accent2"/>
                </a:solidFill>
              </a:defRPr>
            </a:lvl1pPr>
            <a:lvl2pPr lvl="1" algn="ctr" rtl="0">
              <a:lnSpc>
                <a:spcPct val="100000"/>
              </a:lnSpc>
              <a:spcBef>
                <a:spcPts val="0"/>
              </a:spcBef>
              <a:spcAft>
                <a:spcPts val="0"/>
              </a:spcAft>
              <a:buClr>
                <a:schemeClr val="accent2"/>
              </a:buClr>
              <a:buSzPts val="1400"/>
              <a:buChar char="○"/>
              <a:defRPr>
                <a:solidFill>
                  <a:schemeClr val="accent2"/>
                </a:solidFill>
              </a:defRPr>
            </a:lvl2pPr>
            <a:lvl3pPr lvl="2" algn="ctr" rtl="0">
              <a:lnSpc>
                <a:spcPct val="100000"/>
              </a:lnSpc>
              <a:spcBef>
                <a:spcPts val="0"/>
              </a:spcBef>
              <a:spcAft>
                <a:spcPts val="0"/>
              </a:spcAft>
              <a:buClr>
                <a:schemeClr val="accent2"/>
              </a:buClr>
              <a:buSzPts val="1400"/>
              <a:buChar char="■"/>
              <a:defRPr>
                <a:solidFill>
                  <a:schemeClr val="accent2"/>
                </a:solidFill>
              </a:defRPr>
            </a:lvl3pPr>
            <a:lvl4pPr lvl="3" algn="ctr" rtl="0">
              <a:lnSpc>
                <a:spcPct val="100000"/>
              </a:lnSpc>
              <a:spcBef>
                <a:spcPts val="0"/>
              </a:spcBef>
              <a:spcAft>
                <a:spcPts val="0"/>
              </a:spcAft>
              <a:buClr>
                <a:schemeClr val="accent2"/>
              </a:buClr>
              <a:buSzPts val="1400"/>
              <a:buChar char="●"/>
              <a:defRPr>
                <a:solidFill>
                  <a:schemeClr val="accent2"/>
                </a:solidFill>
              </a:defRPr>
            </a:lvl4pPr>
            <a:lvl5pPr lvl="4" algn="ctr" rtl="0">
              <a:lnSpc>
                <a:spcPct val="100000"/>
              </a:lnSpc>
              <a:spcBef>
                <a:spcPts val="0"/>
              </a:spcBef>
              <a:spcAft>
                <a:spcPts val="0"/>
              </a:spcAft>
              <a:buClr>
                <a:schemeClr val="accent2"/>
              </a:buClr>
              <a:buSzPts val="1400"/>
              <a:buChar char="○"/>
              <a:defRPr>
                <a:solidFill>
                  <a:schemeClr val="accent2"/>
                </a:solidFill>
              </a:defRPr>
            </a:lvl5pPr>
            <a:lvl6pPr lvl="5" algn="ctr" rtl="0">
              <a:lnSpc>
                <a:spcPct val="100000"/>
              </a:lnSpc>
              <a:spcBef>
                <a:spcPts val="0"/>
              </a:spcBef>
              <a:spcAft>
                <a:spcPts val="0"/>
              </a:spcAft>
              <a:buClr>
                <a:schemeClr val="accent2"/>
              </a:buClr>
              <a:buSzPts val="1400"/>
              <a:buChar char="■"/>
              <a:defRPr>
                <a:solidFill>
                  <a:schemeClr val="accent2"/>
                </a:solidFill>
              </a:defRPr>
            </a:lvl6pPr>
            <a:lvl7pPr lvl="6" algn="ctr" rtl="0">
              <a:lnSpc>
                <a:spcPct val="100000"/>
              </a:lnSpc>
              <a:spcBef>
                <a:spcPts val="0"/>
              </a:spcBef>
              <a:spcAft>
                <a:spcPts val="0"/>
              </a:spcAft>
              <a:buClr>
                <a:schemeClr val="accent2"/>
              </a:buClr>
              <a:buSzPts val="1400"/>
              <a:buChar char="●"/>
              <a:defRPr>
                <a:solidFill>
                  <a:schemeClr val="accent2"/>
                </a:solidFill>
              </a:defRPr>
            </a:lvl7pPr>
            <a:lvl8pPr lvl="7" algn="ctr" rtl="0">
              <a:lnSpc>
                <a:spcPct val="100000"/>
              </a:lnSpc>
              <a:spcBef>
                <a:spcPts val="0"/>
              </a:spcBef>
              <a:spcAft>
                <a:spcPts val="0"/>
              </a:spcAft>
              <a:buClr>
                <a:schemeClr val="accent2"/>
              </a:buClr>
              <a:buSzPts val="1400"/>
              <a:buChar char="○"/>
              <a:defRPr>
                <a:solidFill>
                  <a:schemeClr val="accent2"/>
                </a:solidFill>
              </a:defRPr>
            </a:lvl8pPr>
            <a:lvl9pPr lvl="8" algn="ctr" rtl="0">
              <a:lnSpc>
                <a:spcPct val="100000"/>
              </a:lnSpc>
              <a:spcBef>
                <a:spcPts val="0"/>
              </a:spcBef>
              <a:spcAft>
                <a:spcPts val="0"/>
              </a:spcAft>
              <a:buClr>
                <a:schemeClr val="accent2"/>
              </a:buClr>
              <a:buSzPts val="1400"/>
              <a:buChar char="■"/>
              <a:defRPr>
                <a:solidFill>
                  <a:schemeClr val="accent2"/>
                </a:solidFill>
              </a:defRPr>
            </a:lvl9pPr>
          </a:lstStyle>
          <a:p>
            <a:endParaRPr/>
          </a:p>
        </p:txBody>
      </p:sp>
      <p:sp>
        <p:nvSpPr>
          <p:cNvPr id="41" name="Google Shape;41;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55075259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accent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36389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2718251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7"/>
        <p:cNvGrpSpPr/>
        <p:nvPr/>
      </p:nvGrpSpPr>
      <p:grpSpPr>
        <a:xfrm>
          <a:off x="0" y="0"/>
          <a:ext cx="0" cy="0"/>
          <a:chOff x="0" y="0"/>
          <a:chExt cx="0" cy="0"/>
        </a:xfrm>
      </p:grpSpPr>
      <p:sp>
        <p:nvSpPr>
          <p:cNvPr id="50" name="Google Shape;50;p9"/>
          <p:cNvSpPr txBox="1">
            <a:spLocks noGrp="1"/>
          </p:cNvSpPr>
          <p:nvPr>
            <p:ph type="title"/>
          </p:nvPr>
        </p:nvSpPr>
        <p:spPr>
          <a:xfrm>
            <a:off x="896000" y="1424283"/>
            <a:ext cx="3675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 name="Google Shape;51;p9"/>
          <p:cNvSpPr txBox="1">
            <a:spLocks noGrp="1"/>
          </p:cNvSpPr>
          <p:nvPr>
            <p:ph type="body" idx="1"/>
          </p:nvPr>
        </p:nvSpPr>
        <p:spPr>
          <a:xfrm>
            <a:off x="896000" y="2179726"/>
            <a:ext cx="3675900" cy="13143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rgbClr val="434343"/>
              </a:buClr>
              <a:buSzPts val="1400"/>
              <a:buChar char="●"/>
              <a:defRPr sz="1400">
                <a:solidFill>
                  <a:srgbClr val="434343"/>
                </a:solidFill>
              </a:defRPr>
            </a:lvl1pPr>
            <a:lvl2pPr marL="914400" lvl="1" indent="-317500" rtl="0">
              <a:lnSpc>
                <a:spcPct val="100000"/>
              </a:lnSpc>
              <a:spcBef>
                <a:spcPts val="0"/>
              </a:spcBef>
              <a:spcAft>
                <a:spcPts val="0"/>
              </a:spcAft>
              <a:buClr>
                <a:srgbClr val="434343"/>
              </a:buClr>
              <a:buSzPts val="1400"/>
              <a:buChar char="○"/>
              <a:defRPr>
                <a:solidFill>
                  <a:srgbClr val="434343"/>
                </a:solidFill>
              </a:defRPr>
            </a:lvl2pPr>
            <a:lvl3pPr marL="1371600" lvl="2" indent="-317500" rtl="0">
              <a:lnSpc>
                <a:spcPct val="100000"/>
              </a:lnSpc>
              <a:spcBef>
                <a:spcPts val="0"/>
              </a:spcBef>
              <a:spcAft>
                <a:spcPts val="0"/>
              </a:spcAft>
              <a:buClr>
                <a:srgbClr val="434343"/>
              </a:buClr>
              <a:buSzPts val="1400"/>
              <a:buChar char="■"/>
              <a:defRPr>
                <a:solidFill>
                  <a:srgbClr val="434343"/>
                </a:solidFill>
              </a:defRPr>
            </a:lvl3pPr>
            <a:lvl4pPr marL="1828800" lvl="3" indent="-317500" rtl="0">
              <a:lnSpc>
                <a:spcPct val="100000"/>
              </a:lnSpc>
              <a:spcBef>
                <a:spcPts val="0"/>
              </a:spcBef>
              <a:spcAft>
                <a:spcPts val="0"/>
              </a:spcAft>
              <a:buClr>
                <a:srgbClr val="434343"/>
              </a:buClr>
              <a:buSzPts val="1400"/>
              <a:buChar char="●"/>
              <a:defRPr>
                <a:solidFill>
                  <a:srgbClr val="434343"/>
                </a:solidFill>
              </a:defRPr>
            </a:lvl4pPr>
            <a:lvl5pPr marL="2286000" lvl="4" indent="-317500" rtl="0">
              <a:lnSpc>
                <a:spcPct val="100000"/>
              </a:lnSpc>
              <a:spcBef>
                <a:spcPts val="0"/>
              </a:spcBef>
              <a:spcAft>
                <a:spcPts val="0"/>
              </a:spcAft>
              <a:buClr>
                <a:srgbClr val="434343"/>
              </a:buClr>
              <a:buSzPts val="1400"/>
              <a:buChar char="○"/>
              <a:defRPr>
                <a:solidFill>
                  <a:srgbClr val="434343"/>
                </a:solidFill>
              </a:defRPr>
            </a:lvl5pPr>
            <a:lvl6pPr marL="2743200" lvl="5" indent="-317500" rtl="0">
              <a:lnSpc>
                <a:spcPct val="100000"/>
              </a:lnSpc>
              <a:spcBef>
                <a:spcPts val="0"/>
              </a:spcBef>
              <a:spcAft>
                <a:spcPts val="0"/>
              </a:spcAft>
              <a:buClr>
                <a:srgbClr val="434343"/>
              </a:buClr>
              <a:buSzPts val="1400"/>
              <a:buChar char="■"/>
              <a:defRPr>
                <a:solidFill>
                  <a:srgbClr val="434343"/>
                </a:solidFill>
              </a:defRPr>
            </a:lvl6pPr>
            <a:lvl7pPr marL="3200400" lvl="6" indent="-317500" rtl="0">
              <a:lnSpc>
                <a:spcPct val="100000"/>
              </a:lnSpc>
              <a:spcBef>
                <a:spcPts val="0"/>
              </a:spcBef>
              <a:spcAft>
                <a:spcPts val="0"/>
              </a:spcAft>
              <a:buClr>
                <a:srgbClr val="434343"/>
              </a:buClr>
              <a:buSzPts val="1400"/>
              <a:buChar char="●"/>
              <a:defRPr>
                <a:solidFill>
                  <a:srgbClr val="434343"/>
                </a:solidFill>
              </a:defRPr>
            </a:lvl7pPr>
            <a:lvl8pPr marL="3657600" lvl="7" indent="-317500" rtl="0">
              <a:lnSpc>
                <a:spcPct val="100000"/>
              </a:lnSpc>
              <a:spcBef>
                <a:spcPts val="0"/>
              </a:spcBef>
              <a:spcAft>
                <a:spcPts val="0"/>
              </a:spcAft>
              <a:buClr>
                <a:srgbClr val="434343"/>
              </a:buClr>
              <a:buSzPts val="1400"/>
              <a:buChar char="○"/>
              <a:defRPr>
                <a:solidFill>
                  <a:srgbClr val="434343"/>
                </a:solidFill>
              </a:defRPr>
            </a:lvl8pPr>
            <a:lvl9pPr marL="4114800" lvl="8" indent="-317500" rtl="0">
              <a:lnSpc>
                <a:spcPct val="100000"/>
              </a:lnSpc>
              <a:spcBef>
                <a:spcPts val="0"/>
              </a:spcBef>
              <a:spcAft>
                <a:spcPts val="0"/>
              </a:spcAft>
              <a:buClr>
                <a:srgbClr val="434343"/>
              </a:buClr>
              <a:buSzPts val="1400"/>
              <a:buChar char="■"/>
              <a:defRPr>
                <a:solidFill>
                  <a:srgbClr val="434343"/>
                </a:solidFill>
              </a:defRPr>
            </a:lvl9pPr>
          </a:lstStyle>
          <a:p>
            <a:endParaRPr/>
          </a:p>
        </p:txBody>
      </p:sp>
    </p:spTree>
    <p:extLst>
      <p:ext uri="{BB962C8B-B14F-4D97-AF65-F5344CB8AC3E}">
        <p14:creationId xmlns:p14="http://schemas.microsoft.com/office/powerpoint/2010/main" val="199103756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solidFill>
          <a:schemeClr val="dk1"/>
        </a:solidFill>
        <a:effectLst/>
      </p:bgPr>
    </p:bg>
    <p:spTree>
      <p:nvGrpSpPr>
        <p:cNvPr id="1" name="Shape 165"/>
        <p:cNvGrpSpPr/>
        <p:nvPr/>
      </p:nvGrpSpPr>
      <p:grpSpPr>
        <a:xfrm>
          <a:off x="0" y="0"/>
          <a:ext cx="0" cy="0"/>
          <a:chOff x="0" y="0"/>
          <a:chExt cx="0" cy="0"/>
        </a:xfrm>
      </p:grpSpPr>
      <p:sp>
        <p:nvSpPr>
          <p:cNvPr id="169" name="Google Shape;169;p25"/>
          <p:cNvSpPr txBox="1">
            <a:spLocks noGrp="1"/>
          </p:cNvSpPr>
          <p:nvPr>
            <p:ph type="title"/>
          </p:nvPr>
        </p:nvSpPr>
        <p:spPr>
          <a:xfrm>
            <a:off x="8724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0" name="Google Shape;170;p25"/>
          <p:cNvSpPr txBox="1">
            <a:spLocks noGrp="1"/>
          </p:cNvSpPr>
          <p:nvPr>
            <p:ph type="subTitle" idx="1"/>
          </p:nvPr>
        </p:nvSpPr>
        <p:spPr>
          <a:xfrm>
            <a:off x="8724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1" name="Google Shape;171;p25"/>
          <p:cNvSpPr txBox="1">
            <a:spLocks noGrp="1"/>
          </p:cNvSpPr>
          <p:nvPr>
            <p:ph type="title" idx="2"/>
          </p:nvPr>
        </p:nvSpPr>
        <p:spPr>
          <a:xfrm>
            <a:off x="34038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2" name="Google Shape;172;p25"/>
          <p:cNvSpPr txBox="1">
            <a:spLocks noGrp="1"/>
          </p:cNvSpPr>
          <p:nvPr>
            <p:ph type="subTitle" idx="3"/>
          </p:nvPr>
        </p:nvSpPr>
        <p:spPr>
          <a:xfrm>
            <a:off x="34038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3" name="Google Shape;173;p25"/>
          <p:cNvSpPr txBox="1">
            <a:spLocks noGrp="1"/>
          </p:cNvSpPr>
          <p:nvPr>
            <p:ph type="title" idx="4"/>
          </p:nvPr>
        </p:nvSpPr>
        <p:spPr>
          <a:xfrm>
            <a:off x="59352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4" name="Google Shape;174;p25"/>
          <p:cNvSpPr txBox="1">
            <a:spLocks noGrp="1"/>
          </p:cNvSpPr>
          <p:nvPr>
            <p:ph type="subTitle" idx="5"/>
          </p:nvPr>
        </p:nvSpPr>
        <p:spPr>
          <a:xfrm>
            <a:off x="59352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5" name="Google Shape;175;p25"/>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Tree>
    <p:extLst>
      <p:ext uri="{BB962C8B-B14F-4D97-AF65-F5344CB8AC3E}">
        <p14:creationId xmlns:p14="http://schemas.microsoft.com/office/powerpoint/2010/main" val="145344559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09479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727928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60790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153839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860502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22011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612552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6">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0716" y="0"/>
            <a:ext cx="9040416" cy="51435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dirty="0"/>
              <a:pPr/>
              <a:t>2/25/2024</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56327540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 id="2147483752" r:id="rId20"/>
    <p:sldLayoutId id="2147483753" r:id="rId21"/>
    <p:sldLayoutId id="2147483754" r:id="rId22"/>
    <p:sldLayoutId id="2147483755" r:id="rId23"/>
    <p:sldLayoutId id="2147483756" r:id="rId24"/>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9"/>
        <p:cNvGrpSpPr/>
        <p:nvPr/>
      </p:nvGrpSpPr>
      <p:grpSpPr>
        <a:xfrm>
          <a:off x="0" y="0"/>
          <a:ext cx="0" cy="0"/>
          <a:chOff x="0" y="0"/>
          <a:chExt cx="0" cy="0"/>
        </a:xfrm>
      </p:grpSpPr>
      <p:sp>
        <p:nvSpPr>
          <p:cNvPr id="300" name="Google Shape;300;p38"/>
          <p:cNvSpPr txBox="1">
            <a:spLocks noGrp="1"/>
          </p:cNvSpPr>
          <p:nvPr>
            <p:ph type="ctrTitle"/>
          </p:nvPr>
        </p:nvSpPr>
        <p:spPr>
          <a:xfrm>
            <a:off x="3683354" y="1030809"/>
            <a:ext cx="5055691" cy="187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GR" sz="4800" dirty="0" err="1"/>
              <a:t>Συστηματα</a:t>
            </a:r>
            <a:r>
              <a:rPr lang="el-GR" sz="4800" dirty="0"/>
              <a:t> </a:t>
            </a:r>
            <a:r>
              <a:rPr lang="el-GR" sz="4800" dirty="0" err="1"/>
              <a:t>ευφυων</a:t>
            </a:r>
            <a:r>
              <a:rPr lang="el-GR" sz="4800" dirty="0"/>
              <a:t> </a:t>
            </a:r>
            <a:r>
              <a:rPr lang="el-GR" sz="4800" dirty="0" err="1"/>
              <a:t>πρακτορων</a:t>
            </a:r>
            <a:endParaRPr sz="4800" dirty="0"/>
          </a:p>
        </p:txBody>
      </p:sp>
      <p:sp>
        <p:nvSpPr>
          <p:cNvPr id="301" name="Google Shape;301;p38"/>
          <p:cNvSpPr txBox="1">
            <a:spLocks noGrp="1"/>
          </p:cNvSpPr>
          <p:nvPr>
            <p:ph type="subTitle" idx="1"/>
          </p:nvPr>
        </p:nvSpPr>
        <p:spPr>
          <a:xfrm>
            <a:off x="3682495" y="3154633"/>
            <a:ext cx="4412100" cy="1815085"/>
          </a:xfrm>
          <a:prstGeom prst="rect">
            <a:avLst/>
          </a:prstGeom>
        </p:spPr>
        <p:txBody>
          <a:bodyPr spcFirstLastPara="1" wrap="square" lIns="91425" tIns="91425" rIns="91425" bIns="91425" anchor="ctr" anchorCtr="0">
            <a:noAutofit/>
          </a:bodyPr>
          <a:lstStyle/>
          <a:p>
            <a:pPr marL="0" indent="0"/>
            <a:r>
              <a:rPr lang="en-US" sz="2400" dirty="0"/>
              <a:t>2</a:t>
            </a:r>
            <a:r>
              <a:rPr lang="el-GR" sz="2400" dirty="0"/>
              <a:t>η ομαδική εργασία 2 ατόμων (2023-2024)</a:t>
            </a:r>
            <a:endParaRPr lang="el-GR" sz="2400" b="0" i="0" dirty="0">
              <a:solidFill>
                <a:srgbClr val="555555"/>
              </a:solidFill>
              <a:effectLst/>
              <a:latin typeface="Open Sans" panose="020B0606030504020204" pitchFamily="34" charset="0"/>
            </a:endParaRPr>
          </a:p>
          <a:p>
            <a:br>
              <a:rPr lang="el-GR" b="0" i="0" dirty="0">
                <a:solidFill>
                  <a:srgbClr val="FFFFFF"/>
                </a:solidFill>
                <a:effectLst/>
                <a:latin typeface="Open Sans" panose="020B0606030504020204" pitchFamily="34" charset="0"/>
              </a:rPr>
            </a:br>
            <a:endParaRPr lang="en-US" dirty="0"/>
          </a:p>
        </p:txBody>
      </p:sp>
      <p:grpSp>
        <p:nvGrpSpPr>
          <p:cNvPr id="302" name="Google Shape;302;p38"/>
          <p:cNvGrpSpPr/>
          <p:nvPr/>
        </p:nvGrpSpPr>
        <p:grpSpPr>
          <a:xfrm>
            <a:off x="-717279" y="1417515"/>
            <a:ext cx="3692970" cy="3912200"/>
            <a:chOff x="411650" y="2156650"/>
            <a:chExt cx="2413075" cy="2556325"/>
          </a:xfrm>
        </p:grpSpPr>
        <p:sp>
          <p:nvSpPr>
            <p:cNvPr id="303" name="Google Shape;303;p38"/>
            <p:cNvSpPr/>
            <p:nvPr/>
          </p:nvSpPr>
          <p:spPr>
            <a:xfrm>
              <a:off x="1503675" y="2736975"/>
              <a:ext cx="253225" cy="253225"/>
            </a:xfrm>
            <a:custGeom>
              <a:avLst/>
              <a:gdLst/>
              <a:ahLst/>
              <a:cxnLst/>
              <a:rect l="l" t="t" r="r" b="b"/>
              <a:pathLst>
                <a:path w="10129" h="10129" extrusionOk="0">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1984225" y="2412200"/>
              <a:ext cx="123325" cy="123350"/>
            </a:xfrm>
            <a:custGeom>
              <a:avLst/>
              <a:gdLst/>
              <a:ahLst/>
              <a:cxnLst/>
              <a:rect l="l" t="t" r="r" b="b"/>
              <a:pathLst>
                <a:path w="4933" h="4934" extrusionOk="0">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2395250" y="2199600"/>
              <a:ext cx="123825" cy="123825"/>
            </a:xfrm>
            <a:custGeom>
              <a:avLst/>
              <a:gdLst/>
              <a:ahLst/>
              <a:cxnLst/>
              <a:rect l="l" t="t" r="r" b="b"/>
              <a:pathLst>
                <a:path w="4953" h="4953" extrusionOk="0">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2580975" y="3149000"/>
              <a:ext cx="109625" cy="109650"/>
            </a:xfrm>
            <a:custGeom>
              <a:avLst/>
              <a:gdLst/>
              <a:ahLst/>
              <a:cxnLst/>
              <a:rect l="l" t="t" r="r" b="b"/>
              <a:pathLst>
                <a:path w="4385" h="4386" extrusionOk="0">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2544425" y="3129725"/>
              <a:ext cx="115725" cy="121300"/>
            </a:xfrm>
            <a:custGeom>
              <a:avLst/>
              <a:gdLst/>
              <a:ahLst/>
              <a:cxnLst/>
              <a:rect l="l" t="t" r="r" b="b"/>
              <a:pathLst>
                <a:path w="4629" h="4852" extrusionOk="0">
                  <a:moveTo>
                    <a:pt x="163" y="1"/>
                  </a:moveTo>
                  <a:cubicBezTo>
                    <a:pt x="163" y="1"/>
                    <a:pt x="1" y="2660"/>
                    <a:pt x="143" y="2944"/>
                  </a:cubicBezTo>
                  <a:cubicBezTo>
                    <a:pt x="285" y="3228"/>
                    <a:pt x="4121" y="4852"/>
                    <a:pt x="4121" y="4852"/>
                  </a:cubicBezTo>
                  <a:lnTo>
                    <a:pt x="4629" y="1624"/>
                  </a:lnTo>
                  <a:lnTo>
                    <a:pt x="1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2480500" y="2812575"/>
              <a:ext cx="67500" cy="114200"/>
            </a:xfrm>
            <a:custGeom>
              <a:avLst/>
              <a:gdLst/>
              <a:ahLst/>
              <a:cxnLst/>
              <a:rect l="l" t="t" r="r" b="b"/>
              <a:pathLst>
                <a:path w="2700" h="4568" extrusionOk="0">
                  <a:moveTo>
                    <a:pt x="569" y="1"/>
                  </a:moveTo>
                  <a:lnTo>
                    <a:pt x="0" y="4568"/>
                  </a:lnTo>
                  <a:lnTo>
                    <a:pt x="2700" y="2721"/>
                  </a:lnTo>
                  <a:lnTo>
                    <a:pt x="5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2403350" y="2218375"/>
              <a:ext cx="143650" cy="198925"/>
            </a:xfrm>
            <a:custGeom>
              <a:avLst/>
              <a:gdLst/>
              <a:ahLst/>
              <a:cxnLst/>
              <a:rect l="l" t="t" r="r" b="b"/>
              <a:pathLst>
                <a:path w="5746" h="7957" extrusionOk="0">
                  <a:moveTo>
                    <a:pt x="3614" y="0"/>
                  </a:moveTo>
                  <a:lnTo>
                    <a:pt x="1" y="1401"/>
                  </a:lnTo>
                  <a:lnTo>
                    <a:pt x="3391" y="7957"/>
                  </a:lnTo>
                  <a:lnTo>
                    <a:pt x="5745" y="6942"/>
                  </a:lnTo>
                  <a:lnTo>
                    <a:pt x="3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1996900" y="2436050"/>
              <a:ext cx="212125" cy="222300"/>
            </a:xfrm>
            <a:custGeom>
              <a:avLst/>
              <a:gdLst/>
              <a:ahLst/>
              <a:cxnLst/>
              <a:rect l="l" t="t" r="r" b="b"/>
              <a:pathLst>
                <a:path w="8485" h="8892" extrusionOk="0">
                  <a:moveTo>
                    <a:pt x="3025" y="1"/>
                  </a:moveTo>
                  <a:lnTo>
                    <a:pt x="1" y="2071"/>
                  </a:lnTo>
                  <a:lnTo>
                    <a:pt x="5785" y="8891"/>
                  </a:lnTo>
                  <a:lnTo>
                    <a:pt x="8485" y="6760"/>
                  </a:lnTo>
                  <a:lnTo>
                    <a:pt x="3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1012475" y="3482900"/>
              <a:ext cx="399875" cy="387200"/>
            </a:xfrm>
            <a:custGeom>
              <a:avLst/>
              <a:gdLst/>
              <a:ahLst/>
              <a:cxnLst/>
              <a:rect l="l" t="t" r="r" b="b"/>
              <a:pathLst>
                <a:path w="15995" h="15488" extrusionOk="0">
                  <a:moveTo>
                    <a:pt x="2091" y="1"/>
                  </a:moveTo>
                  <a:lnTo>
                    <a:pt x="0" y="3147"/>
                  </a:lnTo>
                  <a:lnTo>
                    <a:pt x="15447" y="15488"/>
                  </a:lnTo>
                  <a:lnTo>
                    <a:pt x="15995" y="15163"/>
                  </a:lnTo>
                  <a:lnTo>
                    <a:pt x="20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1875125" y="2834400"/>
              <a:ext cx="613000" cy="789675"/>
            </a:xfrm>
            <a:custGeom>
              <a:avLst/>
              <a:gdLst/>
              <a:ahLst/>
              <a:cxnLst/>
              <a:rect l="l" t="t" r="r" b="b"/>
              <a:pathLst>
                <a:path w="24520" h="31587" extrusionOk="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2149650" y="3482900"/>
              <a:ext cx="165450" cy="139575"/>
            </a:xfrm>
            <a:custGeom>
              <a:avLst/>
              <a:gdLst/>
              <a:ahLst/>
              <a:cxnLst/>
              <a:rect l="l" t="t" r="r" b="b"/>
              <a:pathLst>
                <a:path w="6618" h="5583" extrusionOk="0">
                  <a:moveTo>
                    <a:pt x="6374" y="1"/>
                  </a:moveTo>
                  <a:lnTo>
                    <a:pt x="0" y="5583"/>
                  </a:lnTo>
                  <a:cubicBezTo>
                    <a:pt x="1137" y="5177"/>
                    <a:pt x="5521" y="1787"/>
                    <a:pt x="6617" y="914"/>
                  </a:cubicBezTo>
                  <a:lnTo>
                    <a:pt x="6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2085200" y="2710575"/>
              <a:ext cx="78175" cy="234475"/>
            </a:xfrm>
            <a:custGeom>
              <a:avLst/>
              <a:gdLst/>
              <a:ahLst/>
              <a:cxnLst/>
              <a:rect l="l" t="t" r="r" b="b"/>
              <a:pathLst>
                <a:path w="3127" h="9379" extrusionOk="0">
                  <a:moveTo>
                    <a:pt x="1056" y="1"/>
                  </a:moveTo>
                  <a:lnTo>
                    <a:pt x="0" y="9378"/>
                  </a:lnTo>
                  <a:lnTo>
                    <a:pt x="3126" y="7917"/>
                  </a:lnTo>
                  <a:lnTo>
                    <a:pt x="10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2274225" y="3170325"/>
              <a:ext cx="378825" cy="364075"/>
            </a:xfrm>
            <a:custGeom>
              <a:avLst/>
              <a:gdLst/>
              <a:ahLst/>
              <a:cxnLst/>
              <a:rect l="l" t="t" r="r" b="b"/>
              <a:pathLst>
                <a:path w="15153" h="14563" extrusionOk="0">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2448525" y="2879050"/>
              <a:ext cx="225825" cy="307025"/>
            </a:xfrm>
            <a:custGeom>
              <a:avLst/>
              <a:gdLst/>
              <a:ahLst/>
              <a:cxnLst/>
              <a:rect l="l" t="t" r="r" b="b"/>
              <a:pathLst>
                <a:path w="9033" h="12281" extrusionOk="0">
                  <a:moveTo>
                    <a:pt x="4364" y="1"/>
                  </a:moveTo>
                  <a:lnTo>
                    <a:pt x="0" y="610"/>
                  </a:lnTo>
                  <a:lnTo>
                    <a:pt x="3735" y="10718"/>
                  </a:lnTo>
                  <a:lnTo>
                    <a:pt x="7511" y="12281"/>
                  </a:lnTo>
                  <a:lnTo>
                    <a:pt x="9033" y="11266"/>
                  </a:lnTo>
                  <a:lnTo>
                    <a:pt x="43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2569800" y="2920150"/>
              <a:ext cx="104550" cy="250200"/>
            </a:xfrm>
            <a:custGeom>
              <a:avLst/>
              <a:gdLst/>
              <a:ahLst/>
              <a:cxnLst/>
              <a:rect l="l" t="t" r="r" b="b"/>
              <a:pathLst>
                <a:path w="4182" h="10008" extrusionOk="0">
                  <a:moveTo>
                    <a:pt x="1" y="1"/>
                  </a:moveTo>
                  <a:lnTo>
                    <a:pt x="3614" y="10007"/>
                  </a:lnTo>
                  <a:lnTo>
                    <a:pt x="4182" y="9622"/>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2409950" y="2812575"/>
              <a:ext cx="168000" cy="168000"/>
            </a:xfrm>
            <a:custGeom>
              <a:avLst/>
              <a:gdLst/>
              <a:ahLst/>
              <a:cxnLst/>
              <a:rect l="l" t="t" r="r" b="b"/>
              <a:pathLst>
                <a:path w="6720" h="6720" extrusionOk="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2491150" y="2812575"/>
              <a:ext cx="86800" cy="122325"/>
            </a:xfrm>
            <a:custGeom>
              <a:avLst/>
              <a:gdLst/>
              <a:ahLst/>
              <a:cxnLst/>
              <a:rect l="l" t="t" r="r" b="b"/>
              <a:pathLst>
                <a:path w="3472" h="4893" extrusionOk="0">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2468825" y="3032800"/>
              <a:ext cx="112175" cy="124875"/>
            </a:xfrm>
            <a:custGeom>
              <a:avLst/>
              <a:gdLst/>
              <a:ahLst/>
              <a:cxnLst/>
              <a:rect l="l" t="t" r="r" b="b"/>
              <a:pathLst>
                <a:path w="4487" h="4995" extrusionOk="0">
                  <a:moveTo>
                    <a:pt x="995" y="1"/>
                  </a:moveTo>
                  <a:lnTo>
                    <a:pt x="0" y="2031"/>
                  </a:lnTo>
                  <a:lnTo>
                    <a:pt x="3471" y="4994"/>
                  </a:lnTo>
                  <a:lnTo>
                    <a:pt x="4486" y="2254"/>
                  </a:lnTo>
                  <a:lnTo>
                    <a:pt x="9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2241375" y="3068325"/>
              <a:ext cx="320675" cy="284350"/>
            </a:xfrm>
            <a:custGeom>
              <a:avLst/>
              <a:gdLst/>
              <a:ahLst/>
              <a:cxnLst/>
              <a:rect l="l" t="t" r="r" b="b"/>
              <a:pathLst>
                <a:path w="12827" h="11374" extrusionOk="0">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2127325" y="3042950"/>
              <a:ext cx="143625" cy="232950"/>
            </a:xfrm>
            <a:custGeom>
              <a:avLst/>
              <a:gdLst/>
              <a:ahLst/>
              <a:cxnLst/>
              <a:rect l="l" t="t" r="r" b="b"/>
              <a:pathLst>
                <a:path w="5745" h="9318" extrusionOk="0">
                  <a:moveTo>
                    <a:pt x="1624" y="1"/>
                  </a:moveTo>
                  <a:lnTo>
                    <a:pt x="0" y="1016"/>
                  </a:lnTo>
                  <a:lnTo>
                    <a:pt x="3512" y="9317"/>
                  </a:lnTo>
                  <a:lnTo>
                    <a:pt x="5744" y="8018"/>
                  </a:lnTo>
                  <a:lnTo>
                    <a:pt x="1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2457150" y="2908475"/>
              <a:ext cx="146675" cy="203000"/>
            </a:xfrm>
            <a:custGeom>
              <a:avLst/>
              <a:gdLst/>
              <a:ahLst/>
              <a:cxnLst/>
              <a:rect l="l" t="t" r="r" b="b"/>
              <a:pathLst>
                <a:path w="5867" h="8120" extrusionOk="0">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2103975" y="2658325"/>
              <a:ext cx="396850" cy="351675"/>
            </a:xfrm>
            <a:custGeom>
              <a:avLst/>
              <a:gdLst/>
              <a:ahLst/>
              <a:cxnLst/>
              <a:rect l="l" t="t" r="r" b="b"/>
              <a:pathLst>
                <a:path w="15874" h="14067" extrusionOk="0">
                  <a:moveTo>
                    <a:pt x="0" y="0"/>
                  </a:moveTo>
                  <a:lnTo>
                    <a:pt x="1502" y="10311"/>
                  </a:lnTo>
                  <a:lnTo>
                    <a:pt x="10961" y="14066"/>
                  </a:lnTo>
                  <a:lnTo>
                    <a:pt x="15873" y="9276"/>
                  </a:lnTo>
                  <a:lnTo>
                    <a:pt x="15589" y="566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2103975" y="2658325"/>
              <a:ext cx="396850" cy="231925"/>
            </a:xfrm>
            <a:custGeom>
              <a:avLst/>
              <a:gdLst/>
              <a:ahLst/>
              <a:cxnLst/>
              <a:rect l="l" t="t" r="r" b="b"/>
              <a:pathLst>
                <a:path w="15874" h="9277" extrusionOk="0">
                  <a:moveTo>
                    <a:pt x="0" y="0"/>
                  </a:moveTo>
                  <a:lnTo>
                    <a:pt x="305" y="2091"/>
                  </a:lnTo>
                  <a:lnTo>
                    <a:pt x="14594" y="6780"/>
                  </a:lnTo>
                  <a:lnTo>
                    <a:pt x="15873" y="9276"/>
                  </a:lnTo>
                  <a:lnTo>
                    <a:pt x="15589" y="566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2128325" y="2827800"/>
              <a:ext cx="303475" cy="182200"/>
            </a:xfrm>
            <a:custGeom>
              <a:avLst/>
              <a:gdLst/>
              <a:ahLst/>
              <a:cxnLst/>
              <a:rect l="l" t="t" r="r" b="b"/>
              <a:pathLst>
                <a:path w="12139" h="7288" extrusionOk="0">
                  <a:moveTo>
                    <a:pt x="1" y="1"/>
                  </a:moveTo>
                  <a:lnTo>
                    <a:pt x="528" y="3532"/>
                  </a:lnTo>
                  <a:lnTo>
                    <a:pt x="9987" y="7287"/>
                  </a:lnTo>
                  <a:lnTo>
                    <a:pt x="12139" y="531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1742675" y="2677100"/>
              <a:ext cx="369950" cy="586100"/>
            </a:xfrm>
            <a:custGeom>
              <a:avLst/>
              <a:gdLst/>
              <a:ahLst/>
              <a:cxnLst/>
              <a:rect l="l" t="t" r="r" b="b"/>
              <a:pathLst>
                <a:path w="14798" h="23444" extrusionOk="0">
                  <a:moveTo>
                    <a:pt x="14797" y="0"/>
                  </a:moveTo>
                  <a:lnTo>
                    <a:pt x="0" y="13803"/>
                  </a:lnTo>
                  <a:lnTo>
                    <a:pt x="3126" y="23444"/>
                  </a:lnTo>
                  <a:lnTo>
                    <a:pt x="7511" y="21922"/>
                  </a:lnTo>
                  <a:lnTo>
                    <a:pt x="14757" y="10250"/>
                  </a:lnTo>
                  <a:lnTo>
                    <a:pt x="147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1803050" y="2812575"/>
              <a:ext cx="308550" cy="450625"/>
            </a:xfrm>
            <a:custGeom>
              <a:avLst/>
              <a:gdLst/>
              <a:ahLst/>
              <a:cxnLst/>
              <a:rect l="l" t="t" r="r" b="b"/>
              <a:pathLst>
                <a:path w="12342" h="18025" extrusionOk="0">
                  <a:moveTo>
                    <a:pt x="12342" y="1"/>
                  </a:moveTo>
                  <a:lnTo>
                    <a:pt x="1" y="15873"/>
                  </a:lnTo>
                  <a:lnTo>
                    <a:pt x="711" y="18025"/>
                  </a:lnTo>
                  <a:lnTo>
                    <a:pt x="5096" y="16503"/>
                  </a:lnTo>
                  <a:lnTo>
                    <a:pt x="12342" y="4831"/>
                  </a:lnTo>
                  <a:lnTo>
                    <a:pt x="12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1609225" y="2745100"/>
              <a:ext cx="220750" cy="260850"/>
            </a:xfrm>
            <a:custGeom>
              <a:avLst/>
              <a:gdLst/>
              <a:ahLst/>
              <a:cxnLst/>
              <a:rect l="l" t="t" r="r" b="b"/>
              <a:pathLst>
                <a:path w="8830" h="10434" extrusionOk="0">
                  <a:moveTo>
                    <a:pt x="2619" y="0"/>
                  </a:moveTo>
                  <a:lnTo>
                    <a:pt x="0" y="3552"/>
                  </a:lnTo>
                  <a:lnTo>
                    <a:pt x="8282" y="10433"/>
                  </a:lnTo>
                  <a:lnTo>
                    <a:pt x="8830" y="9804"/>
                  </a:lnTo>
                  <a:lnTo>
                    <a:pt x="26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411650" y="3545825"/>
              <a:ext cx="987000" cy="1167150"/>
            </a:xfrm>
            <a:custGeom>
              <a:avLst/>
              <a:gdLst/>
              <a:ahLst/>
              <a:cxnLst/>
              <a:rect l="l" t="t" r="r" b="b"/>
              <a:pathLst>
                <a:path w="39480" h="46686" extrusionOk="0">
                  <a:moveTo>
                    <a:pt x="23242" y="1"/>
                  </a:moveTo>
                  <a:lnTo>
                    <a:pt x="1" y="35176"/>
                  </a:lnTo>
                  <a:lnTo>
                    <a:pt x="31462" y="46685"/>
                  </a:lnTo>
                  <a:lnTo>
                    <a:pt x="39480" y="12971"/>
                  </a:lnTo>
                  <a:lnTo>
                    <a:pt x="232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1038350" y="2851750"/>
              <a:ext cx="958575" cy="1010250"/>
            </a:xfrm>
            <a:custGeom>
              <a:avLst/>
              <a:gdLst/>
              <a:ahLst/>
              <a:cxnLst/>
              <a:rect l="l" t="t" r="r" b="b"/>
              <a:pathLst>
                <a:path w="38343" h="40410" extrusionOk="0">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1299175" y="3440950"/>
              <a:ext cx="697750" cy="400750"/>
            </a:xfrm>
            <a:custGeom>
              <a:avLst/>
              <a:gdLst/>
              <a:ahLst/>
              <a:cxnLst/>
              <a:rect l="l" t="t" r="r" b="b"/>
              <a:pathLst>
                <a:path w="27910" h="16030" extrusionOk="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1187525" y="3150525"/>
              <a:ext cx="162425" cy="180675"/>
            </a:xfrm>
            <a:custGeom>
              <a:avLst/>
              <a:gdLst/>
              <a:ahLst/>
              <a:cxnLst/>
              <a:rect l="l" t="t" r="r" b="b"/>
              <a:pathLst>
                <a:path w="6497" h="7227" extrusionOk="0">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1821325" y="3009975"/>
              <a:ext cx="33000" cy="171025"/>
            </a:xfrm>
            <a:custGeom>
              <a:avLst/>
              <a:gdLst/>
              <a:ahLst/>
              <a:cxnLst/>
              <a:rect l="l" t="t" r="r" b="b"/>
              <a:pathLst>
                <a:path w="1320" h="6841" extrusionOk="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1442275" y="3649850"/>
              <a:ext cx="460775" cy="191850"/>
            </a:xfrm>
            <a:custGeom>
              <a:avLst/>
              <a:gdLst/>
              <a:ahLst/>
              <a:cxnLst/>
              <a:rect l="l" t="t" r="r" b="b"/>
              <a:pathLst>
                <a:path w="18431" h="7674" extrusionOk="0">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1130700" y="3093200"/>
              <a:ext cx="207050" cy="252225"/>
            </a:xfrm>
            <a:custGeom>
              <a:avLst/>
              <a:gdLst/>
              <a:ahLst/>
              <a:cxnLst/>
              <a:rect l="l" t="t" r="r" b="b"/>
              <a:pathLst>
                <a:path w="8282" h="10089" extrusionOk="0">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1674675" y="3399175"/>
              <a:ext cx="322250" cy="255225"/>
            </a:xfrm>
            <a:custGeom>
              <a:avLst/>
              <a:gdLst/>
              <a:ahLst/>
              <a:cxnLst/>
              <a:rect l="l" t="t" r="r" b="b"/>
              <a:pathLst>
                <a:path w="12890" h="10209" extrusionOk="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1674675" y="2483750"/>
              <a:ext cx="466875" cy="506450"/>
            </a:xfrm>
            <a:custGeom>
              <a:avLst/>
              <a:gdLst/>
              <a:ahLst/>
              <a:cxnLst/>
              <a:rect l="l" t="t" r="r" b="b"/>
              <a:pathLst>
                <a:path w="18675" h="20258" extrusionOk="0">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2062350" y="2248825"/>
              <a:ext cx="431350" cy="358275"/>
            </a:xfrm>
            <a:custGeom>
              <a:avLst/>
              <a:gdLst/>
              <a:ahLst/>
              <a:cxnLst/>
              <a:rect l="l" t="t" r="r" b="b"/>
              <a:pathLst>
                <a:path w="17254" h="14331" extrusionOk="0">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2457150" y="2156650"/>
              <a:ext cx="367575" cy="240350"/>
            </a:xfrm>
            <a:custGeom>
              <a:avLst/>
              <a:gdLst/>
              <a:ahLst/>
              <a:cxnLst/>
              <a:rect l="l" t="t" r="r" b="b"/>
              <a:pathLst>
                <a:path w="14703" h="9614" extrusionOk="0">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1630525" y="3068325"/>
              <a:ext cx="600325" cy="554150"/>
            </a:xfrm>
            <a:custGeom>
              <a:avLst/>
              <a:gdLst/>
              <a:ahLst/>
              <a:cxnLst/>
              <a:rect l="l" t="t" r="r" b="b"/>
              <a:pathLst>
                <a:path w="24013" h="22166" extrusionOk="0">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2167900" y="2926925"/>
              <a:ext cx="374025" cy="324100"/>
            </a:xfrm>
            <a:custGeom>
              <a:avLst/>
              <a:gdLst/>
              <a:ahLst/>
              <a:cxnLst/>
              <a:rect l="l" t="t" r="r" b="b"/>
              <a:pathLst>
                <a:path w="14961" h="12964" extrusionOk="0">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1742675" y="2998300"/>
              <a:ext cx="770825" cy="624175"/>
            </a:xfrm>
            <a:custGeom>
              <a:avLst/>
              <a:gdLst/>
              <a:ahLst/>
              <a:cxnLst/>
              <a:rect l="l" t="t" r="r" b="b"/>
              <a:pathLst>
                <a:path w="30833" h="24967" extrusionOk="0">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1793425" y="3269275"/>
              <a:ext cx="433375" cy="353200"/>
            </a:xfrm>
            <a:custGeom>
              <a:avLst/>
              <a:gdLst/>
              <a:ahLst/>
              <a:cxnLst/>
              <a:rect l="l" t="t" r="r" b="b"/>
              <a:pathLst>
                <a:path w="17335" h="14128" extrusionOk="0">
                  <a:moveTo>
                    <a:pt x="17334" y="0"/>
                  </a:moveTo>
                  <a:lnTo>
                    <a:pt x="0" y="13194"/>
                  </a:lnTo>
                  <a:lnTo>
                    <a:pt x="325" y="14128"/>
                  </a:lnTo>
                  <a:lnTo>
                    <a:pt x="17213" y="691"/>
                  </a:lnTo>
                  <a:lnTo>
                    <a:pt x="17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1535125" y="3314950"/>
              <a:ext cx="336475" cy="336450"/>
            </a:xfrm>
            <a:custGeom>
              <a:avLst/>
              <a:gdLst/>
              <a:ahLst/>
              <a:cxnLst/>
              <a:rect l="l" t="t" r="r" b="b"/>
              <a:pathLst>
                <a:path w="13459" h="13458" extrusionOk="0">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2111575" y="3070350"/>
              <a:ext cx="174600" cy="174600"/>
            </a:xfrm>
            <a:custGeom>
              <a:avLst/>
              <a:gdLst/>
              <a:ahLst/>
              <a:cxnLst/>
              <a:rect l="l" t="t" r="r" b="b"/>
              <a:pathLst>
                <a:path w="6984" h="6984" extrusionOk="0">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2127325" y="3079500"/>
              <a:ext cx="149700" cy="119775"/>
            </a:xfrm>
            <a:custGeom>
              <a:avLst/>
              <a:gdLst/>
              <a:ahLst/>
              <a:cxnLst/>
              <a:rect l="l" t="t" r="r" b="b"/>
              <a:pathLst>
                <a:path w="5988" h="4791" extrusionOk="0">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1569625" y="3336250"/>
              <a:ext cx="279625" cy="223800"/>
            </a:xfrm>
            <a:custGeom>
              <a:avLst/>
              <a:gdLst/>
              <a:ahLst/>
              <a:cxnLst/>
              <a:rect l="l" t="t" r="r" b="b"/>
              <a:pathLst>
                <a:path w="11185" h="8952" extrusionOk="0">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1324025" y="3150525"/>
              <a:ext cx="532350" cy="695225"/>
            </a:xfrm>
            <a:custGeom>
              <a:avLst/>
              <a:gdLst/>
              <a:ahLst/>
              <a:cxnLst/>
              <a:rect l="l" t="t" r="r" b="b"/>
              <a:pathLst>
                <a:path w="21294" h="27809" extrusionOk="0">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927725" y="3772150"/>
              <a:ext cx="348625" cy="799750"/>
            </a:xfrm>
            <a:custGeom>
              <a:avLst/>
              <a:gdLst/>
              <a:ahLst/>
              <a:cxnLst/>
              <a:rect l="l" t="t" r="r" b="b"/>
              <a:pathLst>
                <a:path w="13945" h="31990" extrusionOk="0">
                  <a:moveTo>
                    <a:pt x="13945" y="0"/>
                  </a:moveTo>
                  <a:lnTo>
                    <a:pt x="0" y="3198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1773125" y="2566475"/>
              <a:ext cx="334425" cy="369425"/>
            </a:xfrm>
            <a:custGeom>
              <a:avLst/>
              <a:gdLst/>
              <a:ahLst/>
              <a:cxnLst/>
              <a:rect l="l" t="t" r="r" b="b"/>
              <a:pathLst>
                <a:path w="13377" h="14777" extrusionOk="0">
                  <a:moveTo>
                    <a:pt x="0" y="14777"/>
                  </a:moveTo>
                  <a:lnTo>
                    <a:pt x="1337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2127325" y="2341675"/>
              <a:ext cx="353200" cy="211625"/>
            </a:xfrm>
            <a:custGeom>
              <a:avLst/>
              <a:gdLst/>
              <a:ahLst/>
              <a:cxnLst/>
              <a:rect l="l" t="t" r="r" b="b"/>
              <a:pathLst>
                <a:path w="14128" h="8465" extrusionOk="0">
                  <a:moveTo>
                    <a:pt x="0" y="8465"/>
                  </a:moveTo>
                  <a:lnTo>
                    <a:pt x="1412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2492675" y="2220900"/>
              <a:ext cx="325800" cy="121300"/>
            </a:xfrm>
            <a:custGeom>
              <a:avLst/>
              <a:gdLst/>
              <a:ahLst/>
              <a:cxnLst/>
              <a:rect l="l" t="t" r="r" b="b"/>
              <a:pathLst>
                <a:path w="13032" h="4852" extrusionOk="0">
                  <a:moveTo>
                    <a:pt x="13031" y="1"/>
                  </a:moveTo>
                  <a:lnTo>
                    <a:pt x="0" y="4243"/>
                  </a:lnTo>
                  <a:lnTo>
                    <a:pt x="305" y="4852"/>
                  </a:lnTo>
                  <a:lnTo>
                    <a:pt x="12808" y="772"/>
                  </a:lnTo>
                  <a:cubicBezTo>
                    <a:pt x="12910" y="528"/>
                    <a:pt x="12971" y="265"/>
                    <a:pt x="13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1038350" y="3810725"/>
              <a:ext cx="360300" cy="902250"/>
            </a:xfrm>
            <a:custGeom>
              <a:avLst/>
              <a:gdLst/>
              <a:ahLst/>
              <a:cxnLst/>
              <a:rect l="l" t="t" r="r" b="b"/>
              <a:pathLst>
                <a:path w="14412" h="36090" extrusionOk="0">
                  <a:moveTo>
                    <a:pt x="11428" y="0"/>
                  </a:moveTo>
                  <a:lnTo>
                    <a:pt x="0" y="33735"/>
                  </a:lnTo>
                  <a:lnTo>
                    <a:pt x="6394" y="36089"/>
                  </a:lnTo>
                  <a:lnTo>
                    <a:pt x="14412" y="2375"/>
                  </a:lnTo>
                  <a:lnTo>
                    <a:pt x="11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2342475" y="3201775"/>
              <a:ext cx="310575" cy="324800"/>
            </a:xfrm>
            <a:custGeom>
              <a:avLst/>
              <a:gdLst/>
              <a:ahLst/>
              <a:cxnLst/>
              <a:rect l="l" t="t" r="r" b="b"/>
              <a:pathLst>
                <a:path w="12423" h="12992" extrusionOk="0">
                  <a:moveTo>
                    <a:pt x="11286" y="1"/>
                  </a:moveTo>
                  <a:lnTo>
                    <a:pt x="0" y="12991"/>
                  </a:lnTo>
                  <a:cubicBezTo>
                    <a:pt x="3025" y="11286"/>
                    <a:pt x="12422" y="2457"/>
                    <a:pt x="12422" y="2457"/>
                  </a:cubicBezTo>
                  <a:lnTo>
                    <a:pt x="11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2261775" y="3182500"/>
              <a:ext cx="284200" cy="170200"/>
            </a:xfrm>
            <a:custGeom>
              <a:avLst/>
              <a:gdLst/>
              <a:ahLst/>
              <a:cxnLst/>
              <a:rect l="l" t="t" r="r" b="b"/>
              <a:pathLst>
                <a:path w="11368" h="6808" extrusionOk="0">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2512450" y="2908475"/>
              <a:ext cx="91375" cy="203000"/>
            </a:xfrm>
            <a:custGeom>
              <a:avLst/>
              <a:gdLst/>
              <a:ahLst/>
              <a:cxnLst/>
              <a:rect l="l" t="t" r="r" b="b"/>
              <a:pathLst>
                <a:path w="3655" h="8120" extrusionOk="0">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2162325" y="2366025"/>
              <a:ext cx="331375" cy="241075"/>
            </a:xfrm>
            <a:custGeom>
              <a:avLst/>
              <a:gdLst/>
              <a:ahLst/>
              <a:cxnLst/>
              <a:rect l="l" t="t" r="r" b="b"/>
              <a:pathLst>
                <a:path w="13255" h="9643" extrusionOk="0">
                  <a:moveTo>
                    <a:pt x="13255" y="1"/>
                  </a:moveTo>
                  <a:lnTo>
                    <a:pt x="1" y="9236"/>
                  </a:lnTo>
                  <a:lnTo>
                    <a:pt x="2375" y="9642"/>
                  </a:lnTo>
                  <a:lnTo>
                    <a:pt x="12971" y="2477"/>
                  </a:lnTo>
                  <a:lnTo>
                    <a:pt x="13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1829950" y="2609600"/>
              <a:ext cx="311600" cy="380600"/>
            </a:xfrm>
            <a:custGeom>
              <a:avLst/>
              <a:gdLst/>
              <a:ahLst/>
              <a:cxnLst/>
              <a:rect l="l" t="t" r="r" b="b"/>
              <a:pathLst>
                <a:path w="12464" h="15224" extrusionOk="0">
                  <a:moveTo>
                    <a:pt x="12463" y="1"/>
                  </a:moveTo>
                  <a:lnTo>
                    <a:pt x="1" y="15224"/>
                  </a:lnTo>
                  <a:lnTo>
                    <a:pt x="1300" y="15224"/>
                  </a:lnTo>
                  <a:lnTo>
                    <a:pt x="12463" y="2700"/>
                  </a:lnTo>
                  <a:lnTo>
                    <a:pt x="12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2510425" y="2261500"/>
              <a:ext cx="293850" cy="135500"/>
            </a:xfrm>
            <a:custGeom>
              <a:avLst/>
              <a:gdLst/>
              <a:ahLst/>
              <a:cxnLst/>
              <a:rect l="l" t="t" r="r" b="b"/>
              <a:pathLst>
                <a:path w="11754" h="5420" extrusionOk="0">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2468825" y="3251000"/>
              <a:ext cx="184225" cy="177625"/>
            </a:xfrm>
            <a:custGeom>
              <a:avLst/>
              <a:gdLst/>
              <a:ahLst/>
              <a:cxnLst/>
              <a:rect l="l" t="t" r="r" b="b"/>
              <a:pathLst>
                <a:path w="7369" h="7105" extrusionOk="0">
                  <a:moveTo>
                    <a:pt x="7145" y="1"/>
                  </a:moveTo>
                  <a:lnTo>
                    <a:pt x="0" y="7105"/>
                  </a:lnTo>
                  <a:cubicBezTo>
                    <a:pt x="3552" y="4060"/>
                    <a:pt x="7368" y="488"/>
                    <a:pt x="7368" y="488"/>
                  </a:cubicBezTo>
                  <a:lnTo>
                    <a:pt x="71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2670275" y="3167775"/>
              <a:ext cx="20325" cy="69550"/>
            </a:xfrm>
            <a:custGeom>
              <a:avLst/>
              <a:gdLst/>
              <a:ahLst/>
              <a:cxnLst/>
              <a:rect l="l" t="t" r="r" b="b"/>
              <a:pathLst>
                <a:path w="813" h="2782" extrusionOk="0">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2502325" y="2156675"/>
              <a:ext cx="313100" cy="52575"/>
            </a:xfrm>
            <a:custGeom>
              <a:avLst/>
              <a:gdLst/>
              <a:ahLst/>
              <a:cxnLst/>
              <a:rect l="l" t="t" r="r" b="b"/>
              <a:pathLst>
                <a:path w="12524" h="2103" extrusionOk="0">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2062350" y="2248825"/>
              <a:ext cx="375025" cy="224300"/>
            </a:xfrm>
            <a:custGeom>
              <a:avLst/>
              <a:gdLst/>
              <a:ahLst/>
              <a:cxnLst/>
              <a:rect l="l" t="t" r="r" b="b"/>
              <a:pathLst>
                <a:path w="15001" h="8972" extrusionOk="0">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1674675" y="2483750"/>
              <a:ext cx="369450" cy="375550"/>
            </a:xfrm>
            <a:custGeom>
              <a:avLst/>
              <a:gdLst/>
              <a:ahLst/>
              <a:cxnLst/>
              <a:rect l="l" t="t" r="r" b="b"/>
              <a:pathLst>
                <a:path w="14778" h="15022" extrusionOk="0">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1355500" y="2851750"/>
              <a:ext cx="313125" cy="264300"/>
            </a:xfrm>
            <a:custGeom>
              <a:avLst/>
              <a:gdLst/>
              <a:ahLst/>
              <a:cxnLst/>
              <a:rect l="l" t="t" r="r" b="b"/>
              <a:pathLst>
                <a:path w="12525" h="10572" extrusionOk="0">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1121050" y="3061225"/>
              <a:ext cx="247675" cy="295850"/>
            </a:xfrm>
            <a:custGeom>
              <a:avLst/>
              <a:gdLst/>
              <a:ahLst/>
              <a:cxnLst/>
              <a:rect l="l" t="t" r="r" b="b"/>
              <a:pathLst>
                <a:path w="9907" h="11834" extrusionOk="0">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1299675" y="3850300"/>
              <a:ext cx="98975" cy="436925"/>
            </a:xfrm>
            <a:custGeom>
              <a:avLst/>
              <a:gdLst/>
              <a:ahLst/>
              <a:cxnLst/>
              <a:rect l="l" t="t" r="r" b="b"/>
              <a:pathLst>
                <a:path w="3959" h="17477" extrusionOk="0">
                  <a:moveTo>
                    <a:pt x="2984" y="0"/>
                  </a:moveTo>
                  <a:lnTo>
                    <a:pt x="1" y="17476"/>
                  </a:lnTo>
                  <a:lnTo>
                    <a:pt x="3959" y="792"/>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1387975" y="3826450"/>
              <a:ext cx="59400" cy="35550"/>
            </a:xfrm>
            <a:custGeom>
              <a:avLst/>
              <a:gdLst/>
              <a:ahLst/>
              <a:cxnLst/>
              <a:rect l="l" t="t" r="r" b="b"/>
              <a:pathLst>
                <a:path w="2376" h="1422" extrusionOk="0">
                  <a:moveTo>
                    <a:pt x="975" y="0"/>
                  </a:moveTo>
                  <a:lnTo>
                    <a:pt x="0" y="609"/>
                  </a:lnTo>
                  <a:lnTo>
                    <a:pt x="975" y="1421"/>
                  </a:lnTo>
                  <a:lnTo>
                    <a:pt x="2375" y="954"/>
                  </a:lnTo>
                  <a:lnTo>
                    <a:pt x="9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1506200" y="2736975"/>
              <a:ext cx="131450" cy="102025"/>
            </a:xfrm>
            <a:custGeom>
              <a:avLst/>
              <a:gdLst/>
              <a:ahLst/>
              <a:cxnLst/>
              <a:rect l="l" t="t" r="r" b="b"/>
              <a:pathLst>
                <a:path w="5258" h="4081" extrusionOk="0">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1038350" y="3368725"/>
              <a:ext cx="97950" cy="188300"/>
            </a:xfrm>
            <a:custGeom>
              <a:avLst/>
              <a:gdLst/>
              <a:ahLst/>
              <a:cxnLst/>
              <a:rect l="l" t="t" r="r" b="b"/>
              <a:pathLst>
                <a:path w="3918" h="7532" extrusionOk="0">
                  <a:moveTo>
                    <a:pt x="2923" y="1"/>
                  </a:moveTo>
                  <a:lnTo>
                    <a:pt x="0" y="3553"/>
                  </a:lnTo>
                  <a:lnTo>
                    <a:pt x="427" y="7531"/>
                  </a:lnTo>
                  <a:lnTo>
                    <a:pt x="873" y="3979"/>
                  </a:lnTo>
                  <a:lnTo>
                    <a:pt x="3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411650" y="3545825"/>
              <a:ext cx="626725" cy="879425"/>
            </a:xfrm>
            <a:custGeom>
              <a:avLst/>
              <a:gdLst/>
              <a:ahLst/>
              <a:cxnLst/>
              <a:rect l="l" t="t" r="r" b="b"/>
              <a:pathLst>
                <a:path w="25069" h="35177" extrusionOk="0">
                  <a:moveTo>
                    <a:pt x="23242" y="1"/>
                  </a:moveTo>
                  <a:lnTo>
                    <a:pt x="1" y="35176"/>
                  </a:lnTo>
                  <a:lnTo>
                    <a:pt x="25068" y="1462"/>
                  </a:lnTo>
                  <a:lnTo>
                    <a:pt x="23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2167900" y="2926925"/>
              <a:ext cx="320225" cy="141425"/>
            </a:xfrm>
            <a:custGeom>
              <a:avLst/>
              <a:gdLst/>
              <a:ahLst/>
              <a:cxnLst/>
              <a:rect l="l" t="t" r="r" b="b"/>
              <a:pathLst>
                <a:path w="12809" h="5657" extrusionOk="0">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1630525" y="3068325"/>
              <a:ext cx="516600" cy="251725"/>
            </a:xfrm>
            <a:custGeom>
              <a:avLst/>
              <a:gdLst/>
              <a:ahLst/>
              <a:cxnLst/>
              <a:rect l="l" t="t" r="r" b="b"/>
              <a:pathLst>
                <a:path w="20664" h="10069" extrusionOk="0">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2209000" y="2407125"/>
              <a:ext cx="280150" cy="199975"/>
            </a:xfrm>
            <a:custGeom>
              <a:avLst/>
              <a:gdLst/>
              <a:ahLst/>
              <a:cxnLst/>
              <a:rect l="l" t="t" r="r" b="b"/>
              <a:pathLst>
                <a:path w="11206" h="7999" extrusionOk="0">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1848225" y="2649700"/>
              <a:ext cx="293325" cy="340500"/>
            </a:xfrm>
            <a:custGeom>
              <a:avLst/>
              <a:gdLst/>
              <a:ahLst/>
              <a:cxnLst/>
              <a:rect l="l" t="t" r="r" b="b"/>
              <a:pathLst>
                <a:path w="11733" h="13620" extrusionOk="0">
                  <a:moveTo>
                    <a:pt x="11712" y="0"/>
                  </a:moveTo>
                  <a:lnTo>
                    <a:pt x="0" y="13620"/>
                  </a:lnTo>
                  <a:lnTo>
                    <a:pt x="569" y="13620"/>
                  </a:lnTo>
                  <a:lnTo>
                    <a:pt x="11732" y="1096"/>
                  </a:lnTo>
                  <a:lnTo>
                    <a:pt x="11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2544425" y="2289925"/>
              <a:ext cx="241575" cy="107075"/>
            </a:xfrm>
            <a:custGeom>
              <a:avLst/>
              <a:gdLst/>
              <a:ahLst/>
              <a:cxnLst/>
              <a:rect l="l" t="t" r="r" b="b"/>
              <a:pathLst>
                <a:path w="9663" h="4283" extrusionOk="0">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1984225" y="2412200"/>
              <a:ext cx="83750" cy="57875"/>
            </a:xfrm>
            <a:custGeom>
              <a:avLst/>
              <a:gdLst/>
              <a:ahLst/>
              <a:cxnLst/>
              <a:rect l="l" t="t" r="r" b="b"/>
              <a:pathLst>
                <a:path w="3350" h="2315" extrusionOk="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2407425" y="2199600"/>
              <a:ext cx="83750" cy="24875"/>
            </a:xfrm>
            <a:custGeom>
              <a:avLst/>
              <a:gdLst/>
              <a:ahLst/>
              <a:cxnLst/>
              <a:rect l="l" t="t" r="r" b="b"/>
              <a:pathLst>
                <a:path w="3350" h="995" extrusionOk="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2270925" y="3027725"/>
              <a:ext cx="237500" cy="223300"/>
            </a:xfrm>
            <a:custGeom>
              <a:avLst/>
              <a:gdLst/>
              <a:ahLst/>
              <a:cxnLst/>
              <a:rect l="l" t="t" r="r" b="b"/>
              <a:pathLst>
                <a:path w="9500" h="8932" extrusionOk="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2352100" y="3157650"/>
              <a:ext cx="206925" cy="158850"/>
            </a:xfrm>
            <a:custGeom>
              <a:avLst/>
              <a:gdLst/>
              <a:ahLst/>
              <a:cxnLst/>
              <a:rect l="l" t="t" r="r" b="b"/>
              <a:pathLst>
                <a:path w="8277" h="6354" extrusionOk="0">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8"/>
          <p:cNvGrpSpPr/>
          <p:nvPr/>
        </p:nvGrpSpPr>
        <p:grpSpPr>
          <a:xfrm>
            <a:off x="6779025" y="349504"/>
            <a:ext cx="913425" cy="370975"/>
            <a:chOff x="6514150" y="4420266"/>
            <a:chExt cx="913425" cy="370975"/>
          </a:xfrm>
        </p:grpSpPr>
        <p:sp>
          <p:nvSpPr>
            <p:cNvPr id="383" name="Google Shape;383;p3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8"/>
          <p:cNvSpPr/>
          <p:nvPr/>
        </p:nvSpPr>
        <p:spPr>
          <a:xfrm>
            <a:off x="2086350" y="823325"/>
            <a:ext cx="1270200" cy="12702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38"/>
          <p:cNvGrpSpPr/>
          <p:nvPr/>
        </p:nvGrpSpPr>
        <p:grpSpPr>
          <a:xfrm>
            <a:off x="2996954" y="1102018"/>
            <a:ext cx="537556" cy="136576"/>
            <a:chOff x="2641350" y="846250"/>
            <a:chExt cx="413600" cy="105075"/>
          </a:xfrm>
        </p:grpSpPr>
        <p:sp>
          <p:nvSpPr>
            <p:cNvPr id="387" name="Google Shape;387;p3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1" name="Google Shape;391;p38"/>
          <p:cNvCxnSpPr/>
          <p:nvPr/>
        </p:nvCxnSpPr>
        <p:spPr>
          <a:xfrm rot="10800000" flipH="1">
            <a:off x="3506402" y="3053303"/>
            <a:ext cx="4990500" cy="11400"/>
          </a:xfrm>
          <a:prstGeom prst="straightConnector1">
            <a:avLst/>
          </a:prstGeom>
          <a:noFill/>
          <a:ln w="19050" cap="flat" cmpd="sng">
            <a:solidFill>
              <a:schemeClr val="dk1"/>
            </a:solidFill>
            <a:prstDash val="solid"/>
            <a:round/>
            <a:headEnd type="none" w="med" len="med"/>
            <a:tailEnd type="none" w="med" len="med"/>
          </a:ln>
        </p:spPr>
      </p:cxnSp>
      <p:sp>
        <p:nvSpPr>
          <p:cNvPr id="596" name="TextBox 595">
            <a:extLst>
              <a:ext uri="{FF2B5EF4-FFF2-40B4-BE49-F238E27FC236}">
                <a16:creationId xmlns:a16="http://schemas.microsoft.com/office/drawing/2014/main" id="{BDB097C9-7520-20ED-5AC1-C334C58FA368}"/>
              </a:ext>
            </a:extLst>
          </p:cNvPr>
          <p:cNvSpPr txBox="1"/>
          <p:nvPr/>
        </p:nvSpPr>
        <p:spPr>
          <a:xfrm>
            <a:off x="3284804" y="4105777"/>
            <a:ext cx="4517583" cy="923330"/>
          </a:xfrm>
          <a:prstGeom prst="rect">
            <a:avLst/>
          </a:prstGeom>
          <a:noFill/>
        </p:spPr>
        <p:txBody>
          <a:bodyPr wrap="square" rtlCol="0">
            <a:spAutoFit/>
          </a:bodyPr>
          <a:lstStyle/>
          <a:p>
            <a:pPr marL="0" indent="0" algn="r"/>
            <a:r>
              <a:rPr lang="el-GR" sz="1800" b="1" u="sng" kern="1200" dirty="0">
                <a:solidFill>
                  <a:schemeClr val="tx2"/>
                </a:solidFill>
                <a:latin typeface="+mn-lt"/>
                <a:ea typeface="+mn-ea"/>
                <a:cs typeface="+mn-cs"/>
              </a:rPr>
              <a:t>Μέλη Ομάδας: </a:t>
            </a:r>
          </a:p>
          <a:p>
            <a:pPr marL="0" indent="0" algn="r"/>
            <a:r>
              <a:rPr lang="el-GR" sz="1800" b="1" kern="1200" dirty="0">
                <a:solidFill>
                  <a:schemeClr val="tx2"/>
                </a:solidFill>
                <a:latin typeface="+mn-lt"/>
                <a:ea typeface="+mn-ea"/>
                <a:cs typeface="+mn-cs"/>
              </a:rPr>
              <a:t>Απόστολος Χασιώτης (Ε20183)</a:t>
            </a:r>
          </a:p>
          <a:p>
            <a:pPr marL="0" indent="0" algn="r"/>
            <a:r>
              <a:rPr lang="el-GR" sz="1800" b="1" kern="1200" dirty="0">
                <a:solidFill>
                  <a:schemeClr val="tx2"/>
                </a:solidFill>
                <a:latin typeface="+mn-lt"/>
                <a:ea typeface="+mn-ea"/>
                <a:cs typeface="+mn-cs"/>
              </a:rPr>
              <a:t>Σωτήριος </a:t>
            </a:r>
            <a:r>
              <a:rPr lang="el-GR" sz="1800" b="1" kern="1200" dirty="0" err="1">
                <a:solidFill>
                  <a:schemeClr val="tx2"/>
                </a:solidFill>
                <a:latin typeface="+mn-lt"/>
                <a:ea typeface="+mn-ea"/>
                <a:cs typeface="+mn-cs"/>
              </a:rPr>
              <a:t>Δημητρακουλάκος</a:t>
            </a:r>
            <a:r>
              <a:rPr lang="el-GR" sz="1800" b="1" kern="1200" dirty="0">
                <a:solidFill>
                  <a:schemeClr val="tx2"/>
                </a:solidFill>
                <a:latin typeface="+mn-lt"/>
                <a:ea typeface="+mn-ea"/>
                <a:cs typeface="+mn-cs"/>
              </a:rPr>
              <a:t> (Ε20040)</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5" name="Google Shape;445;p41"/>
          <p:cNvSpPr/>
          <p:nvPr/>
        </p:nvSpPr>
        <p:spPr>
          <a:xfrm>
            <a:off x="720000" y="1169448"/>
            <a:ext cx="7759631"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Contract net protocol (1/</a:t>
            </a:r>
            <a:r>
              <a:rPr lang="el-GR" dirty="0"/>
              <a:t>5</a:t>
            </a:r>
            <a:r>
              <a:rPr lang="en-US" dirty="0"/>
              <a:t>)</a:t>
            </a:r>
            <a:endParaRPr dirty="0"/>
          </a:p>
        </p:txBody>
      </p:sp>
      <p:sp>
        <p:nvSpPr>
          <p:cNvPr id="5" name="Google Shape;446;p41">
            <a:extLst>
              <a:ext uri="{FF2B5EF4-FFF2-40B4-BE49-F238E27FC236}">
                <a16:creationId xmlns:a16="http://schemas.microsoft.com/office/drawing/2014/main" id="{9EEBF4EA-AEAB-4099-40E8-BA9DA3D8A993}"/>
              </a:ext>
            </a:extLst>
          </p:cNvPr>
          <p:cNvSpPr txBox="1">
            <a:spLocks/>
          </p:cNvSpPr>
          <p:nvPr/>
        </p:nvSpPr>
        <p:spPr>
          <a:xfrm>
            <a:off x="921116" y="1400176"/>
            <a:ext cx="7301769" cy="2978944"/>
          </a:xfrm>
          <a:prstGeom prst="rect">
            <a:avLst/>
          </a:prstGeom>
        </p:spPr>
        <p:txBody>
          <a:bodyPr spcFirstLastPara="1" vert="horz" wrap="square" lIns="91425" tIns="91425" rIns="91425" bIns="91425" rtlCol="0" anchor="t" anchorCtr="0">
            <a:noAutofit/>
          </a:bodyPr>
          <a:lstStyle>
            <a:lvl1pPr marL="171450" lvl="0" indent="-171450" algn="l"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800" kern="1200">
                <a:solidFill>
                  <a:schemeClr val="accent2"/>
                </a:solidFill>
                <a:latin typeface="+mn-lt"/>
                <a:ea typeface="+mn-ea"/>
                <a:cs typeface="+mn-cs"/>
              </a:defRPr>
            </a:lvl1pPr>
            <a:lvl2pPr marL="514350" lvl="1"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500" kern="1200">
                <a:solidFill>
                  <a:schemeClr val="accent2"/>
                </a:solidFill>
                <a:latin typeface="+mn-lt"/>
                <a:ea typeface="+mn-ea"/>
                <a:cs typeface="+mn-cs"/>
              </a:defRPr>
            </a:lvl2pPr>
            <a:lvl3pPr marL="857250" lvl="2"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350" kern="1200">
                <a:solidFill>
                  <a:schemeClr val="accent2"/>
                </a:solidFill>
                <a:latin typeface="+mn-lt"/>
                <a:ea typeface="+mn-ea"/>
                <a:cs typeface="+mn-cs"/>
              </a:defRPr>
            </a:lvl3pPr>
            <a:lvl4pPr marL="1200150" lvl="3"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200" kern="1200">
                <a:solidFill>
                  <a:schemeClr val="accent2"/>
                </a:solidFill>
                <a:latin typeface="+mn-lt"/>
                <a:ea typeface="+mn-ea"/>
                <a:cs typeface="+mn-cs"/>
              </a:defRPr>
            </a:lvl4pPr>
            <a:lvl5pPr marL="1543050" lvl="4"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200" kern="1200">
                <a:solidFill>
                  <a:schemeClr val="accent2"/>
                </a:solidFill>
                <a:latin typeface="+mn-lt"/>
                <a:ea typeface="+mn-ea"/>
                <a:cs typeface="+mn-cs"/>
              </a:defRPr>
            </a:lvl5pPr>
            <a:lvl6pPr marL="1885950" lvl="5"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6pPr>
            <a:lvl7pPr marL="2228850" lvl="6"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7pPr>
            <a:lvl8pPr marL="2571750" lvl="7"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8pPr>
            <a:lvl9pPr marL="2914650" lvl="8"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9pPr>
          </a:lstStyle>
          <a:p>
            <a:pPr marL="0" indent="0">
              <a:buClr>
                <a:schemeClr val="hlink"/>
              </a:buClr>
              <a:buSzPts val="1100"/>
              <a:buFont typeface="Arial"/>
              <a:buNone/>
            </a:pPr>
            <a:endParaRPr lang="en-GB" dirty="0">
              <a:solidFill>
                <a:schemeClr val="bg1">
                  <a:lumMod val="75000"/>
                  <a:lumOff val="25000"/>
                </a:schemeClr>
              </a:solidFill>
            </a:endParaRPr>
          </a:p>
        </p:txBody>
      </p:sp>
      <p:sp>
        <p:nvSpPr>
          <p:cNvPr id="7" name="Subtitle 6">
            <a:extLst>
              <a:ext uri="{FF2B5EF4-FFF2-40B4-BE49-F238E27FC236}">
                <a16:creationId xmlns:a16="http://schemas.microsoft.com/office/drawing/2014/main" id="{BB294876-7167-DD38-AA1D-97169691BDD3}"/>
              </a:ext>
            </a:extLst>
          </p:cNvPr>
          <p:cNvSpPr>
            <a:spLocks noGrp="1"/>
          </p:cNvSpPr>
          <p:nvPr>
            <p:ph type="subTitle" idx="1"/>
          </p:nvPr>
        </p:nvSpPr>
        <p:spPr>
          <a:xfrm>
            <a:off x="921115" y="1248031"/>
            <a:ext cx="7301769" cy="3529027"/>
          </a:xfrm>
        </p:spPr>
        <p:txBody>
          <a:bodyPr/>
          <a:lstStyle/>
          <a:p>
            <a:pPr marL="0" indent="0">
              <a:buNone/>
            </a:pPr>
            <a:r>
              <a:rPr lang="el-GR" dirty="0" err="1">
                <a:solidFill>
                  <a:schemeClr val="bg1"/>
                </a:solidFill>
              </a:rPr>
              <a:t>To</a:t>
            </a:r>
            <a:r>
              <a:rPr lang="el-GR" dirty="0">
                <a:solidFill>
                  <a:schemeClr val="bg1"/>
                </a:solidFill>
              </a:rPr>
              <a:t> </a:t>
            </a:r>
            <a:r>
              <a:rPr lang="el-GR" b="1" dirty="0" err="1">
                <a:solidFill>
                  <a:schemeClr val="bg1"/>
                </a:solidFill>
              </a:rPr>
              <a:t>Contract</a:t>
            </a:r>
            <a:r>
              <a:rPr lang="el-GR" b="1" dirty="0">
                <a:solidFill>
                  <a:schemeClr val="bg1"/>
                </a:solidFill>
              </a:rPr>
              <a:t> </a:t>
            </a:r>
            <a:r>
              <a:rPr lang="el-GR" b="1" dirty="0" err="1">
                <a:solidFill>
                  <a:schemeClr val="bg1"/>
                </a:solidFill>
              </a:rPr>
              <a:t>Net</a:t>
            </a:r>
            <a:r>
              <a:rPr lang="el-GR" b="1" dirty="0">
                <a:solidFill>
                  <a:schemeClr val="bg1"/>
                </a:solidFill>
              </a:rPr>
              <a:t> </a:t>
            </a:r>
            <a:r>
              <a:rPr lang="el-GR" b="1" dirty="0" err="1">
                <a:solidFill>
                  <a:schemeClr val="bg1"/>
                </a:solidFill>
              </a:rPr>
              <a:t>Protocol</a:t>
            </a:r>
            <a:r>
              <a:rPr lang="el-GR" b="1" dirty="0">
                <a:solidFill>
                  <a:schemeClr val="bg1"/>
                </a:solidFill>
              </a:rPr>
              <a:t> (CNP) </a:t>
            </a:r>
            <a:r>
              <a:rPr lang="el-GR" dirty="0">
                <a:solidFill>
                  <a:schemeClr val="bg1"/>
                </a:solidFill>
              </a:rPr>
              <a:t>στην περίπτωσή μας λειτουργεί ως εξής: </a:t>
            </a:r>
          </a:p>
          <a:p>
            <a:pPr marL="0" indent="0">
              <a:buNone/>
            </a:pPr>
            <a:endParaRPr lang="el-GR" dirty="0">
              <a:solidFill>
                <a:schemeClr val="bg1"/>
              </a:solidFill>
            </a:endParaRPr>
          </a:p>
          <a:p>
            <a:pPr marL="0" indent="0">
              <a:buNone/>
            </a:pPr>
            <a:r>
              <a:rPr lang="el-GR" dirty="0">
                <a:solidFill>
                  <a:schemeClr val="bg1"/>
                </a:solidFill>
              </a:rPr>
              <a:t>Έχουμε 2 ταξί. </a:t>
            </a:r>
          </a:p>
          <a:p>
            <a:pPr marL="0" indent="0">
              <a:buNone/>
            </a:pPr>
            <a:endParaRPr lang="el-GR" dirty="0">
              <a:solidFill>
                <a:schemeClr val="bg1"/>
              </a:solidFill>
            </a:endParaRPr>
          </a:p>
          <a:p>
            <a:pPr marL="0" indent="0">
              <a:buNone/>
            </a:pPr>
            <a:r>
              <a:rPr lang="el-GR" dirty="0">
                <a:solidFill>
                  <a:schemeClr val="bg1"/>
                </a:solidFill>
              </a:rPr>
              <a:t>Τα δύο αυτά ταξί κάνουν </a:t>
            </a:r>
            <a:r>
              <a:rPr lang="el-GR" dirty="0" err="1">
                <a:solidFill>
                  <a:schemeClr val="bg1"/>
                </a:solidFill>
              </a:rPr>
              <a:t>register</a:t>
            </a:r>
            <a:r>
              <a:rPr lang="el-GR" dirty="0">
                <a:solidFill>
                  <a:schemeClr val="bg1"/>
                </a:solidFill>
              </a:rPr>
              <a:t> και ως </a:t>
            </a:r>
            <a:r>
              <a:rPr lang="el-GR" b="1" dirty="0" err="1">
                <a:solidFill>
                  <a:schemeClr val="bg1"/>
                </a:solidFill>
              </a:rPr>
              <a:t>manager</a:t>
            </a:r>
            <a:r>
              <a:rPr lang="el-GR" dirty="0">
                <a:solidFill>
                  <a:schemeClr val="bg1"/>
                </a:solidFill>
              </a:rPr>
              <a:t> για να εκτελούν το δικό τους CNP, αλλά και ως </a:t>
            </a:r>
            <a:r>
              <a:rPr lang="el-GR" b="1" dirty="0" err="1">
                <a:solidFill>
                  <a:schemeClr val="bg1"/>
                </a:solidFill>
              </a:rPr>
              <a:t>participants</a:t>
            </a:r>
            <a:r>
              <a:rPr lang="el-GR" dirty="0">
                <a:solidFill>
                  <a:schemeClr val="bg1"/>
                </a:solidFill>
              </a:rPr>
              <a:t> σε </a:t>
            </a:r>
            <a:r>
              <a:rPr lang="el-GR" b="1" dirty="0" err="1">
                <a:solidFill>
                  <a:schemeClr val="bg1"/>
                </a:solidFill>
              </a:rPr>
              <a:t>contracts</a:t>
            </a:r>
            <a:r>
              <a:rPr lang="el-GR" dirty="0">
                <a:solidFill>
                  <a:schemeClr val="bg1"/>
                </a:solidFill>
              </a:rPr>
              <a:t> άλλων </a:t>
            </a:r>
            <a:r>
              <a:rPr lang="el-GR" dirty="0" err="1">
                <a:solidFill>
                  <a:schemeClr val="bg1"/>
                </a:solidFill>
              </a:rPr>
              <a:t>managers</a:t>
            </a:r>
            <a:r>
              <a:rPr lang="el-GR" dirty="0">
                <a:solidFill>
                  <a:schemeClr val="bg1"/>
                </a:solidFill>
              </a:rPr>
              <a:t>. </a:t>
            </a:r>
          </a:p>
          <a:p>
            <a:pPr marL="0" indent="0">
              <a:buNone/>
            </a:pPr>
            <a:endParaRPr lang="el-GR" dirty="0">
              <a:solidFill>
                <a:schemeClr val="bg1"/>
              </a:solidFill>
            </a:endParaRPr>
          </a:p>
          <a:p>
            <a:pPr marL="0" indent="0">
              <a:buNone/>
            </a:pPr>
            <a:r>
              <a:rPr lang="el-GR" dirty="0">
                <a:solidFill>
                  <a:schemeClr val="bg1"/>
                </a:solidFill>
              </a:rPr>
              <a:t>Ένας </a:t>
            </a:r>
            <a:r>
              <a:rPr lang="el-GR" dirty="0" err="1">
                <a:solidFill>
                  <a:schemeClr val="bg1"/>
                </a:solidFill>
              </a:rPr>
              <a:t>manager</a:t>
            </a:r>
            <a:r>
              <a:rPr lang="el-GR" dirty="0">
                <a:solidFill>
                  <a:schemeClr val="bg1"/>
                </a:solidFill>
              </a:rPr>
              <a:t> που εκτελεί το πρωτόκολλο για έναν πελάτη έχει ως </a:t>
            </a:r>
            <a:r>
              <a:rPr lang="el-GR" dirty="0" err="1">
                <a:solidFill>
                  <a:schemeClr val="bg1"/>
                </a:solidFill>
              </a:rPr>
              <a:t>participants</a:t>
            </a:r>
            <a:r>
              <a:rPr lang="el-GR" dirty="0">
                <a:solidFill>
                  <a:schemeClr val="bg1"/>
                </a:solidFill>
              </a:rPr>
              <a:t> το άλλο ταξί και τον εαυτό του. </a:t>
            </a:r>
          </a:p>
        </p:txBody>
      </p:sp>
    </p:spTree>
    <p:extLst>
      <p:ext uri="{BB962C8B-B14F-4D97-AF65-F5344CB8AC3E}">
        <p14:creationId xmlns:p14="http://schemas.microsoft.com/office/powerpoint/2010/main" val="386056360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5" name="Google Shape;445;p41"/>
          <p:cNvSpPr/>
          <p:nvPr/>
        </p:nvSpPr>
        <p:spPr>
          <a:xfrm>
            <a:off x="720000" y="1169448"/>
            <a:ext cx="7759631"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Contract net protocol (</a:t>
            </a:r>
            <a:r>
              <a:rPr lang="el-GR" dirty="0"/>
              <a:t>2</a:t>
            </a:r>
            <a:r>
              <a:rPr lang="en-US" dirty="0"/>
              <a:t>/</a:t>
            </a:r>
            <a:r>
              <a:rPr lang="el-GR" dirty="0"/>
              <a:t>5</a:t>
            </a:r>
            <a:r>
              <a:rPr lang="en-US" dirty="0"/>
              <a:t>)</a:t>
            </a:r>
            <a:endParaRPr dirty="0"/>
          </a:p>
        </p:txBody>
      </p:sp>
      <p:sp>
        <p:nvSpPr>
          <p:cNvPr id="5" name="Google Shape;446;p41">
            <a:extLst>
              <a:ext uri="{FF2B5EF4-FFF2-40B4-BE49-F238E27FC236}">
                <a16:creationId xmlns:a16="http://schemas.microsoft.com/office/drawing/2014/main" id="{9EEBF4EA-AEAB-4099-40E8-BA9DA3D8A993}"/>
              </a:ext>
            </a:extLst>
          </p:cNvPr>
          <p:cNvSpPr txBox="1">
            <a:spLocks/>
          </p:cNvSpPr>
          <p:nvPr/>
        </p:nvSpPr>
        <p:spPr>
          <a:xfrm>
            <a:off x="921116" y="1400176"/>
            <a:ext cx="7301769" cy="2978944"/>
          </a:xfrm>
          <a:prstGeom prst="rect">
            <a:avLst/>
          </a:prstGeom>
        </p:spPr>
        <p:txBody>
          <a:bodyPr spcFirstLastPara="1" vert="horz" wrap="square" lIns="91425" tIns="91425" rIns="91425" bIns="91425" rtlCol="0" anchor="t" anchorCtr="0">
            <a:noAutofit/>
          </a:bodyPr>
          <a:lstStyle>
            <a:lvl1pPr marL="171450" lvl="0" indent="-171450" algn="l"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800" kern="1200">
                <a:solidFill>
                  <a:schemeClr val="accent2"/>
                </a:solidFill>
                <a:latin typeface="+mn-lt"/>
                <a:ea typeface="+mn-ea"/>
                <a:cs typeface="+mn-cs"/>
              </a:defRPr>
            </a:lvl1pPr>
            <a:lvl2pPr marL="514350" lvl="1"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500" kern="1200">
                <a:solidFill>
                  <a:schemeClr val="accent2"/>
                </a:solidFill>
                <a:latin typeface="+mn-lt"/>
                <a:ea typeface="+mn-ea"/>
                <a:cs typeface="+mn-cs"/>
              </a:defRPr>
            </a:lvl2pPr>
            <a:lvl3pPr marL="857250" lvl="2"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350" kern="1200">
                <a:solidFill>
                  <a:schemeClr val="accent2"/>
                </a:solidFill>
                <a:latin typeface="+mn-lt"/>
                <a:ea typeface="+mn-ea"/>
                <a:cs typeface="+mn-cs"/>
              </a:defRPr>
            </a:lvl3pPr>
            <a:lvl4pPr marL="1200150" lvl="3"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200" kern="1200">
                <a:solidFill>
                  <a:schemeClr val="accent2"/>
                </a:solidFill>
                <a:latin typeface="+mn-lt"/>
                <a:ea typeface="+mn-ea"/>
                <a:cs typeface="+mn-cs"/>
              </a:defRPr>
            </a:lvl4pPr>
            <a:lvl5pPr marL="1543050" lvl="4"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200" kern="1200">
                <a:solidFill>
                  <a:schemeClr val="accent2"/>
                </a:solidFill>
                <a:latin typeface="+mn-lt"/>
                <a:ea typeface="+mn-ea"/>
                <a:cs typeface="+mn-cs"/>
              </a:defRPr>
            </a:lvl5pPr>
            <a:lvl6pPr marL="1885950" lvl="5"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6pPr>
            <a:lvl7pPr marL="2228850" lvl="6"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7pPr>
            <a:lvl8pPr marL="2571750" lvl="7"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8pPr>
            <a:lvl9pPr marL="2914650" lvl="8"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9pPr>
          </a:lstStyle>
          <a:p>
            <a:pPr marL="0" indent="0">
              <a:buClr>
                <a:schemeClr val="hlink"/>
              </a:buClr>
              <a:buSzPts val="1100"/>
              <a:buFont typeface="Arial"/>
              <a:buNone/>
            </a:pPr>
            <a:endParaRPr lang="en-GB" dirty="0">
              <a:solidFill>
                <a:schemeClr val="bg1">
                  <a:lumMod val="75000"/>
                  <a:lumOff val="25000"/>
                </a:schemeClr>
              </a:solidFill>
            </a:endParaRPr>
          </a:p>
        </p:txBody>
      </p:sp>
      <p:sp>
        <p:nvSpPr>
          <p:cNvPr id="7" name="Subtitle 6">
            <a:extLst>
              <a:ext uri="{FF2B5EF4-FFF2-40B4-BE49-F238E27FC236}">
                <a16:creationId xmlns:a16="http://schemas.microsoft.com/office/drawing/2014/main" id="{BB294876-7167-DD38-AA1D-97169691BDD3}"/>
              </a:ext>
            </a:extLst>
          </p:cNvPr>
          <p:cNvSpPr>
            <a:spLocks noGrp="1"/>
          </p:cNvSpPr>
          <p:nvPr>
            <p:ph type="subTitle" idx="1"/>
          </p:nvPr>
        </p:nvSpPr>
        <p:spPr>
          <a:xfrm>
            <a:off x="921115" y="1248031"/>
            <a:ext cx="7301769" cy="3529027"/>
          </a:xfrm>
        </p:spPr>
        <p:txBody>
          <a:bodyPr/>
          <a:lstStyle/>
          <a:p>
            <a:pPr marL="0" indent="0">
              <a:buNone/>
            </a:pPr>
            <a:r>
              <a:rPr lang="el-GR" dirty="0">
                <a:solidFill>
                  <a:schemeClr val="bg1"/>
                </a:solidFill>
              </a:rPr>
              <a:t>Έτσι το πρωτόκολλο εξελίσσεται ως εξής: </a:t>
            </a:r>
          </a:p>
          <a:p>
            <a:pPr marL="0" indent="0">
              <a:buNone/>
            </a:pPr>
            <a:endParaRPr lang="el-GR" dirty="0">
              <a:solidFill>
                <a:schemeClr val="bg1"/>
              </a:solidFill>
            </a:endParaRPr>
          </a:p>
          <a:p>
            <a:pPr marL="0" indent="0">
              <a:buNone/>
            </a:pPr>
            <a:r>
              <a:rPr lang="el-GR" dirty="0">
                <a:solidFill>
                  <a:schemeClr val="bg1"/>
                </a:solidFill>
              </a:rPr>
              <a:t>Το τηλεφωνικό κέντρο από το αρχείο </a:t>
            </a:r>
            <a:r>
              <a:rPr lang="el-GR" dirty="0" err="1">
                <a:solidFill>
                  <a:schemeClr val="bg1"/>
                </a:solidFill>
              </a:rPr>
              <a:t>java</a:t>
            </a:r>
            <a:r>
              <a:rPr lang="el-GR" dirty="0">
                <a:solidFill>
                  <a:schemeClr val="bg1"/>
                </a:solidFill>
              </a:rPr>
              <a:t> παίρνει την λίστα των πελατών και αναθέτει τη διαχείριση του κάθε πελάτη μία στο ένα ταξί και μία στο άλλο εναλλάξ, με τη χρήση </a:t>
            </a:r>
            <a:r>
              <a:rPr lang="el-GR" dirty="0" err="1">
                <a:solidFill>
                  <a:schemeClr val="bg1"/>
                </a:solidFill>
              </a:rPr>
              <a:t>percept</a:t>
            </a:r>
            <a:r>
              <a:rPr lang="el-GR" dirty="0">
                <a:solidFill>
                  <a:schemeClr val="bg1"/>
                </a:solidFill>
              </a:rPr>
              <a:t> και ID για τον </a:t>
            </a:r>
            <a:r>
              <a:rPr lang="el-GR" dirty="0" err="1">
                <a:solidFill>
                  <a:schemeClr val="bg1"/>
                </a:solidFill>
              </a:rPr>
              <a:t>customer</a:t>
            </a:r>
            <a:r>
              <a:rPr lang="el-GR" dirty="0">
                <a:solidFill>
                  <a:schemeClr val="bg1"/>
                </a:solidFill>
              </a:rPr>
              <a:t> (τους αριθμούς της τοποθεσίας του). </a:t>
            </a:r>
          </a:p>
          <a:p>
            <a:pPr marL="0" indent="0">
              <a:buNone/>
            </a:pPr>
            <a:endParaRPr lang="el-GR" dirty="0">
              <a:solidFill>
                <a:schemeClr val="bg1"/>
              </a:solidFill>
            </a:endParaRPr>
          </a:p>
          <a:p>
            <a:pPr marL="0" indent="0">
              <a:buNone/>
            </a:pPr>
            <a:r>
              <a:rPr lang="el-GR" dirty="0">
                <a:solidFill>
                  <a:schemeClr val="bg1"/>
                </a:solidFill>
              </a:rPr>
              <a:t>Έτσι κάθε διαχειριστής κάνει </a:t>
            </a:r>
            <a:r>
              <a:rPr lang="el-GR" dirty="0" err="1">
                <a:solidFill>
                  <a:schemeClr val="bg1"/>
                </a:solidFill>
              </a:rPr>
              <a:t>CNPs</a:t>
            </a:r>
            <a:r>
              <a:rPr lang="el-GR" dirty="0">
                <a:solidFill>
                  <a:schemeClr val="bg1"/>
                </a:solidFill>
              </a:rPr>
              <a:t> για συγκεκριμένους </a:t>
            </a:r>
            <a:r>
              <a:rPr lang="el-GR" dirty="0" err="1">
                <a:solidFill>
                  <a:schemeClr val="bg1"/>
                </a:solidFill>
              </a:rPr>
              <a:t>customers</a:t>
            </a:r>
            <a:r>
              <a:rPr lang="el-GR" dirty="0">
                <a:solidFill>
                  <a:schemeClr val="bg1"/>
                </a:solidFill>
              </a:rPr>
              <a:t> που του αναθέτει το τηλεφωνικό κέντρο, ένα</a:t>
            </a:r>
            <a:r>
              <a:rPr lang="en-US" dirty="0">
                <a:solidFill>
                  <a:schemeClr val="bg1"/>
                </a:solidFill>
              </a:rPr>
              <a:t>-</a:t>
            </a:r>
            <a:r>
              <a:rPr lang="el-GR" dirty="0">
                <a:solidFill>
                  <a:schemeClr val="bg1"/>
                </a:solidFill>
              </a:rPr>
              <a:t>έναν την φορά.</a:t>
            </a:r>
          </a:p>
        </p:txBody>
      </p:sp>
    </p:spTree>
    <p:extLst>
      <p:ext uri="{BB962C8B-B14F-4D97-AF65-F5344CB8AC3E}">
        <p14:creationId xmlns:p14="http://schemas.microsoft.com/office/powerpoint/2010/main" val="6627651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5" name="Google Shape;445;p41"/>
          <p:cNvSpPr/>
          <p:nvPr/>
        </p:nvSpPr>
        <p:spPr>
          <a:xfrm>
            <a:off x="720000" y="1169448"/>
            <a:ext cx="7759631"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Contract net protocol (</a:t>
            </a:r>
            <a:r>
              <a:rPr lang="el-GR" dirty="0"/>
              <a:t>3</a:t>
            </a:r>
            <a:r>
              <a:rPr lang="en-US" dirty="0"/>
              <a:t>/</a:t>
            </a:r>
            <a:r>
              <a:rPr lang="el-GR" dirty="0"/>
              <a:t>5</a:t>
            </a:r>
            <a:r>
              <a:rPr lang="en-US" dirty="0"/>
              <a:t>)</a:t>
            </a:r>
            <a:endParaRPr dirty="0"/>
          </a:p>
        </p:txBody>
      </p:sp>
      <p:sp>
        <p:nvSpPr>
          <p:cNvPr id="5" name="Google Shape;446;p41">
            <a:extLst>
              <a:ext uri="{FF2B5EF4-FFF2-40B4-BE49-F238E27FC236}">
                <a16:creationId xmlns:a16="http://schemas.microsoft.com/office/drawing/2014/main" id="{9EEBF4EA-AEAB-4099-40E8-BA9DA3D8A993}"/>
              </a:ext>
            </a:extLst>
          </p:cNvPr>
          <p:cNvSpPr txBox="1">
            <a:spLocks/>
          </p:cNvSpPr>
          <p:nvPr/>
        </p:nvSpPr>
        <p:spPr>
          <a:xfrm>
            <a:off x="921116" y="1400176"/>
            <a:ext cx="7301769" cy="2978944"/>
          </a:xfrm>
          <a:prstGeom prst="rect">
            <a:avLst/>
          </a:prstGeom>
        </p:spPr>
        <p:txBody>
          <a:bodyPr spcFirstLastPara="1" vert="horz" wrap="square" lIns="91425" tIns="91425" rIns="91425" bIns="91425" rtlCol="0" anchor="t" anchorCtr="0">
            <a:noAutofit/>
          </a:bodyPr>
          <a:lstStyle>
            <a:lvl1pPr marL="171450" lvl="0" indent="-171450" algn="l"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800" kern="1200">
                <a:solidFill>
                  <a:schemeClr val="accent2"/>
                </a:solidFill>
                <a:latin typeface="+mn-lt"/>
                <a:ea typeface="+mn-ea"/>
                <a:cs typeface="+mn-cs"/>
              </a:defRPr>
            </a:lvl1pPr>
            <a:lvl2pPr marL="514350" lvl="1"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500" kern="1200">
                <a:solidFill>
                  <a:schemeClr val="accent2"/>
                </a:solidFill>
                <a:latin typeface="+mn-lt"/>
                <a:ea typeface="+mn-ea"/>
                <a:cs typeface="+mn-cs"/>
              </a:defRPr>
            </a:lvl2pPr>
            <a:lvl3pPr marL="857250" lvl="2"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350" kern="1200">
                <a:solidFill>
                  <a:schemeClr val="accent2"/>
                </a:solidFill>
                <a:latin typeface="+mn-lt"/>
                <a:ea typeface="+mn-ea"/>
                <a:cs typeface="+mn-cs"/>
              </a:defRPr>
            </a:lvl3pPr>
            <a:lvl4pPr marL="1200150" lvl="3"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200" kern="1200">
                <a:solidFill>
                  <a:schemeClr val="accent2"/>
                </a:solidFill>
                <a:latin typeface="+mn-lt"/>
                <a:ea typeface="+mn-ea"/>
                <a:cs typeface="+mn-cs"/>
              </a:defRPr>
            </a:lvl4pPr>
            <a:lvl5pPr marL="1543050" lvl="4"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200" kern="1200">
                <a:solidFill>
                  <a:schemeClr val="accent2"/>
                </a:solidFill>
                <a:latin typeface="+mn-lt"/>
                <a:ea typeface="+mn-ea"/>
                <a:cs typeface="+mn-cs"/>
              </a:defRPr>
            </a:lvl5pPr>
            <a:lvl6pPr marL="1885950" lvl="5"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6pPr>
            <a:lvl7pPr marL="2228850" lvl="6"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7pPr>
            <a:lvl8pPr marL="2571750" lvl="7"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8pPr>
            <a:lvl9pPr marL="2914650" lvl="8"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9pPr>
          </a:lstStyle>
          <a:p>
            <a:pPr marL="0" indent="0">
              <a:buClr>
                <a:schemeClr val="hlink"/>
              </a:buClr>
              <a:buSzPts val="1100"/>
              <a:buFont typeface="Arial"/>
              <a:buNone/>
            </a:pPr>
            <a:endParaRPr lang="en-GB" dirty="0">
              <a:solidFill>
                <a:schemeClr val="bg1">
                  <a:lumMod val="75000"/>
                  <a:lumOff val="25000"/>
                </a:schemeClr>
              </a:solidFill>
            </a:endParaRPr>
          </a:p>
        </p:txBody>
      </p:sp>
      <p:sp>
        <p:nvSpPr>
          <p:cNvPr id="7" name="Subtitle 6">
            <a:extLst>
              <a:ext uri="{FF2B5EF4-FFF2-40B4-BE49-F238E27FC236}">
                <a16:creationId xmlns:a16="http://schemas.microsoft.com/office/drawing/2014/main" id="{BB294876-7167-DD38-AA1D-97169691BDD3}"/>
              </a:ext>
            </a:extLst>
          </p:cNvPr>
          <p:cNvSpPr>
            <a:spLocks noGrp="1"/>
          </p:cNvSpPr>
          <p:nvPr>
            <p:ph type="subTitle" idx="1"/>
          </p:nvPr>
        </p:nvSpPr>
        <p:spPr>
          <a:xfrm>
            <a:off x="921115" y="1248031"/>
            <a:ext cx="7301769" cy="3529027"/>
          </a:xfrm>
        </p:spPr>
        <p:txBody>
          <a:bodyPr/>
          <a:lstStyle/>
          <a:p>
            <a:pPr marL="0" indent="0">
              <a:buNone/>
            </a:pPr>
            <a:r>
              <a:rPr lang="el-GR" dirty="0">
                <a:solidFill>
                  <a:schemeClr val="bg1"/>
                </a:solidFill>
              </a:rPr>
              <a:t>Ας δούμε όμως την λειτουργία του CNP στο σύστημά μας και ας εξηγήσουμε τις συναρτήσεις του .</a:t>
            </a:r>
            <a:r>
              <a:rPr lang="el-GR" dirty="0" err="1">
                <a:solidFill>
                  <a:schemeClr val="bg1"/>
                </a:solidFill>
              </a:rPr>
              <a:t>asl</a:t>
            </a:r>
            <a:r>
              <a:rPr lang="el-GR" dirty="0">
                <a:solidFill>
                  <a:schemeClr val="bg1"/>
                </a:solidFill>
              </a:rPr>
              <a:t> νοηματικά, με ένα παράδειγμα. </a:t>
            </a:r>
            <a:endParaRPr lang="en-US" dirty="0">
              <a:solidFill>
                <a:schemeClr val="bg1"/>
              </a:solidFill>
            </a:endParaRPr>
          </a:p>
          <a:p>
            <a:pPr marL="0" indent="0">
              <a:buNone/>
            </a:pPr>
            <a:endParaRPr lang="en-US" dirty="0">
              <a:solidFill>
                <a:schemeClr val="bg1"/>
              </a:solidFill>
            </a:endParaRPr>
          </a:p>
          <a:p>
            <a:pPr marL="0" indent="0">
              <a:buNone/>
            </a:pPr>
            <a:r>
              <a:rPr lang="el-GR" dirty="0">
                <a:solidFill>
                  <a:schemeClr val="bg1"/>
                </a:solidFill>
              </a:rPr>
              <a:t>Ας πούμε ότι ένας πελάτης με ID = 21. Βρίσκεται δηλαδή, στο (2,1) κελί του πίνακα και είναι πάντα ξεχωριστό, αφού δεν μπορεί να εμφανιστεί παραπάνω από ένας πελάτης σε ένα κελί. Έτσι, ανατέθηκε στο πρώτο ταξί (0) για να τον διαχειριστεί (το ταξί 0 είναι </a:t>
            </a:r>
            <a:r>
              <a:rPr lang="el-GR" dirty="0" err="1">
                <a:solidFill>
                  <a:schemeClr val="bg1"/>
                </a:solidFill>
              </a:rPr>
              <a:t>manager</a:t>
            </a:r>
            <a:r>
              <a:rPr lang="el-GR" dirty="0">
                <a:solidFill>
                  <a:schemeClr val="bg1"/>
                </a:solidFill>
              </a:rPr>
              <a:t> του πελάτη 21). </a:t>
            </a:r>
            <a:endParaRPr lang="en-US" dirty="0">
              <a:solidFill>
                <a:schemeClr val="bg1"/>
              </a:solidFill>
            </a:endParaRPr>
          </a:p>
          <a:p>
            <a:pPr marL="0" indent="0">
              <a:buNone/>
            </a:pPr>
            <a:endParaRPr lang="en-US" dirty="0">
              <a:solidFill>
                <a:schemeClr val="bg1"/>
              </a:solidFill>
            </a:endParaRPr>
          </a:p>
          <a:p>
            <a:pPr marL="0" indent="0">
              <a:buNone/>
            </a:pPr>
            <a:r>
              <a:rPr lang="el-GR" dirty="0">
                <a:solidFill>
                  <a:schemeClr val="bg1"/>
                </a:solidFill>
              </a:rPr>
              <a:t>Για αυτόν τον πελάτη θα ξεκινήσει ένα </a:t>
            </a:r>
            <a:r>
              <a:rPr lang="en-US" dirty="0">
                <a:solidFill>
                  <a:schemeClr val="bg1"/>
                </a:solidFill>
              </a:rPr>
              <a:t>Contract Net Protocol (</a:t>
            </a:r>
            <a:r>
              <a:rPr lang="el-GR" dirty="0">
                <a:solidFill>
                  <a:schemeClr val="bg1"/>
                </a:solidFill>
              </a:rPr>
              <a:t>κλήση των κατάλληλων συναρτήσεων) και θα έχει ως </a:t>
            </a:r>
            <a:r>
              <a:rPr lang="en-US" dirty="0">
                <a:solidFill>
                  <a:schemeClr val="bg1"/>
                </a:solidFill>
              </a:rPr>
              <a:t>task</a:t>
            </a:r>
            <a:r>
              <a:rPr lang="el-GR" dirty="0">
                <a:solidFill>
                  <a:schemeClr val="bg1"/>
                </a:solidFill>
              </a:rPr>
              <a:t> το </a:t>
            </a:r>
            <a:r>
              <a:rPr lang="en-US" dirty="0">
                <a:solidFill>
                  <a:schemeClr val="bg1"/>
                </a:solidFill>
              </a:rPr>
              <a:t>delivery </a:t>
            </a:r>
            <a:r>
              <a:rPr lang="el-GR" dirty="0">
                <a:solidFill>
                  <a:schemeClr val="bg1"/>
                </a:solidFill>
              </a:rPr>
              <a:t>του πελάτη με το συγκεκριμένο </a:t>
            </a:r>
            <a:r>
              <a:rPr lang="en-US" dirty="0">
                <a:solidFill>
                  <a:schemeClr val="bg1"/>
                </a:solidFill>
              </a:rPr>
              <a:t>ID.</a:t>
            </a:r>
          </a:p>
          <a:p>
            <a:pPr marL="0" indent="0">
              <a:buNone/>
            </a:pPr>
            <a:r>
              <a:rPr lang="en-US" dirty="0">
                <a:solidFill>
                  <a:schemeClr val="bg1"/>
                </a:solidFill>
              </a:rPr>
              <a:t> </a:t>
            </a:r>
            <a:endParaRPr lang="el-GR" dirty="0">
              <a:solidFill>
                <a:schemeClr val="bg1"/>
              </a:solidFill>
            </a:endParaRPr>
          </a:p>
        </p:txBody>
      </p:sp>
    </p:spTree>
    <p:extLst>
      <p:ext uri="{BB962C8B-B14F-4D97-AF65-F5344CB8AC3E}">
        <p14:creationId xmlns:p14="http://schemas.microsoft.com/office/powerpoint/2010/main" val="6702884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5" name="Google Shape;445;p41"/>
          <p:cNvSpPr/>
          <p:nvPr/>
        </p:nvSpPr>
        <p:spPr>
          <a:xfrm>
            <a:off x="720000" y="1169448"/>
            <a:ext cx="7759631"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Contract net protocol (</a:t>
            </a:r>
            <a:r>
              <a:rPr lang="el-GR" dirty="0"/>
              <a:t>4</a:t>
            </a:r>
            <a:r>
              <a:rPr lang="en-US" dirty="0"/>
              <a:t>/</a:t>
            </a:r>
            <a:r>
              <a:rPr lang="el-GR" dirty="0"/>
              <a:t>5</a:t>
            </a:r>
            <a:r>
              <a:rPr lang="en-US" dirty="0"/>
              <a:t>)</a:t>
            </a:r>
            <a:endParaRPr dirty="0"/>
          </a:p>
        </p:txBody>
      </p:sp>
      <p:sp>
        <p:nvSpPr>
          <p:cNvPr id="5" name="Google Shape;446;p41">
            <a:extLst>
              <a:ext uri="{FF2B5EF4-FFF2-40B4-BE49-F238E27FC236}">
                <a16:creationId xmlns:a16="http://schemas.microsoft.com/office/drawing/2014/main" id="{9EEBF4EA-AEAB-4099-40E8-BA9DA3D8A993}"/>
              </a:ext>
            </a:extLst>
          </p:cNvPr>
          <p:cNvSpPr txBox="1">
            <a:spLocks/>
          </p:cNvSpPr>
          <p:nvPr/>
        </p:nvSpPr>
        <p:spPr>
          <a:xfrm>
            <a:off x="921116" y="1400176"/>
            <a:ext cx="7301769" cy="2978944"/>
          </a:xfrm>
          <a:prstGeom prst="rect">
            <a:avLst/>
          </a:prstGeom>
        </p:spPr>
        <p:txBody>
          <a:bodyPr spcFirstLastPara="1" vert="horz" wrap="square" lIns="91425" tIns="91425" rIns="91425" bIns="91425" rtlCol="0" anchor="t" anchorCtr="0">
            <a:noAutofit/>
          </a:bodyPr>
          <a:lstStyle>
            <a:lvl1pPr marL="171450" lvl="0" indent="-171450" algn="l"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800" kern="1200">
                <a:solidFill>
                  <a:schemeClr val="accent2"/>
                </a:solidFill>
                <a:latin typeface="+mn-lt"/>
                <a:ea typeface="+mn-ea"/>
                <a:cs typeface="+mn-cs"/>
              </a:defRPr>
            </a:lvl1pPr>
            <a:lvl2pPr marL="514350" lvl="1"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500" kern="1200">
                <a:solidFill>
                  <a:schemeClr val="accent2"/>
                </a:solidFill>
                <a:latin typeface="+mn-lt"/>
                <a:ea typeface="+mn-ea"/>
                <a:cs typeface="+mn-cs"/>
              </a:defRPr>
            </a:lvl2pPr>
            <a:lvl3pPr marL="857250" lvl="2"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350" kern="1200">
                <a:solidFill>
                  <a:schemeClr val="accent2"/>
                </a:solidFill>
                <a:latin typeface="+mn-lt"/>
                <a:ea typeface="+mn-ea"/>
                <a:cs typeface="+mn-cs"/>
              </a:defRPr>
            </a:lvl3pPr>
            <a:lvl4pPr marL="1200150" lvl="3"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200" kern="1200">
                <a:solidFill>
                  <a:schemeClr val="accent2"/>
                </a:solidFill>
                <a:latin typeface="+mn-lt"/>
                <a:ea typeface="+mn-ea"/>
                <a:cs typeface="+mn-cs"/>
              </a:defRPr>
            </a:lvl4pPr>
            <a:lvl5pPr marL="1543050" lvl="4"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200" kern="1200">
                <a:solidFill>
                  <a:schemeClr val="accent2"/>
                </a:solidFill>
                <a:latin typeface="+mn-lt"/>
                <a:ea typeface="+mn-ea"/>
                <a:cs typeface="+mn-cs"/>
              </a:defRPr>
            </a:lvl5pPr>
            <a:lvl6pPr marL="1885950" lvl="5"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6pPr>
            <a:lvl7pPr marL="2228850" lvl="6"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7pPr>
            <a:lvl8pPr marL="2571750" lvl="7"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8pPr>
            <a:lvl9pPr marL="2914650" lvl="8"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9pPr>
          </a:lstStyle>
          <a:p>
            <a:pPr marL="0" indent="0">
              <a:buClr>
                <a:schemeClr val="hlink"/>
              </a:buClr>
              <a:buSzPts val="1100"/>
              <a:buFont typeface="Arial"/>
              <a:buNone/>
            </a:pPr>
            <a:endParaRPr lang="en-GB" dirty="0">
              <a:solidFill>
                <a:schemeClr val="bg1">
                  <a:lumMod val="75000"/>
                  <a:lumOff val="25000"/>
                </a:schemeClr>
              </a:solidFill>
            </a:endParaRPr>
          </a:p>
        </p:txBody>
      </p:sp>
      <p:sp>
        <p:nvSpPr>
          <p:cNvPr id="7" name="Subtitle 6">
            <a:extLst>
              <a:ext uri="{FF2B5EF4-FFF2-40B4-BE49-F238E27FC236}">
                <a16:creationId xmlns:a16="http://schemas.microsoft.com/office/drawing/2014/main" id="{BB294876-7167-DD38-AA1D-97169691BDD3}"/>
              </a:ext>
            </a:extLst>
          </p:cNvPr>
          <p:cNvSpPr>
            <a:spLocks noGrp="1"/>
          </p:cNvSpPr>
          <p:nvPr>
            <p:ph type="subTitle" idx="1"/>
          </p:nvPr>
        </p:nvSpPr>
        <p:spPr>
          <a:xfrm>
            <a:off x="921115" y="1248031"/>
            <a:ext cx="7558516" cy="3529027"/>
          </a:xfrm>
        </p:spPr>
        <p:txBody>
          <a:bodyPr/>
          <a:lstStyle/>
          <a:p>
            <a:pPr marL="0" indent="0">
              <a:buNone/>
            </a:pPr>
            <a:r>
              <a:rPr lang="el-GR" dirty="0">
                <a:solidFill>
                  <a:schemeClr val="bg1"/>
                </a:solidFill>
              </a:rPr>
              <a:t>Αρχικά ο </a:t>
            </a:r>
            <a:r>
              <a:rPr lang="el-GR" dirty="0" err="1">
                <a:solidFill>
                  <a:schemeClr val="bg1"/>
                </a:solidFill>
              </a:rPr>
              <a:t>manager</a:t>
            </a:r>
            <a:r>
              <a:rPr lang="el-GR" dirty="0">
                <a:solidFill>
                  <a:schemeClr val="bg1"/>
                </a:solidFill>
              </a:rPr>
              <a:t>/</a:t>
            </a:r>
            <a:r>
              <a:rPr lang="el-GR" dirty="0" err="1">
                <a:solidFill>
                  <a:schemeClr val="bg1"/>
                </a:solidFill>
              </a:rPr>
              <a:t>initiator</a:t>
            </a:r>
            <a:r>
              <a:rPr lang="el-GR" dirty="0">
                <a:solidFill>
                  <a:schemeClr val="bg1"/>
                </a:solidFill>
              </a:rPr>
              <a:t> λέει στους </a:t>
            </a:r>
            <a:r>
              <a:rPr lang="el-GR" dirty="0" err="1">
                <a:solidFill>
                  <a:schemeClr val="bg1"/>
                </a:solidFill>
              </a:rPr>
              <a:t>participants</a:t>
            </a:r>
            <a:r>
              <a:rPr lang="el-GR" dirty="0">
                <a:solidFill>
                  <a:schemeClr val="bg1"/>
                </a:solidFill>
              </a:rPr>
              <a:t> «Ποιος θέλει πελάτη;» (</a:t>
            </a:r>
            <a:r>
              <a:rPr lang="el-GR" dirty="0" err="1">
                <a:solidFill>
                  <a:schemeClr val="bg1"/>
                </a:solidFill>
              </a:rPr>
              <a:t>call</a:t>
            </a:r>
            <a:r>
              <a:rPr lang="el-GR" dirty="0">
                <a:solidFill>
                  <a:schemeClr val="bg1"/>
                </a:solidFill>
              </a:rPr>
              <a:t> for </a:t>
            </a:r>
            <a:r>
              <a:rPr lang="el-GR" dirty="0" err="1">
                <a:solidFill>
                  <a:schemeClr val="bg1"/>
                </a:solidFill>
              </a:rPr>
              <a:t>proposals</a:t>
            </a:r>
            <a:r>
              <a:rPr lang="el-GR" dirty="0">
                <a:solidFill>
                  <a:schemeClr val="bg1"/>
                </a:solidFill>
              </a:rPr>
              <a:t> / CFP). Μετά οι </a:t>
            </a:r>
            <a:r>
              <a:rPr lang="el-GR" dirty="0" err="1">
                <a:solidFill>
                  <a:schemeClr val="bg1"/>
                </a:solidFill>
              </a:rPr>
              <a:t>participants</a:t>
            </a:r>
            <a:r>
              <a:rPr lang="el-GR" dirty="0">
                <a:solidFill>
                  <a:schemeClr val="bg1"/>
                </a:solidFill>
              </a:rPr>
              <a:t> (ο εαυτός του και το άλλο ταξί) θα απαντήσουν ως εξής</a:t>
            </a:r>
            <a:r>
              <a:rPr lang="en-US" dirty="0">
                <a:solidFill>
                  <a:schemeClr val="bg1"/>
                </a:solidFill>
              </a:rPr>
              <a:t>:</a:t>
            </a:r>
          </a:p>
          <a:p>
            <a:pPr marL="0" indent="0">
              <a:buNone/>
            </a:pPr>
            <a:r>
              <a:rPr lang="el-GR" dirty="0">
                <a:solidFill>
                  <a:schemeClr val="bg1"/>
                </a:solidFill>
              </a:rPr>
              <a:t>Αν έχουν αναλάβει πελάτη θα στείλουν </a:t>
            </a:r>
            <a:r>
              <a:rPr lang="el-GR" dirty="0" err="1">
                <a:solidFill>
                  <a:schemeClr val="bg1"/>
                </a:solidFill>
              </a:rPr>
              <a:t>refuse</a:t>
            </a:r>
            <a:r>
              <a:rPr lang="el-GR" dirty="0">
                <a:solidFill>
                  <a:schemeClr val="bg1"/>
                </a:solidFill>
              </a:rPr>
              <a:t> στον </a:t>
            </a:r>
            <a:r>
              <a:rPr lang="el-GR" dirty="0" err="1">
                <a:solidFill>
                  <a:schemeClr val="bg1"/>
                </a:solidFill>
              </a:rPr>
              <a:t>manager</a:t>
            </a:r>
            <a:r>
              <a:rPr lang="el-GR" dirty="0">
                <a:solidFill>
                  <a:schemeClr val="bg1"/>
                </a:solidFill>
              </a:rPr>
              <a:t>. Αν δεν έχουν πελάτη θα στείλουν </a:t>
            </a:r>
            <a:r>
              <a:rPr lang="el-GR" dirty="0" err="1">
                <a:solidFill>
                  <a:schemeClr val="bg1"/>
                </a:solidFill>
              </a:rPr>
              <a:t>proposal</a:t>
            </a:r>
            <a:r>
              <a:rPr lang="el-GR" dirty="0">
                <a:solidFill>
                  <a:schemeClr val="bg1"/>
                </a:solidFill>
              </a:rPr>
              <a:t> στον </a:t>
            </a:r>
            <a:r>
              <a:rPr lang="el-GR" dirty="0" err="1">
                <a:solidFill>
                  <a:schemeClr val="bg1"/>
                </a:solidFill>
              </a:rPr>
              <a:t>manager</a:t>
            </a:r>
            <a:r>
              <a:rPr lang="el-GR" dirty="0">
                <a:solidFill>
                  <a:schemeClr val="bg1"/>
                </a:solidFill>
              </a:rPr>
              <a:t> για το </a:t>
            </a:r>
            <a:r>
              <a:rPr lang="el-GR" dirty="0" err="1">
                <a:solidFill>
                  <a:schemeClr val="bg1"/>
                </a:solidFill>
              </a:rPr>
              <a:t>task</a:t>
            </a:r>
            <a:r>
              <a:rPr lang="el-GR" dirty="0">
                <a:solidFill>
                  <a:schemeClr val="bg1"/>
                </a:solidFill>
              </a:rPr>
              <a:t> του να μεταφέρουν αυτόν τον πελάτη στον προορισμό του (</a:t>
            </a:r>
            <a:r>
              <a:rPr lang="el-GR" dirty="0" err="1">
                <a:solidFill>
                  <a:schemeClr val="bg1"/>
                </a:solidFill>
              </a:rPr>
              <a:t>deliver</a:t>
            </a:r>
            <a:r>
              <a:rPr lang="el-GR" dirty="0">
                <a:solidFill>
                  <a:schemeClr val="bg1"/>
                </a:solidFill>
              </a:rPr>
              <a:t>(</a:t>
            </a:r>
            <a:r>
              <a:rPr lang="el-GR" dirty="0" err="1">
                <a:solidFill>
                  <a:schemeClr val="bg1"/>
                </a:solidFill>
              </a:rPr>
              <a:t>cust</a:t>
            </a:r>
            <a:r>
              <a:rPr lang="el-GR" dirty="0">
                <a:solidFill>
                  <a:schemeClr val="bg1"/>
                </a:solidFill>
              </a:rPr>
              <a:t>(ID))). </a:t>
            </a:r>
          </a:p>
          <a:p>
            <a:pPr marL="0" indent="0">
              <a:buNone/>
            </a:pPr>
            <a:r>
              <a:rPr lang="el-GR" dirty="0">
                <a:solidFill>
                  <a:schemeClr val="bg1"/>
                </a:solidFill>
              </a:rPr>
              <a:t>Το </a:t>
            </a:r>
            <a:r>
              <a:rPr lang="el-GR" dirty="0" err="1">
                <a:solidFill>
                  <a:schemeClr val="bg1"/>
                </a:solidFill>
              </a:rPr>
              <a:t>proposal</a:t>
            </a:r>
            <a:r>
              <a:rPr lang="el-GR" dirty="0">
                <a:solidFill>
                  <a:schemeClr val="bg1"/>
                </a:solidFill>
              </a:rPr>
              <a:t> για αυτό το </a:t>
            </a:r>
            <a:r>
              <a:rPr lang="el-GR" dirty="0" err="1">
                <a:solidFill>
                  <a:schemeClr val="bg1"/>
                </a:solidFill>
              </a:rPr>
              <a:t>task</a:t>
            </a:r>
            <a:r>
              <a:rPr lang="el-GR" dirty="0">
                <a:solidFill>
                  <a:schemeClr val="bg1"/>
                </a:solidFill>
              </a:rPr>
              <a:t> θα έχει ένα </a:t>
            </a:r>
            <a:r>
              <a:rPr lang="el-GR" dirty="0" err="1">
                <a:solidFill>
                  <a:schemeClr val="bg1"/>
                </a:solidFill>
              </a:rPr>
              <a:t>Offer</a:t>
            </a:r>
            <a:r>
              <a:rPr lang="el-GR" dirty="0">
                <a:solidFill>
                  <a:schemeClr val="bg1"/>
                </a:solidFill>
              </a:rPr>
              <a:t> του οποίου η τιμή θα αναπαράγεται από την συνάρτηση </a:t>
            </a:r>
            <a:r>
              <a:rPr lang="el-GR" dirty="0" err="1">
                <a:solidFill>
                  <a:schemeClr val="bg1"/>
                </a:solidFill>
              </a:rPr>
              <a:t>price</a:t>
            </a:r>
            <a:r>
              <a:rPr lang="el-GR" dirty="0">
                <a:solidFill>
                  <a:schemeClr val="bg1"/>
                </a:solidFill>
              </a:rPr>
              <a:t>. Η συνάρτηση </a:t>
            </a:r>
            <a:r>
              <a:rPr lang="el-GR" dirty="0" err="1">
                <a:solidFill>
                  <a:schemeClr val="bg1"/>
                </a:solidFill>
              </a:rPr>
              <a:t>price</a:t>
            </a:r>
            <a:r>
              <a:rPr lang="el-GR" dirty="0">
                <a:solidFill>
                  <a:schemeClr val="bg1"/>
                </a:solidFill>
              </a:rPr>
              <a:t> θα θέτει σαν τιμή του </a:t>
            </a:r>
            <a:r>
              <a:rPr lang="el-GR" dirty="0" err="1">
                <a:solidFill>
                  <a:schemeClr val="bg1"/>
                </a:solidFill>
              </a:rPr>
              <a:t>offer</a:t>
            </a:r>
            <a:r>
              <a:rPr lang="el-GR" dirty="0">
                <a:solidFill>
                  <a:schemeClr val="bg1"/>
                </a:solidFill>
              </a:rPr>
              <a:t> την απόσταση </a:t>
            </a:r>
            <a:r>
              <a:rPr lang="el-GR" dirty="0" err="1">
                <a:solidFill>
                  <a:schemeClr val="bg1"/>
                </a:solidFill>
              </a:rPr>
              <a:t>Μανχάτταν</a:t>
            </a:r>
            <a:r>
              <a:rPr lang="el-GR" dirty="0">
                <a:solidFill>
                  <a:schemeClr val="bg1"/>
                </a:solidFill>
              </a:rPr>
              <a:t> της τοποθεσίας του ταξί </a:t>
            </a:r>
            <a:r>
              <a:rPr lang="el-GR" dirty="0" err="1">
                <a:solidFill>
                  <a:schemeClr val="bg1"/>
                </a:solidFill>
              </a:rPr>
              <a:t>participant</a:t>
            </a:r>
            <a:r>
              <a:rPr lang="el-GR" dirty="0">
                <a:solidFill>
                  <a:schemeClr val="bg1"/>
                </a:solidFill>
              </a:rPr>
              <a:t>, που κάνει το </a:t>
            </a:r>
            <a:r>
              <a:rPr lang="el-GR" dirty="0" err="1">
                <a:solidFill>
                  <a:schemeClr val="bg1"/>
                </a:solidFill>
              </a:rPr>
              <a:t>Offer</a:t>
            </a:r>
            <a:r>
              <a:rPr lang="el-GR" dirty="0">
                <a:solidFill>
                  <a:schemeClr val="bg1"/>
                </a:solidFill>
              </a:rPr>
              <a:t>, με τον πελάτη που θέλει να εξυπηρετήσει. Αυτό το </a:t>
            </a:r>
            <a:r>
              <a:rPr lang="el-GR" dirty="0" err="1">
                <a:solidFill>
                  <a:schemeClr val="bg1"/>
                </a:solidFill>
              </a:rPr>
              <a:t>proposal</a:t>
            </a:r>
            <a:r>
              <a:rPr lang="el-GR" dirty="0">
                <a:solidFill>
                  <a:schemeClr val="bg1"/>
                </a:solidFill>
              </a:rPr>
              <a:t> με αυτό το </a:t>
            </a:r>
            <a:r>
              <a:rPr lang="el-GR" dirty="0" err="1">
                <a:solidFill>
                  <a:schemeClr val="bg1"/>
                </a:solidFill>
              </a:rPr>
              <a:t>Offer</a:t>
            </a:r>
            <a:r>
              <a:rPr lang="el-GR" dirty="0">
                <a:solidFill>
                  <a:schemeClr val="bg1"/>
                </a:solidFill>
              </a:rPr>
              <a:t> ενσωματωμένο, θα στέλνεται στον </a:t>
            </a:r>
            <a:r>
              <a:rPr lang="el-GR" dirty="0" err="1">
                <a:solidFill>
                  <a:schemeClr val="bg1"/>
                </a:solidFill>
              </a:rPr>
              <a:t>manager</a:t>
            </a:r>
            <a:r>
              <a:rPr lang="el-GR" dirty="0">
                <a:solidFill>
                  <a:schemeClr val="bg1"/>
                </a:solidFill>
              </a:rPr>
              <a:t>. </a:t>
            </a:r>
          </a:p>
        </p:txBody>
      </p:sp>
    </p:spTree>
    <p:extLst>
      <p:ext uri="{BB962C8B-B14F-4D97-AF65-F5344CB8AC3E}">
        <p14:creationId xmlns:p14="http://schemas.microsoft.com/office/powerpoint/2010/main" val="194004886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5" name="Google Shape;445;p41"/>
          <p:cNvSpPr/>
          <p:nvPr/>
        </p:nvSpPr>
        <p:spPr>
          <a:xfrm>
            <a:off x="720000" y="1169448"/>
            <a:ext cx="7759631"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Contract net protocol (</a:t>
            </a:r>
            <a:r>
              <a:rPr lang="el-GR" dirty="0"/>
              <a:t>5</a:t>
            </a:r>
            <a:r>
              <a:rPr lang="en-US" dirty="0"/>
              <a:t>/</a:t>
            </a:r>
            <a:r>
              <a:rPr lang="el-GR" dirty="0"/>
              <a:t>5</a:t>
            </a:r>
            <a:r>
              <a:rPr lang="en-US" dirty="0"/>
              <a:t>)</a:t>
            </a:r>
            <a:endParaRPr dirty="0"/>
          </a:p>
        </p:txBody>
      </p:sp>
      <p:sp>
        <p:nvSpPr>
          <p:cNvPr id="5" name="Google Shape;446;p41">
            <a:extLst>
              <a:ext uri="{FF2B5EF4-FFF2-40B4-BE49-F238E27FC236}">
                <a16:creationId xmlns:a16="http://schemas.microsoft.com/office/drawing/2014/main" id="{9EEBF4EA-AEAB-4099-40E8-BA9DA3D8A993}"/>
              </a:ext>
            </a:extLst>
          </p:cNvPr>
          <p:cNvSpPr txBox="1">
            <a:spLocks/>
          </p:cNvSpPr>
          <p:nvPr/>
        </p:nvSpPr>
        <p:spPr>
          <a:xfrm>
            <a:off x="921116" y="1400176"/>
            <a:ext cx="7301769" cy="2978944"/>
          </a:xfrm>
          <a:prstGeom prst="rect">
            <a:avLst/>
          </a:prstGeom>
        </p:spPr>
        <p:txBody>
          <a:bodyPr spcFirstLastPara="1" vert="horz" wrap="square" lIns="91425" tIns="91425" rIns="91425" bIns="91425" rtlCol="0" anchor="t" anchorCtr="0">
            <a:noAutofit/>
          </a:bodyPr>
          <a:lstStyle>
            <a:lvl1pPr marL="171450" lvl="0" indent="-171450" algn="l"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800" kern="1200">
                <a:solidFill>
                  <a:schemeClr val="accent2"/>
                </a:solidFill>
                <a:latin typeface="+mn-lt"/>
                <a:ea typeface="+mn-ea"/>
                <a:cs typeface="+mn-cs"/>
              </a:defRPr>
            </a:lvl1pPr>
            <a:lvl2pPr marL="514350" lvl="1"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500" kern="1200">
                <a:solidFill>
                  <a:schemeClr val="accent2"/>
                </a:solidFill>
                <a:latin typeface="+mn-lt"/>
                <a:ea typeface="+mn-ea"/>
                <a:cs typeface="+mn-cs"/>
              </a:defRPr>
            </a:lvl2pPr>
            <a:lvl3pPr marL="857250" lvl="2"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350" kern="1200">
                <a:solidFill>
                  <a:schemeClr val="accent2"/>
                </a:solidFill>
                <a:latin typeface="+mn-lt"/>
                <a:ea typeface="+mn-ea"/>
                <a:cs typeface="+mn-cs"/>
              </a:defRPr>
            </a:lvl3pPr>
            <a:lvl4pPr marL="1200150" lvl="3"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200" kern="1200">
                <a:solidFill>
                  <a:schemeClr val="accent2"/>
                </a:solidFill>
                <a:latin typeface="+mn-lt"/>
                <a:ea typeface="+mn-ea"/>
                <a:cs typeface="+mn-cs"/>
              </a:defRPr>
            </a:lvl4pPr>
            <a:lvl5pPr marL="1543050" lvl="4"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200" kern="1200">
                <a:solidFill>
                  <a:schemeClr val="accent2"/>
                </a:solidFill>
                <a:latin typeface="+mn-lt"/>
                <a:ea typeface="+mn-ea"/>
                <a:cs typeface="+mn-cs"/>
              </a:defRPr>
            </a:lvl5pPr>
            <a:lvl6pPr marL="1885950" lvl="5"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6pPr>
            <a:lvl7pPr marL="2228850" lvl="6"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7pPr>
            <a:lvl8pPr marL="2571750" lvl="7"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8pPr>
            <a:lvl9pPr marL="2914650" lvl="8"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9pPr>
          </a:lstStyle>
          <a:p>
            <a:pPr marL="0" indent="0">
              <a:buClr>
                <a:schemeClr val="hlink"/>
              </a:buClr>
              <a:buSzPts val="1100"/>
              <a:buFont typeface="Arial"/>
              <a:buNone/>
            </a:pPr>
            <a:endParaRPr lang="en-GB" dirty="0">
              <a:solidFill>
                <a:schemeClr val="bg1">
                  <a:lumMod val="75000"/>
                  <a:lumOff val="25000"/>
                </a:schemeClr>
              </a:solidFill>
            </a:endParaRPr>
          </a:p>
        </p:txBody>
      </p:sp>
      <p:sp>
        <p:nvSpPr>
          <p:cNvPr id="7" name="Subtitle 6">
            <a:extLst>
              <a:ext uri="{FF2B5EF4-FFF2-40B4-BE49-F238E27FC236}">
                <a16:creationId xmlns:a16="http://schemas.microsoft.com/office/drawing/2014/main" id="{BB294876-7167-DD38-AA1D-97169691BDD3}"/>
              </a:ext>
            </a:extLst>
          </p:cNvPr>
          <p:cNvSpPr>
            <a:spLocks noGrp="1"/>
          </p:cNvSpPr>
          <p:nvPr>
            <p:ph type="subTitle" idx="1"/>
          </p:nvPr>
        </p:nvSpPr>
        <p:spPr>
          <a:xfrm>
            <a:off x="921115" y="1248031"/>
            <a:ext cx="7301769" cy="3529027"/>
          </a:xfrm>
        </p:spPr>
        <p:txBody>
          <a:bodyPr/>
          <a:lstStyle/>
          <a:p>
            <a:pPr marL="0" indent="0">
              <a:buNone/>
            </a:pPr>
            <a:r>
              <a:rPr lang="el-GR" dirty="0">
                <a:solidFill>
                  <a:schemeClr val="bg1"/>
                </a:solidFill>
              </a:rPr>
              <a:t>Ο </a:t>
            </a:r>
            <a:r>
              <a:rPr lang="el-GR" dirty="0" err="1">
                <a:solidFill>
                  <a:schemeClr val="bg1"/>
                </a:solidFill>
              </a:rPr>
              <a:t>manager</a:t>
            </a:r>
            <a:r>
              <a:rPr lang="el-GR" dirty="0">
                <a:solidFill>
                  <a:schemeClr val="bg1"/>
                </a:solidFill>
              </a:rPr>
              <a:t> παίρνει όλα τα </a:t>
            </a:r>
            <a:r>
              <a:rPr lang="el-GR" dirty="0" err="1">
                <a:solidFill>
                  <a:schemeClr val="bg1"/>
                </a:solidFill>
              </a:rPr>
              <a:t>proposals</a:t>
            </a:r>
            <a:r>
              <a:rPr lang="el-GR" dirty="0">
                <a:solidFill>
                  <a:schemeClr val="bg1"/>
                </a:solidFill>
              </a:rPr>
              <a:t> και διαλέγει σαν νικητήριο </a:t>
            </a:r>
            <a:r>
              <a:rPr lang="el-GR" dirty="0" err="1">
                <a:solidFill>
                  <a:schemeClr val="bg1"/>
                </a:solidFill>
              </a:rPr>
              <a:t>proposal</a:t>
            </a:r>
            <a:r>
              <a:rPr lang="el-GR" dirty="0">
                <a:solidFill>
                  <a:schemeClr val="bg1"/>
                </a:solidFill>
              </a:rPr>
              <a:t>, </a:t>
            </a:r>
            <a:r>
              <a:rPr lang="el-GR" dirty="0" err="1">
                <a:solidFill>
                  <a:schemeClr val="bg1"/>
                </a:solidFill>
              </a:rPr>
              <a:t>Offer</a:t>
            </a:r>
            <a:r>
              <a:rPr lang="el-GR" dirty="0">
                <a:solidFill>
                  <a:schemeClr val="bg1"/>
                </a:solidFill>
              </a:rPr>
              <a:t> (</a:t>
            </a:r>
            <a:r>
              <a:rPr lang="el-GR" dirty="0" err="1">
                <a:solidFill>
                  <a:schemeClr val="bg1"/>
                </a:solidFill>
              </a:rPr>
              <a:t>WOf</a:t>
            </a:r>
            <a:r>
              <a:rPr lang="el-GR" dirty="0">
                <a:solidFill>
                  <a:schemeClr val="bg1"/>
                </a:solidFill>
              </a:rPr>
              <a:t>) και αντίστοιχα νικητήριο ταξί (</a:t>
            </a:r>
            <a:r>
              <a:rPr lang="el-GR" dirty="0" err="1">
                <a:solidFill>
                  <a:schemeClr val="bg1"/>
                </a:solidFill>
              </a:rPr>
              <a:t>WAg</a:t>
            </a:r>
            <a:r>
              <a:rPr lang="el-GR" dirty="0">
                <a:solidFill>
                  <a:schemeClr val="bg1"/>
                </a:solidFill>
              </a:rPr>
              <a:t>), αυτό με το μικρότερο </a:t>
            </a:r>
            <a:r>
              <a:rPr lang="el-GR" dirty="0" err="1">
                <a:solidFill>
                  <a:schemeClr val="bg1"/>
                </a:solidFill>
              </a:rPr>
              <a:t>Offer</a:t>
            </a:r>
            <a:r>
              <a:rPr lang="el-GR" dirty="0">
                <a:solidFill>
                  <a:schemeClr val="bg1"/>
                </a:solidFill>
              </a:rPr>
              <a:t>, δηλαδή το </a:t>
            </a:r>
            <a:r>
              <a:rPr lang="el-GR" dirty="0" err="1">
                <a:solidFill>
                  <a:schemeClr val="bg1"/>
                </a:solidFill>
              </a:rPr>
              <a:t>proposal</a:t>
            </a:r>
            <a:r>
              <a:rPr lang="el-GR" dirty="0">
                <a:solidFill>
                  <a:schemeClr val="bg1"/>
                </a:solidFill>
              </a:rPr>
              <a:t> του ταξί που βρίσκεται πιο κοντά στον συγκεκριμένο πελάτη. Σε αυτόν θα κάνει </a:t>
            </a:r>
            <a:r>
              <a:rPr lang="el-GR" dirty="0" err="1">
                <a:solidFill>
                  <a:schemeClr val="bg1"/>
                </a:solidFill>
              </a:rPr>
              <a:t>accept</a:t>
            </a:r>
            <a:r>
              <a:rPr lang="el-GR" dirty="0">
                <a:solidFill>
                  <a:schemeClr val="bg1"/>
                </a:solidFill>
              </a:rPr>
              <a:t> </a:t>
            </a:r>
            <a:r>
              <a:rPr lang="el-GR" dirty="0" err="1">
                <a:solidFill>
                  <a:schemeClr val="bg1"/>
                </a:solidFill>
              </a:rPr>
              <a:t>proposal</a:t>
            </a:r>
            <a:r>
              <a:rPr lang="el-GR" dirty="0">
                <a:solidFill>
                  <a:schemeClr val="bg1"/>
                </a:solidFill>
              </a:rPr>
              <a:t> και σε όλους τους άλλους </a:t>
            </a:r>
            <a:r>
              <a:rPr lang="el-GR" dirty="0" err="1">
                <a:solidFill>
                  <a:schemeClr val="bg1"/>
                </a:solidFill>
              </a:rPr>
              <a:t>reject</a:t>
            </a:r>
            <a:r>
              <a:rPr lang="el-GR" dirty="0">
                <a:solidFill>
                  <a:schemeClr val="bg1"/>
                </a:solidFill>
              </a:rPr>
              <a:t> </a:t>
            </a:r>
            <a:r>
              <a:rPr lang="el-GR" dirty="0" err="1">
                <a:solidFill>
                  <a:schemeClr val="bg1"/>
                </a:solidFill>
              </a:rPr>
              <a:t>proposal</a:t>
            </a:r>
            <a:r>
              <a:rPr lang="el-GR" dirty="0">
                <a:solidFill>
                  <a:schemeClr val="bg1"/>
                </a:solidFill>
              </a:rPr>
              <a:t>, καθώς και θα τους ενημερώνει για τα αποτελέσματα. Το ταξί που του έγινε αποδεκτό το </a:t>
            </a:r>
            <a:r>
              <a:rPr lang="el-GR" dirty="0" err="1">
                <a:solidFill>
                  <a:schemeClr val="bg1"/>
                </a:solidFill>
              </a:rPr>
              <a:t>proposal</a:t>
            </a:r>
            <a:r>
              <a:rPr lang="el-GR" dirty="0">
                <a:solidFill>
                  <a:schemeClr val="bg1"/>
                </a:solidFill>
              </a:rPr>
              <a:t> και νίκησε το συγκεκριμένο CNP, θα του γίνεται </a:t>
            </a:r>
            <a:r>
              <a:rPr lang="el-GR" dirty="0" err="1">
                <a:solidFill>
                  <a:schemeClr val="bg1"/>
                </a:solidFill>
              </a:rPr>
              <a:t>true</a:t>
            </a:r>
            <a:r>
              <a:rPr lang="el-GR" dirty="0">
                <a:solidFill>
                  <a:schemeClr val="bg1"/>
                </a:solidFill>
              </a:rPr>
              <a:t> το κατηγόρημα </a:t>
            </a:r>
            <a:r>
              <a:rPr lang="el-GR" dirty="0" err="1">
                <a:solidFill>
                  <a:schemeClr val="bg1"/>
                </a:solidFill>
              </a:rPr>
              <a:t>customer</a:t>
            </a:r>
            <a:r>
              <a:rPr lang="el-GR" dirty="0">
                <a:solidFill>
                  <a:schemeClr val="bg1"/>
                </a:solidFill>
              </a:rPr>
              <a:t>(</a:t>
            </a:r>
            <a:r>
              <a:rPr lang="el-GR" dirty="0" err="1">
                <a:solidFill>
                  <a:schemeClr val="bg1"/>
                </a:solidFill>
              </a:rPr>
              <a:t>taxi</a:t>
            </a:r>
            <a:r>
              <a:rPr lang="el-GR" dirty="0">
                <a:solidFill>
                  <a:schemeClr val="bg1"/>
                </a:solidFill>
              </a:rPr>
              <a:t>) και έτσι μετά, θα εκτελείται όλη η διαδικασία της μεταφοράς του πελάτη αυτού, στον προορισμό του (όπως και στο </a:t>
            </a:r>
            <a:r>
              <a:rPr lang="el-GR" dirty="0" err="1">
                <a:solidFill>
                  <a:schemeClr val="bg1"/>
                </a:solidFill>
              </a:rPr>
              <a:t>μονοπρακτορικό</a:t>
            </a:r>
            <a:r>
              <a:rPr lang="el-GR" dirty="0">
                <a:solidFill>
                  <a:schemeClr val="bg1"/>
                </a:solidFill>
              </a:rPr>
              <a:t> σύστημα). Η διαδικασία αυτή θα γίνεται για κάθε πελάτη που ανατίθεται σε </a:t>
            </a:r>
            <a:r>
              <a:rPr lang="el-GR" dirty="0" err="1">
                <a:solidFill>
                  <a:schemeClr val="bg1"/>
                </a:solidFill>
              </a:rPr>
              <a:t>manager</a:t>
            </a:r>
            <a:r>
              <a:rPr lang="el-GR" dirty="0">
                <a:solidFill>
                  <a:schemeClr val="bg1"/>
                </a:solidFill>
              </a:rPr>
              <a:t>, παράλληλα για διαφορετικά στιγμιότυπα του </a:t>
            </a:r>
            <a:r>
              <a:rPr lang="el-GR" dirty="0" err="1">
                <a:solidFill>
                  <a:schemeClr val="bg1"/>
                </a:solidFill>
              </a:rPr>
              <a:t>multi_taxi.asl</a:t>
            </a:r>
            <a:r>
              <a:rPr lang="el-GR" dirty="0">
                <a:solidFill>
                  <a:schemeClr val="bg1"/>
                </a:solidFill>
              </a:rPr>
              <a:t>.</a:t>
            </a:r>
          </a:p>
        </p:txBody>
      </p:sp>
    </p:spTree>
    <p:extLst>
      <p:ext uri="{BB962C8B-B14F-4D97-AF65-F5344CB8AC3E}">
        <p14:creationId xmlns:p14="http://schemas.microsoft.com/office/powerpoint/2010/main" val="6026833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txBox="1">
            <a:spLocks noGrp="1"/>
          </p:cNvSpPr>
          <p:nvPr>
            <p:ph type="title"/>
          </p:nvPr>
        </p:nvSpPr>
        <p:spPr>
          <a:xfrm>
            <a:off x="2107425" y="2333484"/>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GR" dirty="0"/>
              <a:t>ΒΕΛΤΙΩΣΕΙΣ ΣΤΟΝ ΠΡΑΚΤΟΡΑ</a:t>
            </a:r>
            <a:endParaRPr dirty="0"/>
          </a:p>
        </p:txBody>
      </p:sp>
      <p:sp>
        <p:nvSpPr>
          <p:cNvPr id="460" name="Google Shape;460;p42"/>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el-GR" dirty="0"/>
              <a:t>3</a:t>
            </a:r>
            <a:r>
              <a:rPr lang="en" dirty="0"/>
              <a:t>.</a:t>
            </a:r>
            <a:endParaRPr dirty="0"/>
          </a:p>
        </p:txBody>
      </p:sp>
      <p:sp>
        <p:nvSpPr>
          <p:cNvPr id="462" name="Google Shape;462;p42"/>
          <p:cNvSpPr/>
          <p:nvPr/>
        </p:nvSpPr>
        <p:spPr>
          <a:xfrm>
            <a:off x="2195400" y="373100"/>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42"/>
          <p:cNvGrpSpPr/>
          <p:nvPr/>
        </p:nvGrpSpPr>
        <p:grpSpPr>
          <a:xfrm>
            <a:off x="2710863" y="1234912"/>
            <a:ext cx="537556" cy="136576"/>
            <a:chOff x="2641350" y="846250"/>
            <a:chExt cx="413600" cy="105075"/>
          </a:xfrm>
        </p:grpSpPr>
        <p:sp>
          <p:nvSpPr>
            <p:cNvPr id="464" name="Google Shape;464;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42"/>
          <p:cNvGrpSpPr/>
          <p:nvPr/>
        </p:nvGrpSpPr>
        <p:grpSpPr>
          <a:xfrm>
            <a:off x="2881200" y="4514854"/>
            <a:ext cx="3397850" cy="187275"/>
            <a:chOff x="-3237675" y="-1132050"/>
            <a:chExt cx="3397850" cy="187275"/>
          </a:xfrm>
        </p:grpSpPr>
        <p:sp>
          <p:nvSpPr>
            <p:cNvPr id="469" name="Google Shape;469;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8" name="Google Shape;478;p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5028515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3"/>
          <p:cNvSpPr/>
          <p:nvPr/>
        </p:nvSpPr>
        <p:spPr>
          <a:xfrm>
            <a:off x="715099" y="535000"/>
            <a:ext cx="7785963"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txBox="1">
            <a:spLocks noGrp="1"/>
          </p:cNvSpPr>
          <p:nvPr>
            <p:ph type="title"/>
          </p:nvPr>
        </p:nvSpPr>
        <p:spPr>
          <a:xfrm>
            <a:off x="1138537" y="808598"/>
            <a:ext cx="6939086"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l-GR" sz="3600" dirty="0"/>
              <a:t>ΒΕΛΤΙΩΣΕΙΣ ΣΤΟΝ ΠΡΑΚΤΟΡΑ (1/5)</a:t>
            </a:r>
            <a:endParaRPr sz="3600" dirty="0"/>
          </a:p>
        </p:txBody>
      </p:sp>
      <p:sp>
        <p:nvSpPr>
          <p:cNvPr id="496" name="Google Shape;496;p43"/>
          <p:cNvSpPr txBox="1">
            <a:spLocks noGrp="1"/>
          </p:cNvSpPr>
          <p:nvPr>
            <p:ph type="body" idx="1"/>
          </p:nvPr>
        </p:nvSpPr>
        <p:spPr>
          <a:xfrm>
            <a:off x="1180797" y="1543052"/>
            <a:ext cx="6863066" cy="2714626"/>
          </a:xfrm>
          <a:prstGeom prst="rect">
            <a:avLst/>
          </a:prstGeom>
        </p:spPr>
        <p:txBody>
          <a:bodyPr spcFirstLastPara="1" wrap="square" lIns="91425" tIns="91425" rIns="91425" bIns="91425" anchor="t" anchorCtr="0">
            <a:noAutofit/>
          </a:bodyPr>
          <a:lstStyle/>
          <a:p>
            <a:pPr marL="285750" indent="-285750" algn="l"/>
            <a:r>
              <a:rPr lang="el-GR" dirty="0">
                <a:solidFill>
                  <a:schemeClr val="dk1"/>
                </a:solidFill>
              </a:rPr>
              <a:t>Αλλαγή στην εσωτερική δομή αναπαράστασης πληροφοριών του περιβάλλοντος, αναγκαίες για την ανάπτυξη του μοντέλου.</a:t>
            </a:r>
          </a:p>
          <a:p>
            <a:pPr marL="0" lvl="0" indent="0" algn="l" rtl="0">
              <a:spcBef>
                <a:spcPts val="0"/>
              </a:spcBef>
              <a:spcAft>
                <a:spcPts val="0"/>
              </a:spcAft>
              <a:buNone/>
            </a:pPr>
            <a:endParaRPr lang="en-US" dirty="0">
              <a:solidFill>
                <a:schemeClr val="dk1"/>
              </a:solidFill>
            </a:endParaRPr>
          </a:p>
          <a:p>
            <a:pPr marL="285750" lvl="0" indent="-285750" algn="l" rtl="0">
              <a:spcBef>
                <a:spcPts val="0"/>
              </a:spcBef>
              <a:spcAft>
                <a:spcPts val="0"/>
              </a:spcAft>
              <a:buFont typeface="Wingdings" panose="05000000000000000000" pitchFamily="2" charset="2"/>
              <a:buChar char="Ø"/>
            </a:pPr>
            <a:r>
              <a:rPr lang="el-GR" dirty="0">
                <a:solidFill>
                  <a:schemeClr val="dk1"/>
                </a:solidFill>
              </a:rPr>
              <a:t>Στιγμιότυπο κλάσης </a:t>
            </a:r>
            <a:r>
              <a:rPr lang="en-US" dirty="0">
                <a:solidFill>
                  <a:schemeClr val="dk1"/>
                </a:solidFill>
              </a:rPr>
              <a:t>Cosmos</a:t>
            </a:r>
          </a:p>
          <a:p>
            <a:pPr marL="742950" lvl="1" indent="-285750">
              <a:buFont typeface="Wingdings" panose="05000000000000000000" pitchFamily="2" charset="2"/>
              <a:buChar char="Ø"/>
            </a:pPr>
            <a:r>
              <a:rPr lang="el-GR" dirty="0">
                <a:solidFill>
                  <a:schemeClr val="dk1"/>
                </a:solidFill>
              </a:rPr>
              <a:t>Αποτελεί όλες τις πληροφορίες του περιβάλλοντος που χρησιμοποιούν οι πράκτορες-ταξί για την περιήγηση τους μέσα στον κόσμο.</a:t>
            </a:r>
          </a:p>
          <a:p>
            <a:pPr marL="742950" lvl="1" indent="-285750">
              <a:buFont typeface="Wingdings" panose="05000000000000000000" pitchFamily="2" charset="2"/>
              <a:buChar char="Ø"/>
            </a:pPr>
            <a:r>
              <a:rPr lang="el-GR" dirty="0">
                <a:solidFill>
                  <a:schemeClr val="dk1"/>
                </a:solidFill>
              </a:rPr>
              <a:t>Ορίζεται από την τοποθεσία του ταξί, καθώς και του προορισμού (πελάτης ή προορισμός</a:t>
            </a:r>
            <a:r>
              <a:rPr lang="en-US" dirty="0">
                <a:solidFill>
                  <a:schemeClr val="dk1"/>
                </a:solidFill>
              </a:rPr>
              <a:t> </a:t>
            </a:r>
            <a:r>
              <a:rPr lang="el-GR" dirty="0">
                <a:solidFill>
                  <a:schemeClr val="dk1"/>
                </a:solidFill>
              </a:rPr>
              <a:t>πελάτη).</a:t>
            </a:r>
            <a:endParaRPr lang="en-US" dirty="0">
              <a:solidFill>
                <a:schemeClr val="dk1"/>
              </a:solidFill>
            </a:endParaRPr>
          </a:p>
          <a:p>
            <a:pPr marL="742950" lvl="1" indent="-285750">
              <a:buFont typeface="Wingdings" panose="05000000000000000000" pitchFamily="2" charset="2"/>
              <a:buChar char="Ø"/>
            </a:pPr>
            <a:r>
              <a:rPr lang="el-GR" dirty="0">
                <a:solidFill>
                  <a:schemeClr val="dk1"/>
                </a:solidFill>
              </a:rPr>
              <a:t>Χρήση πολυδιάστατου πίνακα για αναπαράσταση κόστους διαδρομών.</a:t>
            </a:r>
          </a:p>
          <a:p>
            <a:pPr marL="742950" lvl="1" indent="-285750">
              <a:buFont typeface="Wingdings" panose="05000000000000000000" pitchFamily="2" charset="2"/>
              <a:buChar char="Ø"/>
            </a:pPr>
            <a:endParaRPr dirty="0">
              <a:solidFill>
                <a:schemeClr val="dk1"/>
              </a:solidFill>
            </a:endParaRPr>
          </a:p>
        </p:txBody>
      </p:sp>
      <p:grpSp>
        <p:nvGrpSpPr>
          <p:cNvPr id="485" name="Google Shape;485;p43"/>
          <p:cNvGrpSpPr/>
          <p:nvPr/>
        </p:nvGrpSpPr>
        <p:grpSpPr>
          <a:xfrm rot="10800000">
            <a:off x="-436827" y="4235809"/>
            <a:ext cx="2159530" cy="548628"/>
            <a:chOff x="2641350" y="846250"/>
            <a:chExt cx="413600" cy="105075"/>
          </a:xfrm>
        </p:grpSpPr>
        <p:sp>
          <p:nvSpPr>
            <p:cNvPr id="486" name="Google Shape;486;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3"/>
          <p:cNvSpPr/>
          <p:nvPr/>
        </p:nvSpPr>
        <p:spPr>
          <a:xfrm>
            <a:off x="274578" y="35800"/>
            <a:ext cx="998400" cy="9984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43"/>
          <p:cNvGrpSpPr/>
          <p:nvPr/>
        </p:nvGrpSpPr>
        <p:grpSpPr>
          <a:xfrm>
            <a:off x="773778" y="744739"/>
            <a:ext cx="537557" cy="136576"/>
            <a:chOff x="2641349" y="846250"/>
            <a:chExt cx="413601" cy="105075"/>
          </a:xfrm>
        </p:grpSpPr>
        <p:sp>
          <p:nvSpPr>
            <p:cNvPr id="492" name="Google Shape;492;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43"/>
            <p:cNvSpPr/>
            <p:nvPr/>
          </p:nvSpPr>
          <p:spPr>
            <a:xfrm>
              <a:off x="2641349"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815887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3"/>
          <p:cNvSpPr/>
          <p:nvPr/>
        </p:nvSpPr>
        <p:spPr>
          <a:xfrm>
            <a:off x="715099" y="535000"/>
            <a:ext cx="7785963"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txBox="1">
            <a:spLocks noGrp="1"/>
          </p:cNvSpPr>
          <p:nvPr>
            <p:ph type="title"/>
          </p:nvPr>
        </p:nvSpPr>
        <p:spPr>
          <a:xfrm>
            <a:off x="1138537" y="808598"/>
            <a:ext cx="6939086"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l-GR" sz="3600" dirty="0"/>
              <a:t>ΒΕΛΤΙΩΣΕΙΣ ΣΤΟΝ ΠΡΑΚΤΟΡΑ (2/5)</a:t>
            </a:r>
            <a:endParaRPr sz="3600" dirty="0"/>
          </a:p>
        </p:txBody>
      </p:sp>
      <p:sp>
        <p:nvSpPr>
          <p:cNvPr id="496" name="Google Shape;496;p43"/>
          <p:cNvSpPr txBox="1">
            <a:spLocks noGrp="1"/>
          </p:cNvSpPr>
          <p:nvPr>
            <p:ph type="body" idx="1"/>
          </p:nvPr>
        </p:nvSpPr>
        <p:spPr>
          <a:xfrm>
            <a:off x="1180797" y="1390657"/>
            <a:ext cx="6863066" cy="271462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l-GR" sz="1600" b="1" dirty="0">
                <a:solidFill>
                  <a:schemeClr val="dk1"/>
                </a:solidFill>
              </a:rPr>
              <a:t>Αναπαράσταση Πολυδιάστατου Πίνακα της Κλάσης </a:t>
            </a:r>
            <a:r>
              <a:rPr lang="en-US" sz="1600" b="1" dirty="0">
                <a:solidFill>
                  <a:schemeClr val="dk1"/>
                </a:solidFill>
              </a:rPr>
              <a:t>Cosmos</a:t>
            </a:r>
            <a:endParaRPr lang="el-GR" sz="1600" b="1" dirty="0">
              <a:solidFill>
                <a:schemeClr val="dk1"/>
              </a:solidFill>
            </a:endParaRPr>
          </a:p>
          <a:p>
            <a:pPr marL="0" lvl="0" indent="0" rtl="0">
              <a:spcBef>
                <a:spcPts val="0"/>
              </a:spcBef>
              <a:spcAft>
                <a:spcPts val="0"/>
              </a:spcAft>
              <a:buNone/>
            </a:pPr>
            <a:endParaRPr lang="en-US" dirty="0">
              <a:solidFill>
                <a:schemeClr val="dk1"/>
              </a:solidFill>
            </a:endParaRPr>
          </a:p>
          <a:p>
            <a:pPr marL="285750" lvl="0" indent="-285750" algn="l" rtl="0">
              <a:spcBef>
                <a:spcPts val="0"/>
              </a:spcBef>
              <a:spcAft>
                <a:spcPts val="0"/>
              </a:spcAft>
              <a:buFont typeface="Wingdings" panose="05000000000000000000" pitchFamily="2" charset="2"/>
              <a:buChar char="§"/>
            </a:pPr>
            <a:r>
              <a:rPr lang="el-GR" dirty="0">
                <a:solidFill>
                  <a:schemeClr val="dk1"/>
                </a:solidFill>
              </a:rPr>
              <a:t>Αρχικά το κάθε στοιχείο του πίνακα αποτελεί ο κάθε κόμβος του κόσμου. Το πλήθος των στοιχείων ανέρχεται στα 25 (όσοι και οι κόμβοι). </a:t>
            </a:r>
          </a:p>
          <a:p>
            <a:pPr marL="285750" lvl="0" indent="-285750" algn="l" rtl="0">
              <a:spcBef>
                <a:spcPts val="0"/>
              </a:spcBef>
              <a:spcAft>
                <a:spcPts val="0"/>
              </a:spcAft>
              <a:buFont typeface="Wingdings" panose="05000000000000000000" pitchFamily="2" charset="2"/>
              <a:buChar char="§"/>
            </a:pPr>
            <a:r>
              <a:rPr lang="el-GR" dirty="0">
                <a:solidFill>
                  <a:schemeClr val="dk1"/>
                </a:solidFill>
              </a:rPr>
              <a:t>Κάθε στοιχείο από τα 25 περιέχει 4 στοιχεία που αναπαραστούν την κάθε κίνηση που μπορεί να κάνει ο πράκτορας-ταξί σε ένα κελί.</a:t>
            </a:r>
          </a:p>
          <a:p>
            <a:pPr marL="285750" lvl="0" indent="-285750" algn="l" rtl="0">
              <a:spcBef>
                <a:spcPts val="0"/>
              </a:spcBef>
              <a:spcAft>
                <a:spcPts val="0"/>
              </a:spcAft>
              <a:buFont typeface="Wingdings" panose="05000000000000000000" pitchFamily="2" charset="2"/>
              <a:buChar char="§"/>
            </a:pPr>
            <a:r>
              <a:rPr lang="el-GR" dirty="0">
                <a:solidFill>
                  <a:schemeClr val="dk1"/>
                </a:solidFill>
              </a:rPr>
              <a:t>Τέλος</a:t>
            </a:r>
            <a:r>
              <a:rPr lang="en-US" dirty="0">
                <a:solidFill>
                  <a:schemeClr val="dk1"/>
                </a:solidFill>
              </a:rPr>
              <a:t>,</a:t>
            </a:r>
            <a:r>
              <a:rPr lang="el-GR" dirty="0">
                <a:solidFill>
                  <a:schemeClr val="dk1"/>
                </a:solidFill>
              </a:rPr>
              <a:t> σε κάθε ένα από τα 4 αντικείμενα υπάρχει ένας πίνακας 2 στοιχείων που δηλώνουν την απόσταση προς τον στόχο και εάν η συγκεκριμένη κίνηση είναι απαγορευμένη (</a:t>
            </a:r>
            <a:r>
              <a:rPr lang="en-US" dirty="0">
                <a:solidFill>
                  <a:schemeClr val="dk1"/>
                </a:solidFill>
              </a:rPr>
              <a:t>blocked) </a:t>
            </a:r>
            <a:r>
              <a:rPr lang="el-GR" dirty="0">
                <a:solidFill>
                  <a:schemeClr val="dk1"/>
                </a:solidFill>
              </a:rPr>
              <a:t>ή όχι</a:t>
            </a:r>
            <a:r>
              <a:rPr lang="en-US" dirty="0">
                <a:solidFill>
                  <a:schemeClr val="dk1"/>
                </a:solidFill>
              </a:rPr>
              <a:t>.</a:t>
            </a:r>
            <a:r>
              <a:rPr lang="el-GR" dirty="0">
                <a:solidFill>
                  <a:schemeClr val="dk1"/>
                </a:solidFill>
              </a:rPr>
              <a:t> Η κάθε απόσταση είναι η απόσταση Μανχάτταν από την θέση της προσομοιωμένης κίνησης (επόμενο κελί βάση κάποιας κίνησης) προς τον προορισμό.</a:t>
            </a:r>
          </a:p>
          <a:p>
            <a:pPr marL="285750" lvl="0" indent="-285750" algn="l" rtl="0">
              <a:spcBef>
                <a:spcPts val="0"/>
              </a:spcBef>
              <a:spcAft>
                <a:spcPts val="0"/>
              </a:spcAft>
              <a:buFont typeface="Wingdings" panose="05000000000000000000" pitchFamily="2" charset="2"/>
              <a:buChar char="§"/>
            </a:pPr>
            <a:endParaRPr lang="el-GR" dirty="0">
              <a:solidFill>
                <a:schemeClr val="dk1"/>
              </a:solidFill>
            </a:endParaRPr>
          </a:p>
          <a:p>
            <a:pPr marL="0" lvl="0" indent="0" algn="l" rtl="0">
              <a:spcBef>
                <a:spcPts val="0"/>
              </a:spcBef>
              <a:spcAft>
                <a:spcPts val="0"/>
              </a:spcAft>
              <a:buNone/>
            </a:pPr>
            <a:endParaRPr lang="el-GR" dirty="0">
              <a:solidFill>
                <a:schemeClr val="dk1"/>
              </a:solidFill>
            </a:endParaRPr>
          </a:p>
        </p:txBody>
      </p:sp>
      <p:grpSp>
        <p:nvGrpSpPr>
          <p:cNvPr id="485" name="Google Shape;485;p43"/>
          <p:cNvGrpSpPr/>
          <p:nvPr/>
        </p:nvGrpSpPr>
        <p:grpSpPr>
          <a:xfrm rot="10800000">
            <a:off x="-436827" y="4235809"/>
            <a:ext cx="2159530" cy="548628"/>
            <a:chOff x="2641350" y="846250"/>
            <a:chExt cx="413600" cy="105075"/>
          </a:xfrm>
        </p:grpSpPr>
        <p:sp>
          <p:nvSpPr>
            <p:cNvPr id="486" name="Google Shape;486;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3"/>
          <p:cNvSpPr/>
          <p:nvPr/>
        </p:nvSpPr>
        <p:spPr>
          <a:xfrm>
            <a:off x="274578" y="35800"/>
            <a:ext cx="998400" cy="9984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43"/>
          <p:cNvGrpSpPr/>
          <p:nvPr/>
        </p:nvGrpSpPr>
        <p:grpSpPr>
          <a:xfrm>
            <a:off x="773778" y="744739"/>
            <a:ext cx="537557" cy="136576"/>
            <a:chOff x="2641349" y="846250"/>
            <a:chExt cx="413601" cy="105075"/>
          </a:xfrm>
        </p:grpSpPr>
        <p:sp>
          <p:nvSpPr>
            <p:cNvPr id="492" name="Google Shape;492;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43"/>
            <p:cNvSpPr/>
            <p:nvPr/>
          </p:nvSpPr>
          <p:spPr>
            <a:xfrm>
              <a:off x="2641349"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824883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3"/>
          <p:cNvSpPr/>
          <p:nvPr/>
        </p:nvSpPr>
        <p:spPr>
          <a:xfrm>
            <a:off x="715099" y="535000"/>
            <a:ext cx="7785963"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txBox="1">
            <a:spLocks noGrp="1"/>
          </p:cNvSpPr>
          <p:nvPr>
            <p:ph type="title"/>
          </p:nvPr>
        </p:nvSpPr>
        <p:spPr>
          <a:xfrm>
            <a:off x="1138537" y="808598"/>
            <a:ext cx="6939086"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l-GR" sz="3600" dirty="0"/>
              <a:t>ΒΕΛΤΙΩΣΕΙΣ ΣΤΟΝ ΠΡΑΚΤΟΡΑ (3/5)</a:t>
            </a:r>
            <a:endParaRPr sz="3600" dirty="0"/>
          </a:p>
        </p:txBody>
      </p:sp>
      <p:sp>
        <p:nvSpPr>
          <p:cNvPr id="496" name="Google Shape;496;p43"/>
          <p:cNvSpPr txBox="1">
            <a:spLocks noGrp="1"/>
          </p:cNvSpPr>
          <p:nvPr>
            <p:ph type="body" idx="1"/>
          </p:nvPr>
        </p:nvSpPr>
        <p:spPr>
          <a:xfrm>
            <a:off x="1180797" y="1321379"/>
            <a:ext cx="6863066" cy="318827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l-GR" sz="1600" b="1" dirty="0">
                <a:solidFill>
                  <a:schemeClr val="dk1"/>
                </a:solidFill>
              </a:rPr>
              <a:t>Επιλογή Επόμενης Καλύτερης Κίνησης</a:t>
            </a:r>
          </a:p>
          <a:p>
            <a:pPr marL="0" lvl="0" indent="0" rtl="0">
              <a:spcBef>
                <a:spcPts val="0"/>
              </a:spcBef>
              <a:spcAft>
                <a:spcPts val="0"/>
              </a:spcAft>
              <a:buNone/>
            </a:pPr>
            <a:endParaRPr lang="el-GR" dirty="0">
              <a:solidFill>
                <a:schemeClr val="dk1"/>
              </a:solidFill>
            </a:endParaRPr>
          </a:p>
          <a:p>
            <a:pPr marL="0" lvl="0" indent="0" algn="l" rtl="0">
              <a:spcBef>
                <a:spcPts val="0"/>
              </a:spcBef>
              <a:spcAft>
                <a:spcPts val="0"/>
              </a:spcAft>
              <a:buNone/>
            </a:pPr>
            <a:r>
              <a:rPr lang="el-GR" dirty="0">
                <a:solidFill>
                  <a:schemeClr val="dk1"/>
                </a:solidFill>
              </a:rPr>
              <a:t>Έχουν υλοποιηθεί 2 μηχανισμοί αντίδρασης του περιβάλλοντος στην κίνηση του πράκτορα.</a:t>
            </a:r>
          </a:p>
          <a:p>
            <a:pPr marL="0" lvl="0" indent="0" algn="l" rtl="0">
              <a:spcBef>
                <a:spcPts val="0"/>
              </a:spcBef>
              <a:spcAft>
                <a:spcPts val="0"/>
              </a:spcAft>
              <a:buNone/>
            </a:pPr>
            <a:endParaRPr lang="el-GR" dirty="0">
              <a:solidFill>
                <a:schemeClr val="dk1"/>
              </a:solidFill>
            </a:endParaRPr>
          </a:p>
          <a:p>
            <a:pPr marL="285750" lvl="0" indent="-285750" algn="l" rtl="0">
              <a:spcBef>
                <a:spcPts val="0"/>
              </a:spcBef>
              <a:spcAft>
                <a:spcPts val="0"/>
              </a:spcAft>
              <a:buFont typeface="Wingdings" panose="05000000000000000000" pitchFamily="2" charset="2"/>
              <a:buChar char="ü"/>
            </a:pPr>
            <a:r>
              <a:rPr lang="el-GR" dirty="0">
                <a:solidFill>
                  <a:schemeClr val="dk1"/>
                </a:solidFill>
              </a:rPr>
              <a:t>1</a:t>
            </a:r>
            <a:r>
              <a:rPr lang="el-GR" baseline="30000" dirty="0">
                <a:solidFill>
                  <a:schemeClr val="dk1"/>
                </a:solidFill>
              </a:rPr>
              <a:t>ος</a:t>
            </a:r>
            <a:r>
              <a:rPr lang="el-GR" dirty="0">
                <a:solidFill>
                  <a:schemeClr val="dk1"/>
                </a:solidFill>
              </a:rPr>
              <a:t> Μηχανισμός</a:t>
            </a:r>
            <a:r>
              <a:rPr lang="en-US" dirty="0">
                <a:solidFill>
                  <a:schemeClr val="dk1"/>
                </a:solidFill>
              </a:rPr>
              <a:t>: </a:t>
            </a:r>
            <a:r>
              <a:rPr lang="el-GR" dirty="0">
                <a:solidFill>
                  <a:schemeClr val="dk1"/>
                </a:solidFill>
              </a:rPr>
              <a:t>Χρήση κόστων μετάβασης από έναν κόμβο σε έναν άλλον. Με μία συγκεκριμένη κίνηση από έναν κόμβο σε έναν άλλον, αυξάνεται το κόστος έπανάληψης της ίδιας κίνησης σε περίπτωση</a:t>
            </a:r>
            <a:r>
              <a:rPr lang="en-US" dirty="0">
                <a:solidFill>
                  <a:schemeClr val="dk1"/>
                </a:solidFill>
              </a:rPr>
              <a:t> backtracking.</a:t>
            </a:r>
            <a:r>
              <a:rPr lang="el-GR" dirty="0">
                <a:solidFill>
                  <a:schemeClr val="dk1"/>
                </a:solidFill>
              </a:rPr>
              <a:t> Η προσαύξηση του κόστους μετάβασης μπορεί να οριστεί εύκολα εσωτερικά, ενώ η υλοποίηση προσαρμόστηκε στην νέα αρχιτεκτονική.</a:t>
            </a:r>
          </a:p>
          <a:p>
            <a:pPr marL="0" lvl="0" indent="0" algn="l" rtl="0">
              <a:spcBef>
                <a:spcPts val="0"/>
              </a:spcBef>
              <a:spcAft>
                <a:spcPts val="0"/>
              </a:spcAft>
              <a:buNone/>
            </a:pPr>
            <a:endParaRPr lang="el-GR" dirty="0">
              <a:solidFill>
                <a:schemeClr val="dk1"/>
              </a:solidFill>
            </a:endParaRPr>
          </a:p>
          <a:p>
            <a:pPr marL="285750" lvl="0" indent="-285750" algn="l" rtl="0">
              <a:spcBef>
                <a:spcPts val="0"/>
              </a:spcBef>
              <a:spcAft>
                <a:spcPts val="0"/>
              </a:spcAft>
              <a:buFont typeface="Wingdings" panose="05000000000000000000" pitchFamily="2" charset="2"/>
              <a:buChar char="ü"/>
            </a:pPr>
            <a:r>
              <a:rPr lang="el-GR" dirty="0">
                <a:solidFill>
                  <a:schemeClr val="dk1"/>
                </a:solidFill>
              </a:rPr>
              <a:t>2</a:t>
            </a:r>
            <a:r>
              <a:rPr lang="el-GR" baseline="30000" dirty="0">
                <a:solidFill>
                  <a:schemeClr val="dk1"/>
                </a:solidFill>
              </a:rPr>
              <a:t>ος</a:t>
            </a:r>
            <a:r>
              <a:rPr lang="el-GR" dirty="0">
                <a:solidFill>
                  <a:schemeClr val="dk1"/>
                </a:solidFill>
              </a:rPr>
              <a:t> Μηχανισμός</a:t>
            </a:r>
            <a:r>
              <a:rPr lang="en-US" dirty="0">
                <a:solidFill>
                  <a:schemeClr val="dk1"/>
                </a:solidFill>
              </a:rPr>
              <a:t>: </a:t>
            </a:r>
            <a:r>
              <a:rPr lang="el-GR" dirty="0">
                <a:solidFill>
                  <a:schemeClr val="dk1"/>
                </a:solidFill>
              </a:rPr>
              <a:t>Απαγόρευση της κίνησης που εκτελέστηκε από έναν συγκεκριμένο κόμβο σε έναν άλλον. Σε περίπτωση </a:t>
            </a:r>
            <a:r>
              <a:rPr lang="en-US" dirty="0">
                <a:solidFill>
                  <a:schemeClr val="dk1"/>
                </a:solidFill>
              </a:rPr>
              <a:t>backtracking </a:t>
            </a:r>
            <a:r>
              <a:rPr lang="el-GR" dirty="0">
                <a:solidFill>
                  <a:schemeClr val="dk1"/>
                </a:solidFill>
              </a:rPr>
              <a:t>ο πράκτορας-ταξί θα έχει 3 διαθέσιμες ενέργειες αντί για 4 που είχε αρχικά. </a:t>
            </a:r>
            <a:endParaRPr dirty="0">
              <a:solidFill>
                <a:schemeClr val="dk1"/>
              </a:solidFill>
            </a:endParaRPr>
          </a:p>
        </p:txBody>
      </p:sp>
      <p:grpSp>
        <p:nvGrpSpPr>
          <p:cNvPr id="485" name="Google Shape;485;p43"/>
          <p:cNvGrpSpPr/>
          <p:nvPr/>
        </p:nvGrpSpPr>
        <p:grpSpPr>
          <a:xfrm rot="10800000">
            <a:off x="-526882" y="4325860"/>
            <a:ext cx="2159530" cy="548628"/>
            <a:chOff x="2641350" y="846250"/>
            <a:chExt cx="413600" cy="105075"/>
          </a:xfrm>
        </p:grpSpPr>
        <p:sp>
          <p:nvSpPr>
            <p:cNvPr id="486" name="Google Shape;486;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3"/>
          <p:cNvSpPr/>
          <p:nvPr/>
        </p:nvSpPr>
        <p:spPr>
          <a:xfrm>
            <a:off x="274578" y="35800"/>
            <a:ext cx="998400" cy="9984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43"/>
          <p:cNvGrpSpPr/>
          <p:nvPr/>
        </p:nvGrpSpPr>
        <p:grpSpPr>
          <a:xfrm>
            <a:off x="773778" y="744739"/>
            <a:ext cx="537557" cy="136576"/>
            <a:chOff x="2641349" y="846250"/>
            <a:chExt cx="413601" cy="105075"/>
          </a:xfrm>
        </p:grpSpPr>
        <p:sp>
          <p:nvSpPr>
            <p:cNvPr id="492" name="Google Shape;492;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43"/>
            <p:cNvSpPr/>
            <p:nvPr/>
          </p:nvSpPr>
          <p:spPr>
            <a:xfrm>
              <a:off x="2641349"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707172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6" name="Google Shape;446;p41"/>
          <p:cNvSpPr txBox="1">
            <a:spLocks noGrp="1"/>
          </p:cNvSpPr>
          <p:nvPr>
            <p:ph type="subTitle" idx="1"/>
          </p:nvPr>
        </p:nvSpPr>
        <p:spPr>
          <a:xfrm>
            <a:off x="2259450" y="1949441"/>
            <a:ext cx="4625100" cy="17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
                <a:solidFill>
                  <a:schemeClr val="accent2"/>
                </a:solidFill>
              </a:rPr>
              <a:t>Do you know what helps you make your point clear?</a:t>
            </a:r>
            <a:endParaRPr>
              <a:solidFill>
                <a:schemeClr val="accent2"/>
              </a:solidFill>
            </a:endParaRPr>
          </a:p>
          <a:p>
            <a:pPr marL="0" lvl="0" indent="0" algn="l" rtl="0">
              <a:spcBef>
                <a:spcPts val="0"/>
              </a:spcBef>
              <a:spcAft>
                <a:spcPts val="0"/>
              </a:spcAft>
              <a:buClr>
                <a:schemeClr val="hlink"/>
              </a:buClr>
              <a:buSzPts val="1100"/>
              <a:buFont typeface="Arial"/>
              <a:buNone/>
            </a:pPr>
            <a:r>
              <a:rPr lang="en">
                <a:solidFill>
                  <a:schemeClr val="accent2"/>
                </a:solidFill>
              </a:rPr>
              <a:t>Lists like this one:</a:t>
            </a:r>
            <a:endParaRPr>
              <a:solidFill>
                <a:schemeClr val="accent2"/>
              </a:solidFill>
            </a:endParaRPr>
          </a:p>
          <a:p>
            <a:pPr marL="457200" lvl="0" indent="-317500" algn="l" rtl="0">
              <a:spcBef>
                <a:spcPts val="0"/>
              </a:spcBef>
              <a:spcAft>
                <a:spcPts val="0"/>
              </a:spcAft>
              <a:buClr>
                <a:schemeClr val="accent2"/>
              </a:buClr>
              <a:buSzPts val="1400"/>
              <a:buChar char="●"/>
            </a:pPr>
            <a:r>
              <a:rPr lang="en">
                <a:solidFill>
                  <a:schemeClr val="accent2"/>
                </a:solidFill>
              </a:rPr>
              <a:t>They’re simple </a:t>
            </a:r>
            <a:endParaRPr>
              <a:solidFill>
                <a:schemeClr val="accent2"/>
              </a:solidFill>
            </a:endParaRPr>
          </a:p>
          <a:p>
            <a:pPr marL="457200" lvl="0" indent="-317500" algn="l" rtl="0">
              <a:spcBef>
                <a:spcPts val="0"/>
              </a:spcBef>
              <a:spcAft>
                <a:spcPts val="0"/>
              </a:spcAft>
              <a:buClr>
                <a:schemeClr val="accent2"/>
              </a:buClr>
              <a:buSzPts val="1400"/>
              <a:buChar char="●"/>
            </a:pPr>
            <a:r>
              <a:rPr lang="en">
                <a:solidFill>
                  <a:schemeClr val="accent2"/>
                </a:solidFill>
              </a:rPr>
              <a:t>You can organize your ideas clearly</a:t>
            </a:r>
            <a:endParaRPr>
              <a:solidFill>
                <a:schemeClr val="accent2"/>
              </a:solidFill>
            </a:endParaRPr>
          </a:p>
          <a:p>
            <a:pPr marL="457200" lvl="0" indent="-317500" algn="l" rtl="0">
              <a:spcBef>
                <a:spcPts val="0"/>
              </a:spcBef>
              <a:spcAft>
                <a:spcPts val="0"/>
              </a:spcAft>
              <a:buClr>
                <a:schemeClr val="accent2"/>
              </a:buClr>
              <a:buSzPts val="1400"/>
              <a:buChar char="●"/>
            </a:pPr>
            <a:r>
              <a:rPr lang="en">
                <a:solidFill>
                  <a:schemeClr val="accent2"/>
                </a:solidFill>
              </a:rPr>
              <a:t>You’ll never forget to buy milk!</a:t>
            </a:r>
            <a:endParaRPr>
              <a:solidFill>
                <a:schemeClr val="accent2"/>
              </a:solidFill>
            </a:endParaRPr>
          </a:p>
          <a:p>
            <a:pPr marL="0" lvl="0" indent="0" algn="l" rtl="0">
              <a:spcBef>
                <a:spcPts val="0"/>
              </a:spcBef>
              <a:spcAft>
                <a:spcPts val="0"/>
              </a:spcAft>
              <a:buNone/>
            </a:pPr>
            <a:r>
              <a:rPr lang="en">
                <a:solidFill>
                  <a:schemeClr val="accent2"/>
                </a:solidFill>
              </a:rPr>
              <a:t>And the most important thing: the audience won’t miss the point of your presentation</a:t>
            </a:r>
            <a:endParaRPr>
              <a:solidFill>
                <a:schemeClr val="accent2"/>
              </a:solidFill>
            </a:endParaRPr>
          </a:p>
        </p:txBody>
      </p:sp>
      <p:sp>
        <p:nvSpPr>
          <p:cNvPr id="444" name="Google Shape;444;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GR" sz="4000" dirty="0"/>
              <a:t>ΒΕΛΤΙΩΣΕΙΣ ΣΤΟΝ ΠΡΑΚΤΟΡΑ (4/5)</a:t>
            </a:r>
            <a:endParaRPr dirty="0"/>
          </a:p>
        </p:txBody>
      </p:sp>
      <p:sp>
        <p:nvSpPr>
          <p:cNvPr id="445" name="Google Shape;445;p41"/>
          <p:cNvSpPr/>
          <p:nvPr/>
        </p:nvSpPr>
        <p:spPr>
          <a:xfrm>
            <a:off x="1958925" y="1375376"/>
            <a:ext cx="52398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Picture 2" descr="A grid with black and white squares&#10;&#10;Description automatically generated">
            <a:extLst>
              <a:ext uri="{FF2B5EF4-FFF2-40B4-BE49-F238E27FC236}">
                <a16:creationId xmlns:a16="http://schemas.microsoft.com/office/drawing/2014/main" id="{BED21C52-1E03-525B-127A-4719671FDB75}"/>
              </a:ext>
            </a:extLst>
          </p:cNvPr>
          <p:cNvPicPr>
            <a:picLocks noChangeAspect="1"/>
          </p:cNvPicPr>
          <p:nvPr/>
        </p:nvPicPr>
        <p:blipFill>
          <a:blip r:embed="rId3"/>
          <a:stretch>
            <a:fillRect/>
          </a:stretch>
        </p:blipFill>
        <p:spPr>
          <a:xfrm>
            <a:off x="2703373" y="1698223"/>
            <a:ext cx="3750903" cy="2737554"/>
          </a:xfrm>
          <a:prstGeom prst="rect">
            <a:avLst/>
          </a:prstGeom>
          <a:ln w="228600" cap="sq" cmpd="thickThin">
            <a:solidFill>
              <a:srgbClr val="000000"/>
            </a:solidFill>
            <a:prstDash val="solid"/>
            <a:miter lim="800000"/>
          </a:ln>
          <a:effectLst>
            <a:innerShdw blurRad="76200">
              <a:srgbClr val="000000"/>
            </a:innerShdw>
          </a:effectLst>
        </p:spPr>
      </p:pic>
      <p:sp>
        <p:nvSpPr>
          <p:cNvPr id="2" name="Oval 1">
            <a:extLst>
              <a:ext uri="{FF2B5EF4-FFF2-40B4-BE49-F238E27FC236}">
                <a16:creationId xmlns:a16="http://schemas.microsoft.com/office/drawing/2014/main" id="{1BE2DFE1-EA5E-6AD4-6793-B59B63E0AB33}"/>
              </a:ext>
            </a:extLst>
          </p:cNvPr>
          <p:cNvSpPr/>
          <p:nvPr/>
        </p:nvSpPr>
        <p:spPr>
          <a:xfrm>
            <a:off x="4600096" y="3878263"/>
            <a:ext cx="387928" cy="3740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l-GR" dirty="0"/>
              <a:t>Τ</a:t>
            </a:r>
          </a:p>
        </p:txBody>
      </p:sp>
      <p:sp>
        <p:nvSpPr>
          <p:cNvPr id="4" name="Oval 3">
            <a:extLst>
              <a:ext uri="{FF2B5EF4-FFF2-40B4-BE49-F238E27FC236}">
                <a16:creationId xmlns:a16="http://schemas.microsoft.com/office/drawing/2014/main" id="{1EDB644F-D253-0A6B-CA9A-DB52890EDAE7}"/>
              </a:ext>
            </a:extLst>
          </p:cNvPr>
          <p:cNvSpPr/>
          <p:nvPr/>
        </p:nvSpPr>
        <p:spPr>
          <a:xfrm>
            <a:off x="5839688" y="3885190"/>
            <a:ext cx="387928" cy="374073"/>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B3C506A-2D13-3ECE-F6A9-1169D1DF2936}"/>
              </a:ext>
            </a:extLst>
          </p:cNvPr>
          <p:cNvSpPr/>
          <p:nvPr/>
        </p:nvSpPr>
        <p:spPr>
          <a:xfrm>
            <a:off x="3366655" y="3892962"/>
            <a:ext cx="387928" cy="37407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03638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8" name="Google Shape;398;p39"/>
          <p:cNvSpPr txBox="1">
            <a:spLocks noGrp="1"/>
          </p:cNvSpPr>
          <p:nvPr>
            <p:ph type="subTitle" idx="1"/>
          </p:nvPr>
        </p:nvSpPr>
        <p:spPr>
          <a:xfrm>
            <a:off x="918600" y="1102975"/>
            <a:ext cx="7306800" cy="359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l-GR" sz="1400" dirty="0"/>
              <a:t>Η παρούσα εργασία αποσκοπεί στην δημιουργία ενός </a:t>
            </a:r>
            <a:r>
              <a:rPr lang="el-GR" sz="1400" b="1" dirty="0"/>
              <a:t>Πολυπρακτορικού Συστήματος</a:t>
            </a:r>
            <a:r>
              <a:rPr lang="el-GR" sz="1400" dirty="0"/>
              <a:t>, όπου δύο πράκτορες </a:t>
            </a:r>
            <a:r>
              <a:rPr lang="el-GR" sz="1400" b="1" dirty="0"/>
              <a:t>ταξί</a:t>
            </a:r>
            <a:r>
              <a:rPr lang="el-GR" sz="1400" dirty="0"/>
              <a:t>, αναλαμβάνουν την μεταφορά πολλαπλών </a:t>
            </a:r>
            <a:r>
              <a:rPr lang="el-GR" sz="1400" b="1" dirty="0"/>
              <a:t>πελατών</a:t>
            </a:r>
            <a:r>
              <a:rPr lang="el-GR" sz="1400" dirty="0"/>
              <a:t> προς τον </a:t>
            </a:r>
            <a:r>
              <a:rPr lang="el-GR" sz="1400" b="1" dirty="0"/>
              <a:t>προορισμό</a:t>
            </a:r>
            <a:r>
              <a:rPr lang="el-GR" sz="1400" dirty="0"/>
              <a:t> τους, υπό την καθοδήγηση ενός </a:t>
            </a:r>
            <a:r>
              <a:rPr lang="el-GR" sz="1400" b="1" dirty="0"/>
              <a:t>τηλεφωνικού κέντρου</a:t>
            </a:r>
            <a:r>
              <a:rPr lang="el-GR" sz="1400" dirty="0"/>
              <a:t>. </a:t>
            </a:r>
            <a:endParaRPr lang="en-US" sz="1400" dirty="0"/>
          </a:p>
          <a:p>
            <a:pPr marL="0" lvl="0" indent="0" algn="l" rtl="0">
              <a:spcBef>
                <a:spcPts val="0"/>
              </a:spcBef>
              <a:spcAft>
                <a:spcPts val="0"/>
              </a:spcAft>
              <a:buClr>
                <a:schemeClr val="hlink"/>
              </a:buClr>
              <a:buSzPts val="1100"/>
              <a:buFont typeface="Arial"/>
              <a:buNone/>
            </a:pPr>
            <a:endParaRPr lang="en-US" sz="1400" dirty="0"/>
          </a:p>
          <a:p>
            <a:pPr marL="0" lvl="0" indent="0" algn="l" rtl="0">
              <a:spcBef>
                <a:spcPts val="0"/>
              </a:spcBef>
              <a:spcAft>
                <a:spcPts val="0"/>
              </a:spcAft>
              <a:buClr>
                <a:schemeClr val="hlink"/>
              </a:buClr>
              <a:buSzPts val="1100"/>
              <a:buFont typeface="Arial"/>
              <a:buNone/>
            </a:pPr>
            <a:r>
              <a:rPr lang="el-GR" sz="1400" dirty="0"/>
              <a:t>Σκοπός του πολυπρακτορικού συστήματος αυτού αποτελεί η βελτίωση του μονοπρακτορικού, υποστηρίζοντας την ύπαρξη πολλαπλών πρακτόρων (ταξί), για την εξυπηρέτηση πολλαπλών πελατών. Παράλληλα, η όλη διαδικασία εξυπηρέτησης αποσκοπεί στην βέλτιστη μεταφορά των πελατών, με τα λιγότερα δυνατά βήματα, λαμβάνοντας υπόψιν την διαθεσιμότητα και αλληλεπίδραση των πρακτόρων. </a:t>
            </a:r>
          </a:p>
          <a:p>
            <a:pPr marL="0" lvl="0" indent="0" algn="l" rtl="0">
              <a:spcBef>
                <a:spcPts val="0"/>
              </a:spcBef>
              <a:spcAft>
                <a:spcPts val="0"/>
              </a:spcAft>
              <a:buClr>
                <a:schemeClr val="hlink"/>
              </a:buClr>
              <a:buSzPts val="1100"/>
              <a:buFont typeface="Arial"/>
              <a:buNone/>
            </a:pPr>
            <a:endParaRPr lang="el-GR" sz="1400" dirty="0"/>
          </a:p>
          <a:p>
            <a:pPr marL="0" lvl="0" indent="0" algn="l" rtl="0">
              <a:spcBef>
                <a:spcPts val="0"/>
              </a:spcBef>
              <a:spcAft>
                <a:spcPts val="0"/>
              </a:spcAft>
              <a:buClr>
                <a:schemeClr val="hlink"/>
              </a:buClr>
              <a:buSzPts val="1100"/>
              <a:buFont typeface="Arial"/>
              <a:buNone/>
            </a:pPr>
            <a:r>
              <a:rPr lang="el-GR" sz="1400" dirty="0"/>
              <a:t>Επιπλέον, για την αλληλεπίδραση μεταξύ των πρακτόρων-ταξί, γίνεται χρήση </a:t>
            </a:r>
            <a:r>
              <a:rPr lang="en-US" sz="1400" b="1" dirty="0"/>
              <a:t>C</a:t>
            </a:r>
            <a:r>
              <a:rPr lang="en-US" sz="1400" dirty="0"/>
              <a:t>ontract </a:t>
            </a:r>
            <a:r>
              <a:rPr lang="en-US" sz="1400" b="1" dirty="0"/>
              <a:t>N</a:t>
            </a:r>
            <a:r>
              <a:rPr lang="en-US" sz="1400" dirty="0"/>
              <a:t>et </a:t>
            </a:r>
            <a:r>
              <a:rPr lang="en-US" sz="1400" b="1" dirty="0"/>
              <a:t>P</a:t>
            </a:r>
            <a:r>
              <a:rPr lang="en-US" sz="1400" dirty="0"/>
              <a:t>rotocol (CNP)</a:t>
            </a:r>
            <a:r>
              <a:rPr lang="el-GR" sz="1400" dirty="0"/>
              <a:t>. Κατ’ αυτόν τον τρόπο, το τηλεφωνικό κέντρο είναι σε θέση να αναθέσει κάθε πελάτη σε έναν από τους πράκτορες-ταξί, ενώ οι ίδιοι οι πράκτορες έχουν την δυνατότητα να αρνηθούν το </a:t>
            </a:r>
            <a:r>
              <a:rPr lang="en-US" sz="1400" b="1" dirty="0"/>
              <a:t>C</a:t>
            </a:r>
            <a:r>
              <a:rPr lang="en-US" sz="1400" dirty="0"/>
              <a:t>all </a:t>
            </a:r>
            <a:r>
              <a:rPr lang="en-US" sz="1400" b="1" dirty="0"/>
              <a:t>F</a:t>
            </a:r>
            <a:r>
              <a:rPr lang="en-US" sz="1400" dirty="0"/>
              <a:t>or </a:t>
            </a:r>
            <a:r>
              <a:rPr lang="en-US" sz="1400" b="1" dirty="0"/>
              <a:t>P</a:t>
            </a:r>
            <a:r>
              <a:rPr lang="en-US" sz="1400" dirty="0"/>
              <a:t>roposals (CFP)</a:t>
            </a:r>
            <a:r>
              <a:rPr lang="el-GR" sz="1400" dirty="0"/>
              <a:t> του τηλεφωνικού κέντρου.</a:t>
            </a:r>
          </a:p>
          <a:p>
            <a:pPr marL="0" lvl="0" indent="0" algn="l" rtl="0">
              <a:spcBef>
                <a:spcPts val="0"/>
              </a:spcBef>
              <a:spcAft>
                <a:spcPts val="0"/>
              </a:spcAft>
              <a:buClr>
                <a:schemeClr val="hlink"/>
              </a:buClr>
              <a:buSzPts val="1100"/>
              <a:buFont typeface="Arial"/>
              <a:buNone/>
            </a:pPr>
            <a:endParaRPr lang="el-GR" sz="1400" dirty="0"/>
          </a:p>
          <a:p>
            <a:pPr marL="0" lvl="0" indent="0" algn="l" rtl="0">
              <a:spcBef>
                <a:spcPts val="0"/>
              </a:spcBef>
              <a:spcAft>
                <a:spcPts val="0"/>
              </a:spcAft>
              <a:buClr>
                <a:schemeClr val="hlink"/>
              </a:buClr>
              <a:buSzPts val="1100"/>
              <a:buFont typeface="Arial"/>
              <a:buNone/>
            </a:pPr>
            <a:endParaRPr lang="el-GR" sz="1400" dirty="0"/>
          </a:p>
          <a:p>
            <a:pPr marL="0" lvl="0" indent="0" algn="l" rtl="0">
              <a:spcBef>
                <a:spcPts val="0"/>
              </a:spcBef>
              <a:spcAft>
                <a:spcPts val="0"/>
              </a:spcAft>
              <a:buClr>
                <a:schemeClr val="hlink"/>
              </a:buClr>
              <a:buSzPts val="1100"/>
              <a:buFont typeface="Arial"/>
              <a:buNone/>
            </a:pPr>
            <a:endParaRPr lang="el-GR" sz="1400" dirty="0"/>
          </a:p>
        </p:txBody>
      </p:sp>
      <p:sp>
        <p:nvSpPr>
          <p:cNvPr id="397" name="Google Shape;397;p3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GR" dirty="0" err="1"/>
              <a:t>ΕΙΣΑΓωγη</a:t>
            </a:r>
            <a:endParaRPr dirty="0"/>
          </a:p>
        </p:txBody>
      </p:sp>
      <p:grpSp>
        <p:nvGrpSpPr>
          <p:cNvPr id="399" name="Google Shape;399;p39"/>
          <p:cNvGrpSpPr/>
          <p:nvPr/>
        </p:nvGrpSpPr>
        <p:grpSpPr>
          <a:xfrm>
            <a:off x="8026698" y="4713214"/>
            <a:ext cx="781084" cy="198455"/>
            <a:chOff x="2641350" y="846250"/>
            <a:chExt cx="413600" cy="105075"/>
          </a:xfrm>
        </p:grpSpPr>
        <p:sp>
          <p:nvSpPr>
            <p:cNvPr id="400" name="Google Shape;400;p3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3"/>
          <p:cNvSpPr/>
          <p:nvPr/>
        </p:nvSpPr>
        <p:spPr>
          <a:xfrm>
            <a:off x="715099" y="535000"/>
            <a:ext cx="7785963"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txBox="1">
            <a:spLocks noGrp="1"/>
          </p:cNvSpPr>
          <p:nvPr>
            <p:ph type="title"/>
          </p:nvPr>
        </p:nvSpPr>
        <p:spPr>
          <a:xfrm>
            <a:off x="1138537" y="808598"/>
            <a:ext cx="6939086"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l-GR" sz="3600" dirty="0"/>
              <a:t>ΒΕΛΤΙΩΣΕΙΣ ΣΤΟΝ ΠΡΑΚΤΟΡΑ (5/5)</a:t>
            </a:r>
            <a:endParaRPr sz="3600" dirty="0"/>
          </a:p>
        </p:txBody>
      </p:sp>
      <p:sp>
        <p:nvSpPr>
          <p:cNvPr id="496" name="Google Shape;496;p43"/>
          <p:cNvSpPr txBox="1">
            <a:spLocks noGrp="1"/>
          </p:cNvSpPr>
          <p:nvPr>
            <p:ph type="body" idx="1"/>
          </p:nvPr>
        </p:nvSpPr>
        <p:spPr>
          <a:xfrm>
            <a:off x="1180797" y="1321379"/>
            <a:ext cx="6863066" cy="318827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l-GR" sz="1600" b="1" dirty="0">
                <a:solidFill>
                  <a:schemeClr val="dk1"/>
                </a:solidFill>
              </a:rPr>
              <a:t>Βελτίωση Αστοχιών του </a:t>
            </a:r>
            <a:r>
              <a:rPr lang="en-US" sz="1600" b="1" dirty="0">
                <a:solidFill>
                  <a:schemeClr val="dk1"/>
                </a:solidFill>
              </a:rPr>
              <a:t>Dictionary </a:t>
            </a:r>
            <a:r>
              <a:rPr lang="el-GR" sz="1600" b="1" dirty="0">
                <a:solidFill>
                  <a:schemeClr val="dk1"/>
                </a:solidFill>
              </a:rPr>
              <a:t>Διαδρομών</a:t>
            </a:r>
          </a:p>
          <a:p>
            <a:pPr marL="0" lvl="0" indent="0" algn="l" rtl="0">
              <a:spcBef>
                <a:spcPts val="0"/>
              </a:spcBef>
              <a:spcAft>
                <a:spcPts val="0"/>
              </a:spcAft>
              <a:buNone/>
            </a:pPr>
            <a:endParaRPr lang="el-GR" dirty="0">
              <a:solidFill>
                <a:schemeClr val="dk1"/>
              </a:solidFill>
            </a:endParaRPr>
          </a:p>
          <a:p>
            <a:pPr marL="0" lvl="0" indent="0" algn="l" rtl="0">
              <a:spcBef>
                <a:spcPts val="0"/>
              </a:spcBef>
              <a:spcAft>
                <a:spcPts val="0"/>
              </a:spcAft>
              <a:buNone/>
            </a:pPr>
            <a:r>
              <a:rPr lang="el-GR" dirty="0">
                <a:solidFill>
                  <a:schemeClr val="dk1"/>
                </a:solidFill>
              </a:rPr>
              <a:t>Στην έκδοση του μονοπρακτορικού συστήματος παρατηρήθηκαν μερικές αστοχίες στην εφαρμογή του </a:t>
            </a:r>
            <a:r>
              <a:rPr lang="en-US" dirty="0">
                <a:solidFill>
                  <a:schemeClr val="dk1"/>
                </a:solidFill>
              </a:rPr>
              <a:t>dictionary </a:t>
            </a:r>
            <a:r>
              <a:rPr lang="el-GR" dirty="0">
                <a:solidFill>
                  <a:schemeClr val="dk1"/>
                </a:solidFill>
              </a:rPr>
              <a:t>που κρατά τις διαδρομές που έμαθε ο πράκτορας.</a:t>
            </a:r>
          </a:p>
          <a:p>
            <a:pPr marL="0" lvl="0" indent="0" algn="l" rtl="0">
              <a:spcBef>
                <a:spcPts val="0"/>
              </a:spcBef>
              <a:spcAft>
                <a:spcPts val="0"/>
              </a:spcAft>
              <a:buNone/>
            </a:pPr>
            <a:r>
              <a:rPr lang="el-GR" dirty="0">
                <a:solidFill>
                  <a:schemeClr val="dk1"/>
                </a:solidFill>
              </a:rPr>
              <a:t>Πλέον, ο πράκτορας είναι σε θέση, εφόσον μάθει τις διαδρομές, να τις αποθηκεύσει και να τις εκμεταλυτεί στο μέλλον. Παράλληλα, οι διαδρομές που ανακάλυψε ένας πράκτορας δεν περιορίζονται μόνο προς δική του χρήση, αλλά είναι διαθέσιμες και για τους υπόλοιπους πράκτορες.</a:t>
            </a:r>
          </a:p>
        </p:txBody>
      </p:sp>
      <p:grpSp>
        <p:nvGrpSpPr>
          <p:cNvPr id="485" name="Google Shape;485;p43"/>
          <p:cNvGrpSpPr/>
          <p:nvPr/>
        </p:nvGrpSpPr>
        <p:grpSpPr>
          <a:xfrm rot="10800000">
            <a:off x="-526882" y="4325860"/>
            <a:ext cx="2159530" cy="548628"/>
            <a:chOff x="2641350" y="846250"/>
            <a:chExt cx="413600" cy="105075"/>
          </a:xfrm>
        </p:grpSpPr>
        <p:sp>
          <p:nvSpPr>
            <p:cNvPr id="486" name="Google Shape;486;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3"/>
          <p:cNvSpPr/>
          <p:nvPr/>
        </p:nvSpPr>
        <p:spPr>
          <a:xfrm>
            <a:off x="274578" y="35800"/>
            <a:ext cx="998400" cy="9984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43"/>
          <p:cNvGrpSpPr/>
          <p:nvPr/>
        </p:nvGrpSpPr>
        <p:grpSpPr>
          <a:xfrm>
            <a:off x="773778" y="744739"/>
            <a:ext cx="537557" cy="136576"/>
            <a:chOff x="2641349" y="846250"/>
            <a:chExt cx="413601" cy="105075"/>
          </a:xfrm>
        </p:grpSpPr>
        <p:sp>
          <p:nvSpPr>
            <p:cNvPr id="492" name="Google Shape;492;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43"/>
            <p:cNvSpPr/>
            <p:nvPr/>
          </p:nvSpPr>
          <p:spPr>
            <a:xfrm>
              <a:off x="2641349"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241114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5"/>
          <p:cNvSpPr txBox="1">
            <a:spLocks noGrp="1"/>
          </p:cNvSpPr>
          <p:nvPr>
            <p:ph type="title" idx="6"/>
          </p:nvPr>
        </p:nvSpPr>
        <p:spPr>
          <a:xfrm>
            <a:off x="720000" y="51055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GR" sz="2800" dirty="0">
                <a:solidFill>
                  <a:schemeClr val="accent1"/>
                </a:solidFill>
              </a:rPr>
              <a:t>ΤΕΛΟΣ </a:t>
            </a:r>
            <a:r>
              <a:rPr lang="el-GR" sz="2800" dirty="0" err="1">
                <a:solidFill>
                  <a:schemeClr val="accent1"/>
                </a:solidFill>
              </a:rPr>
              <a:t>ΠΑΡΟΥΣΙΑΣΗς</a:t>
            </a:r>
            <a:endParaRPr sz="2800" dirty="0">
              <a:solidFill>
                <a:schemeClr val="accent1"/>
              </a:solidFill>
            </a:endParaRPr>
          </a:p>
        </p:txBody>
      </p:sp>
      <p:sp>
        <p:nvSpPr>
          <p:cNvPr id="539" name="Google Shape;539;p45"/>
          <p:cNvSpPr/>
          <p:nvPr/>
        </p:nvSpPr>
        <p:spPr>
          <a:xfrm>
            <a:off x="1096995" y="1039979"/>
            <a:ext cx="622948" cy="622948"/>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45"/>
          <p:cNvGrpSpPr/>
          <p:nvPr/>
        </p:nvGrpSpPr>
        <p:grpSpPr>
          <a:xfrm>
            <a:off x="872454" y="1293020"/>
            <a:ext cx="755358" cy="191930"/>
            <a:chOff x="2641350" y="846250"/>
            <a:chExt cx="413600" cy="105075"/>
          </a:xfrm>
        </p:grpSpPr>
        <p:sp>
          <p:nvSpPr>
            <p:cNvPr id="542" name="Google Shape;542;p45"/>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5"/>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5"/>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5"/>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itle 10">
            <a:extLst>
              <a:ext uri="{FF2B5EF4-FFF2-40B4-BE49-F238E27FC236}">
                <a16:creationId xmlns:a16="http://schemas.microsoft.com/office/drawing/2014/main" id="{6F99C754-5D92-B01E-289E-4B5D6A1D99AC}"/>
              </a:ext>
            </a:extLst>
          </p:cNvPr>
          <p:cNvSpPr>
            <a:spLocks noGrp="1"/>
          </p:cNvSpPr>
          <p:nvPr>
            <p:ph type="title" idx="4"/>
          </p:nvPr>
        </p:nvSpPr>
        <p:spPr>
          <a:xfrm>
            <a:off x="999721" y="1534795"/>
            <a:ext cx="7144558" cy="1268372"/>
          </a:xfrm>
        </p:spPr>
        <p:txBody>
          <a:bodyPr/>
          <a:lstStyle/>
          <a:p>
            <a:r>
              <a:rPr lang="el-GR" sz="4000" dirty="0"/>
              <a:t>ΕΥΧΑΡΙΣΤΟΥΜΕ ΓΙΑ ΤΗΝ ΠΡΟΣΟΧΗ ΚΑΙ ΤΟΝ ΧΡΟΝΟ Σας!</a:t>
            </a:r>
            <a:endParaRPr lang="en-US" sz="4000" dirty="0"/>
          </a:p>
        </p:txBody>
      </p:sp>
      <p:sp>
        <p:nvSpPr>
          <p:cNvPr id="13" name="Subtitle 12">
            <a:extLst>
              <a:ext uri="{FF2B5EF4-FFF2-40B4-BE49-F238E27FC236}">
                <a16:creationId xmlns:a16="http://schemas.microsoft.com/office/drawing/2014/main" id="{04C984EF-F833-B140-559E-8409FCEA3BA4}"/>
              </a:ext>
            </a:extLst>
          </p:cNvPr>
          <p:cNvSpPr>
            <a:spLocks noGrp="1"/>
          </p:cNvSpPr>
          <p:nvPr>
            <p:ph type="subTitle" idx="5"/>
          </p:nvPr>
        </p:nvSpPr>
        <p:spPr>
          <a:xfrm>
            <a:off x="1298758" y="3057594"/>
            <a:ext cx="3070914" cy="903000"/>
          </a:xfrm>
        </p:spPr>
        <p:txBody>
          <a:bodyPr/>
          <a:lstStyle/>
          <a:p>
            <a:r>
              <a:rPr lang="el-GR" dirty="0">
                <a:solidFill>
                  <a:schemeClr val="accent1"/>
                </a:solidFill>
              </a:rPr>
              <a:t>ΣΩΤΗΡΙΟΣ ΔΗΜΗΤΡΑΚΟΥΛΑΚΟΣ (Ε20040)</a:t>
            </a:r>
            <a:endParaRPr lang="en-US" dirty="0">
              <a:solidFill>
                <a:schemeClr val="accent1"/>
              </a:solidFill>
            </a:endParaRPr>
          </a:p>
        </p:txBody>
      </p:sp>
      <p:sp>
        <p:nvSpPr>
          <p:cNvPr id="14" name="Subtitle 12">
            <a:extLst>
              <a:ext uri="{FF2B5EF4-FFF2-40B4-BE49-F238E27FC236}">
                <a16:creationId xmlns:a16="http://schemas.microsoft.com/office/drawing/2014/main" id="{71339B04-A754-6393-2400-E0EDD915AFC0}"/>
              </a:ext>
            </a:extLst>
          </p:cNvPr>
          <p:cNvSpPr txBox="1">
            <a:spLocks/>
          </p:cNvSpPr>
          <p:nvPr/>
        </p:nvSpPr>
        <p:spPr>
          <a:xfrm>
            <a:off x="4774330" y="3057594"/>
            <a:ext cx="3070914" cy="903000"/>
          </a:xfrm>
          <a:prstGeom prst="rect">
            <a:avLst/>
          </a:prstGeom>
        </p:spPr>
        <p:txBody>
          <a:bodyPr spcFirstLastPara="1" vert="horz" wrap="square" lIns="91425" tIns="91425" rIns="91425" bIns="91425" rtlCol="0" anchor="ctr" anchorCtr="0">
            <a:noAutofit/>
          </a:bodyPr>
          <a:lstStyle>
            <a:lvl1pPr marL="171450" lvl="0" indent="-171450" algn="ctr" defTabSz="685800" rtl="0" eaLnBrk="1" latinLnBrk="0" hangingPunct="1">
              <a:lnSpc>
                <a:spcPct val="100000"/>
              </a:lnSpc>
              <a:spcBef>
                <a:spcPts val="0"/>
              </a:spcBef>
              <a:spcAft>
                <a:spcPts val="0"/>
              </a:spcAft>
              <a:buClr>
                <a:schemeClr val="dk1"/>
              </a:buClr>
              <a:buSzPts val="1400"/>
              <a:buFont typeface="Arial" panose="020B0604020202020204" pitchFamily="34" charset="0"/>
              <a:buNone/>
              <a:defRPr sz="1400" kern="1200">
                <a:solidFill>
                  <a:schemeClr val="accent2"/>
                </a:solidFill>
                <a:latin typeface="+mn-lt"/>
                <a:ea typeface="+mn-ea"/>
                <a:cs typeface="+mn-cs"/>
              </a:defRPr>
            </a:lvl1pPr>
            <a:lvl2pPr marL="514350" lvl="1" indent="-171450" algn="ctr" defTabSz="685800" rtl="0" eaLnBrk="1" latinLnBrk="0" hangingPunct="1">
              <a:lnSpc>
                <a:spcPct val="100000"/>
              </a:lnSpc>
              <a:spcBef>
                <a:spcPts val="0"/>
              </a:spcBef>
              <a:spcAft>
                <a:spcPts val="0"/>
              </a:spcAft>
              <a:buClr>
                <a:schemeClr val="dk1"/>
              </a:buClr>
              <a:buSzPts val="1400"/>
              <a:buFont typeface="Arial" panose="020B0604020202020204" pitchFamily="34" charset="0"/>
              <a:buNone/>
              <a:defRPr sz="1500" kern="1200">
                <a:solidFill>
                  <a:schemeClr val="dk1"/>
                </a:solidFill>
                <a:latin typeface="+mn-lt"/>
                <a:ea typeface="+mn-ea"/>
                <a:cs typeface="+mn-cs"/>
              </a:defRPr>
            </a:lvl2pPr>
            <a:lvl3pPr marL="857250" lvl="2" indent="-171450" algn="ctr" defTabSz="685800" rtl="0" eaLnBrk="1" latinLnBrk="0" hangingPunct="1">
              <a:lnSpc>
                <a:spcPct val="100000"/>
              </a:lnSpc>
              <a:spcBef>
                <a:spcPts val="0"/>
              </a:spcBef>
              <a:spcAft>
                <a:spcPts val="0"/>
              </a:spcAft>
              <a:buClr>
                <a:schemeClr val="dk1"/>
              </a:buClr>
              <a:buSzPts val="1400"/>
              <a:buFont typeface="Arial" panose="020B0604020202020204" pitchFamily="34" charset="0"/>
              <a:buNone/>
              <a:defRPr sz="1350" kern="1200">
                <a:solidFill>
                  <a:schemeClr val="dk1"/>
                </a:solidFill>
                <a:latin typeface="+mn-lt"/>
                <a:ea typeface="+mn-ea"/>
                <a:cs typeface="+mn-cs"/>
              </a:defRPr>
            </a:lvl3pPr>
            <a:lvl4pPr marL="1200150" lvl="3" indent="-171450" algn="ctr" defTabSz="685800" rtl="0" eaLnBrk="1" latinLnBrk="0" hangingPunct="1">
              <a:lnSpc>
                <a:spcPct val="100000"/>
              </a:lnSpc>
              <a:spcBef>
                <a:spcPts val="0"/>
              </a:spcBef>
              <a:spcAft>
                <a:spcPts val="0"/>
              </a:spcAft>
              <a:buClr>
                <a:schemeClr val="dk1"/>
              </a:buClr>
              <a:buSzPts val="1400"/>
              <a:buFont typeface="Arial" panose="020B0604020202020204" pitchFamily="34" charset="0"/>
              <a:buNone/>
              <a:defRPr sz="1200" kern="1200">
                <a:solidFill>
                  <a:schemeClr val="dk1"/>
                </a:solidFill>
                <a:latin typeface="+mn-lt"/>
                <a:ea typeface="+mn-ea"/>
                <a:cs typeface="+mn-cs"/>
              </a:defRPr>
            </a:lvl4pPr>
            <a:lvl5pPr marL="1543050" lvl="4" indent="-171450" algn="ctr" defTabSz="685800" rtl="0" eaLnBrk="1" latinLnBrk="0" hangingPunct="1">
              <a:lnSpc>
                <a:spcPct val="100000"/>
              </a:lnSpc>
              <a:spcBef>
                <a:spcPts val="0"/>
              </a:spcBef>
              <a:spcAft>
                <a:spcPts val="0"/>
              </a:spcAft>
              <a:buClr>
                <a:schemeClr val="dk1"/>
              </a:buClr>
              <a:buSzPts val="1400"/>
              <a:buFont typeface="Arial" panose="020B0604020202020204" pitchFamily="34" charset="0"/>
              <a:buNone/>
              <a:defRPr sz="1200" kern="1200">
                <a:solidFill>
                  <a:schemeClr val="dk1"/>
                </a:solidFill>
                <a:latin typeface="+mn-lt"/>
                <a:ea typeface="+mn-ea"/>
                <a:cs typeface="+mn-cs"/>
              </a:defRPr>
            </a:lvl5pPr>
            <a:lvl6pPr marL="1885950" lvl="5" indent="-171450" algn="ctr" defTabSz="685800" rtl="0" eaLnBrk="1" latinLnBrk="0" hangingPunct="1">
              <a:lnSpc>
                <a:spcPct val="100000"/>
              </a:lnSpc>
              <a:spcBef>
                <a:spcPts val="0"/>
              </a:spcBef>
              <a:spcAft>
                <a:spcPts val="0"/>
              </a:spcAft>
              <a:buClr>
                <a:schemeClr val="dk1"/>
              </a:buClr>
              <a:buSzPts val="1400"/>
              <a:buFont typeface="Arial" panose="020B0604020202020204" pitchFamily="34" charset="0"/>
              <a:buNone/>
              <a:defRPr sz="1050" kern="1200">
                <a:solidFill>
                  <a:schemeClr val="dk1"/>
                </a:solidFill>
                <a:latin typeface="+mn-lt"/>
                <a:ea typeface="+mn-ea"/>
                <a:cs typeface="+mn-cs"/>
              </a:defRPr>
            </a:lvl6pPr>
            <a:lvl7pPr marL="2228850" lvl="6" indent="-171450" algn="ctr" defTabSz="685800" rtl="0" eaLnBrk="1" latinLnBrk="0" hangingPunct="1">
              <a:lnSpc>
                <a:spcPct val="100000"/>
              </a:lnSpc>
              <a:spcBef>
                <a:spcPts val="0"/>
              </a:spcBef>
              <a:spcAft>
                <a:spcPts val="0"/>
              </a:spcAft>
              <a:buClr>
                <a:schemeClr val="dk1"/>
              </a:buClr>
              <a:buSzPts val="1400"/>
              <a:buFont typeface="Arial" panose="020B0604020202020204" pitchFamily="34" charset="0"/>
              <a:buNone/>
              <a:defRPr sz="1050" kern="1200">
                <a:solidFill>
                  <a:schemeClr val="dk1"/>
                </a:solidFill>
                <a:latin typeface="+mn-lt"/>
                <a:ea typeface="+mn-ea"/>
                <a:cs typeface="+mn-cs"/>
              </a:defRPr>
            </a:lvl7pPr>
            <a:lvl8pPr marL="2571750" lvl="7" indent="-171450" algn="ctr" defTabSz="685800" rtl="0" eaLnBrk="1" latinLnBrk="0" hangingPunct="1">
              <a:lnSpc>
                <a:spcPct val="100000"/>
              </a:lnSpc>
              <a:spcBef>
                <a:spcPts val="0"/>
              </a:spcBef>
              <a:spcAft>
                <a:spcPts val="0"/>
              </a:spcAft>
              <a:buClr>
                <a:schemeClr val="dk1"/>
              </a:buClr>
              <a:buSzPts val="1400"/>
              <a:buFont typeface="Arial" panose="020B0604020202020204" pitchFamily="34" charset="0"/>
              <a:buNone/>
              <a:defRPr sz="1050" kern="1200">
                <a:solidFill>
                  <a:schemeClr val="dk1"/>
                </a:solidFill>
                <a:latin typeface="+mn-lt"/>
                <a:ea typeface="+mn-ea"/>
                <a:cs typeface="+mn-cs"/>
              </a:defRPr>
            </a:lvl8pPr>
            <a:lvl9pPr marL="2914650" lvl="8" indent="-171450" algn="ctr" defTabSz="685800" rtl="0" eaLnBrk="1" latinLnBrk="0" hangingPunct="1">
              <a:lnSpc>
                <a:spcPct val="100000"/>
              </a:lnSpc>
              <a:spcBef>
                <a:spcPts val="0"/>
              </a:spcBef>
              <a:spcAft>
                <a:spcPts val="0"/>
              </a:spcAft>
              <a:buClr>
                <a:schemeClr val="dk1"/>
              </a:buClr>
              <a:buSzPts val="1400"/>
              <a:buFont typeface="Arial" panose="020B0604020202020204" pitchFamily="34" charset="0"/>
              <a:buNone/>
              <a:defRPr sz="1050" kern="1200">
                <a:solidFill>
                  <a:schemeClr val="dk1"/>
                </a:solidFill>
                <a:latin typeface="+mn-lt"/>
                <a:ea typeface="+mn-ea"/>
                <a:cs typeface="+mn-cs"/>
              </a:defRPr>
            </a:lvl9pPr>
          </a:lstStyle>
          <a:p>
            <a:r>
              <a:rPr lang="el-GR" dirty="0">
                <a:solidFill>
                  <a:schemeClr val="accent1"/>
                </a:solidFill>
              </a:rPr>
              <a:t>ΑΠΟΣΤΟΛΟΣ ΧΑΣΙΩΤΗΣ </a:t>
            </a:r>
          </a:p>
          <a:p>
            <a:r>
              <a:rPr lang="el-GR" dirty="0">
                <a:solidFill>
                  <a:schemeClr val="accent1"/>
                </a:solidFill>
              </a:rPr>
              <a:t>(Ε20183)</a:t>
            </a:r>
            <a:endParaRPr lang="en-US" dirty="0">
              <a:solidFill>
                <a:schemeClr val="accent1"/>
              </a:solidFill>
            </a:endParaRPr>
          </a:p>
        </p:txBody>
      </p:sp>
    </p:spTree>
    <p:extLst>
      <p:ext uri="{BB962C8B-B14F-4D97-AF65-F5344CB8AC3E}">
        <p14:creationId xmlns:p14="http://schemas.microsoft.com/office/powerpoint/2010/main" val="41175944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40"/>
          <p:cNvSpPr/>
          <p:nvPr/>
        </p:nvSpPr>
        <p:spPr>
          <a:xfrm>
            <a:off x="6025475" y="1797569"/>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3324450" y="1797569"/>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612083" y="1797569"/>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0"/>
          <p:cNvSpPr txBox="1">
            <a:spLocks noGrp="1"/>
          </p:cNvSpPr>
          <p:nvPr>
            <p:ph type="title"/>
          </p:nvPr>
        </p:nvSpPr>
        <p:spPr>
          <a:xfrm>
            <a:off x="665419" y="2360198"/>
            <a:ext cx="2449308"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GR" sz="2400" dirty="0" err="1"/>
              <a:t>Ορισμοσ</a:t>
            </a:r>
            <a:r>
              <a:rPr lang="el-GR" sz="2400" dirty="0"/>
              <a:t> </a:t>
            </a:r>
            <a:r>
              <a:rPr lang="el-GR" sz="2400" dirty="0" err="1"/>
              <a:t>περιβαλλοντοσ</a:t>
            </a:r>
            <a:r>
              <a:rPr lang="el-GR" sz="2400" dirty="0"/>
              <a:t> ΚΑΙ ΟΝΤΟΤΗΤΩΝ</a:t>
            </a:r>
            <a:endParaRPr sz="2400" dirty="0"/>
          </a:p>
        </p:txBody>
      </p:sp>
      <p:sp>
        <p:nvSpPr>
          <p:cNvPr id="416" name="Google Shape;416;p40"/>
          <p:cNvSpPr txBox="1">
            <a:spLocks noGrp="1"/>
          </p:cNvSpPr>
          <p:nvPr>
            <p:ph type="title" idx="2"/>
          </p:nvPr>
        </p:nvSpPr>
        <p:spPr>
          <a:xfrm>
            <a:off x="708283" y="1896411"/>
            <a:ext cx="9246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14" name="Google Shape;414;p40"/>
          <p:cNvSpPr txBox="1">
            <a:spLocks noGrp="1"/>
          </p:cNvSpPr>
          <p:nvPr>
            <p:ph type="subTitle" idx="1"/>
          </p:nvPr>
        </p:nvSpPr>
        <p:spPr>
          <a:xfrm>
            <a:off x="693986" y="3071891"/>
            <a:ext cx="2313533"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sz="1200" b="1" dirty="0">
                <a:solidFill>
                  <a:schemeClr val="bg1">
                    <a:lumMod val="75000"/>
                    <a:lumOff val="25000"/>
                  </a:schemeClr>
                </a:solidFill>
              </a:rPr>
              <a:t>Σύνολο οντοτήτων και ορισμός τηλεφωνικού κέντρου</a:t>
            </a:r>
            <a:endParaRPr sz="1200" b="1" dirty="0">
              <a:solidFill>
                <a:schemeClr val="bg1">
                  <a:lumMod val="75000"/>
                  <a:lumOff val="25000"/>
                </a:schemeClr>
              </a:solidFill>
            </a:endParaRPr>
          </a:p>
        </p:txBody>
      </p:sp>
      <p:sp>
        <p:nvSpPr>
          <p:cNvPr id="417" name="Google Shape;417;p40"/>
          <p:cNvSpPr txBox="1">
            <a:spLocks noGrp="1"/>
          </p:cNvSpPr>
          <p:nvPr>
            <p:ph type="title" idx="3"/>
          </p:nvPr>
        </p:nvSpPr>
        <p:spPr>
          <a:xfrm>
            <a:off x="3356363" y="2316280"/>
            <a:ext cx="2575508" cy="72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t>Contract net protocol (CNP)</a:t>
            </a:r>
            <a:endParaRPr sz="2400" dirty="0"/>
          </a:p>
        </p:txBody>
      </p:sp>
      <p:sp>
        <p:nvSpPr>
          <p:cNvPr id="418" name="Google Shape;418;p40"/>
          <p:cNvSpPr txBox="1">
            <a:spLocks noGrp="1"/>
          </p:cNvSpPr>
          <p:nvPr>
            <p:ph type="title" idx="4"/>
          </p:nvPr>
        </p:nvSpPr>
        <p:spPr>
          <a:xfrm>
            <a:off x="3392083" y="1896411"/>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19" name="Google Shape;419;p40"/>
          <p:cNvSpPr txBox="1">
            <a:spLocks noGrp="1"/>
          </p:cNvSpPr>
          <p:nvPr>
            <p:ph type="subTitle" idx="5"/>
          </p:nvPr>
        </p:nvSpPr>
        <p:spPr>
          <a:xfrm>
            <a:off x="3392083" y="3041936"/>
            <a:ext cx="2336400" cy="484800"/>
          </a:xfrm>
          <a:prstGeom prst="rect">
            <a:avLst/>
          </a:prstGeom>
        </p:spPr>
        <p:txBody>
          <a:bodyPr spcFirstLastPara="1" wrap="square" lIns="91425" tIns="91425" rIns="91425" bIns="91425" anchor="t" anchorCtr="0">
            <a:noAutofit/>
          </a:bodyPr>
          <a:lstStyle/>
          <a:p>
            <a:pPr marL="0" indent="0"/>
            <a:r>
              <a:rPr lang="el-GR" sz="1200" b="1" dirty="0">
                <a:solidFill>
                  <a:schemeClr val="bg1">
                    <a:lumMod val="75000"/>
                    <a:lumOff val="25000"/>
                  </a:schemeClr>
                </a:solidFill>
              </a:rPr>
              <a:t>Ανάλυση πρωτοκόλλου και λειτουργικότητάς του</a:t>
            </a:r>
            <a:endParaRPr sz="1200" b="1" dirty="0">
              <a:solidFill>
                <a:schemeClr val="bg1">
                  <a:lumMod val="75000"/>
                  <a:lumOff val="25000"/>
                </a:schemeClr>
              </a:solidFill>
            </a:endParaRPr>
          </a:p>
        </p:txBody>
      </p:sp>
      <p:sp>
        <p:nvSpPr>
          <p:cNvPr id="420" name="Google Shape;420;p40"/>
          <p:cNvSpPr txBox="1">
            <a:spLocks noGrp="1"/>
          </p:cNvSpPr>
          <p:nvPr>
            <p:ph type="title" idx="6"/>
          </p:nvPr>
        </p:nvSpPr>
        <p:spPr>
          <a:xfrm>
            <a:off x="6075883" y="2316272"/>
            <a:ext cx="2402698"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GR" sz="2400" dirty="0"/>
              <a:t>ΒΕΛΤΙΩΣΕΙΣ ΣΤΟΝ ΠΡΑΚΤΟΡΑ</a:t>
            </a:r>
            <a:endParaRPr sz="2400" dirty="0"/>
          </a:p>
        </p:txBody>
      </p:sp>
      <p:sp>
        <p:nvSpPr>
          <p:cNvPr id="421" name="Google Shape;421;p40"/>
          <p:cNvSpPr txBox="1">
            <a:spLocks noGrp="1"/>
          </p:cNvSpPr>
          <p:nvPr>
            <p:ph type="title" idx="7"/>
          </p:nvPr>
        </p:nvSpPr>
        <p:spPr>
          <a:xfrm>
            <a:off x="6075883" y="1896411"/>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22" name="Google Shape;422;p40"/>
          <p:cNvSpPr txBox="1">
            <a:spLocks noGrp="1"/>
          </p:cNvSpPr>
          <p:nvPr>
            <p:ph type="subTitle" idx="8"/>
          </p:nvPr>
        </p:nvSpPr>
        <p:spPr>
          <a:xfrm>
            <a:off x="6075883" y="3034897"/>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sz="1200" b="1" dirty="0">
                <a:solidFill>
                  <a:schemeClr val="bg1">
                    <a:lumMod val="75000"/>
                    <a:lumOff val="25000"/>
                  </a:schemeClr>
                </a:solidFill>
              </a:rPr>
              <a:t>Αλλαγές στην πρώτη εργασία και βελτιώσεις στον μηχανισμό</a:t>
            </a:r>
            <a:endParaRPr sz="1200" b="1" dirty="0">
              <a:solidFill>
                <a:schemeClr val="bg1">
                  <a:lumMod val="75000"/>
                  <a:lumOff val="25000"/>
                </a:schemeClr>
              </a:solidFill>
            </a:endParaRPr>
          </a:p>
        </p:txBody>
      </p:sp>
      <p:sp>
        <p:nvSpPr>
          <p:cNvPr id="432" name="Google Shape;432;p40"/>
          <p:cNvSpPr txBox="1">
            <a:spLocks noGrp="1"/>
          </p:cNvSpPr>
          <p:nvPr>
            <p:ph type="title" idx="21"/>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GR" dirty="0"/>
              <a:t>ΠΕΡΙΕΧΟΜΕΝΑ</a:t>
            </a:r>
            <a:endParaRPr dirty="0"/>
          </a:p>
        </p:txBody>
      </p:sp>
      <p:sp>
        <p:nvSpPr>
          <p:cNvPr id="433" name="Google Shape;433;p40"/>
          <p:cNvSpPr/>
          <p:nvPr/>
        </p:nvSpPr>
        <p:spPr>
          <a:xfrm>
            <a:off x="8183329" y="846347"/>
            <a:ext cx="549900" cy="5499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40"/>
          <p:cNvGrpSpPr/>
          <p:nvPr/>
        </p:nvGrpSpPr>
        <p:grpSpPr>
          <a:xfrm rot="10800000">
            <a:off x="1170583" y="1479052"/>
            <a:ext cx="537556" cy="136576"/>
            <a:chOff x="2641350" y="846250"/>
            <a:chExt cx="413600" cy="105075"/>
          </a:xfrm>
        </p:grpSpPr>
        <p:sp>
          <p:nvSpPr>
            <p:cNvPr id="436" name="Google Shape;436;p4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435;p40">
            <a:extLst>
              <a:ext uri="{FF2B5EF4-FFF2-40B4-BE49-F238E27FC236}">
                <a16:creationId xmlns:a16="http://schemas.microsoft.com/office/drawing/2014/main" id="{1F35B4D5-690F-D773-819C-0CE1345B177C}"/>
              </a:ext>
            </a:extLst>
          </p:cNvPr>
          <p:cNvGrpSpPr/>
          <p:nvPr/>
        </p:nvGrpSpPr>
        <p:grpSpPr>
          <a:xfrm>
            <a:off x="7108286" y="4840688"/>
            <a:ext cx="537556" cy="136576"/>
            <a:chOff x="2641350" y="846250"/>
            <a:chExt cx="413600" cy="105075"/>
          </a:xfrm>
        </p:grpSpPr>
        <p:sp>
          <p:nvSpPr>
            <p:cNvPr id="15" name="Google Shape;436;p40">
              <a:extLst>
                <a:ext uri="{FF2B5EF4-FFF2-40B4-BE49-F238E27FC236}">
                  <a16:creationId xmlns:a16="http://schemas.microsoft.com/office/drawing/2014/main" id="{CF0E6AE2-1DB7-EE21-B9E2-59BDD8134FC9}"/>
                </a:ext>
              </a:extLst>
            </p:cNvPr>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37;p40">
              <a:extLst>
                <a:ext uri="{FF2B5EF4-FFF2-40B4-BE49-F238E27FC236}">
                  <a16:creationId xmlns:a16="http://schemas.microsoft.com/office/drawing/2014/main" id="{E73A963A-AEEB-45FB-03BB-F2851B1FA990}"/>
                </a:ext>
              </a:extLst>
            </p:cNvPr>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38;p40">
              <a:extLst>
                <a:ext uri="{FF2B5EF4-FFF2-40B4-BE49-F238E27FC236}">
                  <a16:creationId xmlns:a16="http://schemas.microsoft.com/office/drawing/2014/main" id="{6787A9C8-7E73-26EF-3731-7D301C136E59}"/>
                </a:ext>
              </a:extLst>
            </p:cNvPr>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39;p40">
              <a:extLst>
                <a:ext uri="{FF2B5EF4-FFF2-40B4-BE49-F238E27FC236}">
                  <a16:creationId xmlns:a16="http://schemas.microsoft.com/office/drawing/2014/main" id="{5E7207A0-0E82-A1BF-6EE3-A58C97B9B5A2}"/>
                </a:ext>
              </a:extLst>
            </p:cNvPr>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txBox="1">
            <a:spLocks noGrp="1"/>
          </p:cNvSpPr>
          <p:nvPr>
            <p:ph type="title"/>
          </p:nvPr>
        </p:nvSpPr>
        <p:spPr>
          <a:xfrm>
            <a:off x="2107425" y="2333484"/>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GR" dirty="0"/>
              <a:t>ΟΡΙΣΜΟΣ ΠΕΡΙΒΑΛΛΟΝΤΟΣ και </a:t>
            </a:r>
            <a:r>
              <a:rPr lang="el-GR" dirty="0" err="1"/>
              <a:t>οντοτητων</a:t>
            </a:r>
            <a:endParaRPr dirty="0"/>
          </a:p>
        </p:txBody>
      </p:sp>
      <p:sp>
        <p:nvSpPr>
          <p:cNvPr id="460" name="Google Shape;460;p42"/>
          <p:cNvSpPr txBox="1">
            <a:spLocks noGrp="1"/>
          </p:cNvSpPr>
          <p:nvPr>
            <p:ph type="title" idx="2"/>
          </p:nvPr>
        </p:nvSpPr>
        <p:spPr>
          <a:xfrm>
            <a:off x="3638942" y="1006262"/>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el-GR" dirty="0"/>
              <a:t>1</a:t>
            </a:r>
            <a:r>
              <a:rPr lang="en" dirty="0"/>
              <a:t>.</a:t>
            </a:r>
            <a:endParaRPr dirty="0"/>
          </a:p>
        </p:txBody>
      </p:sp>
      <p:sp>
        <p:nvSpPr>
          <p:cNvPr id="462" name="Google Shape;462;p42"/>
          <p:cNvSpPr/>
          <p:nvPr/>
        </p:nvSpPr>
        <p:spPr>
          <a:xfrm>
            <a:off x="2195400" y="373100"/>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42"/>
          <p:cNvGrpSpPr/>
          <p:nvPr/>
        </p:nvGrpSpPr>
        <p:grpSpPr>
          <a:xfrm>
            <a:off x="2710863" y="1234912"/>
            <a:ext cx="537556" cy="136576"/>
            <a:chOff x="2641350" y="846250"/>
            <a:chExt cx="413600" cy="105075"/>
          </a:xfrm>
        </p:grpSpPr>
        <p:sp>
          <p:nvSpPr>
            <p:cNvPr id="464" name="Google Shape;464;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42"/>
          <p:cNvGrpSpPr/>
          <p:nvPr/>
        </p:nvGrpSpPr>
        <p:grpSpPr>
          <a:xfrm>
            <a:off x="2881200" y="4514854"/>
            <a:ext cx="3397850" cy="187275"/>
            <a:chOff x="-3237675" y="-1132050"/>
            <a:chExt cx="3397850" cy="187275"/>
          </a:xfrm>
        </p:grpSpPr>
        <p:sp>
          <p:nvSpPr>
            <p:cNvPr id="469" name="Google Shape;469;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8" name="Google Shape;478;p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17835698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6" name="Google Shape;446;p41"/>
          <p:cNvSpPr txBox="1">
            <a:spLocks noGrp="1"/>
          </p:cNvSpPr>
          <p:nvPr>
            <p:ph type="subTitle" idx="1"/>
          </p:nvPr>
        </p:nvSpPr>
        <p:spPr>
          <a:xfrm>
            <a:off x="2259450" y="1949441"/>
            <a:ext cx="4625100" cy="17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
                <a:solidFill>
                  <a:schemeClr val="accent2"/>
                </a:solidFill>
              </a:rPr>
              <a:t>Do you know what helps you make your point clear?</a:t>
            </a:r>
            <a:endParaRPr>
              <a:solidFill>
                <a:schemeClr val="accent2"/>
              </a:solidFill>
            </a:endParaRPr>
          </a:p>
          <a:p>
            <a:pPr marL="0" lvl="0" indent="0" algn="l" rtl="0">
              <a:spcBef>
                <a:spcPts val="0"/>
              </a:spcBef>
              <a:spcAft>
                <a:spcPts val="0"/>
              </a:spcAft>
              <a:buClr>
                <a:schemeClr val="hlink"/>
              </a:buClr>
              <a:buSzPts val="1100"/>
              <a:buFont typeface="Arial"/>
              <a:buNone/>
            </a:pPr>
            <a:r>
              <a:rPr lang="en">
                <a:solidFill>
                  <a:schemeClr val="accent2"/>
                </a:solidFill>
              </a:rPr>
              <a:t>Lists like this one:</a:t>
            </a:r>
            <a:endParaRPr>
              <a:solidFill>
                <a:schemeClr val="accent2"/>
              </a:solidFill>
            </a:endParaRPr>
          </a:p>
          <a:p>
            <a:pPr marL="457200" lvl="0" indent="-317500" algn="l" rtl="0">
              <a:spcBef>
                <a:spcPts val="0"/>
              </a:spcBef>
              <a:spcAft>
                <a:spcPts val="0"/>
              </a:spcAft>
              <a:buClr>
                <a:schemeClr val="accent2"/>
              </a:buClr>
              <a:buSzPts val="1400"/>
              <a:buChar char="●"/>
            </a:pPr>
            <a:r>
              <a:rPr lang="en">
                <a:solidFill>
                  <a:schemeClr val="accent2"/>
                </a:solidFill>
              </a:rPr>
              <a:t>They’re simple </a:t>
            </a:r>
            <a:endParaRPr>
              <a:solidFill>
                <a:schemeClr val="accent2"/>
              </a:solidFill>
            </a:endParaRPr>
          </a:p>
          <a:p>
            <a:pPr marL="457200" lvl="0" indent="-317500" algn="l" rtl="0">
              <a:spcBef>
                <a:spcPts val="0"/>
              </a:spcBef>
              <a:spcAft>
                <a:spcPts val="0"/>
              </a:spcAft>
              <a:buClr>
                <a:schemeClr val="accent2"/>
              </a:buClr>
              <a:buSzPts val="1400"/>
              <a:buChar char="●"/>
            </a:pPr>
            <a:r>
              <a:rPr lang="en">
                <a:solidFill>
                  <a:schemeClr val="accent2"/>
                </a:solidFill>
              </a:rPr>
              <a:t>You can organize your ideas clearly</a:t>
            </a:r>
            <a:endParaRPr>
              <a:solidFill>
                <a:schemeClr val="accent2"/>
              </a:solidFill>
            </a:endParaRPr>
          </a:p>
          <a:p>
            <a:pPr marL="457200" lvl="0" indent="-317500" algn="l" rtl="0">
              <a:spcBef>
                <a:spcPts val="0"/>
              </a:spcBef>
              <a:spcAft>
                <a:spcPts val="0"/>
              </a:spcAft>
              <a:buClr>
                <a:schemeClr val="accent2"/>
              </a:buClr>
              <a:buSzPts val="1400"/>
              <a:buChar char="●"/>
            </a:pPr>
            <a:r>
              <a:rPr lang="en">
                <a:solidFill>
                  <a:schemeClr val="accent2"/>
                </a:solidFill>
              </a:rPr>
              <a:t>You’ll never forget to buy milk!</a:t>
            </a:r>
            <a:endParaRPr>
              <a:solidFill>
                <a:schemeClr val="accent2"/>
              </a:solidFill>
            </a:endParaRPr>
          </a:p>
          <a:p>
            <a:pPr marL="0" lvl="0" indent="0" algn="l" rtl="0">
              <a:spcBef>
                <a:spcPts val="0"/>
              </a:spcBef>
              <a:spcAft>
                <a:spcPts val="0"/>
              </a:spcAft>
              <a:buNone/>
            </a:pPr>
            <a:r>
              <a:rPr lang="en">
                <a:solidFill>
                  <a:schemeClr val="accent2"/>
                </a:solidFill>
              </a:rPr>
              <a:t>And the most important thing: the audience won’t miss the point of your presentation</a:t>
            </a:r>
            <a:endParaRPr>
              <a:solidFill>
                <a:schemeClr val="accent2"/>
              </a:solidFill>
            </a:endParaRPr>
          </a:p>
        </p:txBody>
      </p:sp>
      <p:sp>
        <p:nvSpPr>
          <p:cNvPr id="444" name="Google Shape;444;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GR" dirty="0" err="1"/>
              <a:t>Ορισμοσ</a:t>
            </a:r>
            <a:r>
              <a:rPr lang="el-GR" dirty="0"/>
              <a:t> ΠΕΡΙΒΑΛΛΟΝΤΟΣ και </a:t>
            </a:r>
            <a:r>
              <a:rPr lang="el-GR" dirty="0" err="1"/>
              <a:t>οντοτητων</a:t>
            </a:r>
            <a:r>
              <a:rPr lang="el-GR" dirty="0"/>
              <a:t> (1/4)</a:t>
            </a:r>
            <a:endParaRPr dirty="0"/>
          </a:p>
        </p:txBody>
      </p:sp>
      <p:sp>
        <p:nvSpPr>
          <p:cNvPr id="445" name="Google Shape;445;p41"/>
          <p:cNvSpPr/>
          <p:nvPr/>
        </p:nvSpPr>
        <p:spPr>
          <a:xfrm>
            <a:off x="1958925" y="1375376"/>
            <a:ext cx="52398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Picture 2" descr="A grid with black and white squares&#10;&#10;Description automatically generated">
            <a:extLst>
              <a:ext uri="{FF2B5EF4-FFF2-40B4-BE49-F238E27FC236}">
                <a16:creationId xmlns:a16="http://schemas.microsoft.com/office/drawing/2014/main" id="{BED21C52-1E03-525B-127A-4719671FDB75}"/>
              </a:ext>
            </a:extLst>
          </p:cNvPr>
          <p:cNvPicPr>
            <a:picLocks noChangeAspect="1"/>
          </p:cNvPicPr>
          <p:nvPr/>
        </p:nvPicPr>
        <p:blipFill>
          <a:blip r:embed="rId3"/>
          <a:stretch>
            <a:fillRect/>
          </a:stretch>
        </p:blipFill>
        <p:spPr>
          <a:xfrm>
            <a:off x="2703373" y="1698223"/>
            <a:ext cx="3750903" cy="2737554"/>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5" name="Google Shape;445;p41"/>
          <p:cNvSpPr/>
          <p:nvPr/>
        </p:nvSpPr>
        <p:spPr>
          <a:xfrm>
            <a:off x="720000" y="1219456"/>
            <a:ext cx="7759631"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41"/>
          <p:cNvSpPr txBox="1">
            <a:spLocks noGrp="1"/>
          </p:cNvSpPr>
          <p:nvPr>
            <p:ph type="title"/>
          </p:nvPr>
        </p:nvSpPr>
        <p:spPr>
          <a:xfrm>
            <a:off x="720000" y="37358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GR" dirty="0" err="1"/>
              <a:t>Ορισμοσ</a:t>
            </a:r>
            <a:r>
              <a:rPr lang="el-GR" dirty="0"/>
              <a:t> </a:t>
            </a:r>
            <a:r>
              <a:rPr lang="el-GR" dirty="0" err="1"/>
              <a:t>περιβαλλοντοσ</a:t>
            </a:r>
            <a:r>
              <a:rPr lang="el-GR" dirty="0"/>
              <a:t> και </a:t>
            </a:r>
            <a:r>
              <a:rPr lang="el-GR" dirty="0" err="1"/>
              <a:t>οντοτητων</a:t>
            </a:r>
            <a:r>
              <a:rPr lang="el-GR" dirty="0"/>
              <a:t> (2/4)</a:t>
            </a:r>
            <a:endParaRPr dirty="0"/>
          </a:p>
        </p:txBody>
      </p:sp>
      <p:sp>
        <p:nvSpPr>
          <p:cNvPr id="5" name="Google Shape;446;p41">
            <a:extLst>
              <a:ext uri="{FF2B5EF4-FFF2-40B4-BE49-F238E27FC236}">
                <a16:creationId xmlns:a16="http://schemas.microsoft.com/office/drawing/2014/main" id="{9EEBF4EA-AEAB-4099-40E8-BA9DA3D8A993}"/>
              </a:ext>
            </a:extLst>
          </p:cNvPr>
          <p:cNvSpPr txBox="1">
            <a:spLocks/>
          </p:cNvSpPr>
          <p:nvPr/>
        </p:nvSpPr>
        <p:spPr>
          <a:xfrm>
            <a:off x="921116" y="1450184"/>
            <a:ext cx="7301769" cy="2978944"/>
          </a:xfrm>
          <a:prstGeom prst="rect">
            <a:avLst/>
          </a:prstGeom>
        </p:spPr>
        <p:txBody>
          <a:bodyPr spcFirstLastPara="1" vert="horz" wrap="square" lIns="91425" tIns="91425" rIns="91425" bIns="91425" rtlCol="0" anchor="t" anchorCtr="0">
            <a:noAutofit/>
          </a:bodyPr>
          <a:lstStyle>
            <a:lvl1pPr marL="171450" lvl="0" indent="-171450" algn="l"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800" kern="1200">
                <a:solidFill>
                  <a:schemeClr val="accent2"/>
                </a:solidFill>
                <a:latin typeface="+mn-lt"/>
                <a:ea typeface="+mn-ea"/>
                <a:cs typeface="+mn-cs"/>
              </a:defRPr>
            </a:lvl1pPr>
            <a:lvl2pPr marL="514350" lvl="1"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500" kern="1200">
                <a:solidFill>
                  <a:schemeClr val="accent2"/>
                </a:solidFill>
                <a:latin typeface="+mn-lt"/>
                <a:ea typeface="+mn-ea"/>
                <a:cs typeface="+mn-cs"/>
              </a:defRPr>
            </a:lvl2pPr>
            <a:lvl3pPr marL="857250" lvl="2"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350" kern="1200">
                <a:solidFill>
                  <a:schemeClr val="accent2"/>
                </a:solidFill>
                <a:latin typeface="+mn-lt"/>
                <a:ea typeface="+mn-ea"/>
                <a:cs typeface="+mn-cs"/>
              </a:defRPr>
            </a:lvl3pPr>
            <a:lvl4pPr marL="1200150" lvl="3"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200" kern="1200">
                <a:solidFill>
                  <a:schemeClr val="accent2"/>
                </a:solidFill>
                <a:latin typeface="+mn-lt"/>
                <a:ea typeface="+mn-ea"/>
                <a:cs typeface="+mn-cs"/>
              </a:defRPr>
            </a:lvl4pPr>
            <a:lvl5pPr marL="1543050" lvl="4"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200" kern="1200">
                <a:solidFill>
                  <a:schemeClr val="accent2"/>
                </a:solidFill>
                <a:latin typeface="+mn-lt"/>
                <a:ea typeface="+mn-ea"/>
                <a:cs typeface="+mn-cs"/>
              </a:defRPr>
            </a:lvl5pPr>
            <a:lvl6pPr marL="1885950" lvl="5"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6pPr>
            <a:lvl7pPr marL="2228850" lvl="6"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7pPr>
            <a:lvl8pPr marL="2571750" lvl="7"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8pPr>
            <a:lvl9pPr marL="2914650" lvl="8" indent="-171450" algn="ctr" defTabSz="685800" rtl="0" eaLnBrk="1" latinLnBrk="0" hangingPunct="1">
              <a:lnSpc>
                <a:spcPct val="100000"/>
              </a:lnSpc>
              <a:spcBef>
                <a:spcPts val="0"/>
              </a:spcBef>
              <a:spcAft>
                <a:spcPts val="0"/>
              </a:spcAft>
              <a:buClr>
                <a:schemeClr val="accent2"/>
              </a:buClr>
              <a:buSzPts val="1400"/>
              <a:buFont typeface="Arial" panose="020B0604020202020204" pitchFamily="34" charset="0"/>
              <a:buChar char="■"/>
              <a:defRPr sz="1050" kern="1200">
                <a:solidFill>
                  <a:schemeClr val="accent2"/>
                </a:solidFill>
                <a:latin typeface="+mn-lt"/>
                <a:ea typeface="+mn-ea"/>
                <a:cs typeface="+mn-cs"/>
              </a:defRPr>
            </a:lvl9pPr>
          </a:lstStyle>
          <a:p>
            <a:pPr marL="0" indent="0">
              <a:buClr>
                <a:schemeClr val="hlink"/>
              </a:buClr>
              <a:buSzPts val="1100"/>
              <a:buFont typeface="Arial"/>
              <a:buNone/>
            </a:pPr>
            <a:endParaRPr lang="en-GB" dirty="0">
              <a:solidFill>
                <a:schemeClr val="bg1">
                  <a:lumMod val="75000"/>
                  <a:lumOff val="25000"/>
                </a:schemeClr>
              </a:solidFill>
            </a:endParaRPr>
          </a:p>
        </p:txBody>
      </p:sp>
      <p:sp>
        <p:nvSpPr>
          <p:cNvPr id="7" name="Subtitle 6">
            <a:extLst>
              <a:ext uri="{FF2B5EF4-FFF2-40B4-BE49-F238E27FC236}">
                <a16:creationId xmlns:a16="http://schemas.microsoft.com/office/drawing/2014/main" id="{BB294876-7167-DD38-AA1D-97169691BDD3}"/>
              </a:ext>
            </a:extLst>
          </p:cNvPr>
          <p:cNvSpPr>
            <a:spLocks noGrp="1"/>
          </p:cNvSpPr>
          <p:nvPr>
            <p:ph type="subTitle" idx="1"/>
          </p:nvPr>
        </p:nvSpPr>
        <p:spPr>
          <a:xfrm>
            <a:off x="921115" y="1450184"/>
            <a:ext cx="7301769" cy="2978944"/>
          </a:xfrm>
        </p:spPr>
        <p:txBody>
          <a:bodyPr/>
          <a:lstStyle/>
          <a:p>
            <a:pPr marL="0" indent="0">
              <a:buNone/>
            </a:pPr>
            <a:r>
              <a:rPr lang="el-GR" dirty="0">
                <a:solidFill>
                  <a:schemeClr val="bg1"/>
                </a:solidFill>
              </a:rPr>
              <a:t>Στον κόσμο μας υπάρχουν οι εξής πράκτορες και οντότητες:</a:t>
            </a:r>
          </a:p>
          <a:p>
            <a:pPr marL="0" indent="0">
              <a:buNone/>
            </a:pPr>
            <a:endParaRPr lang="el-GR" dirty="0">
              <a:solidFill>
                <a:schemeClr val="bg1"/>
              </a:solidFill>
            </a:endParaRPr>
          </a:p>
          <a:p>
            <a:pPr marL="0" indent="0">
              <a:buNone/>
            </a:pPr>
            <a:endParaRPr lang="el-GR" dirty="0">
              <a:solidFill>
                <a:schemeClr val="bg1"/>
              </a:solidFill>
            </a:endParaRPr>
          </a:p>
          <a:p>
            <a:pPr>
              <a:buClr>
                <a:schemeClr val="bg1"/>
              </a:buClr>
            </a:pPr>
            <a:r>
              <a:rPr lang="el-GR" b="1" dirty="0">
                <a:solidFill>
                  <a:schemeClr val="bg1"/>
                </a:solidFill>
              </a:rPr>
              <a:t>2</a:t>
            </a:r>
            <a:r>
              <a:rPr lang="el-GR" dirty="0">
                <a:solidFill>
                  <a:schemeClr val="bg1"/>
                </a:solidFill>
              </a:rPr>
              <a:t> Ταξί (πράκτορες)</a:t>
            </a:r>
          </a:p>
          <a:p>
            <a:endParaRPr lang="el-GR" dirty="0">
              <a:solidFill>
                <a:schemeClr val="bg1"/>
              </a:solidFill>
            </a:endParaRPr>
          </a:p>
          <a:p>
            <a:pPr>
              <a:buClr>
                <a:schemeClr val="bg1"/>
              </a:buClr>
            </a:pPr>
            <a:r>
              <a:rPr lang="el-GR" dirty="0">
                <a:solidFill>
                  <a:schemeClr val="bg1"/>
                </a:solidFill>
              </a:rPr>
              <a:t>Πελάτες (οντότητες)</a:t>
            </a:r>
          </a:p>
          <a:p>
            <a:endParaRPr lang="el-GR" dirty="0">
              <a:solidFill>
                <a:schemeClr val="bg1"/>
              </a:solidFill>
            </a:endParaRPr>
          </a:p>
          <a:p>
            <a:pPr>
              <a:buClr>
                <a:schemeClr val="bg1"/>
              </a:buClr>
            </a:pPr>
            <a:r>
              <a:rPr lang="el-GR" b="1" dirty="0">
                <a:solidFill>
                  <a:schemeClr val="bg1"/>
                </a:solidFill>
              </a:rPr>
              <a:t>2</a:t>
            </a:r>
            <a:r>
              <a:rPr lang="el-GR" dirty="0">
                <a:solidFill>
                  <a:schemeClr val="bg1"/>
                </a:solidFill>
              </a:rPr>
              <a:t> Προορισμούς (πράκτορες [ένα για κάθε εξυπηρετούμενο πελάτη])</a:t>
            </a:r>
          </a:p>
          <a:p>
            <a:pPr marL="0" indent="0">
              <a:buClr>
                <a:schemeClr val="bg1"/>
              </a:buClr>
              <a:buNone/>
            </a:pPr>
            <a:endParaRPr lang="el-GR" dirty="0">
              <a:solidFill>
                <a:schemeClr val="bg1"/>
              </a:solidFill>
            </a:endParaRPr>
          </a:p>
          <a:p>
            <a:pPr>
              <a:buClr>
                <a:schemeClr val="bg1"/>
              </a:buClr>
            </a:pPr>
            <a:r>
              <a:rPr lang="el-GR" b="1" dirty="0">
                <a:solidFill>
                  <a:schemeClr val="bg1"/>
                </a:solidFill>
              </a:rPr>
              <a:t>Τηλεφωνικό Κέντρο (οντότητα)</a:t>
            </a:r>
          </a:p>
          <a:p>
            <a:pPr marL="0" indent="0">
              <a:buNone/>
            </a:pPr>
            <a:endParaRPr lang="el-GR" dirty="0">
              <a:solidFill>
                <a:schemeClr val="bg1">
                  <a:lumMod val="75000"/>
                  <a:lumOff val="25000"/>
                </a:schemeClr>
              </a:solidFill>
            </a:endParaRPr>
          </a:p>
          <a:p>
            <a:pPr marL="0" indent="0">
              <a:buNone/>
            </a:pPr>
            <a:endParaRPr lang="el-GR" dirty="0">
              <a:solidFill>
                <a:schemeClr val="bg1">
                  <a:lumMod val="75000"/>
                  <a:lumOff val="25000"/>
                </a:schemeClr>
              </a:solidFill>
            </a:endParaRPr>
          </a:p>
        </p:txBody>
      </p:sp>
    </p:spTree>
    <p:extLst>
      <p:ext uri="{BB962C8B-B14F-4D97-AF65-F5344CB8AC3E}">
        <p14:creationId xmlns:p14="http://schemas.microsoft.com/office/powerpoint/2010/main" val="190832474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3"/>
          <p:cNvSpPr/>
          <p:nvPr/>
        </p:nvSpPr>
        <p:spPr>
          <a:xfrm>
            <a:off x="715099" y="535000"/>
            <a:ext cx="7785963"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txBox="1">
            <a:spLocks noGrp="1"/>
          </p:cNvSpPr>
          <p:nvPr>
            <p:ph type="title"/>
          </p:nvPr>
        </p:nvSpPr>
        <p:spPr>
          <a:xfrm>
            <a:off x="1138537" y="808598"/>
            <a:ext cx="6939086"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l-GR" sz="3600" dirty="0"/>
              <a:t>ΟΡΙΣΜΟΣ ΠΕΡΙΒΑΛΛΟΝΤΟΣ και </a:t>
            </a:r>
            <a:r>
              <a:rPr lang="el-GR" sz="3600" dirty="0" err="1"/>
              <a:t>οντοτητων</a:t>
            </a:r>
            <a:r>
              <a:rPr lang="el-GR" sz="3600" dirty="0"/>
              <a:t> (</a:t>
            </a:r>
            <a:r>
              <a:rPr lang="en-US" sz="3600" dirty="0"/>
              <a:t>3</a:t>
            </a:r>
            <a:r>
              <a:rPr lang="el-GR" sz="3600" dirty="0"/>
              <a:t>/4)</a:t>
            </a:r>
            <a:endParaRPr sz="3600" dirty="0"/>
          </a:p>
        </p:txBody>
      </p:sp>
      <p:sp>
        <p:nvSpPr>
          <p:cNvPr id="496" name="Google Shape;496;p43"/>
          <p:cNvSpPr txBox="1">
            <a:spLocks noGrp="1"/>
          </p:cNvSpPr>
          <p:nvPr>
            <p:ph type="body" idx="1"/>
          </p:nvPr>
        </p:nvSpPr>
        <p:spPr>
          <a:xfrm>
            <a:off x="1180797" y="1543052"/>
            <a:ext cx="6863066" cy="2714626"/>
          </a:xfrm>
          <a:prstGeom prst="rect">
            <a:avLst/>
          </a:prstGeom>
        </p:spPr>
        <p:txBody>
          <a:bodyPr spcFirstLastPara="1" wrap="square" lIns="91425" tIns="91425" rIns="91425" bIns="91425" anchor="t" anchorCtr="0">
            <a:noAutofit/>
          </a:bodyPr>
          <a:lstStyle/>
          <a:p>
            <a:pPr marL="0" indent="0" algn="l">
              <a:buNone/>
            </a:pPr>
            <a:r>
              <a:rPr lang="el-GR" sz="1600" dirty="0">
                <a:solidFill>
                  <a:schemeClr val="bg1"/>
                </a:solidFill>
              </a:rPr>
              <a:t>Το </a:t>
            </a:r>
            <a:r>
              <a:rPr lang="el-GR" sz="1600" b="1" dirty="0">
                <a:solidFill>
                  <a:schemeClr val="bg1"/>
                </a:solidFill>
              </a:rPr>
              <a:t>Τηλεφωνικό Κέντρο </a:t>
            </a:r>
            <a:r>
              <a:rPr lang="el-GR" sz="1600" dirty="0">
                <a:solidFill>
                  <a:schemeClr val="bg1"/>
                </a:solidFill>
              </a:rPr>
              <a:t>έχει αναλάβει τον ρόλο της ανάθεσης συγκεκριμένων πελατών (από την λίστα πελατών) σε συγκεκριμένο ταξί (πράκτορα) κάθε φορά</a:t>
            </a:r>
            <a:r>
              <a:rPr lang="en-US" sz="1600" dirty="0">
                <a:solidFill>
                  <a:schemeClr val="bg1"/>
                </a:solidFill>
              </a:rPr>
              <a:t>, </a:t>
            </a:r>
            <a:r>
              <a:rPr lang="el-GR" sz="1600" dirty="0">
                <a:solidFill>
                  <a:schemeClr val="bg1"/>
                </a:solidFill>
              </a:rPr>
              <a:t>για να τον διαχειριστεί (να γίνει </a:t>
            </a:r>
            <a:r>
              <a:rPr lang="en-US" sz="1600" dirty="0">
                <a:solidFill>
                  <a:schemeClr val="bg1"/>
                </a:solidFill>
              </a:rPr>
              <a:t>manager task </a:t>
            </a:r>
            <a:r>
              <a:rPr lang="el-GR" sz="1600" dirty="0">
                <a:solidFill>
                  <a:schemeClr val="bg1"/>
                </a:solidFill>
              </a:rPr>
              <a:t>της μεταφοράς σου συγκεκριμένου πελάτη). Ύστερα, ο </a:t>
            </a:r>
            <a:r>
              <a:rPr lang="en-US" sz="1600" dirty="0">
                <a:solidFill>
                  <a:schemeClr val="bg1"/>
                </a:solidFill>
              </a:rPr>
              <a:t>manager </a:t>
            </a:r>
            <a:r>
              <a:rPr lang="el-GR" sz="1600" dirty="0">
                <a:solidFill>
                  <a:schemeClr val="bg1"/>
                </a:solidFill>
              </a:rPr>
              <a:t>αυτός θα εκτελέσει ένα </a:t>
            </a:r>
            <a:r>
              <a:rPr lang="en-US" sz="1600" dirty="0">
                <a:solidFill>
                  <a:schemeClr val="bg1"/>
                </a:solidFill>
              </a:rPr>
              <a:t>CNP </a:t>
            </a:r>
            <a:r>
              <a:rPr lang="el-GR" sz="1600" dirty="0">
                <a:solidFill>
                  <a:schemeClr val="bg1"/>
                </a:solidFill>
              </a:rPr>
              <a:t>για το </a:t>
            </a:r>
            <a:r>
              <a:rPr lang="en-US" sz="1600" dirty="0">
                <a:solidFill>
                  <a:schemeClr val="bg1"/>
                </a:solidFill>
              </a:rPr>
              <a:t>task </a:t>
            </a:r>
            <a:r>
              <a:rPr lang="el-GR" sz="1600" dirty="0">
                <a:solidFill>
                  <a:schemeClr val="bg1"/>
                </a:solidFill>
              </a:rPr>
              <a:t>της μεταφοράς αυτής.</a:t>
            </a:r>
          </a:p>
          <a:p>
            <a:pPr marL="0" indent="0" algn="l">
              <a:buNone/>
            </a:pPr>
            <a:endParaRPr lang="el-GR" sz="1600" dirty="0">
              <a:solidFill>
                <a:schemeClr val="bg1"/>
              </a:solidFill>
            </a:endParaRPr>
          </a:p>
          <a:p>
            <a:pPr marL="0" indent="0" algn="l">
              <a:buNone/>
            </a:pPr>
            <a:r>
              <a:rPr lang="el-GR" sz="1600" dirty="0">
                <a:solidFill>
                  <a:schemeClr val="bg1"/>
                </a:solidFill>
              </a:rPr>
              <a:t>Η επιλογή αυτή γίνεται μέσω μιας συνάρτησης </a:t>
            </a:r>
            <a:r>
              <a:rPr lang="en-US" sz="1600" dirty="0" err="1">
                <a:solidFill>
                  <a:schemeClr val="bg1"/>
                </a:solidFill>
              </a:rPr>
              <a:t>taxiCenter</a:t>
            </a:r>
            <a:r>
              <a:rPr lang="el-GR" sz="1600" dirty="0">
                <a:solidFill>
                  <a:schemeClr val="bg1"/>
                </a:solidFill>
              </a:rPr>
              <a:t> στο </a:t>
            </a:r>
            <a:r>
              <a:rPr lang="en-US" sz="1600" dirty="0">
                <a:solidFill>
                  <a:schemeClr val="bg1"/>
                </a:solidFill>
              </a:rPr>
              <a:t>java </a:t>
            </a:r>
            <a:r>
              <a:rPr lang="el-GR" sz="1600" dirty="0">
                <a:solidFill>
                  <a:schemeClr val="bg1"/>
                </a:solidFill>
              </a:rPr>
              <a:t>αρχείο. Στην ουσία, για κάθε πελάτη στην λίστα πελατών, επιλέγεται εναλλάξ ένα από τα δύο ταξί κάθε φορά για να είναι </a:t>
            </a:r>
            <a:r>
              <a:rPr lang="en-US" sz="1600" dirty="0">
                <a:solidFill>
                  <a:schemeClr val="bg1"/>
                </a:solidFill>
              </a:rPr>
              <a:t>manager </a:t>
            </a:r>
            <a:r>
              <a:rPr lang="el-GR" sz="1600" dirty="0">
                <a:solidFill>
                  <a:schemeClr val="bg1"/>
                </a:solidFill>
              </a:rPr>
              <a:t>του πελάτη με ένα συγκεκριμένο </a:t>
            </a:r>
            <a:r>
              <a:rPr lang="en-US" sz="1600" dirty="0">
                <a:solidFill>
                  <a:schemeClr val="bg1"/>
                </a:solidFill>
              </a:rPr>
              <a:t>id (</a:t>
            </a:r>
            <a:r>
              <a:rPr lang="el-GR" sz="1600" dirty="0">
                <a:solidFill>
                  <a:schemeClr val="bg1"/>
                </a:solidFill>
              </a:rPr>
              <a:t>τοποθεσία πελάτη). </a:t>
            </a:r>
          </a:p>
          <a:p>
            <a:pPr marL="0" indent="0" algn="l">
              <a:buNone/>
            </a:pPr>
            <a:endParaRPr lang="el-GR" sz="1600" dirty="0">
              <a:solidFill>
                <a:schemeClr val="bg1"/>
              </a:solidFill>
            </a:endParaRPr>
          </a:p>
          <a:p>
            <a:pPr marL="0" indent="0" algn="l">
              <a:buNone/>
            </a:pPr>
            <a:endParaRPr lang="el-GR" sz="1600" dirty="0">
              <a:solidFill>
                <a:schemeClr val="bg1"/>
              </a:solidFill>
            </a:endParaRPr>
          </a:p>
        </p:txBody>
      </p:sp>
      <p:grpSp>
        <p:nvGrpSpPr>
          <p:cNvPr id="485" name="Google Shape;485;p43"/>
          <p:cNvGrpSpPr/>
          <p:nvPr/>
        </p:nvGrpSpPr>
        <p:grpSpPr>
          <a:xfrm rot="10800000">
            <a:off x="-436827" y="4235809"/>
            <a:ext cx="2159530" cy="548628"/>
            <a:chOff x="2641350" y="846250"/>
            <a:chExt cx="413600" cy="105075"/>
          </a:xfrm>
        </p:grpSpPr>
        <p:sp>
          <p:nvSpPr>
            <p:cNvPr id="486" name="Google Shape;486;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3"/>
          <p:cNvSpPr/>
          <p:nvPr/>
        </p:nvSpPr>
        <p:spPr>
          <a:xfrm>
            <a:off x="274578" y="35800"/>
            <a:ext cx="998400" cy="9984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43"/>
          <p:cNvGrpSpPr/>
          <p:nvPr/>
        </p:nvGrpSpPr>
        <p:grpSpPr>
          <a:xfrm>
            <a:off x="773778" y="744739"/>
            <a:ext cx="537557" cy="136576"/>
            <a:chOff x="2641349" y="846250"/>
            <a:chExt cx="413601" cy="105075"/>
          </a:xfrm>
        </p:grpSpPr>
        <p:sp>
          <p:nvSpPr>
            <p:cNvPr id="492" name="Google Shape;492;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43"/>
            <p:cNvSpPr/>
            <p:nvPr/>
          </p:nvSpPr>
          <p:spPr>
            <a:xfrm>
              <a:off x="2641349"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1127292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3"/>
          <p:cNvSpPr/>
          <p:nvPr/>
        </p:nvSpPr>
        <p:spPr>
          <a:xfrm>
            <a:off x="715099" y="535000"/>
            <a:ext cx="7785963"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txBox="1">
            <a:spLocks noGrp="1"/>
          </p:cNvSpPr>
          <p:nvPr>
            <p:ph type="title"/>
          </p:nvPr>
        </p:nvSpPr>
        <p:spPr>
          <a:xfrm>
            <a:off x="1138537" y="808598"/>
            <a:ext cx="6939086"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l-GR" sz="3600" dirty="0"/>
              <a:t>ΟΡΙΣΜΟΣ ΠΕΡΙΒΑΛΛΟΝΤΟΣ και </a:t>
            </a:r>
            <a:r>
              <a:rPr lang="el-GR" sz="3600" dirty="0" err="1"/>
              <a:t>οντοτητων</a:t>
            </a:r>
            <a:r>
              <a:rPr lang="el-GR" sz="3600" dirty="0"/>
              <a:t> (4/4)</a:t>
            </a:r>
            <a:endParaRPr sz="3600" dirty="0"/>
          </a:p>
        </p:txBody>
      </p:sp>
      <p:sp>
        <p:nvSpPr>
          <p:cNvPr id="496" name="Google Shape;496;p43"/>
          <p:cNvSpPr txBox="1">
            <a:spLocks noGrp="1"/>
          </p:cNvSpPr>
          <p:nvPr>
            <p:ph type="body" idx="1"/>
          </p:nvPr>
        </p:nvSpPr>
        <p:spPr>
          <a:xfrm>
            <a:off x="1180797" y="1543052"/>
            <a:ext cx="6863066" cy="2714626"/>
          </a:xfrm>
          <a:prstGeom prst="rect">
            <a:avLst/>
          </a:prstGeom>
        </p:spPr>
        <p:txBody>
          <a:bodyPr spcFirstLastPara="1" wrap="square" lIns="91425" tIns="91425" rIns="91425" bIns="91425" anchor="t" anchorCtr="0">
            <a:noAutofit/>
          </a:bodyPr>
          <a:lstStyle/>
          <a:p>
            <a:pPr marL="0" indent="0" algn="l">
              <a:buNone/>
            </a:pPr>
            <a:r>
              <a:rPr lang="el-GR" sz="1600" dirty="0">
                <a:solidFill>
                  <a:schemeClr val="bg1"/>
                </a:solidFill>
              </a:rPr>
              <a:t>Έτσι, προστίθεται ένα </a:t>
            </a:r>
            <a:r>
              <a:rPr lang="en-US" sz="1600" dirty="0">
                <a:solidFill>
                  <a:schemeClr val="bg1"/>
                </a:solidFill>
              </a:rPr>
              <a:t>percept </a:t>
            </a:r>
            <a:r>
              <a:rPr lang="el-GR" sz="1600" dirty="0">
                <a:solidFill>
                  <a:schemeClr val="bg1"/>
                </a:solidFill>
              </a:rPr>
              <a:t>στο στιγμιότυπο του .</a:t>
            </a:r>
            <a:r>
              <a:rPr lang="en-US" sz="1600" dirty="0">
                <a:solidFill>
                  <a:schemeClr val="bg1"/>
                </a:solidFill>
              </a:rPr>
              <a:t>asl </a:t>
            </a:r>
            <a:r>
              <a:rPr lang="el-GR" sz="1600" dirty="0">
                <a:solidFill>
                  <a:schemeClr val="bg1"/>
                </a:solidFill>
              </a:rPr>
              <a:t>του ταξί που θα αναλάβει την διαχείριση του συγκεκριμένου πελάτη και αντιστοιχίζεται το </a:t>
            </a:r>
            <a:r>
              <a:rPr lang="en-US" sz="1600" dirty="0" err="1">
                <a:solidFill>
                  <a:schemeClr val="bg1"/>
                </a:solidFill>
              </a:rPr>
              <a:t>cust</a:t>
            </a:r>
            <a:r>
              <a:rPr lang="en-US" sz="1600" dirty="0">
                <a:solidFill>
                  <a:schemeClr val="bg1"/>
                </a:solidFill>
              </a:rPr>
              <a:t>(ID) </a:t>
            </a:r>
            <a:r>
              <a:rPr lang="el-GR" sz="1600" dirty="0">
                <a:solidFill>
                  <a:schemeClr val="bg1"/>
                </a:solidFill>
              </a:rPr>
              <a:t>στο .</a:t>
            </a:r>
            <a:r>
              <a:rPr lang="en-US" sz="1600" dirty="0">
                <a:solidFill>
                  <a:schemeClr val="bg1"/>
                </a:solidFill>
              </a:rPr>
              <a:t>asl,</a:t>
            </a:r>
            <a:r>
              <a:rPr lang="el-GR" sz="1600" dirty="0">
                <a:solidFill>
                  <a:schemeClr val="bg1"/>
                </a:solidFill>
              </a:rPr>
              <a:t> με το σωστό </a:t>
            </a:r>
            <a:r>
              <a:rPr lang="en-US" sz="1600" dirty="0">
                <a:solidFill>
                  <a:schemeClr val="bg1"/>
                </a:solidFill>
              </a:rPr>
              <a:t>ID </a:t>
            </a:r>
            <a:r>
              <a:rPr lang="el-GR" sz="1600" dirty="0">
                <a:solidFill>
                  <a:schemeClr val="bg1"/>
                </a:solidFill>
              </a:rPr>
              <a:t>μέσα.</a:t>
            </a:r>
          </a:p>
          <a:p>
            <a:pPr marL="0" indent="0" algn="l">
              <a:buNone/>
            </a:pPr>
            <a:r>
              <a:rPr lang="el-GR" sz="1600" dirty="0">
                <a:solidFill>
                  <a:schemeClr val="bg1"/>
                </a:solidFill>
              </a:rPr>
              <a:t>Για παράδειγμα, ας πούμε ότι έχουμε 3 πελάτες στην λίστα πελατών, με τον πρώτο πελάτη σε αυτή να βρίσκεται στην τοποθεσία (1, 5). Τότε θα αναλάβει τον πελάτη αυτόν το πρώτο ταξί (0). Έτσι, θα προστεθεί </a:t>
            </a:r>
            <a:r>
              <a:rPr lang="en-US" sz="1600" dirty="0">
                <a:solidFill>
                  <a:schemeClr val="bg1"/>
                </a:solidFill>
              </a:rPr>
              <a:t>percept </a:t>
            </a:r>
            <a:r>
              <a:rPr lang="en-US" sz="1600" dirty="0" err="1">
                <a:solidFill>
                  <a:schemeClr val="bg1"/>
                </a:solidFill>
              </a:rPr>
              <a:t>cust</a:t>
            </a:r>
            <a:r>
              <a:rPr lang="en-US" sz="1600" dirty="0">
                <a:solidFill>
                  <a:schemeClr val="bg1"/>
                </a:solidFill>
              </a:rPr>
              <a:t>(15)</a:t>
            </a:r>
            <a:r>
              <a:rPr lang="el-GR" sz="1600" dirty="0">
                <a:solidFill>
                  <a:schemeClr val="bg1"/>
                </a:solidFill>
              </a:rPr>
              <a:t> στο</a:t>
            </a:r>
            <a:r>
              <a:rPr lang="en-US" sz="1600" dirty="0">
                <a:solidFill>
                  <a:schemeClr val="bg1"/>
                </a:solidFill>
              </a:rPr>
              <a:t> </a:t>
            </a:r>
            <a:r>
              <a:rPr lang="el-GR" sz="1600" dirty="0">
                <a:solidFill>
                  <a:schemeClr val="bg1"/>
                </a:solidFill>
              </a:rPr>
              <a:t>στιγμιότυπο </a:t>
            </a:r>
            <a:r>
              <a:rPr lang="en-US" sz="1600" dirty="0">
                <a:solidFill>
                  <a:schemeClr val="bg1"/>
                </a:solidFill>
              </a:rPr>
              <a:t>.asl </a:t>
            </a:r>
            <a:r>
              <a:rPr lang="el-GR" sz="1600" dirty="0">
                <a:solidFill>
                  <a:schemeClr val="bg1"/>
                </a:solidFill>
              </a:rPr>
              <a:t>του ταξί 0, ενώ όπου υπάρχει </a:t>
            </a:r>
            <a:r>
              <a:rPr lang="en-US" sz="1600" dirty="0" err="1">
                <a:solidFill>
                  <a:schemeClr val="bg1"/>
                </a:solidFill>
              </a:rPr>
              <a:t>cust</a:t>
            </a:r>
            <a:r>
              <a:rPr lang="en-US" sz="1600" dirty="0">
                <a:solidFill>
                  <a:schemeClr val="bg1"/>
                </a:solidFill>
              </a:rPr>
              <a:t>(ID) </a:t>
            </a:r>
            <a:r>
              <a:rPr lang="el-GR" sz="1600" dirty="0">
                <a:solidFill>
                  <a:schemeClr val="bg1"/>
                </a:solidFill>
              </a:rPr>
              <a:t>στο αρχείο θα αντιστοιχηθεί με </a:t>
            </a:r>
            <a:r>
              <a:rPr lang="en-US" sz="1600" dirty="0" err="1">
                <a:solidFill>
                  <a:schemeClr val="bg1"/>
                </a:solidFill>
              </a:rPr>
              <a:t>cust</a:t>
            </a:r>
            <a:r>
              <a:rPr lang="en-US" sz="1600" dirty="0">
                <a:solidFill>
                  <a:schemeClr val="bg1"/>
                </a:solidFill>
              </a:rPr>
              <a:t>(15)</a:t>
            </a:r>
            <a:r>
              <a:rPr lang="el-GR" sz="1600" dirty="0">
                <a:solidFill>
                  <a:schemeClr val="bg1"/>
                </a:solidFill>
              </a:rPr>
              <a:t>. Αυτό έχει ως αποτέλεσμα να τρέξει πρωτόκολλο </a:t>
            </a:r>
            <a:r>
              <a:rPr lang="en-US" sz="1600" dirty="0">
                <a:solidFill>
                  <a:schemeClr val="bg1"/>
                </a:solidFill>
              </a:rPr>
              <a:t>CNP </a:t>
            </a:r>
            <a:r>
              <a:rPr lang="el-GR" sz="1600" dirty="0">
                <a:solidFill>
                  <a:schemeClr val="bg1"/>
                </a:solidFill>
              </a:rPr>
              <a:t>από αυτό το ταξί, για τη μεταφορά του συγκεκριμένου πελάτη.</a:t>
            </a:r>
          </a:p>
          <a:p>
            <a:pPr marL="0" indent="0" algn="l">
              <a:buNone/>
            </a:pPr>
            <a:r>
              <a:rPr lang="el-GR" sz="1600" dirty="0">
                <a:solidFill>
                  <a:schemeClr val="bg1"/>
                </a:solidFill>
              </a:rPr>
              <a:t>Ύστερα, για τον επόμενο πελάτη θα γίνει η ίδια διαδικασία, αλλά για το άλλο ταξί (1). Για τον επόμενο πελάτη από αυτόν θα γίνει για το ταξί 0, </a:t>
            </a:r>
            <a:r>
              <a:rPr lang="el-GR" sz="1600" dirty="0" err="1">
                <a:solidFill>
                  <a:schemeClr val="bg1"/>
                </a:solidFill>
              </a:rPr>
              <a:t>κ.ο.κ.</a:t>
            </a:r>
            <a:endParaRPr lang="el-GR" sz="1600" dirty="0">
              <a:solidFill>
                <a:schemeClr val="bg1"/>
              </a:solidFill>
            </a:endParaRPr>
          </a:p>
          <a:p>
            <a:pPr marL="0" indent="0" algn="l">
              <a:buNone/>
            </a:pPr>
            <a:endParaRPr lang="el-GR" sz="1600" dirty="0">
              <a:solidFill>
                <a:schemeClr val="bg1"/>
              </a:solidFill>
            </a:endParaRPr>
          </a:p>
        </p:txBody>
      </p:sp>
      <p:grpSp>
        <p:nvGrpSpPr>
          <p:cNvPr id="485" name="Google Shape;485;p43"/>
          <p:cNvGrpSpPr/>
          <p:nvPr/>
        </p:nvGrpSpPr>
        <p:grpSpPr>
          <a:xfrm rot="10800000">
            <a:off x="-436827" y="4414407"/>
            <a:ext cx="2159530" cy="548628"/>
            <a:chOff x="2641350" y="846250"/>
            <a:chExt cx="413600" cy="105075"/>
          </a:xfrm>
        </p:grpSpPr>
        <p:sp>
          <p:nvSpPr>
            <p:cNvPr id="486" name="Google Shape;486;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3"/>
          <p:cNvSpPr/>
          <p:nvPr/>
        </p:nvSpPr>
        <p:spPr>
          <a:xfrm>
            <a:off x="274578" y="35800"/>
            <a:ext cx="998400" cy="9984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43"/>
          <p:cNvGrpSpPr/>
          <p:nvPr/>
        </p:nvGrpSpPr>
        <p:grpSpPr>
          <a:xfrm>
            <a:off x="773778" y="744739"/>
            <a:ext cx="537557" cy="136576"/>
            <a:chOff x="2641349" y="846250"/>
            <a:chExt cx="413601" cy="105075"/>
          </a:xfrm>
        </p:grpSpPr>
        <p:sp>
          <p:nvSpPr>
            <p:cNvPr id="492" name="Google Shape;492;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43"/>
            <p:cNvSpPr/>
            <p:nvPr/>
          </p:nvSpPr>
          <p:spPr>
            <a:xfrm>
              <a:off x="2641349"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960447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txBox="1">
            <a:spLocks noGrp="1"/>
          </p:cNvSpPr>
          <p:nvPr>
            <p:ph type="title"/>
          </p:nvPr>
        </p:nvSpPr>
        <p:spPr>
          <a:xfrm>
            <a:off x="2107425" y="2333484"/>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CONTRACT NET PROTOCOL (CNP)</a:t>
            </a:r>
            <a:endParaRPr dirty="0"/>
          </a:p>
        </p:txBody>
      </p:sp>
      <p:sp>
        <p:nvSpPr>
          <p:cNvPr id="460" name="Google Shape;460;p42"/>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el-GR" dirty="0"/>
              <a:t>2</a:t>
            </a:r>
            <a:r>
              <a:rPr lang="en" dirty="0"/>
              <a:t>.</a:t>
            </a:r>
            <a:endParaRPr dirty="0"/>
          </a:p>
        </p:txBody>
      </p:sp>
      <p:sp>
        <p:nvSpPr>
          <p:cNvPr id="462" name="Google Shape;462;p42"/>
          <p:cNvSpPr/>
          <p:nvPr/>
        </p:nvSpPr>
        <p:spPr>
          <a:xfrm>
            <a:off x="2195400" y="373100"/>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42"/>
          <p:cNvGrpSpPr/>
          <p:nvPr/>
        </p:nvGrpSpPr>
        <p:grpSpPr>
          <a:xfrm>
            <a:off x="2710863" y="1234912"/>
            <a:ext cx="537556" cy="136576"/>
            <a:chOff x="2641350" y="846250"/>
            <a:chExt cx="413600" cy="105075"/>
          </a:xfrm>
        </p:grpSpPr>
        <p:sp>
          <p:nvSpPr>
            <p:cNvPr id="464" name="Google Shape;464;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42"/>
          <p:cNvGrpSpPr/>
          <p:nvPr/>
        </p:nvGrpSpPr>
        <p:grpSpPr>
          <a:xfrm>
            <a:off x="2881200" y="4514854"/>
            <a:ext cx="3397850" cy="187275"/>
            <a:chOff x="-3237675" y="-1132050"/>
            <a:chExt cx="3397850" cy="187275"/>
          </a:xfrm>
        </p:grpSpPr>
        <p:sp>
          <p:nvSpPr>
            <p:cNvPr id="469" name="Google Shape;469;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8" name="Google Shape;478;p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2294723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4">
      <a:dk1>
        <a:sysClr val="windowText" lastClr="000000"/>
      </a:dk1>
      <a:lt1>
        <a:sysClr val="window" lastClr="FFFFFF"/>
      </a:lt1>
      <a:dk2>
        <a:srgbClr val="252C36"/>
      </a:dk2>
      <a:lt2>
        <a:srgbClr val="7C96A3"/>
      </a:lt2>
      <a:accent1>
        <a:srgbClr val="4472C4"/>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2074</TotalTime>
  <Words>1637</Words>
  <Application>Microsoft Office PowerPoint</Application>
  <PresentationFormat>On-screen Show (16:9)</PresentationFormat>
  <Paragraphs>121</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Tw Cen MT</vt:lpstr>
      <vt:lpstr>Raleway</vt:lpstr>
      <vt:lpstr>Raleway Medium</vt:lpstr>
      <vt:lpstr>Arial</vt:lpstr>
      <vt:lpstr>Open Sans</vt:lpstr>
      <vt:lpstr>Wingdings</vt:lpstr>
      <vt:lpstr>Circuit</vt:lpstr>
      <vt:lpstr>Συστηματα ευφυων πρακτορων</vt:lpstr>
      <vt:lpstr>ΕΙΣΑΓωγη</vt:lpstr>
      <vt:lpstr>Ορισμοσ περιβαλλοντοσ ΚΑΙ ΟΝΤΟΤΗΤΩΝ</vt:lpstr>
      <vt:lpstr>ΟΡΙΣΜΟΣ ΠΕΡΙΒΑΛΛΟΝΤΟΣ και οντοτητων</vt:lpstr>
      <vt:lpstr>Ορισμοσ ΠΕΡΙΒΑΛΛΟΝΤΟΣ και οντοτητων (1/4)</vt:lpstr>
      <vt:lpstr>Ορισμοσ περιβαλλοντοσ και οντοτητων (2/4)</vt:lpstr>
      <vt:lpstr>ΟΡΙΣΜΟΣ ΠΕΡΙΒΑΛΛΟΝΤΟΣ και οντοτητων (3/4)</vt:lpstr>
      <vt:lpstr>ΟΡΙΣΜΟΣ ΠΕΡΙΒΑΛΛΟΝΤΟΣ και οντοτητων (4/4)</vt:lpstr>
      <vt:lpstr>CONTRACT NET PROTOCOL (CNP)</vt:lpstr>
      <vt:lpstr>Contract net protocol (1/5)</vt:lpstr>
      <vt:lpstr>Contract net protocol (2/5)</vt:lpstr>
      <vt:lpstr>Contract net protocol (3/5)</vt:lpstr>
      <vt:lpstr>Contract net protocol (4/5)</vt:lpstr>
      <vt:lpstr>Contract net protocol (5/5)</vt:lpstr>
      <vt:lpstr>ΒΕΛΤΙΩΣΕΙΣ ΣΤΟΝ ΠΡΑΚΤΟΡΑ</vt:lpstr>
      <vt:lpstr>ΒΕΛΤΙΩΣΕΙΣ ΣΤΟΝ ΠΡΑΚΤΟΡΑ (1/5)</vt:lpstr>
      <vt:lpstr>ΒΕΛΤΙΩΣΕΙΣ ΣΤΟΝ ΠΡΑΚΤΟΡΑ (2/5)</vt:lpstr>
      <vt:lpstr>ΒΕΛΤΙΩΣΕΙΣ ΣΤΟΝ ΠΡΑΚΤΟΡΑ (3/5)</vt:lpstr>
      <vt:lpstr>ΒΕΛΤΙΩΣΕΙΣ ΣΤΟΝ ΠΡΑΚΤΟΡΑ (4/5)</vt:lpstr>
      <vt:lpstr>ΒΕΛΤΙΩΣΕΙΣ ΣΤΟΝ ΠΡΑΚΤΟΡΑ (5/5)</vt:lpstr>
      <vt:lpstr>ΤΕΛΟΣ ΠΑΡΟΥΣΙΑΣΗς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(AI)</dc:title>
  <dc:creator>DimSot1</dc:creator>
  <cp:lastModifiedBy>Apostolos</cp:lastModifiedBy>
  <cp:revision>83</cp:revision>
  <dcterms:modified xsi:type="dcterms:W3CDTF">2024-02-26T13:09:17Z</dcterms:modified>
</cp:coreProperties>
</file>