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9F0E9C-4626-4FD6-AF86-0D23FD77A1C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006755-9A5C-4E19-AF63-8FB887164940}">
      <dgm:prSet/>
      <dgm:spPr/>
      <dgm:t>
        <a:bodyPr/>
        <a:lstStyle/>
        <a:p>
          <a:r>
            <a:rPr lang="en-US" dirty="0"/>
            <a:t>Using many trials best model is “Decision Tree”</a:t>
          </a:r>
        </a:p>
      </dgm:t>
    </dgm:pt>
    <dgm:pt modelId="{CABDA179-0ED0-48AD-AAB1-EA87FB2A9AE6}" type="parTrans" cxnId="{D60C99C8-6C9C-4B85-B1D7-20EA44E49664}">
      <dgm:prSet/>
      <dgm:spPr/>
      <dgm:t>
        <a:bodyPr/>
        <a:lstStyle/>
        <a:p>
          <a:endParaRPr lang="en-US"/>
        </a:p>
      </dgm:t>
    </dgm:pt>
    <dgm:pt modelId="{7BB8BEEE-5957-4CE9-BF4E-FAC3A4CA3E7E}" type="sibTrans" cxnId="{D60C99C8-6C9C-4B85-B1D7-20EA44E49664}">
      <dgm:prSet/>
      <dgm:spPr/>
      <dgm:t>
        <a:bodyPr/>
        <a:lstStyle/>
        <a:p>
          <a:endParaRPr lang="en-US"/>
        </a:p>
      </dgm:t>
    </dgm:pt>
    <dgm:pt modelId="{F28930FA-B164-4D6B-A71A-4990AD765C81}">
      <dgm:prSet/>
      <dgm:spPr/>
      <dgm:t>
        <a:bodyPr/>
        <a:lstStyle/>
        <a:p>
          <a:r>
            <a:rPr lang="en-US"/>
            <a:t>Best criterion is “entropy”</a:t>
          </a:r>
        </a:p>
      </dgm:t>
    </dgm:pt>
    <dgm:pt modelId="{53F5FC75-BAA8-4185-AFCA-F544545B089B}" type="parTrans" cxnId="{EAE67568-7EDE-44BB-A579-18E3318C2D40}">
      <dgm:prSet/>
      <dgm:spPr/>
      <dgm:t>
        <a:bodyPr/>
        <a:lstStyle/>
        <a:p>
          <a:endParaRPr lang="en-US"/>
        </a:p>
      </dgm:t>
    </dgm:pt>
    <dgm:pt modelId="{F8F60920-E1FA-4FEF-96DE-C2FD0C4D65EB}" type="sibTrans" cxnId="{EAE67568-7EDE-44BB-A579-18E3318C2D40}">
      <dgm:prSet/>
      <dgm:spPr/>
      <dgm:t>
        <a:bodyPr/>
        <a:lstStyle/>
        <a:p>
          <a:endParaRPr lang="en-US"/>
        </a:p>
      </dgm:t>
    </dgm:pt>
    <dgm:pt modelId="{8AFE6067-E5FA-4083-9C24-7BE30185690C}">
      <dgm:prSet/>
      <dgm:spPr/>
      <dgm:t>
        <a:bodyPr/>
        <a:lstStyle/>
        <a:p>
          <a:r>
            <a:rPr lang="en-US"/>
            <a:t>Best max features is “auto”</a:t>
          </a:r>
        </a:p>
      </dgm:t>
    </dgm:pt>
    <dgm:pt modelId="{4D56B541-51C3-4DC7-811E-FDD08596349D}" type="parTrans" cxnId="{0DBFF5E5-7A17-4F5D-8392-2CF2A9351E44}">
      <dgm:prSet/>
      <dgm:spPr/>
      <dgm:t>
        <a:bodyPr/>
        <a:lstStyle/>
        <a:p>
          <a:endParaRPr lang="en-US"/>
        </a:p>
      </dgm:t>
    </dgm:pt>
    <dgm:pt modelId="{BF752469-4638-4D03-85D5-1BF4B208362F}" type="sibTrans" cxnId="{0DBFF5E5-7A17-4F5D-8392-2CF2A9351E44}">
      <dgm:prSet/>
      <dgm:spPr/>
      <dgm:t>
        <a:bodyPr/>
        <a:lstStyle/>
        <a:p>
          <a:endParaRPr lang="en-US"/>
        </a:p>
      </dgm:t>
    </dgm:pt>
    <dgm:pt modelId="{18A149F1-4895-4AC6-AD0D-B8A0796FD496}">
      <dgm:prSet/>
      <dgm:spPr/>
      <dgm:t>
        <a:bodyPr/>
        <a:lstStyle/>
        <a:p>
          <a:r>
            <a:rPr lang="en-US"/>
            <a:t>Best splitter is “best”</a:t>
          </a:r>
        </a:p>
      </dgm:t>
    </dgm:pt>
    <dgm:pt modelId="{F12C1E77-02C6-4BDA-B286-2D861EA2AAF7}" type="parTrans" cxnId="{55B979C9-A6F4-4157-A078-9A83EC7080E6}">
      <dgm:prSet/>
      <dgm:spPr/>
      <dgm:t>
        <a:bodyPr/>
        <a:lstStyle/>
        <a:p>
          <a:endParaRPr lang="en-US"/>
        </a:p>
      </dgm:t>
    </dgm:pt>
    <dgm:pt modelId="{ACFE32AD-2F25-4342-8538-26C53614F372}" type="sibTrans" cxnId="{55B979C9-A6F4-4157-A078-9A83EC7080E6}">
      <dgm:prSet/>
      <dgm:spPr/>
      <dgm:t>
        <a:bodyPr/>
        <a:lstStyle/>
        <a:p>
          <a:endParaRPr lang="en-US"/>
        </a:p>
      </dgm:t>
    </dgm:pt>
    <dgm:pt modelId="{84F6E451-2B2D-4DF4-AA85-56CEC6499366}">
      <dgm:prSet/>
      <dgm:spPr/>
      <dgm:t>
        <a:bodyPr/>
        <a:lstStyle/>
        <a:p>
          <a:r>
            <a:rPr lang="en-US" dirty="0"/>
            <a:t>Best max depth depends from criterion for </a:t>
          </a:r>
          <a:r>
            <a:rPr lang="en-US" dirty="0" err="1"/>
            <a:t>gini</a:t>
          </a:r>
          <a:r>
            <a:rPr lang="en-US" dirty="0"/>
            <a:t> is “11” for entropy is “9”</a:t>
          </a:r>
        </a:p>
      </dgm:t>
    </dgm:pt>
    <dgm:pt modelId="{22C8EAFE-87E2-471B-90FB-8ED23BCC5CC5}" type="parTrans" cxnId="{2A1C8A9E-442F-4735-8BE9-B6B473098DA0}">
      <dgm:prSet/>
      <dgm:spPr/>
      <dgm:t>
        <a:bodyPr/>
        <a:lstStyle/>
        <a:p>
          <a:endParaRPr lang="en-US"/>
        </a:p>
      </dgm:t>
    </dgm:pt>
    <dgm:pt modelId="{0BF9DA4C-A380-4819-A18B-48473486B2D7}" type="sibTrans" cxnId="{2A1C8A9E-442F-4735-8BE9-B6B473098DA0}">
      <dgm:prSet/>
      <dgm:spPr/>
      <dgm:t>
        <a:bodyPr/>
        <a:lstStyle/>
        <a:p>
          <a:endParaRPr lang="en-US"/>
        </a:p>
      </dgm:t>
    </dgm:pt>
    <dgm:pt modelId="{31538952-5DDD-42D8-9471-26F523523DFF}" type="pres">
      <dgm:prSet presAssocID="{6E9F0E9C-4626-4FD6-AF86-0D23FD77A1C6}" presName="vert0" presStyleCnt="0">
        <dgm:presLayoutVars>
          <dgm:dir/>
          <dgm:animOne val="branch"/>
          <dgm:animLvl val="lvl"/>
        </dgm:presLayoutVars>
      </dgm:prSet>
      <dgm:spPr/>
    </dgm:pt>
    <dgm:pt modelId="{2B06A3A0-5B3F-442A-B3DB-CB6B695E234B}" type="pres">
      <dgm:prSet presAssocID="{3E006755-9A5C-4E19-AF63-8FB887164940}" presName="thickLine" presStyleLbl="alignNode1" presStyleIdx="0" presStyleCnt="5"/>
      <dgm:spPr/>
    </dgm:pt>
    <dgm:pt modelId="{562D67A0-4770-4AC1-B459-742DA8E23F9A}" type="pres">
      <dgm:prSet presAssocID="{3E006755-9A5C-4E19-AF63-8FB887164940}" presName="horz1" presStyleCnt="0"/>
      <dgm:spPr/>
    </dgm:pt>
    <dgm:pt modelId="{3AECE222-C514-4C03-979F-048A816DB87C}" type="pres">
      <dgm:prSet presAssocID="{3E006755-9A5C-4E19-AF63-8FB887164940}" presName="tx1" presStyleLbl="revTx" presStyleIdx="0" presStyleCnt="5"/>
      <dgm:spPr/>
    </dgm:pt>
    <dgm:pt modelId="{7EA6658E-E97F-4634-BCCE-0DE6189398D7}" type="pres">
      <dgm:prSet presAssocID="{3E006755-9A5C-4E19-AF63-8FB887164940}" presName="vert1" presStyleCnt="0"/>
      <dgm:spPr/>
    </dgm:pt>
    <dgm:pt modelId="{5C600A03-5317-4849-98BD-27B3DDB7EF5A}" type="pres">
      <dgm:prSet presAssocID="{F28930FA-B164-4D6B-A71A-4990AD765C81}" presName="thickLine" presStyleLbl="alignNode1" presStyleIdx="1" presStyleCnt="5"/>
      <dgm:spPr/>
    </dgm:pt>
    <dgm:pt modelId="{1F650498-3FB6-45D4-B0D1-591E68F3845C}" type="pres">
      <dgm:prSet presAssocID="{F28930FA-B164-4D6B-A71A-4990AD765C81}" presName="horz1" presStyleCnt="0"/>
      <dgm:spPr/>
    </dgm:pt>
    <dgm:pt modelId="{891C96D5-1DC1-43D9-BBFA-3CB0947B33D7}" type="pres">
      <dgm:prSet presAssocID="{F28930FA-B164-4D6B-A71A-4990AD765C81}" presName="tx1" presStyleLbl="revTx" presStyleIdx="1" presStyleCnt="5"/>
      <dgm:spPr/>
    </dgm:pt>
    <dgm:pt modelId="{C9CB03EF-0A44-482F-8374-0796123CAC3A}" type="pres">
      <dgm:prSet presAssocID="{F28930FA-B164-4D6B-A71A-4990AD765C81}" presName="vert1" presStyleCnt="0"/>
      <dgm:spPr/>
    </dgm:pt>
    <dgm:pt modelId="{20B2A298-9A7D-4FC0-8870-C4945BFB7458}" type="pres">
      <dgm:prSet presAssocID="{8AFE6067-E5FA-4083-9C24-7BE30185690C}" presName="thickLine" presStyleLbl="alignNode1" presStyleIdx="2" presStyleCnt="5"/>
      <dgm:spPr/>
    </dgm:pt>
    <dgm:pt modelId="{0036C14B-73E3-4505-A946-8EEFA920DFE6}" type="pres">
      <dgm:prSet presAssocID="{8AFE6067-E5FA-4083-9C24-7BE30185690C}" presName="horz1" presStyleCnt="0"/>
      <dgm:spPr/>
    </dgm:pt>
    <dgm:pt modelId="{1715A5DB-555B-4520-92AB-6802C05E35C7}" type="pres">
      <dgm:prSet presAssocID="{8AFE6067-E5FA-4083-9C24-7BE30185690C}" presName="tx1" presStyleLbl="revTx" presStyleIdx="2" presStyleCnt="5"/>
      <dgm:spPr/>
    </dgm:pt>
    <dgm:pt modelId="{ECD135C5-521C-481C-BB72-F8B9B569BFDA}" type="pres">
      <dgm:prSet presAssocID="{8AFE6067-E5FA-4083-9C24-7BE30185690C}" presName="vert1" presStyleCnt="0"/>
      <dgm:spPr/>
    </dgm:pt>
    <dgm:pt modelId="{D41C6563-5550-4256-A3C6-0667D1D14971}" type="pres">
      <dgm:prSet presAssocID="{18A149F1-4895-4AC6-AD0D-B8A0796FD496}" presName="thickLine" presStyleLbl="alignNode1" presStyleIdx="3" presStyleCnt="5"/>
      <dgm:spPr/>
    </dgm:pt>
    <dgm:pt modelId="{59A31E68-A2B7-4B33-A7DA-9FA80166B15D}" type="pres">
      <dgm:prSet presAssocID="{18A149F1-4895-4AC6-AD0D-B8A0796FD496}" presName="horz1" presStyleCnt="0"/>
      <dgm:spPr/>
    </dgm:pt>
    <dgm:pt modelId="{9A284A82-5EFF-4D0E-BB62-3057473E0A0B}" type="pres">
      <dgm:prSet presAssocID="{18A149F1-4895-4AC6-AD0D-B8A0796FD496}" presName="tx1" presStyleLbl="revTx" presStyleIdx="3" presStyleCnt="5"/>
      <dgm:spPr/>
    </dgm:pt>
    <dgm:pt modelId="{06884AD1-4BF8-46DA-9A96-A927BDE6DCD9}" type="pres">
      <dgm:prSet presAssocID="{18A149F1-4895-4AC6-AD0D-B8A0796FD496}" presName="vert1" presStyleCnt="0"/>
      <dgm:spPr/>
    </dgm:pt>
    <dgm:pt modelId="{919F9F84-440D-4F31-B1D9-10F44421D352}" type="pres">
      <dgm:prSet presAssocID="{84F6E451-2B2D-4DF4-AA85-56CEC6499366}" presName="thickLine" presStyleLbl="alignNode1" presStyleIdx="4" presStyleCnt="5"/>
      <dgm:spPr/>
    </dgm:pt>
    <dgm:pt modelId="{DF9ABD11-4F9C-40C7-82F2-7420F7884BBA}" type="pres">
      <dgm:prSet presAssocID="{84F6E451-2B2D-4DF4-AA85-56CEC6499366}" presName="horz1" presStyleCnt="0"/>
      <dgm:spPr/>
    </dgm:pt>
    <dgm:pt modelId="{96B35780-3EAC-453C-9297-E86AC5600BC9}" type="pres">
      <dgm:prSet presAssocID="{84F6E451-2B2D-4DF4-AA85-56CEC6499366}" presName="tx1" presStyleLbl="revTx" presStyleIdx="4" presStyleCnt="5"/>
      <dgm:spPr/>
    </dgm:pt>
    <dgm:pt modelId="{47008F16-CDA1-4EC0-AB67-EF11284DE4F0}" type="pres">
      <dgm:prSet presAssocID="{84F6E451-2B2D-4DF4-AA85-56CEC6499366}" presName="vert1" presStyleCnt="0"/>
      <dgm:spPr/>
    </dgm:pt>
  </dgm:ptLst>
  <dgm:cxnLst>
    <dgm:cxn modelId="{C0DDBF03-D423-4112-BF55-E45849A6551A}" type="presOf" srcId="{6E9F0E9C-4626-4FD6-AF86-0D23FD77A1C6}" destId="{31538952-5DDD-42D8-9471-26F523523DFF}" srcOrd="0" destOrd="0" presId="urn:microsoft.com/office/officeart/2008/layout/LinedList"/>
    <dgm:cxn modelId="{AD826812-8671-4161-9E57-4E6E322E4D28}" type="presOf" srcId="{18A149F1-4895-4AC6-AD0D-B8A0796FD496}" destId="{9A284A82-5EFF-4D0E-BB62-3057473E0A0B}" srcOrd="0" destOrd="0" presId="urn:microsoft.com/office/officeart/2008/layout/LinedList"/>
    <dgm:cxn modelId="{EAE67568-7EDE-44BB-A579-18E3318C2D40}" srcId="{6E9F0E9C-4626-4FD6-AF86-0D23FD77A1C6}" destId="{F28930FA-B164-4D6B-A71A-4990AD765C81}" srcOrd="1" destOrd="0" parTransId="{53F5FC75-BAA8-4185-AFCA-F544545B089B}" sibTransId="{F8F60920-E1FA-4FEF-96DE-C2FD0C4D65EB}"/>
    <dgm:cxn modelId="{29EDFD6B-A990-4B28-A0B9-43055D91E631}" type="presOf" srcId="{F28930FA-B164-4D6B-A71A-4990AD765C81}" destId="{891C96D5-1DC1-43D9-BBFA-3CB0947B33D7}" srcOrd="0" destOrd="0" presId="urn:microsoft.com/office/officeart/2008/layout/LinedList"/>
    <dgm:cxn modelId="{F8A77192-C079-4A69-A6AF-153EE88015D2}" type="presOf" srcId="{3E006755-9A5C-4E19-AF63-8FB887164940}" destId="{3AECE222-C514-4C03-979F-048A816DB87C}" srcOrd="0" destOrd="0" presId="urn:microsoft.com/office/officeart/2008/layout/LinedList"/>
    <dgm:cxn modelId="{2A1C8A9E-442F-4735-8BE9-B6B473098DA0}" srcId="{6E9F0E9C-4626-4FD6-AF86-0D23FD77A1C6}" destId="{84F6E451-2B2D-4DF4-AA85-56CEC6499366}" srcOrd="4" destOrd="0" parTransId="{22C8EAFE-87E2-471B-90FB-8ED23BCC5CC5}" sibTransId="{0BF9DA4C-A380-4819-A18B-48473486B2D7}"/>
    <dgm:cxn modelId="{41BA6EB2-3293-4E16-9B9C-9B6B7DE31F33}" type="presOf" srcId="{84F6E451-2B2D-4DF4-AA85-56CEC6499366}" destId="{96B35780-3EAC-453C-9297-E86AC5600BC9}" srcOrd="0" destOrd="0" presId="urn:microsoft.com/office/officeart/2008/layout/LinedList"/>
    <dgm:cxn modelId="{D60C99C8-6C9C-4B85-B1D7-20EA44E49664}" srcId="{6E9F0E9C-4626-4FD6-AF86-0D23FD77A1C6}" destId="{3E006755-9A5C-4E19-AF63-8FB887164940}" srcOrd="0" destOrd="0" parTransId="{CABDA179-0ED0-48AD-AAB1-EA87FB2A9AE6}" sibTransId="{7BB8BEEE-5957-4CE9-BF4E-FAC3A4CA3E7E}"/>
    <dgm:cxn modelId="{55B979C9-A6F4-4157-A078-9A83EC7080E6}" srcId="{6E9F0E9C-4626-4FD6-AF86-0D23FD77A1C6}" destId="{18A149F1-4895-4AC6-AD0D-B8A0796FD496}" srcOrd="3" destOrd="0" parTransId="{F12C1E77-02C6-4BDA-B286-2D861EA2AAF7}" sibTransId="{ACFE32AD-2F25-4342-8538-26C53614F372}"/>
    <dgm:cxn modelId="{C2021BE5-AA37-493F-8A36-80D368308E0C}" type="presOf" srcId="{8AFE6067-E5FA-4083-9C24-7BE30185690C}" destId="{1715A5DB-555B-4520-92AB-6802C05E35C7}" srcOrd="0" destOrd="0" presId="urn:microsoft.com/office/officeart/2008/layout/LinedList"/>
    <dgm:cxn modelId="{0DBFF5E5-7A17-4F5D-8392-2CF2A9351E44}" srcId="{6E9F0E9C-4626-4FD6-AF86-0D23FD77A1C6}" destId="{8AFE6067-E5FA-4083-9C24-7BE30185690C}" srcOrd="2" destOrd="0" parTransId="{4D56B541-51C3-4DC7-811E-FDD08596349D}" sibTransId="{BF752469-4638-4D03-85D5-1BF4B208362F}"/>
    <dgm:cxn modelId="{E5B6A3F8-64FD-4E71-B61A-E8263B4F291D}" type="presParOf" srcId="{31538952-5DDD-42D8-9471-26F523523DFF}" destId="{2B06A3A0-5B3F-442A-B3DB-CB6B695E234B}" srcOrd="0" destOrd="0" presId="urn:microsoft.com/office/officeart/2008/layout/LinedList"/>
    <dgm:cxn modelId="{2E103FFB-40D1-48F2-8429-9EB4529711F5}" type="presParOf" srcId="{31538952-5DDD-42D8-9471-26F523523DFF}" destId="{562D67A0-4770-4AC1-B459-742DA8E23F9A}" srcOrd="1" destOrd="0" presId="urn:microsoft.com/office/officeart/2008/layout/LinedList"/>
    <dgm:cxn modelId="{A0E8941F-68BF-44F2-99A6-D7699C6F0430}" type="presParOf" srcId="{562D67A0-4770-4AC1-B459-742DA8E23F9A}" destId="{3AECE222-C514-4C03-979F-048A816DB87C}" srcOrd="0" destOrd="0" presId="urn:microsoft.com/office/officeart/2008/layout/LinedList"/>
    <dgm:cxn modelId="{AD51F31B-5DAD-4B3A-BC66-9D163F1BC7AD}" type="presParOf" srcId="{562D67A0-4770-4AC1-B459-742DA8E23F9A}" destId="{7EA6658E-E97F-4634-BCCE-0DE6189398D7}" srcOrd="1" destOrd="0" presId="urn:microsoft.com/office/officeart/2008/layout/LinedList"/>
    <dgm:cxn modelId="{C20DB3BA-FD55-41E0-AD39-3A6AC2B1F5D4}" type="presParOf" srcId="{31538952-5DDD-42D8-9471-26F523523DFF}" destId="{5C600A03-5317-4849-98BD-27B3DDB7EF5A}" srcOrd="2" destOrd="0" presId="urn:microsoft.com/office/officeart/2008/layout/LinedList"/>
    <dgm:cxn modelId="{E154F20C-4105-4EE8-8906-29EF328FFECA}" type="presParOf" srcId="{31538952-5DDD-42D8-9471-26F523523DFF}" destId="{1F650498-3FB6-45D4-B0D1-591E68F3845C}" srcOrd="3" destOrd="0" presId="urn:microsoft.com/office/officeart/2008/layout/LinedList"/>
    <dgm:cxn modelId="{B009BAE5-A5F4-492E-8B9D-50FAB782EC44}" type="presParOf" srcId="{1F650498-3FB6-45D4-B0D1-591E68F3845C}" destId="{891C96D5-1DC1-43D9-BBFA-3CB0947B33D7}" srcOrd="0" destOrd="0" presId="urn:microsoft.com/office/officeart/2008/layout/LinedList"/>
    <dgm:cxn modelId="{08280922-258C-421E-9457-327EF4A33F33}" type="presParOf" srcId="{1F650498-3FB6-45D4-B0D1-591E68F3845C}" destId="{C9CB03EF-0A44-482F-8374-0796123CAC3A}" srcOrd="1" destOrd="0" presId="urn:microsoft.com/office/officeart/2008/layout/LinedList"/>
    <dgm:cxn modelId="{F9F7E286-10F6-49D0-8163-ABDB076F9CF1}" type="presParOf" srcId="{31538952-5DDD-42D8-9471-26F523523DFF}" destId="{20B2A298-9A7D-4FC0-8870-C4945BFB7458}" srcOrd="4" destOrd="0" presId="urn:microsoft.com/office/officeart/2008/layout/LinedList"/>
    <dgm:cxn modelId="{98377A81-AAF1-44F2-9CF6-49F27D2438BB}" type="presParOf" srcId="{31538952-5DDD-42D8-9471-26F523523DFF}" destId="{0036C14B-73E3-4505-A946-8EEFA920DFE6}" srcOrd="5" destOrd="0" presId="urn:microsoft.com/office/officeart/2008/layout/LinedList"/>
    <dgm:cxn modelId="{33AE636C-FA8C-4861-8B0B-4900381EAD0D}" type="presParOf" srcId="{0036C14B-73E3-4505-A946-8EEFA920DFE6}" destId="{1715A5DB-555B-4520-92AB-6802C05E35C7}" srcOrd="0" destOrd="0" presId="urn:microsoft.com/office/officeart/2008/layout/LinedList"/>
    <dgm:cxn modelId="{1B88E9F3-5D19-475F-8529-FC4F88E1424F}" type="presParOf" srcId="{0036C14B-73E3-4505-A946-8EEFA920DFE6}" destId="{ECD135C5-521C-481C-BB72-F8B9B569BFDA}" srcOrd="1" destOrd="0" presId="urn:microsoft.com/office/officeart/2008/layout/LinedList"/>
    <dgm:cxn modelId="{DFBAADBE-27D2-494F-8860-6B6E88A161FE}" type="presParOf" srcId="{31538952-5DDD-42D8-9471-26F523523DFF}" destId="{D41C6563-5550-4256-A3C6-0667D1D14971}" srcOrd="6" destOrd="0" presId="urn:microsoft.com/office/officeart/2008/layout/LinedList"/>
    <dgm:cxn modelId="{A2E3FA16-9BFE-450E-8B63-E39BEB9AC1F4}" type="presParOf" srcId="{31538952-5DDD-42D8-9471-26F523523DFF}" destId="{59A31E68-A2B7-4B33-A7DA-9FA80166B15D}" srcOrd="7" destOrd="0" presId="urn:microsoft.com/office/officeart/2008/layout/LinedList"/>
    <dgm:cxn modelId="{76A700DE-2AAD-4951-9245-932371C9BA6C}" type="presParOf" srcId="{59A31E68-A2B7-4B33-A7DA-9FA80166B15D}" destId="{9A284A82-5EFF-4D0E-BB62-3057473E0A0B}" srcOrd="0" destOrd="0" presId="urn:microsoft.com/office/officeart/2008/layout/LinedList"/>
    <dgm:cxn modelId="{7003E504-2DC9-4551-92B1-893443E35248}" type="presParOf" srcId="{59A31E68-A2B7-4B33-A7DA-9FA80166B15D}" destId="{06884AD1-4BF8-46DA-9A96-A927BDE6DCD9}" srcOrd="1" destOrd="0" presId="urn:microsoft.com/office/officeart/2008/layout/LinedList"/>
    <dgm:cxn modelId="{B1D297CA-B939-48EF-9814-04E1317A0E1C}" type="presParOf" srcId="{31538952-5DDD-42D8-9471-26F523523DFF}" destId="{919F9F84-440D-4F31-B1D9-10F44421D352}" srcOrd="8" destOrd="0" presId="urn:microsoft.com/office/officeart/2008/layout/LinedList"/>
    <dgm:cxn modelId="{07EA35FD-DA80-4B86-B839-FADCA50877A7}" type="presParOf" srcId="{31538952-5DDD-42D8-9471-26F523523DFF}" destId="{DF9ABD11-4F9C-40C7-82F2-7420F7884BBA}" srcOrd="9" destOrd="0" presId="urn:microsoft.com/office/officeart/2008/layout/LinedList"/>
    <dgm:cxn modelId="{8F3E6291-F1B2-47B9-AA69-13E94AF1A460}" type="presParOf" srcId="{DF9ABD11-4F9C-40C7-82F2-7420F7884BBA}" destId="{96B35780-3EAC-453C-9297-E86AC5600BC9}" srcOrd="0" destOrd="0" presId="urn:microsoft.com/office/officeart/2008/layout/LinedList"/>
    <dgm:cxn modelId="{621D0AE8-F8F2-40EC-A720-D5943D7D4563}" type="presParOf" srcId="{DF9ABD11-4F9C-40C7-82F2-7420F7884BBA}" destId="{47008F16-CDA1-4EC0-AB67-EF11284DE4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6A3A0-5B3F-442A-B3DB-CB6B695E234B}">
      <dsp:nvSpPr>
        <dsp:cNvPr id="0" name=""/>
        <dsp:cNvSpPr/>
      </dsp:nvSpPr>
      <dsp:spPr>
        <a:xfrm>
          <a:off x="0" y="491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CE222-C514-4C03-979F-048A816DB87C}">
      <dsp:nvSpPr>
        <dsp:cNvPr id="0" name=""/>
        <dsp:cNvSpPr/>
      </dsp:nvSpPr>
      <dsp:spPr>
        <a:xfrm>
          <a:off x="0" y="491"/>
          <a:ext cx="9720262" cy="804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Using many trials best model is “Decision Tree”</a:t>
          </a:r>
        </a:p>
      </dsp:txBody>
      <dsp:txXfrm>
        <a:off x="0" y="491"/>
        <a:ext cx="9720262" cy="804348"/>
      </dsp:txXfrm>
    </dsp:sp>
    <dsp:sp modelId="{5C600A03-5317-4849-98BD-27B3DDB7EF5A}">
      <dsp:nvSpPr>
        <dsp:cNvPr id="0" name=""/>
        <dsp:cNvSpPr/>
      </dsp:nvSpPr>
      <dsp:spPr>
        <a:xfrm>
          <a:off x="0" y="804839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C96D5-1DC1-43D9-BBFA-3CB0947B33D7}">
      <dsp:nvSpPr>
        <dsp:cNvPr id="0" name=""/>
        <dsp:cNvSpPr/>
      </dsp:nvSpPr>
      <dsp:spPr>
        <a:xfrm>
          <a:off x="0" y="804839"/>
          <a:ext cx="9720262" cy="804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Best criterion is “entropy”</a:t>
          </a:r>
        </a:p>
      </dsp:txBody>
      <dsp:txXfrm>
        <a:off x="0" y="804839"/>
        <a:ext cx="9720262" cy="804348"/>
      </dsp:txXfrm>
    </dsp:sp>
    <dsp:sp modelId="{20B2A298-9A7D-4FC0-8870-C4945BFB7458}">
      <dsp:nvSpPr>
        <dsp:cNvPr id="0" name=""/>
        <dsp:cNvSpPr/>
      </dsp:nvSpPr>
      <dsp:spPr>
        <a:xfrm>
          <a:off x="0" y="1609188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5A5DB-555B-4520-92AB-6802C05E35C7}">
      <dsp:nvSpPr>
        <dsp:cNvPr id="0" name=""/>
        <dsp:cNvSpPr/>
      </dsp:nvSpPr>
      <dsp:spPr>
        <a:xfrm>
          <a:off x="0" y="1609188"/>
          <a:ext cx="9720262" cy="804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Best max features is “auto”</a:t>
          </a:r>
        </a:p>
      </dsp:txBody>
      <dsp:txXfrm>
        <a:off x="0" y="1609188"/>
        <a:ext cx="9720262" cy="804348"/>
      </dsp:txXfrm>
    </dsp:sp>
    <dsp:sp modelId="{D41C6563-5550-4256-A3C6-0667D1D14971}">
      <dsp:nvSpPr>
        <dsp:cNvPr id="0" name=""/>
        <dsp:cNvSpPr/>
      </dsp:nvSpPr>
      <dsp:spPr>
        <a:xfrm>
          <a:off x="0" y="2413536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84A82-5EFF-4D0E-BB62-3057473E0A0B}">
      <dsp:nvSpPr>
        <dsp:cNvPr id="0" name=""/>
        <dsp:cNvSpPr/>
      </dsp:nvSpPr>
      <dsp:spPr>
        <a:xfrm>
          <a:off x="0" y="2413536"/>
          <a:ext cx="9720262" cy="804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Best splitter is “best”</a:t>
          </a:r>
        </a:p>
      </dsp:txBody>
      <dsp:txXfrm>
        <a:off x="0" y="2413536"/>
        <a:ext cx="9720262" cy="804348"/>
      </dsp:txXfrm>
    </dsp:sp>
    <dsp:sp modelId="{919F9F84-440D-4F31-B1D9-10F44421D352}">
      <dsp:nvSpPr>
        <dsp:cNvPr id="0" name=""/>
        <dsp:cNvSpPr/>
      </dsp:nvSpPr>
      <dsp:spPr>
        <a:xfrm>
          <a:off x="0" y="3217885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35780-3EAC-453C-9297-E86AC5600BC9}">
      <dsp:nvSpPr>
        <dsp:cNvPr id="0" name=""/>
        <dsp:cNvSpPr/>
      </dsp:nvSpPr>
      <dsp:spPr>
        <a:xfrm>
          <a:off x="0" y="3217885"/>
          <a:ext cx="9720262" cy="804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Best max depth depends from criterion for </a:t>
          </a:r>
          <a:r>
            <a:rPr lang="en-US" sz="2600" kern="1200" dirty="0" err="1"/>
            <a:t>gini</a:t>
          </a:r>
          <a:r>
            <a:rPr lang="en-US" sz="2600" kern="1200" dirty="0"/>
            <a:t> is “11” for entropy is “9”</a:t>
          </a:r>
        </a:p>
      </dsp:txBody>
      <dsp:txXfrm>
        <a:off x="0" y="3217885"/>
        <a:ext cx="9720262" cy="804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773527D-B365-46E7-BD8A-DA8967AFC3B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317D-F989-472D-A637-8306FA192C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25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527D-B365-46E7-BD8A-DA8967AFC3B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317D-F989-472D-A637-8306FA192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527D-B365-46E7-BD8A-DA8967AFC3B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317D-F989-472D-A637-8306FA192C5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5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527D-B365-46E7-BD8A-DA8967AFC3B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317D-F989-472D-A637-8306FA192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4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527D-B365-46E7-BD8A-DA8967AFC3B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317D-F989-472D-A637-8306FA192C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55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527D-B365-46E7-BD8A-DA8967AFC3B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317D-F989-472D-A637-8306FA192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527D-B365-46E7-BD8A-DA8967AFC3B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317D-F989-472D-A637-8306FA192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8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527D-B365-46E7-BD8A-DA8967AFC3B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317D-F989-472D-A637-8306FA192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9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527D-B365-46E7-BD8A-DA8967AFC3B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317D-F989-472D-A637-8306FA192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7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527D-B365-46E7-BD8A-DA8967AFC3B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317D-F989-472D-A637-8306FA192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7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527D-B365-46E7-BD8A-DA8967AFC3B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317D-F989-472D-A637-8306FA192C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29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773527D-B365-46E7-BD8A-DA8967AFC3B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931317D-F989-472D-A637-8306FA192C5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0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DB07-4AC7-7517-256F-352D892E1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3700"/>
              <a:t>GROUP Project – spaceship titanic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594D-4D4F-8387-683C-0627A260C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/>
              <a:t>Purpose: to create the most accurate prediction of survival on the Titanic</a:t>
            </a:r>
            <a:endParaRPr lang="ru-RU" sz="1600"/>
          </a:p>
          <a:p>
            <a:r>
              <a:rPr lang="en-US" sz="1600"/>
              <a:t>Tools: Jupyter Notebook</a:t>
            </a:r>
            <a:endParaRPr lang="ru-RU" sz="1600"/>
          </a:p>
          <a:p>
            <a:r>
              <a:rPr lang="en-US" sz="1600"/>
              <a:t>Method: Carrying out data formatting with subsequent analysis and visualization for more accurate results.</a:t>
            </a:r>
          </a:p>
        </p:txBody>
      </p:sp>
      <p:pic>
        <p:nvPicPr>
          <p:cNvPr id="5" name="Picture 4" descr="Files">
            <a:extLst>
              <a:ext uri="{FF2B5EF4-FFF2-40B4-BE49-F238E27FC236}">
                <a16:creationId xmlns:a16="http://schemas.microsoft.com/office/drawing/2014/main" id="{79E8E700-32B0-B3AA-FDA5-3EA5DDDDF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5708"/>
          <a:stretch/>
        </p:blipFill>
        <p:spPr>
          <a:xfrm>
            <a:off x="4642342" y="1485186"/>
            <a:ext cx="6909577" cy="388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0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3319-BB00-D7AA-533B-92A3D243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Results of Models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18202A95-D892-B3DB-E94E-B6F65955B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Group Model 1 is Decision Tree with Entropy Criteria</a:t>
            </a:r>
          </a:p>
          <a:p>
            <a:pPr marL="0" indent="0">
              <a:buNone/>
            </a:pPr>
            <a:r>
              <a:rPr lang="en-US" sz="1600"/>
              <a:t>Group Model 2 is Naïve Buyes</a:t>
            </a:r>
          </a:p>
          <a:p>
            <a:pPr marL="0" indent="0">
              <a:buNone/>
            </a:pPr>
            <a:r>
              <a:rPr lang="en-US" sz="1600"/>
              <a:t>Group Model 3 is Decision Tree with Gini Criteria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CECDBFD9-F684-1B88-6146-02E51533A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908893"/>
            <a:ext cx="6909577" cy="30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5334-FB53-F8F1-EFA0-7CE29CC4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Results of Models</a:t>
            </a:r>
          </a:p>
        </p:txBody>
      </p:sp>
      <p:graphicFrame>
        <p:nvGraphicFramePr>
          <p:cNvPr id="124" name="Content Placeholder 12">
            <a:extLst>
              <a:ext uri="{FF2B5EF4-FFF2-40B4-BE49-F238E27FC236}">
                <a16:creationId xmlns:a16="http://schemas.microsoft.com/office/drawing/2014/main" id="{529297E6-35AE-251C-8AF3-237F57D91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82860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53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6DA2-F18F-E2D8-DC49-F40EB656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Methods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3247-DC1F-C74A-CB85-3B7A4DF7E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600"/>
              <a:t>Visualization</a:t>
            </a:r>
          </a:p>
          <a:p>
            <a:pPr>
              <a:buFontTx/>
              <a:buChar char="-"/>
            </a:pPr>
            <a:r>
              <a:rPr lang="en-US" sz="1600"/>
              <a:t>Data Manipulation</a:t>
            </a:r>
          </a:p>
          <a:p>
            <a:pPr>
              <a:buFontTx/>
              <a:buChar char="-"/>
            </a:pPr>
            <a:r>
              <a:rPr lang="en-US" sz="1600"/>
              <a:t>Summarization</a:t>
            </a:r>
          </a:p>
          <a:p>
            <a:pPr>
              <a:buFontTx/>
              <a:buChar char="-"/>
            </a:pPr>
            <a:r>
              <a:rPr lang="en-US" sz="1600"/>
              <a:t>Preprocessing</a:t>
            </a:r>
          </a:p>
          <a:p>
            <a:pPr>
              <a:buFontTx/>
              <a:buChar char="-"/>
            </a:pPr>
            <a:r>
              <a:rPr lang="en-US" sz="1600"/>
              <a:t>Tidying Data</a:t>
            </a:r>
          </a:p>
          <a:p>
            <a:pPr>
              <a:buFontTx/>
              <a:buChar char="-"/>
            </a:pPr>
            <a:r>
              <a:rPr lang="en-US" sz="1600"/>
              <a:t>Data Analysis</a:t>
            </a:r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5" name="Picture 4" descr="Coloured pencils inside a pencil holder which is on top of a wood table">
            <a:extLst>
              <a:ext uri="{FF2B5EF4-FFF2-40B4-BE49-F238E27FC236}">
                <a16:creationId xmlns:a16="http://schemas.microsoft.com/office/drawing/2014/main" id="{2EA9731D-2B8F-4252-17D4-B92823A45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58" r="5222" b="-1"/>
          <a:stretch/>
        </p:blipFill>
        <p:spPr>
          <a:xfrm>
            <a:off x="6211964" y="640080"/>
            <a:ext cx="377033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0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74A886E-E8EF-48CC-8764-20EAE4538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C8DBA-D050-2A34-602E-A4BE79AF3284}"/>
              </a:ext>
            </a:extLst>
          </p:cNvPr>
          <p:cNvSpPr txBox="1"/>
          <p:nvPr/>
        </p:nvSpPr>
        <p:spPr>
          <a:xfrm>
            <a:off x="636805" y="640080"/>
            <a:ext cx="3378099" cy="4077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DATA</a:t>
            </a:r>
          </a:p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cap="all" spc="200" baseline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1993F9-CFC5-495F-9F26-199534453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1704" y="4831176"/>
            <a:ext cx="2743200" cy="0"/>
          </a:xfrm>
          <a:prstGeom prst="line">
            <a:avLst/>
          </a:prstGeom>
          <a:ln w="19050">
            <a:solidFill>
              <a:srgbClr val="5994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5123CBD-5446-EF64-B0BE-1DFA30D87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385"/>
          <a:stretch/>
        </p:blipFill>
        <p:spPr>
          <a:xfrm>
            <a:off x="4654984" y="640080"/>
            <a:ext cx="689693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3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89AA-113D-CADA-EC55-8AECEBBF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7105745" cy="149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Preprocessing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B344B8-DDEC-F754-23D6-752A48598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263" y="484632"/>
            <a:ext cx="2461987" cy="1312671"/>
          </a:xfrm>
          <a:prstGeom prst="rect">
            <a:avLst/>
          </a:prstGeom>
        </p:spPr>
      </p:pic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7198DC65-6AE1-D2C7-C250-ECB41EDC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105744" cy="4023360"/>
          </a:xfrm>
        </p:spPr>
        <p:txBody>
          <a:bodyPr>
            <a:normAutofit/>
          </a:bodyPr>
          <a:lstStyle/>
          <a:p>
            <a:r>
              <a:rPr lang="en-US"/>
              <a:t>Use split to find more variables.</a:t>
            </a:r>
          </a:p>
          <a:p>
            <a:r>
              <a:rPr lang="en-US"/>
              <a:t>Use fillna() to fill the NaN values before coding</a:t>
            </a:r>
          </a:p>
          <a:p>
            <a:r>
              <a:rPr lang="en-US"/>
              <a:t>Strategy for categorical values = most_frequent</a:t>
            </a:r>
          </a:p>
          <a:p>
            <a:r>
              <a:rPr lang="en-US"/>
              <a:t>Strategy for numerical values = median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C72BC2-05F6-3969-C9F3-31FCFCA8A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096" y="2313816"/>
            <a:ext cx="2560322" cy="6024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873525-5634-28E5-AF3E-0E5C11135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096" y="3762454"/>
            <a:ext cx="2560321" cy="650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83055E-64CD-7D38-4197-A6986CAEA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5096" y="5111349"/>
            <a:ext cx="2560322" cy="9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7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1676-3405-831E-388B-EFF8AFE1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Integration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2FD3DC-891C-0AE2-D7CC-17D43CE16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0743" y="1974541"/>
            <a:ext cx="6232032" cy="6654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00A916-2EAA-3607-D147-080E7924EA44}"/>
              </a:ext>
            </a:extLst>
          </p:cNvPr>
          <p:cNvSpPr txBox="1"/>
          <p:nvPr/>
        </p:nvSpPr>
        <p:spPr>
          <a:xfrm>
            <a:off x="4540743" y="638650"/>
            <a:ext cx="7034485" cy="378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Take variables for future prediction and use </a:t>
            </a:r>
            <a:r>
              <a:rPr lang="en-US" dirty="0" err="1"/>
              <a:t>OneHot</a:t>
            </a:r>
            <a:r>
              <a:rPr lang="en-US" dirty="0"/>
              <a:t> Encoder for categorical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A8F58D-A0F9-0436-86D6-FA9E3CE29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743" y="3111128"/>
            <a:ext cx="5353050" cy="855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6FB5BA-F705-EA30-99BA-7DB041394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812" y="3996009"/>
            <a:ext cx="10910450" cy="210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5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767F-F76C-D604-16B0-CC679152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Summarization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D215FA-6969-479D-F803-8F007DF5E8FB}"/>
              </a:ext>
            </a:extLst>
          </p:cNvPr>
          <p:cNvSpPr txBox="1"/>
          <p:nvPr/>
        </p:nvSpPr>
        <p:spPr>
          <a:xfrm>
            <a:off x="1024128" y="2286000"/>
            <a:ext cx="6066818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/>
              <a:t>Using same methods  (split(), fillna (), onehot, drop(), astype()) for test data and turn raw data into useful for prediction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45C677-49BE-6106-E6F0-B27B82A4F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24" r="-2" b="12290"/>
          <a:stretch/>
        </p:blipFill>
        <p:spPr>
          <a:xfrm>
            <a:off x="8448486" y="640080"/>
            <a:ext cx="2207215" cy="2628053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66F3941-4966-6ED9-11A2-AD0D8415C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713" r="28663" b="-1"/>
          <a:stretch/>
        </p:blipFill>
        <p:spPr>
          <a:xfrm>
            <a:off x="8448791" y="3589867"/>
            <a:ext cx="2206606" cy="26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4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ED01-CB20-F9B3-773F-D4025A02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Visualization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D3B07-A520-A807-E060-5B2CC77A0411}"/>
              </a:ext>
            </a:extLst>
          </p:cNvPr>
          <p:cNvSpPr txBox="1"/>
          <p:nvPr/>
        </p:nvSpPr>
        <p:spPr>
          <a:xfrm>
            <a:off x="1024128" y="2286000"/>
            <a:ext cx="6066818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/>
              <a:t>Using visualization to find useful variables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80E376-722C-87A2-2D54-5A2264715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7" r="28135" b="1"/>
          <a:stretch/>
        </p:blipFill>
        <p:spPr>
          <a:xfrm>
            <a:off x="8448501" y="640080"/>
            <a:ext cx="2207186" cy="2628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0C205E-8067-99BF-1338-88630C5672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792" b="-3"/>
          <a:stretch/>
        </p:blipFill>
        <p:spPr>
          <a:xfrm>
            <a:off x="8448785" y="3589867"/>
            <a:ext cx="2206618" cy="26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6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ABA2-70D4-BF6F-506E-5F392159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Model 1 (Decision Tree Criteria = Entropy)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38511E-6D6A-ABE1-18A8-F661BCD4A4BE}"/>
              </a:ext>
            </a:extLst>
          </p:cNvPr>
          <p:cNvSpPr txBox="1"/>
          <p:nvPr/>
        </p:nvSpPr>
        <p:spPr>
          <a:xfrm>
            <a:off x="1024128" y="2286000"/>
            <a:ext cx="3133580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25000"/>
            </a:pPr>
            <a:r>
              <a:rPr lang="en-US" sz="1600"/>
              <a:t>For this prediction model use this features because for entropy model it’s the best combination of them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endParaRPr lang="en-US" sz="160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25000"/>
            </a:pPr>
            <a:r>
              <a:rPr lang="en-US" sz="1600"/>
              <a:t>Pretty long data preparing for this model but it’s worth 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DE7492-FFED-88ED-AE3B-09B810897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2342" y="2082978"/>
            <a:ext cx="6909577" cy="269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6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F9A9-5B89-BC7C-4ADE-3C386128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Model 2 (Naïve Buyes)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8837FC-D48C-E20D-0DAC-1A703014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Simple model for prediction small amount of efforts for preparing data</a:t>
            </a:r>
          </a:p>
          <a:p>
            <a:pPr marL="0" indent="0">
              <a:buNone/>
            </a:pPr>
            <a:r>
              <a:rPr lang="en-US" sz="1600"/>
              <a:t>Not as accurate as decision tree but in short time best option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AC1114-F057-3F74-A5DB-81AB75D22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874345"/>
            <a:ext cx="6909577" cy="310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19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05CE-4F3B-B395-8E4D-0FD91044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3700"/>
              <a:t>Model 3 (Decision Tree Criteria = Gini)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F51ECF-860B-73C2-FE45-FD9825552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Other criterion is gini, also good model but less accurate then entropy, also has another peak of accuracy depth is 11</a:t>
            </a:r>
          </a:p>
          <a:p>
            <a:pPr marL="0" indent="0">
              <a:buNone/>
            </a:pPr>
            <a:r>
              <a:rPr lang="en-US" sz="1600"/>
              <a:t>Good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EBE616-012D-2BA2-E3CB-BD3190828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636" y="640080"/>
            <a:ext cx="488298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59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</TotalTime>
  <Words>306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Tw Cen MT</vt:lpstr>
      <vt:lpstr>Tw Cen MT Condensed</vt:lpstr>
      <vt:lpstr>Wingdings 3</vt:lpstr>
      <vt:lpstr>Integral</vt:lpstr>
      <vt:lpstr>GROUP Project – spaceship titanic</vt:lpstr>
      <vt:lpstr>PowerPoint Presentation</vt:lpstr>
      <vt:lpstr>Preprocessing</vt:lpstr>
      <vt:lpstr>Integration</vt:lpstr>
      <vt:lpstr>Summarization</vt:lpstr>
      <vt:lpstr>Visualization</vt:lpstr>
      <vt:lpstr>Model 1 (Decision Tree Criteria = Entropy)</vt:lpstr>
      <vt:lpstr>Model 2 (Naïve Buyes)</vt:lpstr>
      <vt:lpstr>Model 3 (Decision Tree Criteria = Gini)</vt:lpstr>
      <vt:lpstr>Results of Models</vt:lpstr>
      <vt:lpstr>Results of Models</vt:lpstr>
      <vt:lpstr>Methods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Sotnikov</dc:creator>
  <cp:lastModifiedBy>Nikita Sotnikov</cp:lastModifiedBy>
  <cp:revision>5</cp:revision>
  <dcterms:created xsi:type="dcterms:W3CDTF">2022-10-30T22:44:09Z</dcterms:created>
  <dcterms:modified xsi:type="dcterms:W3CDTF">2022-11-03T10:29:36Z</dcterms:modified>
</cp:coreProperties>
</file>