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907C8642-BF8D-46BF-8618-C4DDA9C11CBB}">
          <p14:sldIdLst>
            <p14:sldId id="256"/>
            <p14:sldId id="258"/>
            <p14:sldId id="257"/>
            <p14:sldId id="259"/>
            <p14:sldId id="260"/>
            <p14:sldId id="261"/>
            <p14:sldId id="262"/>
            <p14:sldId id="263"/>
            <p14:sldId id="264"/>
            <p14:sldId id="26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C9255C-4359-4504-A031-9D882901AE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E4A2062-BC85-462F-B412-0A8B1923E5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F2E06A5-31A8-429A-9CE2-DD7922600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76175-7310-4187-8877-5E291515A429}" type="datetimeFigureOut">
              <a:rPr lang="ru-RU" smtClean="0"/>
              <a:t>18.09.2021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AFA450F-23E1-4139-886B-76645EDC9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76F36A1-1832-46F8-93A1-5D876D0EE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87131-917F-41FB-8D18-AEE151A64E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9772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E44C55-04E0-457C-AE14-6163E061A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B82D662-5603-4172-8723-616EFE3C91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3F47637-6F1F-4FB6-9D2E-D72FBE257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76175-7310-4187-8877-5E291515A429}" type="datetimeFigureOut">
              <a:rPr lang="ru-RU" smtClean="0"/>
              <a:t>18.09.2021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227E8E7-BD5E-4491-89EC-67AFC093B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DE6E087-EFEC-47F2-91EF-742EA0A1B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87131-917F-41FB-8D18-AEE151A64E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6275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BD59A6F2-CD50-49D4-9D19-E6A9D3F210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ACD91D4-D571-4B7E-8714-0B6325596F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C465FDD-851B-4DF1-B36F-1D3829D4A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76175-7310-4187-8877-5E291515A429}" type="datetimeFigureOut">
              <a:rPr lang="ru-RU" smtClean="0"/>
              <a:t>18.09.2021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3BF4215-D9D1-438E-9E10-B30FF5438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BDBFAB2-B177-4039-A400-5F06FAD1D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87131-917F-41FB-8D18-AEE151A64E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3167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6B3A3F-B3FB-4967-9143-23E47F490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71A4C0A-91CA-4061-A947-ACE966C324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D06E481-1D31-41B4-8B02-127BE8134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76175-7310-4187-8877-5E291515A429}" type="datetimeFigureOut">
              <a:rPr lang="ru-RU" smtClean="0"/>
              <a:t>18.09.2021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F6A780B-83A2-40C2-9E3B-3710AAC80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F3A62F6-ABE0-4898-A31A-1E85761D9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87131-917F-41FB-8D18-AEE151A64E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8758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FFCFD2-CDB7-4244-8E13-BDC07A15A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55F89C8-5670-460A-9315-1F774E2DFC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A25B087-3F52-46DD-9580-E6E0BBBB3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76175-7310-4187-8877-5E291515A429}" type="datetimeFigureOut">
              <a:rPr lang="ru-RU" smtClean="0"/>
              <a:t>18.09.2021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9FD88E7-9FDF-48C5-8F8A-52CE1D330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7E9F25B-A354-4FCC-8E2E-067F32727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87131-917F-41FB-8D18-AEE151A64E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7292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0989A3-3351-45BC-A9E3-593FFD93C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CA0914B-A5B2-420C-8D28-112A7CE42D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28A4F56-E2D9-409B-B117-C9C3566ECE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3078F1D-F8FA-42E7-AB28-2D513E4AC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76175-7310-4187-8877-5E291515A429}" type="datetimeFigureOut">
              <a:rPr lang="ru-RU" smtClean="0"/>
              <a:t>18.09.2021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467FDC6-9485-4439-A085-0F432D7B2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72ECEB8-0DCB-4117-B0FB-D1EA9B4E2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87131-917F-41FB-8D18-AEE151A64E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584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03DBC3-5BA5-49EE-897A-C38FD970B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EE4F8F8-6912-44EB-9806-31DD5E08C7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56E1D06-A980-4C06-A9E4-B766A66B3E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AF8BF84-6FC9-4EB0-BAF8-D2F49A0BAE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E10D4EC-B75C-4A0E-A7B3-6E2A84231D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D2C2B4F-4562-4BBC-AE53-8724CE9D2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76175-7310-4187-8877-5E291515A429}" type="datetimeFigureOut">
              <a:rPr lang="ru-RU" smtClean="0"/>
              <a:t>18.09.2021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5DD0D14E-350B-4095-AB1E-86666DC67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C35E0520-DA4F-485D-A12F-29CDE8374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87131-917F-41FB-8D18-AEE151A64E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0555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DF3376-0804-448B-BA9D-4BA8EB41A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C4A424D-038D-49A2-9E4A-32E4463F4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76175-7310-4187-8877-5E291515A429}" type="datetimeFigureOut">
              <a:rPr lang="ru-RU" smtClean="0"/>
              <a:t>18.09.2021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A11880A-5F18-4ADE-8782-2DDC1D6D1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30ED858-6CC3-45E7-9F97-8D4998590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87131-917F-41FB-8D18-AEE151A64E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0521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B97254C6-E392-49D1-99F3-E447C34F4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76175-7310-4187-8877-5E291515A429}" type="datetimeFigureOut">
              <a:rPr lang="ru-RU" smtClean="0"/>
              <a:t>18.09.2021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21048BCC-5B12-40BC-B45D-5C3D19128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D0EDFAA-31C0-4B23-8F32-0E846DD7B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87131-917F-41FB-8D18-AEE151A64E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7774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83FAC4-D6D7-4435-8BA6-A778F0D75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C1F0A25-7E94-4C7E-BECC-414BBE6F61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17CED07-9DE7-48F1-83A4-C83360001C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5D5C880-1198-489B-9394-725895451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76175-7310-4187-8877-5E291515A429}" type="datetimeFigureOut">
              <a:rPr lang="ru-RU" smtClean="0"/>
              <a:t>18.09.2021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A2D15F6-0E7B-4FC5-BB0A-480DE7E2B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819A75D-FA60-4EDA-9B48-DB22E8371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87131-917F-41FB-8D18-AEE151A64E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345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547502-6749-48BD-8355-8B59F9786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D91C731E-7F73-481A-9A28-60B627646F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FF6DEB3-4B66-4C1E-8BFB-7059057DD7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66FC336-68A3-4FAA-96A4-1B59B09AE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76175-7310-4187-8877-5E291515A429}" type="datetimeFigureOut">
              <a:rPr lang="ru-RU" smtClean="0"/>
              <a:t>18.09.2021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CD3A2AB-0FA3-483B-B552-BD05C6AB8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2D1098F-6652-475E-BA9B-CC9875A12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87131-917F-41FB-8D18-AEE151A64E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6539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DB8726-53B8-4831-93CA-B494295D0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30A3E2A-D52C-4425-8689-1F15310B96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806FCC5-5569-4074-941D-A33CD933AD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A76175-7310-4187-8877-5E291515A429}" type="datetimeFigureOut">
              <a:rPr lang="ru-RU" smtClean="0"/>
              <a:t>18.09.2021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648D137-26DE-4441-98BD-0E059A1530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BB7317F-31BC-4FB5-9C84-894A4E8783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F87131-917F-41FB-8D18-AEE151A64E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85126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E8F082-2A44-434A-82B6-75DFD58A64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93090"/>
            <a:ext cx="9144000" cy="2512292"/>
          </a:xfrm>
        </p:spPr>
        <p:txBody>
          <a:bodyPr/>
          <a:lstStyle/>
          <a:p>
            <a:r>
              <a:rPr lang="ru-RU" sz="4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ВОИНЫ-ЯКУТЯНЕ НА ФРОНТАХ ВЕЛИКОЙ ОТЕЧЕСТВЕННОЙ ВОЙНЫ</a:t>
            </a:r>
            <a:b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EE49337-665B-4DC1-81E9-2E7CF39C5A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76653" y="5116728"/>
            <a:ext cx="4747491" cy="1237817"/>
          </a:xfrm>
        </p:spPr>
        <p:txBody>
          <a:bodyPr/>
          <a:lstStyle/>
          <a:p>
            <a:pPr algn="r"/>
            <a:r>
              <a:rPr lang="ru-RU" dirty="0"/>
              <a:t>Работала: Сотникова А.С</a:t>
            </a:r>
          </a:p>
          <a:p>
            <a:pPr algn="r"/>
            <a:r>
              <a:rPr lang="ru-RU" dirty="0"/>
              <a:t>Группа: ИСИП20</a:t>
            </a:r>
          </a:p>
        </p:txBody>
      </p:sp>
    </p:spTree>
    <p:extLst>
      <p:ext uri="{BB962C8B-B14F-4D97-AF65-F5344CB8AC3E}">
        <p14:creationId xmlns:p14="http://schemas.microsoft.com/office/powerpoint/2010/main" val="4080307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>
            <a:extLst>
              <a:ext uri="{FF2B5EF4-FFF2-40B4-BE49-F238E27FC236}">
                <a16:creationId xmlns:a16="http://schemas.microsoft.com/office/drawing/2014/main" id="{C7AF843E-1DD7-4F15-87C7-9C25F1F8C6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8273" y="1193801"/>
            <a:ext cx="10515600" cy="447039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ru-RU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Трудящиеся Якутии, отправив своих мужей, сыновей, отцов на фронт, самоотверженно трудились в тылу, направляя свои усилия на укрепление мощи Красной Армии. С первых же дней войны был создан Фонд обороны, куда вносились деньги, сдавались облигации госзаймов, вещи из драгоценных металлов, пушнина. Всего за годы войны от различных взносов поступило в Фонд обороны около 90,5 </a:t>
            </a:r>
            <a:r>
              <a:rPr lang="ru-RU" dirty="0" err="1">
                <a:solidFill>
                  <a:schemeClr val="bg1">
                    <a:lumMod val="95000"/>
                    <a:lumOff val="5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млн.рублей</a:t>
            </a:r>
            <a:r>
              <a:rPr lang="ru-RU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внесено на 58 млн.914 </a:t>
            </a:r>
            <a:r>
              <a:rPr lang="ru-RU" dirty="0" err="1">
                <a:solidFill>
                  <a:schemeClr val="bg1">
                    <a:lumMod val="95000"/>
                    <a:lumOff val="5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тыс.рублей</a:t>
            </a:r>
            <a:r>
              <a:rPr lang="ru-RU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облигаций госзайма. На добровольные пожертвования были построены и переданы армии две танковые колонны "Советская Якутия", "Алданский горняк" и три эскадрильи боевых самолетов "Комсомолец </a:t>
            </a:r>
            <a:r>
              <a:rPr lang="ru-RU" dirty="0" err="1">
                <a:solidFill>
                  <a:schemeClr val="bg1">
                    <a:lumMod val="95000"/>
                    <a:lumOff val="5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Джугджура</a:t>
            </a:r>
            <a:r>
              <a:rPr lang="ru-RU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", "Советский полярник", "Медицинский работник". За годы войны трудящиеся Якутии отправляли на фронт тысячи посылок с теплыми вещами, праздничными подарками.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82446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Объект 5">
            <a:extLst>
              <a:ext uri="{FF2B5EF4-FFF2-40B4-BE49-F238E27FC236}">
                <a16:creationId xmlns:a16="http://schemas.microsoft.com/office/drawing/2014/main" id="{B683A174-7FD7-44C1-8D45-6B0A45E60C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5106" y="369743"/>
            <a:ext cx="2500447" cy="2007177"/>
          </a:xfrm>
        </p:spPr>
      </p:pic>
      <p:sp>
        <p:nvSpPr>
          <p:cNvPr id="4" name="Текст 3">
            <a:extLst>
              <a:ext uri="{FF2B5EF4-FFF2-40B4-BE49-F238E27FC236}">
                <a16:creationId xmlns:a16="http://schemas.microsoft.com/office/drawing/2014/main" id="{412D1ED0-5038-438C-926A-09BA3F2CD9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3199"/>
            <a:ext cx="3932237" cy="6068291"/>
          </a:xfrm>
        </p:spPr>
        <p:txBody>
          <a:bodyPr>
            <a:noAutofit/>
          </a:bodyPr>
          <a:lstStyle/>
          <a:p>
            <a:r>
              <a:rPr lang="ru-RU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Эта Победа была достигнута благодаря небывалому в истории войн героизму солдат и офицеров на фронтах, трудовому подвигу стариков, женщин и подростков в тылу, крепкой дружбе и братству народов, ставших грудью на защиту Отечества.</a:t>
            </a:r>
          </a:p>
          <a:p>
            <a:r>
              <a:rPr lang="ru-RU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С первого дня война приняла всенародный характер, подняла на священную битву все народы огромной страны. В то время в Якутии проживало 413,8 тысяч человек, в том числе 242,2 тысячи якутов (по переписи 1939 г.). Сразу со всех концов республики пошел поток заявлений о добровольном вступлении в ряды Красной Армии. За несколько дней в Якутске были сформированы первые эшелоны добровольцев. В конце июня и в июле были мобилизованы тысячи рабочих, крестьян, представителей интеллигенции, студентов.</a:t>
            </a:r>
            <a:endParaRPr lang="ru-RU" sz="1800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00D738CD-585B-4401-A9A1-9BE27F4F8A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5553" y="2030491"/>
            <a:ext cx="3484418" cy="1123725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D62B3FDB-B2C0-4EFC-B0AB-6A67DF03D9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5106" y="3429000"/>
            <a:ext cx="5984865" cy="251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462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4">
            <a:extLst>
              <a:ext uri="{FF2B5EF4-FFF2-40B4-BE49-F238E27FC236}">
                <a16:creationId xmlns:a16="http://schemas.microsoft.com/office/drawing/2014/main" id="{5634255A-AEE2-41BD-A877-50DCC2060C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868507"/>
            <a:ext cx="10515600" cy="4747202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 годы отечественной войны всего было мобилизовано на нужды войны 65385 </a:t>
            </a:r>
            <a:r>
              <a:rPr lang="ru-RU" dirty="0" err="1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якутян</a:t>
            </a:r>
            <a:r>
              <a:rPr lang="ru-RU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в </a:t>
            </a:r>
            <a:r>
              <a:rPr lang="ru-RU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том</a:t>
            </a:r>
            <a:r>
              <a:rPr lang="ru-RU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числе 62343 человека в ряды действующей армии в том числе 418 женщин и девушек.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3042 человека были призваны военкоматами республики на трудовой фронт. Из общего количества призванных умерло, погибло, пропало без вести 32191 </a:t>
            </a:r>
            <a:r>
              <a:rPr lang="ru-RU" dirty="0" err="1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якутян</a:t>
            </a:r>
            <a:r>
              <a:rPr lang="ru-RU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вернулось с фронта и тыловых работ 32466 человек». 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 тылу тяжелый труд, засуха и неурожай 1941—1942 годов, голод, болезни унесли в могилу около 60 тыс. </a:t>
            </a:r>
            <a:r>
              <a:rPr lang="ru-RU" dirty="0" err="1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якутян</a:t>
            </a:r>
            <a:r>
              <a:rPr lang="ru-RU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включая детей. Очень дорогой ценой досталась победа над врагом.</a:t>
            </a:r>
          </a:p>
        </p:txBody>
      </p:sp>
    </p:spTree>
    <p:extLst>
      <p:ext uri="{BB962C8B-B14F-4D97-AF65-F5344CB8AC3E}">
        <p14:creationId xmlns:p14="http://schemas.microsoft.com/office/powerpoint/2010/main" val="3461800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4E1F6F-56F2-457D-AE3A-536919AC5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66982"/>
          </a:xfrm>
        </p:spPr>
        <p:txBody>
          <a:bodyPr>
            <a:normAutofit/>
          </a:bodyPr>
          <a:lstStyle/>
          <a:p>
            <a:pPr algn="ctr"/>
            <a:r>
              <a:rPr lang="ru-RU" sz="3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Данные о призванных в армию по улусам республики:</a:t>
            </a:r>
            <a:b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D7A6B0A-09E7-4B8C-B75C-A2EAED55C5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736744"/>
            <a:ext cx="5181600" cy="5384511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sz="1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Амгинский улус отправил 1766 человек,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sz="1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Верхневилюйский – 1993,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sz="1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Вилюйский – 1988,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sz="1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Горный – 1413,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sz="1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Кобяйский – 1419,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sz="1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Ленский – 2813,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sz="1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Мегино-Кангаласский – 3045,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sz="1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Намский – 1184,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sz="1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Нюрбинский – 1881,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sz="1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Олекминский – 2794,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sz="1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Орджоникидзевский (Хангаласский) – 2540,</a:t>
            </a:r>
          </a:p>
          <a:p>
            <a:r>
              <a:rPr lang="ru-RU" sz="1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Сунтарский – 2037,</a:t>
            </a:r>
            <a:endParaRPr lang="ru-RU" sz="1400" dirty="0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48C6B6D3-FB9E-4DD9-B849-C96F20CF40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736744"/>
            <a:ext cx="5181600" cy="5749636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sz="25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Таттинский – 2341,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sz="25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Токкинский</a:t>
            </a:r>
            <a:r>
              <a:rPr lang="ru-RU" sz="25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(Олекминский)– 324,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sz="25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Усть-Алданский – 2323,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sz="25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Усть-Майский – 1007,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sz="25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Чурапчинский – 1598,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sz="25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Якутский – 1257,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sz="25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г. Якутск – 13706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sz="25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Алданский – 6639,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sz="25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Тимптонский</a:t>
            </a:r>
            <a:r>
              <a:rPr lang="ru-RU" sz="25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(Алданский)– 1862,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sz="25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Томмотский</a:t>
            </a:r>
            <a:r>
              <a:rPr lang="ru-RU" sz="25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(Алданский)– 1326,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sz="25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Учурский</a:t>
            </a:r>
            <a:r>
              <a:rPr lang="ru-RU" sz="25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(Алданский) – 2091,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sz="25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Аллах-</a:t>
            </a:r>
            <a:r>
              <a:rPr lang="ru-RU" sz="25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Юньский</a:t>
            </a:r>
            <a:r>
              <a:rPr lang="ru-RU" sz="25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(Усть-Майский) – 2996.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72423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  <p:bldP spid="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>
            <a:extLst>
              <a:ext uri="{FF2B5EF4-FFF2-40B4-BE49-F238E27FC236}">
                <a16:creationId xmlns:a16="http://schemas.microsoft.com/office/drawing/2014/main" id="{A4BFF79A-0D11-4162-B79A-53F067052D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1922" y="443346"/>
            <a:ext cx="10515600" cy="2514599"/>
          </a:xfrm>
        </p:spPr>
        <p:txBody>
          <a:bodyPr/>
          <a:lstStyle/>
          <a:p>
            <a:r>
              <a:rPr lang="ru-RU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За годы войны 28 человек из них удостоились высокого звания Героя Советского Союза, 6 человек стали кавалерами орденов Б. Хмельницкого, А. Невского, адмирала Нахимова. Свыше 160 воинов-</a:t>
            </a:r>
            <a:r>
              <a:rPr lang="ru-RU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якутян</a:t>
            </a:r>
            <a:r>
              <a:rPr lang="ru-RU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были награждены медалями "За взятие Берлина". Свыше 10 тыс. человек награждены орденами Красного Знамени, Отечественной войны, Красной Звезды, Славы и многими боевыми медалями (среди них – Д.Д. </a:t>
            </a:r>
            <a:r>
              <a:rPr lang="ru-RU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Оллонов</a:t>
            </a:r>
            <a:r>
              <a:rPr lang="ru-RU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награжденный 6-ю орденами). А пятеро стали кавалерами ордена Славы.</a:t>
            </a:r>
          </a:p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73E6FB6-0A2D-4AB0-9777-051CCF8504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295" y="3124199"/>
            <a:ext cx="3231863" cy="2745842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A72E024-1D93-4F8F-BBEE-5154236E1E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0287" y="3124199"/>
            <a:ext cx="3680692" cy="2745843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5427934-6152-4C86-9CC3-650C64E765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4108" y="3124199"/>
            <a:ext cx="3925455" cy="2745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050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D8C29F3-43CC-4D14-A344-33A36EA9CC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002" y="286328"/>
            <a:ext cx="4587907" cy="2534895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8C2C34D-E980-458B-A3C8-CF8347935C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6371" y="3142291"/>
            <a:ext cx="3973513" cy="342900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3381F02-6D4C-4BB3-A83F-1E62ED2AEC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3184" y="3142291"/>
            <a:ext cx="3802816" cy="3429000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F735B7F4-D472-4C6C-AE17-F8E9AC6484B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2879" y="286328"/>
            <a:ext cx="2719602" cy="2534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781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0F20A576-5EAC-4559-8BC3-1D70C654D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7820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Герои Советского Союза (за подвиги на фронтах Великой Отечественной войны 1941–1945 гг.)</a:t>
            </a:r>
            <a:b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2C11A874-0A32-4F39-9D95-E163933042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1600" y="775856"/>
            <a:ext cx="5763491" cy="6082144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 АСЯМОВ Сергей Александрович. Призван в армию в 1941 г. Якутским ГВК.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 ДОСТОВАЛОВ Семен Васильевич. Призван в армию в 1942 г. Алданским РВК.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3. ЖАДЕЙКИН Максим Степанович. Призван в армию в 1941 г. Алданским РВК.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4. КОЛБУНОВ Владимир Акимович. Призван в армию в 1941 г. Якутским ГВК.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5. КОСМАЧЕВ Михаил Михайлович. Призван в армию в 1942 г. Алданским РВК.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6. КРАСНОЯРОВ Клавдий Карпович. Призван в армию в 1943 г. Якутским ГВК.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7. КУЗНЕЦОВ Григорий Дмитриевич. Призван в армию в 1942 г. Алданским РВК.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8. ЛОНГИНОВ Владимир Денисович. Призван в армию в 1941 г. Якутским ГВК.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9. ЛОРИН Михаил Васильевич. Призван в армию в 1941 г. Якутским ГВК.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10. ОХЛОПКОВ Федор Матвеевич. Призван в армию в 1941 г. Мегино-Кангаласским РВК.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11. ПАВЛОВ Валентин Васильевич. Призван в армию в 1941 г. Якутским ГВК.</a:t>
            </a:r>
          </a:p>
          <a:p>
            <a:r>
              <a:rPr lang="ru-RU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12. ПАПЫШЕВ Иван Петрович. Призван в армию в 1941 г. Алданским РВК.</a:t>
            </a:r>
            <a:endParaRPr lang="ru-RU" sz="1200" dirty="0"/>
          </a:p>
        </p:txBody>
      </p:sp>
      <p:sp>
        <p:nvSpPr>
          <p:cNvPr id="8" name="Объект 7">
            <a:extLst>
              <a:ext uri="{FF2B5EF4-FFF2-40B4-BE49-F238E27FC236}">
                <a16:creationId xmlns:a16="http://schemas.microsoft.com/office/drawing/2014/main" id="{E4238D6E-FCD7-45A2-999B-91DC88892E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1" y="775856"/>
            <a:ext cx="5994398" cy="6082144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13. ПАРАХИН Ефим Данилович. Призван в армию в 1941 г. Якутским ГВК.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14. ПОПОВ Федор Кузьмич. Призван в армию в 1942 г. Мегино-Кангаласским РВК.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15. САПОЖНИКОВ Владимир Васильевич. В армии с 1934 г.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16. СИМАКОВ Иван Николаевич. Призван на фронт в 1941 г. Якутским ГВК.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17. СТРЕЛЬЦОВ Виктор Николаевич. Призван в армию в 1941 г. Алданским РВК.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18. ТЕПЛЯКОВ Мартын </a:t>
            </a:r>
            <a:r>
              <a:rPr lang="ru-RU" sz="19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Пантелеймонович</a:t>
            </a:r>
            <a:r>
              <a:rPr lang="ru-RU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Призван в армию в 1940 г. Алданским РВК.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19. ЧУСОВСКОЙ Николай Николаевич. Призван в армию в 1928 г. Якутским ГВК.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20. ШАВКУНОВ Георгий (Егор) Иванович. Призван в армию в 1941 г. Якутским ГВК.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21. ШАМАНОВ Иван Гаврилович. Призван в армию в 1941 г. Якутским ГВК.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22. МИРОНОВ Алексей Афанасьевич. Призван в армию в 1942 г. Вилюйским РВК.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23. СТЕПАНОВ Николай </a:t>
            </a:r>
            <a:r>
              <a:rPr lang="ru-RU" sz="19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Саввич</a:t>
            </a:r>
            <a:r>
              <a:rPr lang="ru-RU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 Призван в армию в 1943 г. Вилюйским РВК.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24. КОНДАКОВ Николай Алексеевич. Призван в армию в 1942 г. Вилюйским РВК.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07587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build="p"/>
      <p:bldP spid="8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71ED5AE3-14FE-4375-A679-0C48D31E8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74901"/>
            <a:ext cx="10515600" cy="558799"/>
          </a:xfrm>
        </p:spPr>
        <p:txBody>
          <a:bodyPr>
            <a:normAutofit/>
          </a:bodyPr>
          <a:lstStyle/>
          <a:p>
            <a:pPr algn="ctr"/>
            <a:r>
              <a:rPr lang="ru-RU" sz="3200" b="1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Герои Российской Федерации</a:t>
            </a:r>
            <a:endParaRPr lang="ru-RU" sz="3200" b="1" dirty="0">
              <a:latin typeface="+mn-lt"/>
            </a:endParaRPr>
          </a:p>
        </p:txBody>
      </p:sp>
      <p:graphicFrame>
        <p:nvGraphicFramePr>
          <p:cNvPr id="8" name="Таблица 8">
            <a:extLst>
              <a:ext uri="{FF2B5EF4-FFF2-40B4-BE49-F238E27FC236}">
                <a16:creationId xmlns:a16="http://schemas.microsoft.com/office/drawing/2014/main" id="{D05AE9EE-9472-4945-9034-A44C6E7AE5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9596937"/>
              </p:ext>
            </p:extLst>
          </p:nvPr>
        </p:nvGraphicFramePr>
        <p:xfrm>
          <a:off x="1126835" y="719665"/>
          <a:ext cx="9882910" cy="5718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0147">
                  <a:extLst>
                    <a:ext uri="{9D8B030D-6E8A-4147-A177-3AD203B41FA5}">
                      <a16:colId xmlns:a16="http://schemas.microsoft.com/office/drawing/2014/main" val="3873037979"/>
                    </a:ext>
                  </a:extLst>
                </a:gridCol>
                <a:gridCol w="7102763">
                  <a:extLst>
                    <a:ext uri="{9D8B030D-6E8A-4147-A177-3AD203B41FA5}">
                      <a16:colId xmlns:a16="http://schemas.microsoft.com/office/drawing/2014/main" val="1943537985"/>
                    </a:ext>
                  </a:extLst>
                </a:gridCol>
              </a:tblGrid>
              <a:tr h="2955057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b="1" kern="12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ОКОЛОВИЧ ИВАН ИЛЬИЧ </a:t>
                      </a:r>
                    </a:p>
                    <a:p>
                      <a:r>
                        <a:rPr lang="ru-RU" sz="1400" b="0" kern="12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Родился в с. </a:t>
                      </a:r>
                      <a:r>
                        <a:rPr lang="ru-RU" sz="1400" b="0" kern="1200" dirty="0" err="1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Маложаберичи</a:t>
                      </a:r>
                      <a:r>
                        <a:rPr lang="ru-RU" sz="1400" b="0" kern="12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Минской области Белорусской ССР. Белорус. Родился 15 июня 1922 года. Окончил ФЗО в г. Иркутске. До войны работал на Охотском Перевозе, на прииске </a:t>
                      </a:r>
                      <a:r>
                        <a:rPr lang="ru-RU" sz="1400" b="0" kern="1200" dirty="0" err="1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Ыныкчан</a:t>
                      </a:r>
                      <a:r>
                        <a:rPr lang="ru-RU" sz="1400" b="0" kern="12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в геологоразведке Аллах-</a:t>
                      </a:r>
                      <a:r>
                        <a:rPr lang="ru-RU" sz="1400" b="0" kern="1200" dirty="0" err="1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Юньского</a:t>
                      </a:r>
                      <a:r>
                        <a:rPr lang="ru-RU" sz="1400" b="0" kern="12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приискового управления. Призван в армию Аллах-</a:t>
                      </a:r>
                      <a:r>
                        <a:rPr lang="ru-RU" sz="1400" b="0" kern="1200" dirty="0" err="1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Юньским</a:t>
                      </a:r>
                      <a:r>
                        <a:rPr lang="ru-RU" sz="1400" b="0" kern="12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РВК.</a:t>
                      </a:r>
                    </a:p>
                    <a:p>
                      <a:r>
                        <a:rPr lang="ru-RU" sz="1400" b="0" kern="12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Старший сержант, командир отделения разведчиков-десантников И.И. </a:t>
                      </a:r>
                      <a:r>
                        <a:rPr lang="ru-RU" sz="1400" b="0" kern="1200" dirty="0" err="1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Околович</a:t>
                      </a:r>
                      <a:r>
                        <a:rPr lang="ru-RU" sz="1400" b="0" kern="12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участвовал в сражении на Орловско-Курской дуге, в освобождении Белоруссии и Латвии, в боях в Восточной Пруссии. Участвовал в танковых десантах в тылу врага, неоднократно доставлял "языков". Под огнем врага с нейтральной полосы вытащив из подбитого танка раненого командира, спас ему жизнь, в разгар боя, взяв на себя командование, обеспечил выполнение боевой задачи.</a:t>
                      </a:r>
                    </a:p>
                    <a:p>
                      <a:r>
                        <a:rPr lang="ru-RU" sz="1400" b="0" kern="12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За успешное выполнение заданий командования в годы войны, за проявленную при этом храбрость и отвагу четырежды награжден орденами Славы, медалями.</a:t>
                      </a:r>
                      <a:endParaRPr lang="ru-RU" sz="1400" b="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6817467"/>
                  </a:ext>
                </a:extLst>
              </a:tr>
              <a:tr h="2763023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ЕРОХИН ГЕОРГИЙ АЛЕКСЕЕВИЧ </a:t>
                      </a:r>
                    </a:p>
                    <a:p>
                      <a:r>
                        <a:rPr lang="ru-RU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Родился в 1907 году в с. </a:t>
                      </a:r>
                      <a:r>
                        <a:rPr lang="ru-RU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Усть-Илга</a:t>
                      </a:r>
                      <a:r>
                        <a:rPr lang="ru-RU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Иркутской области, в семье крестьянина. Русский, член ВКП (б). До войны работал помощником капитана парохода "Боец" Ленского речного пароходства. Призван в армию Якутским военкоматом. Старшина Г.А. Ерохин был помощником командира взвода разведки кавалерийского эскадрона. Обнаруживал огневые точки врага, брал "языков", доставлял командованию ценные сведения, уничтожил вражеский крупнокалиберный пулемет с расчетом. Пробравшись через линию фронта, доставил командиру партизанской бригады срочный пакет. Когда враг прорвался к штабу полка, расстреляв в упор несколько фашистов, спас полковое знамя. Участвовал в ликвидации окруженной группировки немецких войск под Сталинградом, освобождении Украины, Польши, в Висло-</a:t>
                      </a:r>
                      <a:r>
                        <a:rPr lang="ru-RU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Одерской</a:t>
                      </a:r>
                      <a:r>
                        <a:rPr lang="ru-RU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операции. Г.А. Ерохин - участник парада Победы в Москве.</a:t>
                      </a:r>
                      <a:endParaRPr lang="ru-RU" sz="14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1403083"/>
                  </a:ext>
                </a:extLst>
              </a:tr>
            </a:tbl>
          </a:graphicData>
        </a:graphic>
      </p:graphicFrame>
      <p:pic>
        <p:nvPicPr>
          <p:cNvPr id="9" name="Рисунок 8" descr="Околович Иван Ильич">
            <a:extLst>
              <a:ext uri="{FF2B5EF4-FFF2-40B4-BE49-F238E27FC236}">
                <a16:creationId xmlns:a16="http://schemas.microsoft.com/office/drawing/2014/main" id="{7B7ED291-AEE3-4385-B525-826EDC3C3F61}"/>
              </a:ext>
            </a:extLst>
          </p:cNvPr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82750" y="951778"/>
            <a:ext cx="1714500" cy="2257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846851D4-DF62-4FF9-9EEB-194D2EDE2026}"/>
              </a:ext>
            </a:extLst>
          </p:cNvPr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82750" y="3777528"/>
            <a:ext cx="1714500" cy="229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19391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Таблица 3">
            <a:extLst>
              <a:ext uri="{FF2B5EF4-FFF2-40B4-BE49-F238E27FC236}">
                <a16:creationId xmlns:a16="http://schemas.microsoft.com/office/drawing/2014/main" id="{DA074714-11C3-4E22-9A3A-6E351F9F7F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3881695"/>
              </p:ext>
            </p:extLst>
          </p:nvPr>
        </p:nvGraphicFramePr>
        <p:xfrm>
          <a:off x="350982" y="120074"/>
          <a:ext cx="11545454" cy="66740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9382">
                  <a:extLst>
                    <a:ext uri="{9D8B030D-6E8A-4147-A177-3AD203B41FA5}">
                      <a16:colId xmlns:a16="http://schemas.microsoft.com/office/drawing/2014/main" val="2053253830"/>
                    </a:ext>
                  </a:extLst>
                </a:gridCol>
                <a:gridCol w="8756072">
                  <a:extLst>
                    <a:ext uri="{9D8B030D-6E8A-4147-A177-3AD203B41FA5}">
                      <a16:colId xmlns:a16="http://schemas.microsoft.com/office/drawing/2014/main" val="1098988624"/>
                    </a:ext>
                  </a:extLst>
                </a:gridCol>
              </a:tblGrid>
              <a:tr h="2276915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300" b="1" kern="12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КАЛАШНИКОВ ЮРИЙ ВАСИЛЬЕВИЧ </a:t>
                      </a:r>
                    </a:p>
                    <a:p>
                      <a:r>
                        <a:rPr lang="ru-RU" sz="1300" b="0" kern="12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Родился в 1924 году. Русский, член ВЛКСМ. Учился в Аллах-</a:t>
                      </a:r>
                      <a:r>
                        <a:rPr lang="ru-RU" sz="1300" b="0" kern="1200" dirty="0" err="1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Юньской</a:t>
                      </a:r>
                      <a:r>
                        <a:rPr lang="ru-RU" sz="1300" b="0" kern="12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школе. До войны работал на </a:t>
                      </a:r>
                      <a:r>
                        <a:rPr lang="ru-RU" sz="1300" b="0" kern="1200" dirty="0" err="1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Усть</a:t>
                      </a:r>
                      <a:r>
                        <a:rPr lang="ru-RU" sz="1300" b="0" kern="12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-Аллаиховской базе </a:t>
                      </a:r>
                      <a:r>
                        <a:rPr lang="ru-RU" sz="1300" b="0" kern="1200" dirty="0" err="1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продснаба</a:t>
                      </a:r>
                      <a:r>
                        <a:rPr lang="ru-RU" sz="1300" b="0" kern="12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"</a:t>
                      </a:r>
                      <a:r>
                        <a:rPr lang="ru-RU" sz="1300" b="0" kern="1200" dirty="0" err="1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Джугджурзолототранс</a:t>
                      </a:r>
                      <a:r>
                        <a:rPr lang="ru-RU" sz="1300" b="0" kern="12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". Призван в армию Аллах-</a:t>
                      </a:r>
                      <a:r>
                        <a:rPr lang="ru-RU" sz="1300" b="0" kern="1200" dirty="0" err="1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Юньским</a:t>
                      </a:r>
                      <a:r>
                        <a:rPr lang="ru-RU" sz="1300" b="0" kern="12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РВК.</a:t>
                      </a:r>
                    </a:p>
                    <a:p>
                      <a:r>
                        <a:rPr lang="ru-RU" sz="1300" b="0" kern="12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Ю.В. Калашников, старший сержант, командир саперного взвода десантников-подрывников, делал проходы в минных преградах, под огнем врага форсировал реки, взрывал вражеские мосты. Принял участие в освобождении Карелии, Венгрии, воевал в Австрии.</a:t>
                      </a:r>
                    </a:p>
                    <a:p>
                      <a:r>
                        <a:rPr lang="ru-RU" sz="1300" b="0" kern="12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 Австрии у г. Бадена с отделением предотвратил уничтожение крупного моста, обеспечив наступление советских войск. При штурме г. Вены обеспечил форсирование канала и взятие опорного пункта врага. За эти подвиги Ю.В. Калашников был награжден орденом Славы трех степеней.</a:t>
                      </a:r>
                    </a:p>
                    <a:p>
                      <a:r>
                        <a:rPr lang="ru-RU" sz="1300" b="0" kern="12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После войны, в 1949-1954 гг. работал оперуполномоченным </a:t>
                      </a:r>
                      <a:r>
                        <a:rPr lang="ru-RU" sz="1300" b="0" kern="1200" dirty="0" err="1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Тимптонского</a:t>
                      </a:r>
                      <a:r>
                        <a:rPr lang="ru-RU" sz="1300" b="0" kern="12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райотдела милиции в п. Чульман. Затем трудился на многих крупных стройках страны.</a:t>
                      </a:r>
                      <a:endParaRPr lang="ru-RU" sz="1300" b="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690275"/>
                  </a:ext>
                </a:extLst>
              </a:tr>
              <a:tr h="192826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3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ЛУХНЕВ ПАВЕЛ СТЕПАНОВИЧ </a:t>
                      </a:r>
                    </a:p>
                    <a:p>
                      <a:r>
                        <a:rPr lang="ru-RU" sz="13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Родился в Иркутской области. Русский, член ВКП (б). До войны работал плотником Якутского молокозавода. Призван в армию Якутским ГВК. Участвовал в Орловско-Курской битве, в освобождении Украины, Польши, в штурме Берлина. Старший сержант, командир отделения разведчиков-корректировщиков артиллерийского дивизиона П.С. </a:t>
                      </a:r>
                      <a:r>
                        <a:rPr lang="ru-RU" sz="13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Лухнев</a:t>
                      </a:r>
                      <a:r>
                        <a:rPr lang="ru-RU" sz="13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разведывал огневые точки в тылу врага, точно корректировал огонь артиллерийских батарей, уничтожил вражеский пулемет с расчетом. Во время штурма Берлина обнаружил 2 дзота, 3 закопанных танка, 6 пулеметов противника, которые по его корректировке были уничтожены. За успешное выполнение заданий командования в годы войны награжден орденом Славы трех степеней, медалями.</a:t>
                      </a:r>
                      <a:endParaRPr lang="ru-RU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5042736"/>
                  </a:ext>
                </a:extLst>
              </a:tr>
              <a:tr h="2417297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3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ПЕТРОВ ДМИТРИЙ АНАНЬЕВИЧ</a:t>
                      </a:r>
                    </a:p>
                    <a:p>
                      <a:r>
                        <a:rPr lang="ru-RU" sz="13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Родился 21 июня 1921 года в Таттинском районе ЯАССР, в семье крестьянина. Якут, член ВКП (б), в 1938 году окончил </a:t>
                      </a:r>
                      <a:r>
                        <a:rPr lang="ru-RU" sz="13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Олбинскую</a:t>
                      </a:r>
                      <a:r>
                        <a:rPr lang="ru-RU" sz="13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семилетнюю школу. До войны работал в промартели счетоводом. Призван в армию в 1942 году Чурапчинским РВК.</a:t>
                      </a:r>
                    </a:p>
                    <a:p>
                      <a:r>
                        <a:rPr lang="ru-RU" sz="13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Пулеметчик 65-й танковой бригады 1-го Белорусского фронта, освобождал Белоруссию, Польшу, форсировал Западный Буг.</a:t>
                      </a:r>
                    </a:p>
                    <a:p>
                      <a:r>
                        <a:rPr lang="ru-RU" sz="13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Сержант Д.А. Петров 2 апреля 1945 года в сражении за населенный пункт </a:t>
                      </a:r>
                      <a:r>
                        <a:rPr lang="ru-RU" sz="13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Хоенштейн</a:t>
                      </a:r>
                      <a:r>
                        <a:rPr lang="ru-RU" sz="13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рискуя жизнью, подполз к дзоту противника, пулеметный огонь которого не давал роте подняться в атаку. Забросав гранатами амбразуру, он уничтожил гарнизон, что решило исход боя. В этот день он был ранен, но, обливаясь кровью, продолжал выполнять поставленную задачу. За этот подвиг Д.А. Петров удостоен ордена Славы I степени и стал полным кавалером ордена Славы.</a:t>
                      </a:r>
                    </a:p>
                    <a:p>
                      <a:r>
                        <a:rPr lang="ru-RU" sz="13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Д.А. Петров после демобилизации работал в советских, партийных органах родного района. Умер в ноябре 1971 года. Бюст Героя установлен в с. Ытык-Кюель, одна из улиц райцентра носит его имя.</a:t>
                      </a:r>
                      <a:endParaRPr lang="ru-RU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4887039"/>
                  </a:ext>
                </a:extLst>
              </a:tr>
            </a:tbl>
          </a:graphicData>
        </a:graphic>
      </p:graphicFrame>
      <p:pic>
        <p:nvPicPr>
          <p:cNvPr id="4" name="Рисунок 3" descr="Калашников Юрий Васильевич">
            <a:extLst>
              <a:ext uri="{FF2B5EF4-FFF2-40B4-BE49-F238E27FC236}">
                <a16:creationId xmlns:a16="http://schemas.microsoft.com/office/drawing/2014/main" id="{0DE3DBF0-DD77-4335-B323-0AA8A8388568}"/>
              </a:ext>
            </a:extLst>
          </p:cNvPr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18019" y="297955"/>
            <a:ext cx="1695450" cy="19549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Рисунок 4" descr="Лухнев Павел Степанович">
            <a:extLst>
              <a:ext uri="{FF2B5EF4-FFF2-40B4-BE49-F238E27FC236}">
                <a16:creationId xmlns:a16="http://schemas.microsoft.com/office/drawing/2014/main" id="{397E33A9-1E10-4164-81CA-06CB90EC3E2A}"/>
              </a:ext>
            </a:extLst>
          </p:cNvPr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18020" y="2476180"/>
            <a:ext cx="1695449" cy="17709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Рисунок 6" descr="Петров Дмитрий Ананьевич">
            <a:extLst>
              <a:ext uri="{FF2B5EF4-FFF2-40B4-BE49-F238E27FC236}">
                <a16:creationId xmlns:a16="http://schemas.microsoft.com/office/drawing/2014/main" id="{8E5F4888-EE48-4A98-AEF3-A7114D7A72FE}"/>
              </a:ext>
            </a:extLst>
          </p:cNvPr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18020" y="4470400"/>
            <a:ext cx="1695449" cy="2033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97234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Тема Office">
  <a:themeElements>
    <a:clrScheme name="Зеленый и желтый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1715</Words>
  <Application>Microsoft Office PowerPoint</Application>
  <PresentationFormat>Широкоэкранный</PresentationFormat>
  <Paragraphs>79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Тема Office</vt:lpstr>
      <vt:lpstr>ВОИНЫ-ЯКУТЯНЕ НА ФРОНТАХ ВЕЛИКОЙ ОТЕЧЕСТВЕННОЙ ВОЙНЫ </vt:lpstr>
      <vt:lpstr>Презентация PowerPoint</vt:lpstr>
      <vt:lpstr>Презентация PowerPoint</vt:lpstr>
      <vt:lpstr>Данные о призванных в армию по улусам республики: </vt:lpstr>
      <vt:lpstr>Презентация PowerPoint</vt:lpstr>
      <vt:lpstr>Презентация PowerPoint</vt:lpstr>
      <vt:lpstr>Герои Советского Союза (за подвиги на фронтах Великой Отечественной войны 1941–1945 гг.) </vt:lpstr>
      <vt:lpstr>Герои Российской Федерации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ВОИНЫ-ЯКУТЯНЕ НА ФРОНТАХ ВЕЛИКОЙ ОТЕЧЕСТВЕННОЙ ВОЙНЫ </dc:title>
  <dc:creator>Algustana Sotnikova</dc:creator>
  <cp:lastModifiedBy>Algustana Sotnikova</cp:lastModifiedBy>
  <cp:revision>1</cp:revision>
  <dcterms:created xsi:type="dcterms:W3CDTF">2021-09-18T00:03:42Z</dcterms:created>
  <dcterms:modified xsi:type="dcterms:W3CDTF">2021-09-18T00:49:41Z</dcterms:modified>
</cp:coreProperties>
</file>