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2" r:id="rId7"/>
    <p:sldId id="268" r:id="rId8"/>
    <p:sldId id="269" r:id="rId9"/>
    <p:sldId id="265" r:id="rId10"/>
    <p:sldId id="261" r:id="rId11"/>
    <p:sldId id="272" r:id="rId12"/>
    <p:sldId id="273" r:id="rId13"/>
    <p:sldId id="274" r:id="rId14"/>
    <p:sldId id="260" r:id="rId15"/>
    <p:sldId id="266" r:id="rId16"/>
    <p:sldId id="263" r:id="rId17"/>
    <p:sldId id="25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286773" y="4464688"/>
            <a:ext cx="7474591" cy="1122202"/>
          </a:xfrm>
        </p:spPr>
        <p:txBody>
          <a:bodyPr/>
          <a:lstStyle/>
          <a:p>
            <a:r>
              <a:rPr lang="en-US" sz="3200" cap="none" dirty="0">
                <a:latin typeface="+mn-lt"/>
                <a:cs typeface="Calibri" panose="020F0502020204030204" pitchFamily="34" charset="0"/>
              </a:rPr>
              <a:t>Sentiment Analysis On Text Surveys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372213" y="5586890"/>
            <a:ext cx="2985597" cy="813910"/>
          </a:xfrm>
        </p:spPr>
        <p:txBody>
          <a:bodyPr>
            <a:normAutofit/>
          </a:bodyPr>
          <a:lstStyle/>
          <a:p>
            <a:r>
              <a:rPr lang="en-US" dirty="0" err="1">
                <a:effectLst/>
                <a:ea typeface="Calibri" panose="020F0502020204030204" pitchFamily="34" charset="0"/>
                <a:cs typeface="Times New Roman" panose="02020603050405020304" pitchFamily="18" charset="0"/>
              </a:rPr>
              <a:t>Alvanou</a:t>
            </a:r>
            <a:r>
              <a:rPr lang="en-US" dirty="0">
                <a:effectLst/>
                <a:ea typeface="Calibri" panose="020F0502020204030204" pitchFamily="34" charset="0"/>
                <a:cs typeface="Times New Roman" panose="02020603050405020304" pitchFamily="18" charset="0"/>
              </a:rPr>
              <a:t> Marianna (p2822201)</a:t>
            </a:r>
          </a:p>
          <a:p>
            <a:r>
              <a:rPr lang="en-US" dirty="0" err="1">
                <a:effectLst/>
                <a:ea typeface="Calibri" panose="020F0502020204030204" pitchFamily="34" charset="0"/>
                <a:cs typeface="Times New Roman" panose="02020603050405020304" pitchFamily="18" charset="0"/>
              </a:rPr>
              <a:t>Vlachakis</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Sotirios</a:t>
            </a:r>
            <a:r>
              <a:rPr lang="en-US" dirty="0">
                <a:effectLst/>
                <a:ea typeface="Calibri" panose="020F0502020204030204" pitchFamily="34" charset="0"/>
                <a:cs typeface="Times New Roman" panose="02020603050405020304" pitchFamily="18" charset="0"/>
              </a:rPr>
              <a:t> (p2822228)</a:t>
            </a:r>
            <a:endParaRPr lang="en-US" sz="1400" dirty="0"/>
          </a:p>
        </p:txBody>
      </p:sp>
      <p:pic>
        <p:nvPicPr>
          <p:cNvPr id="5" name="Google Shape;166;p1">
            <a:extLst>
              <a:ext uri="{FF2B5EF4-FFF2-40B4-BE49-F238E27FC236}">
                <a16:creationId xmlns:a16="http://schemas.microsoft.com/office/drawing/2014/main" id="{903F201C-16A5-3772-AA36-20586C42D44E}"/>
              </a:ext>
            </a:extLst>
          </p:cNvPr>
          <p:cNvPicPr preferRelativeResize="0"/>
          <p:nvPr/>
        </p:nvPicPr>
        <p:blipFill rotWithShape="1">
          <a:blip r:embed="rId2">
            <a:alphaModFix/>
          </a:blip>
          <a:srcRect/>
          <a:stretch/>
        </p:blipFill>
        <p:spPr>
          <a:xfrm>
            <a:off x="124322" y="6249798"/>
            <a:ext cx="467575" cy="458075"/>
          </a:xfrm>
          <a:prstGeom prst="rect">
            <a:avLst/>
          </a:prstGeom>
          <a:noFill/>
          <a:ln>
            <a:noFill/>
          </a:ln>
        </p:spPr>
      </p:pic>
      <p:pic>
        <p:nvPicPr>
          <p:cNvPr id="6" name="Google Shape;165;p1">
            <a:extLst>
              <a:ext uri="{FF2B5EF4-FFF2-40B4-BE49-F238E27FC236}">
                <a16:creationId xmlns:a16="http://schemas.microsoft.com/office/drawing/2014/main" id="{D2166B9C-FF62-7310-DF38-3C7AB1133550}"/>
              </a:ext>
            </a:extLst>
          </p:cNvPr>
          <p:cNvPicPr preferRelativeResize="0"/>
          <p:nvPr/>
        </p:nvPicPr>
        <p:blipFill rotWithShape="1">
          <a:blip r:embed="rId3">
            <a:alphaModFix/>
          </a:blip>
          <a:srcRect/>
          <a:stretch/>
        </p:blipFill>
        <p:spPr>
          <a:xfrm>
            <a:off x="10209390" y="117440"/>
            <a:ext cx="1835696" cy="458081"/>
          </a:xfrm>
          <a:prstGeom prst="rect">
            <a:avLst/>
          </a:prstGeom>
          <a:noFill/>
          <a:ln>
            <a:noFill/>
          </a:ln>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52BF-D4C5-0F54-26D0-E0AC497D1990}"/>
              </a:ext>
            </a:extLst>
          </p:cNvPr>
          <p:cNvSpPr>
            <a:spLocks noGrp="1"/>
          </p:cNvSpPr>
          <p:nvPr>
            <p:ph type="title"/>
          </p:nvPr>
        </p:nvSpPr>
        <p:spPr>
          <a:xfrm>
            <a:off x="2617414" y="136525"/>
            <a:ext cx="6957172" cy="524714"/>
          </a:xfrm>
        </p:spPr>
        <p:txBody>
          <a:bodyPr/>
          <a:lstStyle/>
          <a:p>
            <a:r>
              <a:rPr lang="en-US" dirty="0"/>
              <a:t>Aspect based Sentiment Analysis</a:t>
            </a:r>
          </a:p>
        </p:txBody>
      </p:sp>
      <p:sp>
        <p:nvSpPr>
          <p:cNvPr id="3" name="Text Placeholder 2">
            <a:extLst>
              <a:ext uri="{FF2B5EF4-FFF2-40B4-BE49-F238E27FC236}">
                <a16:creationId xmlns:a16="http://schemas.microsoft.com/office/drawing/2014/main" id="{38F41CC8-29EA-476E-DF6B-97D3F945F78F}"/>
              </a:ext>
            </a:extLst>
          </p:cNvPr>
          <p:cNvSpPr>
            <a:spLocks noGrp="1"/>
          </p:cNvSpPr>
          <p:nvPr>
            <p:ph type="body" idx="1"/>
          </p:nvPr>
        </p:nvSpPr>
        <p:spPr>
          <a:xfrm>
            <a:off x="363816" y="1586018"/>
            <a:ext cx="5111750" cy="2263826"/>
          </a:xfrm>
        </p:spPr>
        <p:txBody>
          <a:bodyPr>
            <a:normAutofit/>
          </a:bodyPr>
          <a:lstStyle/>
          <a:p>
            <a:pPr marL="285750" indent="-285750">
              <a:buFont typeface="Arial" panose="020B0604020202020204" pitchFamily="34" charset="0"/>
              <a:buChar char="•"/>
            </a:pPr>
            <a:r>
              <a:rPr lang="en-US" dirty="0"/>
              <a:t>We stopped at the 1</a:t>
            </a:r>
            <a:r>
              <a:rPr lang="en-US" baseline="30000" dirty="0"/>
              <a:t>st</a:t>
            </a:r>
            <a:r>
              <a:rPr lang="en-US" dirty="0"/>
              <a:t> epoch because of the decrease of training loss and rise of validation loss, which in the latter epochs could indicate </a:t>
            </a:r>
            <a:r>
              <a:rPr lang="en-US" dirty="0">
                <a:solidFill>
                  <a:schemeClr val="accent2"/>
                </a:solidFill>
              </a:rPr>
              <a:t>overfit</a:t>
            </a:r>
            <a:r>
              <a:rPr lang="en-US" dirty="0"/>
              <a:t>.</a:t>
            </a:r>
          </a:p>
          <a:p>
            <a:pPr marL="285750" indent="-285750">
              <a:buFont typeface="Arial" panose="020B0604020202020204" pitchFamily="34" charset="0"/>
              <a:buChar char="•"/>
            </a:pPr>
            <a:r>
              <a:rPr lang="en-US" dirty="0"/>
              <a:t>Although, because our data are imbalanced as we saw earlier, we will also calculate the </a:t>
            </a:r>
            <a:r>
              <a:rPr lang="en-US" dirty="0">
                <a:solidFill>
                  <a:schemeClr val="accent2"/>
                </a:solidFill>
              </a:rPr>
              <a:t>balanced accuracy</a:t>
            </a:r>
            <a:r>
              <a:rPr lang="en-US" dirty="0"/>
              <a:t> of our model.</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7ABDB3F-5C24-3FF8-00F0-B823730E2E2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EEF3097-1B4A-2F81-8250-CFE9C655B09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0EEFA68-5658-5557-1E1B-52E51FD90A6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8" name="Picture 7">
            <a:extLst>
              <a:ext uri="{FF2B5EF4-FFF2-40B4-BE49-F238E27FC236}">
                <a16:creationId xmlns:a16="http://schemas.microsoft.com/office/drawing/2014/main" id="{23C962D9-D566-0A23-102E-95A273AF4F2A}"/>
              </a:ext>
            </a:extLst>
          </p:cNvPr>
          <p:cNvPicPr>
            <a:picLocks noChangeAspect="1"/>
          </p:cNvPicPr>
          <p:nvPr/>
        </p:nvPicPr>
        <p:blipFill>
          <a:blip r:embed="rId2"/>
          <a:stretch>
            <a:fillRect/>
          </a:stretch>
        </p:blipFill>
        <p:spPr>
          <a:xfrm>
            <a:off x="7227422" y="1646954"/>
            <a:ext cx="4694327" cy="2004234"/>
          </a:xfrm>
          <a:prstGeom prst="rect">
            <a:avLst/>
          </a:prstGeom>
        </p:spPr>
      </p:pic>
      <p:pic>
        <p:nvPicPr>
          <p:cNvPr id="9" name="Picture 8">
            <a:extLst>
              <a:ext uri="{FF2B5EF4-FFF2-40B4-BE49-F238E27FC236}">
                <a16:creationId xmlns:a16="http://schemas.microsoft.com/office/drawing/2014/main" id="{AB415033-0AC3-C3F9-B5F7-5234738C80D6}"/>
              </a:ext>
            </a:extLst>
          </p:cNvPr>
          <p:cNvPicPr>
            <a:picLocks noChangeAspect="1"/>
          </p:cNvPicPr>
          <p:nvPr/>
        </p:nvPicPr>
        <p:blipFill>
          <a:blip r:embed="rId3"/>
          <a:stretch>
            <a:fillRect/>
          </a:stretch>
        </p:blipFill>
        <p:spPr>
          <a:xfrm>
            <a:off x="7310718" y="4096407"/>
            <a:ext cx="1988992" cy="350550"/>
          </a:xfrm>
          <a:prstGeom prst="rect">
            <a:avLst/>
          </a:prstGeom>
        </p:spPr>
      </p:pic>
      <p:cxnSp>
        <p:nvCxnSpPr>
          <p:cNvPr id="11" name="Straight Arrow Connector 10">
            <a:extLst>
              <a:ext uri="{FF2B5EF4-FFF2-40B4-BE49-F238E27FC236}">
                <a16:creationId xmlns:a16="http://schemas.microsoft.com/office/drawing/2014/main" id="{E30E573D-7864-C5BC-6953-9CDCE5BA0BF4}"/>
              </a:ext>
            </a:extLst>
          </p:cNvPr>
          <p:cNvCxnSpPr>
            <a:cxnSpLocks/>
          </p:cNvCxnSpPr>
          <p:nvPr/>
        </p:nvCxnSpPr>
        <p:spPr>
          <a:xfrm>
            <a:off x="5602941" y="2034988"/>
            <a:ext cx="1497106" cy="3496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F1D754D-AA75-00FE-E224-4BDAA79CD956}"/>
              </a:ext>
            </a:extLst>
          </p:cNvPr>
          <p:cNvCxnSpPr>
            <a:cxnSpLocks/>
          </p:cNvCxnSpPr>
          <p:nvPr/>
        </p:nvCxnSpPr>
        <p:spPr>
          <a:xfrm>
            <a:off x="4545106" y="2886635"/>
            <a:ext cx="2554941" cy="11295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71794396-6534-3B02-11C1-B05E4C6820A6}"/>
              </a:ext>
            </a:extLst>
          </p:cNvPr>
          <p:cNvSpPr txBox="1"/>
          <p:nvPr/>
        </p:nvSpPr>
        <p:spPr>
          <a:xfrm>
            <a:off x="658906" y="1124353"/>
            <a:ext cx="3348318" cy="461665"/>
          </a:xfrm>
          <a:prstGeom prst="rect">
            <a:avLst/>
          </a:prstGeom>
          <a:noFill/>
        </p:spPr>
        <p:txBody>
          <a:bodyPr wrap="square" rtlCol="0">
            <a:spAutoFit/>
          </a:bodyPr>
          <a:lstStyle/>
          <a:p>
            <a:r>
              <a:rPr lang="en-US" sz="2400" dirty="0"/>
              <a:t>Some basic Metrics</a:t>
            </a:r>
          </a:p>
        </p:txBody>
      </p:sp>
    </p:spTree>
    <p:extLst>
      <p:ext uri="{BB962C8B-B14F-4D97-AF65-F5344CB8AC3E}">
        <p14:creationId xmlns:p14="http://schemas.microsoft.com/office/powerpoint/2010/main" val="411299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p:txBody>
          <a:bodyPr/>
          <a:lstStyle/>
          <a:p>
            <a:r>
              <a:rPr lang="en-US" dirty="0"/>
              <a:t>Tools</a:t>
            </a:r>
          </a:p>
        </p:txBody>
      </p:sp>
      <p:sp>
        <p:nvSpPr>
          <p:cNvPr id="11" name="Text Placeholder 10">
            <a:extLst>
              <a:ext uri="{FF2B5EF4-FFF2-40B4-BE49-F238E27FC236}">
                <a16:creationId xmlns:a16="http://schemas.microsoft.com/office/drawing/2014/main" id="{D8F3FEDD-97F3-59FC-53BA-72FF8C3F2146}"/>
              </a:ext>
            </a:extLst>
          </p:cNvPr>
          <p:cNvSpPr>
            <a:spLocks noGrp="1"/>
          </p:cNvSpPr>
          <p:nvPr>
            <p:ph type="body" idx="1"/>
          </p:nvPr>
        </p:nvSpPr>
        <p:spPr>
          <a:xfrm>
            <a:off x="2933700" y="2315817"/>
            <a:ext cx="8529430" cy="1113183"/>
          </a:xfrm>
        </p:spPr>
        <p:txBody>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Oracle SQL to extract the dataset</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Jupiter Notebooks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Colab</a:t>
            </a:r>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359674"/>
            <a:ext cx="5111750" cy="1204912"/>
          </a:xfrm>
        </p:spPr>
        <p:txBody>
          <a:bodyPr/>
          <a:lstStyle/>
          <a:p>
            <a:r>
              <a:rPr lang="en-US" dirty="0"/>
              <a:t>Comments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054087"/>
            <a:ext cx="5111750" cy="3132275"/>
          </a:xfrm>
        </p:spPr>
        <p:txBody>
          <a:bodyPr>
            <a:normAutofit/>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future work will be to test with more data from different time points in order to see the models' predictions and how well or not they perform. Then we'll collect surveys from a different company and apply the models.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p:txBody>
          <a:bodyPr/>
          <a:lstStyle/>
          <a:p>
            <a:r>
              <a:rPr lang="en-US" sz="900" dirty="0">
                <a:effectLst/>
                <a:ea typeface="Calibri" panose="020F0502020204030204" pitchFamily="34" charset="0"/>
                <a:cs typeface="Times New Roman" panose="02020603050405020304" pitchFamily="18" charset="0"/>
              </a:rPr>
              <a:t>MSc Business Analytics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p:txBody>
          <a:bodyPr/>
          <a:lstStyle/>
          <a:p>
            <a:r>
              <a:rPr lang="en-US" dirty="0"/>
              <a:t>MEET OUR TEAM  </a:t>
            </a:r>
          </a:p>
        </p:txBody>
      </p:sp>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3032506" y="2314008"/>
            <a:ext cx="1828800" cy="343061"/>
          </a:xfrm>
        </p:spPr>
        <p:txBody>
          <a:bodyPr/>
          <a:lstStyle/>
          <a:p>
            <a:r>
              <a:rPr lang="en-US" dirty="0"/>
              <a:t>ALVANOU MARIANNA</a:t>
            </a:r>
          </a:p>
        </p:txBody>
      </p:sp>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7330694" y="2314008"/>
            <a:ext cx="1828800" cy="343061"/>
          </a:xfrm>
        </p:spPr>
        <p:txBody>
          <a:bodyPr/>
          <a:lstStyle/>
          <a:p>
            <a:r>
              <a:rPr lang="en-US" dirty="0"/>
              <a:t>VLACHAKIS SOTIRIS</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19"/>
          </p:nvPr>
        </p:nvSpPr>
        <p:spPr>
          <a:xfrm>
            <a:off x="4861306" y="2944664"/>
            <a:ext cx="2469388" cy="689130"/>
          </a:xfrm>
        </p:spPr>
        <p:txBody>
          <a:bodyPr/>
          <a:lstStyle/>
          <a:p>
            <a:r>
              <a:rPr lang="en-US" sz="1050" dirty="0"/>
              <a:t>Statistics &amp; Insurance Science</a:t>
            </a:r>
          </a:p>
          <a:p>
            <a:r>
              <a:rPr lang="en-US" sz="1050" dirty="0"/>
              <a:t>Coworkers</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p:txBody>
          <a:bodyPr/>
          <a:lstStyle/>
          <a:p>
            <a:r>
              <a:rPr lang="en-US" dirty="0"/>
              <a:t>2023</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62" name="TextBox 61">
            <a:extLst>
              <a:ext uri="{FF2B5EF4-FFF2-40B4-BE49-F238E27FC236}">
                <a16:creationId xmlns:a16="http://schemas.microsoft.com/office/drawing/2014/main" id="{E8B2EA2F-7FF6-1278-D4C3-76597D9F0910}"/>
              </a:ext>
            </a:extLst>
          </p:cNvPr>
          <p:cNvSpPr txBox="1"/>
          <p:nvPr/>
        </p:nvSpPr>
        <p:spPr>
          <a:xfrm>
            <a:off x="3032506" y="3911843"/>
            <a:ext cx="1828800" cy="1292662"/>
          </a:xfrm>
          <a:prstGeom prst="rect">
            <a:avLst/>
          </a:prstGeom>
          <a:noFill/>
        </p:spPr>
        <p:txBody>
          <a:bodyPr wrap="square" rtlCol="0">
            <a:spAutoFit/>
          </a:bodyPr>
          <a:lstStyle/>
          <a:p>
            <a:pPr marL="285750" indent="-285750">
              <a:buFont typeface="Wingdings" panose="05000000000000000000" pitchFamily="2" charset="2"/>
              <a:buChar char="§"/>
            </a:pPr>
            <a:r>
              <a:rPr lang="en-US" sz="1200" dirty="0">
                <a:effectLst/>
                <a:ea typeface="Calibri" panose="020F0502020204030204" pitchFamily="34" charset="0"/>
                <a:cs typeface="Times New Roman" panose="02020603050405020304" pitchFamily="18" charset="0"/>
              </a:rPr>
              <a:t>Extract the data </a:t>
            </a:r>
          </a:p>
          <a:p>
            <a:pPr marL="285750" indent="-285750">
              <a:buFont typeface="Wingdings" panose="05000000000000000000" pitchFamily="2" charset="2"/>
              <a:buChar char="§"/>
            </a:pPr>
            <a:r>
              <a:rPr lang="en-US" sz="1200" dirty="0">
                <a:ea typeface="Calibri" panose="020F0502020204030204" pitchFamily="34" charset="0"/>
                <a:cs typeface="Times New Roman" panose="02020603050405020304" pitchFamily="18" charset="0"/>
              </a:rPr>
              <a:t>D</a:t>
            </a:r>
            <a:r>
              <a:rPr lang="en-US" sz="1200" dirty="0">
                <a:effectLst/>
                <a:ea typeface="Calibri" panose="020F0502020204030204" pitchFamily="34" charset="0"/>
                <a:cs typeface="Times New Roman" panose="02020603050405020304" pitchFamily="18" charset="0"/>
              </a:rPr>
              <a:t>ata cleaning </a:t>
            </a:r>
          </a:p>
          <a:p>
            <a:pPr marL="285750" indent="-285750">
              <a:buFont typeface="Wingdings" panose="05000000000000000000" pitchFamily="2" charset="2"/>
              <a:buChar char="§"/>
            </a:pPr>
            <a:r>
              <a:rPr lang="en-US" sz="1200" dirty="0">
                <a:effectLst/>
                <a:ea typeface="Calibri" panose="020F0502020204030204" pitchFamily="34" charset="0"/>
                <a:cs typeface="Times New Roman" panose="02020603050405020304" pitchFamily="18" charset="0"/>
              </a:rPr>
              <a:t>Create Models</a:t>
            </a:r>
          </a:p>
          <a:p>
            <a:pPr marL="285750" indent="-285750">
              <a:buFont typeface="Wingdings" panose="05000000000000000000" pitchFamily="2" charset="2"/>
              <a:buChar char="§"/>
            </a:pPr>
            <a:r>
              <a:rPr lang="en-US" sz="1200" dirty="0">
                <a:ea typeface="Calibri" panose="020F0502020204030204" pitchFamily="34" charset="0"/>
                <a:cs typeface="Times New Roman" panose="02020603050405020304" pitchFamily="18" charset="0"/>
              </a:rPr>
              <a:t>W</a:t>
            </a:r>
            <a:r>
              <a:rPr lang="en-US" sz="1200" dirty="0">
                <a:effectLst/>
                <a:ea typeface="Calibri" panose="020F0502020204030204" pitchFamily="34" charset="0"/>
                <a:cs typeface="Times New Roman" panose="02020603050405020304" pitchFamily="18" charset="0"/>
              </a:rPr>
              <a:t>rite the report </a:t>
            </a:r>
          </a:p>
          <a:p>
            <a:pPr marL="285750" indent="-285750">
              <a:buFont typeface="Wingdings" panose="05000000000000000000" pitchFamily="2" charset="2"/>
              <a:buChar char="§"/>
            </a:pPr>
            <a:r>
              <a:rPr lang="en-US" sz="1200" dirty="0">
                <a:ea typeface="Calibri" panose="020F0502020204030204" pitchFamily="34" charset="0"/>
                <a:cs typeface="Times New Roman" panose="02020603050405020304" pitchFamily="18" charset="0"/>
              </a:rPr>
              <a:t>P</a:t>
            </a:r>
            <a:r>
              <a:rPr lang="en-US" sz="1200" dirty="0">
                <a:effectLst/>
                <a:ea typeface="Calibri" panose="020F0502020204030204" pitchFamily="34" charset="0"/>
                <a:cs typeface="Times New Roman" panose="02020603050405020304" pitchFamily="18" charset="0"/>
              </a:rPr>
              <a:t>resentation</a:t>
            </a:r>
          </a:p>
          <a:p>
            <a:pPr marL="285750" indent="-285750">
              <a:buFont typeface="Wingdings" panose="05000000000000000000" pitchFamily="2" charset="2"/>
              <a:buChar char="§"/>
            </a:pPr>
            <a:endParaRPr lang="en-US" dirty="0"/>
          </a:p>
        </p:txBody>
      </p:sp>
      <p:sp>
        <p:nvSpPr>
          <p:cNvPr id="63" name="TextBox 62">
            <a:extLst>
              <a:ext uri="{FF2B5EF4-FFF2-40B4-BE49-F238E27FC236}">
                <a16:creationId xmlns:a16="http://schemas.microsoft.com/office/drawing/2014/main" id="{FA8B865B-85D8-B351-E7AC-7E0E8A13CB16}"/>
              </a:ext>
            </a:extLst>
          </p:cNvPr>
          <p:cNvSpPr txBox="1"/>
          <p:nvPr/>
        </p:nvSpPr>
        <p:spPr>
          <a:xfrm>
            <a:off x="7330694" y="3911843"/>
            <a:ext cx="1828800" cy="1477328"/>
          </a:xfrm>
          <a:prstGeom prst="rect">
            <a:avLst/>
          </a:prstGeom>
          <a:noFill/>
        </p:spPr>
        <p:txBody>
          <a:bodyPr wrap="square" rtlCol="0">
            <a:spAutoFit/>
          </a:bodyPr>
          <a:lstStyle/>
          <a:p>
            <a:pPr marL="285750" indent="-285750">
              <a:buFont typeface="Wingdings" panose="05000000000000000000" pitchFamily="2" charset="2"/>
              <a:buChar char="§"/>
            </a:pPr>
            <a:r>
              <a:rPr lang="en-US" sz="1200" dirty="0">
                <a:effectLst/>
                <a:ea typeface="Calibri" panose="020F0502020204030204" pitchFamily="34" charset="0"/>
                <a:cs typeface="Times New Roman" panose="02020603050405020304" pitchFamily="18" charset="0"/>
              </a:rPr>
              <a:t>Communication with the professor</a:t>
            </a:r>
          </a:p>
          <a:p>
            <a:pPr marL="285750" indent="-285750">
              <a:buFont typeface="Wingdings" panose="05000000000000000000" pitchFamily="2" charset="2"/>
              <a:buChar char="§"/>
            </a:pPr>
            <a:r>
              <a:rPr lang="en-US" sz="1200" dirty="0">
                <a:ea typeface="Calibri" panose="020F0502020204030204" pitchFamily="34" charset="0"/>
                <a:cs typeface="Times New Roman" panose="02020603050405020304" pitchFamily="18" charset="0"/>
              </a:rPr>
              <a:t>D</a:t>
            </a:r>
            <a:r>
              <a:rPr lang="en-US" sz="1200" dirty="0">
                <a:effectLst/>
                <a:ea typeface="Calibri" panose="020F0502020204030204" pitchFamily="34" charset="0"/>
                <a:cs typeface="Times New Roman" panose="02020603050405020304" pitchFamily="18" charset="0"/>
              </a:rPr>
              <a:t>ata cleaning </a:t>
            </a:r>
          </a:p>
          <a:p>
            <a:pPr marL="285750" indent="-285750">
              <a:buFont typeface="Wingdings" panose="05000000000000000000" pitchFamily="2" charset="2"/>
              <a:buChar char="§"/>
            </a:pPr>
            <a:r>
              <a:rPr lang="en-US" sz="1200" dirty="0">
                <a:effectLst/>
                <a:ea typeface="Calibri" panose="020F0502020204030204" pitchFamily="34" charset="0"/>
                <a:cs typeface="Times New Roman" panose="02020603050405020304" pitchFamily="18" charset="0"/>
              </a:rPr>
              <a:t>Create Models</a:t>
            </a:r>
          </a:p>
          <a:p>
            <a:pPr marL="285750" indent="-285750">
              <a:buFont typeface="Wingdings" panose="05000000000000000000" pitchFamily="2" charset="2"/>
              <a:buChar char="§"/>
            </a:pPr>
            <a:r>
              <a:rPr lang="en-US" sz="1200" dirty="0">
                <a:ea typeface="Calibri" panose="020F0502020204030204" pitchFamily="34" charset="0"/>
                <a:cs typeface="Times New Roman" panose="02020603050405020304" pitchFamily="18" charset="0"/>
              </a:rPr>
              <a:t>W</a:t>
            </a:r>
            <a:r>
              <a:rPr lang="en-US" sz="1200" dirty="0">
                <a:effectLst/>
                <a:ea typeface="Calibri" panose="020F0502020204030204" pitchFamily="34" charset="0"/>
                <a:cs typeface="Times New Roman" panose="02020603050405020304" pitchFamily="18" charset="0"/>
              </a:rPr>
              <a:t>rite the report </a:t>
            </a:r>
          </a:p>
          <a:p>
            <a:pPr marL="285750" indent="-285750">
              <a:buFont typeface="Wingdings" panose="05000000000000000000" pitchFamily="2" charset="2"/>
              <a:buChar char="§"/>
            </a:pPr>
            <a:r>
              <a:rPr lang="en-US" sz="1200" dirty="0">
                <a:ea typeface="Calibri" panose="020F0502020204030204" pitchFamily="34" charset="0"/>
                <a:cs typeface="Times New Roman" panose="02020603050405020304" pitchFamily="18" charset="0"/>
              </a:rPr>
              <a:t>P</a:t>
            </a:r>
            <a:r>
              <a:rPr lang="en-US" sz="1200" dirty="0">
                <a:effectLst/>
                <a:ea typeface="Calibri" panose="020F0502020204030204" pitchFamily="34" charset="0"/>
                <a:cs typeface="Times New Roman" panose="02020603050405020304" pitchFamily="18" charset="0"/>
              </a:rPr>
              <a:t>resentation</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05507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p:txBody>
          <a:bodyPr>
            <a:normAutofit/>
          </a:bodyPr>
          <a:lstStyle/>
          <a:p>
            <a:r>
              <a:rPr lang="en-US" sz="1800" dirty="0"/>
              <a:t>26/06 - 09/07</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p:txBody>
          <a:bodyPr>
            <a:normAutofit/>
          </a:bodyPr>
          <a:lstStyle/>
          <a:p>
            <a:r>
              <a:rPr lang="en-US" sz="1800" dirty="0"/>
              <a:t>10/07 – 08/09</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p:txBody>
          <a:bodyPr>
            <a:noAutofit/>
          </a:bodyPr>
          <a:lstStyle/>
          <a:p>
            <a:r>
              <a:rPr lang="en-US" sz="1800" dirty="0"/>
              <a:t>14/08 – 27/08 &amp; 11/09 – 17/09</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7"/>
          </p:nvPr>
        </p:nvSpPr>
        <p:spPr>
          <a:xfrm>
            <a:off x="4448268" y="1507434"/>
            <a:ext cx="5102680" cy="585788"/>
          </a:xfrm>
        </p:spPr>
        <p:txBody>
          <a:bodyPr>
            <a:normAutofit/>
          </a:bodyPr>
          <a:lstStyle/>
          <a:p>
            <a:r>
              <a:rPr lang="en-US" sz="1600" dirty="0"/>
              <a:t>Business Case, Data Collection – Processing &amp; Dataset Overview</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8"/>
          </p:nvPr>
        </p:nvSpPr>
        <p:spPr>
          <a:xfrm>
            <a:off x="5592454" y="3644404"/>
            <a:ext cx="5102680" cy="530368"/>
          </a:xfrm>
        </p:spPr>
        <p:txBody>
          <a:bodyPr>
            <a:normAutofit/>
          </a:bodyPr>
          <a:lstStyle/>
          <a:p>
            <a:r>
              <a:rPr lang="en-US" sz="1600" dirty="0"/>
              <a:t>Write the Report and Presentation</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p:txBody>
          <a:bodyPr/>
          <a:lstStyle/>
          <a:p>
            <a:r>
              <a:rPr lang="en-US" dirty="0"/>
              <a:t>2023</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9" name="Text Placeholder 4">
            <a:extLst>
              <a:ext uri="{FF2B5EF4-FFF2-40B4-BE49-F238E27FC236}">
                <a16:creationId xmlns:a16="http://schemas.microsoft.com/office/drawing/2014/main" id="{D2926196-DDC4-824E-125E-D5B84A969598}"/>
              </a:ext>
            </a:extLst>
          </p:cNvPr>
          <p:cNvSpPr txBox="1">
            <a:spLocks/>
          </p:cNvSpPr>
          <p:nvPr/>
        </p:nvSpPr>
        <p:spPr>
          <a:xfrm>
            <a:off x="1543479" y="4733926"/>
            <a:ext cx="2141764"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Oct 23</a:t>
            </a:r>
          </a:p>
        </p:txBody>
      </p:sp>
      <p:sp>
        <p:nvSpPr>
          <p:cNvPr id="8" name="Text Placeholder 12">
            <a:extLst>
              <a:ext uri="{FF2B5EF4-FFF2-40B4-BE49-F238E27FC236}">
                <a16:creationId xmlns:a16="http://schemas.microsoft.com/office/drawing/2014/main" id="{662AC02A-4680-CB52-3731-3569B446AADE}"/>
              </a:ext>
            </a:extLst>
          </p:cNvPr>
          <p:cNvSpPr txBox="1">
            <a:spLocks/>
          </p:cNvSpPr>
          <p:nvPr/>
        </p:nvSpPr>
        <p:spPr>
          <a:xfrm>
            <a:off x="4986029" y="2682564"/>
            <a:ext cx="5102680" cy="41588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Create the Models</a:t>
            </a:r>
          </a:p>
        </p:txBody>
      </p:sp>
      <p:sp>
        <p:nvSpPr>
          <p:cNvPr id="10" name="Text Placeholder 13">
            <a:extLst>
              <a:ext uri="{FF2B5EF4-FFF2-40B4-BE49-F238E27FC236}">
                <a16:creationId xmlns:a16="http://schemas.microsoft.com/office/drawing/2014/main" id="{74AE1D20-DACA-8C99-42B9-ED9D1CD2FE62}"/>
              </a:ext>
            </a:extLst>
          </p:cNvPr>
          <p:cNvSpPr txBox="1">
            <a:spLocks/>
          </p:cNvSpPr>
          <p:nvPr/>
        </p:nvSpPr>
        <p:spPr>
          <a:xfrm>
            <a:off x="6096000" y="4827161"/>
            <a:ext cx="5102680" cy="53036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Presentation</a:t>
            </a:r>
          </a:p>
        </p:txBody>
      </p:sp>
    </p:spTree>
    <p:extLst>
      <p:ext uri="{BB962C8B-B14F-4D97-AF65-F5344CB8AC3E}">
        <p14:creationId xmlns:p14="http://schemas.microsoft.com/office/powerpoint/2010/main" val="33210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normAutofit fontScale="92500"/>
          </a:bodyPr>
          <a:lstStyle/>
          <a:p>
            <a:r>
              <a:rPr lang="en-US" dirty="0">
                <a:cs typeface="Calibri" panose="020F0502020204030204" pitchFamily="34" charset="0"/>
              </a:rPr>
              <a:t>Introduction – Our Goal</a:t>
            </a:r>
          </a:p>
          <a:p>
            <a:r>
              <a:rPr lang="en-US" dirty="0">
                <a:cs typeface="Calibri" panose="020F0502020204030204" pitchFamily="34" charset="0"/>
              </a:rPr>
              <a:t>Dataset Overview – Data Processing</a:t>
            </a:r>
          </a:p>
          <a:p>
            <a:r>
              <a:rPr lang="en-US" dirty="0">
                <a:cs typeface="Calibri" panose="020F0502020204030204" pitchFamily="34" charset="0"/>
              </a:rPr>
              <a:t>Methodology</a:t>
            </a:r>
          </a:p>
          <a:p>
            <a:r>
              <a:rPr lang="en-US" dirty="0">
                <a:cs typeface="Calibri" panose="020F0502020204030204" pitchFamily="34" charset="0"/>
              </a:rPr>
              <a:t>Tools</a:t>
            </a:r>
          </a:p>
          <a:p>
            <a:r>
              <a:rPr lang="en-US" dirty="0">
                <a:cs typeface="Calibri" panose="020F0502020204030204" pitchFamily="34" charset="0"/>
              </a:rPr>
              <a:t>Comments</a:t>
            </a:r>
          </a:p>
          <a:p>
            <a:r>
              <a:rPr lang="en-US" dirty="0">
                <a:cs typeface="Calibri" panose="020F0502020204030204" pitchFamily="34" charset="0"/>
              </a:rPr>
              <a:t>Members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pPr>
              <a:tabLst>
                <a:tab pos="2971800" algn="ctr"/>
                <a:tab pos="5943600" algn="r"/>
              </a:tabLst>
            </a:pPr>
            <a:r>
              <a:rPr lang="en-US" sz="1100" dirty="0">
                <a:effectLst/>
                <a:ea typeface="Calibri" panose="020F0502020204030204" pitchFamily="34" charset="0"/>
                <a:cs typeface="Times New Roman" panose="02020603050405020304" pitchFamily="18" charset="0"/>
              </a:rPr>
              <a:t>MSc Business Analytics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254239"/>
          </a:xfrm>
        </p:spPr>
        <p:txBody>
          <a:bodyPr>
            <a:normAutofit/>
          </a:bodyPr>
          <a:lstStyle/>
          <a:p>
            <a:pPr marL="285750" indent="-285750">
              <a:buFont typeface="Wingdings" panose="05000000000000000000" pitchFamily="2" charset="2"/>
              <a:buChar char="§"/>
            </a:pPr>
            <a:r>
              <a:rPr lang="en-US" dirty="0">
                <a:latin typeface="Times New Roman" panose="02020603050405020304" pitchFamily="18" charset="0"/>
                <a:ea typeface="Calibri" panose="020F0502020204030204" pitchFamily="34" charset="0"/>
              </a:rPr>
              <a:t>U</a:t>
            </a:r>
            <a:r>
              <a:rPr lang="en-US" dirty="0">
                <a:effectLst/>
                <a:latin typeface="Times New Roman" panose="02020603050405020304" pitchFamily="18" charset="0"/>
                <a:ea typeface="Calibri" panose="020F0502020204030204" pitchFamily="34" charset="0"/>
              </a:rPr>
              <a:t>nderstand the customer</a:t>
            </a:r>
            <a:endParaRPr lang="el-GR"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rPr>
              <a:t>What service the company has?</a:t>
            </a:r>
          </a:p>
          <a:p>
            <a:pPr marL="285750" indent="-285750">
              <a:buFont typeface="Wingdings" panose="05000000000000000000" pitchFamily="2" charset="2"/>
              <a:buChar char="§"/>
            </a:pPr>
            <a:r>
              <a:rPr lang="en-US" dirty="0">
                <a:latin typeface="Times New Roman" panose="02020603050405020304" pitchFamily="18" charset="0"/>
              </a:rPr>
              <a:t>What are the problems?</a:t>
            </a:r>
          </a:p>
          <a:p>
            <a:pPr marL="285750" indent="-285750">
              <a:buFont typeface="Wingdings" panose="05000000000000000000" pitchFamily="2" charset="2"/>
              <a:buChar char="§"/>
            </a:pPr>
            <a:r>
              <a:rPr lang="en-US" dirty="0">
                <a:latin typeface="Times New Roman" panose="02020603050405020304" pitchFamily="18" charset="0"/>
              </a:rPr>
              <a:t>Prevent Negative Comments</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Dataset Overview – Data Processing</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2023</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4</a:t>
            </a:fld>
            <a:endParaRPr lang="en-US" dirty="0"/>
          </a:p>
        </p:txBody>
      </p:sp>
      <p:graphicFrame>
        <p:nvGraphicFramePr>
          <p:cNvPr id="8" name="Table 11">
            <a:extLst>
              <a:ext uri="{FF2B5EF4-FFF2-40B4-BE49-F238E27FC236}">
                <a16:creationId xmlns:a16="http://schemas.microsoft.com/office/drawing/2014/main" id="{2E02EFE1-DF70-41AD-9BD1-F09C6092466B}"/>
              </a:ext>
            </a:extLst>
          </p:cNvPr>
          <p:cNvGraphicFramePr>
            <a:graphicFrameLocks noGrp="1"/>
          </p:cNvGraphicFramePr>
          <p:nvPr>
            <p:extLst>
              <p:ext uri="{D42A27DB-BD31-4B8C-83A1-F6EECF244321}">
                <p14:modId xmlns:p14="http://schemas.microsoft.com/office/powerpoint/2010/main" val="364096641"/>
              </p:ext>
            </p:extLst>
          </p:nvPr>
        </p:nvGraphicFramePr>
        <p:xfrm>
          <a:off x="4035528" y="4893310"/>
          <a:ext cx="2748096" cy="1219200"/>
        </p:xfrm>
        <a:graphic>
          <a:graphicData uri="http://schemas.openxmlformats.org/drawingml/2006/table">
            <a:tbl>
              <a:tblPr firstRow="1" bandRow="1">
                <a:tableStyleId>{793D81CF-94F2-401A-BA57-92F5A7B2D0C5}</a:tableStyleId>
              </a:tblPr>
              <a:tblGrid>
                <a:gridCol w="1418439">
                  <a:extLst>
                    <a:ext uri="{9D8B030D-6E8A-4147-A177-3AD203B41FA5}">
                      <a16:colId xmlns:a16="http://schemas.microsoft.com/office/drawing/2014/main" val="2833826745"/>
                    </a:ext>
                  </a:extLst>
                </a:gridCol>
                <a:gridCol w="1329657">
                  <a:extLst>
                    <a:ext uri="{9D8B030D-6E8A-4147-A177-3AD203B41FA5}">
                      <a16:colId xmlns:a16="http://schemas.microsoft.com/office/drawing/2014/main" val="822591413"/>
                    </a:ext>
                  </a:extLst>
                </a:gridCol>
              </a:tblGrid>
              <a:tr h="278302">
                <a:tc>
                  <a:txBody>
                    <a:bodyPr/>
                    <a:lstStyle/>
                    <a:p>
                      <a:pPr algn="ctr"/>
                      <a:r>
                        <a:rPr lang="en-US" sz="1400" dirty="0"/>
                        <a:t>BRAND SCORE</a:t>
                      </a:r>
                    </a:p>
                  </a:txBody>
                  <a:tcPr/>
                </a:tc>
                <a:tc>
                  <a:txBody>
                    <a:bodyPr/>
                    <a:lstStyle/>
                    <a:p>
                      <a:pPr algn="ctr"/>
                      <a:r>
                        <a:rPr lang="en-US" sz="1400" dirty="0"/>
                        <a:t>SENTIMENT</a:t>
                      </a:r>
                    </a:p>
                  </a:txBody>
                  <a:tcPr/>
                </a:tc>
                <a:extLst>
                  <a:ext uri="{0D108BD9-81ED-4DB2-BD59-A6C34878D82A}">
                    <a16:rowId xmlns:a16="http://schemas.microsoft.com/office/drawing/2014/main" val="3054928295"/>
                  </a:ext>
                </a:extLst>
              </a:tr>
              <a:tr h="278302">
                <a:tc>
                  <a:txBody>
                    <a:bodyPr/>
                    <a:lstStyle/>
                    <a:p>
                      <a:pPr algn="ctr"/>
                      <a:r>
                        <a:rPr lang="en-US" sz="1400" dirty="0"/>
                        <a:t>9-10</a:t>
                      </a:r>
                    </a:p>
                  </a:txBody>
                  <a:tcPr/>
                </a:tc>
                <a:tc>
                  <a:txBody>
                    <a:bodyPr/>
                    <a:lstStyle/>
                    <a:p>
                      <a:pPr algn="ctr"/>
                      <a:r>
                        <a:rPr lang="en-US" sz="1400" dirty="0"/>
                        <a:t>Positive</a:t>
                      </a:r>
                    </a:p>
                  </a:txBody>
                  <a:tcPr/>
                </a:tc>
                <a:extLst>
                  <a:ext uri="{0D108BD9-81ED-4DB2-BD59-A6C34878D82A}">
                    <a16:rowId xmlns:a16="http://schemas.microsoft.com/office/drawing/2014/main" val="3721715894"/>
                  </a:ext>
                </a:extLst>
              </a:tr>
              <a:tr h="278302">
                <a:tc>
                  <a:txBody>
                    <a:bodyPr/>
                    <a:lstStyle/>
                    <a:p>
                      <a:pPr algn="ctr"/>
                      <a:r>
                        <a:rPr lang="en-US" sz="1400" dirty="0"/>
                        <a:t>7-8</a:t>
                      </a:r>
                    </a:p>
                  </a:txBody>
                  <a:tcPr/>
                </a:tc>
                <a:tc>
                  <a:txBody>
                    <a:bodyPr/>
                    <a:lstStyle/>
                    <a:p>
                      <a:pPr algn="ctr"/>
                      <a:r>
                        <a:rPr lang="en-US" sz="1400" dirty="0"/>
                        <a:t>Neutral</a:t>
                      </a:r>
                    </a:p>
                  </a:txBody>
                  <a:tcPr/>
                </a:tc>
                <a:extLst>
                  <a:ext uri="{0D108BD9-81ED-4DB2-BD59-A6C34878D82A}">
                    <a16:rowId xmlns:a16="http://schemas.microsoft.com/office/drawing/2014/main" val="1158500472"/>
                  </a:ext>
                </a:extLst>
              </a:tr>
              <a:tr h="278302">
                <a:tc>
                  <a:txBody>
                    <a:bodyPr/>
                    <a:lstStyle/>
                    <a:p>
                      <a:pPr algn="ctr"/>
                      <a:r>
                        <a:rPr lang="en-US" sz="1400" dirty="0"/>
                        <a:t>0-6</a:t>
                      </a:r>
                    </a:p>
                  </a:txBody>
                  <a:tcPr/>
                </a:tc>
                <a:tc>
                  <a:txBody>
                    <a:bodyPr/>
                    <a:lstStyle/>
                    <a:p>
                      <a:pPr algn="ctr"/>
                      <a:r>
                        <a:rPr lang="en-US" sz="1400" dirty="0"/>
                        <a:t>Negative</a:t>
                      </a:r>
                    </a:p>
                  </a:txBody>
                  <a:tcPr/>
                </a:tc>
                <a:extLst>
                  <a:ext uri="{0D108BD9-81ED-4DB2-BD59-A6C34878D82A}">
                    <a16:rowId xmlns:a16="http://schemas.microsoft.com/office/drawing/2014/main" val="4219748268"/>
                  </a:ext>
                </a:extLst>
              </a:tr>
            </a:tbl>
          </a:graphicData>
        </a:graphic>
      </p:graphicFrame>
      <p:pic>
        <p:nvPicPr>
          <p:cNvPr id="12" name="Picture 11">
            <a:extLst>
              <a:ext uri="{FF2B5EF4-FFF2-40B4-BE49-F238E27FC236}">
                <a16:creationId xmlns:a16="http://schemas.microsoft.com/office/drawing/2014/main" id="{08F81CAB-70B8-7F3D-3D00-DC0C80B42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441" y="1658837"/>
            <a:ext cx="3785466" cy="2940207"/>
          </a:xfrm>
          <a:prstGeom prst="rect">
            <a:avLst/>
          </a:prstGeom>
        </p:spPr>
      </p:pic>
      <p:pic>
        <p:nvPicPr>
          <p:cNvPr id="15" name="Picture 14">
            <a:extLst>
              <a:ext uri="{FF2B5EF4-FFF2-40B4-BE49-F238E27FC236}">
                <a16:creationId xmlns:a16="http://schemas.microsoft.com/office/drawing/2014/main" id="{A96D56B6-1EBC-5586-DD6D-5987C19F4C16}"/>
              </a:ext>
            </a:extLst>
          </p:cNvPr>
          <p:cNvPicPr>
            <a:picLocks noChangeAspect="1"/>
          </p:cNvPicPr>
          <p:nvPr/>
        </p:nvPicPr>
        <p:blipFill>
          <a:blip r:embed="rId3"/>
          <a:stretch>
            <a:fillRect/>
          </a:stretch>
        </p:blipFill>
        <p:spPr>
          <a:xfrm>
            <a:off x="1114337" y="1638570"/>
            <a:ext cx="3785466" cy="2928622"/>
          </a:xfrm>
          <a:prstGeom prst="rect">
            <a:avLst/>
          </a:prstGeom>
        </p:spPr>
      </p:pic>
      <p:sp>
        <p:nvSpPr>
          <p:cNvPr id="16" name="Rectangle 15">
            <a:extLst>
              <a:ext uri="{FF2B5EF4-FFF2-40B4-BE49-F238E27FC236}">
                <a16:creationId xmlns:a16="http://schemas.microsoft.com/office/drawing/2014/main" id="{94919E3D-F04B-32D1-6FBB-077D24B1FBB1}"/>
              </a:ext>
            </a:extLst>
          </p:cNvPr>
          <p:cNvSpPr/>
          <p:nvPr/>
        </p:nvSpPr>
        <p:spPr>
          <a:xfrm>
            <a:off x="1089869" y="4893310"/>
            <a:ext cx="2634843" cy="13145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171450" indent="-171450">
              <a:buFont typeface="Wingdings" panose="05000000000000000000" pitchFamily="2" charset="2"/>
              <a:buChar char="§"/>
            </a:pPr>
            <a:r>
              <a:rPr lang="en-US" sz="1200" dirty="0"/>
              <a:t>Data of May23</a:t>
            </a:r>
          </a:p>
          <a:p>
            <a:pPr marL="171450" indent="-171450">
              <a:buFont typeface="Wingdings" panose="05000000000000000000" pitchFamily="2" charset="2"/>
              <a:buChar char="§"/>
            </a:pPr>
            <a:r>
              <a:rPr lang="en-US" sz="1200" b="0" i="0" dirty="0">
                <a:solidFill>
                  <a:schemeClr val="bg1"/>
                </a:solidFill>
                <a:effectLst/>
              </a:rPr>
              <a:t>26064 comments</a:t>
            </a:r>
          </a:p>
          <a:p>
            <a:pPr marL="171450" indent="-171450">
              <a:buFont typeface="Wingdings" panose="05000000000000000000" pitchFamily="2" charset="2"/>
              <a:buChar char="§"/>
            </a:pPr>
            <a:r>
              <a:rPr lang="en-US" sz="1200" dirty="0">
                <a:solidFill>
                  <a:schemeClr val="bg1"/>
                </a:solidFill>
              </a:rPr>
              <a:t>Remove regular expression pattern</a:t>
            </a:r>
          </a:p>
          <a:p>
            <a:pPr marL="171450" indent="-171450">
              <a:buFont typeface="Wingdings" panose="05000000000000000000" pitchFamily="2" charset="2"/>
              <a:buChar char="§"/>
            </a:pPr>
            <a:r>
              <a:rPr lang="en-US" sz="1200" dirty="0">
                <a:solidFill>
                  <a:schemeClr val="bg1"/>
                </a:solidFill>
              </a:rPr>
              <a:t>Convert all letters to lowercase</a:t>
            </a:r>
          </a:p>
          <a:p>
            <a:pPr marL="171450" indent="-171450">
              <a:buFont typeface="Wingdings" panose="05000000000000000000" pitchFamily="2" charset="2"/>
              <a:buChar char="§"/>
            </a:pPr>
            <a:r>
              <a:rPr lang="en-US" sz="1200" dirty="0">
                <a:solidFill>
                  <a:schemeClr val="bg1"/>
                </a:solidFill>
              </a:rPr>
              <a:t>Remove stopwords</a:t>
            </a:r>
          </a:p>
          <a:p>
            <a:pPr marL="171450" indent="-171450">
              <a:buFont typeface="Wingdings" panose="05000000000000000000" pitchFamily="2" charset="2"/>
              <a:buChar char="§"/>
            </a:pPr>
            <a:r>
              <a:rPr lang="en-US" sz="1200" dirty="0">
                <a:solidFill>
                  <a:schemeClr val="bg1"/>
                </a:solidFill>
              </a:rPr>
              <a:t>After data cleaning: 14927 surveys </a:t>
            </a:r>
          </a:p>
          <a:p>
            <a:pPr marL="171450" indent="-171450">
              <a:buFont typeface="Wingdings" panose="05000000000000000000" pitchFamily="2" charset="2"/>
              <a:buChar char="§"/>
            </a:pPr>
            <a:endParaRPr lang="en-US" sz="1200" dirty="0">
              <a:solidFill>
                <a:schemeClr val="bg1"/>
              </a:solidFill>
            </a:endParaRPr>
          </a:p>
        </p:txBody>
      </p:sp>
      <p:sp>
        <p:nvSpPr>
          <p:cNvPr id="17" name="Rectangle 16">
            <a:extLst>
              <a:ext uri="{FF2B5EF4-FFF2-40B4-BE49-F238E27FC236}">
                <a16:creationId xmlns:a16="http://schemas.microsoft.com/office/drawing/2014/main" id="{972C0529-B288-3D23-0F1A-78B7C8574793}"/>
              </a:ext>
            </a:extLst>
          </p:cNvPr>
          <p:cNvSpPr/>
          <p:nvPr/>
        </p:nvSpPr>
        <p:spPr>
          <a:xfrm>
            <a:off x="7094441" y="4893310"/>
            <a:ext cx="4114800" cy="6590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171450" indent="-171450">
              <a:buFont typeface="Wingdings" panose="05000000000000000000" pitchFamily="2" charset="2"/>
              <a:buChar char="§"/>
            </a:pPr>
            <a:r>
              <a:rPr lang="en-US" sz="1200" dirty="0">
                <a:effectLst/>
                <a:ea typeface="Calibri" panose="020F0502020204030204" pitchFamily="34" charset="0"/>
              </a:rPr>
              <a:t>Largest part of our dataset was positive surveys (76.7%)</a:t>
            </a:r>
          </a:p>
          <a:p>
            <a:pPr marL="171450" indent="-171450">
              <a:buFont typeface="Wingdings" panose="05000000000000000000" pitchFamily="2" charset="2"/>
              <a:buChar char="§"/>
            </a:pPr>
            <a:r>
              <a:rPr lang="en-US" sz="1200" dirty="0"/>
              <a:t>Neutral are the 10,2% of comments</a:t>
            </a:r>
          </a:p>
          <a:p>
            <a:pPr marL="171450" indent="-171450">
              <a:buFont typeface="Wingdings" panose="05000000000000000000" pitchFamily="2" charset="2"/>
              <a:buChar char="§"/>
            </a:pPr>
            <a:r>
              <a:rPr lang="en-US" sz="1200" dirty="0">
                <a:effectLst/>
                <a:ea typeface="Calibri" panose="020F0502020204030204" pitchFamily="34" charset="0"/>
              </a:rPr>
              <a:t>Negative feelings emerged from 13.1% of surveys</a:t>
            </a:r>
          </a:p>
        </p:txBody>
      </p:sp>
      <p:sp>
        <p:nvSpPr>
          <p:cNvPr id="18" name="Rectangle 17">
            <a:extLst>
              <a:ext uri="{FF2B5EF4-FFF2-40B4-BE49-F238E27FC236}">
                <a16:creationId xmlns:a16="http://schemas.microsoft.com/office/drawing/2014/main" id="{4C1E1CBD-5348-09FB-ADA4-128171154256}"/>
              </a:ext>
            </a:extLst>
          </p:cNvPr>
          <p:cNvSpPr/>
          <p:nvPr/>
        </p:nvSpPr>
        <p:spPr>
          <a:xfrm>
            <a:off x="5409576" y="2494647"/>
            <a:ext cx="1157748" cy="12192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200" dirty="0">
              <a:solidFill>
                <a:schemeClr val="bg1"/>
              </a:solidFill>
            </a:endParaRPr>
          </a:p>
          <a:p>
            <a:endParaRPr lang="en-US" sz="1200" dirty="0">
              <a:solidFill>
                <a:schemeClr val="bg1"/>
              </a:solidFill>
            </a:endParaRPr>
          </a:p>
          <a:p>
            <a:r>
              <a:rPr lang="en-US" sz="1200" dirty="0">
                <a:solidFill>
                  <a:schemeClr val="bg1"/>
                </a:solidFill>
              </a:rPr>
              <a:t>Split the data:</a:t>
            </a:r>
          </a:p>
          <a:p>
            <a:pPr marL="171450" indent="-171450">
              <a:buFont typeface="Wingdings" panose="05000000000000000000" pitchFamily="2" charset="2"/>
              <a:buChar char="§"/>
            </a:pPr>
            <a:r>
              <a:rPr lang="en-US" sz="1200" dirty="0">
                <a:solidFill>
                  <a:schemeClr val="bg1"/>
                </a:solidFill>
              </a:rPr>
              <a:t>Train </a:t>
            </a:r>
          </a:p>
          <a:p>
            <a:pPr marL="171450" indent="-171450">
              <a:buFont typeface="Wingdings" panose="05000000000000000000" pitchFamily="2" charset="2"/>
              <a:buChar char="§"/>
            </a:pPr>
            <a:r>
              <a:rPr lang="en-US" sz="1200" dirty="0">
                <a:solidFill>
                  <a:schemeClr val="bg1"/>
                </a:solidFill>
              </a:rPr>
              <a:t>Validation</a:t>
            </a:r>
          </a:p>
          <a:p>
            <a:pPr marL="171450" indent="-171450">
              <a:buFont typeface="Wingdings" panose="05000000000000000000" pitchFamily="2" charset="2"/>
              <a:buChar char="§"/>
            </a:pPr>
            <a:r>
              <a:rPr lang="en-US" sz="1200" dirty="0">
                <a:solidFill>
                  <a:schemeClr val="bg1"/>
                </a:solidFill>
              </a:rPr>
              <a:t>Test</a:t>
            </a:r>
          </a:p>
          <a:p>
            <a:pPr marL="171450" indent="-171450">
              <a:buFont typeface="Wingdings" panose="05000000000000000000" pitchFamily="2" charset="2"/>
              <a:buChar char="§"/>
            </a:pPr>
            <a:endParaRPr lang="en-US" sz="1200" dirty="0">
              <a:solidFill>
                <a:schemeClr val="bg1"/>
              </a:solidFill>
            </a:endParaRPr>
          </a:p>
          <a:p>
            <a:pPr marL="171450" indent="-171450">
              <a:buFont typeface="Wingdings" panose="05000000000000000000" pitchFamily="2" charset="2"/>
              <a:buChar char="§"/>
            </a:pPr>
            <a:endParaRPr lang="en-US" sz="1200" dirty="0">
              <a:solidFill>
                <a:schemeClr val="bg1"/>
              </a:solidFill>
            </a:endParaRPr>
          </a:p>
        </p:txBody>
      </p:sp>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dirty="0"/>
              <a:t>Word Cloud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1" name="TextBox 10">
            <a:extLst>
              <a:ext uri="{FF2B5EF4-FFF2-40B4-BE49-F238E27FC236}">
                <a16:creationId xmlns:a16="http://schemas.microsoft.com/office/drawing/2014/main" id="{781AE492-DD50-A4D7-AE82-0F80EEF64F6D}"/>
              </a:ext>
            </a:extLst>
          </p:cNvPr>
          <p:cNvSpPr txBox="1"/>
          <p:nvPr/>
        </p:nvSpPr>
        <p:spPr>
          <a:xfrm>
            <a:off x="2561593" y="5593764"/>
            <a:ext cx="1477007" cy="338554"/>
          </a:xfrm>
          <a:prstGeom prst="rect">
            <a:avLst/>
          </a:prstGeom>
          <a:noFill/>
        </p:spPr>
        <p:txBody>
          <a:bodyPr wrap="none" rtlCol="0">
            <a:spAutoFit/>
          </a:bodyPr>
          <a:lstStyle/>
          <a:p>
            <a:r>
              <a:rPr lang="en-US" sz="1600" dirty="0"/>
              <a:t>Positive Words</a:t>
            </a:r>
          </a:p>
        </p:txBody>
      </p:sp>
      <p:sp>
        <p:nvSpPr>
          <p:cNvPr id="12" name="TextBox 11">
            <a:extLst>
              <a:ext uri="{FF2B5EF4-FFF2-40B4-BE49-F238E27FC236}">
                <a16:creationId xmlns:a16="http://schemas.microsoft.com/office/drawing/2014/main" id="{A77760E9-E747-EB8F-59E5-A672F444BAA6}"/>
              </a:ext>
            </a:extLst>
          </p:cNvPr>
          <p:cNvSpPr txBox="1"/>
          <p:nvPr/>
        </p:nvSpPr>
        <p:spPr>
          <a:xfrm>
            <a:off x="8045358" y="5593764"/>
            <a:ext cx="1585049" cy="338554"/>
          </a:xfrm>
          <a:prstGeom prst="rect">
            <a:avLst/>
          </a:prstGeom>
          <a:noFill/>
        </p:spPr>
        <p:txBody>
          <a:bodyPr wrap="none" rtlCol="0">
            <a:spAutoFit/>
          </a:bodyPr>
          <a:lstStyle/>
          <a:p>
            <a:r>
              <a:rPr lang="en-US" sz="1600" dirty="0"/>
              <a:t>Negative Words</a:t>
            </a:r>
          </a:p>
        </p:txBody>
      </p:sp>
      <p:pic>
        <p:nvPicPr>
          <p:cNvPr id="2" name="Picture 1" descr="A close up of text&#10;&#10;Description automatically generated">
            <a:extLst>
              <a:ext uri="{FF2B5EF4-FFF2-40B4-BE49-F238E27FC236}">
                <a16:creationId xmlns:a16="http://schemas.microsoft.com/office/drawing/2014/main" id="{C57D694B-430C-6C54-7931-D49DA3D7F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82" y="1514212"/>
            <a:ext cx="4735182" cy="3829576"/>
          </a:xfrm>
          <a:prstGeom prst="rect">
            <a:avLst/>
          </a:prstGeom>
        </p:spPr>
      </p:pic>
      <p:pic>
        <p:nvPicPr>
          <p:cNvPr id="4" name="Picture 3" descr="A close up of text&#10;&#10;Description automatically generated">
            <a:extLst>
              <a:ext uri="{FF2B5EF4-FFF2-40B4-BE49-F238E27FC236}">
                <a16:creationId xmlns:a16="http://schemas.microsoft.com/office/drawing/2014/main" id="{7491572D-0CDD-45AE-1EE8-6813D5BC0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235" y="1544571"/>
            <a:ext cx="4735181" cy="3799217"/>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15111" y="2223083"/>
            <a:ext cx="6696075" cy="2499919"/>
          </a:xfrm>
        </p:spPr>
        <p:txBody>
          <a:bodyPr>
            <a:normAutofit/>
          </a:bodyPr>
          <a:lstStyle/>
          <a:p>
            <a:pPr lvl="0" algn="ctr">
              <a:lnSpc>
                <a:spcPct val="107000"/>
              </a:lnSpc>
              <a:spcBef>
                <a:spcPts val="1200"/>
              </a:spcBef>
              <a:buSzPts val="1600"/>
            </a:pPr>
            <a:r>
              <a:rPr lang="en-US" sz="2400" b="1" kern="0" dirty="0">
                <a:effectLst/>
                <a:latin typeface="+mn-lt"/>
                <a:ea typeface="Times New Roman" panose="02020603050405020304" pitchFamily="18" charset="0"/>
                <a:cs typeface="Times New Roman" panose="02020603050405020304" pitchFamily="18" charset="0"/>
              </a:rPr>
              <a:t>Methodology</a:t>
            </a:r>
            <a:br>
              <a:rPr lang="en-US" sz="2400" b="1" kern="0" dirty="0">
                <a:effectLst/>
                <a:latin typeface="+mn-lt"/>
                <a:ea typeface="Times New Roman" panose="02020603050405020304" pitchFamily="18" charset="0"/>
                <a:cs typeface="Times New Roman" panose="02020603050405020304" pitchFamily="18" charset="0"/>
              </a:rPr>
            </a:br>
            <a:br>
              <a:rPr lang="en-US" sz="2400" b="1" kern="0" dirty="0">
                <a:effectLst/>
                <a:latin typeface="+mn-lt"/>
                <a:ea typeface="Times New Roman" panose="02020603050405020304" pitchFamily="18" charset="0"/>
                <a:cs typeface="Times New Roman" panose="02020603050405020304" pitchFamily="18" charset="0"/>
              </a:rPr>
            </a:br>
            <a:r>
              <a:rPr lang="en-US" sz="2400" kern="0" dirty="0">
                <a:effectLst/>
                <a:latin typeface="+mn-lt"/>
                <a:ea typeface="Times New Roman" panose="02020603050405020304" pitchFamily="18" charset="0"/>
                <a:cs typeface="Times New Roman" panose="02020603050405020304" pitchFamily="18" charset="0"/>
              </a:rPr>
              <a:t>1. </a:t>
            </a:r>
            <a:r>
              <a:rPr lang="en-US" sz="2400" kern="0" cap="none" dirty="0">
                <a:effectLst/>
                <a:latin typeface="+mn-lt"/>
                <a:ea typeface="Times New Roman" panose="02020603050405020304" pitchFamily="18" charset="0"/>
                <a:cs typeface="Times New Roman" panose="02020603050405020304" pitchFamily="18" charset="0"/>
              </a:rPr>
              <a:t>Feedforward Neural Network</a:t>
            </a:r>
            <a:br>
              <a:rPr lang="en-US" sz="2400" kern="0" cap="none" dirty="0">
                <a:effectLst/>
                <a:latin typeface="+mn-lt"/>
                <a:ea typeface="Times New Roman" panose="02020603050405020304" pitchFamily="18" charset="0"/>
                <a:cs typeface="Times New Roman" panose="02020603050405020304" pitchFamily="18" charset="0"/>
              </a:rPr>
            </a:br>
            <a:r>
              <a:rPr lang="en-US" sz="2400" kern="0" cap="none" dirty="0">
                <a:effectLst/>
                <a:latin typeface="+mn-lt"/>
                <a:ea typeface="Times New Roman" panose="02020603050405020304" pitchFamily="18" charset="0"/>
                <a:cs typeface="Times New Roman" panose="02020603050405020304" pitchFamily="18" charset="0"/>
              </a:rPr>
              <a:t>2. Sequential Model</a:t>
            </a:r>
            <a:br>
              <a:rPr lang="en-US" sz="2400" kern="0" cap="none" dirty="0">
                <a:latin typeface="+mn-lt"/>
                <a:cs typeface="Times New Roman" panose="02020603050405020304" pitchFamily="18" charset="0"/>
              </a:rPr>
            </a:br>
            <a:r>
              <a:rPr lang="en-US" sz="2400" kern="0" cap="none" dirty="0">
                <a:latin typeface="+mn-lt"/>
                <a:cs typeface="Times New Roman" panose="02020603050405020304" pitchFamily="18" charset="0"/>
              </a:rPr>
              <a:t>3. ABSA</a:t>
            </a:r>
            <a:endParaRPr lang="en-US" sz="2400" b="1" kern="0" dirty="0">
              <a:effectLst/>
              <a:latin typeface="+mn-lt"/>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246225"/>
            <a:ext cx="8421688" cy="1325563"/>
          </a:xfrm>
        </p:spPr>
        <p:txBody>
          <a:bodyPr/>
          <a:lstStyle/>
          <a:p>
            <a:r>
              <a:rPr lang="en-US" sz="2800" kern="0" cap="none" dirty="0">
                <a:effectLst/>
                <a:latin typeface="+mn-lt"/>
                <a:ea typeface="Times New Roman" panose="02020603050405020304" pitchFamily="18" charset="0"/>
                <a:cs typeface="Times New Roman" panose="02020603050405020304" pitchFamily="18" charset="0"/>
              </a:rPr>
              <a:t>FEEDFORWARD NEURAL NETWORK</a:t>
            </a:r>
            <a:endParaRPr lang="en-US" cap="none"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520117" y="1691802"/>
            <a:ext cx="3665419" cy="4037229"/>
          </a:xfrm>
        </p:spPr>
        <p:txBody>
          <a:bodyPr>
            <a:normAutofit lnSpcReduction="10000"/>
          </a:bodyPr>
          <a:lstStyle/>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Label (Sentiment): Column Vectorizer – One Hot Encoder</a:t>
            </a:r>
          </a:p>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Comments: Column Vectorizer – Count Vectorizer</a:t>
            </a:r>
          </a:p>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Model Compile:</a:t>
            </a:r>
          </a:p>
          <a:p>
            <a:pPr marL="914400" lvl="1" indent="-317500" algn="l" rtl="0">
              <a:lnSpc>
                <a:spcPct val="150000"/>
              </a:lnSpc>
              <a:spcBef>
                <a:spcPts val="0"/>
              </a:spcBef>
              <a:spcAft>
                <a:spcPts val="0"/>
              </a:spcAft>
              <a:buSzPts val="1400"/>
              <a:buFont typeface="Wingdings" panose="05000000000000000000" pitchFamily="2" charset="2"/>
              <a:buChar char="§"/>
            </a:pPr>
            <a:r>
              <a:rPr lang="en-US" sz="1400" i="1" dirty="0">
                <a:cs typeface="Times New Roman" pitchFamily="18" charset="0"/>
              </a:rPr>
              <a:t>Loss – Categorical Crossentropy</a:t>
            </a:r>
          </a:p>
          <a:p>
            <a:pPr marL="914400" lvl="1" indent="-317500" algn="l" rtl="0">
              <a:lnSpc>
                <a:spcPct val="150000"/>
              </a:lnSpc>
              <a:spcBef>
                <a:spcPts val="0"/>
              </a:spcBef>
              <a:spcAft>
                <a:spcPts val="0"/>
              </a:spcAft>
              <a:buSzPts val="1400"/>
              <a:buFont typeface="Wingdings" panose="05000000000000000000" pitchFamily="2" charset="2"/>
              <a:buChar char="§"/>
            </a:pPr>
            <a:r>
              <a:rPr lang="en-US" sz="1400" i="1" dirty="0">
                <a:cs typeface="Times New Roman" pitchFamily="18" charset="0"/>
              </a:rPr>
              <a:t>Adam Optimizer</a:t>
            </a:r>
          </a:p>
          <a:p>
            <a:pPr marL="425450" lvl="0" indent="-28575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Class Weight </a:t>
            </a:r>
          </a:p>
          <a:p>
            <a:pPr marL="914400" lvl="1" indent="-317500" algn="l" rtl="0">
              <a:lnSpc>
                <a:spcPct val="150000"/>
              </a:lnSpc>
              <a:spcBef>
                <a:spcPts val="0"/>
              </a:spcBef>
              <a:spcAft>
                <a:spcPts val="0"/>
              </a:spcAft>
              <a:buSzPts val="1400"/>
              <a:buFont typeface="Wingdings" panose="05000000000000000000" pitchFamily="2" charset="2"/>
              <a:buChar char="§"/>
            </a:pPr>
            <a:r>
              <a:rPr lang="en-US" sz="1200" i="1" dirty="0">
                <a:cs typeface="Times New Roman" pitchFamily="18" charset="0"/>
              </a:rPr>
              <a:t> 0:  0.43</a:t>
            </a:r>
          </a:p>
          <a:p>
            <a:pPr marL="914400" lvl="1" indent="-317500" algn="l" rtl="0">
              <a:lnSpc>
                <a:spcPct val="150000"/>
              </a:lnSpc>
              <a:spcBef>
                <a:spcPts val="0"/>
              </a:spcBef>
              <a:spcAft>
                <a:spcPts val="0"/>
              </a:spcAft>
              <a:buSzPts val="1400"/>
              <a:buFont typeface="Wingdings" panose="05000000000000000000" pitchFamily="2" charset="2"/>
              <a:buChar char="§"/>
            </a:pPr>
            <a:r>
              <a:rPr lang="en-US" sz="1200" i="1" dirty="0">
                <a:cs typeface="Times New Roman" pitchFamily="18" charset="0"/>
              </a:rPr>
              <a:t> 1: 3.27</a:t>
            </a:r>
          </a:p>
          <a:p>
            <a:pPr marL="914400" lvl="1" indent="-317500" algn="l" rtl="0">
              <a:lnSpc>
                <a:spcPct val="150000"/>
              </a:lnSpc>
              <a:spcBef>
                <a:spcPts val="0"/>
              </a:spcBef>
              <a:spcAft>
                <a:spcPts val="0"/>
              </a:spcAft>
              <a:buSzPts val="1400"/>
              <a:buFont typeface="Wingdings" panose="05000000000000000000" pitchFamily="2" charset="2"/>
              <a:buChar char="§"/>
            </a:pPr>
            <a:r>
              <a:rPr lang="en-US" sz="1200" i="1" dirty="0">
                <a:cs typeface="Times New Roman" pitchFamily="18" charset="0"/>
              </a:rPr>
              <a:t> 2: 2.54</a:t>
            </a:r>
          </a:p>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Epochs</a:t>
            </a:r>
            <a:r>
              <a:rPr lang="el-GR" dirty="0">
                <a:cs typeface="Times New Roman" pitchFamily="18" charset="0"/>
              </a:rPr>
              <a:t> : </a:t>
            </a:r>
            <a:r>
              <a:rPr lang="en-US" dirty="0">
                <a:cs typeface="Times New Roman" pitchFamily="18" charset="0"/>
              </a:rPr>
              <a:t>10</a:t>
            </a:r>
            <a:endParaRPr lang="el-GR" dirty="0">
              <a:cs typeface="Times New Roman" pitchFamily="18" charset="0"/>
            </a:endParaRPr>
          </a:p>
          <a:p>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22" name="Picture 21" descr="A screenshot of a computer program&#10;&#10;Description automatically generated">
            <a:extLst>
              <a:ext uri="{FF2B5EF4-FFF2-40B4-BE49-F238E27FC236}">
                <a16:creationId xmlns:a16="http://schemas.microsoft.com/office/drawing/2014/main" id="{65E47D5B-3527-EF14-EFCF-4FA15B486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148" y="1398034"/>
            <a:ext cx="3317146" cy="2711704"/>
          </a:xfrm>
          <a:prstGeom prst="rect">
            <a:avLst/>
          </a:prstGeom>
        </p:spPr>
      </p:pic>
      <p:pic>
        <p:nvPicPr>
          <p:cNvPr id="24" name="Picture 23" descr="A screenshot of a graph&#10;&#10;Description automatically generated">
            <a:extLst>
              <a:ext uri="{FF2B5EF4-FFF2-40B4-BE49-F238E27FC236}">
                <a16:creationId xmlns:a16="http://schemas.microsoft.com/office/drawing/2014/main" id="{A141E128-F89C-D616-156E-EC70F87DB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0999" y="1398034"/>
            <a:ext cx="3238500" cy="2607310"/>
          </a:xfrm>
          <a:prstGeom prst="rect">
            <a:avLst/>
          </a:prstGeom>
        </p:spPr>
      </p:pic>
      <p:pic>
        <p:nvPicPr>
          <p:cNvPr id="25" name="Picture 24" descr="A screenshot of a graph&#10;&#10;Description automatically generated">
            <a:extLst>
              <a:ext uri="{FF2B5EF4-FFF2-40B4-BE49-F238E27FC236}">
                <a16:creationId xmlns:a16="http://schemas.microsoft.com/office/drawing/2014/main" id="{DD78AF6B-ACB9-75F7-0979-1D5C1EE06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741" y="4561840"/>
            <a:ext cx="3057525" cy="1190625"/>
          </a:xfrm>
          <a:prstGeom prst="rect">
            <a:avLst/>
          </a:prstGeom>
        </p:spPr>
      </p:pic>
      <p:sp>
        <p:nvSpPr>
          <p:cNvPr id="28" name="Rectangle 27">
            <a:extLst>
              <a:ext uri="{FF2B5EF4-FFF2-40B4-BE49-F238E27FC236}">
                <a16:creationId xmlns:a16="http://schemas.microsoft.com/office/drawing/2014/main" id="{CA36A7A0-EB8C-F570-E447-339F946B1352}"/>
              </a:ext>
            </a:extLst>
          </p:cNvPr>
          <p:cNvSpPr/>
          <p:nvPr/>
        </p:nvSpPr>
        <p:spPr>
          <a:xfrm>
            <a:off x="4504889" y="4585273"/>
            <a:ext cx="2332139" cy="11437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 sz="1100" dirty="0">
              <a:solidFill>
                <a:schemeClr val="bg1"/>
              </a:solidFill>
              <a:ea typeface="Roboto"/>
              <a:cs typeface="Roboto"/>
              <a:sym typeface="Roboto"/>
            </a:endParaRPr>
          </a:p>
          <a:p>
            <a:pPr algn="ctr"/>
            <a:r>
              <a:rPr lang="en" sz="1100" dirty="0">
                <a:solidFill>
                  <a:schemeClr val="bg1"/>
                </a:solidFill>
                <a:ea typeface="Roboto"/>
                <a:cs typeface="Roboto"/>
                <a:sym typeface="Roboto"/>
              </a:rPr>
              <a:t>EVALUATION METRICS</a:t>
            </a:r>
          </a:p>
          <a:p>
            <a:pPr algn="ctr"/>
            <a:endParaRPr lang="en-US" sz="1400" dirty="0">
              <a:solidFill>
                <a:schemeClr val="bg1"/>
              </a:solidFill>
            </a:endParaRPr>
          </a:p>
          <a:p>
            <a:r>
              <a:rPr lang="en-US" sz="1200" dirty="0">
                <a:solidFill>
                  <a:schemeClr val="bg1"/>
                </a:solidFill>
              </a:rPr>
              <a:t>AUC : 0.793</a:t>
            </a:r>
          </a:p>
          <a:p>
            <a:r>
              <a:rPr lang="en" sz="1200" dirty="0">
                <a:solidFill>
                  <a:schemeClr val="bg1"/>
                </a:solidFill>
                <a:ea typeface="Roboto"/>
                <a:cs typeface="Roboto"/>
                <a:sym typeface="Roboto"/>
              </a:rPr>
              <a:t>Accuracy: 69.46 % </a:t>
            </a:r>
            <a:endParaRPr lang="en-US" sz="1200" dirty="0">
              <a:solidFill>
                <a:schemeClr val="bg1"/>
              </a:solidFill>
            </a:endParaRPr>
          </a:p>
          <a:p>
            <a:r>
              <a:rPr lang="en-US" sz="1100" dirty="0">
                <a:ea typeface="Calibri" panose="020F0502020204030204" pitchFamily="34" charset="0"/>
              </a:rPr>
              <a:t>C</a:t>
            </a:r>
            <a:r>
              <a:rPr lang="en-US" sz="1100" dirty="0">
                <a:effectLst/>
                <a:ea typeface="Calibri" panose="020F0502020204030204" pitchFamily="34" charset="0"/>
              </a:rPr>
              <a:t>ategorical</a:t>
            </a:r>
            <a:r>
              <a:rPr lang="en-US" sz="1100" dirty="0">
                <a:ea typeface="Calibri" panose="020F0502020204030204" pitchFamily="34" charset="0"/>
              </a:rPr>
              <a:t> C</a:t>
            </a:r>
            <a:r>
              <a:rPr lang="en-US" sz="1100" dirty="0">
                <a:effectLst/>
                <a:ea typeface="Calibri" panose="020F0502020204030204" pitchFamily="34" charset="0"/>
              </a:rPr>
              <a:t>rossentropy: 74.75 %</a:t>
            </a:r>
            <a:endParaRPr lang="en-US" sz="1100" dirty="0">
              <a:solidFill>
                <a:schemeClr val="bg1"/>
              </a:solidFill>
            </a:endParaRPr>
          </a:p>
          <a:p>
            <a:pPr marL="171450" indent="-171450">
              <a:buFont typeface="Wingdings" panose="05000000000000000000" pitchFamily="2" charset="2"/>
              <a:buChar char="§"/>
            </a:pPr>
            <a:endParaRPr lang="en-US" sz="1200" dirty="0">
              <a:solidFill>
                <a:schemeClr val="bg1"/>
              </a:solidFill>
            </a:endParaRPr>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7967-1C60-21F3-5D75-497492988816}"/>
              </a:ext>
            </a:extLst>
          </p:cNvPr>
          <p:cNvSpPr>
            <a:spLocks noGrp="1"/>
          </p:cNvSpPr>
          <p:nvPr>
            <p:ph type="title"/>
          </p:nvPr>
        </p:nvSpPr>
        <p:spPr>
          <a:xfrm>
            <a:off x="1244629" y="385894"/>
            <a:ext cx="5111750" cy="536022"/>
          </a:xfrm>
        </p:spPr>
        <p:txBody>
          <a:bodyPr/>
          <a:lstStyle/>
          <a:p>
            <a:r>
              <a:rPr lang="en-US" sz="2800" kern="0" cap="none" dirty="0">
                <a:effectLst/>
                <a:latin typeface="+mn-lt"/>
                <a:ea typeface="Times New Roman" panose="02020603050405020304" pitchFamily="18" charset="0"/>
                <a:cs typeface="Times New Roman" panose="02020603050405020304" pitchFamily="18" charset="0"/>
              </a:rPr>
              <a:t>SEQUENTIAL MODEL</a:t>
            </a:r>
            <a:endParaRPr lang="en-US" cap="none" dirty="0"/>
          </a:p>
        </p:txBody>
      </p:sp>
      <p:sp>
        <p:nvSpPr>
          <p:cNvPr id="3" name="Text Placeholder 2">
            <a:extLst>
              <a:ext uri="{FF2B5EF4-FFF2-40B4-BE49-F238E27FC236}">
                <a16:creationId xmlns:a16="http://schemas.microsoft.com/office/drawing/2014/main" id="{1AA05F8F-A265-3B6F-F44F-DD0863E6F7D0}"/>
              </a:ext>
            </a:extLst>
          </p:cNvPr>
          <p:cNvSpPr>
            <a:spLocks noGrp="1"/>
          </p:cNvSpPr>
          <p:nvPr>
            <p:ph type="body" idx="1"/>
          </p:nvPr>
        </p:nvSpPr>
        <p:spPr>
          <a:xfrm>
            <a:off x="4819418" y="1613192"/>
            <a:ext cx="3678629" cy="4051882"/>
          </a:xfrm>
        </p:spPr>
        <p:txBody>
          <a:bodyPr>
            <a:normAutofit/>
          </a:bodyPr>
          <a:lstStyle/>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Label (Sentiment): Column Vectorizer – One Hot Encoder</a:t>
            </a:r>
          </a:p>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Comments: Column Vectorizer – Count Vectorizer</a:t>
            </a:r>
          </a:p>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Model Compile:</a:t>
            </a:r>
          </a:p>
          <a:p>
            <a:pPr marL="914400" lvl="1" indent="-317500" algn="l" rtl="0">
              <a:lnSpc>
                <a:spcPct val="150000"/>
              </a:lnSpc>
              <a:spcBef>
                <a:spcPts val="0"/>
              </a:spcBef>
              <a:spcAft>
                <a:spcPts val="0"/>
              </a:spcAft>
              <a:buSzPts val="1400"/>
              <a:buFont typeface="Wingdings" panose="05000000000000000000" pitchFamily="2" charset="2"/>
              <a:buChar char="§"/>
            </a:pPr>
            <a:r>
              <a:rPr lang="en-US" sz="1400" i="1" dirty="0">
                <a:solidFill>
                  <a:schemeClr val="tx1"/>
                </a:solidFill>
                <a:cs typeface="Times New Roman" pitchFamily="18" charset="0"/>
              </a:rPr>
              <a:t>Loss – Categorical Crossentropy</a:t>
            </a:r>
          </a:p>
          <a:p>
            <a:pPr marL="914400" lvl="1" indent="-317500" algn="l" rtl="0">
              <a:lnSpc>
                <a:spcPct val="150000"/>
              </a:lnSpc>
              <a:spcBef>
                <a:spcPts val="0"/>
              </a:spcBef>
              <a:spcAft>
                <a:spcPts val="0"/>
              </a:spcAft>
              <a:buSzPts val="1400"/>
              <a:buFont typeface="Wingdings" panose="05000000000000000000" pitchFamily="2" charset="2"/>
              <a:buChar char="§"/>
            </a:pPr>
            <a:r>
              <a:rPr lang="en-US" sz="1400" i="1" dirty="0">
                <a:solidFill>
                  <a:schemeClr val="tx1"/>
                </a:solidFill>
                <a:cs typeface="Times New Roman" pitchFamily="18" charset="0"/>
              </a:rPr>
              <a:t>Adam Optimizer</a:t>
            </a:r>
          </a:p>
          <a:p>
            <a:pPr marL="425450" lvl="0" indent="-28575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Class Weight </a:t>
            </a:r>
          </a:p>
          <a:p>
            <a:pPr marL="914400" lvl="1" indent="-317500" algn="l" rtl="0">
              <a:lnSpc>
                <a:spcPct val="150000"/>
              </a:lnSpc>
              <a:spcBef>
                <a:spcPts val="0"/>
              </a:spcBef>
              <a:spcAft>
                <a:spcPts val="0"/>
              </a:spcAft>
              <a:buSzPts val="1400"/>
              <a:buFont typeface="Wingdings" panose="05000000000000000000" pitchFamily="2" charset="2"/>
              <a:buChar char="§"/>
            </a:pPr>
            <a:r>
              <a:rPr lang="en-US" sz="1200" i="1" dirty="0">
                <a:solidFill>
                  <a:schemeClr val="tx1"/>
                </a:solidFill>
                <a:cs typeface="Times New Roman" pitchFamily="18" charset="0"/>
              </a:rPr>
              <a:t> 0:  0.43</a:t>
            </a:r>
          </a:p>
          <a:p>
            <a:pPr marL="914400" lvl="1" indent="-317500" algn="l" rtl="0">
              <a:lnSpc>
                <a:spcPct val="150000"/>
              </a:lnSpc>
              <a:spcBef>
                <a:spcPts val="0"/>
              </a:spcBef>
              <a:spcAft>
                <a:spcPts val="0"/>
              </a:spcAft>
              <a:buSzPts val="1400"/>
              <a:buFont typeface="Wingdings" panose="05000000000000000000" pitchFamily="2" charset="2"/>
              <a:buChar char="§"/>
            </a:pPr>
            <a:r>
              <a:rPr lang="en-US" sz="1200" i="1" dirty="0">
                <a:solidFill>
                  <a:schemeClr val="tx1"/>
                </a:solidFill>
                <a:cs typeface="Times New Roman" pitchFamily="18" charset="0"/>
              </a:rPr>
              <a:t> 1: 3.27</a:t>
            </a:r>
          </a:p>
          <a:p>
            <a:pPr marL="914400" lvl="1" indent="-317500" algn="l" rtl="0">
              <a:lnSpc>
                <a:spcPct val="150000"/>
              </a:lnSpc>
              <a:spcBef>
                <a:spcPts val="0"/>
              </a:spcBef>
              <a:spcAft>
                <a:spcPts val="0"/>
              </a:spcAft>
              <a:buSzPts val="1400"/>
              <a:buFont typeface="Wingdings" panose="05000000000000000000" pitchFamily="2" charset="2"/>
              <a:buChar char="§"/>
            </a:pPr>
            <a:r>
              <a:rPr lang="en-US" sz="1200" i="1" dirty="0">
                <a:solidFill>
                  <a:schemeClr val="tx1"/>
                </a:solidFill>
                <a:cs typeface="Times New Roman" pitchFamily="18" charset="0"/>
              </a:rPr>
              <a:t> 2: 2.54</a:t>
            </a:r>
          </a:p>
          <a:p>
            <a:pPr marL="457200" lvl="0" indent="-317500" algn="l" rtl="0">
              <a:lnSpc>
                <a:spcPct val="150000"/>
              </a:lnSpc>
              <a:spcBef>
                <a:spcPts val="0"/>
              </a:spcBef>
              <a:spcAft>
                <a:spcPts val="0"/>
              </a:spcAft>
              <a:buSzPts val="1400"/>
              <a:buFont typeface="Wingdings" panose="05000000000000000000" pitchFamily="2" charset="2"/>
              <a:buChar char="§"/>
            </a:pPr>
            <a:r>
              <a:rPr lang="en-US" dirty="0">
                <a:cs typeface="Times New Roman" pitchFamily="18" charset="0"/>
              </a:rPr>
              <a:t>Epochs</a:t>
            </a:r>
            <a:r>
              <a:rPr lang="el-GR" dirty="0">
                <a:cs typeface="Times New Roman" pitchFamily="18" charset="0"/>
              </a:rPr>
              <a:t> : </a:t>
            </a:r>
            <a:r>
              <a:rPr lang="en-US" dirty="0">
                <a:cs typeface="Times New Roman" pitchFamily="18" charset="0"/>
              </a:rPr>
              <a:t>10</a:t>
            </a:r>
            <a:endParaRPr lang="el-GR" dirty="0">
              <a:cs typeface="Times New Roman" pitchFamily="18" charset="0"/>
            </a:endParaRPr>
          </a:p>
          <a:p>
            <a:endParaRPr lang="en-US" dirty="0"/>
          </a:p>
        </p:txBody>
      </p:sp>
      <p:sp>
        <p:nvSpPr>
          <p:cNvPr id="4" name="Date Placeholder 3">
            <a:extLst>
              <a:ext uri="{FF2B5EF4-FFF2-40B4-BE49-F238E27FC236}">
                <a16:creationId xmlns:a16="http://schemas.microsoft.com/office/drawing/2014/main" id="{631CBA9C-0934-9760-6692-BC048FB5A14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99A61B1-B23A-A292-BC8D-4EDD146DF21B}"/>
              </a:ext>
            </a:extLst>
          </p:cNvPr>
          <p:cNvSpPr>
            <a:spLocks noGrp="1"/>
          </p:cNvSpPr>
          <p:nvPr>
            <p:ph type="ftr" sz="quarter" idx="11"/>
          </p:nvPr>
        </p:nvSpPr>
        <p:spPr/>
        <p:txBody>
          <a:bodyPr/>
          <a:lstStyle/>
          <a:p>
            <a:pPr>
              <a:tabLst>
                <a:tab pos="2971800" algn="ctr"/>
                <a:tab pos="5943600" algn="r"/>
              </a:tabLst>
            </a:pPr>
            <a:r>
              <a:rPr lang="en-US" sz="900" dirty="0">
                <a:effectLst/>
                <a:ea typeface="Calibri" panose="020F0502020204030204" pitchFamily="34" charset="0"/>
                <a:cs typeface="Times New Roman" panose="02020603050405020304" pitchFamily="18" charset="0"/>
              </a:rPr>
              <a:t>MSc Business Analytics</a:t>
            </a:r>
          </a:p>
        </p:txBody>
      </p:sp>
      <p:sp>
        <p:nvSpPr>
          <p:cNvPr id="6" name="Slide Number Placeholder 5">
            <a:extLst>
              <a:ext uri="{FF2B5EF4-FFF2-40B4-BE49-F238E27FC236}">
                <a16:creationId xmlns:a16="http://schemas.microsoft.com/office/drawing/2014/main" id="{FC2DF61E-2E93-2B5A-73A2-64EABE6A1E96}"/>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9DA8139C-2310-C67A-AF0D-D0E9D26DC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320" y="4221759"/>
            <a:ext cx="2938145" cy="1718310"/>
          </a:xfrm>
          <a:prstGeom prst="rect">
            <a:avLst/>
          </a:prstGeom>
        </p:spPr>
      </p:pic>
      <p:pic>
        <p:nvPicPr>
          <p:cNvPr id="8" name="Picture 7" descr="A blue squares with numbers&#10;&#10;Description automatically generated">
            <a:extLst>
              <a:ext uri="{FF2B5EF4-FFF2-40B4-BE49-F238E27FC236}">
                <a16:creationId xmlns:a16="http://schemas.microsoft.com/office/drawing/2014/main" id="{76E4C7EE-2135-48EE-5E99-42DA01CB4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35" y="3557456"/>
            <a:ext cx="3543300" cy="2914650"/>
          </a:xfrm>
          <a:prstGeom prst="rect">
            <a:avLst/>
          </a:prstGeom>
        </p:spPr>
      </p:pic>
      <p:pic>
        <p:nvPicPr>
          <p:cNvPr id="9" name="Picture 8" descr="A graph of a number of different colored lines&#10;&#10;Description automatically generated">
            <a:extLst>
              <a:ext uri="{FF2B5EF4-FFF2-40B4-BE49-F238E27FC236}">
                <a16:creationId xmlns:a16="http://schemas.microsoft.com/office/drawing/2014/main" id="{9812E536-F385-921E-4619-BD24B3CDB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65" y="921916"/>
            <a:ext cx="4086196" cy="2563066"/>
          </a:xfrm>
          <a:prstGeom prst="rect">
            <a:avLst/>
          </a:prstGeom>
        </p:spPr>
      </p:pic>
      <p:sp>
        <p:nvSpPr>
          <p:cNvPr id="10" name="Rectangle 9">
            <a:extLst>
              <a:ext uri="{FF2B5EF4-FFF2-40B4-BE49-F238E27FC236}">
                <a16:creationId xmlns:a16="http://schemas.microsoft.com/office/drawing/2014/main" id="{F69C2A12-3772-F668-72C7-8A5002131B15}"/>
              </a:ext>
            </a:extLst>
          </p:cNvPr>
          <p:cNvSpPr/>
          <p:nvPr/>
        </p:nvSpPr>
        <p:spPr>
          <a:xfrm>
            <a:off x="9597006" y="2203449"/>
            <a:ext cx="2332139" cy="11437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 sz="1100" dirty="0">
              <a:solidFill>
                <a:schemeClr val="bg1"/>
              </a:solidFill>
              <a:ea typeface="Roboto"/>
              <a:cs typeface="Roboto"/>
              <a:sym typeface="Roboto"/>
            </a:endParaRPr>
          </a:p>
          <a:p>
            <a:pPr algn="ctr"/>
            <a:r>
              <a:rPr lang="en" sz="1100" dirty="0">
                <a:solidFill>
                  <a:schemeClr val="bg1"/>
                </a:solidFill>
                <a:ea typeface="Roboto"/>
                <a:cs typeface="Roboto"/>
                <a:sym typeface="Roboto"/>
              </a:rPr>
              <a:t>EVALUATION METRICS</a:t>
            </a:r>
          </a:p>
          <a:p>
            <a:pPr algn="ctr"/>
            <a:endParaRPr lang="en-US" sz="1400" dirty="0">
              <a:solidFill>
                <a:schemeClr val="bg1"/>
              </a:solidFill>
            </a:endParaRPr>
          </a:p>
          <a:p>
            <a:r>
              <a:rPr lang="en-US" sz="1200" dirty="0">
                <a:solidFill>
                  <a:schemeClr val="bg1"/>
                </a:solidFill>
              </a:rPr>
              <a:t>AUC : 0.753 </a:t>
            </a:r>
          </a:p>
          <a:p>
            <a:r>
              <a:rPr lang="en" sz="1200" dirty="0">
                <a:solidFill>
                  <a:schemeClr val="bg1"/>
                </a:solidFill>
                <a:ea typeface="Roboto"/>
                <a:cs typeface="Roboto"/>
                <a:sym typeface="Roboto"/>
              </a:rPr>
              <a:t>Accuracy: 74.75 % </a:t>
            </a:r>
            <a:endParaRPr lang="en-US" sz="1200" dirty="0">
              <a:solidFill>
                <a:schemeClr val="bg1"/>
              </a:solidFill>
            </a:endParaRPr>
          </a:p>
          <a:p>
            <a:r>
              <a:rPr lang="en-US" sz="1100" dirty="0">
                <a:ea typeface="Calibri" panose="020F0502020204030204" pitchFamily="34" charset="0"/>
              </a:rPr>
              <a:t>C</a:t>
            </a:r>
            <a:r>
              <a:rPr lang="en-US" sz="1100" dirty="0">
                <a:effectLst/>
                <a:ea typeface="Calibri" panose="020F0502020204030204" pitchFamily="34" charset="0"/>
              </a:rPr>
              <a:t>ategorical</a:t>
            </a:r>
            <a:r>
              <a:rPr lang="en-US" sz="1100" dirty="0">
                <a:ea typeface="Calibri" panose="020F0502020204030204" pitchFamily="34" charset="0"/>
              </a:rPr>
              <a:t> C</a:t>
            </a:r>
            <a:r>
              <a:rPr lang="en-US" sz="1100" dirty="0">
                <a:effectLst/>
                <a:ea typeface="Calibri" panose="020F0502020204030204" pitchFamily="34" charset="0"/>
              </a:rPr>
              <a:t>rossentropy: 78.16 %</a:t>
            </a:r>
            <a:endParaRPr lang="en-US" sz="1100" dirty="0">
              <a:solidFill>
                <a:schemeClr val="bg1"/>
              </a:solidFill>
            </a:endParaRPr>
          </a:p>
          <a:p>
            <a:pPr marL="171450" indent="-171450">
              <a:buFont typeface="Wingdings" panose="05000000000000000000" pitchFamily="2" charset="2"/>
              <a:buChar char="§"/>
            </a:pPr>
            <a:endParaRPr lang="en-US" sz="1200" dirty="0">
              <a:solidFill>
                <a:schemeClr val="bg1"/>
              </a:solidFill>
            </a:endParaRPr>
          </a:p>
        </p:txBody>
      </p:sp>
    </p:spTree>
    <p:extLst>
      <p:ext uri="{BB962C8B-B14F-4D97-AF65-F5344CB8AC3E}">
        <p14:creationId xmlns:p14="http://schemas.microsoft.com/office/powerpoint/2010/main" val="121468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2056-119F-4208-7D6C-7259CB1A6A26}"/>
              </a:ext>
            </a:extLst>
          </p:cNvPr>
          <p:cNvSpPr>
            <a:spLocks noGrp="1"/>
          </p:cNvSpPr>
          <p:nvPr>
            <p:ph type="title"/>
          </p:nvPr>
        </p:nvSpPr>
        <p:spPr>
          <a:xfrm>
            <a:off x="2432003" y="219825"/>
            <a:ext cx="6272726" cy="604928"/>
          </a:xfrm>
        </p:spPr>
        <p:txBody>
          <a:bodyPr>
            <a:normAutofit fontScale="90000"/>
          </a:bodyPr>
          <a:lstStyle/>
          <a:p>
            <a:r>
              <a:rPr lang="en-US" dirty="0"/>
              <a:t>Aspect based Sentiment Analysis</a:t>
            </a:r>
          </a:p>
        </p:txBody>
      </p:sp>
      <p:sp>
        <p:nvSpPr>
          <p:cNvPr id="3" name="Text Placeholder 2">
            <a:extLst>
              <a:ext uri="{FF2B5EF4-FFF2-40B4-BE49-F238E27FC236}">
                <a16:creationId xmlns:a16="http://schemas.microsoft.com/office/drawing/2014/main" id="{4FB075D1-ABD5-2A84-CB59-142B159B8EDB}"/>
              </a:ext>
            </a:extLst>
          </p:cNvPr>
          <p:cNvSpPr>
            <a:spLocks noGrp="1"/>
          </p:cNvSpPr>
          <p:nvPr>
            <p:ph type="body" idx="1"/>
          </p:nvPr>
        </p:nvSpPr>
        <p:spPr>
          <a:xfrm>
            <a:off x="1223682" y="1154324"/>
            <a:ext cx="11533094" cy="604928"/>
          </a:xfrm>
        </p:spPr>
        <p:txBody>
          <a:bodyPr/>
          <a:lstStyle/>
          <a:p>
            <a:r>
              <a:rPr lang="en-US" dirty="0"/>
              <a:t>We tried a different approach than before. Translated our surveys and pursued ABSA (Aspect Based Sentiment Analysis).</a:t>
            </a:r>
          </a:p>
        </p:txBody>
      </p:sp>
      <p:sp>
        <p:nvSpPr>
          <p:cNvPr id="9" name="Date Placeholder 8">
            <a:extLst>
              <a:ext uri="{FF2B5EF4-FFF2-40B4-BE49-F238E27FC236}">
                <a16:creationId xmlns:a16="http://schemas.microsoft.com/office/drawing/2014/main" id="{F00D7E99-EFE3-0D28-45C5-5AD8C802B720}"/>
              </a:ext>
            </a:extLst>
          </p:cNvPr>
          <p:cNvSpPr>
            <a:spLocks noGrp="1"/>
          </p:cNvSpPr>
          <p:nvPr>
            <p:ph type="dt" sz="half" idx="10"/>
          </p:nvPr>
        </p:nvSpPr>
        <p:spPr>
          <a:xfrm>
            <a:off x="838199"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C507B684-683B-508A-0F51-ED1EEAC4840E}"/>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E51903BD-5A2E-6222-789C-6E1BD8CB5052}"/>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21" name="TextBox 20">
            <a:extLst>
              <a:ext uri="{FF2B5EF4-FFF2-40B4-BE49-F238E27FC236}">
                <a16:creationId xmlns:a16="http://schemas.microsoft.com/office/drawing/2014/main" id="{21156B0B-4CA0-35D7-6D7F-7EDAC8AD7081}"/>
              </a:ext>
            </a:extLst>
          </p:cNvPr>
          <p:cNvSpPr txBox="1"/>
          <p:nvPr/>
        </p:nvSpPr>
        <p:spPr>
          <a:xfrm>
            <a:off x="838199" y="2348753"/>
            <a:ext cx="35276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Lowercased &amp; Tokenized our surveys</a:t>
            </a:r>
          </a:p>
          <a:p>
            <a:pPr marL="285750" indent="-285750">
              <a:buFont typeface="Arial" panose="020B0604020202020204" pitchFamily="34" charset="0"/>
              <a:buChar char="•"/>
            </a:pPr>
            <a:r>
              <a:rPr lang="en-US" dirty="0"/>
              <a:t>POS (Part of Speech) Tagging &amp; Dependency Parsing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grammatical relationships between words </a:t>
            </a:r>
            <a:r>
              <a:rPr lang="en-US" b="0" i="0" dirty="0">
                <a:effectLst/>
                <a:latin typeface="Söhne"/>
              </a:rPr>
              <a:t>e.g., subject, object, modifier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t> for each sentence</a:t>
            </a:r>
          </a:p>
          <a:p>
            <a:pPr marL="285750" indent="-285750">
              <a:buFont typeface="Arial" panose="020B0604020202020204" pitchFamily="34" charset="0"/>
              <a:buChar char="•"/>
            </a:pPr>
            <a:r>
              <a:rPr lang="en-US" dirty="0"/>
              <a:t>In our case we made Nouns our aspects.</a:t>
            </a:r>
          </a:p>
        </p:txBody>
      </p:sp>
      <p:pic>
        <p:nvPicPr>
          <p:cNvPr id="22" name="Picture 21" descr="A diagram of a good but the good but the good&#10;&#10;Description automatically generated">
            <a:extLst>
              <a:ext uri="{FF2B5EF4-FFF2-40B4-BE49-F238E27FC236}">
                <a16:creationId xmlns:a16="http://schemas.microsoft.com/office/drawing/2014/main" id="{F99A6743-5937-4B42-55DC-A5782A01E7FC}"/>
              </a:ext>
            </a:extLst>
          </p:cNvPr>
          <p:cNvPicPr>
            <a:picLocks noChangeAspect="1"/>
          </p:cNvPicPr>
          <p:nvPr/>
        </p:nvPicPr>
        <p:blipFill>
          <a:blip r:embed="rId2"/>
          <a:stretch>
            <a:fillRect/>
          </a:stretch>
        </p:blipFill>
        <p:spPr>
          <a:xfrm>
            <a:off x="5410200" y="2081252"/>
            <a:ext cx="5943600" cy="1439545"/>
          </a:xfrm>
          <a:prstGeom prst="rect">
            <a:avLst/>
          </a:prstGeom>
        </p:spPr>
      </p:pic>
      <p:sp>
        <p:nvSpPr>
          <p:cNvPr id="23" name="TextBox 22">
            <a:extLst>
              <a:ext uri="{FF2B5EF4-FFF2-40B4-BE49-F238E27FC236}">
                <a16:creationId xmlns:a16="http://schemas.microsoft.com/office/drawing/2014/main" id="{59E90CCA-CEE3-C332-0EBD-2306755B26B2}"/>
              </a:ext>
            </a:extLst>
          </p:cNvPr>
          <p:cNvSpPr txBox="1"/>
          <p:nvPr/>
        </p:nvSpPr>
        <p:spPr>
          <a:xfrm>
            <a:off x="874057" y="5421851"/>
            <a:ext cx="5943600" cy="646331"/>
          </a:xfrm>
          <a:prstGeom prst="rect">
            <a:avLst/>
          </a:prstGeom>
          <a:solidFill>
            <a:schemeClr val="accent4">
              <a:lumMod val="40000"/>
              <a:lumOff val="60000"/>
            </a:schemeClr>
          </a:solidFill>
        </p:spPr>
        <p:txBody>
          <a:bodyPr wrap="square" rtlCol="0">
            <a:spAutoFit/>
          </a:bodyPr>
          <a:lstStyle/>
          <a:p>
            <a:r>
              <a:rPr lang="en-US" dirty="0"/>
              <a:t>Sample Sentence: </a:t>
            </a:r>
          </a:p>
          <a:p>
            <a:r>
              <a:rPr lang="en-US" dirty="0"/>
              <a:t>“</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Sound Quality is great, but the battery life is very bad."</a:t>
            </a:r>
          </a:p>
        </p:txBody>
      </p:sp>
      <p:pic>
        <p:nvPicPr>
          <p:cNvPr id="27" name="Picture 26">
            <a:extLst>
              <a:ext uri="{FF2B5EF4-FFF2-40B4-BE49-F238E27FC236}">
                <a16:creationId xmlns:a16="http://schemas.microsoft.com/office/drawing/2014/main" id="{6ACBC2C3-306B-B299-F7F7-30EE1836D30C}"/>
              </a:ext>
            </a:extLst>
          </p:cNvPr>
          <p:cNvPicPr>
            <a:picLocks noChangeAspect="1"/>
          </p:cNvPicPr>
          <p:nvPr/>
        </p:nvPicPr>
        <p:blipFill>
          <a:blip r:embed="rId3"/>
          <a:stretch>
            <a:fillRect/>
          </a:stretch>
        </p:blipFill>
        <p:spPr>
          <a:xfrm>
            <a:off x="7310717" y="5604103"/>
            <a:ext cx="4763237" cy="281825"/>
          </a:xfrm>
          <a:prstGeom prst="rect">
            <a:avLst/>
          </a:prstGeom>
        </p:spPr>
      </p:pic>
      <p:cxnSp>
        <p:nvCxnSpPr>
          <p:cNvPr id="29" name="Straight Arrow Connector 28">
            <a:extLst>
              <a:ext uri="{FF2B5EF4-FFF2-40B4-BE49-F238E27FC236}">
                <a16:creationId xmlns:a16="http://schemas.microsoft.com/office/drawing/2014/main" id="{31BE18E8-B346-868B-C154-FA12194BAD14}"/>
              </a:ext>
            </a:extLst>
          </p:cNvPr>
          <p:cNvCxnSpPr/>
          <p:nvPr/>
        </p:nvCxnSpPr>
        <p:spPr>
          <a:xfrm>
            <a:off x="6893859" y="5745016"/>
            <a:ext cx="28687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691490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3.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TM04033937[[fn=Vapor Trail]]</Template>
  <TotalTime>320</TotalTime>
  <Words>591</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Tenorite</vt:lpstr>
      <vt:lpstr>Times New Roman</vt:lpstr>
      <vt:lpstr>Wingdings</vt:lpstr>
      <vt:lpstr>Office Theme</vt:lpstr>
      <vt:lpstr>Sentiment Analysis On Text Surveys</vt:lpstr>
      <vt:lpstr>AGENDA</vt:lpstr>
      <vt:lpstr>PRIMARY GOALS</vt:lpstr>
      <vt:lpstr>Dataset Overview – Data Processing</vt:lpstr>
      <vt:lpstr>Word Cloud</vt:lpstr>
      <vt:lpstr>Methodology  1. Feedforward Neural Network 2. Sequential Model 3. ABSA</vt:lpstr>
      <vt:lpstr>FEEDFORWARD NEURAL NETWORK</vt:lpstr>
      <vt:lpstr>SEQUENTIAL MODEL</vt:lpstr>
      <vt:lpstr>Aspect based Sentiment Analysis</vt:lpstr>
      <vt:lpstr>Aspect based Sentiment Analysis</vt:lpstr>
      <vt:lpstr>Tools</vt:lpstr>
      <vt:lpstr>Comments</vt:lpstr>
      <vt:lpstr>MEET OUR TEAM  </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Text Surveys</dc:title>
  <dc:creator>Marion Alv</dc:creator>
  <cp:lastModifiedBy>Marion Alv</cp:lastModifiedBy>
  <cp:revision>15</cp:revision>
  <dcterms:created xsi:type="dcterms:W3CDTF">2023-08-16T13:04:54Z</dcterms:created>
  <dcterms:modified xsi:type="dcterms:W3CDTF">2023-09-16T11:41:49Z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ClassificationContentMarkingHeaderLocations">
    <vt:lpwstr>Office Theme:8</vt:lpwstr>
  </property>
  <property fmtid="{D5CDD505-2E9C-101B-9397-08002B2CF9AE}" pid="4" name="ClassificationContentMarkingHeaderText">
    <vt:lpwstr>Internal</vt:lpwstr>
  </property>
  <property fmtid="{D5CDD505-2E9C-101B-9397-08002B2CF9AE}" pid="5" name="MSIP_Label_e2623a80-d647-49be-9809-691c2fc03418_Enabled">
    <vt:lpwstr>true</vt:lpwstr>
  </property>
  <property fmtid="{D5CDD505-2E9C-101B-9397-08002B2CF9AE}" pid="6" name="MSIP_Label_e2623a80-d647-49be-9809-691c2fc03418_SetDate">
    <vt:lpwstr>2023-09-11T13:42:37Z</vt:lpwstr>
  </property>
  <property fmtid="{D5CDD505-2E9C-101B-9397-08002B2CF9AE}" pid="7" name="MSIP_Label_e2623a80-d647-49be-9809-691c2fc03418_Method">
    <vt:lpwstr>Privileged</vt:lpwstr>
  </property>
  <property fmtid="{D5CDD505-2E9C-101B-9397-08002B2CF9AE}" pid="8" name="MSIP_Label_e2623a80-d647-49be-9809-691c2fc03418_Name">
    <vt:lpwstr>e2623a80-d647-49be-9809-691c2fc03418</vt:lpwstr>
  </property>
  <property fmtid="{D5CDD505-2E9C-101B-9397-08002B2CF9AE}" pid="9" name="MSIP_Label_e2623a80-d647-49be-9809-691c2fc03418_SiteId">
    <vt:lpwstr>c0361f96-ae67-4f2f-a5ac-24b09156923b</vt:lpwstr>
  </property>
  <property fmtid="{D5CDD505-2E9C-101B-9397-08002B2CF9AE}" pid="10" name="MSIP_Label_e2623a80-d647-49be-9809-691c2fc03418_ActionId">
    <vt:lpwstr>fddbbfd9-1f59-4338-9705-fe52f597edd9</vt:lpwstr>
  </property>
  <property fmtid="{D5CDD505-2E9C-101B-9397-08002B2CF9AE}" pid="11" name="MSIP_Label_e2623a80-d647-49be-9809-691c2fc03418_ContentBits">
    <vt:lpwstr>0</vt:lpwstr>
  </property>
</Properties>
</file>