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avea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bold.fntdata"/><Relationship Id="rId10" Type="http://schemas.openxmlformats.org/officeDocument/2006/relationships/slide" Target="slides/slide5.xml"/><Relationship Id="rId32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aebcbc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aebcbc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aebcbc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aebcbc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aebcbc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aebcbc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aebcbc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aebcbc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f2859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f2859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aebcbc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aebcbc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aebcbc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baebcb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f2859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f2859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af2859c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af2859c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f2859c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f2859c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aebcbc7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aebcbc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f2859c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f2859c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aebcbc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aebcbc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aebcbc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aebcbc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baebcbc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baebcbc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baebcbc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baebcbc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ada1651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ada1651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ada1651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ada1651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e2b69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e2b69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aebcbc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aebcbc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aebcbc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aebcbc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aebcbc7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aebcbc7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aebcbc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aebcbc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aebcbc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aebcbc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aebcb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aebcb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hyperlink" Target="https://github.com/Sou-786/Customer-Survival-and-Churn-Prediction" TargetMode="External"/><Relationship Id="rId5" Type="http://schemas.openxmlformats.org/officeDocument/2006/relationships/hyperlink" Target="https://customerchurnpredict.herokuapp.com/" TargetMode="External"/><Relationship Id="rId6" Type="http://schemas.openxmlformats.org/officeDocument/2006/relationships/hyperlink" Target="https://soumitkar-5.medium.com/kaplan-meier-curve-6319a978c45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Churn Prediction In Telecom Industry</a:t>
            </a:r>
            <a:endParaRPr b="1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14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By : Soumit Kar</a:t>
            </a:r>
            <a:endParaRPr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MBA in HRM and Marketing Management</a:t>
            </a:r>
            <a:endParaRPr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619675" y="529000"/>
            <a:ext cx="77988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churn percent is almost equal in case of Male and Females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percent of churn is higher in case of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citizens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Partners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lower churn rate as compared to those who don't have partners &amp; Dependents.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 rate is much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case of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Optic Internet Services.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do not have services like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OnlineSecurity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Backup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TechSupport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left the platform in the past month.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larger percent of Customers with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subscription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compared to Customers with one or two year contract.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 is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case of customers having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paperless billing option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have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Check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Payment Method tend to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platform more when compared to other options.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423200" y="272025"/>
            <a:ext cx="28416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01050" y="207525"/>
            <a:ext cx="170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Revenue analysis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665025" y="755700"/>
            <a:ext cx="7708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31% of total revenue was "lost" by people who left.</a:t>
            </a:r>
            <a:endParaRPr sz="185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Optical fiber is responsible for 53% (168,99k) of the monthly revenue, DSL 37% (118,14k)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87% of all monthly revenue lost are caused by customers with Month-to-Month Contracts</a:t>
            </a:r>
            <a:endParaRPr sz="185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710350" y="226700"/>
            <a:ext cx="3113400" cy="400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1133550" y="287175"/>
            <a:ext cx="148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Cheak Outliers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01050" y="846375"/>
            <a:ext cx="467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Checked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outliers by IQR method no outliers detected.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801050" y="1950950"/>
            <a:ext cx="3113400" cy="400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1171300" y="1950950"/>
            <a:ext cx="219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Encoding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876625" y="2841450"/>
            <a:ext cx="408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Convert  tenure group to 5 groups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Categorical columns to dummy variables, as there is yes / no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98375" y="649900"/>
            <a:ext cx="7923600" cy="4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Drop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customer ID column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For feature selection used chi2 test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Gender, Multiplelines, Phone Servies have  greater p-value, so null- hypothesis rejected also in survival curve there is no importance.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Drop columns with 0.9 of correlation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1.DeviceProtection_No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2.OnlineBackup_No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3.OnlineSecurity_No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4,StreamingMovies_No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5.StreamingTV_No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6.TechSupport_No internet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513875" y="166250"/>
            <a:ext cx="3476100" cy="378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1148675" y="184850"/>
            <a:ext cx="167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Feature selection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589450" y="211600"/>
            <a:ext cx="2811300" cy="347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967300" y="211600"/>
            <a:ext cx="205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Heat map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8000"/>
            <a:ext cx="9038200" cy="44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00" y="529000"/>
            <a:ext cx="6846651" cy="4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287175" y="90675"/>
            <a:ext cx="352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2975" y="90675"/>
            <a:ext cx="4050600" cy="33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92975" y="26175"/>
            <a:ext cx="45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Feature Importance for chi2 test</a:t>
            </a:r>
            <a:endParaRPr b="1" sz="1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07025" y="574425"/>
            <a:ext cx="846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K-Nearest Neighbour and Support Vector Machine need Scaling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These distanced based algorithms finds the closer distance between data points and find similarities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850" y="1387700"/>
            <a:ext cx="4017374" cy="18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267500" y="2571750"/>
            <a:ext cx="3837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Transfer the data range(1,0)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00" y="3239450"/>
            <a:ext cx="2738950" cy="9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5987475" y="334407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[SVM]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423200" y="151150"/>
            <a:ext cx="3158700" cy="287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1073100" y="63850"/>
            <a:ext cx="26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Transformation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83650" y="1995050"/>
            <a:ext cx="2962500" cy="287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984500" y="1907750"/>
            <a:ext cx="24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Minmax Scaler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191225" y="207025"/>
            <a:ext cx="270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Oversampling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775" y="408550"/>
            <a:ext cx="2707100" cy="17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91225" y="3124400"/>
            <a:ext cx="6507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54545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Tomek links to the over-sampling  instead of removing only the majority class examples that form Tomek links, examples from both classes are removed</a:t>
            </a:r>
            <a:endParaRPr sz="1450">
              <a:solidFill>
                <a:srgbClr val="454545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num of classes before fit Counter({Not Churn: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4125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Churn: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1500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num of classes after fit Counter({Not Churn: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3949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Churn: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2711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87175" y="90700"/>
            <a:ext cx="3219300" cy="453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34800" y="86500"/>
            <a:ext cx="30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Imbalance data Handling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423200" y="1874150"/>
            <a:ext cx="2992500" cy="453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755700" y="1896563"/>
            <a:ext cx="28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Smote Tomek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50" y="668825"/>
            <a:ext cx="6882226" cy="42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445875" y="270700"/>
            <a:ext cx="41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574350" y="181350"/>
            <a:ext cx="36426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76750" y="109200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Ensemble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7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74700" y="1538888"/>
            <a:ext cx="3007800" cy="438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052275" y="1534850"/>
            <a:ext cx="202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Procedure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4700" y="2133875"/>
            <a:ext cx="64083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Identify Problem Statements.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Handling Imbalance Data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Create and Deploy App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8375" y="156300"/>
            <a:ext cx="8653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 prediction detecting customers who are likely to cancel a subscription to a service. Churn is a problem for telecom companies because it is more expensive to acquire a new customer than to keep your existing one from leaving.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120900" y="453425"/>
            <a:ext cx="813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Select Random Forest classifier for model Building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423200" y="136025"/>
            <a:ext cx="41487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831275" y="41050"/>
            <a:ext cx="38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Random Forest Classifier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0" y="874850"/>
            <a:ext cx="3715275" cy="26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925" y="152400"/>
            <a:ext cx="4148700" cy="25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400" y="2854750"/>
            <a:ext cx="4598225" cy="21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59225" y="3899425"/>
            <a:ext cx="361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AUC Score (ROC): 0.8343163055908016</a:t>
            </a:r>
            <a:endParaRPr b="1" sz="125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F1 score: 0.5548387096774193 </a:t>
            </a:r>
            <a:endParaRPr b="1" sz="125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AUC Score (PR): 0.627076181352386</a:t>
            </a:r>
            <a:endParaRPr sz="1500"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77850" y="151150"/>
            <a:ext cx="47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423200" y="166250"/>
            <a:ext cx="3083400" cy="347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695225" y="158800"/>
            <a:ext cx="314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ALL Classifiers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5250"/>
            <a:ext cx="8840449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125" y="636050"/>
            <a:ext cx="48387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649900" y="196475"/>
            <a:ext cx="31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483675" y="196475"/>
            <a:ext cx="36576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778300" y="139625"/>
            <a:ext cx="28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Random Forest Classifier feature wt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392975" y="151125"/>
            <a:ext cx="4322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332500" y="619675"/>
            <a:ext cx="7919700" cy="104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Georgia"/>
                <a:ea typeface="Georgia"/>
                <a:cs typeface="Georgia"/>
                <a:sym typeface="Georgia"/>
              </a:rPr>
              <a:t>PDPbox is a partial dependence plot toolbox written in Python. The goal is to visualize the impact of certain features towards model prediction for any supervised learning algorithm. (now support all scikit-learn algorithms)</a:t>
            </a:r>
            <a:endParaRPr sz="1200">
              <a:solidFill>
                <a:schemeClr val="dk1"/>
              </a:solidFill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5" y="1534525"/>
            <a:ext cx="8677950" cy="3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453425" y="150325"/>
            <a:ext cx="3567000" cy="469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816275" y="151125"/>
            <a:ext cx="3476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partial dependence plot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256950" y="332500"/>
            <a:ext cx="8584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SHAP</a:t>
            </a:r>
            <a:r>
              <a:rPr lang="en" sz="1300">
                <a:solidFill>
                  <a:schemeClr val="dk1"/>
                </a:solidFill>
                <a:highlight>
                  <a:srgbClr val="FCE5CD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(SHapley Additive exPlanations) is a game theoretic approach to explain the output of any machine learning model.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0" y="968550"/>
            <a:ext cx="9019499" cy="12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332500" y="2584500"/>
            <a:ext cx="8064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Gauge chart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for indicating the performance as per churning probabilities.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900" y="3184700"/>
            <a:ext cx="2628913" cy="1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0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312625" y="4205725"/>
            <a:ext cx="76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Github - 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 to web App -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Medium 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Link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412050" y="966175"/>
            <a:ext cx="7502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Use the App to predict churn probabilities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Engage with your customers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Define your most valuable customers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Give better service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Pay attention to complaints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Make your best people deal with customers at risk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Flaunt your competitive advantages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Offer long term contracts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412050" y="326800"/>
            <a:ext cx="4887900" cy="355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895125" y="317350"/>
            <a:ext cx="392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Reduce Telecom Customer Churn &amp;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7400" y="468525"/>
            <a:ext cx="4254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predict Customer churn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Factor Affecting Customer Churn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what's the most profitable service types?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What's the amount lose in revenue?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38300" y="136025"/>
            <a:ext cx="34308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40700" y="71525"/>
            <a:ext cx="383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Problem Statement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13875" y="2049975"/>
            <a:ext cx="2418300" cy="31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042850" y="2008575"/>
            <a:ext cx="1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Data Collection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29050" y="2507225"/>
            <a:ext cx="3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collected  from Kaggle.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38300" y="3005875"/>
            <a:ext cx="7058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left within the last month – the column is called Churn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that each customer has signed up for – phone, multiple lines, internet, online security, online backup, device protection, tech support, and streaming TV and movies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account information – how long they’ve been a customer, contract, payment method, paperless billing, monthly charges, and total charges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Char char="●"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info about customers – gender, age range, and if they have partners and dependents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48375" y="2571750"/>
            <a:ext cx="21159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scipy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statsmodels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●"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369575" y="2494525"/>
            <a:ext cx="18138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lifelines 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Sweet viz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lightgbm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catboost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pickle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Imblearn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001800" y="2602225"/>
            <a:ext cx="20253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Collections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Eli5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Pdpbox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sha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joblib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67675" y="1866150"/>
            <a:ext cx="2901900" cy="33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99425" y="1824600"/>
            <a:ext cx="181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veat"/>
                <a:ea typeface="Caveat"/>
                <a:cs typeface="Caveat"/>
                <a:sym typeface="Caveat"/>
              </a:rPr>
              <a:t>Libraries</a:t>
            </a:r>
            <a:endParaRPr b="1" sz="15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7675" y="738850"/>
            <a:ext cx="55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Audit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Drop 11 missing values in ‘Total Charges’ column as per no 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027750" y="91837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525" y="295650"/>
            <a:ext cx="2900650" cy="1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04575" y="192875"/>
            <a:ext cx="2463600" cy="34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74925" y="192875"/>
            <a:ext cx="172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veat"/>
                <a:ea typeface="Caveat"/>
                <a:cs typeface="Caveat"/>
                <a:sym typeface="Caveat"/>
              </a:rPr>
              <a:t>EDA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0675" y="967300"/>
            <a:ext cx="50028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KDE Plot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Recent clients are more likely to churn.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Clients with higher Monthly Charges are also more likely to churn.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Tenure and Monthly Charges are probably important features.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1200" y="2992575"/>
            <a:ext cx="655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boxplot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75% of churners pay between 60 and 100 dollars a month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One important mark we can see in this plots that 50% of Churners leave the company before the first year goes by.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100"/>
            <a:ext cx="9144000" cy="37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81375" y="4322625"/>
            <a:ext cx="878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sudden drop in the starting which says that after one tenure only customers starts churning rapidly and after that churning rate decreases.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3200" y="90675"/>
            <a:ext cx="4942200" cy="347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91725" y="48975"/>
            <a:ext cx="460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Survival Analysis (Kaplan Meier Curve)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60275"/>
            <a:ext cx="3748675" cy="2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725" y="60275"/>
            <a:ext cx="4410175" cy="21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12725"/>
            <a:ext cx="3676650" cy="27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650" y="2352450"/>
            <a:ext cx="4209250" cy="26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875"/>
            <a:ext cx="9143999" cy="46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256950" y="120900"/>
            <a:ext cx="2856600" cy="257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59225" y="49350"/>
            <a:ext cx="205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veat"/>
                <a:ea typeface="Caveat"/>
                <a:cs typeface="Caveat"/>
                <a:sym typeface="Caveat"/>
              </a:rPr>
              <a:t>Count plot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6650" cy="23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550" y="152400"/>
            <a:ext cx="3676650" cy="21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5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550" y="24195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