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Arial Narr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IIDhKmrrEg/t1ZM9Xa5hk6TYy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5EAD16-3C11-4B08-A8D6-CBA7E3889DE0}">
  <a:tblStyle styleId="{A15EAD16-3C11-4B08-A8D6-CBA7E3889DE0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F24F58E-295A-4747-8644-377FD0C41A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italic.fntdata"/><Relationship Id="rId30" Type="http://schemas.openxmlformats.org/officeDocument/2006/relationships/font" Target="fonts/ArialNarrow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Insfoe-Internation School Of Engineering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eb17ec8ca1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eb17ec8ca1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geb17ec8ca1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eb17ec8ca1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eb17ec8ca1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geb17ec8ca1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b17ec8ca1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b17ec8ca1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geb17ec8ca1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eb17ec8ca1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eb17ec8ca1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geb17ec8ca1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eb17ec8ca1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eb17ec8ca1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geb17ec8ca1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eb17ec8ca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eb17ec8ca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geb17ec8ca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eb17ec8ca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eb17ec8ca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geb17ec8ca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e8e632b3cf_0_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5" name="Google Shape;15;ge8e632b3cf_0_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e8e632b3cf_0_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e8e632b3cf_0_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e8e632b3cf_0_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e8e632b3cf_0_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ge8e632b3cf_0_4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ge8e632b3cf_0_4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e8e632b3cf_0_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e8e632b3cf_0_6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5" name="Google Shape;75;ge8e632b3cf_0_6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e8e632b3cf_0_6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e8e632b3cf_0_6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e8e632b3cf_0_6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e8e632b3cf_0_6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ge8e632b3cf_0_64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ge8e632b3cf_0_64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ge8e632b3cf_0_6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e632b3cf_0_7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e632b3cf_0_76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7" name="Google Shape;87;ge8e632b3cf_0_76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indent="-325755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3pPr>
            <a:lvl4pPr indent="-325755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4pPr>
            <a:lvl5pPr indent="-325754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5pPr>
            <a:lvl6pPr indent="-325754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6pPr>
            <a:lvl7pPr indent="-325754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7pPr>
            <a:lvl8pPr indent="-325754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8pPr>
            <a:lvl9pPr indent="-325754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■"/>
              <a:defRPr/>
            </a:lvl9pPr>
          </a:lstStyle>
          <a:p/>
        </p:txBody>
      </p:sp>
      <p:sp>
        <p:nvSpPr>
          <p:cNvPr id="88" name="Google Shape;88;ge8e632b3cf_0_76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e8e632b3cf_0_76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e8e632b3cf_0_76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e632b3cf_0_82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3" name="Google Shape;93;ge8e632b3cf_0_82"/>
          <p:cNvSpPr txBox="1"/>
          <p:nvPr>
            <p:ph idx="1" type="body"/>
          </p:nvPr>
        </p:nvSpPr>
        <p:spPr>
          <a:xfrm>
            <a:off x="632947" y="1981200"/>
            <a:ext cx="2946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b="0" sz="2400">
                <a:solidFill>
                  <a:srgbClr val="F5F4F0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94" name="Google Shape;94;ge8e632b3cf_0_82"/>
          <p:cNvSpPr txBox="1"/>
          <p:nvPr>
            <p:ph idx="2" type="body"/>
          </p:nvPr>
        </p:nvSpPr>
        <p:spPr>
          <a:xfrm>
            <a:off x="652463" y="2667000"/>
            <a:ext cx="29274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95" name="Google Shape;95;ge8e632b3cf_0_82"/>
          <p:cNvSpPr txBox="1"/>
          <p:nvPr>
            <p:ph idx="3" type="body"/>
          </p:nvPr>
        </p:nvSpPr>
        <p:spPr>
          <a:xfrm>
            <a:off x="3883659" y="1981200"/>
            <a:ext cx="2936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b="0" sz="2400">
                <a:solidFill>
                  <a:srgbClr val="F5F4F0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96" name="Google Shape;96;ge8e632b3cf_0_82"/>
          <p:cNvSpPr txBox="1"/>
          <p:nvPr>
            <p:ph idx="4" type="body"/>
          </p:nvPr>
        </p:nvSpPr>
        <p:spPr>
          <a:xfrm>
            <a:off x="3873106" y="2667000"/>
            <a:ext cx="29469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97" name="Google Shape;97;ge8e632b3cf_0_82"/>
          <p:cNvSpPr txBox="1"/>
          <p:nvPr>
            <p:ph idx="5" type="body"/>
          </p:nvPr>
        </p:nvSpPr>
        <p:spPr>
          <a:xfrm>
            <a:off x="7124700" y="1981200"/>
            <a:ext cx="2932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b="0" sz="2400">
                <a:solidFill>
                  <a:srgbClr val="F5F4F0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98" name="Google Shape;98;ge8e632b3cf_0_82"/>
          <p:cNvSpPr txBox="1"/>
          <p:nvPr>
            <p:ph idx="6" type="body"/>
          </p:nvPr>
        </p:nvSpPr>
        <p:spPr>
          <a:xfrm>
            <a:off x="7124700" y="2667000"/>
            <a:ext cx="29322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99" name="Google Shape;99;ge8e632b3cf_0_82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8e632b3cf_0_82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8e632b3cf_0_82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e8e632b3cf_0_1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5" name="Google Shape;25;ge8e632b3cf_0_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e8e632b3cf_0_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e8e632b3cf_0_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e8e632b3cf_0_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e8e632b3cf_0_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ge8e632b3cf_0_14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ge8e632b3cf_0_1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ge8e632b3cf_0_23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4" name="Google Shape;34;ge8e632b3cf_0_2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e8e632b3cf_0_2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e8e632b3cf_0_2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e8e632b3cf_0_2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e8e632b3cf_0_2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e8e632b3cf_0_23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e8e632b3cf_0_23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" name="Google Shape;41;ge8e632b3cf_0_2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8e632b3cf_0_33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4" name="Google Shape;44;ge8e632b3cf_0_33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ge8e632b3cf_0_33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ge8e632b3cf_0_3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8e632b3cf_0_38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9" name="Google Shape;49;ge8e632b3cf_0_3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8e632b3cf_0_4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ge8e632b3cf_0_41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ge8e632b3cf_0_4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e8e632b3cf_0_45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6" name="Google Shape;56;ge8e632b3cf_0_4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ge8e632b3cf_0_4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e8e632b3cf_0_4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e8e632b3cf_0_4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ge8e632b3cf_0_4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ge8e632b3cf_0_45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ge8e632b3cf_0_4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e632b3cf_0_54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ge8e632b3cf_0_5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ge8e632b3cf_0_54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7" name="Google Shape;67;ge8e632b3cf_0_54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ge8e632b3cf_0_5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ge8e632b3cf_0_5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e632b3cf_0_61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72" name="Google Shape;72;ge8e632b3cf_0_6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8e632b3cf_0_0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e8e632b3cf_0_0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e8e632b3cf_0_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idx="4294967295" type="ctrTitle"/>
          </p:nvPr>
        </p:nvSpPr>
        <p:spPr>
          <a:xfrm>
            <a:off x="1751012" y="1300785"/>
            <a:ext cx="8689976" cy="2128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br>
              <a:rPr b="1" lang="en-IN" sz="4400"/>
            </a:br>
            <a:r>
              <a:rPr b="1" lang="en-IN" sz="4400"/>
              <a:t>CUSTOMER LIFE TIME VALUE</a:t>
            </a:r>
            <a:r>
              <a:rPr lang="en-IN" sz="4400"/>
              <a:t> </a:t>
            </a:r>
            <a:r>
              <a:rPr b="1" lang="en-IN" sz="4400"/>
              <a:t>(CLV) PREDICTIONS</a:t>
            </a:r>
            <a:br>
              <a:rPr b="1" lang="en-IN" sz="4400"/>
            </a:br>
            <a:endParaRPr sz="4400"/>
          </a:p>
        </p:txBody>
      </p:sp>
      <p:sp>
        <p:nvSpPr>
          <p:cNvPr id="108" name="Google Shape;108;p1"/>
          <p:cNvSpPr txBox="1"/>
          <p:nvPr>
            <p:ph idx="4294967295" type="subTitle"/>
          </p:nvPr>
        </p:nvSpPr>
        <p:spPr>
          <a:xfrm>
            <a:off x="1751012" y="3193073"/>
            <a:ext cx="8689976" cy="8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70"/>
              <a:buNone/>
            </a:pPr>
            <a:r>
              <a:rPr b="1" lang="en-IN"/>
              <a:t>Auto Insurance Company</a:t>
            </a:r>
            <a:endParaRPr/>
          </a:p>
        </p:txBody>
      </p:sp>
      <p:sp>
        <p:nvSpPr>
          <p:cNvPr id="109" name="Google Shape;109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Made By Soumit kar</a:t>
            </a:r>
            <a:endParaRPr/>
          </a:p>
        </p:txBody>
      </p:sp>
      <p:sp>
        <p:nvSpPr>
          <p:cNvPr id="110" name="Google Shape;110;p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eb17ec8ca1_0_1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geb17ec8ca1_0_18"/>
          <p:cNvSpPr txBox="1"/>
          <p:nvPr/>
        </p:nvSpPr>
        <p:spPr>
          <a:xfrm>
            <a:off x="617075" y="140250"/>
            <a:ext cx="93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Rockwell"/>
                <a:ea typeface="Rockwell"/>
                <a:cs typeface="Rockwell"/>
                <a:sym typeface="Rockwell"/>
              </a:rPr>
              <a:t>Policy Age segment= </a:t>
            </a:r>
            <a:r>
              <a:rPr b="1" lang="en-I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Months Since Policy Inception </a:t>
            </a:r>
            <a:r>
              <a:rPr b="1" lang="en-IN">
                <a:latin typeface="Rockwell"/>
                <a:ea typeface="Rockwell"/>
                <a:cs typeface="Rockwell"/>
                <a:sym typeface="Rockwell"/>
              </a:rPr>
              <a:t>&gt; median, high else Low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Rockwell"/>
                <a:ea typeface="Rockwell"/>
                <a:cs typeface="Rockwell"/>
                <a:sym typeface="Rockwell"/>
              </a:rPr>
              <a:t>CLV segment = CLV &gt; median, High else Low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01" name="Google Shape;1001;geb17ec8ca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250"/>
            <a:ext cx="8669024" cy="56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geb17ec8ca1_0_18"/>
          <p:cNvSpPr/>
          <p:nvPr/>
        </p:nvSpPr>
        <p:spPr>
          <a:xfrm>
            <a:off x="9817175" y="1206100"/>
            <a:ext cx="196500" cy="238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geb17ec8ca1_0_18"/>
          <p:cNvSpPr/>
          <p:nvPr/>
        </p:nvSpPr>
        <p:spPr>
          <a:xfrm>
            <a:off x="9817175" y="2214625"/>
            <a:ext cx="196500" cy="2385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geb17ec8ca1_0_18"/>
          <p:cNvSpPr/>
          <p:nvPr/>
        </p:nvSpPr>
        <p:spPr>
          <a:xfrm>
            <a:off x="9817175" y="3070275"/>
            <a:ext cx="196500" cy="238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geb17ec8ca1_0_18"/>
          <p:cNvSpPr/>
          <p:nvPr/>
        </p:nvSpPr>
        <p:spPr>
          <a:xfrm>
            <a:off x="9817175" y="3911900"/>
            <a:ext cx="196500" cy="238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eb17ec8ca1_0_18"/>
          <p:cNvSpPr txBox="1"/>
          <p:nvPr/>
        </p:nvSpPr>
        <p:spPr>
          <a:xfrm>
            <a:off x="10265975" y="1107950"/>
            <a:ext cx="16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Rockwell"/>
                <a:ea typeface="Rockwell"/>
                <a:cs typeface="Rockwell"/>
                <a:sym typeface="Rockwell"/>
              </a:rPr>
              <a:t>CS=High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Rockwell"/>
                <a:ea typeface="Rockwell"/>
                <a:cs typeface="Rockwell"/>
                <a:sym typeface="Rockwell"/>
              </a:rPr>
              <a:t>PAS=High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7" name="Google Shape;1007;geb17ec8ca1_0_18"/>
          <p:cNvSpPr txBox="1"/>
          <p:nvPr/>
        </p:nvSpPr>
        <p:spPr>
          <a:xfrm>
            <a:off x="10265975" y="2089113"/>
            <a:ext cx="122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Rockwell"/>
                <a:ea typeface="Rockwell"/>
                <a:cs typeface="Rockwell"/>
                <a:sym typeface="Rockwell"/>
              </a:rPr>
              <a:t>CS = Low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Rockwell"/>
                <a:ea typeface="Rockwell"/>
                <a:cs typeface="Rockwell"/>
                <a:sym typeface="Rockwell"/>
              </a:rPr>
              <a:t>PAS= Low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8" name="Google Shape;1008;geb17ec8ca1_0_18"/>
          <p:cNvSpPr txBox="1"/>
          <p:nvPr/>
        </p:nvSpPr>
        <p:spPr>
          <a:xfrm>
            <a:off x="10258925" y="3070300"/>
            <a:ext cx="1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Rockwell"/>
                <a:ea typeface="Rockwell"/>
                <a:cs typeface="Rockwell"/>
                <a:sym typeface="Rockwell"/>
              </a:rPr>
              <a:t>CS = High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Rockwell"/>
                <a:ea typeface="Rockwell"/>
                <a:cs typeface="Rockwell"/>
                <a:sym typeface="Rockwell"/>
              </a:rPr>
              <a:t>PAS=Low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9" name="Google Shape;1009;geb17ec8ca1_0_18"/>
          <p:cNvSpPr txBox="1"/>
          <p:nvPr/>
        </p:nvSpPr>
        <p:spPr>
          <a:xfrm>
            <a:off x="10336075" y="3926875"/>
            <a:ext cx="116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CS = Low</a:t>
            </a:r>
            <a:endParaRPr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PAS= High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10" name="Google Shape;1010;geb17ec8ca1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"/>
          <p:cNvSpPr txBox="1"/>
          <p:nvPr>
            <p:ph type="title"/>
          </p:nvPr>
        </p:nvSpPr>
        <p:spPr>
          <a:xfrm>
            <a:off x="0" y="36462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35000"/>
              <a:buFont typeface="Rockwell"/>
              <a:buNone/>
            </a:pPr>
            <a:r>
              <a:rPr lang="en-IN"/>
              <a:t>DATA PRE-PROCESSING AND FEATURE ENGINEERING</a:t>
            </a:r>
            <a:endParaRPr/>
          </a:p>
        </p:txBody>
      </p:sp>
      <p:grpSp>
        <p:nvGrpSpPr>
          <p:cNvPr id="1016" name="Google Shape;1016;p7"/>
          <p:cNvGrpSpPr/>
          <p:nvPr/>
        </p:nvGrpSpPr>
        <p:grpSpPr>
          <a:xfrm>
            <a:off x="595594" y="1644457"/>
            <a:ext cx="3705559" cy="787789"/>
            <a:chOff x="1811" y="0"/>
            <a:chExt cx="3705559" cy="787789"/>
          </a:xfrm>
        </p:grpSpPr>
        <p:sp>
          <p:nvSpPr>
            <p:cNvPr id="1017" name="Google Shape;1017;p7"/>
            <p:cNvSpPr/>
            <p:nvPr/>
          </p:nvSpPr>
          <p:spPr>
            <a:xfrm>
              <a:off x="1811" y="0"/>
              <a:ext cx="3705559" cy="787789"/>
            </a:xfrm>
            <a:prstGeom prst="chevron">
              <a:avLst>
                <a:gd fmla="val 50000" name="adj"/>
              </a:avLst>
            </a:prstGeom>
            <a:solidFill>
              <a:srgbClr val="88888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 txBox="1"/>
            <p:nvPr/>
          </p:nvSpPr>
          <p:spPr>
            <a:xfrm>
              <a:off x="395706" y="0"/>
              <a:ext cx="2917770" cy="787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104000" spcFirstLastPara="1" rIns="34650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Data Pre-Processing</a:t>
              </a:r>
              <a:endParaRPr/>
            </a:p>
          </p:txBody>
        </p:sp>
      </p:grpSp>
      <p:sp>
        <p:nvSpPr>
          <p:cNvPr id="1019" name="Google Shape;1019;p7"/>
          <p:cNvSpPr txBox="1"/>
          <p:nvPr/>
        </p:nvSpPr>
        <p:spPr>
          <a:xfrm>
            <a:off x="1088130" y="2868016"/>
            <a:ext cx="2898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Dataset was given with 9134 data points and 24 variables.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There is no missing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Drop 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columns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those add no significance.</a:t>
            </a:r>
            <a:endParaRPr/>
          </a:p>
        </p:txBody>
      </p:sp>
      <p:sp>
        <p:nvSpPr>
          <p:cNvPr id="1020" name="Google Shape;1020;p7"/>
          <p:cNvSpPr txBox="1"/>
          <p:nvPr/>
        </p:nvSpPr>
        <p:spPr>
          <a:xfrm>
            <a:off x="4724358" y="2868015"/>
            <a:ext cx="3040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new Features are been extracted based on the existing variables.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Features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Present Value of Customer,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Clubbing the Various Levels into one level.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Applied one hot encoding for 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categorical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columns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21" name="Google Shape;1021;p7"/>
          <p:cNvSpPr txBox="1"/>
          <p:nvPr/>
        </p:nvSpPr>
        <p:spPr>
          <a:xfrm>
            <a:off x="8759269" y="2868015"/>
            <a:ext cx="2898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See the correlation features.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Using the  </a:t>
            </a:r>
            <a:r>
              <a:rPr lang="en-IN" sz="18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VIF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and statistical analysis some of the variables are been removed.</a:t>
            </a:r>
            <a:endParaRPr/>
          </a:p>
        </p:txBody>
      </p:sp>
      <p:grpSp>
        <p:nvGrpSpPr>
          <p:cNvPr id="1022" name="Google Shape;1022;p7"/>
          <p:cNvGrpSpPr/>
          <p:nvPr/>
        </p:nvGrpSpPr>
        <p:grpSpPr>
          <a:xfrm>
            <a:off x="4304715" y="1644444"/>
            <a:ext cx="3705600" cy="787800"/>
            <a:chOff x="0" y="476825"/>
            <a:chExt cx="3705600" cy="787800"/>
          </a:xfrm>
        </p:grpSpPr>
        <p:sp>
          <p:nvSpPr>
            <p:cNvPr id="1023" name="Google Shape;1023;p7"/>
            <p:cNvSpPr/>
            <p:nvPr/>
          </p:nvSpPr>
          <p:spPr>
            <a:xfrm>
              <a:off x="0" y="476825"/>
              <a:ext cx="3705600" cy="787800"/>
            </a:xfrm>
            <a:prstGeom prst="chevron">
              <a:avLst>
                <a:gd fmla="val 50000" name="adj"/>
              </a:avLst>
            </a:prstGeom>
            <a:solidFill>
              <a:srgbClr val="88888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"/>
            <p:cNvSpPr txBox="1"/>
            <p:nvPr/>
          </p:nvSpPr>
          <p:spPr>
            <a:xfrm>
              <a:off x="394782" y="476825"/>
              <a:ext cx="2917800" cy="7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104000" spcFirstLastPara="1" rIns="34650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Feature Engineering</a:t>
              </a:r>
              <a:endParaRPr/>
            </a:p>
          </p:txBody>
        </p:sp>
      </p:grpSp>
      <p:grpSp>
        <p:nvGrpSpPr>
          <p:cNvPr id="1025" name="Google Shape;1025;p7"/>
          <p:cNvGrpSpPr/>
          <p:nvPr/>
        </p:nvGrpSpPr>
        <p:grpSpPr>
          <a:xfrm>
            <a:off x="8013897" y="1644444"/>
            <a:ext cx="3705600" cy="829888"/>
            <a:chOff x="0" y="476825"/>
            <a:chExt cx="3705600" cy="829888"/>
          </a:xfrm>
        </p:grpSpPr>
        <p:sp>
          <p:nvSpPr>
            <p:cNvPr id="1026" name="Google Shape;1026;p7"/>
            <p:cNvSpPr/>
            <p:nvPr/>
          </p:nvSpPr>
          <p:spPr>
            <a:xfrm>
              <a:off x="0" y="476825"/>
              <a:ext cx="3705600" cy="7878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"/>
            <p:cNvSpPr txBox="1"/>
            <p:nvPr/>
          </p:nvSpPr>
          <p:spPr>
            <a:xfrm>
              <a:off x="393895" y="518913"/>
              <a:ext cx="2917800" cy="7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104000" spcFirstLastPara="1" rIns="34650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Variables Extraction</a:t>
              </a:r>
              <a:endParaRPr/>
            </a:p>
          </p:txBody>
        </p:sp>
      </p:grpSp>
      <p:sp>
        <p:nvSpPr>
          <p:cNvPr id="1028" name="Google Shape;1028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Made By Soumit Kar</a:t>
            </a:r>
            <a:endParaRPr/>
          </a:p>
        </p:txBody>
      </p:sp>
      <p:sp>
        <p:nvSpPr>
          <p:cNvPr id="1029" name="Google Shape;1029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30" name="Google Shape;1030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en-I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8"/>
          <p:cNvSpPr txBox="1"/>
          <p:nvPr>
            <p:ph type="title"/>
          </p:nvPr>
        </p:nvSpPr>
        <p:spPr>
          <a:xfrm>
            <a:off x="0" y="199761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FEATURE ENGINEERING</a:t>
            </a:r>
            <a:endParaRPr/>
          </a:p>
        </p:txBody>
      </p:sp>
      <p:sp>
        <p:nvSpPr>
          <p:cNvPr id="1036" name="Google Shape;1036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37" name="Google Shape;1037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Made By Soumit Kar</a:t>
            </a:r>
            <a:endParaRPr/>
          </a:p>
        </p:txBody>
      </p:sp>
      <p:sp>
        <p:nvSpPr>
          <p:cNvPr id="1038" name="Google Shape;1038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en-I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9" name="Google Shape;1039;p8"/>
          <p:cNvCxnSpPr/>
          <p:nvPr/>
        </p:nvCxnSpPr>
        <p:spPr>
          <a:xfrm>
            <a:off x="445477" y="3287883"/>
            <a:ext cx="111856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0" name="Google Shape;1040;p8"/>
          <p:cNvSpPr txBox="1"/>
          <p:nvPr/>
        </p:nvSpPr>
        <p:spPr>
          <a:xfrm>
            <a:off x="675250" y="2050311"/>
            <a:ext cx="3465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Present Value of Customer</a:t>
            </a:r>
            <a:endParaRPr/>
          </a:p>
        </p:txBody>
      </p:sp>
      <p:sp>
        <p:nvSpPr>
          <p:cNvPr id="1041" name="Google Shape;1041;p8"/>
          <p:cNvSpPr txBox="1"/>
          <p:nvPr/>
        </p:nvSpPr>
        <p:spPr>
          <a:xfrm>
            <a:off x="4251960" y="2050311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=</a:t>
            </a:r>
            <a:endParaRPr/>
          </a:p>
        </p:txBody>
      </p:sp>
      <p:sp>
        <p:nvSpPr>
          <p:cNvPr id="1042" name="Google Shape;1042;p8"/>
          <p:cNvSpPr txBox="1"/>
          <p:nvPr/>
        </p:nvSpPr>
        <p:spPr>
          <a:xfrm>
            <a:off x="4967065" y="1531333"/>
            <a:ext cx="334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Monthly Premium Amount</a:t>
            </a:r>
            <a:endParaRPr/>
          </a:p>
        </p:txBody>
      </p:sp>
      <p:sp>
        <p:nvSpPr>
          <p:cNvPr id="1043" name="Google Shape;1043;p8"/>
          <p:cNvSpPr txBox="1"/>
          <p:nvPr/>
        </p:nvSpPr>
        <p:spPr>
          <a:xfrm>
            <a:off x="4812320" y="2484431"/>
            <a:ext cx="3656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Months since policy Inception</a:t>
            </a:r>
            <a:endParaRPr/>
          </a:p>
        </p:txBody>
      </p:sp>
      <p:sp>
        <p:nvSpPr>
          <p:cNvPr id="1044" name="Google Shape;1044;p8"/>
          <p:cNvSpPr/>
          <p:nvPr/>
        </p:nvSpPr>
        <p:spPr>
          <a:xfrm>
            <a:off x="9164659" y="2050311"/>
            <a:ext cx="2466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Amount Claim</a:t>
            </a:r>
            <a:endParaRPr/>
          </a:p>
        </p:txBody>
      </p:sp>
      <p:sp>
        <p:nvSpPr>
          <p:cNvPr id="1045" name="Google Shape;1045;p8"/>
          <p:cNvSpPr txBox="1"/>
          <p:nvPr/>
        </p:nvSpPr>
        <p:spPr>
          <a:xfrm>
            <a:off x="6400930" y="2048299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endParaRPr/>
          </a:p>
        </p:txBody>
      </p:sp>
      <p:sp>
        <p:nvSpPr>
          <p:cNvPr id="1046" name="Google Shape;1046;p8"/>
          <p:cNvSpPr txBox="1"/>
          <p:nvPr/>
        </p:nvSpPr>
        <p:spPr>
          <a:xfrm>
            <a:off x="8661035" y="2048299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endParaRPr/>
          </a:p>
        </p:txBody>
      </p:sp>
      <p:pic>
        <p:nvPicPr>
          <p:cNvPr id="1047" name="Google Shape;10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792" y="3447854"/>
            <a:ext cx="5384709" cy="28754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8"/>
          <p:cNvSpPr/>
          <p:nvPr/>
        </p:nvSpPr>
        <p:spPr>
          <a:xfrm>
            <a:off x="5782890" y="4389120"/>
            <a:ext cx="1790283" cy="6305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49" name="Google Shape;1049;p8"/>
          <p:cNvSpPr txBox="1"/>
          <p:nvPr/>
        </p:nvSpPr>
        <p:spPr>
          <a:xfrm>
            <a:off x="8314006" y="3683784"/>
            <a:ext cx="27572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Bachelor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High School or Below</a:t>
            </a:r>
            <a:endParaRPr/>
          </a:p>
        </p:txBody>
      </p:sp>
      <p:sp>
        <p:nvSpPr>
          <p:cNvPr id="1050" name="Google Shape;1050;p8"/>
          <p:cNvSpPr txBox="1"/>
          <p:nvPr/>
        </p:nvSpPr>
        <p:spPr>
          <a:xfrm>
            <a:off x="8314006" y="5192332"/>
            <a:ext cx="27572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Master</a:t>
            </a:r>
            <a:endParaRPr/>
          </a:p>
        </p:txBody>
      </p:sp>
      <p:pic>
        <p:nvPicPr>
          <p:cNvPr id="1051" name="Google Shape;105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5725" y="62500"/>
            <a:ext cx="1869374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"/>
          <p:cNvSpPr txBox="1"/>
          <p:nvPr>
            <p:ph type="title"/>
          </p:nvPr>
        </p:nvSpPr>
        <p:spPr>
          <a:xfrm>
            <a:off x="410151" y="215325"/>
            <a:ext cx="11371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DEMO GRAPHS OF THE FINAL DATA FRAME</a:t>
            </a:r>
            <a:endParaRPr/>
          </a:p>
        </p:txBody>
      </p:sp>
      <p:sp>
        <p:nvSpPr>
          <p:cNvPr id="1057" name="Google Shape;1057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9"/>
          <p:cNvSpPr txBox="1"/>
          <p:nvPr>
            <p:ph idx="11" type="ftr"/>
          </p:nvPr>
        </p:nvSpPr>
        <p:spPr>
          <a:xfrm>
            <a:off x="294500" y="6492900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Made By Soumit Kar </a:t>
            </a:r>
            <a:endParaRPr/>
          </a:p>
        </p:txBody>
      </p:sp>
      <p:sp>
        <p:nvSpPr>
          <p:cNvPr id="1059" name="Google Shape;1059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en-I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0" name="Google Shape;1060;p9"/>
          <p:cNvGraphicFramePr/>
          <p:nvPr/>
        </p:nvGraphicFramePr>
        <p:xfrm>
          <a:off x="220142" y="33350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{A15EAD16-3C11-4B08-A8D6-CBA7E3889DE0}</a:tableStyleId>
              </a:tblPr>
              <a:tblGrid>
                <a:gridCol w="1835125"/>
                <a:gridCol w="1835125"/>
                <a:gridCol w="1835125"/>
              </a:tblGrid>
              <a:tr h="65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Customer Centric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Business Centric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Customer Demo</a:t>
                      </a:r>
                      <a:r>
                        <a:rPr b="1" lang="en-IN" sz="1800"/>
                        <a:t>+</a:t>
                      </a:r>
                      <a:endParaRPr b="1"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graphs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Income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Sales Channel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Education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Employment status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Monthly Premium Value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Marital Status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No. of Policies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Policy &amp; Offers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Location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Vehicle Class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Coverage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Gender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61" name="Google Shape;1061;p9"/>
          <p:cNvSpPr/>
          <p:nvPr/>
        </p:nvSpPr>
        <p:spPr>
          <a:xfrm>
            <a:off x="220138" y="1538111"/>
            <a:ext cx="384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Initial Data Frame with 9134 data points and 24 feature variables</a:t>
            </a:r>
            <a:endParaRPr/>
          </a:p>
        </p:txBody>
      </p:sp>
      <p:sp>
        <p:nvSpPr>
          <p:cNvPr id="1062" name="Google Shape;1062;p9"/>
          <p:cNvSpPr/>
          <p:nvPr/>
        </p:nvSpPr>
        <p:spPr>
          <a:xfrm>
            <a:off x="6988661" y="1645250"/>
            <a:ext cx="5225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3" name="Google Shape;10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7014" y="1340254"/>
            <a:ext cx="1897972" cy="104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9"/>
          <p:cNvSpPr txBox="1"/>
          <p:nvPr/>
        </p:nvSpPr>
        <p:spPr>
          <a:xfrm rot="-1419465">
            <a:off x="5744882" y="2120268"/>
            <a:ext cx="1794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Transformation</a:t>
            </a:r>
            <a:endParaRPr/>
          </a:p>
        </p:txBody>
      </p:sp>
      <p:pic>
        <p:nvPicPr>
          <p:cNvPr id="1065" name="Google Shape;10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397" y="1433420"/>
            <a:ext cx="1069868" cy="1069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6" name="Google Shape;1066;p9"/>
          <p:cNvCxnSpPr/>
          <p:nvPr/>
        </p:nvCxnSpPr>
        <p:spPr>
          <a:xfrm>
            <a:off x="0" y="2759767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067" name="Google Shape;1067;p9"/>
          <p:cNvCxnSpPr/>
          <p:nvPr/>
        </p:nvCxnSpPr>
        <p:spPr>
          <a:xfrm>
            <a:off x="0" y="1176936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068" name="Google Shape;1068;p9"/>
          <p:cNvCxnSpPr/>
          <p:nvPr/>
        </p:nvCxnSpPr>
        <p:spPr>
          <a:xfrm>
            <a:off x="6203852" y="2759766"/>
            <a:ext cx="0" cy="40982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9" name="Google Shape;1069;p9"/>
          <p:cNvSpPr txBox="1"/>
          <p:nvPr/>
        </p:nvSpPr>
        <p:spPr>
          <a:xfrm>
            <a:off x="6598025" y="3279100"/>
            <a:ext cx="5268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Dataset Summary: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Observations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9134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variables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: 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Split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	: 70-30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Target Variable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: Customer Life Time Value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Scaling	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: Based on the model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Evaluation Metric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R2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b17ec8ca1_0_3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geb17ec8ca1_0_36"/>
          <p:cNvSpPr txBox="1"/>
          <p:nvPr/>
        </p:nvSpPr>
        <p:spPr>
          <a:xfrm>
            <a:off x="2776850" y="0"/>
            <a:ext cx="67179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Statistical Analysis</a:t>
            </a:r>
            <a:endParaRPr sz="4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7" name="Google Shape;1077;geb17ec8ca1_0_36"/>
          <p:cNvSpPr txBox="1"/>
          <p:nvPr/>
        </p:nvSpPr>
        <p:spPr>
          <a:xfrm>
            <a:off x="154275" y="1051850"/>
            <a:ext cx="101958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Proceed with non parametric tests since the dependent variable is not normally distributed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50">
                <a:solidFill>
                  <a:schemeClr val="dk1"/>
                </a:solidFill>
              </a:rPr>
              <a:t>Shapiro–Wilk test</a:t>
            </a:r>
            <a:endParaRPr b="1"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Mann-Whitney U test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Kruskal-Wallis H-test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Assumption 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Auto correlation =  Durbin- Watson Test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Normality of Residuals = Jarque Bera test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Linearity of residuals = rainbow test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Homoscedasticity Test = Goldfeld Test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Multi colinearity = VIF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8" name="Google Shape;1078;geb17ec8ca1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"/>
          <p:cNvSpPr txBox="1"/>
          <p:nvPr>
            <p:ph type="title"/>
          </p:nvPr>
        </p:nvSpPr>
        <p:spPr>
          <a:xfrm>
            <a:off x="94789" y="76863"/>
            <a:ext cx="1209721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 sz="5400"/>
              <a:t>MODEL BUILDING</a:t>
            </a:r>
            <a:endParaRPr/>
          </a:p>
        </p:txBody>
      </p:sp>
      <p:sp>
        <p:nvSpPr>
          <p:cNvPr id="1084" name="Google Shape;1084;p1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Made By Soumit Kar</a:t>
            </a:r>
            <a:endParaRPr/>
          </a:p>
        </p:txBody>
      </p:sp>
      <p:sp>
        <p:nvSpPr>
          <p:cNvPr id="1085" name="Google Shape;1085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86" name="Google Shape;1086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87" name="Google Shape;1087;p10"/>
          <p:cNvPicPr preferRelativeResize="0"/>
          <p:nvPr/>
        </p:nvPicPr>
        <p:blipFill rotWithShape="1">
          <a:blip r:embed="rId3">
            <a:alphaModFix/>
          </a:blip>
          <a:srcRect b="0" l="0" r="0" t="12488"/>
          <a:stretch/>
        </p:blipFill>
        <p:spPr>
          <a:xfrm>
            <a:off x="788610" y="743084"/>
            <a:ext cx="10709568" cy="543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b17ec8ca1_0_5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95" name="Google Shape;1095;geb17ec8ca1_0_59"/>
          <p:cNvGraphicFramePr/>
          <p:nvPr/>
        </p:nvGraphicFramePr>
        <p:xfrm>
          <a:off x="952500" y="12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{7F24F58E-295A-4747-8644-377FD0C41AB4}</a:tableStyleId>
              </a:tblPr>
              <a:tblGrid>
                <a:gridCol w="5143500"/>
                <a:gridCol w="5143500"/>
              </a:tblGrid>
              <a:tr h="48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Models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/>
                        <a:t>R^2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0.25484160264997946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Ridge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0.2148084953609083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Decision</a:t>
                      </a:r>
                      <a:r>
                        <a:rPr lang="en-IN"/>
                        <a:t>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0.840787974934538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0.9139544276201418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Hyperparameter 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0.9123540914308492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Hyperparameter 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0.8945253809639656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96" name="Google Shape;1096;geb17ec8ca1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eb17ec8ca1_0_7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3" name="Google Shape;1103;geb17ec8ca1_0_73"/>
          <p:cNvPicPr preferRelativeResize="0"/>
          <p:nvPr/>
        </p:nvPicPr>
        <p:blipFill rotWithShape="1">
          <a:blip r:embed="rId3">
            <a:alphaModFix/>
          </a:blip>
          <a:srcRect b="23361" l="5373" r="69502" t="30578"/>
          <a:stretch/>
        </p:blipFill>
        <p:spPr>
          <a:xfrm>
            <a:off x="743300" y="967700"/>
            <a:ext cx="9662899" cy="567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geb17ec8ca1_0_73"/>
          <p:cNvSpPr txBox="1"/>
          <p:nvPr/>
        </p:nvSpPr>
        <p:spPr>
          <a:xfrm>
            <a:off x="869525" y="140250"/>
            <a:ext cx="6619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latin typeface="Rockwell"/>
                <a:ea typeface="Rockwell"/>
                <a:cs typeface="Rockwell"/>
                <a:sym typeface="Rockwell"/>
              </a:rPr>
              <a:t>Features</a:t>
            </a:r>
            <a:r>
              <a:rPr b="1" lang="en-IN" sz="2900">
                <a:latin typeface="Rockwell"/>
                <a:ea typeface="Rockwell"/>
                <a:cs typeface="Rockwell"/>
                <a:sym typeface="Rockwell"/>
              </a:rPr>
              <a:t> Importance</a:t>
            </a:r>
            <a:endParaRPr b="1" sz="29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05" name="Google Shape;1105;geb17ec8ca1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9"/>
          <p:cNvSpPr txBox="1"/>
          <p:nvPr>
            <p:ph type="title"/>
          </p:nvPr>
        </p:nvSpPr>
        <p:spPr>
          <a:xfrm>
            <a:off x="1069848" y="220091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CONCLUSION AND RECOMMENDATIONS</a:t>
            </a:r>
            <a:endParaRPr/>
          </a:p>
        </p:txBody>
      </p:sp>
      <p:sp>
        <p:nvSpPr>
          <p:cNvPr id="1111" name="Google Shape;1111;p19"/>
          <p:cNvSpPr txBox="1"/>
          <p:nvPr>
            <p:ph idx="1" type="body"/>
          </p:nvPr>
        </p:nvSpPr>
        <p:spPr>
          <a:xfrm>
            <a:off x="1069848" y="1829435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As the Customer who is using Four Door Car and Two Door car more inclined to coverages and even the Loss incurred by them is more.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Focus on male customers and </a:t>
            </a:r>
            <a:r>
              <a:rPr lang="en-IN"/>
              <a:t>promote</a:t>
            </a:r>
            <a:r>
              <a:rPr lang="en-IN"/>
              <a:t> offer 3 and offer 4.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Even Group 3 Can be Bought in to Group 4 by giving offers to them and even new attracting policies.</a:t>
            </a:r>
            <a:endParaRPr/>
          </a:p>
          <a:p>
            <a:pPr indent="-172084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</a:pPr>
            <a:r>
              <a:rPr lang="en-IN"/>
              <a:t>Apply better sales strategy for Doctor’s and master’s students as they are busy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1600"/>
              </a:spcAft>
              <a:buSzPts val="1700"/>
              <a:buChar char="●"/>
            </a:pPr>
            <a:r>
              <a:rPr lang="en-IN"/>
              <a:t>Concluding that Random Forest Model is stable in order to predict the CLTV.</a:t>
            </a:r>
            <a:endParaRPr/>
          </a:p>
        </p:txBody>
      </p:sp>
      <p:sp>
        <p:nvSpPr>
          <p:cNvPr id="1112" name="Google Shape;1112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113" name="Google Shape;1113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Made By Soumit Kar</a:t>
            </a:r>
            <a:endParaRPr/>
          </a:p>
        </p:txBody>
      </p:sp>
      <p:sp>
        <p:nvSpPr>
          <p:cNvPr id="1114" name="Google Shape;1114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en-I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5" name="Google Shape;1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1"/>
          <p:cNvSpPr txBox="1"/>
          <p:nvPr>
            <p:ph type="title"/>
          </p:nvPr>
        </p:nvSpPr>
        <p:spPr>
          <a:xfrm>
            <a:off x="913774" y="2762249"/>
            <a:ext cx="10364451" cy="2333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en-IN" sz="6000"/>
              <a:t>THANK YOU</a:t>
            </a:r>
            <a:br>
              <a:rPr lang="en-IN" sz="6000"/>
            </a:br>
            <a:endParaRPr sz="6000"/>
          </a:p>
        </p:txBody>
      </p:sp>
      <p:sp>
        <p:nvSpPr>
          <p:cNvPr id="1121" name="Google Shape;1121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Made By  Soumit Kar</a:t>
            </a:r>
            <a:endParaRPr/>
          </a:p>
        </p:txBody>
      </p:sp>
      <p:sp>
        <p:nvSpPr>
          <p:cNvPr id="1122" name="Google Shape;1122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123" name="Google Shape;1123;p2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4" name="Google Shape;1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V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9" lvl="0" marL="18288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609441" y="228600"/>
            <a:ext cx="10969943" cy="944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IN" sz="4200" u="none" cap="none" strike="noStrike">
                <a:latin typeface="Rockwell"/>
                <a:ea typeface="Rockwell"/>
                <a:cs typeface="Rockwell"/>
                <a:sym typeface="Rockwell"/>
              </a:rPr>
              <a:t>Slide 1</a:t>
            </a:r>
            <a:endParaRPr b="0" i="0" sz="4200" u="none" cap="none" strike="noStrik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descr="Blue Background." id="119" name="Google Shape;119;p2"/>
          <p:cNvSpPr/>
          <p:nvPr/>
        </p:nvSpPr>
        <p:spPr>
          <a:xfrm>
            <a:off x="-1" y="0"/>
            <a:ext cx="12188826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37A8F8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descr="Dotted hang line 1." id="120" name="Google Shape;120;p2"/>
          <p:cNvCxnSpPr/>
          <p:nvPr/>
        </p:nvCxnSpPr>
        <p:spPr>
          <a:xfrm>
            <a:off x="948266" y="0"/>
            <a:ext cx="0" cy="2989729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lg" w="lg" type="oval"/>
          </a:ln>
        </p:spPr>
      </p:cxnSp>
      <p:cxnSp>
        <p:nvCxnSpPr>
          <p:cNvPr descr="Dotted hang tag 2." id="121" name="Google Shape;121;p2"/>
          <p:cNvCxnSpPr/>
          <p:nvPr/>
        </p:nvCxnSpPr>
        <p:spPr>
          <a:xfrm>
            <a:off x="3046412" y="0"/>
            <a:ext cx="0" cy="3276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lg" w="lg" type="oval"/>
          </a:ln>
        </p:spPr>
      </p:cxnSp>
      <p:cxnSp>
        <p:nvCxnSpPr>
          <p:cNvPr descr="Dotted hang line 3." id="122" name="Google Shape;122;p2"/>
          <p:cNvCxnSpPr/>
          <p:nvPr/>
        </p:nvCxnSpPr>
        <p:spPr>
          <a:xfrm>
            <a:off x="5103812" y="0"/>
            <a:ext cx="0" cy="2590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lg" w="lg" type="oval"/>
          </a:ln>
        </p:spPr>
      </p:cxnSp>
      <p:cxnSp>
        <p:nvCxnSpPr>
          <p:cNvPr descr="Dotted hang line 4." id="123" name="Google Shape;123;p2"/>
          <p:cNvCxnSpPr/>
          <p:nvPr/>
        </p:nvCxnSpPr>
        <p:spPr>
          <a:xfrm>
            <a:off x="6932612" y="0"/>
            <a:ext cx="0" cy="2989729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lg" w="lg" type="oval"/>
          </a:ln>
        </p:spPr>
      </p:cxnSp>
      <p:cxnSp>
        <p:nvCxnSpPr>
          <p:cNvPr descr="Dotted hang line 5." id="124" name="Google Shape;124;p2"/>
          <p:cNvCxnSpPr/>
          <p:nvPr/>
        </p:nvCxnSpPr>
        <p:spPr>
          <a:xfrm>
            <a:off x="8837612" y="0"/>
            <a:ext cx="0" cy="2684929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lg" w="lg" type="oval"/>
          </a:ln>
        </p:spPr>
      </p:cxnSp>
      <p:cxnSp>
        <p:nvCxnSpPr>
          <p:cNvPr descr="Dotted hang line 6." id="125" name="Google Shape;125;p2"/>
          <p:cNvCxnSpPr/>
          <p:nvPr/>
        </p:nvCxnSpPr>
        <p:spPr>
          <a:xfrm>
            <a:off x="10437812" y="0"/>
            <a:ext cx="0" cy="3505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lg" w="lg" type="oval"/>
          </a:ln>
        </p:spPr>
      </p:cxnSp>
      <p:grpSp>
        <p:nvGrpSpPr>
          <p:cNvPr descr="Top clouds group." id="126" name="Google Shape;126;p2"/>
          <p:cNvGrpSpPr/>
          <p:nvPr/>
        </p:nvGrpSpPr>
        <p:grpSpPr>
          <a:xfrm>
            <a:off x="0" y="-457198"/>
            <a:ext cx="12393108" cy="1823175"/>
            <a:chOff x="0" y="-457198"/>
            <a:chExt cx="12393108" cy="1823175"/>
          </a:xfrm>
        </p:grpSpPr>
        <p:sp>
          <p:nvSpPr>
            <p:cNvPr id="127" name="Google Shape;127;p2"/>
            <p:cNvSpPr/>
            <p:nvPr/>
          </p:nvSpPr>
          <p:spPr>
            <a:xfrm>
              <a:off x="299928" y="-228599"/>
              <a:ext cx="1990944" cy="984976"/>
            </a:xfrm>
            <a:custGeom>
              <a:rect b="b" l="l" r="r" t="t"/>
              <a:pathLst>
                <a:path extrusionOk="0" h="2722" w="5501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152400"/>
              <a:ext cx="1219200" cy="733770"/>
            </a:xfrm>
            <a:custGeom>
              <a:rect b="b" l="l" r="r" t="t"/>
              <a:pathLst>
                <a:path extrusionOk="0" h="1735" w="3704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43200" y="533400"/>
              <a:ext cx="888098" cy="762000"/>
            </a:xfrm>
            <a:custGeom>
              <a:rect b="b" l="l" r="r" t="t"/>
              <a:pathLst>
                <a:path extrusionOk="0" h="5493" w="6403">
                  <a:moveTo>
                    <a:pt x="6164" y="3207"/>
                  </a:moveTo>
                  <a:lnTo>
                    <a:pt x="6164" y="3207"/>
                  </a:lnTo>
                  <a:lnTo>
                    <a:pt x="6185" y="3174"/>
                  </a:lnTo>
                  <a:lnTo>
                    <a:pt x="6205" y="3141"/>
                  </a:lnTo>
                  <a:lnTo>
                    <a:pt x="6225" y="3106"/>
                  </a:lnTo>
                  <a:lnTo>
                    <a:pt x="6243" y="3072"/>
                  </a:lnTo>
                  <a:lnTo>
                    <a:pt x="6259" y="3035"/>
                  </a:lnTo>
                  <a:lnTo>
                    <a:pt x="6275" y="2999"/>
                  </a:lnTo>
                  <a:lnTo>
                    <a:pt x="6289" y="2962"/>
                  </a:lnTo>
                  <a:lnTo>
                    <a:pt x="6302" y="2925"/>
                  </a:lnTo>
                  <a:lnTo>
                    <a:pt x="6312" y="2886"/>
                  </a:lnTo>
                  <a:lnTo>
                    <a:pt x="6323" y="2847"/>
                  </a:lnTo>
                  <a:lnTo>
                    <a:pt x="6331" y="2807"/>
                  </a:lnTo>
                  <a:lnTo>
                    <a:pt x="6338" y="2767"/>
                  </a:lnTo>
                  <a:lnTo>
                    <a:pt x="6343" y="2727"/>
                  </a:lnTo>
                  <a:lnTo>
                    <a:pt x="6348" y="2686"/>
                  </a:lnTo>
                  <a:lnTo>
                    <a:pt x="6350" y="2644"/>
                  </a:lnTo>
                  <a:lnTo>
                    <a:pt x="6350" y="2602"/>
                  </a:lnTo>
                  <a:lnTo>
                    <a:pt x="6350" y="2602"/>
                  </a:lnTo>
                  <a:lnTo>
                    <a:pt x="6350" y="2570"/>
                  </a:lnTo>
                  <a:lnTo>
                    <a:pt x="6349" y="2538"/>
                  </a:lnTo>
                  <a:lnTo>
                    <a:pt x="6346" y="2507"/>
                  </a:lnTo>
                  <a:lnTo>
                    <a:pt x="6343" y="2476"/>
                  </a:lnTo>
                  <a:lnTo>
                    <a:pt x="6339" y="2445"/>
                  </a:lnTo>
                  <a:lnTo>
                    <a:pt x="6333" y="2414"/>
                  </a:lnTo>
                  <a:lnTo>
                    <a:pt x="6328" y="2384"/>
                  </a:lnTo>
                  <a:lnTo>
                    <a:pt x="6322" y="2354"/>
                  </a:lnTo>
                  <a:lnTo>
                    <a:pt x="6313" y="2324"/>
                  </a:lnTo>
                  <a:lnTo>
                    <a:pt x="6305" y="2295"/>
                  </a:lnTo>
                  <a:lnTo>
                    <a:pt x="6297" y="2265"/>
                  </a:lnTo>
                  <a:lnTo>
                    <a:pt x="6286" y="2237"/>
                  </a:lnTo>
                  <a:lnTo>
                    <a:pt x="6276" y="2209"/>
                  </a:lnTo>
                  <a:lnTo>
                    <a:pt x="6264" y="2180"/>
                  </a:lnTo>
                  <a:lnTo>
                    <a:pt x="6252" y="2153"/>
                  </a:lnTo>
                  <a:lnTo>
                    <a:pt x="6239" y="2126"/>
                  </a:lnTo>
                  <a:lnTo>
                    <a:pt x="6225" y="2099"/>
                  </a:lnTo>
                  <a:lnTo>
                    <a:pt x="6211" y="2073"/>
                  </a:lnTo>
                  <a:lnTo>
                    <a:pt x="6196" y="2047"/>
                  </a:lnTo>
                  <a:lnTo>
                    <a:pt x="6180" y="2021"/>
                  </a:lnTo>
                  <a:lnTo>
                    <a:pt x="6164" y="1997"/>
                  </a:lnTo>
                  <a:lnTo>
                    <a:pt x="6146" y="1972"/>
                  </a:lnTo>
                  <a:lnTo>
                    <a:pt x="6129" y="1948"/>
                  </a:lnTo>
                  <a:lnTo>
                    <a:pt x="6110" y="1925"/>
                  </a:lnTo>
                  <a:lnTo>
                    <a:pt x="6091" y="1902"/>
                  </a:lnTo>
                  <a:lnTo>
                    <a:pt x="6071" y="1880"/>
                  </a:lnTo>
                  <a:lnTo>
                    <a:pt x="6051" y="1859"/>
                  </a:lnTo>
                  <a:lnTo>
                    <a:pt x="6030" y="1838"/>
                  </a:lnTo>
                  <a:lnTo>
                    <a:pt x="6008" y="1816"/>
                  </a:lnTo>
                  <a:lnTo>
                    <a:pt x="5986" y="1796"/>
                  </a:lnTo>
                  <a:lnTo>
                    <a:pt x="5964" y="1778"/>
                  </a:lnTo>
                  <a:lnTo>
                    <a:pt x="5940" y="1759"/>
                  </a:lnTo>
                  <a:lnTo>
                    <a:pt x="5940" y="1759"/>
                  </a:lnTo>
                  <a:lnTo>
                    <a:pt x="5958" y="1715"/>
                  </a:lnTo>
                  <a:lnTo>
                    <a:pt x="5973" y="1670"/>
                  </a:lnTo>
                  <a:lnTo>
                    <a:pt x="5987" y="1626"/>
                  </a:lnTo>
                  <a:lnTo>
                    <a:pt x="5998" y="1579"/>
                  </a:lnTo>
                  <a:lnTo>
                    <a:pt x="6007" y="1531"/>
                  </a:lnTo>
                  <a:lnTo>
                    <a:pt x="6013" y="1484"/>
                  </a:lnTo>
                  <a:lnTo>
                    <a:pt x="6017" y="1435"/>
                  </a:lnTo>
                  <a:lnTo>
                    <a:pt x="6018" y="1385"/>
                  </a:lnTo>
                  <a:lnTo>
                    <a:pt x="6018" y="1385"/>
                  </a:lnTo>
                  <a:lnTo>
                    <a:pt x="6017" y="1338"/>
                  </a:lnTo>
                  <a:lnTo>
                    <a:pt x="6013" y="1291"/>
                  </a:lnTo>
                  <a:lnTo>
                    <a:pt x="6007" y="1244"/>
                  </a:lnTo>
                  <a:lnTo>
                    <a:pt x="5999" y="1198"/>
                  </a:lnTo>
                  <a:lnTo>
                    <a:pt x="5988" y="1153"/>
                  </a:lnTo>
                  <a:lnTo>
                    <a:pt x="5977" y="1109"/>
                  </a:lnTo>
                  <a:lnTo>
                    <a:pt x="5961" y="1065"/>
                  </a:lnTo>
                  <a:lnTo>
                    <a:pt x="5945" y="1023"/>
                  </a:lnTo>
                  <a:lnTo>
                    <a:pt x="5926" y="981"/>
                  </a:lnTo>
                  <a:lnTo>
                    <a:pt x="5906" y="941"/>
                  </a:lnTo>
                  <a:lnTo>
                    <a:pt x="5884" y="903"/>
                  </a:lnTo>
                  <a:lnTo>
                    <a:pt x="5859" y="865"/>
                  </a:lnTo>
                  <a:lnTo>
                    <a:pt x="5833" y="828"/>
                  </a:lnTo>
                  <a:lnTo>
                    <a:pt x="5806" y="793"/>
                  </a:lnTo>
                  <a:lnTo>
                    <a:pt x="5776" y="759"/>
                  </a:lnTo>
                  <a:lnTo>
                    <a:pt x="5746" y="727"/>
                  </a:lnTo>
                  <a:lnTo>
                    <a:pt x="5713" y="696"/>
                  </a:lnTo>
                  <a:lnTo>
                    <a:pt x="5679" y="667"/>
                  </a:lnTo>
                  <a:lnTo>
                    <a:pt x="5643" y="639"/>
                  </a:lnTo>
                  <a:lnTo>
                    <a:pt x="5607" y="613"/>
                  </a:lnTo>
                  <a:lnTo>
                    <a:pt x="5569" y="589"/>
                  </a:lnTo>
                  <a:lnTo>
                    <a:pt x="5530" y="567"/>
                  </a:lnTo>
                  <a:lnTo>
                    <a:pt x="5490" y="546"/>
                  </a:lnTo>
                  <a:lnTo>
                    <a:pt x="5449" y="527"/>
                  </a:lnTo>
                  <a:lnTo>
                    <a:pt x="5407" y="510"/>
                  </a:lnTo>
                  <a:lnTo>
                    <a:pt x="5363" y="496"/>
                  </a:lnTo>
                  <a:lnTo>
                    <a:pt x="5319" y="483"/>
                  </a:lnTo>
                  <a:lnTo>
                    <a:pt x="5275" y="473"/>
                  </a:lnTo>
                  <a:lnTo>
                    <a:pt x="5229" y="464"/>
                  </a:lnTo>
                  <a:lnTo>
                    <a:pt x="5182" y="459"/>
                  </a:lnTo>
                  <a:lnTo>
                    <a:pt x="5135" y="455"/>
                  </a:lnTo>
                  <a:lnTo>
                    <a:pt x="5086" y="454"/>
                  </a:lnTo>
                  <a:lnTo>
                    <a:pt x="5086" y="454"/>
                  </a:lnTo>
                  <a:lnTo>
                    <a:pt x="5046" y="455"/>
                  </a:lnTo>
                  <a:lnTo>
                    <a:pt x="5007" y="457"/>
                  </a:lnTo>
                  <a:lnTo>
                    <a:pt x="4969" y="462"/>
                  </a:lnTo>
                  <a:lnTo>
                    <a:pt x="4931" y="467"/>
                  </a:lnTo>
                  <a:lnTo>
                    <a:pt x="4893" y="475"/>
                  </a:lnTo>
                  <a:lnTo>
                    <a:pt x="4855" y="483"/>
                  </a:lnTo>
                  <a:lnTo>
                    <a:pt x="4819" y="494"/>
                  </a:lnTo>
                  <a:lnTo>
                    <a:pt x="4782" y="504"/>
                  </a:lnTo>
                  <a:lnTo>
                    <a:pt x="4782" y="504"/>
                  </a:lnTo>
                  <a:lnTo>
                    <a:pt x="4764" y="484"/>
                  </a:lnTo>
                  <a:lnTo>
                    <a:pt x="4742" y="463"/>
                  </a:lnTo>
                  <a:lnTo>
                    <a:pt x="4721" y="443"/>
                  </a:lnTo>
                  <a:lnTo>
                    <a:pt x="4700" y="424"/>
                  </a:lnTo>
                  <a:lnTo>
                    <a:pt x="4679" y="404"/>
                  </a:lnTo>
                  <a:lnTo>
                    <a:pt x="4656" y="387"/>
                  </a:lnTo>
                  <a:lnTo>
                    <a:pt x="4633" y="369"/>
                  </a:lnTo>
                  <a:lnTo>
                    <a:pt x="4611" y="351"/>
                  </a:lnTo>
                  <a:lnTo>
                    <a:pt x="4586" y="335"/>
                  </a:lnTo>
                  <a:lnTo>
                    <a:pt x="4562" y="318"/>
                  </a:lnTo>
                  <a:lnTo>
                    <a:pt x="4538" y="303"/>
                  </a:lnTo>
                  <a:lnTo>
                    <a:pt x="4513" y="288"/>
                  </a:lnTo>
                  <a:lnTo>
                    <a:pt x="4487" y="274"/>
                  </a:lnTo>
                  <a:lnTo>
                    <a:pt x="4461" y="261"/>
                  </a:lnTo>
                  <a:lnTo>
                    <a:pt x="4435" y="248"/>
                  </a:lnTo>
                  <a:lnTo>
                    <a:pt x="4408" y="235"/>
                  </a:lnTo>
                  <a:lnTo>
                    <a:pt x="4381" y="223"/>
                  </a:lnTo>
                  <a:lnTo>
                    <a:pt x="4354" y="212"/>
                  </a:lnTo>
                  <a:lnTo>
                    <a:pt x="4327" y="202"/>
                  </a:lnTo>
                  <a:lnTo>
                    <a:pt x="4298" y="192"/>
                  </a:lnTo>
                  <a:lnTo>
                    <a:pt x="4270" y="184"/>
                  </a:lnTo>
                  <a:lnTo>
                    <a:pt x="4242" y="176"/>
                  </a:lnTo>
                  <a:lnTo>
                    <a:pt x="4212" y="168"/>
                  </a:lnTo>
                  <a:lnTo>
                    <a:pt x="4183" y="162"/>
                  </a:lnTo>
                  <a:lnTo>
                    <a:pt x="4154" y="156"/>
                  </a:lnTo>
                  <a:lnTo>
                    <a:pt x="4124" y="150"/>
                  </a:lnTo>
                  <a:lnTo>
                    <a:pt x="4095" y="145"/>
                  </a:lnTo>
                  <a:lnTo>
                    <a:pt x="4064" y="142"/>
                  </a:lnTo>
                  <a:lnTo>
                    <a:pt x="4033" y="139"/>
                  </a:lnTo>
                  <a:lnTo>
                    <a:pt x="4003" y="137"/>
                  </a:lnTo>
                  <a:lnTo>
                    <a:pt x="3972" y="136"/>
                  </a:lnTo>
                  <a:lnTo>
                    <a:pt x="3940" y="136"/>
                  </a:lnTo>
                  <a:lnTo>
                    <a:pt x="3940" y="136"/>
                  </a:lnTo>
                  <a:lnTo>
                    <a:pt x="3904" y="136"/>
                  </a:lnTo>
                  <a:lnTo>
                    <a:pt x="3867" y="138"/>
                  </a:lnTo>
                  <a:lnTo>
                    <a:pt x="3831" y="141"/>
                  </a:lnTo>
                  <a:lnTo>
                    <a:pt x="3794" y="145"/>
                  </a:lnTo>
                  <a:lnTo>
                    <a:pt x="3759" y="150"/>
                  </a:lnTo>
                  <a:lnTo>
                    <a:pt x="3724" y="156"/>
                  </a:lnTo>
                  <a:lnTo>
                    <a:pt x="3688" y="163"/>
                  </a:lnTo>
                  <a:lnTo>
                    <a:pt x="3654" y="172"/>
                  </a:lnTo>
                  <a:lnTo>
                    <a:pt x="3620" y="181"/>
                  </a:lnTo>
                  <a:lnTo>
                    <a:pt x="3586" y="191"/>
                  </a:lnTo>
                  <a:lnTo>
                    <a:pt x="3553" y="203"/>
                  </a:lnTo>
                  <a:lnTo>
                    <a:pt x="3520" y="216"/>
                  </a:lnTo>
                  <a:lnTo>
                    <a:pt x="3488" y="229"/>
                  </a:lnTo>
                  <a:lnTo>
                    <a:pt x="3456" y="243"/>
                  </a:lnTo>
                  <a:lnTo>
                    <a:pt x="3425" y="258"/>
                  </a:lnTo>
                  <a:lnTo>
                    <a:pt x="3394" y="275"/>
                  </a:lnTo>
                  <a:lnTo>
                    <a:pt x="3394" y="275"/>
                  </a:lnTo>
                  <a:lnTo>
                    <a:pt x="3356" y="243"/>
                  </a:lnTo>
                  <a:lnTo>
                    <a:pt x="3316" y="214"/>
                  </a:lnTo>
                  <a:lnTo>
                    <a:pt x="3275" y="185"/>
                  </a:lnTo>
                  <a:lnTo>
                    <a:pt x="3234" y="159"/>
                  </a:lnTo>
                  <a:lnTo>
                    <a:pt x="3190" y="135"/>
                  </a:lnTo>
                  <a:lnTo>
                    <a:pt x="3146" y="112"/>
                  </a:lnTo>
                  <a:lnTo>
                    <a:pt x="3101" y="92"/>
                  </a:lnTo>
                  <a:lnTo>
                    <a:pt x="3054" y="73"/>
                  </a:lnTo>
                  <a:lnTo>
                    <a:pt x="3007" y="57"/>
                  </a:lnTo>
                  <a:lnTo>
                    <a:pt x="2958" y="42"/>
                  </a:lnTo>
                  <a:lnTo>
                    <a:pt x="2909" y="29"/>
                  </a:lnTo>
                  <a:lnTo>
                    <a:pt x="2858" y="19"/>
                  </a:lnTo>
                  <a:lnTo>
                    <a:pt x="2808" y="11"/>
                  </a:lnTo>
                  <a:lnTo>
                    <a:pt x="2756" y="5"/>
                  </a:lnTo>
                  <a:lnTo>
                    <a:pt x="2704" y="2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613" y="0"/>
                  </a:lnTo>
                  <a:lnTo>
                    <a:pt x="2577" y="3"/>
                  </a:lnTo>
                  <a:lnTo>
                    <a:pt x="2540" y="5"/>
                  </a:lnTo>
                  <a:lnTo>
                    <a:pt x="2504" y="10"/>
                  </a:lnTo>
                  <a:lnTo>
                    <a:pt x="2468" y="15"/>
                  </a:lnTo>
                  <a:lnTo>
                    <a:pt x="2433" y="20"/>
                  </a:lnTo>
                  <a:lnTo>
                    <a:pt x="2398" y="27"/>
                  </a:lnTo>
                  <a:lnTo>
                    <a:pt x="2364" y="37"/>
                  </a:lnTo>
                  <a:lnTo>
                    <a:pt x="2329" y="46"/>
                  </a:lnTo>
                  <a:lnTo>
                    <a:pt x="2295" y="56"/>
                  </a:lnTo>
                  <a:lnTo>
                    <a:pt x="2262" y="68"/>
                  </a:lnTo>
                  <a:lnTo>
                    <a:pt x="2229" y="80"/>
                  </a:lnTo>
                  <a:lnTo>
                    <a:pt x="2198" y="93"/>
                  </a:lnTo>
                  <a:lnTo>
                    <a:pt x="2165" y="108"/>
                  </a:lnTo>
                  <a:lnTo>
                    <a:pt x="2134" y="123"/>
                  </a:lnTo>
                  <a:lnTo>
                    <a:pt x="2103" y="139"/>
                  </a:lnTo>
                  <a:lnTo>
                    <a:pt x="2073" y="156"/>
                  </a:lnTo>
                  <a:lnTo>
                    <a:pt x="2043" y="175"/>
                  </a:lnTo>
                  <a:lnTo>
                    <a:pt x="2014" y="194"/>
                  </a:lnTo>
                  <a:lnTo>
                    <a:pt x="1986" y="212"/>
                  </a:lnTo>
                  <a:lnTo>
                    <a:pt x="1957" y="234"/>
                  </a:lnTo>
                  <a:lnTo>
                    <a:pt x="1930" y="255"/>
                  </a:lnTo>
                  <a:lnTo>
                    <a:pt x="1904" y="277"/>
                  </a:lnTo>
                  <a:lnTo>
                    <a:pt x="1878" y="300"/>
                  </a:lnTo>
                  <a:lnTo>
                    <a:pt x="1854" y="323"/>
                  </a:lnTo>
                  <a:lnTo>
                    <a:pt x="1829" y="348"/>
                  </a:lnTo>
                  <a:lnTo>
                    <a:pt x="1805" y="373"/>
                  </a:lnTo>
                  <a:lnTo>
                    <a:pt x="1782" y="398"/>
                  </a:lnTo>
                  <a:lnTo>
                    <a:pt x="1761" y="424"/>
                  </a:lnTo>
                  <a:lnTo>
                    <a:pt x="1739" y="453"/>
                  </a:lnTo>
                  <a:lnTo>
                    <a:pt x="1718" y="480"/>
                  </a:lnTo>
                  <a:lnTo>
                    <a:pt x="1698" y="508"/>
                  </a:lnTo>
                  <a:lnTo>
                    <a:pt x="1698" y="508"/>
                  </a:lnTo>
                  <a:lnTo>
                    <a:pt x="1651" y="501"/>
                  </a:lnTo>
                  <a:lnTo>
                    <a:pt x="1603" y="496"/>
                  </a:lnTo>
                  <a:lnTo>
                    <a:pt x="1555" y="493"/>
                  </a:lnTo>
                  <a:lnTo>
                    <a:pt x="1505" y="491"/>
                  </a:lnTo>
                  <a:lnTo>
                    <a:pt x="1505" y="491"/>
                  </a:lnTo>
                  <a:lnTo>
                    <a:pt x="1476" y="491"/>
                  </a:lnTo>
                  <a:lnTo>
                    <a:pt x="1446" y="493"/>
                  </a:lnTo>
                  <a:lnTo>
                    <a:pt x="1417" y="495"/>
                  </a:lnTo>
                  <a:lnTo>
                    <a:pt x="1388" y="497"/>
                  </a:lnTo>
                  <a:lnTo>
                    <a:pt x="1359" y="501"/>
                  </a:lnTo>
                  <a:lnTo>
                    <a:pt x="1331" y="504"/>
                  </a:lnTo>
                  <a:lnTo>
                    <a:pt x="1302" y="509"/>
                  </a:lnTo>
                  <a:lnTo>
                    <a:pt x="1274" y="515"/>
                  </a:lnTo>
                  <a:lnTo>
                    <a:pt x="1246" y="521"/>
                  </a:lnTo>
                  <a:lnTo>
                    <a:pt x="1219" y="528"/>
                  </a:lnTo>
                  <a:lnTo>
                    <a:pt x="1165" y="543"/>
                  </a:lnTo>
                  <a:lnTo>
                    <a:pt x="1112" y="561"/>
                  </a:lnTo>
                  <a:lnTo>
                    <a:pt x="1059" y="582"/>
                  </a:lnTo>
                  <a:lnTo>
                    <a:pt x="1008" y="605"/>
                  </a:lnTo>
                  <a:lnTo>
                    <a:pt x="959" y="630"/>
                  </a:lnTo>
                  <a:lnTo>
                    <a:pt x="912" y="658"/>
                  </a:lnTo>
                  <a:lnTo>
                    <a:pt x="864" y="687"/>
                  </a:lnTo>
                  <a:lnTo>
                    <a:pt x="820" y="719"/>
                  </a:lnTo>
                  <a:lnTo>
                    <a:pt x="776" y="753"/>
                  </a:lnTo>
                  <a:lnTo>
                    <a:pt x="735" y="789"/>
                  </a:lnTo>
                  <a:lnTo>
                    <a:pt x="695" y="827"/>
                  </a:lnTo>
                  <a:lnTo>
                    <a:pt x="657" y="867"/>
                  </a:lnTo>
                  <a:lnTo>
                    <a:pt x="621" y="908"/>
                  </a:lnTo>
                  <a:lnTo>
                    <a:pt x="588" y="952"/>
                  </a:lnTo>
                  <a:lnTo>
                    <a:pt x="555" y="997"/>
                  </a:lnTo>
                  <a:lnTo>
                    <a:pt x="525" y="1043"/>
                  </a:lnTo>
                  <a:lnTo>
                    <a:pt x="498" y="1091"/>
                  </a:lnTo>
                  <a:lnTo>
                    <a:pt x="472" y="1140"/>
                  </a:lnTo>
                  <a:lnTo>
                    <a:pt x="450" y="1191"/>
                  </a:lnTo>
                  <a:lnTo>
                    <a:pt x="429" y="1243"/>
                  </a:lnTo>
                  <a:lnTo>
                    <a:pt x="411" y="1297"/>
                  </a:lnTo>
                  <a:lnTo>
                    <a:pt x="396" y="1351"/>
                  </a:lnTo>
                  <a:lnTo>
                    <a:pt x="389" y="1378"/>
                  </a:lnTo>
                  <a:lnTo>
                    <a:pt x="383" y="1407"/>
                  </a:lnTo>
                  <a:lnTo>
                    <a:pt x="377" y="1435"/>
                  </a:lnTo>
                  <a:lnTo>
                    <a:pt x="372" y="1463"/>
                  </a:lnTo>
                  <a:lnTo>
                    <a:pt x="369" y="1491"/>
                  </a:lnTo>
                  <a:lnTo>
                    <a:pt x="365" y="1520"/>
                  </a:lnTo>
                  <a:lnTo>
                    <a:pt x="363" y="1549"/>
                  </a:lnTo>
                  <a:lnTo>
                    <a:pt x="362" y="1579"/>
                  </a:lnTo>
                  <a:lnTo>
                    <a:pt x="360" y="1608"/>
                  </a:lnTo>
                  <a:lnTo>
                    <a:pt x="359" y="1637"/>
                  </a:lnTo>
                  <a:lnTo>
                    <a:pt x="359" y="1637"/>
                  </a:lnTo>
                  <a:lnTo>
                    <a:pt x="360" y="1685"/>
                  </a:lnTo>
                  <a:lnTo>
                    <a:pt x="364" y="1730"/>
                  </a:lnTo>
                  <a:lnTo>
                    <a:pt x="369" y="1778"/>
                  </a:lnTo>
                  <a:lnTo>
                    <a:pt x="374" y="1822"/>
                  </a:lnTo>
                  <a:lnTo>
                    <a:pt x="383" y="1867"/>
                  </a:lnTo>
                  <a:lnTo>
                    <a:pt x="393" y="1912"/>
                  </a:lnTo>
                  <a:lnTo>
                    <a:pt x="405" y="1955"/>
                  </a:lnTo>
                  <a:lnTo>
                    <a:pt x="418" y="1998"/>
                  </a:lnTo>
                  <a:lnTo>
                    <a:pt x="418" y="1998"/>
                  </a:lnTo>
                  <a:lnTo>
                    <a:pt x="395" y="2018"/>
                  </a:lnTo>
                  <a:lnTo>
                    <a:pt x="371" y="2039"/>
                  </a:lnTo>
                  <a:lnTo>
                    <a:pt x="349" y="2060"/>
                  </a:lnTo>
                  <a:lnTo>
                    <a:pt x="326" y="2081"/>
                  </a:lnTo>
                  <a:lnTo>
                    <a:pt x="305" y="2104"/>
                  </a:lnTo>
                  <a:lnTo>
                    <a:pt x="285" y="2127"/>
                  </a:lnTo>
                  <a:lnTo>
                    <a:pt x="264" y="2151"/>
                  </a:lnTo>
                  <a:lnTo>
                    <a:pt x="245" y="2175"/>
                  </a:lnTo>
                  <a:lnTo>
                    <a:pt x="226" y="2199"/>
                  </a:lnTo>
                  <a:lnTo>
                    <a:pt x="207" y="2225"/>
                  </a:lnTo>
                  <a:lnTo>
                    <a:pt x="191" y="2251"/>
                  </a:lnTo>
                  <a:lnTo>
                    <a:pt x="173" y="2277"/>
                  </a:lnTo>
                  <a:lnTo>
                    <a:pt x="158" y="2303"/>
                  </a:lnTo>
                  <a:lnTo>
                    <a:pt x="141" y="2330"/>
                  </a:lnTo>
                  <a:lnTo>
                    <a:pt x="127" y="2358"/>
                  </a:lnTo>
                  <a:lnTo>
                    <a:pt x="113" y="2385"/>
                  </a:lnTo>
                  <a:lnTo>
                    <a:pt x="100" y="2415"/>
                  </a:lnTo>
                  <a:lnTo>
                    <a:pt x="87" y="2443"/>
                  </a:lnTo>
                  <a:lnTo>
                    <a:pt x="75" y="2472"/>
                  </a:lnTo>
                  <a:lnTo>
                    <a:pt x="65" y="2502"/>
                  </a:lnTo>
                  <a:lnTo>
                    <a:pt x="54" y="2533"/>
                  </a:lnTo>
                  <a:lnTo>
                    <a:pt x="45" y="2562"/>
                  </a:lnTo>
                  <a:lnTo>
                    <a:pt x="37" y="2593"/>
                  </a:lnTo>
                  <a:lnTo>
                    <a:pt x="29" y="2624"/>
                  </a:lnTo>
                  <a:lnTo>
                    <a:pt x="22" y="2655"/>
                  </a:lnTo>
                  <a:lnTo>
                    <a:pt x="16" y="2687"/>
                  </a:lnTo>
                  <a:lnTo>
                    <a:pt x="12" y="2719"/>
                  </a:lnTo>
                  <a:lnTo>
                    <a:pt x="7" y="2752"/>
                  </a:lnTo>
                  <a:lnTo>
                    <a:pt x="4" y="2785"/>
                  </a:lnTo>
                  <a:lnTo>
                    <a:pt x="1" y="2816"/>
                  </a:lnTo>
                  <a:lnTo>
                    <a:pt x="0" y="2849"/>
                  </a:lnTo>
                  <a:lnTo>
                    <a:pt x="0" y="2884"/>
                  </a:lnTo>
                  <a:lnTo>
                    <a:pt x="0" y="2884"/>
                  </a:lnTo>
                  <a:lnTo>
                    <a:pt x="1" y="2939"/>
                  </a:lnTo>
                  <a:lnTo>
                    <a:pt x="5" y="2995"/>
                  </a:lnTo>
                  <a:lnTo>
                    <a:pt x="12" y="3050"/>
                  </a:lnTo>
                  <a:lnTo>
                    <a:pt x="21" y="3104"/>
                  </a:lnTo>
                  <a:lnTo>
                    <a:pt x="33" y="3157"/>
                  </a:lnTo>
                  <a:lnTo>
                    <a:pt x="47" y="3209"/>
                  </a:lnTo>
                  <a:lnTo>
                    <a:pt x="64" y="3259"/>
                  </a:lnTo>
                  <a:lnTo>
                    <a:pt x="81" y="3310"/>
                  </a:lnTo>
                  <a:lnTo>
                    <a:pt x="102" y="3358"/>
                  </a:lnTo>
                  <a:lnTo>
                    <a:pt x="126" y="3406"/>
                  </a:lnTo>
                  <a:lnTo>
                    <a:pt x="151" y="3452"/>
                  </a:lnTo>
                  <a:lnTo>
                    <a:pt x="179" y="3497"/>
                  </a:lnTo>
                  <a:lnTo>
                    <a:pt x="207" y="3541"/>
                  </a:lnTo>
                  <a:lnTo>
                    <a:pt x="239" y="3583"/>
                  </a:lnTo>
                  <a:lnTo>
                    <a:pt x="272" y="3624"/>
                  </a:lnTo>
                  <a:lnTo>
                    <a:pt x="306" y="3663"/>
                  </a:lnTo>
                  <a:lnTo>
                    <a:pt x="306" y="3663"/>
                  </a:lnTo>
                  <a:lnTo>
                    <a:pt x="294" y="3688"/>
                  </a:lnTo>
                  <a:lnTo>
                    <a:pt x="281" y="3714"/>
                  </a:lnTo>
                  <a:lnTo>
                    <a:pt x="271" y="3740"/>
                  </a:lnTo>
                  <a:lnTo>
                    <a:pt x="260" y="3766"/>
                  </a:lnTo>
                  <a:lnTo>
                    <a:pt x="250" y="3793"/>
                  </a:lnTo>
                  <a:lnTo>
                    <a:pt x="241" y="3820"/>
                  </a:lnTo>
                  <a:lnTo>
                    <a:pt x="233" y="3847"/>
                  </a:lnTo>
                  <a:lnTo>
                    <a:pt x="225" y="3875"/>
                  </a:lnTo>
                  <a:lnTo>
                    <a:pt x="219" y="3903"/>
                  </a:lnTo>
                  <a:lnTo>
                    <a:pt x="213" y="3932"/>
                  </a:lnTo>
                  <a:lnTo>
                    <a:pt x="207" y="3960"/>
                  </a:lnTo>
                  <a:lnTo>
                    <a:pt x="204" y="3989"/>
                  </a:lnTo>
                  <a:lnTo>
                    <a:pt x="200" y="4018"/>
                  </a:lnTo>
                  <a:lnTo>
                    <a:pt x="198" y="4047"/>
                  </a:lnTo>
                  <a:lnTo>
                    <a:pt x="197" y="4078"/>
                  </a:lnTo>
                  <a:lnTo>
                    <a:pt x="197" y="4107"/>
                  </a:lnTo>
                  <a:lnTo>
                    <a:pt x="197" y="4107"/>
                  </a:lnTo>
                  <a:lnTo>
                    <a:pt x="198" y="4157"/>
                  </a:lnTo>
                  <a:lnTo>
                    <a:pt x="201" y="4205"/>
                  </a:lnTo>
                  <a:lnTo>
                    <a:pt x="207" y="4252"/>
                  </a:lnTo>
                  <a:lnTo>
                    <a:pt x="216" y="4299"/>
                  </a:lnTo>
                  <a:lnTo>
                    <a:pt x="226" y="4344"/>
                  </a:lnTo>
                  <a:lnTo>
                    <a:pt x="239" y="4390"/>
                  </a:lnTo>
                  <a:lnTo>
                    <a:pt x="254" y="4433"/>
                  </a:lnTo>
                  <a:lnTo>
                    <a:pt x="271" y="4477"/>
                  </a:lnTo>
                  <a:lnTo>
                    <a:pt x="290" y="4518"/>
                  </a:lnTo>
                  <a:lnTo>
                    <a:pt x="311" y="4559"/>
                  </a:lnTo>
                  <a:lnTo>
                    <a:pt x="333" y="4600"/>
                  </a:lnTo>
                  <a:lnTo>
                    <a:pt x="358" y="4638"/>
                  </a:lnTo>
                  <a:lnTo>
                    <a:pt x="385" y="4675"/>
                  </a:lnTo>
                  <a:lnTo>
                    <a:pt x="413" y="4711"/>
                  </a:lnTo>
                  <a:lnTo>
                    <a:pt x="443" y="4746"/>
                  </a:lnTo>
                  <a:lnTo>
                    <a:pt x="475" y="4779"/>
                  </a:lnTo>
                  <a:lnTo>
                    <a:pt x="508" y="4810"/>
                  </a:lnTo>
                  <a:lnTo>
                    <a:pt x="542" y="4840"/>
                  </a:lnTo>
                  <a:lnTo>
                    <a:pt x="577" y="4868"/>
                  </a:lnTo>
                  <a:lnTo>
                    <a:pt x="615" y="4894"/>
                  </a:lnTo>
                  <a:lnTo>
                    <a:pt x="654" y="4919"/>
                  </a:lnTo>
                  <a:lnTo>
                    <a:pt x="692" y="4942"/>
                  </a:lnTo>
                  <a:lnTo>
                    <a:pt x="734" y="4962"/>
                  </a:lnTo>
                  <a:lnTo>
                    <a:pt x="776" y="4982"/>
                  </a:lnTo>
                  <a:lnTo>
                    <a:pt x="820" y="4999"/>
                  </a:lnTo>
                  <a:lnTo>
                    <a:pt x="863" y="5014"/>
                  </a:lnTo>
                  <a:lnTo>
                    <a:pt x="908" y="5027"/>
                  </a:lnTo>
                  <a:lnTo>
                    <a:pt x="954" y="5038"/>
                  </a:lnTo>
                  <a:lnTo>
                    <a:pt x="1001" y="5046"/>
                  </a:lnTo>
                  <a:lnTo>
                    <a:pt x="1048" y="5052"/>
                  </a:lnTo>
                  <a:lnTo>
                    <a:pt x="1096" y="5055"/>
                  </a:lnTo>
                  <a:lnTo>
                    <a:pt x="1146" y="5056"/>
                  </a:lnTo>
                  <a:lnTo>
                    <a:pt x="1146" y="5056"/>
                  </a:lnTo>
                  <a:lnTo>
                    <a:pt x="1172" y="5056"/>
                  </a:lnTo>
                  <a:lnTo>
                    <a:pt x="1199" y="5055"/>
                  </a:lnTo>
                  <a:lnTo>
                    <a:pt x="1226" y="5053"/>
                  </a:lnTo>
                  <a:lnTo>
                    <a:pt x="1252" y="5051"/>
                  </a:lnTo>
                  <a:lnTo>
                    <a:pt x="1278" y="5047"/>
                  </a:lnTo>
                  <a:lnTo>
                    <a:pt x="1304" y="5044"/>
                  </a:lnTo>
                  <a:lnTo>
                    <a:pt x="1330" y="5039"/>
                  </a:lnTo>
                  <a:lnTo>
                    <a:pt x="1355" y="5033"/>
                  </a:lnTo>
                  <a:lnTo>
                    <a:pt x="1380" y="5027"/>
                  </a:lnTo>
                  <a:lnTo>
                    <a:pt x="1405" y="5020"/>
                  </a:lnTo>
                  <a:lnTo>
                    <a:pt x="1454" y="5005"/>
                  </a:lnTo>
                  <a:lnTo>
                    <a:pt x="1502" y="4987"/>
                  </a:lnTo>
                  <a:lnTo>
                    <a:pt x="1549" y="4967"/>
                  </a:lnTo>
                  <a:lnTo>
                    <a:pt x="1549" y="4967"/>
                  </a:lnTo>
                  <a:lnTo>
                    <a:pt x="1569" y="4996"/>
                  </a:lnTo>
                  <a:lnTo>
                    <a:pt x="1589" y="5025"/>
                  </a:lnTo>
                  <a:lnTo>
                    <a:pt x="1610" y="5053"/>
                  </a:lnTo>
                  <a:lnTo>
                    <a:pt x="1632" y="5080"/>
                  </a:lnTo>
                  <a:lnTo>
                    <a:pt x="1655" y="5107"/>
                  </a:lnTo>
                  <a:lnTo>
                    <a:pt x="1678" y="5133"/>
                  </a:lnTo>
                  <a:lnTo>
                    <a:pt x="1703" y="5158"/>
                  </a:lnTo>
                  <a:lnTo>
                    <a:pt x="1729" y="5182"/>
                  </a:lnTo>
                  <a:lnTo>
                    <a:pt x="1755" y="5206"/>
                  </a:lnTo>
                  <a:lnTo>
                    <a:pt x="1781" y="5230"/>
                  </a:lnTo>
                  <a:lnTo>
                    <a:pt x="1809" y="5252"/>
                  </a:lnTo>
                  <a:lnTo>
                    <a:pt x="1836" y="5273"/>
                  </a:lnTo>
                  <a:lnTo>
                    <a:pt x="1865" y="5293"/>
                  </a:lnTo>
                  <a:lnTo>
                    <a:pt x="1895" y="5313"/>
                  </a:lnTo>
                  <a:lnTo>
                    <a:pt x="1924" y="5331"/>
                  </a:lnTo>
                  <a:lnTo>
                    <a:pt x="1955" y="5350"/>
                  </a:lnTo>
                  <a:lnTo>
                    <a:pt x="1987" y="5366"/>
                  </a:lnTo>
                  <a:lnTo>
                    <a:pt x="2019" y="5382"/>
                  </a:lnTo>
                  <a:lnTo>
                    <a:pt x="2050" y="5397"/>
                  </a:lnTo>
                  <a:lnTo>
                    <a:pt x="2083" y="5411"/>
                  </a:lnTo>
                  <a:lnTo>
                    <a:pt x="2117" y="5424"/>
                  </a:lnTo>
                  <a:lnTo>
                    <a:pt x="2150" y="5436"/>
                  </a:lnTo>
                  <a:lnTo>
                    <a:pt x="2186" y="5446"/>
                  </a:lnTo>
                  <a:lnTo>
                    <a:pt x="2220" y="5456"/>
                  </a:lnTo>
                  <a:lnTo>
                    <a:pt x="2255" y="5465"/>
                  </a:lnTo>
                  <a:lnTo>
                    <a:pt x="2291" y="5472"/>
                  </a:lnTo>
                  <a:lnTo>
                    <a:pt x="2327" y="5479"/>
                  </a:lnTo>
                  <a:lnTo>
                    <a:pt x="2364" y="5484"/>
                  </a:lnTo>
                  <a:lnTo>
                    <a:pt x="2400" y="5489"/>
                  </a:lnTo>
                  <a:lnTo>
                    <a:pt x="2438" y="5491"/>
                  </a:lnTo>
                  <a:lnTo>
                    <a:pt x="2475" y="5493"/>
                  </a:lnTo>
                  <a:lnTo>
                    <a:pt x="2513" y="5493"/>
                  </a:lnTo>
                  <a:lnTo>
                    <a:pt x="2513" y="5493"/>
                  </a:lnTo>
                  <a:lnTo>
                    <a:pt x="2544" y="5493"/>
                  </a:lnTo>
                  <a:lnTo>
                    <a:pt x="2576" y="5492"/>
                  </a:lnTo>
                  <a:lnTo>
                    <a:pt x="2606" y="5490"/>
                  </a:lnTo>
                  <a:lnTo>
                    <a:pt x="2637" y="5488"/>
                  </a:lnTo>
                  <a:lnTo>
                    <a:pt x="2667" y="5484"/>
                  </a:lnTo>
                  <a:lnTo>
                    <a:pt x="2697" y="5479"/>
                  </a:lnTo>
                  <a:lnTo>
                    <a:pt x="2727" y="5473"/>
                  </a:lnTo>
                  <a:lnTo>
                    <a:pt x="2757" y="5468"/>
                  </a:lnTo>
                  <a:lnTo>
                    <a:pt x="2786" y="5462"/>
                  </a:lnTo>
                  <a:lnTo>
                    <a:pt x="2816" y="5453"/>
                  </a:lnTo>
                  <a:lnTo>
                    <a:pt x="2844" y="5445"/>
                  </a:lnTo>
                  <a:lnTo>
                    <a:pt x="2872" y="5437"/>
                  </a:lnTo>
                  <a:lnTo>
                    <a:pt x="2901" y="5426"/>
                  </a:lnTo>
                  <a:lnTo>
                    <a:pt x="2929" y="5416"/>
                  </a:lnTo>
                  <a:lnTo>
                    <a:pt x="2956" y="5405"/>
                  </a:lnTo>
                  <a:lnTo>
                    <a:pt x="2983" y="5393"/>
                  </a:lnTo>
                  <a:lnTo>
                    <a:pt x="3010" y="5380"/>
                  </a:lnTo>
                  <a:lnTo>
                    <a:pt x="3036" y="5367"/>
                  </a:lnTo>
                  <a:lnTo>
                    <a:pt x="3062" y="5354"/>
                  </a:lnTo>
                  <a:lnTo>
                    <a:pt x="3088" y="5339"/>
                  </a:lnTo>
                  <a:lnTo>
                    <a:pt x="3113" y="5325"/>
                  </a:lnTo>
                  <a:lnTo>
                    <a:pt x="3137" y="5309"/>
                  </a:lnTo>
                  <a:lnTo>
                    <a:pt x="3162" y="5293"/>
                  </a:lnTo>
                  <a:lnTo>
                    <a:pt x="3186" y="5276"/>
                  </a:lnTo>
                  <a:lnTo>
                    <a:pt x="3209" y="5258"/>
                  </a:lnTo>
                  <a:lnTo>
                    <a:pt x="3232" y="5240"/>
                  </a:lnTo>
                  <a:lnTo>
                    <a:pt x="3254" y="5221"/>
                  </a:lnTo>
                  <a:lnTo>
                    <a:pt x="3276" y="5203"/>
                  </a:lnTo>
                  <a:lnTo>
                    <a:pt x="3297" y="5182"/>
                  </a:lnTo>
                  <a:lnTo>
                    <a:pt x="3319" y="5162"/>
                  </a:lnTo>
                  <a:lnTo>
                    <a:pt x="3339" y="5142"/>
                  </a:lnTo>
                  <a:lnTo>
                    <a:pt x="3359" y="5121"/>
                  </a:lnTo>
                  <a:lnTo>
                    <a:pt x="3359" y="5121"/>
                  </a:lnTo>
                  <a:lnTo>
                    <a:pt x="3390" y="5151"/>
                  </a:lnTo>
                  <a:lnTo>
                    <a:pt x="3425" y="5179"/>
                  </a:lnTo>
                  <a:lnTo>
                    <a:pt x="3460" y="5206"/>
                  </a:lnTo>
                  <a:lnTo>
                    <a:pt x="3495" y="5231"/>
                  </a:lnTo>
                  <a:lnTo>
                    <a:pt x="3533" y="5254"/>
                  </a:lnTo>
                  <a:lnTo>
                    <a:pt x="3572" y="5277"/>
                  </a:lnTo>
                  <a:lnTo>
                    <a:pt x="3612" y="5297"/>
                  </a:lnTo>
                  <a:lnTo>
                    <a:pt x="3652" y="5314"/>
                  </a:lnTo>
                  <a:lnTo>
                    <a:pt x="3694" y="5331"/>
                  </a:lnTo>
                  <a:lnTo>
                    <a:pt x="3737" y="5345"/>
                  </a:lnTo>
                  <a:lnTo>
                    <a:pt x="3780" y="5357"/>
                  </a:lnTo>
                  <a:lnTo>
                    <a:pt x="3824" y="5367"/>
                  </a:lnTo>
                  <a:lnTo>
                    <a:pt x="3870" y="5376"/>
                  </a:lnTo>
                  <a:lnTo>
                    <a:pt x="3916" y="5380"/>
                  </a:lnTo>
                  <a:lnTo>
                    <a:pt x="3962" y="5384"/>
                  </a:lnTo>
                  <a:lnTo>
                    <a:pt x="4009" y="5385"/>
                  </a:lnTo>
                  <a:lnTo>
                    <a:pt x="4009" y="5385"/>
                  </a:lnTo>
                  <a:lnTo>
                    <a:pt x="4039" y="5385"/>
                  </a:lnTo>
                  <a:lnTo>
                    <a:pt x="4070" y="5384"/>
                  </a:lnTo>
                  <a:lnTo>
                    <a:pt x="4101" y="5382"/>
                  </a:lnTo>
                  <a:lnTo>
                    <a:pt x="4131" y="5378"/>
                  </a:lnTo>
                  <a:lnTo>
                    <a:pt x="4161" y="5373"/>
                  </a:lnTo>
                  <a:lnTo>
                    <a:pt x="4190" y="5367"/>
                  </a:lnTo>
                  <a:lnTo>
                    <a:pt x="4218" y="5362"/>
                  </a:lnTo>
                  <a:lnTo>
                    <a:pt x="4248" y="5354"/>
                  </a:lnTo>
                  <a:lnTo>
                    <a:pt x="4276" y="5346"/>
                  </a:lnTo>
                  <a:lnTo>
                    <a:pt x="4304" y="5338"/>
                  </a:lnTo>
                  <a:lnTo>
                    <a:pt x="4331" y="5329"/>
                  </a:lnTo>
                  <a:lnTo>
                    <a:pt x="4359" y="5318"/>
                  </a:lnTo>
                  <a:lnTo>
                    <a:pt x="4386" y="5306"/>
                  </a:lnTo>
                  <a:lnTo>
                    <a:pt x="4412" y="5294"/>
                  </a:lnTo>
                  <a:lnTo>
                    <a:pt x="4437" y="5281"/>
                  </a:lnTo>
                  <a:lnTo>
                    <a:pt x="4463" y="5267"/>
                  </a:lnTo>
                  <a:lnTo>
                    <a:pt x="4488" y="5253"/>
                  </a:lnTo>
                  <a:lnTo>
                    <a:pt x="4513" y="5238"/>
                  </a:lnTo>
                  <a:lnTo>
                    <a:pt x="4536" y="5221"/>
                  </a:lnTo>
                  <a:lnTo>
                    <a:pt x="4560" y="5205"/>
                  </a:lnTo>
                  <a:lnTo>
                    <a:pt x="4582" y="5188"/>
                  </a:lnTo>
                  <a:lnTo>
                    <a:pt x="4605" y="5170"/>
                  </a:lnTo>
                  <a:lnTo>
                    <a:pt x="4627" y="5151"/>
                  </a:lnTo>
                  <a:lnTo>
                    <a:pt x="4648" y="5132"/>
                  </a:lnTo>
                  <a:lnTo>
                    <a:pt x="4668" y="5112"/>
                  </a:lnTo>
                  <a:lnTo>
                    <a:pt x="4688" y="5091"/>
                  </a:lnTo>
                  <a:lnTo>
                    <a:pt x="4707" y="5069"/>
                  </a:lnTo>
                  <a:lnTo>
                    <a:pt x="4726" y="5048"/>
                  </a:lnTo>
                  <a:lnTo>
                    <a:pt x="4745" y="5026"/>
                  </a:lnTo>
                  <a:lnTo>
                    <a:pt x="4761" y="5003"/>
                  </a:lnTo>
                  <a:lnTo>
                    <a:pt x="4778" y="4980"/>
                  </a:lnTo>
                  <a:lnTo>
                    <a:pt x="4794" y="4955"/>
                  </a:lnTo>
                  <a:lnTo>
                    <a:pt x="4794" y="4955"/>
                  </a:lnTo>
                  <a:lnTo>
                    <a:pt x="4821" y="4967"/>
                  </a:lnTo>
                  <a:lnTo>
                    <a:pt x="4848" y="4978"/>
                  </a:lnTo>
                  <a:lnTo>
                    <a:pt x="4876" y="4988"/>
                  </a:lnTo>
                  <a:lnTo>
                    <a:pt x="4903" y="4998"/>
                  </a:lnTo>
                  <a:lnTo>
                    <a:pt x="4931" y="5006"/>
                  </a:lnTo>
                  <a:lnTo>
                    <a:pt x="4959" y="5014"/>
                  </a:lnTo>
                  <a:lnTo>
                    <a:pt x="4989" y="5021"/>
                  </a:lnTo>
                  <a:lnTo>
                    <a:pt x="5017" y="5028"/>
                  </a:lnTo>
                  <a:lnTo>
                    <a:pt x="5046" y="5034"/>
                  </a:lnTo>
                  <a:lnTo>
                    <a:pt x="5076" y="5039"/>
                  </a:lnTo>
                  <a:lnTo>
                    <a:pt x="5105" y="5044"/>
                  </a:lnTo>
                  <a:lnTo>
                    <a:pt x="5136" y="5047"/>
                  </a:lnTo>
                  <a:lnTo>
                    <a:pt x="5166" y="5049"/>
                  </a:lnTo>
                  <a:lnTo>
                    <a:pt x="5196" y="5052"/>
                  </a:lnTo>
                  <a:lnTo>
                    <a:pt x="5226" y="5053"/>
                  </a:lnTo>
                  <a:lnTo>
                    <a:pt x="5258" y="5054"/>
                  </a:lnTo>
                  <a:lnTo>
                    <a:pt x="5258" y="5054"/>
                  </a:lnTo>
                  <a:lnTo>
                    <a:pt x="5288" y="5053"/>
                  </a:lnTo>
                  <a:lnTo>
                    <a:pt x="5317" y="5052"/>
                  </a:lnTo>
                  <a:lnTo>
                    <a:pt x="5347" y="5051"/>
                  </a:lnTo>
                  <a:lnTo>
                    <a:pt x="5375" y="5048"/>
                  </a:lnTo>
                  <a:lnTo>
                    <a:pt x="5404" y="5045"/>
                  </a:lnTo>
                  <a:lnTo>
                    <a:pt x="5433" y="5040"/>
                  </a:lnTo>
                  <a:lnTo>
                    <a:pt x="5461" y="5035"/>
                  </a:lnTo>
                  <a:lnTo>
                    <a:pt x="5489" y="5031"/>
                  </a:lnTo>
                  <a:lnTo>
                    <a:pt x="5516" y="5025"/>
                  </a:lnTo>
                  <a:lnTo>
                    <a:pt x="5544" y="5018"/>
                  </a:lnTo>
                  <a:lnTo>
                    <a:pt x="5599" y="5002"/>
                  </a:lnTo>
                  <a:lnTo>
                    <a:pt x="5652" y="4985"/>
                  </a:lnTo>
                  <a:lnTo>
                    <a:pt x="5703" y="4963"/>
                  </a:lnTo>
                  <a:lnTo>
                    <a:pt x="5754" y="4941"/>
                  </a:lnTo>
                  <a:lnTo>
                    <a:pt x="5804" y="4915"/>
                  </a:lnTo>
                  <a:lnTo>
                    <a:pt x="5852" y="4888"/>
                  </a:lnTo>
                  <a:lnTo>
                    <a:pt x="5899" y="4857"/>
                  </a:lnTo>
                  <a:lnTo>
                    <a:pt x="5944" y="4826"/>
                  </a:lnTo>
                  <a:lnTo>
                    <a:pt x="5986" y="4791"/>
                  </a:lnTo>
                  <a:lnTo>
                    <a:pt x="6028" y="4756"/>
                  </a:lnTo>
                  <a:lnTo>
                    <a:pt x="6068" y="4718"/>
                  </a:lnTo>
                  <a:lnTo>
                    <a:pt x="6106" y="4678"/>
                  </a:lnTo>
                  <a:lnTo>
                    <a:pt x="6142" y="4637"/>
                  </a:lnTo>
                  <a:lnTo>
                    <a:pt x="6176" y="4594"/>
                  </a:lnTo>
                  <a:lnTo>
                    <a:pt x="6207" y="4549"/>
                  </a:lnTo>
                  <a:lnTo>
                    <a:pt x="6238" y="4502"/>
                  </a:lnTo>
                  <a:lnTo>
                    <a:pt x="6265" y="4453"/>
                  </a:lnTo>
                  <a:lnTo>
                    <a:pt x="6290" y="4405"/>
                  </a:lnTo>
                  <a:lnTo>
                    <a:pt x="6313" y="4353"/>
                  </a:lnTo>
                  <a:lnTo>
                    <a:pt x="6333" y="4302"/>
                  </a:lnTo>
                  <a:lnTo>
                    <a:pt x="6352" y="4249"/>
                  </a:lnTo>
                  <a:lnTo>
                    <a:pt x="6368" y="4194"/>
                  </a:lnTo>
                  <a:lnTo>
                    <a:pt x="6375" y="4166"/>
                  </a:lnTo>
                  <a:lnTo>
                    <a:pt x="6381" y="4139"/>
                  </a:lnTo>
                  <a:lnTo>
                    <a:pt x="6385" y="4111"/>
                  </a:lnTo>
                  <a:lnTo>
                    <a:pt x="6390" y="4082"/>
                  </a:lnTo>
                  <a:lnTo>
                    <a:pt x="6395" y="4054"/>
                  </a:lnTo>
                  <a:lnTo>
                    <a:pt x="6397" y="4025"/>
                  </a:lnTo>
                  <a:lnTo>
                    <a:pt x="6401" y="3996"/>
                  </a:lnTo>
                  <a:lnTo>
                    <a:pt x="6402" y="3967"/>
                  </a:lnTo>
                  <a:lnTo>
                    <a:pt x="6403" y="3938"/>
                  </a:lnTo>
                  <a:lnTo>
                    <a:pt x="6403" y="3908"/>
                  </a:lnTo>
                  <a:lnTo>
                    <a:pt x="6403" y="3908"/>
                  </a:lnTo>
                  <a:lnTo>
                    <a:pt x="6403" y="3859"/>
                  </a:lnTo>
                  <a:lnTo>
                    <a:pt x="6399" y="3810"/>
                  </a:lnTo>
                  <a:lnTo>
                    <a:pt x="6395" y="3762"/>
                  </a:lnTo>
                  <a:lnTo>
                    <a:pt x="6388" y="3714"/>
                  </a:lnTo>
                  <a:lnTo>
                    <a:pt x="6378" y="3668"/>
                  </a:lnTo>
                  <a:lnTo>
                    <a:pt x="6368" y="3621"/>
                  </a:lnTo>
                  <a:lnTo>
                    <a:pt x="6355" y="3576"/>
                  </a:lnTo>
                  <a:lnTo>
                    <a:pt x="6339" y="3531"/>
                  </a:lnTo>
                  <a:lnTo>
                    <a:pt x="6324" y="3488"/>
                  </a:lnTo>
                  <a:lnTo>
                    <a:pt x="6305" y="3444"/>
                  </a:lnTo>
                  <a:lnTo>
                    <a:pt x="6286" y="3403"/>
                  </a:lnTo>
                  <a:lnTo>
                    <a:pt x="6265" y="3362"/>
                  </a:lnTo>
                  <a:lnTo>
                    <a:pt x="6242" y="3322"/>
                  </a:lnTo>
                  <a:lnTo>
                    <a:pt x="6217" y="3282"/>
                  </a:lnTo>
                  <a:lnTo>
                    <a:pt x="6191" y="3244"/>
                  </a:lnTo>
                  <a:lnTo>
                    <a:pt x="6164" y="3207"/>
                  </a:lnTo>
                  <a:lnTo>
                    <a:pt x="6164" y="32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524000" y="228600"/>
              <a:ext cx="1278343" cy="990968"/>
            </a:xfrm>
            <a:custGeom>
              <a:rect b="b" l="l" r="r" t="t"/>
              <a:pathLst>
                <a:path extrusionOk="0" h="5608" w="7232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rot="5400000">
              <a:off x="5673609" y="-154821"/>
              <a:ext cx="590278" cy="964696"/>
            </a:xfrm>
            <a:custGeom>
              <a:rect b="b" l="l" r="r" t="t"/>
              <a:pathLst>
                <a:path extrusionOk="0" h="5694" w="4458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09800" y="-290685"/>
              <a:ext cx="965979" cy="581370"/>
            </a:xfrm>
            <a:custGeom>
              <a:rect b="b" l="l" r="r" t="t"/>
              <a:pathLst>
                <a:path extrusionOk="0" h="1735" w="3704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rot="5400000">
              <a:off x="3801603" y="-829801"/>
              <a:ext cx="1174828" cy="1920034"/>
            </a:xfrm>
            <a:custGeom>
              <a:rect b="b" l="l" r="r" t="t"/>
              <a:pathLst>
                <a:path extrusionOk="0" h="5694" w="4458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495800" y="304800"/>
              <a:ext cx="1180045" cy="914768"/>
            </a:xfrm>
            <a:custGeom>
              <a:rect b="b" l="l" r="r" t="t"/>
              <a:pathLst>
                <a:path extrusionOk="0" h="5608" w="7232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622940" y="-228599"/>
              <a:ext cx="1990944" cy="984976"/>
            </a:xfrm>
            <a:custGeom>
              <a:rect b="b" l="l" r="r" t="t"/>
              <a:pathLst>
                <a:path extrusionOk="0" h="2722" w="5501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323012" y="152400"/>
              <a:ext cx="1219200" cy="733770"/>
            </a:xfrm>
            <a:custGeom>
              <a:rect b="b" l="l" r="r" t="t"/>
              <a:pathLst>
                <a:path extrusionOk="0" h="1735" w="3704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847012" y="9066"/>
              <a:ext cx="1278343" cy="990968"/>
            </a:xfrm>
            <a:custGeom>
              <a:rect b="b" l="l" r="r" t="t"/>
              <a:pathLst>
                <a:path extrusionOk="0" h="5608" w="7232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 rot="5400000">
              <a:off x="11615621" y="-339609"/>
              <a:ext cx="590278" cy="964696"/>
            </a:xfrm>
            <a:custGeom>
              <a:rect b="b" l="l" r="r" t="t"/>
              <a:pathLst>
                <a:path extrusionOk="0" h="5694" w="4458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532812" y="-290685"/>
              <a:ext cx="965979" cy="581370"/>
            </a:xfrm>
            <a:custGeom>
              <a:rect b="b" l="l" r="r" t="t"/>
              <a:pathLst>
                <a:path extrusionOk="0" h="1735" w="3704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 rot="5400000">
              <a:off x="9594914" y="-604901"/>
              <a:ext cx="946228" cy="1546431"/>
            </a:xfrm>
            <a:custGeom>
              <a:rect b="b" l="l" r="r" t="t"/>
              <a:pathLst>
                <a:path extrusionOk="0" h="5694" w="4458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818812" y="304800"/>
              <a:ext cx="1180045" cy="914768"/>
            </a:xfrm>
            <a:custGeom>
              <a:rect b="b" l="l" r="r" t="t"/>
              <a:pathLst>
                <a:path extrusionOk="0" h="5608" w="7232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456612" y="838200"/>
              <a:ext cx="1066800" cy="527777"/>
            </a:xfrm>
            <a:custGeom>
              <a:rect b="b" l="l" r="r" t="t"/>
              <a:pathLst>
                <a:path extrusionOk="0" h="2722" w="5501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599612" y="838200"/>
              <a:ext cx="1066800" cy="527777"/>
            </a:xfrm>
            <a:custGeom>
              <a:rect b="b" l="l" r="r" t="t"/>
              <a:pathLst>
                <a:path extrusionOk="0" h="2722" w="5501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descr="Lower clouds group." id="144" name="Google Shape;144;p2"/>
          <p:cNvGrpSpPr/>
          <p:nvPr/>
        </p:nvGrpSpPr>
        <p:grpSpPr>
          <a:xfrm>
            <a:off x="-306388" y="381000"/>
            <a:ext cx="12704666" cy="1876770"/>
            <a:chOff x="-304800" y="838200"/>
            <a:chExt cx="12704666" cy="1876770"/>
          </a:xfrm>
        </p:grpSpPr>
        <p:sp>
          <p:nvSpPr>
            <p:cNvPr id="145" name="Google Shape;145;p2"/>
            <p:cNvSpPr/>
            <p:nvPr/>
          </p:nvSpPr>
          <p:spPr>
            <a:xfrm>
              <a:off x="5181600" y="1066800"/>
              <a:ext cx="1504854" cy="762000"/>
            </a:xfrm>
            <a:custGeom>
              <a:rect b="b" l="l" r="r" t="t"/>
              <a:pathLst>
                <a:path extrusionOk="0" h="2786" w="5501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237412" y="1524000"/>
              <a:ext cx="1705626" cy="843824"/>
            </a:xfrm>
            <a:custGeom>
              <a:rect b="b" l="l" r="r" t="t"/>
              <a:pathLst>
                <a:path extrusionOk="0" h="2722" w="5501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304800" y="1981200"/>
              <a:ext cx="1219200" cy="733770"/>
            </a:xfrm>
            <a:custGeom>
              <a:rect b="b" l="l" r="r" t="t"/>
              <a:pathLst>
                <a:path extrusionOk="0" h="1735" w="3704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867400" y="1676400"/>
              <a:ext cx="990600" cy="501602"/>
            </a:xfrm>
            <a:custGeom>
              <a:rect b="b" l="l" r="r" t="t"/>
              <a:pathLst>
                <a:path extrusionOk="0" h="2786" w="5501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990600" y="1447800"/>
              <a:ext cx="1066800" cy="527777"/>
            </a:xfrm>
            <a:custGeom>
              <a:rect b="b" l="l" r="r" t="t"/>
              <a:pathLst>
                <a:path extrusionOk="0" h="2722" w="5501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33400" y="990600"/>
              <a:ext cx="941658" cy="873261"/>
            </a:xfrm>
            <a:custGeom>
              <a:rect b="b" l="l" r="r" t="t"/>
              <a:pathLst>
                <a:path extrusionOk="0" h="4941" w="5328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152400" y="1371600"/>
              <a:ext cx="1066800" cy="527777"/>
            </a:xfrm>
            <a:custGeom>
              <a:rect b="b" l="l" r="r" t="t"/>
              <a:pathLst>
                <a:path extrusionOk="0" h="2722" w="5501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819400" y="1143000"/>
              <a:ext cx="1066800" cy="527777"/>
            </a:xfrm>
            <a:custGeom>
              <a:rect b="b" l="l" r="r" t="t"/>
              <a:pathLst>
                <a:path extrusionOk="0" h="2722" w="5501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048000" y="1905000"/>
              <a:ext cx="965979" cy="581370"/>
            </a:xfrm>
            <a:custGeom>
              <a:rect b="b" l="l" r="r" t="t"/>
              <a:pathLst>
                <a:path extrusionOk="0" h="1735" w="3704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0895012" y="1447800"/>
              <a:ext cx="1504854" cy="762000"/>
            </a:xfrm>
            <a:custGeom>
              <a:rect b="b" l="l" r="r" t="t"/>
              <a:pathLst>
                <a:path extrusionOk="0" h="2786" w="5501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0056812" y="838200"/>
              <a:ext cx="1705626" cy="843824"/>
            </a:xfrm>
            <a:custGeom>
              <a:rect b="b" l="l" r="r" t="t"/>
              <a:pathLst>
                <a:path extrusionOk="0" h="2722" w="5501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0666412" y="2133600"/>
              <a:ext cx="990600" cy="501602"/>
            </a:xfrm>
            <a:custGeom>
              <a:rect b="b" l="l" r="r" t="t"/>
              <a:pathLst>
                <a:path extrusionOk="0" h="2786" w="5501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856412" y="990600"/>
              <a:ext cx="941658" cy="873261"/>
            </a:xfrm>
            <a:custGeom>
              <a:rect b="b" l="l" r="r" t="t"/>
              <a:pathLst>
                <a:path extrusionOk="0" h="4941" w="5328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70612" y="1371600"/>
              <a:ext cx="1066800" cy="527777"/>
            </a:xfrm>
            <a:custGeom>
              <a:rect b="b" l="l" r="r" t="t"/>
              <a:pathLst>
                <a:path extrusionOk="0" h="2722" w="5501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9904412" y="1905000"/>
              <a:ext cx="965979" cy="581370"/>
            </a:xfrm>
            <a:custGeom>
              <a:rect b="b" l="l" r="r" t="t"/>
              <a:pathLst>
                <a:path extrusionOk="0" h="1735" w="3704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descr="Lower building group." id="160" name="Google Shape;160;p2"/>
          <p:cNvGrpSpPr/>
          <p:nvPr/>
        </p:nvGrpSpPr>
        <p:grpSpPr>
          <a:xfrm>
            <a:off x="398901" y="4955425"/>
            <a:ext cx="10669086" cy="2593308"/>
            <a:chOff x="987926" y="4237495"/>
            <a:chExt cx="10669086" cy="2593308"/>
          </a:xfrm>
        </p:grpSpPr>
        <p:sp>
          <p:nvSpPr>
            <p:cNvPr id="161" name="Google Shape;161;p2"/>
            <p:cNvSpPr/>
            <p:nvPr/>
          </p:nvSpPr>
          <p:spPr>
            <a:xfrm>
              <a:off x="987926" y="6213348"/>
              <a:ext cx="1234908" cy="61745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162" name="Google Shape;162;p2"/>
            <p:cNvGrpSpPr/>
            <p:nvPr/>
          </p:nvGrpSpPr>
          <p:grpSpPr>
            <a:xfrm>
              <a:off x="1358399" y="5534149"/>
              <a:ext cx="864435" cy="1296653"/>
              <a:chOff x="304800" y="5715000"/>
              <a:chExt cx="1066800" cy="3429000"/>
            </a:xfrm>
          </p:grpSpPr>
          <p:sp>
            <p:nvSpPr>
              <p:cNvPr id="163" name="Google Shape;163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164" name="Google Shape;164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165" name="Google Shape;16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68" name="Google Shape;168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169" name="Google Shape;16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72" name="Google Shape;172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73" name="Google Shape;17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4" name="Google Shape;17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5" name="Google Shape;17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76" name="Google Shape;176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77" name="Google Shape;17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80" name="Google Shape;180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81" name="Google Shape;18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84" name="Google Shape;184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85" name="Google Shape;18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88" name="Google Shape;188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89" name="Google Shape;18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92" name="Google Shape;192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93" name="Google Shape;19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4" name="Google Shape;19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5" name="Google Shape;19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96" name="Google Shape;196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97" name="Google Shape;19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9" name="Google Shape;19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sp>
          <p:nvSpPr>
            <p:cNvPr id="200" name="Google Shape;200;p2"/>
            <p:cNvSpPr/>
            <p:nvPr/>
          </p:nvSpPr>
          <p:spPr>
            <a:xfrm>
              <a:off x="4136941" y="5904621"/>
              <a:ext cx="1358399" cy="926181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00000">
                  <a:srgbClr val="CFCFCF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408070" y="5472403"/>
              <a:ext cx="1234908" cy="1358399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202" name="Google Shape;202;p2"/>
            <p:cNvGrpSpPr/>
            <p:nvPr/>
          </p:nvGrpSpPr>
          <p:grpSpPr>
            <a:xfrm>
              <a:off x="3395996" y="4546222"/>
              <a:ext cx="802690" cy="2284580"/>
              <a:chOff x="304800" y="5715000"/>
              <a:chExt cx="1066800" cy="3429000"/>
            </a:xfrm>
          </p:grpSpPr>
          <p:sp>
            <p:nvSpPr>
              <p:cNvPr id="203" name="Google Shape;203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CFCFC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204" name="Google Shape;204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05" name="Google Shape;20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06" name="Google Shape;20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07" name="Google Shape;20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08" name="Google Shape;208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09" name="Google Shape;20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0" name="Google Shape;21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1" name="Google Shape;21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12" name="Google Shape;212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13" name="Google Shape;21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16" name="Google Shape;216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17" name="Google Shape;21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8" name="Google Shape;21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9" name="Google Shape;21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20" name="Google Shape;220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21" name="Google Shape;2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24" name="Google Shape;224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25" name="Google Shape;2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28" name="Google Shape;228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229" name="Google Shape;2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32" name="Google Shape;232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233" name="Google Shape;2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36" name="Google Shape;236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237" name="Google Shape;2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240" name="Google Shape;240;p2"/>
            <p:cNvGrpSpPr/>
            <p:nvPr/>
          </p:nvGrpSpPr>
          <p:grpSpPr>
            <a:xfrm>
              <a:off x="4013450" y="6398584"/>
              <a:ext cx="802690" cy="432218"/>
              <a:chOff x="2133600" y="8077200"/>
              <a:chExt cx="1981200" cy="1066800"/>
            </a:xfrm>
          </p:grpSpPr>
          <p:sp>
            <p:nvSpPr>
              <p:cNvPr id="241" name="Google Shape;241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242" name="Google Shape;242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43" name="Google Shape;243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44" name="Google Shape;244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45" name="Google Shape;245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46" name="Google Shape;246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47" name="Google Shape;247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48" name="Google Shape;24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49" name="Google Shape;24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0" name="Google Shape;25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51" name="Google Shape;251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52" name="Google Shape;252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3" name="Google Shape;253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4" name="Google Shape;254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55" name="Google Shape;255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56" name="Google Shape;256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7" name="Google Shape;257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8" name="Google Shape;258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259" name="Google Shape;259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60" name="Google Shape;260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1" name="Google Shape;26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2" name="Google Shape;26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3" name="Google Shape;26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64" name="Google Shape;264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5" name="Google Shape;26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6" name="Google Shape;26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7" name="Google Shape;26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68" name="Google Shape;268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9" name="Google Shape;269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0" name="Google Shape;270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1" name="Google Shape;271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72" name="Google Shape;272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73" name="Google Shape;27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4" name="Google Shape;27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5" name="Google Shape;27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  <p:grpSp>
          <p:nvGrpSpPr>
            <p:cNvPr id="276" name="Google Shape;276;p2"/>
            <p:cNvGrpSpPr/>
            <p:nvPr/>
          </p:nvGrpSpPr>
          <p:grpSpPr>
            <a:xfrm>
              <a:off x="4630904" y="4978440"/>
              <a:ext cx="576290" cy="1852362"/>
              <a:chOff x="304800" y="5715000"/>
              <a:chExt cx="1066800" cy="3429000"/>
            </a:xfrm>
          </p:grpSpPr>
          <p:sp>
            <p:nvSpPr>
              <p:cNvPr id="277" name="Google Shape;277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278" name="Google Shape;278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79" name="Google Shape;27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0" name="Google Shape;28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1" name="Google Shape;28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82" name="Google Shape;282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83" name="Google Shape;28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4" name="Google Shape;28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5" name="Google Shape;28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86" name="Google Shape;286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87" name="Google Shape;28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8" name="Google Shape;28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9" name="Google Shape;28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90" name="Google Shape;290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91" name="Google Shape;29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2" name="Google Shape;29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3" name="Google Shape;29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94" name="Google Shape;294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95" name="Google Shape;29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6" name="Google Shape;29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7" name="Google Shape;29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98" name="Google Shape;298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99" name="Google Shape;29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0" name="Google Shape;30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1" name="Google Shape;30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02" name="Google Shape;302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03" name="Google Shape;30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4" name="Google Shape;30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5" name="Google Shape;30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06" name="Google Shape;306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07" name="Google Shape;30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8" name="Google Shape;30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9" name="Google Shape;30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10" name="Google Shape;310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11" name="Google Shape;31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2" name="Google Shape;31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3" name="Google Shape;31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314" name="Google Shape;314;p2"/>
            <p:cNvGrpSpPr/>
            <p:nvPr/>
          </p:nvGrpSpPr>
          <p:grpSpPr>
            <a:xfrm>
              <a:off x="5059006" y="4237495"/>
              <a:ext cx="806806" cy="2593307"/>
              <a:chOff x="304800" y="5715000"/>
              <a:chExt cx="1066800" cy="3429000"/>
            </a:xfrm>
          </p:grpSpPr>
          <p:sp>
            <p:nvSpPr>
              <p:cNvPr id="315" name="Google Shape;315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316" name="Google Shape;316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17" name="Google Shape;31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8" name="Google Shape;31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9" name="Google Shape;31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20" name="Google Shape;320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21" name="Google Shape;3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2" name="Google Shape;3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3" name="Google Shape;3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24" name="Google Shape;324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25" name="Google Shape;3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6" name="Google Shape;3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7" name="Google Shape;3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28" name="Google Shape;328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29" name="Google Shape;3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0" name="Google Shape;3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1" name="Google Shape;3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32" name="Google Shape;332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33" name="Google Shape;3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4" name="Google Shape;3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5" name="Google Shape;3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36" name="Google Shape;336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37" name="Google Shape;3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8" name="Google Shape;3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9" name="Google Shape;3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40" name="Google Shape;340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41" name="Google Shape;34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2" name="Google Shape;34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3" name="Google Shape;34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44" name="Google Shape;344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45" name="Google Shape;34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6" name="Google Shape;34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7" name="Google Shape;34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48" name="Google Shape;348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49" name="Google Shape;34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0" name="Google Shape;35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1" name="Google Shape;35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sp>
          <p:nvSpPr>
            <p:cNvPr id="352" name="Google Shape;352;p2"/>
            <p:cNvSpPr/>
            <p:nvPr/>
          </p:nvSpPr>
          <p:spPr>
            <a:xfrm>
              <a:off x="6773649" y="6213348"/>
              <a:ext cx="1234908" cy="61745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353" name="Google Shape;353;p2"/>
            <p:cNvGrpSpPr/>
            <p:nvPr/>
          </p:nvGrpSpPr>
          <p:grpSpPr>
            <a:xfrm>
              <a:off x="7144122" y="5534149"/>
              <a:ext cx="864435" cy="1296653"/>
              <a:chOff x="304800" y="5715000"/>
              <a:chExt cx="1066800" cy="3429000"/>
            </a:xfrm>
          </p:grpSpPr>
          <p:sp>
            <p:nvSpPr>
              <p:cNvPr id="354" name="Google Shape;354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355" name="Google Shape;355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56" name="Google Shape;35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7" name="Google Shape;35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8" name="Google Shape;35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59" name="Google Shape;359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60" name="Google Shape;36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1" name="Google Shape;36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2" name="Google Shape;36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63" name="Google Shape;363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64" name="Google Shape;36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5" name="Google Shape;36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6" name="Google Shape;36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67" name="Google Shape;367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68" name="Google Shape;36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9" name="Google Shape;36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0" name="Google Shape;37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71" name="Google Shape;371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72" name="Google Shape;37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3" name="Google Shape;37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4" name="Google Shape;37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75" name="Google Shape;375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76" name="Google Shape;37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7" name="Google Shape;37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8" name="Google Shape;37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79" name="Google Shape;379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80" name="Google Shape;38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1" name="Google Shape;38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2" name="Google Shape;38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83" name="Google Shape;383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84" name="Google Shape;38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5" name="Google Shape;38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6" name="Google Shape;38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87" name="Google Shape;387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88" name="Google Shape;38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9" name="Google Shape;38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90" name="Google Shape;39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sp>
          <p:nvSpPr>
            <p:cNvPr id="391" name="Google Shape;391;p2"/>
            <p:cNvSpPr/>
            <p:nvPr/>
          </p:nvSpPr>
          <p:spPr>
            <a:xfrm>
              <a:off x="9922664" y="5486401"/>
              <a:ext cx="1734348" cy="1344402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00000">
                  <a:srgbClr val="CFCFCF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193793" y="5029201"/>
              <a:ext cx="1234908" cy="1801602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00000">
                  <a:srgbClr val="CFCFCF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263525" rotWithShape="0" algn="tl" dir="3420000" dist="114300">
                <a:srgbClr val="000000">
                  <a:alpha val="4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393" name="Google Shape;393;p2"/>
            <p:cNvGrpSpPr/>
            <p:nvPr/>
          </p:nvGrpSpPr>
          <p:grpSpPr>
            <a:xfrm>
              <a:off x="9181719" y="4546222"/>
              <a:ext cx="802690" cy="2284580"/>
              <a:chOff x="304800" y="5715000"/>
              <a:chExt cx="1066800" cy="3429000"/>
            </a:xfrm>
          </p:grpSpPr>
          <p:sp>
            <p:nvSpPr>
              <p:cNvPr id="394" name="Google Shape;394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CFCFC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395" name="Google Shape;395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96" name="Google Shape;39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97" name="Google Shape;39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98" name="Google Shape;39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99" name="Google Shape;399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00" name="Google Shape;40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1" name="Google Shape;40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2" name="Google Shape;40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03" name="Google Shape;403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04" name="Google Shape;40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5" name="Google Shape;40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6" name="Google Shape;40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07" name="Google Shape;407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08" name="Google Shape;40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9" name="Google Shape;40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0" name="Google Shape;41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11" name="Google Shape;411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12" name="Google Shape;41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3" name="Google Shape;41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4" name="Google Shape;41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15" name="Google Shape;415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16" name="Google Shape;41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7" name="Google Shape;41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8" name="Google Shape;41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19" name="Google Shape;419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20" name="Google Shape;42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1" name="Google Shape;42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2" name="Google Shape;42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23" name="Google Shape;423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24" name="Google Shape;42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5" name="Google Shape;42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6" name="Google Shape;42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27" name="Google Shape;427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28" name="Google Shape;42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9" name="Google Shape;42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0" name="Google Shape;43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431" name="Google Shape;431;p2"/>
            <p:cNvGrpSpPr/>
            <p:nvPr/>
          </p:nvGrpSpPr>
          <p:grpSpPr>
            <a:xfrm>
              <a:off x="5785723" y="5066648"/>
              <a:ext cx="548848" cy="1764154"/>
              <a:chOff x="304800" y="5715000"/>
              <a:chExt cx="1066800" cy="3429000"/>
            </a:xfrm>
          </p:grpSpPr>
          <p:sp>
            <p:nvSpPr>
              <p:cNvPr id="432" name="Google Shape;432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433" name="Google Shape;433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434" name="Google Shape;43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5" name="Google Shape;43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6" name="Google Shape;43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37" name="Google Shape;437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38" name="Google Shape;43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9" name="Google Shape;43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0" name="Google Shape;44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41" name="Google Shape;441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42" name="Google Shape;44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3" name="Google Shape;44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4" name="Google Shape;44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45" name="Google Shape;445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46" name="Google Shape;44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7" name="Google Shape;44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8" name="Google Shape;44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49" name="Google Shape;449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50" name="Google Shape;45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1" name="Google Shape;45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2" name="Google Shape;45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53" name="Google Shape;453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54" name="Google Shape;45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5" name="Google Shape;45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6" name="Google Shape;45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57" name="Google Shape;457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58" name="Google Shape;45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9" name="Google Shape;45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0" name="Google Shape;46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61" name="Google Shape;461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62" name="Google Shape;46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3" name="Google Shape;46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4" name="Google Shape;46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65" name="Google Shape;465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66" name="Google Shape;46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7" name="Google Shape;46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8" name="Google Shape;46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469" name="Google Shape;469;p2"/>
            <p:cNvGrpSpPr/>
            <p:nvPr/>
          </p:nvGrpSpPr>
          <p:grpSpPr>
            <a:xfrm>
              <a:off x="9799173" y="6398584"/>
              <a:ext cx="802690" cy="432218"/>
              <a:chOff x="2133600" y="8077200"/>
              <a:chExt cx="1981200" cy="1066800"/>
            </a:xfrm>
          </p:grpSpPr>
          <p:sp>
            <p:nvSpPr>
              <p:cNvPr id="470" name="Google Shape;470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471" name="Google Shape;471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472" name="Google Shape;472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73" name="Google Shape;47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4" name="Google Shape;47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5" name="Google Shape;47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76" name="Google Shape;476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77" name="Google Shape;477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8" name="Google Shape;478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9" name="Google Shape;479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80" name="Google Shape;480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81" name="Google Shape;48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2" name="Google Shape;48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3" name="Google Shape;48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84" name="Google Shape;484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85" name="Google Shape;48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6" name="Google Shape;48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7" name="Google Shape;48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488" name="Google Shape;488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489" name="Google Shape;489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90" name="Google Shape;490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1" name="Google Shape;491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2" name="Google Shape;492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93" name="Google Shape;493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94" name="Google Shape;494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5" name="Google Shape;495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6" name="Google Shape;496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97" name="Google Shape;497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98" name="Google Shape;49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9" name="Google Shape;49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00" name="Google Shape;50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01" name="Google Shape;501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02" name="Google Shape;502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03" name="Google Shape;503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04" name="Google Shape;504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</p:grpSp>
      <p:grpSp>
        <p:nvGrpSpPr>
          <p:cNvPr descr="Top building group." id="505" name="Google Shape;505;p2"/>
          <p:cNvGrpSpPr/>
          <p:nvPr/>
        </p:nvGrpSpPr>
        <p:grpSpPr>
          <a:xfrm>
            <a:off x="0" y="4079457"/>
            <a:ext cx="12188825" cy="2778543"/>
            <a:chOff x="0" y="4052259"/>
            <a:chExt cx="12188825" cy="2778543"/>
          </a:xfrm>
        </p:grpSpPr>
        <p:grpSp>
          <p:nvGrpSpPr>
            <p:cNvPr id="506" name="Google Shape;506;p2"/>
            <p:cNvGrpSpPr/>
            <p:nvPr/>
          </p:nvGrpSpPr>
          <p:grpSpPr>
            <a:xfrm>
              <a:off x="0" y="5066648"/>
              <a:ext cx="548848" cy="1764154"/>
              <a:chOff x="304800" y="5715000"/>
              <a:chExt cx="1066800" cy="3429000"/>
            </a:xfrm>
          </p:grpSpPr>
          <p:sp>
            <p:nvSpPr>
              <p:cNvPr id="507" name="Google Shape;507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508" name="Google Shape;508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09" name="Google Shape;50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0" name="Google Shape;51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1" name="Google Shape;51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12" name="Google Shape;512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13" name="Google Shape;51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4" name="Google Shape;51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5" name="Google Shape;51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16" name="Google Shape;516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17" name="Google Shape;51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8" name="Google Shape;51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9" name="Google Shape;51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20" name="Google Shape;520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21" name="Google Shape;5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2" name="Google Shape;5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3" name="Google Shape;5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24" name="Google Shape;524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25" name="Google Shape;5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6" name="Google Shape;5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7" name="Google Shape;5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28" name="Google Shape;528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29" name="Google Shape;5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0" name="Google Shape;5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1" name="Google Shape;5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32" name="Google Shape;532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33" name="Google Shape;5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4" name="Google Shape;5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5" name="Google Shape;5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36" name="Google Shape;536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37" name="Google Shape;5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8" name="Google Shape;5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9" name="Google Shape;5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40" name="Google Shape;540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41" name="Google Shape;54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2" name="Google Shape;54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3" name="Google Shape;54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544" name="Google Shape;544;p2"/>
            <p:cNvGrpSpPr/>
            <p:nvPr/>
          </p:nvGrpSpPr>
          <p:grpSpPr>
            <a:xfrm>
              <a:off x="432218" y="4052259"/>
              <a:ext cx="864435" cy="2778543"/>
              <a:chOff x="304800" y="5715000"/>
              <a:chExt cx="1066800" cy="3429000"/>
            </a:xfrm>
          </p:grpSpPr>
          <p:sp>
            <p:nvSpPr>
              <p:cNvPr id="545" name="Google Shape;545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546" name="Google Shape;546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47" name="Google Shape;54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8" name="Google Shape;54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9" name="Google Shape;54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50" name="Google Shape;550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51" name="Google Shape;55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2" name="Google Shape;55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3" name="Google Shape;55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54" name="Google Shape;554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55" name="Google Shape;55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6" name="Google Shape;55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7" name="Google Shape;55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58" name="Google Shape;558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59" name="Google Shape;55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0" name="Google Shape;56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1" name="Google Shape;56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62" name="Google Shape;562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63" name="Google Shape;56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4" name="Google Shape;56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5" name="Google Shape;56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66" name="Google Shape;566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67" name="Google Shape;56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8" name="Google Shape;56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9" name="Google Shape;56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70" name="Google Shape;570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71" name="Google Shape;57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2" name="Google Shape;57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3" name="Google Shape;57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74" name="Google Shape;574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75" name="Google Shape;57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6" name="Google Shape;57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7" name="Google Shape;57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78" name="Google Shape;578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79" name="Google Shape;57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80" name="Google Shape;58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81" name="Google Shape;58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582" name="Google Shape;582;p2"/>
            <p:cNvGrpSpPr/>
            <p:nvPr/>
          </p:nvGrpSpPr>
          <p:grpSpPr>
            <a:xfrm>
              <a:off x="1914107" y="5966366"/>
              <a:ext cx="1605380" cy="864436"/>
              <a:chOff x="2133600" y="8077200"/>
              <a:chExt cx="1981200" cy="1066800"/>
            </a:xfrm>
          </p:grpSpPr>
          <p:sp>
            <p:nvSpPr>
              <p:cNvPr id="583" name="Google Shape;583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584" name="Google Shape;584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585" name="Google Shape;585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86" name="Google Shape;586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87" name="Google Shape;587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88" name="Google Shape;588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89" name="Google Shape;589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0" name="Google Shape;590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1" name="Google Shape;591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2" name="Google Shape;592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93" name="Google Shape;593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4" name="Google Shape;594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5" name="Google Shape;595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6" name="Google Shape;596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97" name="Google Shape;597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8" name="Google Shape;59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9" name="Google Shape;59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0" name="Google Shape;60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601" name="Google Shape;601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02" name="Google Shape;602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03" name="Google Shape;60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4" name="Google Shape;60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5" name="Google Shape;60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606" name="Google Shape;606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07" name="Google Shape;607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8" name="Google Shape;608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9" name="Google Shape;609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610" name="Google Shape;610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11" name="Google Shape;61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2" name="Google Shape;61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3" name="Google Shape;61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614" name="Google Shape;614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15" name="Google Shape;61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6" name="Google Shape;61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7" name="Google Shape;61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  <p:grpSp>
          <p:nvGrpSpPr>
            <p:cNvPr id="618" name="Google Shape;618;p2"/>
            <p:cNvGrpSpPr/>
            <p:nvPr/>
          </p:nvGrpSpPr>
          <p:grpSpPr>
            <a:xfrm>
              <a:off x="1667126" y="4731458"/>
              <a:ext cx="555709" cy="2099344"/>
              <a:chOff x="304800" y="5715000"/>
              <a:chExt cx="1066800" cy="3429000"/>
            </a:xfrm>
          </p:grpSpPr>
          <p:sp>
            <p:nvSpPr>
              <p:cNvPr id="619" name="Google Shape;619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620" name="Google Shape;620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21" name="Google Shape;6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2" name="Google Shape;6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3" name="Google Shape;6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24" name="Google Shape;624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25" name="Google Shape;6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6" name="Google Shape;6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7" name="Google Shape;6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28" name="Google Shape;628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29" name="Google Shape;6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0" name="Google Shape;6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1" name="Google Shape;6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32" name="Google Shape;632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33" name="Google Shape;6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4" name="Google Shape;6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5" name="Google Shape;6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36" name="Google Shape;636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37" name="Google Shape;6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8" name="Google Shape;6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9" name="Google Shape;6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40" name="Google Shape;640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41" name="Google Shape;64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2" name="Google Shape;64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3" name="Google Shape;64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44" name="Google Shape;644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45" name="Google Shape;64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6" name="Google Shape;64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7" name="Google Shape;64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48" name="Google Shape;648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49" name="Google Shape;64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0" name="Google Shape;65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1" name="Google Shape;65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52" name="Google Shape;652;p2"/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653" name="Google Shape;65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4" name="Google Shape;65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5" name="Google Shape;65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6" name="Google Shape;656;p2"/>
                <p:cNvSpPr/>
                <p:nvPr/>
              </p:nvSpPr>
              <p:spPr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7" name="Google Shape;657;p2"/>
                <p:cNvSpPr/>
                <p:nvPr/>
              </p:nvSpPr>
              <p:spPr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8" name="Google Shape;658;p2"/>
                <p:cNvSpPr/>
                <p:nvPr/>
              </p:nvSpPr>
              <p:spPr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659" name="Google Shape;659;p2"/>
            <p:cNvGrpSpPr/>
            <p:nvPr/>
          </p:nvGrpSpPr>
          <p:grpSpPr>
            <a:xfrm>
              <a:off x="6217941" y="4052259"/>
              <a:ext cx="864435" cy="2778543"/>
              <a:chOff x="304800" y="5715000"/>
              <a:chExt cx="1066800" cy="3429000"/>
            </a:xfrm>
          </p:grpSpPr>
          <p:sp>
            <p:nvSpPr>
              <p:cNvPr id="660" name="Google Shape;660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661" name="Google Shape;661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62" name="Google Shape;66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3" name="Google Shape;66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4" name="Google Shape;66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65" name="Google Shape;665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66" name="Google Shape;66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7" name="Google Shape;66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8" name="Google Shape;66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69" name="Google Shape;669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70" name="Google Shape;67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1" name="Google Shape;67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2" name="Google Shape;67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73" name="Google Shape;673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74" name="Google Shape;67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5" name="Google Shape;67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6" name="Google Shape;67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77" name="Google Shape;677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78" name="Google Shape;67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9" name="Google Shape;67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0" name="Google Shape;68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81" name="Google Shape;681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82" name="Google Shape;68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3" name="Google Shape;68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4" name="Google Shape;68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85" name="Google Shape;685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86" name="Google Shape;68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7" name="Google Shape;68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8" name="Google Shape;68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89" name="Google Shape;689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90" name="Google Shape;69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1" name="Google Shape;69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2" name="Google Shape;69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93" name="Google Shape;693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694" name="Google Shape;69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5" name="Google Shape;69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6" name="Google Shape;69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697" name="Google Shape;697;p2"/>
            <p:cNvGrpSpPr/>
            <p:nvPr/>
          </p:nvGrpSpPr>
          <p:grpSpPr>
            <a:xfrm>
              <a:off x="7699830" y="5966366"/>
              <a:ext cx="1605380" cy="864436"/>
              <a:chOff x="2133600" y="8077200"/>
              <a:chExt cx="1981200" cy="1066800"/>
            </a:xfrm>
          </p:grpSpPr>
          <p:sp>
            <p:nvSpPr>
              <p:cNvPr id="698" name="Google Shape;698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699" name="Google Shape;699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700" name="Google Shape;700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01" name="Google Shape;70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2" name="Google Shape;70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3" name="Google Shape;70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04" name="Google Shape;704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05" name="Google Shape;70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6" name="Google Shape;70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7" name="Google Shape;70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08" name="Google Shape;708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09" name="Google Shape;709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0" name="Google Shape;710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1" name="Google Shape;711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12" name="Google Shape;712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13" name="Google Shape;71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4" name="Google Shape;71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5" name="Google Shape;71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716" name="Google Shape;716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717" name="Google Shape;717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18" name="Google Shape;71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9" name="Google Shape;71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0" name="Google Shape;72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21" name="Google Shape;721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22" name="Google Shape;722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3" name="Google Shape;723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4" name="Google Shape;724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25" name="Google Shape;725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26" name="Google Shape;726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7" name="Google Shape;727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8" name="Google Shape;728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29" name="Google Shape;729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30" name="Google Shape;730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31" name="Google Shape;731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32" name="Google Shape;732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  <p:grpSp>
          <p:nvGrpSpPr>
            <p:cNvPr id="733" name="Google Shape;733;p2"/>
            <p:cNvGrpSpPr/>
            <p:nvPr/>
          </p:nvGrpSpPr>
          <p:grpSpPr>
            <a:xfrm>
              <a:off x="10416627" y="4978440"/>
              <a:ext cx="576290" cy="1852362"/>
              <a:chOff x="304800" y="5715000"/>
              <a:chExt cx="1066800" cy="3429000"/>
            </a:xfrm>
          </p:grpSpPr>
          <p:sp>
            <p:nvSpPr>
              <p:cNvPr id="734" name="Google Shape;734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735" name="Google Shape;735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36" name="Google Shape;73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37" name="Google Shape;73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38" name="Google Shape;73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39" name="Google Shape;739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40" name="Google Shape;74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1" name="Google Shape;74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2" name="Google Shape;74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43" name="Google Shape;743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44" name="Google Shape;74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5" name="Google Shape;74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6" name="Google Shape;74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47" name="Google Shape;747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48" name="Google Shape;74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9" name="Google Shape;74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0" name="Google Shape;75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51" name="Google Shape;751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52" name="Google Shape;75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3" name="Google Shape;75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4" name="Google Shape;75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55" name="Google Shape;755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56" name="Google Shape;75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7" name="Google Shape;75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8" name="Google Shape;75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59" name="Google Shape;759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60" name="Google Shape;76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1" name="Google Shape;76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2" name="Google Shape;76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63" name="Google Shape;763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764" name="Google Shape;76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5" name="Google Shape;76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6" name="Google Shape;76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67" name="Google Shape;767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768" name="Google Shape;76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9" name="Google Shape;76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0" name="Google Shape;77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771" name="Google Shape;771;p2"/>
            <p:cNvGrpSpPr/>
            <p:nvPr/>
          </p:nvGrpSpPr>
          <p:grpSpPr>
            <a:xfrm>
              <a:off x="7452849" y="4731458"/>
              <a:ext cx="555709" cy="2099344"/>
              <a:chOff x="304800" y="5715000"/>
              <a:chExt cx="1066800" cy="3429000"/>
            </a:xfrm>
          </p:grpSpPr>
          <p:sp>
            <p:nvSpPr>
              <p:cNvPr id="772" name="Google Shape;772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773" name="Google Shape;773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74" name="Google Shape;77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5" name="Google Shape;77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6" name="Google Shape;77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77" name="Google Shape;777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78" name="Google Shape;77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9" name="Google Shape;77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0" name="Google Shape;78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81" name="Google Shape;781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82" name="Google Shape;78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3" name="Google Shape;78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4" name="Google Shape;78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85" name="Google Shape;785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86" name="Google Shape;78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7" name="Google Shape;78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8" name="Google Shape;78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89" name="Google Shape;789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90" name="Google Shape;79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1" name="Google Shape;79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2" name="Google Shape;79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93" name="Google Shape;793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94" name="Google Shape;79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5" name="Google Shape;79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6" name="Google Shape;79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97" name="Google Shape;797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98" name="Google Shape;79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9" name="Google Shape;79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0" name="Google Shape;80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01" name="Google Shape;801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802" name="Google Shape;80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3" name="Google Shape;80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4" name="Google Shape;80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05" name="Google Shape;805;p2"/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806" name="Google Shape;80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7" name="Google Shape;80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8" name="Google Shape;80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9" name="Google Shape;809;p2"/>
                <p:cNvSpPr/>
                <p:nvPr/>
              </p:nvSpPr>
              <p:spPr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0" name="Google Shape;810;p2"/>
                <p:cNvSpPr/>
                <p:nvPr/>
              </p:nvSpPr>
              <p:spPr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1" name="Google Shape;811;p2"/>
                <p:cNvSpPr/>
                <p:nvPr/>
              </p:nvSpPr>
              <p:spPr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812" name="Google Shape;812;p2"/>
            <p:cNvGrpSpPr/>
            <p:nvPr/>
          </p:nvGrpSpPr>
          <p:grpSpPr>
            <a:xfrm>
              <a:off x="11382019" y="4237495"/>
              <a:ext cx="806806" cy="2593307"/>
              <a:chOff x="304800" y="5715000"/>
              <a:chExt cx="1066800" cy="3429000"/>
            </a:xfrm>
          </p:grpSpPr>
          <p:sp>
            <p:nvSpPr>
              <p:cNvPr id="813" name="Google Shape;813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  <a:effectLst>
                <a:outerShdw blurRad="263525" rotWithShape="0" algn="tl" dir="3420000" dist="114300">
                  <a:srgbClr val="00000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814" name="Google Shape;814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815" name="Google Shape;81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6" name="Google Shape;81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7" name="Google Shape;81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18" name="Google Shape;818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819" name="Google Shape;81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0" name="Google Shape;82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1" name="Google Shape;82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22" name="Google Shape;822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823" name="Google Shape;82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4" name="Google Shape;82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5" name="Google Shape;82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26" name="Google Shape;826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827" name="Google Shape;82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8" name="Google Shape;82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9" name="Google Shape;82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30" name="Google Shape;830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831" name="Google Shape;83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2" name="Google Shape;83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3" name="Google Shape;83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34" name="Google Shape;834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835" name="Google Shape;83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6" name="Google Shape;83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7" name="Google Shape;83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38" name="Google Shape;838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839" name="Google Shape;83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0" name="Google Shape;84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1" name="Google Shape;84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42" name="Google Shape;842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843" name="Google Shape;84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4" name="Google Shape;84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5" name="Google Shape;84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46" name="Google Shape;846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847" name="Google Shape;84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8" name="Google Shape;84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9" name="Google Shape;84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</p:grpSp>
      <p:sp>
        <p:nvSpPr>
          <p:cNvPr id="850" name="Google Shape;850;p2"/>
          <p:cNvSpPr/>
          <p:nvPr/>
        </p:nvSpPr>
        <p:spPr>
          <a:xfrm>
            <a:off x="1060883" y="2859771"/>
            <a:ext cx="146600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0" spcFirstLastPara="1" rIns="0" wrap="square" tIns="18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 Statement and Business Overview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2"/>
          <p:cNvSpPr/>
          <p:nvPr/>
        </p:nvSpPr>
        <p:spPr>
          <a:xfrm>
            <a:off x="3157889" y="3159482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0" spcFirstLastPara="1" rIns="0" wrap="square" tIns="18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Data Pre Processing and Feature Engineering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"/>
          <p:cNvSpPr/>
          <p:nvPr/>
        </p:nvSpPr>
        <p:spPr>
          <a:xfrm>
            <a:off x="5207231" y="2721436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0" spcFirstLastPara="1" rIns="0" wrap="square" tIns="18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Model Building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"/>
          <p:cNvSpPr/>
          <p:nvPr/>
        </p:nvSpPr>
        <p:spPr>
          <a:xfrm>
            <a:off x="7092427" y="2985551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0" spcFirstLastPara="1" rIns="0" wrap="square" tIns="18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R2 Evaluation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"/>
          <p:cNvSpPr/>
          <p:nvPr/>
        </p:nvSpPr>
        <p:spPr>
          <a:xfrm>
            <a:off x="8825892" y="2859771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0" spcFirstLastPara="1" rIns="0" wrap="square" tIns="18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Data Insights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"/>
          <p:cNvSpPr/>
          <p:nvPr/>
        </p:nvSpPr>
        <p:spPr>
          <a:xfrm>
            <a:off x="10411104" y="3548196"/>
            <a:ext cx="181908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0" spcFirstLastPara="1" rIns="0" wrap="square" tIns="18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 and Recommendations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"/>
          <p:cNvSpPr/>
          <p:nvPr/>
        </p:nvSpPr>
        <p:spPr>
          <a:xfrm>
            <a:off x="7359654" y="3713548"/>
            <a:ext cx="31164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AGENDA</a:t>
            </a:r>
            <a:endParaRPr/>
          </a:p>
        </p:txBody>
      </p:sp>
      <p:sp>
        <p:nvSpPr>
          <p:cNvPr id="857" name="Google Shape;857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Made By Soumit Kar</a:t>
            </a:r>
            <a:endParaRPr/>
          </a:p>
        </p:txBody>
      </p:sp>
      <p:sp>
        <p:nvSpPr>
          <p:cNvPr id="858" name="Google Shape;858;p2"/>
          <p:cNvSpPr txBox="1"/>
          <p:nvPr>
            <p:ph idx="10" type="dt"/>
          </p:nvPr>
        </p:nvSpPr>
        <p:spPr>
          <a:xfrm>
            <a:off x="7964424" y="6272775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"/>
          <p:cNvGrpSpPr/>
          <p:nvPr/>
        </p:nvGrpSpPr>
        <p:grpSpPr>
          <a:xfrm>
            <a:off x="377483" y="893354"/>
            <a:ext cx="11437034" cy="5599511"/>
            <a:chOff x="0" y="263807"/>
            <a:chExt cx="11437034" cy="5599511"/>
          </a:xfrm>
        </p:grpSpPr>
        <p:sp>
          <p:nvSpPr>
            <p:cNvPr id="865" name="Google Shape;865;p3"/>
            <p:cNvSpPr/>
            <p:nvPr/>
          </p:nvSpPr>
          <p:spPr>
            <a:xfrm>
              <a:off x="0" y="669721"/>
              <a:ext cx="11437034" cy="1666796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1715566" y="263807"/>
              <a:ext cx="8005923" cy="82801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 txBox="1"/>
            <p:nvPr/>
          </p:nvSpPr>
          <p:spPr>
            <a:xfrm>
              <a:off x="1755987" y="304228"/>
              <a:ext cx="7925081" cy="747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302600" spcFirstLastPara="1" rIns="3026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imes New Roman"/>
                <a:buNone/>
              </a:pPr>
              <a:r>
                <a:rPr b="1" lang="en-IN" sz="3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</a:t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0" y="3365418"/>
              <a:ext cx="11437034" cy="24979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1715566" y="2973004"/>
              <a:ext cx="8005923" cy="81293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 txBox="1"/>
            <p:nvPr/>
          </p:nvSpPr>
          <p:spPr>
            <a:xfrm>
              <a:off x="1755250" y="3012688"/>
              <a:ext cx="7926555" cy="733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302600" spcFirstLastPara="1" rIns="3026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imes New Roman"/>
                <a:buNone/>
              </a:pPr>
              <a:r>
                <a:rPr b="1" lang="en-IN" sz="3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Company's Approach and Insight</a:t>
              </a:r>
              <a:endParaRPr/>
            </a:p>
          </p:txBody>
        </p:sp>
      </p:grpSp>
      <p:sp>
        <p:nvSpPr>
          <p:cNvPr id="871" name="Google Shape;871;p3"/>
          <p:cNvSpPr txBox="1"/>
          <p:nvPr/>
        </p:nvSpPr>
        <p:spPr>
          <a:xfrm>
            <a:off x="616486" y="1865144"/>
            <a:ext cx="110174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are expected to create an analytical and modelling framework to predict the lifetime value of each customer based on the quantitative and qualitative features.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2" name="Google Shape;872;p3"/>
          <p:cNvSpPr txBox="1"/>
          <p:nvPr/>
        </p:nvSpPr>
        <p:spPr>
          <a:xfrm>
            <a:off x="377483" y="4648089"/>
            <a:ext cx="114370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major non-life insurance company wants to evaluate customer lifetime value based on each customer’s demographics and policy information including claim details.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CLV is a profitability metric in terms of a value placed by the company on each customer and can be conceived in two dimensions: the customer`s present Value and potential future Value.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3" name="Google Shape;873;p3"/>
          <p:cNvSpPr txBox="1"/>
          <p:nvPr>
            <p:ph idx="11" type="ftr"/>
          </p:nvPr>
        </p:nvSpPr>
        <p:spPr>
          <a:xfrm>
            <a:off x="616487" y="6492875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Made By Soumit Kar</a:t>
            </a:r>
            <a:endParaRPr/>
          </a:p>
        </p:txBody>
      </p:sp>
      <p:sp>
        <p:nvSpPr>
          <p:cNvPr id="874" name="Google Shape;874;p3"/>
          <p:cNvSpPr txBox="1"/>
          <p:nvPr>
            <p:ph idx="10" type="dt"/>
          </p:nvPr>
        </p:nvSpPr>
        <p:spPr>
          <a:xfrm>
            <a:off x="8037576" y="6505098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en-I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3"/>
          <p:cNvSpPr txBox="1"/>
          <p:nvPr>
            <p:ph type="title"/>
          </p:nvPr>
        </p:nvSpPr>
        <p:spPr>
          <a:xfrm>
            <a:off x="0" y="199761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OVER VIEW</a:t>
            </a:r>
            <a:endParaRPr/>
          </a:p>
        </p:txBody>
      </p:sp>
      <p:pic>
        <p:nvPicPr>
          <p:cNvPr id="877" name="Google Shape;87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"/>
          <p:cNvSpPr txBox="1"/>
          <p:nvPr>
            <p:ph idx="11" type="ftr"/>
          </p:nvPr>
        </p:nvSpPr>
        <p:spPr>
          <a:xfrm>
            <a:off x="398819" y="6439872"/>
            <a:ext cx="6327648" cy="365125"/>
          </a:xfrm>
          <a:prstGeom prst="rect">
            <a:avLst/>
          </a:prstGeom>
          <a:solidFill>
            <a:schemeClr val="lt1">
              <a:alpha val="1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Made By Soumit Kar</a:t>
            </a:r>
            <a:endParaRPr/>
          </a:p>
        </p:txBody>
      </p:sp>
      <p:sp>
        <p:nvSpPr>
          <p:cNvPr id="883" name="Google Shape;883;p4"/>
          <p:cNvSpPr txBox="1"/>
          <p:nvPr>
            <p:ph idx="12" type="sldNum"/>
          </p:nvPr>
        </p:nvSpPr>
        <p:spPr>
          <a:xfrm>
            <a:off x="11311128" y="6257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en-I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4"/>
          <p:cNvSpPr txBox="1"/>
          <p:nvPr>
            <p:ph type="title"/>
          </p:nvPr>
        </p:nvSpPr>
        <p:spPr>
          <a:xfrm>
            <a:off x="0" y="153338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BUSINESS STRATEGIES</a:t>
            </a:r>
            <a:endParaRPr/>
          </a:p>
        </p:txBody>
      </p:sp>
      <p:pic>
        <p:nvPicPr>
          <p:cNvPr id="885" name="Google Shape;8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780" y="3891879"/>
            <a:ext cx="4641474" cy="256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780" y="752303"/>
            <a:ext cx="4641475" cy="270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3614" y="2162783"/>
            <a:ext cx="4641475" cy="2753682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4"/>
          <p:cNvSpPr/>
          <p:nvPr/>
        </p:nvSpPr>
        <p:spPr>
          <a:xfrm>
            <a:off x="5418887" y="3341210"/>
            <a:ext cx="1688092" cy="5452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889" name="Google Shape;88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"/>
          <p:cNvSpPr txBox="1"/>
          <p:nvPr>
            <p:ph idx="10" type="dt"/>
          </p:nvPr>
        </p:nvSpPr>
        <p:spPr>
          <a:xfrm>
            <a:off x="7964423" y="6494040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5"/>
          <p:cNvSpPr txBox="1"/>
          <p:nvPr>
            <p:ph idx="11" type="ftr"/>
          </p:nvPr>
        </p:nvSpPr>
        <p:spPr>
          <a:xfrm>
            <a:off x="13583" y="6452165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Made By Soumit Kar</a:t>
            </a:r>
            <a:endParaRPr/>
          </a:p>
        </p:txBody>
      </p:sp>
      <p:sp>
        <p:nvSpPr>
          <p:cNvPr id="896" name="Google Shape;896;p5"/>
          <p:cNvSpPr txBox="1"/>
          <p:nvPr>
            <p:ph idx="12" type="sldNum"/>
          </p:nvPr>
        </p:nvSpPr>
        <p:spPr>
          <a:xfrm>
            <a:off x="11358134" y="6273823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en-I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7" name="Google Shape;897;p5"/>
          <p:cNvCxnSpPr/>
          <p:nvPr/>
        </p:nvCxnSpPr>
        <p:spPr>
          <a:xfrm rot="10800000">
            <a:off x="1856930" y="1447891"/>
            <a:ext cx="0" cy="46986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8" name="Google Shape;898;p5"/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9" name="Google Shape;899;p5"/>
          <p:cNvSpPr/>
          <p:nvPr/>
        </p:nvSpPr>
        <p:spPr>
          <a:xfrm>
            <a:off x="1976113" y="1657666"/>
            <a:ext cx="8377703" cy="4534402"/>
          </a:xfrm>
          <a:custGeom>
            <a:rect b="b" l="l" r="r" t="t"/>
            <a:pathLst>
              <a:path extrusionOk="0" h="4840207" w="5570806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0" name="Google Shape;900;p5"/>
          <p:cNvSpPr/>
          <p:nvPr/>
        </p:nvSpPr>
        <p:spPr>
          <a:xfrm>
            <a:off x="1856926" y="1082766"/>
            <a:ext cx="6891503" cy="4429557"/>
          </a:xfrm>
          <a:custGeom>
            <a:rect b="b" l="l" r="r" t="t"/>
            <a:pathLst>
              <a:path extrusionOk="0" h="4762368" w="5974712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1" name="Google Shape;901;p5"/>
          <p:cNvSpPr/>
          <p:nvPr/>
        </p:nvSpPr>
        <p:spPr>
          <a:xfrm rot="-5400000">
            <a:off x="2297579" y="5533393"/>
            <a:ext cx="561418" cy="40689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2" name="Google Shape;902;p5"/>
          <p:cNvSpPr/>
          <p:nvPr/>
        </p:nvSpPr>
        <p:spPr>
          <a:xfrm rot="-5400000">
            <a:off x="3877642" y="2301307"/>
            <a:ext cx="915597" cy="40689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3" name="Google Shape;903;p5"/>
          <p:cNvSpPr/>
          <p:nvPr/>
        </p:nvSpPr>
        <p:spPr>
          <a:xfrm rot="-5400000">
            <a:off x="4339280" y="1577308"/>
            <a:ext cx="915596" cy="406896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4" name="Google Shape;904;p5"/>
          <p:cNvSpPr/>
          <p:nvPr/>
        </p:nvSpPr>
        <p:spPr>
          <a:xfrm>
            <a:off x="4892883" y="598290"/>
            <a:ext cx="5283284" cy="724314"/>
          </a:xfrm>
          <a:custGeom>
            <a:rect b="b" l="l" r="r" t="t"/>
            <a:pathLst>
              <a:path extrusionOk="0" h="724314" w="5283284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5" name="Google Shape;905;p5"/>
          <p:cNvSpPr/>
          <p:nvPr/>
        </p:nvSpPr>
        <p:spPr>
          <a:xfrm rot="-665568">
            <a:off x="7155105" y="2522963"/>
            <a:ext cx="4276579" cy="970834"/>
          </a:xfrm>
          <a:custGeom>
            <a:rect b="b" l="l" r="r" t="t"/>
            <a:pathLst>
              <a:path extrusionOk="0" h="970834" w="4276579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6" name="Google Shape;906;p5"/>
          <p:cNvSpPr/>
          <p:nvPr/>
        </p:nvSpPr>
        <p:spPr>
          <a:xfrm rot="-5400000">
            <a:off x="7048846" y="1745752"/>
            <a:ext cx="1324707" cy="509697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7" name="Google Shape;907;p5"/>
          <p:cNvSpPr/>
          <p:nvPr/>
        </p:nvSpPr>
        <p:spPr>
          <a:xfrm rot="-5400000">
            <a:off x="7693042" y="1832239"/>
            <a:ext cx="1989171" cy="509697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8" name="Google Shape;908;p5"/>
          <p:cNvSpPr/>
          <p:nvPr/>
        </p:nvSpPr>
        <p:spPr>
          <a:xfrm rot="-5400000">
            <a:off x="8835429" y="1550040"/>
            <a:ext cx="1989171" cy="509697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9" name="Google Shape;909;p5"/>
          <p:cNvSpPr/>
          <p:nvPr/>
        </p:nvSpPr>
        <p:spPr>
          <a:xfrm rot="-5400000">
            <a:off x="3440829" y="3203962"/>
            <a:ext cx="915599" cy="40689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0" name="Google Shape;910;p5"/>
          <p:cNvSpPr/>
          <p:nvPr/>
        </p:nvSpPr>
        <p:spPr>
          <a:xfrm rot="-5400000">
            <a:off x="3052234" y="4102515"/>
            <a:ext cx="896301" cy="40689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1" name="Google Shape;911;p5"/>
          <p:cNvSpPr/>
          <p:nvPr/>
        </p:nvSpPr>
        <p:spPr>
          <a:xfrm rot="-5400000">
            <a:off x="2728193" y="5111207"/>
            <a:ext cx="831505" cy="40689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2" name="Google Shape;912;p5"/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13" name="Google Shape;913;p5"/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14" name="Google Shape;914;p5"/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TIME</a:t>
            </a:r>
            <a:endParaRPr/>
          </a:p>
        </p:txBody>
      </p:sp>
      <p:sp>
        <p:nvSpPr>
          <p:cNvPr id="915" name="Google Shape;915;p5"/>
          <p:cNvSpPr/>
          <p:nvPr/>
        </p:nvSpPr>
        <p:spPr>
          <a:xfrm>
            <a:off x="1079318" y="2962553"/>
            <a:ext cx="1990704" cy="945057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acquisition of new customers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6" name="Google Shape;916;p5"/>
          <p:cNvSpPr/>
          <p:nvPr/>
        </p:nvSpPr>
        <p:spPr>
          <a:xfrm>
            <a:off x="2137805" y="920027"/>
            <a:ext cx="1990704" cy="537604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Better Cross / Up selling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7" name="Google Shape;917;p5"/>
          <p:cNvSpPr/>
          <p:nvPr/>
        </p:nvSpPr>
        <p:spPr>
          <a:xfrm>
            <a:off x="5879729" y="665933"/>
            <a:ext cx="2086319" cy="904572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Customer Retention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8" name="Google Shape;918;p5"/>
          <p:cNvSpPr/>
          <p:nvPr/>
        </p:nvSpPr>
        <p:spPr>
          <a:xfrm>
            <a:off x="8833269" y="2850090"/>
            <a:ext cx="2814011" cy="725441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Recovery of Potential Valuable Customers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9" name="Google Shape;919;p5"/>
          <p:cNvSpPr/>
          <p:nvPr/>
        </p:nvSpPr>
        <p:spPr>
          <a:xfrm>
            <a:off x="7140062" y="4811112"/>
            <a:ext cx="2420597" cy="861511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Faster Termination of Less Valuable Customer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20" name="Google Shape;920;p5"/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Acquisition</a:t>
            </a:r>
            <a:endParaRPr/>
          </a:p>
        </p:txBody>
      </p:sp>
      <p:sp>
        <p:nvSpPr>
          <p:cNvPr id="921" name="Google Shape;921;p5"/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Retention</a:t>
            </a:r>
            <a:endParaRPr/>
          </a:p>
        </p:txBody>
      </p:sp>
      <p:sp>
        <p:nvSpPr>
          <p:cNvPr id="922" name="Google Shape;922;p5"/>
          <p:cNvSpPr txBox="1"/>
          <p:nvPr/>
        </p:nvSpPr>
        <p:spPr>
          <a:xfrm>
            <a:off x="7986475" y="6271726"/>
            <a:ext cx="294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Termination</a:t>
            </a:r>
            <a:endParaRPr/>
          </a:p>
        </p:txBody>
      </p:sp>
      <p:sp>
        <p:nvSpPr>
          <p:cNvPr id="923" name="Google Shape;923;p5"/>
          <p:cNvSpPr txBox="1"/>
          <p:nvPr>
            <p:ph type="title"/>
          </p:nvPr>
        </p:nvSpPr>
        <p:spPr>
          <a:xfrm>
            <a:off x="0" y="111647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CUSTOMER LIFE CYCLE</a:t>
            </a:r>
            <a:endParaRPr/>
          </a:p>
        </p:txBody>
      </p:sp>
      <p:pic>
        <p:nvPicPr>
          <p:cNvPr id="924" name="Google Shape;9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175" y="62500"/>
            <a:ext cx="1818925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"/>
          <p:cNvSpPr txBox="1"/>
          <p:nvPr>
            <p:ph idx="10" type="dt"/>
          </p:nvPr>
        </p:nvSpPr>
        <p:spPr>
          <a:xfrm>
            <a:off x="7964423" y="6494040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"/>
          <p:cNvSpPr txBox="1"/>
          <p:nvPr>
            <p:ph idx="11" type="ftr"/>
          </p:nvPr>
        </p:nvSpPr>
        <p:spPr>
          <a:xfrm>
            <a:off x="13583" y="6452165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Made By soumit Kar</a:t>
            </a:r>
            <a:endParaRPr/>
          </a:p>
        </p:txBody>
      </p:sp>
      <p:sp>
        <p:nvSpPr>
          <p:cNvPr id="931" name="Google Shape;931;p6"/>
          <p:cNvSpPr txBox="1"/>
          <p:nvPr>
            <p:ph idx="12" type="sldNum"/>
          </p:nvPr>
        </p:nvSpPr>
        <p:spPr>
          <a:xfrm>
            <a:off x="11358134" y="6328010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en-I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2" name="Google Shape;932;p6"/>
          <p:cNvCxnSpPr/>
          <p:nvPr/>
        </p:nvCxnSpPr>
        <p:spPr>
          <a:xfrm rot="10800000">
            <a:off x="1856930" y="1447891"/>
            <a:ext cx="0" cy="46986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3" name="Google Shape;933;p6"/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4" name="Google Shape;934;p6"/>
          <p:cNvSpPr/>
          <p:nvPr/>
        </p:nvSpPr>
        <p:spPr>
          <a:xfrm>
            <a:off x="1976113" y="1657666"/>
            <a:ext cx="8377703" cy="4534402"/>
          </a:xfrm>
          <a:custGeom>
            <a:rect b="b" l="l" r="r" t="t"/>
            <a:pathLst>
              <a:path extrusionOk="0" h="4840207" w="5570806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5" name="Google Shape;935;p6"/>
          <p:cNvSpPr/>
          <p:nvPr/>
        </p:nvSpPr>
        <p:spPr>
          <a:xfrm>
            <a:off x="1856926" y="1082766"/>
            <a:ext cx="6891503" cy="4429557"/>
          </a:xfrm>
          <a:custGeom>
            <a:rect b="b" l="l" r="r" t="t"/>
            <a:pathLst>
              <a:path extrusionOk="0" h="4762368" w="5974712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6" name="Google Shape;936;p6"/>
          <p:cNvSpPr/>
          <p:nvPr/>
        </p:nvSpPr>
        <p:spPr>
          <a:xfrm rot="-5400000">
            <a:off x="2297579" y="5533393"/>
            <a:ext cx="561418" cy="40689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7" name="Google Shape;937;p6"/>
          <p:cNvSpPr/>
          <p:nvPr/>
        </p:nvSpPr>
        <p:spPr>
          <a:xfrm rot="-5400000">
            <a:off x="3877642" y="2301307"/>
            <a:ext cx="915597" cy="40689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8" name="Google Shape;938;p6"/>
          <p:cNvSpPr/>
          <p:nvPr/>
        </p:nvSpPr>
        <p:spPr>
          <a:xfrm rot="-5400000">
            <a:off x="4339280" y="1577308"/>
            <a:ext cx="915596" cy="406896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9" name="Google Shape;939;p6"/>
          <p:cNvSpPr/>
          <p:nvPr/>
        </p:nvSpPr>
        <p:spPr>
          <a:xfrm>
            <a:off x="4892883" y="598290"/>
            <a:ext cx="5283284" cy="724314"/>
          </a:xfrm>
          <a:custGeom>
            <a:rect b="b" l="l" r="r" t="t"/>
            <a:pathLst>
              <a:path extrusionOk="0" h="724314" w="5283284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0" name="Google Shape;940;p6"/>
          <p:cNvSpPr/>
          <p:nvPr/>
        </p:nvSpPr>
        <p:spPr>
          <a:xfrm rot="-665568">
            <a:off x="7155105" y="2522963"/>
            <a:ext cx="4276579" cy="970834"/>
          </a:xfrm>
          <a:custGeom>
            <a:rect b="b" l="l" r="r" t="t"/>
            <a:pathLst>
              <a:path extrusionOk="0" h="970834" w="4276579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1" name="Google Shape;941;p6"/>
          <p:cNvSpPr/>
          <p:nvPr/>
        </p:nvSpPr>
        <p:spPr>
          <a:xfrm rot="-5400000">
            <a:off x="7048846" y="1745752"/>
            <a:ext cx="1324707" cy="509697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2" name="Google Shape;942;p6"/>
          <p:cNvSpPr/>
          <p:nvPr/>
        </p:nvSpPr>
        <p:spPr>
          <a:xfrm rot="-5400000">
            <a:off x="7693042" y="1832239"/>
            <a:ext cx="1989171" cy="509697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3" name="Google Shape;943;p6"/>
          <p:cNvSpPr/>
          <p:nvPr/>
        </p:nvSpPr>
        <p:spPr>
          <a:xfrm rot="-5400000">
            <a:off x="8835429" y="1550040"/>
            <a:ext cx="1989171" cy="509697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4" name="Google Shape;944;p6"/>
          <p:cNvSpPr/>
          <p:nvPr/>
        </p:nvSpPr>
        <p:spPr>
          <a:xfrm rot="-5400000">
            <a:off x="3440829" y="3203962"/>
            <a:ext cx="915599" cy="40689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5" name="Google Shape;945;p6"/>
          <p:cNvSpPr/>
          <p:nvPr/>
        </p:nvSpPr>
        <p:spPr>
          <a:xfrm rot="-5400000">
            <a:off x="3052234" y="4102515"/>
            <a:ext cx="896301" cy="40689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6" name="Google Shape;946;p6"/>
          <p:cNvSpPr/>
          <p:nvPr/>
        </p:nvSpPr>
        <p:spPr>
          <a:xfrm rot="-5400000">
            <a:off x="2728193" y="5111207"/>
            <a:ext cx="831505" cy="40689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7" name="Google Shape;947;p6"/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48" name="Google Shape;948;p6"/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49" name="Google Shape;949;p6"/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TIME</a:t>
            </a:r>
            <a:endParaRPr/>
          </a:p>
        </p:txBody>
      </p:sp>
      <p:sp>
        <p:nvSpPr>
          <p:cNvPr id="950" name="Google Shape;950;p6"/>
          <p:cNvSpPr/>
          <p:nvPr/>
        </p:nvSpPr>
        <p:spPr>
          <a:xfrm>
            <a:off x="1079318" y="2962553"/>
            <a:ext cx="1990704" cy="945057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acquisition of new customers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1" name="Google Shape;951;p6"/>
          <p:cNvSpPr/>
          <p:nvPr/>
        </p:nvSpPr>
        <p:spPr>
          <a:xfrm>
            <a:off x="2137805" y="920027"/>
            <a:ext cx="1990704" cy="537604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Better Cross / Up selling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2" name="Google Shape;952;p6"/>
          <p:cNvSpPr/>
          <p:nvPr/>
        </p:nvSpPr>
        <p:spPr>
          <a:xfrm>
            <a:off x="5879729" y="665933"/>
            <a:ext cx="2086319" cy="904572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Customer Retention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3" name="Google Shape;953;p6"/>
          <p:cNvSpPr/>
          <p:nvPr/>
        </p:nvSpPr>
        <p:spPr>
          <a:xfrm>
            <a:off x="8864163" y="2934025"/>
            <a:ext cx="2814011" cy="725441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Recovery of Potential Valuable Customers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4" name="Google Shape;954;p6"/>
          <p:cNvSpPr/>
          <p:nvPr/>
        </p:nvSpPr>
        <p:spPr>
          <a:xfrm>
            <a:off x="7114629" y="4979954"/>
            <a:ext cx="2420597" cy="861511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Faster Termination of Less Valuable Customer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5" name="Google Shape;955;p6"/>
          <p:cNvSpPr txBox="1"/>
          <p:nvPr/>
        </p:nvSpPr>
        <p:spPr>
          <a:xfrm>
            <a:off x="1947003" y="6271726"/>
            <a:ext cx="294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Acquisition</a:t>
            </a:r>
            <a:endParaRPr/>
          </a:p>
        </p:txBody>
      </p:sp>
      <p:sp>
        <p:nvSpPr>
          <p:cNvPr id="956" name="Google Shape;956;p6"/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Retention</a:t>
            </a:r>
            <a:endParaRPr/>
          </a:p>
        </p:txBody>
      </p:sp>
      <p:sp>
        <p:nvSpPr>
          <p:cNvPr id="957" name="Google Shape;957;p6"/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Termination</a:t>
            </a:r>
            <a:endParaRPr/>
          </a:p>
        </p:txBody>
      </p:sp>
      <p:sp>
        <p:nvSpPr>
          <p:cNvPr id="958" name="Google Shape;958;p6"/>
          <p:cNvSpPr txBox="1"/>
          <p:nvPr>
            <p:ph type="title"/>
          </p:nvPr>
        </p:nvSpPr>
        <p:spPr>
          <a:xfrm>
            <a:off x="0" y="111647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CLV HELPS TO ANSWER THIS……</a:t>
            </a:r>
            <a:endParaRPr/>
          </a:p>
        </p:txBody>
      </p:sp>
      <p:sp>
        <p:nvSpPr>
          <p:cNvPr id="959" name="Google Shape;959;p6"/>
          <p:cNvSpPr/>
          <p:nvPr/>
        </p:nvSpPr>
        <p:spPr>
          <a:xfrm>
            <a:off x="2015524" y="4045648"/>
            <a:ext cx="2523364" cy="1071753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new customer has same profile as valuable customer?</a:t>
            </a:r>
            <a:endParaRPr/>
          </a:p>
        </p:txBody>
      </p:sp>
      <p:sp>
        <p:nvSpPr>
          <p:cNvPr id="960" name="Google Shape;960;p6"/>
          <p:cNvSpPr/>
          <p:nvPr/>
        </p:nvSpPr>
        <p:spPr>
          <a:xfrm>
            <a:off x="3166957" y="1605137"/>
            <a:ext cx="2523364" cy="1071753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high probability of cross-selling?</a:t>
            </a:r>
            <a:endParaRPr/>
          </a:p>
        </p:txBody>
      </p:sp>
      <p:sp>
        <p:nvSpPr>
          <p:cNvPr id="961" name="Google Shape;961;p6"/>
          <p:cNvSpPr/>
          <p:nvPr/>
        </p:nvSpPr>
        <p:spPr>
          <a:xfrm>
            <a:off x="6638434" y="1787711"/>
            <a:ext cx="2523364" cy="1071753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high potential?</a:t>
            </a:r>
            <a:endParaRPr/>
          </a:p>
        </p:txBody>
      </p:sp>
      <p:sp>
        <p:nvSpPr>
          <p:cNvPr id="962" name="Google Shape;962;p6"/>
          <p:cNvSpPr/>
          <p:nvPr/>
        </p:nvSpPr>
        <p:spPr>
          <a:xfrm>
            <a:off x="6678413" y="3739957"/>
            <a:ext cx="2523364" cy="1071753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low potential?</a:t>
            </a:r>
            <a:endParaRPr/>
          </a:p>
        </p:txBody>
      </p:sp>
      <p:pic>
        <p:nvPicPr>
          <p:cNvPr id="963" name="Google Shape;9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175" y="62500"/>
            <a:ext cx="1990701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eb17ec8ca1_0_8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geb17ec8ca1_0_80"/>
          <p:cNvSpPr txBox="1"/>
          <p:nvPr/>
        </p:nvSpPr>
        <p:spPr>
          <a:xfrm>
            <a:off x="504875" y="378675"/>
            <a:ext cx="54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1" name="Google Shape;971;geb17ec8ca1_0_80"/>
          <p:cNvSpPr txBox="1"/>
          <p:nvPr/>
        </p:nvSpPr>
        <p:spPr>
          <a:xfrm>
            <a:off x="182325" y="1528675"/>
            <a:ext cx="9775200" cy="3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8900" rtl="0" algn="l">
              <a:spcBef>
                <a:spcPts val="810"/>
              </a:spcBef>
              <a:spcAft>
                <a:spcPts val="0"/>
              </a:spcAft>
              <a:buNone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1. </a:t>
            </a: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Parameters Used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2425" lvl="0" marL="457200" marR="88900" rtl="0" algn="l">
              <a:lnSpc>
                <a:spcPct val="115000"/>
              </a:lnSpc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Business centric parameter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2425" lvl="0" marL="457200" marR="876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Customer centric Parameter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2425" lvl="0" marL="4572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Demographic Parameter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88900" rtl="0" algn="l">
              <a:spcBef>
                <a:spcPts val="205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88900" rtl="0" algn="l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 Combine sets used for Top 5 and Bottom 5 Customers.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88900" rtl="0" algn="l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3. Information and navigation button.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88900" rtl="0" algn="l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4. Histogram for all variables in Tooltips.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88900" rtl="0" algn="l"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2" name="Google Shape;972;geb17ec8ca1_0_80"/>
          <p:cNvSpPr txBox="1"/>
          <p:nvPr/>
        </p:nvSpPr>
        <p:spPr>
          <a:xfrm>
            <a:off x="2959175" y="223025"/>
            <a:ext cx="646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Rockwell"/>
                <a:ea typeface="Rockwell"/>
                <a:cs typeface="Rockwell"/>
                <a:sym typeface="Rockwell"/>
              </a:rPr>
              <a:t>Components Used in Dashboard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73" name="Google Shape;973;geb17ec8ca1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eb17ec8ca1_0_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geb17ec8ca1_0_0"/>
          <p:cNvSpPr txBox="1"/>
          <p:nvPr/>
        </p:nvSpPr>
        <p:spPr>
          <a:xfrm>
            <a:off x="3071375" y="84150"/>
            <a:ext cx="492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    Business Intelligence Dashboard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1" name="Google Shape;981;geb17ec8c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0650"/>
            <a:ext cx="11053199" cy="59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geb17ec8ca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b17ec8ca1_0_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geb17ec8ca1_0_7"/>
          <p:cNvSpPr txBox="1"/>
          <p:nvPr/>
        </p:nvSpPr>
        <p:spPr>
          <a:xfrm>
            <a:off x="1332325" y="224400"/>
            <a:ext cx="605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latin typeface="Rockwell"/>
                <a:ea typeface="Rockwell"/>
                <a:cs typeface="Rockwell"/>
                <a:sym typeface="Rockwell"/>
              </a:rPr>
              <a:t>Customer Engagement Analysis</a:t>
            </a:r>
            <a:endParaRPr b="1" sz="17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90" name="Google Shape;990;geb17ec8ca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3200"/>
            <a:ext cx="5555601" cy="29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geb17ec8ca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450" y="112200"/>
            <a:ext cx="6217549" cy="31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geb17ec8ca1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825" y="3337850"/>
            <a:ext cx="6299174" cy="35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geb17ec8ca1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828700"/>
            <a:ext cx="5740424" cy="28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2018-02-02T05:43:33Z</dcterms:created>
  <dc:creator>Abhilash Reddy</dc:creator>
</cp:coreProperties>
</file>