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Merriweather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regular.fntdata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0c78636b3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b0c78636b3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b0c78636b3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b0c78636b3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b0c78636b3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b0c78636b3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0c78636b3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b0c78636b3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b0c78636b3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b0c78636b3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b0c78636b3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b0c78636b3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b0c78636b3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b0c78636b3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b0c78636b3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b0c78636b3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748350" y="351600"/>
            <a:ext cx="2823600" cy="67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The Analytics Team</a:t>
            </a:r>
            <a:endParaRPr b="1" sz="1200"/>
          </a:p>
        </p:txBody>
      </p:sp>
      <p:pic>
        <p:nvPicPr>
          <p:cNvPr id="129" name="Google Shape;129;p13"/>
          <p:cNvPicPr preferRelativeResize="0"/>
          <p:nvPr/>
        </p:nvPicPr>
        <p:blipFill rotWithShape="1">
          <a:blip r:embed="rId3">
            <a:alphaModFix/>
          </a:blip>
          <a:srcRect b="-38769" l="-39100" r="39100" t="38770"/>
          <a:stretch/>
        </p:blipFill>
        <p:spPr>
          <a:xfrm>
            <a:off x="152400" y="1026450"/>
            <a:ext cx="4419600" cy="250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3"/>
          <p:cNvSpPr txBox="1"/>
          <p:nvPr/>
        </p:nvSpPr>
        <p:spPr>
          <a:xfrm>
            <a:off x="924225" y="1350175"/>
            <a:ext cx="57864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100">
                <a:solidFill>
                  <a:srgbClr val="FF0000"/>
                </a:solidFill>
                <a:latin typeface="Merriweather"/>
                <a:ea typeface="Merriweather"/>
                <a:cs typeface="Merriweather"/>
                <a:sym typeface="Merriweather"/>
              </a:rPr>
              <a:t>Sprocket Central Pty Ltd</a:t>
            </a:r>
            <a:endParaRPr b="1" i="1" sz="3100">
              <a:solidFill>
                <a:srgbClr val="FF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Georgia"/>
                <a:ea typeface="Georgia"/>
                <a:cs typeface="Georgia"/>
                <a:sym typeface="Georgia"/>
              </a:rPr>
              <a:t>Data Analytics Approach</a:t>
            </a:r>
            <a:endParaRPr i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31" name="Google Shape;13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3025" y="152400"/>
            <a:ext cx="1990725" cy="23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3"/>
          <p:cNvSpPr txBox="1"/>
          <p:nvPr/>
        </p:nvSpPr>
        <p:spPr>
          <a:xfrm>
            <a:off x="723300" y="2445175"/>
            <a:ext cx="57864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3"/>
          <p:cNvSpPr txBox="1"/>
          <p:nvPr/>
        </p:nvSpPr>
        <p:spPr>
          <a:xfrm>
            <a:off x="1115100" y="2756600"/>
            <a:ext cx="57864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KPMG  [</a:t>
            </a:r>
            <a:r>
              <a:rPr i="1" lang="en">
                <a:latin typeface="Merriweather"/>
                <a:ea typeface="Merriweather"/>
                <a:cs typeface="Merriweather"/>
                <a:sym typeface="Merriweather"/>
              </a:rPr>
              <a:t>junior analyst Team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]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34" name="Google Shape;134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55425" y="390525"/>
            <a:ext cx="2061275" cy="206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203025" y="214325"/>
            <a:ext cx="8719200" cy="789600"/>
          </a:xfrm>
          <a:prstGeom prst="rect">
            <a:avLst/>
          </a:prstGeom>
          <a:solidFill>
            <a:srgbClr val="4A86E8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Agenda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203025" y="1003925"/>
            <a:ext cx="8719200" cy="3925200"/>
          </a:xfrm>
          <a:prstGeom prst="rect">
            <a:avLst/>
          </a:prstGeom>
          <a:solidFill>
            <a:srgbClr val="EAD1D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b="1" lang="en" sz="2500"/>
              <a:t>Introduction</a:t>
            </a:r>
            <a:endParaRPr b="1"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b="1" lang="en" sz="2500"/>
              <a:t>Data exploration</a:t>
            </a:r>
            <a:endParaRPr b="1"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b="1" lang="en" sz="2500"/>
              <a:t>Model Development</a:t>
            </a:r>
            <a:endParaRPr b="1"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b="1" lang="en" sz="2500"/>
              <a:t>Interpretation</a:t>
            </a:r>
            <a:endParaRPr b="1" sz="2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200925" y="212725"/>
            <a:ext cx="8739900" cy="540600"/>
          </a:xfrm>
          <a:prstGeom prst="rect">
            <a:avLst/>
          </a:prstGeom>
          <a:solidFill>
            <a:srgbClr val="4A86E8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0000"/>
                </a:solidFill>
              </a:rPr>
              <a:t>Data exploration</a:t>
            </a:r>
            <a:endParaRPr b="1" sz="2200">
              <a:solidFill>
                <a:srgbClr val="000000"/>
              </a:solidFill>
            </a:endParaRPr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200925" y="753325"/>
            <a:ext cx="8739900" cy="41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Customer Age Distribution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1950" y="884050"/>
            <a:ext cx="3887751" cy="203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5"/>
          <p:cNvSpPr txBox="1"/>
          <p:nvPr/>
        </p:nvSpPr>
        <p:spPr>
          <a:xfrm>
            <a:off x="200925" y="1145225"/>
            <a:ext cx="4510800" cy="37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Georgia"/>
              <a:buChar char="★"/>
            </a:pP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Mostly 40 - 47 age groups are frequent customers.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Georgia"/>
              <a:buChar char="★"/>
            </a:pP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48 - 59 age group has big drop in percentage.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Georgia"/>
              <a:buChar char="★"/>
            </a:pP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The red line shows the 3 years bike related purchase 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Items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Georgia"/>
              <a:buChar char="★"/>
            </a:pP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There is slightly increase in 59 to above age groups .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Georgia"/>
              <a:buChar char="★"/>
            </a:pP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Percentage below 25 age not change.                            </a:t>
            </a:r>
            <a:r>
              <a:rPr b="1" lang="en" sz="1200">
                <a:solidFill>
                  <a:srgbClr val="660000"/>
                </a:solidFill>
                <a:latin typeface="Georgia"/>
                <a:ea typeface="Georgia"/>
                <a:cs typeface="Georgia"/>
                <a:sym typeface="Georgia"/>
              </a:rPr>
              <a:t>OLD</a:t>
            </a:r>
            <a:endParaRPr b="1" sz="1200">
              <a:solidFill>
                <a:srgbClr val="66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                                </a:t>
            </a:r>
            <a:r>
              <a:rPr b="1" lang="en" sz="1200">
                <a:solidFill>
                  <a:srgbClr val="5B0F00"/>
                </a:solidFill>
                <a:latin typeface="Calibri"/>
                <a:ea typeface="Calibri"/>
                <a:cs typeface="Calibri"/>
                <a:sym typeface="Calibri"/>
              </a:rPr>
              <a:t>OLD</a:t>
            </a:r>
            <a:endParaRPr b="1" sz="1200">
              <a:solidFill>
                <a:srgbClr val="5B0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1725" y="2732500"/>
            <a:ext cx="4214051" cy="214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5"/>
          <p:cNvSpPr txBox="1"/>
          <p:nvPr/>
        </p:nvSpPr>
        <p:spPr>
          <a:xfrm>
            <a:off x="4303675" y="1476750"/>
            <a:ext cx="6228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741B47"/>
                </a:solidFill>
                <a:latin typeface="Calibri"/>
                <a:ea typeface="Calibri"/>
                <a:cs typeface="Calibri"/>
                <a:sym typeface="Calibri"/>
              </a:rPr>
              <a:t>NEW</a:t>
            </a:r>
            <a:endParaRPr b="1" sz="1200">
              <a:solidFill>
                <a:srgbClr val="741B4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5"/>
          <p:cNvSpPr txBox="1"/>
          <p:nvPr/>
        </p:nvSpPr>
        <p:spPr>
          <a:xfrm>
            <a:off x="5268075" y="713250"/>
            <a:ext cx="402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200925" y="182575"/>
            <a:ext cx="8739900" cy="510600"/>
          </a:xfrm>
          <a:prstGeom prst="rect">
            <a:avLst/>
          </a:prstGeom>
          <a:solidFill>
            <a:srgbClr val="4A86E8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</a:rPr>
              <a:t>Wealth Segment (By gender)</a:t>
            </a:r>
            <a:endParaRPr b="1" sz="1700">
              <a:solidFill>
                <a:srgbClr val="000000"/>
              </a:solidFill>
            </a:endParaRPr>
          </a:p>
        </p:txBody>
      </p:sp>
      <p:pic>
        <p:nvPicPr>
          <p:cNvPr id="157" name="Google Shape;15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9225" y="693175"/>
            <a:ext cx="3041600" cy="423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925" y="693175"/>
            <a:ext cx="2900975" cy="423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200925" y="210975"/>
            <a:ext cx="8739900" cy="441900"/>
          </a:xfrm>
          <a:prstGeom prst="rect">
            <a:avLst/>
          </a:prstGeom>
          <a:solidFill>
            <a:srgbClr val="4A86E8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000000"/>
                </a:solidFill>
              </a:rPr>
              <a:t>Gender Analysis</a:t>
            </a:r>
            <a:endParaRPr b="1" sz="1900">
              <a:solidFill>
                <a:srgbClr val="000000"/>
              </a:solidFill>
            </a:endParaRPr>
          </a:p>
        </p:txBody>
      </p:sp>
      <p:pic>
        <p:nvPicPr>
          <p:cNvPr id="164" name="Google Shape;16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925" y="652875"/>
            <a:ext cx="4288350" cy="25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9275" y="748750"/>
            <a:ext cx="4451550" cy="257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7"/>
          <p:cNvSpPr txBox="1"/>
          <p:nvPr/>
        </p:nvSpPr>
        <p:spPr>
          <a:xfrm>
            <a:off x="200925" y="3350050"/>
            <a:ext cx="8739900" cy="15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As per new customer data Female with 50.6% purchase with 25,212 bikes.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Male contributes  to 47.7% purchase with 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23,765 bikes.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>
            <p:ph type="title"/>
          </p:nvPr>
        </p:nvSpPr>
        <p:spPr>
          <a:xfrm>
            <a:off x="191750" y="214325"/>
            <a:ext cx="8741700" cy="462600"/>
          </a:xfrm>
          <a:prstGeom prst="rect">
            <a:avLst/>
          </a:prstGeom>
          <a:solidFill>
            <a:srgbClr val="4A86E8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</a:rPr>
              <a:t>Welth Segmentation</a:t>
            </a:r>
            <a:endParaRPr b="1" sz="1700">
              <a:solidFill>
                <a:srgbClr val="000000"/>
              </a:solidFill>
            </a:endParaRPr>
          </a:p>
        </p:txBody>
      </p:sp>
      <p:sp>
        <p:nvSpPr>
          <p:cNvPr id="172" name="Google Shape;172;p18"/>
          <p:cNvSpPr txBox="1"/>
          <p:nvPr>
            <p:ph idx="1" type="body"/>
          </p:nvPr>
        </p:nvSpPr>
        <p:spPr>
          <a:xfrm>
            <a:off x="3820775" y="676925"/>
            <a:ext cx="5112600" cy="37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Mass Customer is highest in all ages after that we  focus on High Net Worth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73" name="Google Shape;17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738" y="676925"/>
            <a:ext cx="3629025" cy="268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8"/>
          <p:cNvSpPr txBox="1"/>
          <p:nvPr/>
        </p:nvSpPr>
        <p:spPr>
          <a:xfrm>
            <a:off x="4906625" y="1297150"/>
            <a:ext cx="64971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>
            <p:ph type="title"/>
          </p:nvPr>
        </p:nvSpPr>
        <p:spPr>
          <a:xfrm>
            <a:off x="214325" y="214325"/>
            <a:ext cx="8707800" cy="394800"/>
          </a:xfrm>
          <a:prstGeom prst="rect">
            <a:avLst/>
          </a:prstGeom>
          <a:solidFill>
            <a:srgbClr val="4A86E8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</a:rPr>
              <a:t>Car Ownership (By State)</a:t>
            </a:r>
            <a:endParaRPr b="1" sz="1700">
              <a:solidFill>
                <a:srgbClr val="000000"/>
              </a:solidFill>
            </a:endParaRPr>
          </a:p>
        </p:txBody>
      </p:sp>
      <p:sp>
        <p:nvSpPr>
          <p:cNvPr id="180" name="Google Shape;180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325" y="609125"/>
            <a:ext cx="3571875" cy="258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9425" y="609125"/>
            <a:ext cx="3677150" cy="250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9"/>
          <p:cNvSpPr txBox="1"/>
          <p:nvPr/>
        </p:nvSpPr>
        <p:spPr>
          <a:xfrm>
            <a:off x="266000" y="3192125"/>
            <a:ext cx="8543400" cy="13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NSW State has more potential customers 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As per new data owners visit less than who do not own car.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"/>
          <p:cNvSpPr txBox="1"/>
          <p:nvPr>
            <p:ph type="title"/>
          </p:nvPr>
        </p:nvSpPr>
        <p:spPr>
          <a:xfrm>
            <a:off x="214325" y="214325"/>
            <a:ext cx="8707800" cy="462600"/>
          </a:xfrm>
          <a:prstGeom prst="rect">
            <a:avLst/>
          </a:prstGeom>
          <a:solidFill>
            <a:srgbClr val="4A86E8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</a:rPr>
              <a:t>Car Ownership by Industry</a:t>
            </a:r>
            <a:endParaRPr b="1" sz="1700">
              <a:solidFill>
                <a:srgbClr val="000000"/>
              </a:solidFill>
            </a:endParaRPr>
          </a:p>
        </p:txBody>
      </p:sp>
      <p:sp>
        <p:nvSpPr>
          <p:cNvPr id="189" name="Google Shape;189;p20"/>
          <p:cNvSpPr txBox="1"/>
          <p:nvPr>
            <p:ph idx="1" type="body"/>
          </p:nvPr>
        </p:nvSpPr>
        <p:spPr>
          <a:xfrm>
            <a:off x="214325" y="3417725"/>
            <a:ext cx="8707800" cy="15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As per new data most of customers are from Financial Services and Manufacturing industries.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Rank and Value columns are highly correlated (-0.98) 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90" name="Google Shape;19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3600" y="676925"/>
            <a:ext cx="4218525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325" y="818125"/>
            <a:ext cx="4489275" cy="237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"/>
          <p:cNvSpPr txBox="1"/>
          <p:nvPr>
            <p:ph type="title"/>
          </p:nvPr>
        </p:nvSpPr>
        <p:spPr>
          <a:xfrm>
            <a:off x="221000" y="231050"/>
            <a:ext cx="8719800" cy="582600"/>
          </a:xfrm>
          <a:prstGeom prst="rect">
            <a:avLst/>
          </a:prstGeom>
          <a:solidFill>
            <a:srgbClr val="4A86E8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</a:rPr>
              <a:t>Apendix</a:t>
            </a:r>
            <a:endParaRPr sz="1700">
              <a:solidFill>
                <a:srgbClr val="000000"/>
              </a:solidFill>
            </a:endParaRPr>
          </a:p>
        </p:txBody>
      </p:sp>
      <p:sp>
        <p:nvSpPr>
          <p:cNvPr id="197" name="Google Shape;197;p21"/>
          <p:cNvSpPr txBox="1"/>
          <p:nvPr/>
        </p:nvSpPr>
        <p:spPr>
          <a:xfrm>
            <a:off x="592700" y="1358150"/>
            <a:ext cx="57864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Georgia"/>
                <a:ea typeface="Georgia"/>
                <a:cs typeface="Georgia"/>
                <a:sym typeface="Georgia"/>
              </a:rPr>
              <a:t>All support items in the attachment.</a:t>
            </a:r>
            <a:endParaRPr b="1" sz="16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