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60" r:id="rId4"/>
    <p:sldId id="277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angli\Desktop\&#24037;&#20316;&#31807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angli\Desktop\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HUMAN-DNA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Sheet2!$B$44</c:f>
              <c:strCache>
                <c:ptCount val="1"/>
                <c:pt idx="0">
                  <c:v>iepsm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Sheet2!$C$43:$S$43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44</c:v>
                </c:pt>
                <c:pt idx="11">
                  <c:v>64</c:v>
                </c:pt>
                <c:pt idx="12">
                  <c:v>128</c:v>
                </c:pt>
                <c:pt idx="13">
                  <c:v>256</c:v>
                </c:pt>
                <c:pt idx="14">
                  <c:v>512</c:v>
                </c:pt>
                <c:pt idx="15">
                  <c:v>1024</c:v>
                </c:pt>
                <c:pt idx="16">
                  <c:v>2048</c:v>
                </c:pt>
              </c:numCache>
            </c:numRef>
          </c:cat>
          <c:val>
            <c:numRef>
              <c:f>Sheet2!$C$44:$S$44</c:f>
              <c:numCache>
                <c:formatCode>General</c:formatCode>
                <c:ptCount val="17"/>
                <c:pt idx="0">
                  <c:v>414.69</c:v>
                </c:pt>
                <c:pt idx="1">
                  <c:v>721.54</c:v>
                </c:pt>
                <c:pt idx="2">
                  <c:v>1832.4</c:v>
                </c:pt>
                <c:pt idx="3">
                  <c:v>1264.26</c:v>
                </c:pt>
                <c:pt idx="4">
                  <c:v>928.72</c:v>
                </c:pt>
                <c:pt idx="5">
                  <c:v>776.35999999999979</c:v>
                </c:pt>
                <c:pt idx="6">
                  <c:v>616.11</c:v>
                </c:pt>
                <c:pt idx="7">
                  <c:v>560.67999999999995</c:v>
                </c:pt>
                <c:pt idx="8">
                  <c:v>536.66999999999996</c:v>
                </c:pt>
                <c:pt idx="9">
                  <c:v>424.28999999999991</c:v>
                </c:pt>
                <c:pt idx="10">
                  <c:v>400.82</c:v>
                </c:pt>
                <c:pt idx="11">
                  <c:v>320.62</c:v>
                </c:pt>
                <c:pt idx="12">
                  <c:v>280.2299999999999</c:v>
                </c:pt>
                <c:pt idx="13">
                  <c:v>200.67</c:v>
                </c:pt>
                <c:pt idx="14">
                  <c:v>136.35000000000005</c:v>
                </c:pt>
                <c:pt idx="15">
                  <c:v>96.29</c:v>
                </c:pt>
                <c:pt idx="16">
                  <c:v>88.02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Sheet2!$B$45</c:f>
              <c:strCache>
                <c:ptCount val="1"/>
                <c:pt idx="0">
                  <c:v>ssecp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Sheet2!$C$43:$S$43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44</c:v>
                </c:pt>
                <c:pt idx="11">
                  <c:v>64</c:v>
                </c:pt>
                <c:pt idx="12">
                  <c:v>128</c:v>
                </c:pt>
                <c:pt idx="13">
                  <c:v>256</c:v>
                </c:pt>
                <c:pt idx="14">
                  <c:v>512</c:v>
                </c:pt>
                <c:pt idx="15">
                  <c:v>1024</c:v>
                </c:pt>
                <c:pt idx="16">
                  <c:v>2048</c:v>
                </c:pt>
              </c:numCache>
            </c:numRef>
          </c:cat>
          <c:val>
            <c:numRef>
              <c:f>Sheet2!$C$45:$S$45</c:f>
              <c:numCache>
                <c:formatCode>General</c:formatCode>
                <c:ptCount val="17"/>
                <c:pt idx="0">
                  <c:v>1813.73</c:v>
                </c:pt>
                <c:pt idx="1">
                  <c:v>3282.73</c:v>
                </c:pt>
                <c:pt idx="2">
                  <c:v>2038.23</c:v>
                </c:pt>
                <c:pt idx="3">
                  <c:v>1784.97</c:v>
                </c:pt>
                <c:pt idx="4">
                  <c:v>1528.99</c:v>
                </c:pt>
                <c:pt idx="5">
                  <c:v>1286.82</c:v>
                </c:pt>
                <c:pt idx="6">
                  <c:v>1267.48</c:v>
                </c:pt>
                <c:pt idx="7">
                  <c:v>1155.4000000000001</c:v>
                </c:pt>
                <c:pt idx="8">
                  <c:v>1050.05</c:v>
                </c:pt>
                <c:pt idx="9">
                  <c:v>864.87</c:v>
                </c:pt>
                <c:pt idx="10">
                  <c:v>754.16</c:v>
                </c:pt>
                <c:pt idx="11">
                  <c:v>683.85999999999979</c:v>
                </c:pt>
                <c:pt idx="12">
                  <c:v>560.38</c:v>
                </c:pt>
                <c:pt idx="13">
                  <c:v>525.82999999999981</c:v>
                </c:pt>
                <c:pt idx="14">
                  <c:v>468.21999999999991</c:v>
                </c:pt>
                <c:pt idx="15">
                  <c:v>222.96</c:v>
                </c:pt>
                <c:pt idx="16">
                  <c:v>186.79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Sheet2!$B$46</c:f>
              <c:strCache>
                <c:ptCount val="1"/>
                <c:pt idx="0">
                  <c:v>hashq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Sheet2!$C$43:$S$43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44</c:v>
                </c:pt>
                <c:pt idx="11">
                  <c:v>64</c:v>
                </c:pt>
                <c:pt idx="12">
                  <c:v>128</c:v>
                </c:pt>
                <c:pt idx="13">
                  <c:v>256</c:v>
                </c:pt>
                <c:pt idx="14">
                  <c:v>512</c:v>
                </c:pt>
                <c:pt idx="15">
                  <c:v>1024</c:v>
                </c:pt>
                <c:pt idx="16">
                  <c:v>2048</c:v>
                </c:pt>
              </c:numCache>
            </c:numRef>
          </c:cat>
          <c:val>
            <c:numRef>
              <c:f>Sheet2!$C$46:$S$46</c:f>
              <c:numCache>
                <c:formatCode>General</c:formatCode>
                <c:ptCount val="17"/>
                <c:pt idx="1">
                  <c:v>3550.9</c:v>
                </c:pt>
                <c:pt idx="2">
                  <c:v>4720.1500000000015</c:v>
                </c:pt>
                <c:pt idx="3">
                  <c:v>3536.7</c:v>
                </c:pt>
                <c:pt idx="4">
                  <c:v>3528.13</c:v>
                </c:pt>
                <c:pt idx="5">
                  <c:v>2424.2599999999998</c:v>
                </c:pt>
                <c:pt idx="6">
                  <c:v>2200.9100000000008</c:v>
                </c:pt>
                <c:pt idx="7">
                  <c:v>1936.8</c:v>
                </c:pt>
                <c:pt idx="8">
                  <c:v>1592.56</c:v>
                </c:pt>
                <c:pt idx="9">
                  <c:v>1672.73</c:v>
                </c:pt>
                <c:pt idx="10">
                  <c:v>1488.62</c:v>
                </c:pt>
                <c:pt idx="11">
                  <c:v>1304.96</c:v>
                </c:pt>
                <c:pt idx="12">
                  <c:v>840.81</c:v>
                </c:pt>
                <c:pt idx="13">
                  <c:v>1080.05</c:v>
                </c:pt>
                <c:pt idx="14">
                  <c:v>904.25</c:v>
                </c:pt>
                <c:pt idx="15">
                  <c:v>576.8399999999998</c:v>
                </c:pt>
                <c:pt idx="16">
                  <c:v>952.27000000000021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Sheet2!$B$47</c:f>
              <c:strCache>
                <c:ptCount val="1"/>
                <c:pt idx="0">
                  <c:v>tvsbs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Sheet2!$C$43:$S$43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44</c:v>
                </c:pt>
                <c:pt idx="11">
                  <c:v>64</c:v>
                </c:pt>
                <c:pt idx="12">
                  <c:v>128</c:v>
                </c:pt>
                <c:pt idx="13">
                  <c:v>256</c:v>
                </c:pt>
                <c:pt idx="14">
                  <c:v>512</c:v>
                </c:pt>
                <c:pt idx="15">
                  <c:v>1024</c:v>
                </c:pt>
                <c:pt idx="16">
                  <c:v>2048</c:v>
                </c:pt>
              </c:numCache>
            </c:numRef>
          </c:cat>
          <c:val>
            <c:numRef>
              <c:f>Sheet2!$C$47:$S$47</c:f>
              <c:numCache>
                <c:formatCode>General</c:formatCode>
                <c:ptCount val="17"/>
                <c:pt idx="0">
                  <c:v>3152.4100000000008</c:v>
                </c:pt>
                <c:pt idx="1">
                  <c:v>2749.9700000000007</c:v>
                </c:pt>
                <c:pt idx="2">
                  <c:v>6080.3600000000015</c:v>
                </c:pt>
                <c:pt idx="3">
                  <c:v>7264.05</c:v>
                </c:pt>
                <c:pt idx="4">
                  <c:v>6016.46</c:v>
                </c:pt>
                <c:pt idx="5">
                  <c:v>4960.29</c:v>
                </c:pt>
                <c:pt idx="6">
                  <c:v>3200.13</c:v>
                </c:pt>
                <c:pt idx="7">
                  <c:v>4640.57</c:v>
                </c:pt>
                <c:pt idx="8">
                  <c:v>3320.24</c:v>
                </c:pt>
                <c:pt idx="9">
                  <c:v>3624.9500000000007</c:v>
                </c:pt>
                <c:pt idx="10">
                  <c:v>3440.82</c:v>
                </c:pt>
                <c:pt idx="11">
                  <c:v>3800.14</c:v>
                </c:pt>
                <c:pt idx="12">
                  <c:v>2352.67</c:v>
                </c:pt>
                <c:pt idx="13">
                  <c:v>3216.34</c:v>
                </c:pt>
                <c:pt idx="14">
                  <c:v>3128.64</c:v>
                </c:pt>
                <c:pt idx="15">
                  <c:v>1632.43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Sheet2!$B$48</c:f>
              <c:strCache>
                <c:ptCount val="1"/>
                <c:pt idx="0">
                  <c:v>ufndmq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Sheet2!$C$43:$S$43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44</c:v>
                </c:pt>
                <c:pt idx="11">
                  <c:v>64</c:v>
                </c:pt>
                <c:pt idx="12">
                  <c:v>128</c:v>
                </c:pt>
                <c:pt idx="13">
                  <c:v>256</c:v>
                </c:pt>
                <c:pt idx="14">
                  <c:v>512</c:v>
                </c:pt>
                <c:pt idx="15">
                  <c:v>1024</c:v>
                </c:pt>
                <c:pt idx="16">
                  <c:v>2048</c:v>
                </c:pt>
              </c:numCache>
            </c:numRef>
          </c:cat>
          <c:val>
            <c:numRef>
              <c:f>Sheet2!$C$48:$S$48</c:f>
              <c:numCache>
                <c:formatCode>General</c:formatCode>
                <c:ptCount val="17"/>
                <c:pt idx="0">
                  <c:v>1276.52</c:v>
                </c:pt>
                <c:pt idx="1">
                  <c:v>1158.25</c:v>
                </c:pt>
                <c:pt idx="2">
                  <c:v>2008.87</c:v>
                </c:pt>
                <c:pt idx="3">
                  <c:v>1592.08</c:v>
                </c:pt>
                <c:pt idx="4">
                  <c:v>1368.76</c:v>
                </c:pt>
                <c:pt idx="5">
                  <c:v>1272.78</c:v>
                </c:pt>
                <c:pt idx="6">
                  <c:v>968.88</c:v>
                </c:pt>
                <c:pt idx="11">
                  <c:v>1040.32</c:v>
                </c:pt>
                <c:pt idx="12">
                  <c:v>1040.5999999999999</c:v>
                </c:pt>
                <c:pt idx="13">
                  <c:v>1056.76</c:v>
                </c:pt>
                <c:pt idx="14">
                  <c:v>1000.6800000000002</c:v>
                </c:pt>
                <c:pt idx="15">
                  <c:v>1192.3899999999999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Sheet2!$B$49</c:f>
              <c:strCache>
                <c:ptCount val="1"/>
                <c:pt idx="0">
                  <c:v>fsbndmq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Sheet2!$C$43:$S$43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44</c:v>
                </c:pt>
                <c:pt idx="11">
                  <c:v>64</c:v>
                </c:pt>
                <c:pt idx="12">
                  <c:v>128</c:v>
                </c:pt>
                <c:pt idx="13">
                  <c:v>256</c:v>
                </c:pt>
                <c:pt idx="14">
                  <c:v>512</c:v>
                </c:pt>
                <c:pt idx="15">
                  <c:v>1024</c:v>
                </c:pt>
                <c:pt idx="16">
                  <c:v>2048</c:v>
                </c:pt>
              </c:numCache>
            </c:numRef>
          </c:cat>
          <c:val>
            <c:numRef>
              <c:f>Sheet2!$C$49:$S$49</c:f>
              <c:numCache>
                <c:formatCode>General</c:formatCode>
                <c:ptCount val="17"/>
                <c:pt idx="0">
                  <c:v>1398.6399999999999</c:v>
                </c:pt>
                <c:pt idx="1">
                  <c:v>1061.92</c:v>
                </c:pt>
                <c:pt idx="2">
                  <c:v>3736.2599999999998</c:v>
                </c:pt>
                <c:pt idx="3">
                  <c:v>2664.86</c:v>
                </c:pt>
                <c:pt idx="4">
                  <c:v>2360.94</c:v>
                </c:pt>
                <c:pt idx="5">
                  <c:v>2320.3900000000008</c:v>
                </c:pt>
                <c:pt idx="6">
                  <c:v>1736.95</c:v>
                </c:pt>
                <c:pt idx="7">
                  <c:v>1768.7</c:v>
                </c:pt>
                <c:pt idx="8">
                  <c:v>1928.34</c:v>
                </c:pt>
                <c:pt idx="9">
                  <c:v>1864.78</c:v>
                </c:pt>
                <c:pt idx="10">
                  <c:v>1800.6699999999998</c:v>
                </c:pt>
                <c:pt idx="11">
                  <c:v>1896.97</c:v>
                </c:pt>
                <c:pt idx="12">
                  <c:v>1760.02</c:v>
                </c:pt>
                <c:pt idx="13">
                  <c:v>1808.1699999999998</c:v>
                </c:pt>
                <c:pt idx="14">
                  <c:v>1704.92</c:v>
                </c:pt>
                <c:pt idx="15">
                  <c:v>1848.52</c:v>
                </c:pt>
                <c:pt idx="16">
                  <c:v>1848.56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7661728"/>
        <c:axId val="647662848"/>
      </c:lineChart>
      <c:catAx>
        <c:axId val="647661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7662848"/>
        <c:crosses val="autoZero"/>
        <c:auto val="1"/>
        <c:lblAlgn val="ctr"/>
        <c:lblOffset val="100"/>
        <c:noMultiLvlLbl val="0"/>
      </c:catAx>
      <c:valAx>
        <c:axId val="647662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766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HUMAN-PROTEIN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Sheet2!$B$53</c:f>
              <c:strCache>
                <c:ptCount val="1"/>
                <c:pt idx="0">
                  <c:v>iepsm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Sheet2!$C$52:$S$52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44</c:v>
                </c:pt>
                <c:pt idx="11">
                  <c:v>64</c:v>
                </c:pt>
                <c:pt idx="12">
                  <c:v>128</c:v>
                </c:pt>
                <c:pt idx="13">
                  <c:v>256</c:v>
                </c:pt>
                <c:pt idx="14">
                  <c:v>512</c:v>
                </c:pt>
                <c:pt idx="15">
                  <c:v>1024</c:v>
                </c:pt>
                <c:pt idx="16">
                  <c:v>2048</c:v>
                </c:pt>
              </c:numCache>
            </c:numRef>
          </c:cat>
          <c:val>
            <c:numRef>
              <c:f>Sheet2!$C$53:$S$53</c:f>
              <c:numCache>
                <c:formatCode>General</c:formatCode>
                <c:ptCount val="17"/>
                <c:pt idx="0">
                  <c:v>9.44</c:v>
                </c:pt>
                <c:pt idx="1">
                  <c:v>16.38</c:v>
                </c:pt>
                <c:pt idx="2">
                  <c:v>22.93</c:v>
                </c:pt>
                <c:pt idx="3">
                  <c:v>13.81</c:v>
                </c:pt>
                <c:pt idx="4">
                  <c:v>10.97</c:v>
                </c:pt>
                <c:pt idx="5">
                  <c:v>8.48</c:v>
                </c:pt>
                <c:pt idx="6">
                  <c:v>7.23</c:v>
                </c:pt>
                <c:pt idx="7">
                  <c:v>7.85</c:v>
                </c:pt>
                <c:pt idx="8">
                  <c:v>5.85</c:v>
                </c:pt>
                <c:pt idx="9">
                  <c:v>5.48</c:v>
                </c:pt>
                <c:pt idx="10">
                  <c:v>5.09</c:v>
                </c:pt>
                <c:pt idx="11">
                  <c:v>4.29</c:v>
                </c:pt>
                <c:pt idx="12">
                  <c:v>4.03</c:v>
                </c:pt>
                <c:pt idx="13">
                  <c:v>2.8499999999999992</c:v>
                </c:pt>
                <c:pt idx="14">
                  <c:v>1.82</c:v>
                </c:pt>
                <c:pt idx="15">
                  <c:v>1.37</c:v>
                </c:pt>
                <c:pt idx="16">
                  <c:v>1.22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Sheet2!$B$54</c:f>
              <c:strCache>
                <c:ptCount val="1"/>
                <c:pt idx="0">
                  <c:v>ssecp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Sheet2!$C$52:$S$52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44</c:v>
                </c:pt>
                <c:pt idx="11">
                  <c:v>64</c:v>
                </c:pt>
                <c:pt idx="12">
                  <c:v>128</c:v>
                </c:pt>
                <c:pt idx="13">
                  <c:v>256</c:v>
                </c:pt>
                <c:pt idx="14">
                  <c:v>512</c:v>
                </c:pt>
                <c:pt idx="15">
                  <c:v>1024</c:v>
                </c:pt>
                <c:pt idx="16">
                  <c:v>2048</c:v>
                </c:pt>
              </c:numCache>
            </c:numRef>
          </c:cat>
          <c:val>
            <c:numRef>
              <c:f>Sheet2!$C$54:$S$54</c:f>
              <c:numCache>
                <c:formatCode>General</c:formatCode>
                <c:ptCount val="17"/>
                <c:pt idx="0">
                  <c:v>12.38</c:v>
                </c:pt>
                <c:pt idx="1">
                  <c:v>23.3</c:v>
                </c:pt>
                <c:pt idx="2">
                  <c:v>33.35</c:v>
                </c:pt>
                <c:pt idx="3">
                  <c:v>20.66</c:v>
                </c:pt>
                <c:pt idx="4">
                  <c:v>18.100000000000001</c:v>
                </c:pt>
                <c:pt idx="5">
                  <c:v>15.52</c:v>
                </c:pt>
                <c:pt idx="6">
                  <c:v>13.05</c:v>
                </c:pt>
                <c:pt idx="7">
                  <c:v>12.860000000000003</c:v>
                </c:pt>
                <c:pt idx="8">
                  <c:v>11.71</c:v>
                </c:pt>
                <c:pt idx="9">
                  <c:v>10.64</c:v>
                </c:pt>
                <c:pt idx="10">
                  <c:v>8.77</c:v>
                </c:pt>
                <c:pt idx="11">
                  <c:v>7.6499999999999995</c:v>
                </c:pt>
                <c:pt idx="12">
                  <c:v>6.92</c:v>
                </c:pt>
                <c:pt idx="13">
                  <c:v>5.67</c:v>
                </c:pt>
                <c:pt idx="14">
                  <c:v>4.75</c:v>
                </c:pt>
                <c:pt idx="15">
                  <c:v>3.25</c:v>
                </c:pt>
                <c:pt idx="16">
                  <c:v>2.8899999999999997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Sheet2!$B$55</c:f>
              <c:strCache>
                <c:ptCount val="1"/>
                <c:pt idx="0">
                  <c:v>hashq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Sheet2!$C$52:$S$52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44</c:v>
                </c:pt>
                <c:pt idx="11">
                  <c:v>64</c:v>
                </c:pt>
                <c:pt idx="12">
                  <c:v>128</c:v>
                </c:pt>
                <c:pt idx="13">
                  <c:v>256</c:v>
                </c:pt>
                <c:pt idx="14">
                  <c:v>512</c:v>
                </c:pt>
                <c:pt idx="15">
                  <c:v>1024</c:v>
                </c:pt>
                <c:pt idx="16">
                  <c:v>2048</c:v>
                </c:pt>
              </c:numCache>
            </c:numRef>
          </c:cat>
          <c:val>
            <c:numRef>
              <c:f>Sheet2!$C$55:$S$55</c:f>
              <c:numCache>
                <c:formatCode>General</c:formatCode>
                <c:ptCount val="17"/>
                <c:pt idx="1">
                  <c:v>83.2</c:v>
                </c:pt>
                <c:pt idx="2">
                  <c:v>61.35</c:v>
                </c:pt>
                <c:pt idx="3">
                  <c:v>43.74</c:v>
                </c:pt>
                <c:pt idx="4">
                  <c:v>34.9</c:v>
                </c:pt>
                <c:pt idx="5">
                  <c:v>28.810000000000006</c:v>
                </c:pt>
                <c:pt idx="6">
                  <c:v>24.88</c:v>
                </c:pt>
                <c:pt idx="7">
                  <c:v>22.2</c:v>
                </c:pt>
                <c:pt idx="8">
                  <c:v>20.059999999999999</c:v>
                </c:pt>
                <c:pt idx="9">
                  <c:v>18.190000000000001</c:v>
                </c:pt>
                <c:pt idx="10">
                  <c:v>23.74</c:v>
                </c:pt>
                <c:pt idx="11">
                  <c:v>11</c:v>
                </c:pt>
                <c:pt idx="12">
                  <c:v>9.31</c:v>
                </c:pt>
                <c:pt idx="13">
                  <c:v>7.45</c:v>
                </c:pt>
                <c:pt idx="14">
                  <c:v>7.3599999999999985</c:v>
                </c:pt>
                <c:pt idx="15">
                  <c:v>9.43</c:v>
                </c:pt>
                <c:pt idx="16">
                  <c:v>5.81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Sheet2!$B$56</c:f>
              <c:strCache>
                <c:ptCount val="1"/>
                <c:pt idx="0">
                  <c:v>tvsbs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Sheet2!$C$52:$S$52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44</c:v>
                </c:pt>
                <c:pt idx="11">
                  <c:v>64</c:v>
                </c:pt>
                <c:pt idx="12">
                  <c:v>128</c:v>
                </c:pt>
                <c:pt idx="13">
                  <c:v>256</c:v>
                </c:pt>
                <c:pt idx="14">
                  <c:v>512</c:v>
                </c:pt>
                <c:pt idx="15">
                  <c:v>1024</c:v>
                </c:pt>
                <c:pt idx="16">
                  <c:v>2048</c:v>
                </c:pt>
              </c:numCache>
            </c:numRef>
          </c:cat>
          <c:val>
            <c:numRef>
              <c:f>Sheet2!$C$56:$S$56</c:f>
              <c:numCache>
                <c:formatCode>General</c:formatCode>
                <c:ptCount val="17"/>
                <c:pt idx="0">
                  <c:v>71.819999999999993</c:v>
                </c:pt>
                <c:pt idx="1">
                  <c:v>62.49</c:v>
                </c:pt>
                <c:pt idx="2">
                  <c:v>36.04</c:v>
                </c:pt>
                <c:pt idx="3">
                  <c:v>23.779999999999994</c:v>
                </c:pt>
                <c:pt idx="4">
                  <c:v>22.830000000000005</c:v>
                </c:pt>
                <c:pt idx="5">
                  <c:v>17.7</c:v>
                </c:pt>
                <c:pt idx="6">
                  <c:v>17.899999999999999</c:v>
                </c:pt>
                <c:pt idx="7">
                  <c:v>14.4</c:v>
                </c:pt>
                <c:pt idx="8">
                  <c:v>12.69</c:v>
                </c:pt>
                <c:pt idx="9">
                  <c:v>12.33</c:v>
                </c:pt>
                <c:pt idx="10">
                  <c:v>9.8700000000000028</c:v>
                </c:pt>
                <c:pt idx="11">
                  <c:v>6.68</c:v>
                </c:pt>
                <c:pt idx="12">
                  <c:v>5.63</c:v>
                </c:pt>
                <c:pt idx="13">
                  <c:v>5.7</c:v>
                </c:pt>
                <c:pt idx="14">
                  <c:v>6.07</c:v>
                </c:pt>
                <c:pt idx="15">
                  <c:v>5.1599999999999984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Sheet2!$B$57</c:f>
              <c:strCache>
                <c:ptCount val="1"/>
                <c:pt idx="0">
                  <c:v>ufndmq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Sheet2!$C$52:$S$52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44</c:v>
                </c:pt>
                <c:pt idx="11">
                  <c:v>64</c:v>
                </c:pt>
                <c:pt idx="12">
                  <c:v>128</c:v>
                </c:pt>
                <c:pt idx="13">
                  <c:v>256</c:v>
                </c:pt>
                <c:pt idx="14">
                  <c:v>512</c:v>
                </c:pt>
                <c:pt idx="15">
                  <c:v>1024</c:v>
                </c:pt>
                <c:pt idx="16">
                  <c:v>2048</c:v>
                </c:pt>
              </c:numCache>
            </c:numRef>
          </c:cat>
          <c:val>
            <c:numRef>
              <c:f>Sheet2!$C$57:$S$57</c:f>
              <c:numCache>
                <c:formatCode>General</c:formatCode>
                <c:ptCount val="17"/>
                <c:pt idx="0">
                  <c:v>29.08</c:v>
                </c:pt>
                <c:pt idx="1">
                  <c:v>26.38</c:v>
                </c:pt>
                <c:pt idx="2">
                  <c:v>24.87</c:v>
                </c:pt>
                <c:pt idx="3">
                  <c:v>17.45</c:v>
                </c:pt>
                <c:pt idx="4">
                  <c:v>14.2</c:v>
                </c:pt>
                <c:pt idx="5">
                  <c:v>11.98</c:v>
                </c:pt>
                <c:pt idx="6">
                  <c:v>10.32</c:v>
                </c:pt>
                <c:pt idx="11">
                  <c:v>10.26</c:v>
                </c:pt>
                <c:pt idx="12">
                  <c:v>11.96</c:v>
                </c:pt>
                <c:pt idx="13">
                  <c:v>10.42</c:v>
                </c:pt>
                <c:pt idx="14">
                  <c:v>10.19</c:v>
                </c:pt>
                <c:pt idx="15">
                  <c:v>10.15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Sheet2!$B$58</c:f>
              <c:strCache>
                <c:ptCount val="1"/>
                <c:pt idx="0">
                  <c:v>fsbndmq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Sheet2!$C$52:$S$52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44</c:v>
                </c:pt>
                <c:pt idx="11">
                  <c:v>64</c:v>
                </c:pt>
                <c:pt idx="12">
                  <c:v>128</c:v>
                </c:pt>
                <c:pt idx="13">
                  <c:v>256</c:v>
                </c:pt>
                <c:pt idx="14">
                  <c:v>512</c:v>
                </c:pt>
                <c:pt idx="15">
                  <c:v>1024</c:v>
                </c:pt>
                <c:pt idx="16">
                  <c:v>2048</c:v>
                </c:pt>
              </c:numCache>
            </c:numRef>
          </c:cat>
          <c:val>
            <c:numRef>
              <c:f>Sheet2!$C$58:$S$58</c:f>
              <c:numCache>
                <c:formatCode>General</c:formatCode>
                <c:ptCount val="17"/>
                <c:pt idx="0">
                  <c:v>31.86</c:v>
                </c:pt>
                <c:pt idx="1">
                  <c:v>24.19</c:v>
                </c:pt>
                <c:pt idx="2">
                  <c:v>26.25</c:v>
                </c:pt>
                <c:pt idx="3">
                  <c:v>25.73</c:v>
                </c:pt>
                <c:pt idx="4">
                  <c:v>25.74</c:v>
                </c:pt>
                <c:pt idx="5">
                  <c:v>13.52</c:v>
                </c:pt>
                <c:pt idx="6">
                  <c:v>13.77</c:v>
                </c:pt>
                <c:pt idx="7">
                  <c:v>11.74</c:v>
                </c:pt>
                <c:pt idx="8">
                  <c:v>8.59</c:v>
                </c:pt>
                <c:pt idx="9">
                  <c:v>9.860000000000003</c:v>
                </c:pt>
                <c:pt idx="10">
                  <c:v>8.74</c:v>
                </c:pt>
                <c:pt idx="11">
                  <c:v>8.89</c:v>
                </c:pt>
                <c:pt idx="12">
                  <c:v>13.34</c:v>
                </c:pt>
                <c:pt idx="13">
                  <c:v>9.57</c:v>
                </c:pt>
                <c:pt idx="14">
                  <c:v>9.1</c:v>
                </c:pt>
                <c:pt idx="15">
                  <c:v>9.84</c:v>
                </c:pt>
                <c:pt idx="16">
                  <c:v>9.4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416400"/>
        <c:axId val="567175456"/>
      </c:lineChart>
      <c:catAx>
        <c:axId val="81941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175456"/>
        <c:crosses val="autoZero"/>
        <c:auto val="1"/>
        <c:lblAlgn val="ctr"/>
        <c:lblOffset val="100"/>
        <c:noMultiLvlLbl val="0"/>
      </c:catAx>
      <c:valAx>
        <c:axId val="567175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941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6E47-7F8B-4CC9-9909-091F1B27561E}" type="datetimeFigureOut">
              <a:rPr lang="zh-CN" altLang="en-US" smtClean="0"/>
              <a:t>2015/1/17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351E7-88C8-4E9D-8BCA-D4B493471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0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87A2CB-2690-411A-9D4A-9C3AB111C3C6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E202-0FF2-43D5-8897-1A9DAA05A115}" type="datetimeFigureOut">
              <a:rPr lang="zh-CN" alt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2015/1/17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D799B0A4-D624-4E2A-832C-97D2261409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96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BD38A-3350-4432-BAD4-D9D3620D6DF0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2015/1/17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20A30-C486-4312-9BE4-D1E68E5B2B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0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1E73-0948-438A-906C-F37CDE3A8AA9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2015/1/17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B0D67-745F-463A-B519-DE9F31CEAF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4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927F9-AF1D-423E-8FF5-81BCC3108D33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2015/1/17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F6F2D-42FD-4F9C-941E-EAA538C06B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3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43DE4-0447-4FDB-B653-728FC9C422A3}" type="datetimeFigureOut">
              <a:rPr lang="zh-CN" alt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2015/1/17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1B9FDDBB-3AD4-4853-A36C-18C1E983C3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4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9CC31-C33C-499D-A508-288615DDD632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2015/1/17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67CBB-A410-4AC0-AD55-C4C0E29365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60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550A7-F4F3-4E44-A850-972AB1CB8094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2015/1/17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DAB7C-F6A5-4BFB-B873-9569D6D62B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1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6921D-CE34-4908-84E9-C6B232C74B86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2015/1/17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23092-8C33-4A26-AF93-3BB0BCDE81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D60E0-9D93-4EC4-A85C-7CC8CBB79F68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2015/1/17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54EF1-0CD3-4C96-AA67-BB4D645C2C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AC928-B427-4748-9562-9D86D84C1A0A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2015/1/17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AD171-45A9-4D32-9E18-817C5528B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8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2194E-4CC5-4227-AA42-C53DF4901448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2015/1/17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fld id="{B51F403D-FC93-4358-97DB-9037F08F98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0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484CA2-0B19-4630-8378-B26CBCBB2E59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2015/1/17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anose="02030602050306030303" pitchFamily="18" charset="0"/>
                <a:ea typeface="华文新魏" panose="0201080004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762CBE-7D28-49D4-B614-483F8A5FB4D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99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onstantia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onstantia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onstantia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onstantia" pitchFamily="18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onstantia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onstantia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onstantia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onstantia" pitchFamily="18" charset="0"/>
          <a:ea typeface="华文新魏" pitchFamily="2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7401" y="1371600"/>
            <a:ext cx="7851775" cy="1828800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mtClean="0">
                <a:solidFill>
                  <a:schemeClr val="bg1"/>
                </a:solidFill>
              </a:rPr>
              <a:t>SIMD</a:t>
            </a:r>
            <a:r>
              <a:rPr lang="zh-CN" altLang="en-US" smtClean="0">
                <a:solidFill>
                  <a:schemeClr val="bg1"/>
                </a:solidFill>
              </a:rPr>
              <a:t>指令在生物序列串匹配里的应用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en-US" altLang="zh-CN" dirty="0" smtClean="0">
              <a:solidFill>
                <a:schemeClr val="bg1"/>
              </a:solidFill>
            </a:endParaRPr>
          </a:p>
          <a:p>
            <a:pPr marR="0" eaLnBrk="1" hangingPunct="1"/>
            <a:r>
              <a:rPr lang="zh-CN" altLang="en-US" dirty="0" smtClean="0">
                <a:solidFill>
                  <a:schemeClr val="bg1"/>
                </a:solidFill>
              </a:rPr>
              <a:t>答辩人：王力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pPr marR="0" eaLnBrk="1" hangingPunct="1"/>
            <a:r>
              <a:rPr lang="zh-CN" altLang="en-US" dirty="0" smtClean="0">
                <a:solidFill>
                  <a:schemeClr val="bg1"/>
                </a:solidFill>
              </a:rPr>
              <a:t>导师：戴林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R="0" eaLnBrk="1" hangingPunct="1"/>
            <a:r>
              <a:rPr lang="en-US" altLang="zh-CN" dirty="0" smtClean="0">
                <a:solidFill>
                  <a:schemeClr val="bg1"/>
                </a:solidFill>
              </a:rPr>
              <a:t>2015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</a:rPr>
              <a:t>日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IEPSM</a:t>
            </a:r>
            <a:r>
              <a:rPr lang="zh-CN" altLang="en-US" dirty="0" smtClean="0"/>
              <a:t>算法（一）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611269"/>
              </p:ext>
            </p:extLst>
          </p:nvPr>
        </p:nvGraphicFramePr>
        <p:xfrm>
          <a:off x="609600" y="2926844"/>
          <a:ext cx="3518129" cy="1967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389"/>
                <a:gridCol w="3170740"/>
              </a:tblGrid>
              <a:tr h="374032">
                <a:tc gridSpan="2"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Node</a:t>
                      </a:r>
                      <a:r>
                        <a:rPr lang="zh-CN" sz="2000" kern="100" dirty="0">
                          <a:effectLst/>
                        </a:rPr>
                        <a:t>数据结构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93242">
                <a:tc>
                  <a:txBody>
                    <a:bodyPr/>
                    <a:lstStyle/>
                    <a:p>
                      <a:pPr indent="304800" algn="jus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01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02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03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04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05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06</a:t>
                      </a:r>
                      <a:endParaRPr lang="zh-CN" sz="1400" kern="50">
                        <a:effectLst/>
                        <a:latin typeface="DejaVu Sans Mono"/>
                        <a:ea typeface="AR PL KaitiM GB"/>
                        <a:cs typeface="DejaVu Sans Mon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 err="1">
                          <a:effectLst/>
                        </a:rPr>
                        <a:t>typedef</a:t>
                      </a:r>
                      <a:r>
                        <a:rPr lang="en-US" sz="1400" kern="50" dirty="0">
                          <a:effectLst/>
                        </a:rPr>
                        <a:t> </a:t>
                      </a:r>
                      <a:r>
                        <a:rPr lang="en-US" sz="1400" kern="50" dirty="0" err="1">
                          <a:effectLst/>
                        </a:rPr>
                        <a:t>struct</a:t>
                      </a:r>
                      <a:r>
                        <a:rPr lang="en-US" sz="1400" kern="50" dirty="0">
                          <a:effectLst/>
                        </a:rPr>
                        <a:t> node</a:t>
                      </a:r>
                      <a:endParaRPr lang="zh-CN" sz="1400" kern="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{</a:t>
                      </a:r>
                      <a:endParaRPr lang="zh-CN" sz="1400" kern="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 dirty="0" err="1">
                          <a:effectLst/>
                        </a:rPr>
                        <a:t>struct</a:t>
                      </a:r>
                      <a:r>
                        <a:rPr lang="en-US" sz="1400" kern="50" dirty="0">
                          <a:effectLst/>
                        </a:rPr>
                        <a:t> node *next;</a:t>
                      </a:r>
                      <a:endParaRPr lang="zh-CN" sz="1400" kern="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 </a:t>
                      </a:r>
                      <a:r>
                        <a:rPr lang="en-US" sz="1400" kern="50" dirty="0" err="1">
                          <a:effectLst/>
                        </a:rPr>
                        <a:t>int</a:t>
                      </a:r>
                      <a:r>
                        <a:rPr lang="en-US" sz="1400" kern="50" dirty="0">
                          <a:effectLst/>
                        </a:rPr>
                        <a:t> </a:t>
                      </a:r>
                      <a:r>
                        <a:rPr lang="en-US" sz="1400" kern="50" dirty="0" err="1">
                          <a:effectLst/>
                        </a:rPr>
                        <a:t>pos</a:t>
                      </a:r>
                      <a:r>
                        <a:rPr lang="en-US" sz="1400" kern="50" dirty="0">
                          <a:effectLst/>
                        </a:rPr>
                        <a:t>;</a:t>
                      </a:r>
                      <a:endParaRPr lang="zh-CN" sz="1400" kern="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 unsigned long long </a:t>
                      </a:r>
                      <a:r>
                        <a:rPr lang="en-US" sz="1400" kern="50" dirty="0" err="1">
                          <a:effectLst/>
                        </a:rPr>
                        <a:t>val</a:t>
                      </a:r>
                      <a:r>
                        <a:rPr lang="en-US" sz="1400" kern="50" dirty="0">
                          <a:effectLst/>
                        </a:rPr>
                        <a:t>;</a:t>
                      </a:r>
                      <a:endParaRPr lang="zh-CN" sz="1400" kern="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}NODE;</a:t>
                      </a:r>
                      <a:endParaRPr lang="zh-CN" sz="1400" kern="50" dirty="0">
                        <a:effectLst/>
                        <a:latin typeface="DejaVu Sans Mono"/>
                        <a:ea typeface="AR PL KaitiM GB"/>
                        <a:cs typeface="DejaVu Sans Mono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IEPSM</a:t>
            </a:r>
            <a:r>
              <a:rPr lang="zh-CN" altLang="en-US" dirty="0" smtClean="0"/>
              <a:t>算法（二）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472014"/>
              </p:ext>
            </p:extLst>
          </p:nvPr>
        </p:nvGraphicFramePr>
        <p:xfrm>
          <a:off x="3408216" y="2047008"/>
          <a:ext cx="5538357" cy="36056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6872"/>
                <a:gridCol w="4991485"/>
              </a:tblGrid>
              <a:tr h="364322">
                <a:tc gridSpan="2"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IEPSM1</a:t>
                      </a:r>
                      <a:r>
                        <a:rPr lang="zh-CN" sz="2000" kern="100" dirty="0">
                          <a:effectLst/>
                        </a:rPr>
                        <a:t>算法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1325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01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02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03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04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05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06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07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08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09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10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11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12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13</a:t>
                      </a:r>
                      <a:endParaRPr lang="zh-CN" sz="1400" kern="5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14</a:t>
                      </a:r>
                      <a:endParaRPr lang="zh-CN" sz="1400" kern="50">
                        <a:effectLst/>
                        <a:latin typeface="DejaVu Sans Mono"/>
                        <a:ea typeface="AR PL KaitiM GB"/>
                        <a:cs typeface="DejaVu Sans Mon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Prepare(</a:t>
                      </a:r>
                      <a:r>
                        <a:rPr lang="en-US" sz="1400" kern="50" dirty="0" err="1">
                          <a:effectLst/>
                        </a:rPr>
                        <a:t>P,m,T,n</a:t>
                      </a:r>
                      <a:r>
                        <a:rPr lang="en-US" sz="1400" kern="50" dirty="0">
                          <a:effectLst/>
                        </a:rPr>
                        <a:t>)</a:t>
                      </a:r>
                      <a:endParaRPr lang="zh-CN" sz="1400" kern="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For </a:t>
                      </a:r>
                      <a:r>
                        <a:rPr lang="en-US" sz="1400" kern="50" dirty="0" err="1">
                          <a:effectLst/>
                        </a:rPr>
                        <a:t>i</a:t>
                      </a:r>
                      <a:r>
                        <a:rPr lang="en-US" sz="1400" kern="50" dirty="0">
                          <a:effectLst/>
                        </a:rPr>
                        <a:t> </a:t>
                      </a:r>
                      <a:r>
                        <a:rPr lang="zh-CN" sz="1400" kern="50" dirty="0">
                          <a:effectLst/>
                        </a:rPr>
                        <a:t>←</a:t>
                      </a:r>
                      <a:r>
                        <a:rPr lang="en-US" sz="1400" kern="50" dirty="0">
                          <a:effectLst/>
                        </a:rPr>
                        <a:t> 0 to m-α do</a:t>
                      </a:r>
                      <a:endParaRPr lang="zh-CN" sz="1400" kern="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h= </a:t>
                      </a:r>
                      <a:r>
                        <a:rPr lang="en-US" sz="1400" kern="50" dirty="0" err="1">
                          <a:effectLst/>
                        </a:rPr>
                        <a:t>wscrc</a:t>
                      </a:r>
                      <a:r>
                        <a:rPr lang="en-US" sz="1400" kern="50" dirty="0">
                          <a:effectLst/>
                        </a:rPr>
                        <a:t>(</a:t>
                      </a:r>
                      <a:r>
                        <a:rPr lang="en-US" sz="1400" kern="50" dirty="0" err="1">
                          <a:effectLst/>
                        </a:rPr>
                        <a:t>P+i</a:t>
                      </a:r>
                      <a:r>
                        <a:rPr lang="en-US" sz="1400" kern="50" dirty="0">
                          <a:effectLst/>
                        </a:rPr>
                        <a:t>)</a:t>
                      </a:r>
                      <a:endParaRPr lang="zh-CN" sz="1400" kern="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 shift[h].</a:t>
                      </a:r>
                      <a:r>
                        <a:rPr lang="en-US" sz="1400" kern="50" dirty="0" err="1">
                          <a:effectLst/>
                        </a:rPr>
                        <a:t>pos</a:t>
                      </a:r>
                      <a:r>
                        <a:rPr lang="en-US" sz="1400" kern="50" dirty="0">
                          <a:effectLst/>
                        </a:rPr>
                        <a:t> = </a:t>
                      </a:r>
                      <a:r>
                        <a:rPr lang="en-US" sz="1400" kern="50" dirty="0" err="1">
                          <a:effectLst/>
                        </a:rPr>
                        <a:t>i</a:t>
                      </a:r>
                      <a:endParaRPr lang="zh-CN" sz="1400" kern="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 shift[h].fingerprint = </a:t>
                      </a:r>
                      <a:r>
                        <a:rPr lang="en-US" sz="1400" kern="50" dirty="0" err="1">
                          <a:effectLst/>
                        </a:rPr>
                        <a:t>P+i</a:t>
                      </a:r>
                      <a:endParaRPr lang="zh-CN" sz="1400" kern="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Search(</a:t>
                      </a:r>
                      <a:r>
                        <a:rPr lang="en-US" sz="1400" kern="50" dirty="0" err="1">
                          <a:effectLst/>
                        </a:rPr>
                        <a:t>P,m,T,n</a:t>
                      </a:r>
                      <a:r>
                        <a:rPr lang="en-US" sz="1400" kern="50" dirty="0">
                          <a:effectLst/>
                        </a:rPr>
                        <a:t>)</a:t>
                      </a:r>
                      <a:endParaRPr lang="zh-CN" sz="1400" kern="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For  </a:t>
                      </a:r>
                      <a:r>
                        <a:rPr lang="en-US" sz="1400" kern="50" dirty="0" err="1">
                          <a:effectLst/>
                        </a:rPr>
                        <a:t>i</a:t>
                      </a:r>
                      <a:r>
                        <a:rPr lang="en-US" sz="1400" kern="50" dirty="0">
                          <a:effectLst/>
                        </a:rPr>
                        <a:t> </a:t>
                      </a:r>
                      <a:r>
                        <a:rPr lang="zh-CN" sz="1400" kern="50" dirty="0">
                          <a:effectLst/>
                        </a:rPr>
                        <a:t>←</a:t>
                      </a:r>
                      <a:r>
                        <a:rPr lang="en-US" sz="1400" kern="50" dirty="0">
                          <a:effectLst/>
                        </a:rPr>
                        <a:t>0 to n-α do</a:t>
                      </a:r>
                      <a:endParaRPr lang="zh-CN" sz="1400" kern="50" dirty="0">
                        <a:effectLst/>
                      </a:endParaRPr>
                    </a:p>
                    <a:p>
                      <a:pPr indent="243840"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h = </a:t>
                      </a:r>
                      <a:r>
                        <a:rPr lang="en-US" sz="1400" kern="50" dirty="0" err="1">
                          <a:effectLst/>
                        </a:rPr>
                        <a:t>wscrc</a:t>
                      </a:r>
                      <a:r>
                        <a:rPr lang="en-US" sz="1400" kern="50" dirty="0">
                          <a:effectLst/>
                        </a:rPr>
                        <a:t>(</a:t>
                      </a:r>
                      <a:r>
                        <a:rPr lang="en-US" sz="1400" kern="50" dirty="0" err="1">
                          <a:effectLst/>
                        </a:rPr>
                        <a:t>T+i</a:t>
                      </a:r>
                      <a:r>
                        <a:rPr lang="en-US" sz="1400" kern="50" dirty="0">
                          <a:effectLst/>
                        </a:rPr>
                        <a:t>)</a:t>
                      </a:r>
                      <a:endParaRPr lang="zh-CN" sz="1400" kern="50" dirty="0">
                        <a:effectLst/>
                      </a:endParaRPr>
                    </a:p>
                    <a:p>
                      <a:pPr indent="243840"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f = </a:t>
                      </a:r>
                      <a:r>
                        <a:rPr lang="en-US" sz="1400" kern="50" dirty="0" err="1">
                          <a:effectLst/>
                        </a:rPr>
                        <a:t>T+i</a:t>
                      </a:r>
                      <a:endParaRPr lang="zh-CN" sz="1400" kern="50" dirty="0">
                        <a:effectLst/>
                      </a:endParaRPr>
                    </a:p>
                    <a:p>
                      <a:pPr indent="243840"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p = shift[h]</a:t>
                      </a:r>
                      <a:endParaRPr lang="zh-CN" sz="1400" kern="50" dirty="0">
                        <a:effectLst/>
                      </a:endParaRPr>
                    </a:p>
                    <a:p>
                      <a:pPr indent="243840"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while(p!=null)</a:t>
                      </a:r>
                      <a:endParaRPr lang="zh-CN" sz="1400" kern="50" dirty="0">
                        <a:effectLst/>
                      </a:endParaRPr>
                    </a:p>
                    <a:p>
                      <a:pPr indent="243840"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    if f == </a:t>
                      </a:r>
                      <a:r>
                        <a:rPr lang="en-US" sz="1400" kern="50" dirty="0" err="1">
                          <a:effectLst/>
                        </a:rPr>
                        <a:t>p.fingerprint</a:t>
                      </a:r>
                      <a:endParaRPr lang="zh-CN" sz="1400" kern="50" dirty="0">
                        <a:effectLst/>
                      </a:endParaRPr>
                    </a:p>
                    <a:p>
                      <a:pPr indent="243840"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        </a:t>
                      </a:r>
                      <a:r>
                        <a:rPr lang="en-US" sz="1400" kern="50" dirty="0" err="1">
                          <a:effectLst/>
                        </a:rPr>
                        <a:t>memcmp</a:t>
                      </a:r>
                      <a:r>
                        <a:rPr lang="en-US" sz="1400" kern="50" dirty="0">
                          <a:effectLst/>
                        </a:rPr>
                        <a:t>(P,T)</a:t>
                      </a:r>
                      <a:endParaRPr lang="zh-CN" sz="1400" kern="50" dirty="0">
                        <a:effectLst/>
                      </a:endParaRPr>
                    </a:p>
                    <a:p>
                      <a:pPr indent="243840" algn="just"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    p = </a:t>
                      </a:r>
                      <a:r>
                        <a:rPr lang="en-US" sz="1400" kern="50" dirty="0" err="1">
                          <a:effectLst/>
                        </a:rPr>
                        <a:t>p.next</a:t>
                      </a:r>
                      <a:endParaRPr lang="zh-CN" sz="1400" kern="50" dirty="0">
                        <a:effectLst/>
                        <a:latin typeface="DejaVu Sans Mono"/>
                        <a:ea typeface="AR PL KaitiM GB"/>
                        <a:cs typeface="DejaVu Sans Mono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373918" y="-126438"/>
            <a:ext cx="169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44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44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3.1 IEPSM1-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kumimoji="0" lang="zh-CN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44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IEPSM</a:t>
            </a:r>
            <a:r>
              <a:rPr lang="zh-CN" altLang="en-US" dirty="0" smtClean="0"/>
              <a:t>算法（三）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36594825"/>
                  </p:ext>
                </p:extLst>
              </p:nvPr>
            </p:nvGraphicFramePr>
            <p:xfrm>
              <a:off x="3138055" y="1984664"/>
              <a:ext cx="5444836" cy="394854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7637"/>
                    <a:gridCol w="4907199"/>
                  </a:tblGrid>
                  <a:tr h="367775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IEPSM2</a:t>
                          </a:r>
                          <a:r>
                            <a:rPr lang="zh-CN" sz="2000" kern="100" dirty="0">
                              <a:effectLst/>
                            </a:rPr>
                            <a:t>算法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8077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9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01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02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03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04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05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06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07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08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09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10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11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12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13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14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15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16</a:t>
                          </a:r>
                          <a:endParaRPr lang="zh-CN" sz="1400" kern="50">
                            <a:effectLst/>
                            <a:latin typeface="DejaVu Sans Mono"/>
                            <a:ea typeface="AR PL KaitiM GB"/>
                            <a:cs typeface="DejaVu Sans Mono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9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Prepare(</a:t>
                          </a:r>
                          <a:r>
                            <a:rPr lang="en-US" sz="1400" kern="50" dirty="0" err="1">
                              <a:effectLst/>
                            </a:rPr>
                            <a:t>P,m,T,n</a:t>
                          </a:r>
                          <a:r>
                            <a:rPr lang="en-US" sz="1400" kern="50" dirty="0">
                              <a:effectLst/>
                            </a:rPr>
                            <a:t>)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m1</a:t>
                          </a:r>
                          <a:r>
                            <a:rPr lang="zh-CN" sz="1400" kern="50" dirty="0">
                              <a:effectLst/>
                            </a:rPr>
                            <a:t>←</a:t>
                          </a:r>
                          <a:r>
                            <a:rPr lang="en-US" sz="1400" kern="50" dirty="0">
                              <a:effectLst/>
                            </a:rPr>
                            <a:t> min{m,α/2}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p1</a:t>
                          </a:r>
                          <a:r>
                            <a:rPr lang="zh-CN" sz="1400" kern="50" dirty="0">
                              <a:effectLst/>
                            </a:rPr>
                            <a:t>←</a:t>
                          </a:r>
                          <a:r>
                            <a:rPr lang="en-US" sz="1400" kern="50" dirty="0">
                              <a:effectLst/>
                            </a:rPr>
                            <a:t> p[0..m1-1]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Search(</a:t>
                          </a:r>
                          <a:r>
                            <a:rPr lang="en-US" sz="1400" kern="50" dirty="0" err="1">
                              <a:effectLst/>
                            </a:rPr>
                            <a:t>P,m,T,n</a:t>
                          </a:r>
                          <a:r>
                            <a:rPr lang="en-US" sz="1400" kern="50" dirty="0">
                              <a:effectLst/>
                            </a:rPr>
                            <a:t>)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For  </a:t>
                          </a:r>
                          <a:r>
                            <a:rPr lang="en-US" sz="1400" kern="50" dirty="0" err="1">
                              <a:effectLst/>
                            </a:rPr>
                            <a:t>i</a:t>
                          </a:r>
                          <a:r>
                            <a:rPr lang="en-US" sz="1400" kern="50" dirty="0">
                              <a:effectLst/>
                            </a:rPr>
                            <a:t> </a:t>
                          </a:r>
                          <a:r>
                            <a:rPr lang="zh-CN" sz="1400" kern="50" dirty="0">
                              <a:effectLst/>
                            </a:rPr>
                            <a:t>←</a:t>
                          </a:r>
                          <a:r>
                            <a:rPr lang="en-US" sz="1400" kern="50" dirty="0">
                              <a:effectLst/>
                            </a:rPr>
                            <a:t>0 to n/α -1 do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    R </a:t>
                          </a:r>
                          <a:r>
                            <a:rPr lang="zh-CN" sz="1400" kern="50" dirty="0">
                              <a:effectLst/>
                            </a:rPr>
                            <a:t>←</a:t>
                          </a:r>
                          <a:r>
                            <a:rPr lang="en-US" sz="1400" kern="50" dirty="0">
                              <a:effectLst/>
                            </a:rPr>
                            <a:t> </a:t>
                          </a:r>
                          <a:r>
                            <a:rPr lang="en-US" sz="1400" kern="50" dirty="0" err="1">
                              <a:effectLst/>
                            </a:rPr>
                            <a:t>wsmatch</a:t>
                          </a:r>
                          <a:r>
                            <a:rPr lang="en-US" sz="1400" kern="5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kern="5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kern="50">
                                      <a:effectLst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1400" kern="5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50" dirty="0">
                              <a:effectLst/>
                            </a:rPr>
                            <a:t>,p1)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    If r !=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400" kern="5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50">
                                      <a:effectLst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400" kern="50">
                                      <a:effectLst/>
                                    </a:rPr>
                                    <m:t>𝛼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kern="50" dirty="0">
                              <a:effectLst/>
                            </a:rPr>
                            <a:t> Then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indent="243840"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    If m = m1 then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indent="243840"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      report occurrences at </a:t>
                          </a:r>
                          <a:r>
                            <a:rPr lang="en-US" sz="1400" kern="50" dirty="0" err="1">
                              <a:effectLst/>
                            </a:rPr>
                            <a:t>i</a:t>
                          </a:r>
                          <a:r>
                            <a:rPr lang="en-US" sz="1400" kern="50" dirty="0">
                              <a:effectLst/>
                            </a:rPr>
                            <a:t>α+{r}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indent="243840"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    else check positions </a:t>
                          </a:r>
                          <a:r>
                            <a:rPr lang="en-US" sz="1400" kern="50" dirty="0" err="1">
                              <a:effectLst/>
                            </a:rPr>
                            <a:t>i</a:t>
                          </a:r>
                          <a:r>
                            <a:rPr lang="en-US" sz="1400" kern="50" dirty="0">
                              <a:effectLst/>
                            </a:rPr>
                            <a:t>α+{r}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indent="243840"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S </a:t>
                          </a:r>
                          <a:r>
                            <a:rPr lang="zh-CN" sz="1400" kern="50" dirty="0">
                              <a:effectLst/>
                            </a:rPr>
                            <a:t>←</a:t>
                          </a:r>
                          <a:r>
                            <a:rPr lang="en-US" sz="1400" kern="50" dirty="0">
                              <a:effectLst/>
                            </a:rPr>
                            <a:t> </a:t>
                          </a:r>
                          <a:r>
                            <a:rPr lang="en-US" sz="1400" kern="50" dirty="0" err="1">
                              <a:effectLst/>
                            </a:rPr>
                            <a:t>wsblend</a:t>
                          </a:r>
                          <a:r>
                            <a:rPr lang="en-US" sz="1400" kern="5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kern="5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kern="50">
                                      <a:effectLst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1400" kern="50">
                                      <a:effectLst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50" dirty="0"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400" kern="5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kern="50">
                                      <a:effectLst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1400" kern="50"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400" kern="50">
                                      <a:effectLst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50" dirty="0">
                              <a:effectLst/>
                            </a:rPr>
                            <a:t>)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indent="243840"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R </a:t>
                          </a:r>
                          <a:r>
                            <a:rPr lang="zh-CN" sz="1400" kern="50" dirty="0">
                              <a:effectLst/>
                            </a:rPr>
                            <a:t>←</a:t>
                          </a:r>
                          <a:r>
                            <a:rPr lang="en-US" sz="1400" kern="50" dirty="0">
                              <a:effectLst/>
                            </a:rPr>
                            <a:t> </a:t>
                          </a:r>
                          <a:r>
                            <a:rPr lang="en-US" sz="1400" kern="50" dirty="0" err="1">
                              <a:effectLst/>
                            </a:rPr>
                            <a:t>wsmatch</a:t>
                          </a:r>
                          <a:r>
                            <a:rPr lang="en-US" sz="1400" kern="50" dirty="0">
                              <a:effectLst/>
                            </a:rPr>
                            <a:t>(S,p1)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indent="243840"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If r !=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400" kern="5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50">
                                      <a:effectLst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400" kern="50">
                                      <a:effectLst/>
                                    </a:rPr>
                                    <m:t>𝛼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kern="50" dirty="0">
                              <a:effectLst/>
                            </a:rPr>
                            <a:t> then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indent="254000"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If m = m1 then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indent="243840"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      Report occurrences at </a:t>
                          </a:r>
                          <a:r>
                            <a:rPr lang="en-US" sz="1400" kern="50" dirty="0" err="1">
                              <a:effectLst/>
                            </a:rPr>
                            <a:t>i</a:t>
                          </a:r>
                          <a:r>
                            <a:rPr lang="en-US" sz="1400" kern="50" dirty="0">
                              <a:effectLst/>
                            </a:rPr>
                            <a:t>α+α/2+{r}</a:t>
                          </a:r>
                          <a:endParaRPr lang="zh-CN" sz="1400" kern="50" dirty="0">
                            <a:effectLst/>
                          </a:endParaRPr>
                        </a:p>
                        <a:p>
                          <a:pPr indent="243840" algn="just">
                            <a:spcAft>
                              <a:spcPts val="0"/>
                            </a:spcAft>
                          </a:pPr>
                          <a:r>
                            <a:rPr lang="en-US" sz="1400" kern="50" dirty="0">
                              <a:effectLst/>
                            </a:rPr>
                            <a:t>else check positions </a:t>
                          </a:r>
                          <a:r>
                            <a:rPr lang="en-US" sz="1400" kern="50" dirty="0" err="1">
                              <a:effectLst/>
                            </a:rPr>
                            <a:t>i</a:t>
                          </a:r>
                          <a:r>
                            <a:rPr lang="en-US" sz="1400" kern="50" dirty="0">
                              <a:effectLst/>
                            </a:rPr>
                            <a:t>α+α/2+{r}</a:t>
                          </a:r>
                          <a:endParaRPr lang="zh-CN" sz="1400" kern="50" dirty="0">
                            <a:effectLst/>
                            <a:latin typeface="DejaVu Sans Mono"/>
                            <a:ea typeface="AR PL KaitiM GB"/>
                            <a:cs typeface="DejaVu Sans Mono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36594825"/>
                  </p:ext>
                </p:extLst>
              </p:nvPr>
            </p:nvGraphicFramePr>
            <p:xfrm>
              <a:off x="3138055" y="1984664"/>
              <a:ext cx="5444836" cy="394854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7637"/>
                    <a:gridCol w="4907199"/>
                  </a:tblGrid>
                  <a:tr h="367775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IEPSM2</a:t>
                          </a:r>
                          <a:r>
                            <a:rPr lang="zh-CN" sz="2000" kern="100" dirty="0">
                              <a:effectLst/>
                            </a:rPr>
                            <a:t>算法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58077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9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01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02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03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04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05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06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07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08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09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10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11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12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13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14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15</a:t>
                          </a:r>
                          <a:endParaRPr lang="zh-CN" sz="1400" kern="5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400" kern="50">
                              <a:effectLst/>
                            </a:rPr>
                            <a:t>16</a:t>
                          </a:r>
                          <a:endParaRPr lang="zh-CN" sz="1400" kern="50">
                            <a:effectLst/>
                            <a:latin typeface="DejaVu Sans Mono"/>
                            <a:ea typeface="AR PL KaitiM GB"/>
                            <a:cs typeface="DejaVu Sans Mono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1042" t="-12903" r="-620" b="-34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11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IEPSM</a:t>
            </a:r>
            <a:r>
              <a:rPr lang="zh-CN" altLang="en-US" dirty="0" smtClean="0"/>
              <a:t>算法（四）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算法实验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优化参数选择（一）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769515"/>
              </p:ext>
            </p:extLst>
          </p:nvPr>
        </p:nvGraphicFramePr>
        <p:xfrm>
          <a:off x="793085" y="2028118"/>
          <a:ext cx="7976841" cy="1581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862"/>
                <a:gridCol w="536086"/>
                <a:gridCol w="536086"/>
                <a:gridCol w="532505"/>
                <a:gridCol w="532505"/>
                <a:gridCol w="486862"/>
                <a:gridCol w="486862"/>
                <a:gridCol w="486862"/>
                <a:gridCol w="486862"/>
                <a:gridCol w="486862"/>
                <a:gridCol w="486862"/>
                <a:gridCol w="486862"/>
                <a:gridCol w="486862"/>
                <a:gridCol w="486862"/>
                <a:gridCol w="486862"/>
                <a:gridCol w="484177"/>
              </a:tblGrid>
              <a:tr h="210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43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iepsm4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1833.65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1416.69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1265.22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1089.91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954.36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937.78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918.14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848.27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728.48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719.65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591.28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621.64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497.39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536.42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406.07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43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iepsm5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1976.54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1350.44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1045.03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865.67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763.62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685.66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663.47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612.89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567.02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480.07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386.43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374.30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346.34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364.98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273.49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43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iepsm6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2134.28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1345.82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992.15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807.76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683.10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582.12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517.52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500.12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459.53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386.18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322.16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282.56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213.18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191.98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176.22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43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iepsm7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2516.66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1455.80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1025.39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817.82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697.70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595.98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544.09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485.27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449.21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360.28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308.06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252.78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193.30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144.38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122.68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43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iepsm8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3077.91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1549.02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1078.94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824.01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699.93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594.25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532.21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466.46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445.42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351.45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303.27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236.61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151.72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116.49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92.90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28363"/>
              </p:ext>
            </p:extLst>
          </p:nvPr>
        </p:nvGraphicFramePr>
        <p:xfrm>
          <a:off x="789968" y="4086066"/>
          <a:ext cx="7959175" cy="1649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670"/>
                <a:gridCol w="494967"/>
                <a:gridCol w="494967"/>
                <a:gridCol w="494967"/>
                <a:gridCol w="494967"/>
                <a:gridCol w="494967"/>
                <a:gridCol w="494967"/>
                <a:gridCol w="494967"/>
                <a:gridCol w="494967"/>
                <a:gridCol w="494967"/>
                <a:gridCol w="494967"/>
                <a:gridCol w="494967"/>
                <a:gridCol w="494967"/>
                <a:gridCol w="494967"/>
                <a:gridCol w="494967"/>
                <a:gridCol w="494967"/>
              </a:tblGrid>
              <a:tr h="2380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iepsm4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21.97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15.36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11.56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9.23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6.99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6.34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5.80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5.29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4.51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4.44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2.83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iepsm5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26.37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17.30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13.17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10.78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10.73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7.65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6.84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6.10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5.48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4.75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4.47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3.08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1.60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1.35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iepsm6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30.75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18.80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13.85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11.14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10.88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7.95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7.12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6.50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5.57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4.58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4.13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3.06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iepsm7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36.49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20.66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14.94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11.65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11.34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8.27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7.27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6.52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5.59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4.93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4.40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3.23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2.36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1.44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iepsm8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44.74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22.52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15.73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11.99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11.50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8.25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7.33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6.49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5.49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4.68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4.21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2.87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2.11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1.35 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1.24 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320645" y="26600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人类基因数据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20645" y="47036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人类蛋白质数据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2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算法实验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优化参数选择（二）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278905"/>
              </p:ext>
            </p:extLst>
          </p:nvPr>
        </p:nvGraphicFramePr>
        <p:xfrm>
          <a:off x="1047404" y="3317541"/>
          <a:ext cx="3322320" cy="1805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1160"/>
                <a:gridCol w="1661160"/>
              </a:tblGrid>
              <a:tr h="451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模式串串长</a:t>
                      </a:r>
                      <a:r>
                        <a:rPr lang="en-US" sz="14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块字符大小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1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12≤m&lt;16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1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16≤m&lt;40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1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40≤m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8562"/>
              </p:ext>
            </p:extLst>
          </p:nvPr>
        </p:nvGraphicFramePr>
        <p:xfrm>
          <a:off x="6253249" y="3328396"/>
          <a:ext cx="3322320" cy="1783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1160"/>
                <a:gridCol w="1661160"/>
              </a:tblGrid>
              <a:tr h="59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模式串串长</a:t>
                      </a:r>
                      <a: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块字符大小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9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12≤m&lt;256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94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256≤m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70364" y="25769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人类基因数据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2919" y="25769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人类蛋白质数据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3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算法实验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算法对比（一）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97102"/>
              </p:ext>
            </p:extLst>
          </p:nvPr>
        </p:nvGraphicFramePr>
        <p:xfrm>
          <a:off x="840278" y="2714177"/>
          <a:ext cx="4983480" cy="303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2658"/>
                <a:gridCol w="2489662"/>
                <a:gridCol w="1661160"/>
              </a:tblGrid>
              <a:tr h="187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种类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基因序列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蛋白质序列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87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大肠杆菌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ftp://ftp.ncbi.nlm.nih.gov/genomes/Bacteria/Escherichia_coli_K_12_substr__MG1655_uid57779/NC_000913.fna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ftp://ftp.ncbi.nlm.nih.gov/genomes/Bacteria/Escherichia_coli_K_12_substr__MG1655_uid57779/NC_000913.faa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87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水稻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ftp://ftp.ensemblgenomes.org/pub/plants/release-24/fasta/oryza_sativa/dna/Oryza_sativa.IRGSP-1.0.24.dna.genome.fa.gz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ftp://ftp.ensemblgenomes.org/pub/plants/release-24/fasta/oryza_sativa/pep/Oryza_sativa.IRGSP-1.0.24.pep.all.fa.gz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87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人类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ftp://ftp.ensembl.org/pub/current_fasta/homo_sapiens/dna/Homo_sapiens.GRCh38.dna.primary_assembly.fa.gz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ftp://ftp.ensembl.org/pub/current_fasta/homo_sapiens/pep/Homo_sapiens.GRCh38.pep.all.fa.gz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79518" y="21717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测试数据集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20284"/>
              </p:ext>
            </p:extLst>
          </p:nvPr>
        </p:nvGraphicFramePr>
        <p:xfrm>
          <a:off x="6086908" y="2717756"/>
          <a:ext cx="5400675" cy="3038002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800571"/>
                <a:gridCol w="636009"/>
                <a:gridCol w="3964095"/>
              </a:tblGrid>
              <a:tr h="180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类别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参考文献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50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针对生物学序列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tvsbs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R. Thathoo and A. Virmani and S. S. Lakshmi and N. Balakrishnan and K. Sekar. TVSBS: A Fast Exact Pattern Matching Algorithm for Biological Sequences. J. Indian Acad. Sci., Current Sci., vol.91, n.1, pp.47--53, (2006).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15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基于前缀搜索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Ufndmq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B. Durian and J. </a:t>
                      </a:r>
                      <a:r>
                        <a:rPr lang="en-US" sz="9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Holub</a:t>
                      </a:r>
                      <a:r>
                        <a:rPr lang="en-US" sz="9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and H. </a:t>
                      </a:r>
                      <a:r>
                        <a:rPr lang="en-US" sz="9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Peltola</a:t>
                      </a:r>
                      <a:r>
                        <a:rPr lang="en-US" sz="9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and J. </a:t>
                      </a:r>
                      <a:r>
                        <a:rPr lang="en-US" sz="9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Tarhio</a:t>
                      </a:r>
                      <a:r>
                        <a:rPr lang="en-US" sz="9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 Tuning BNDM with q-Grams. Proceedings of the Workshop on Algorithm Engineering and Experiments, ALENEX 2009, pp.29--37, SIAM, New York, New York, USA, (2009).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3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基于后缀搜索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Hashq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T. </a:t>
                      </a:r>
                      <a:r>
                        <a:rPr lang="en-US" sz="105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Lecroq</a:t>
                      </a:r>
                      <a:r>
                        <a:rPr lang="en-US" sz="105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 Fast exact string matching algorithms. </a:t>
                      </a:r>
                      <a:r>
                        <a:rPr lang="en-US" sz="105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ipl</a:t>
                      </a:r>
                      <a:r>
                        <a:rPr lang="en-US" sz="105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 vol.102, n.6, pp.229--235, Elsevier North-Holland, Inc., Amsterdam, The Netherlands, The Netherlands, (2007).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42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基于子串搜索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Fsbndmq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H. Peltola and J. Tarhio. Variations of Forward-SBNDM. Proceedings of the Prague Stringology Conference '11, pp.3--14, Czech Technical University, Prague, Czech Republic, (2011).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17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SIMD</a:t>
                      </a:r>
                      <a:r>
                        <a:rPr lang="zh-CN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Ssecp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Ben-Kiki O, </a:t>
                      </a:r>
                      <a:r>
                        <a:rPr lang="en-US" sz="105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Bille</a:t>
                      </a:r>
                      <a:r>
                        <a:rPr lang="en-US" sz="105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P, </a:t>
                      </a:r>
                      <a:r>
                        <a:rPr lang="en-US" sz="105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Breslauer</a:t>
                      </a:r>
                      <a:r>
                        <a:rPr lang="en-US" sz="105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D, et al. Optimal packed string matching[C]. IARCS Annual Conference on Foundations of Software Technology and Theoretical Computer Science, 2011, vol.13:423-432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834745" y="21717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比对算法选择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6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算法实验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算法对比（二）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156790384"/>
              </p:ext>
            </p:extLst>
          </p:nvPr>
        </p:nvGraphicFramePr>
        <p:xfrm>
          <a:off x="900545" y="24938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91342489"/>
              </p:ext>
            </p:extLst>
          </p:nvPr>
        </p:nvGraphicFramePr>
        <p:xfrm>
          <a:off x="6653645" y="24938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73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平台下的算法集成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画布 422"/>
          <p:cNvGrpSpPr/>
          <p:nvPr/>
        </p:nvGrpSpPr>
        <p:grpSpPr>
          <a:xfrm>
            <a:off x="4667682" y="1935164"/>
            <a:ext cx="5390718" cy="6148963"/>
            <a:chOff x="1129969" y="85725"/>
            <a:chExt cx="5120336" cy="6464935"/>
          </a:xfrm>
        </p:grpSpPr>
        <p:sp>
          <p:nvSpPr>
            <p:cNvPr id="5" name="矩形 4"/>
            <p:cNvSpPr/>
            <p:nvPr/>
          </p:nvSpPr>
          <p:spPr>
            <a:xfrm>
              <a:off x="1303020" y="1262380"/>
              <a:ext cx="4947285" cy="5288280"/>
            </a:xfrm>
            <a:prstGeom prst="rect">
              <a:avLst/>
            </a:prstGeom>
          </p:spPr>
        </p:sp>
        <p:sp>
          <p:nvSpPr>
            <p:cNvPr id="6" name="矩形 5"/>
            <p:cNvSpPr/>
            <p:nvPr/>
          </p:nvSpPr>
          <p:spPr>
            <a:xfrm>
              <a:off x="2000769" y="4279355"/>
              <a:ext cx="1023941" cy="2784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web</a:t>
              </a:r>
              <a:r>
                <a:rPr lang="zh-CN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展示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29969" y="3075367"/>
              <a:ext cx="2797176" cy="3250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240"/>
                </a:spcBef>
                <a:spcAft>
                  <a:spcPts val="0"/>
                </a:spcAft>
              </a:pPr>
              <a:r>
                <a:rPr lang="zh-CN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每个子节点调用</a:t>
              </a: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IEPSM</a:t>
              </a:r>
              <a:r>
                <a:rPr lang="zh-CN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算法统计匹配个数和位置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188855" y="4846512"/>
              <a:ext cx="648964" cy="296443"/>
            </a:xfrm>
            <a:prstGeom prst="roundRect">
              <a:avLst>
                <a:gd name="adj" fmla="val 1610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结束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9" name="直接箭头连接符 8"/>
            <p:cNvCxnSpPr>
              <a:stCxn id="6" idx="2"/>
              <a:endCxn id="8" idx="0"/>
            </p:cNvCxnSpPr>
            <p:nvPr/>
          </p:nvCxnSpPr>
          <p:spPr>
            <a:xfrm>
              <a:off x="2512740" y="4557832"/>
              <a:ext cx="597" cy="28868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2168857" y="85725"/>
              <a:ext cx="617764" cy="2964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开始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1344305" y="675064"/>
              <a:ext cx="2265528" cy="312836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zh-CN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读入模式串，类别，去除注释信息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10" idx="2"/>
              <a:endCxn id="11" idx="0"/>
            </p:cNvCxnSpPr>
            <p:nvPr/>
          </p:nvCxnSpPr>
          <p:spPr>
            <a:xfrm flipH="1">
              <a:off x="2477069" y="382168"/>
              <a:ext cx="670" cy="29289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523999" y="1258552"/>
              <a:ext cx="1908175" cy="305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240"/>
                </a:spcBef>
                <a:spcAft>
                  <a:spcPts val="0"/>
                </a:spcAft>
              </a:pPr>
              <a:r>
                <a:rPr lang="zh-CN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根据类别定位到对应生物信息库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11" idx="4"/>
              <a:endCxn id="13" idx="0"/>
            </p:cNvCxnSpPr>
            <p:nvPr/>
          </p:nvCxnSpPr>
          <p:spPr>
            <a:xfrm>
              <a:off x="2477069" y="987900"/>
              <a:ext cx="1018" cy="27065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207827" y="1849364"/>
              <a:ext cx="2565779" cy="3161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240"/>
                </a:spcBef>
                <a:spcAft>
                  <a:spcPts val="0"/>
                </a:spcAft>
              </a:pPr>
              <a:r>
                <a:rPr lang="zh-CN" sz="9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根据文件大小和节点数判断是否分割原文件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2474082" y="1557402"/>
              <a:ext cx="5188" cy="29196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5" idx="2"/>
              <a:endCxn id="18" idx="0"/>
            </p:cNvCxnSpPr>
            <p:nvPr/>
          </p:nvCxnSpPr>
          <p:spPr>
            <a:xfrm flipH="1">
              <a:off x="2488574" y="2165488"/>
              <a:ext cx="2143" cy="301354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498600" y="2466842"/>
              <a:ext cx="1979948" cy="3247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240"/>
                </a:spcBef>
                <a:spcAft>
                  <a:spcPts val="0"/>
                </a:spcAft>
              </a:pPr>
              <a:r>
                <a:rPr lang="zh-CN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根据数据类型为算法选取合适参数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723" y="3677252"/>
              <a:ext cx="1301750" cy="3244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240"/>
                </a:spcBef>
                <a:spcAft>
                  <a:spcPts val="0"/>
                </a:spcAft>
              </a:pPr>
              <a:r>
                <a:rPr lang="zh-CN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合并每个结点的结果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513337" y="3400392"/>
              <a:ext cx="1270" cy="27686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502394" y="2791592"/>
              <a:ext cx="1270" cy="27686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514607" y="4001737"/>
              <a:ext cx="1270" cy="27686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23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云平台下的算法集成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M:\en\pic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3228"/>
            <a:ext cx="2626995" cy="248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45" y="2853228"/>
            <a:ext cx="2640330" cy="246189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75" y="2213930"/>
            <a:ext cx="5615940" cy="41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r>
              <a:rPr lang="zh-CN" altLang="en-US" dirty="0" smtClean="0"/>
              <a:t>生物序列特征</a:t>
            </a:r>
            <a:endParaRPr lang="en-US" altLang="zh-CN" dirty="0" smtClean="0"/>
          </a:p>
          <a:p>
            <a:r>
              <a:rPr lang="zh-CN" altLang="en-US" dirty="0" smtClean="0"/>
              <a:t>模拟指令介绍</a:t>
            </a:r>
            <a:endParaRPr lang="en-US" altLang="zh-CN" dirty="0" smtClean="0"/>
          </a:p>
          <a:p>
            <a:r>
              <a:rPr lang="en-US" altLang="zh-CN" dirty="0" smtClean="0"/>
              <a:t>IEPSM</a:t>
            </a:r>
            <a:r>
              <a:rPr lang="zh-CN" altLang="en-US" dirty="0" smtClean="0"/>
              <a:t>算法介绍</a:t>
            </a:r>
            <a:endParaRPr lang="en-US" altLang="zh-CN" dirty="0" smtClean="0"/>
          </a:p>
          <a:p>
            <a:r>
              <a:rPr lang="zh-CN" altLang="en-US" dirty="0" smtClean="0"/>
              <a:t>算法实验</a:t>
            </a:r>
            <a:endParaRPr lang="en-US" altLang="zh-CN" dirty="0" smtClean="0"/>
          </a:p>
          <a:p>
            <a:r>
              <a:rPr lang="zh-CN" altLang="en-US" dirty="0"/>
              <a:t>云</a:t>
            </a:r>
            <a:r>
              <a:rPr lang="zh-CN" altLang="en-US" dirty="0" smtClean="0"/>
              <a:t>平台下的算法集成</a:t>
            </a:r>
            <a:endParaRPr lang="en-US" altLang="zh-CN" dirty="0" smtClean="0"/>
          </a:p>
          <a:p>
            <a:r>
              <a:rPr lang="zh-CN" altLang="en-US" dirty="0"/>
              <a:t>致谢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9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致谢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zh-CN" altLang="en-US" sz="8000" dirty="0"/>
              <a:t>欢迎各位</a:t>
            </a:r>
            <a:r>
              <a:rPr lang="zh-CN" altLang="en-US" sz="8000" dirty="0" smtClean="0"/>
              <a:t>老师批评指正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064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新一代高通量测序技术的发展导致基因组数据有数量级的增长</a:t>
            </a:r>
            <a:endParaRPr lang="en-US" altLang="zh-CN" dirty="0" smtClean="0"/>
          </a:p>
          <a:p>
            <a:r>
              <a:rPr lang="zh-CN" altLang="en-US" dirty="0" smtClean="0"/>
              <a:t>串匹配算法是进一步分析基因序列内在联系的基础工具</a:t>
            </a:r>
            <a:endParaRPr lang="en-US" altLang="zh-CN" dirty="0" smtClean="0"/>
          </a:p>
          <a:p>
            <a:r>
              <a:rPr lang="zh-CN" altLang="en-US" dirty="0" smtClean="0"/>
              <a:t>专门针对生物序列的串匹配算法不多且较陈旧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9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早期的串匹配算法只是在经典算法的基础上针对特定情形进行优化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并行计算将经典算法改写成对应版本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指令去改进串匹配算法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生物序列特性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序列字典较小，尤其是基因序列字典为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/>
              <a:t>序列表现与等字典大小的随机串类似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2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模拟指令介绍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字长比较指令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wscmp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指令被设计来比较两个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位的字，并返回一组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α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γ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位的值。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C:\Users\wangli\Desktop\temp\ws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38380"/>
            <a:ext cx="5912428" cy="18647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47305" y="5075597"/>
            <a:ext cx="523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wscmp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指令样例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，假定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ω=48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α=12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γ=4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2"/>
              <p:cNvSpPr txBox="1">
                <a:spLocks noChangeArrowheads="1"/>
              </p:cNvSpPr>
              <p:nvPr/>
            </p:nvSpPr>
            <p:spPr bwMode="auto">
              <a:xfrm>
                <a:off x="6522028" y="3221023"/>
                <a:ext cx="4617027" cy="90885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133350" marR="133350" algn="l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h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 ← __</m:t>
                      </m:r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mm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cmpeq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epi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8</m:t>
                      </m:r>
                      <m:d>
                        <m:dPr>
                          <m:ctrlPr>
                            <a:rPr 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𝑎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133350" marR="133350" algn="l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r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 ← __</m:t>
                      </m:r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mm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movemask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epi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8</m:t>
                      </m:r>
                      <m:d>
                        <m:dPr>
                          <m:ctrlPr>
                            <a:rPr 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2028" y="3221023"/>
                <a:ext cx="4617027" cy="9088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83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模拟指令介绍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字长匹配指令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wsmatch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被设计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用来返回短串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中的出现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次数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28620"/>
            <a:ext cx="5645727" cy="14563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3954" y="5055254"/>
            <a:ext cx="523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wsmatch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指令样例，假定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ω=48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α=12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γ=4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k=3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2"/>
              <p:cNvSpPr txBox="1">
                <a:spLocks noChangeArrowheads="1"/>
              </p:cNvSpPr>
              <p:nvPr/>
            </p:nvSpPr>
            <p:spPr bwMode="auto">
              <a:xfrm>
                <a:off x="6255327" y="3212696"/>
                <a:ext cx="4873337" cy="888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133350" marR="133350" algn="l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← __</m:t>
                      </m:r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mm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mpsadbw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epu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  <m:d>
                        <m:dPr>
                          <m:ctrlPr>
                            <a:rPr 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133350" marR="133350" algn="l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r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 ← </m:t>
                      </m:r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wscmp</m:t>
                      </m:r>
                      <m:d>
                        <m:dPr>
                          <m:ctrlPr>
                            <a:rPr 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h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5327" y="3212696"/>
                <a:ext cx="4873337" cy="8881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0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模拟指令介绍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字长翻转指令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wsblend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指令用于混合两个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ω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位的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66593"/>
            <a:ext cx="5406736" cy="14975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459" y="4926279"/>
            <a:ext cx="523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wsblend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指令样例，假定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ω=48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α=12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γ=4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2"/>
              <p:cNvSpPr txBox="1">
                <a:spLocks noChangeArrowheads="1"/>
              </p:cNvSpPr>
              <p:nvPr/>
            </p:nvSpPr>
            <p:spPr bwMode="auto">
              <a:xfrm>
                <a:off x="6016336" y="3048584"/>
                <a:ext cx="5011882" cy="11336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133350" marR="133350" algn="l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← __</m:t>
                      </m:r>
                      <m:r>
                        <m:rPr>
                          <m:sty m:val="p"/>
                        </m:rP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mm</m:t>
                      </m:r>
                      <m: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blend</m:t>
                      </m:r>
                      <m: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epi</m:t>
                      </m:r>
                      <m: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16</m:t>
                      </m:r>
                      <m:d>
                        <m:dPr>
                          <m:ctrlPr>
                            <a:rPr 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0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133350" marR="133350" algn="l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SHUFFLE</m:t>
                      </m:r>
                      <m: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 ← __</m:t>
                      </m:r>
                      <m:r>
                        <m:rPr>
                          <m:sty m:val="p"/>
                        </m:rP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MM</m:t>
                      </m:r>
                      <m: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SHUFFLE</m:t>
                      </m:r>
                      <m:d>
                        <m:dPr>
                          <m:ctrlPr>
                            <a:rPr 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1,0,3,2</m:t>
                          </m:r>
                        </m:e>
                      </m:d>
                    </m:oMath>
                  </m:oMathPara>
                </a14:m>
                <a:endParaRPr 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133350" marR="133350" algn="l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r</m:t>
                      </m:r>
                      <m: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 ← __</m:t>
                      </m:r>
                      <m:r>
                        <m:rPr>
                          <m:sty m:val="p"/>
                        </m:rP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mm</m:t>
                      </m:r>
                      <m: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shuffle</m:t>
                      </m:r>
                      <m: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epi</m:t>
                      </m:r>
                      <m:r>
                        <a:rPr lang="en-US" sz="20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32</m:t>
                      </m:r>
                      <m:d>
                        <m:dPr>
                          <m:ctrlPr>
                            <a:rPr 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h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𝑆𝐻𝑈𝐹𝐹𝐿𝐸</m:t>
                          </m:r>
                        </m:e>
                      </m:d>
                    </m:oMath>
                  </m:oMathPara>
                </a14:m>
                <a:endParaRPr 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6336" y="3048584"/>
                <a:ext cx="5011882" cy="11336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32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模拟指令介绍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字长</a:t>
            </a:r>
            <a:r>
              <a:rPr lang="en-US" altLang="zh-CN" dirty="0" smtClean="0"/>
              <a:t>CRC</a:t>
            </a:r>
            <a:r>
              <a:rPr lang="zh-CN" altLang="en-US" dirty="0" smtClean="0"/>
              <a:t>码计算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wscrc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指令通过传入一个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8bytes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长度的字符串来生成一个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32bit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CRC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2"/>
              <p:cNvSpPr txBox="1">
                <a:spLocks noChangeArrowheads="1"/>
              </p:cNvSpPr>
              <p:nvPr/>
            </p:nvSpPr>
            <p:spPr bwMode="auto">
              <a:xfrm>
                <a:off x="6255327" y="3212696"/>
                <a:ext cx="4873337" cy="888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133350" marR="133350" algn="l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2400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← __</m:t>
                      </m:r>
                      <m:r>
                        <m:rPr>
                          <m:sty m:val="p"/>
                        </m:rPr>
                        <a:rPr lang="en-US" sz="2400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mm</m:t>
                      </m:r>
                      <m:r>
                        <a:rPr lang="en-US" sz="2400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crc</m:t>
                      </m:r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64</m:t>
                      </m:r>
                      <m:d>
                        <m:dPr>
                          <m:ctrlPr>
                            <a:rPr 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133350" marR="133350" algn="l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h</m:t>
                      </m:r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 ←</m:t>
                      </m:r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𝑐</m:t>
                      </m:r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&amp;</m:t>
                      </m:r>
                      <m:d>
                        <m:dPr>
                          <m:ctrlPr>
                            <a:rPr lang="en-US" altLang="zh-CN" sz="24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5327" y="3212696"/>
                <a:ext cx="4873337" cy="8881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08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1127</Words>
  <Application>Microsoft Office PowerPoint</Application>
  <PresentationFormat>宽屏</PresentationFormat>
  <Paragraphs>392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 PL KaitiM GB</vt:lpstr>
      <vt:lpstr>DejaVu Sans Mono</vt:lpstr>
      <vt:lpstr>华文新魏</vt:lpstr>
      <vt:lpstr>宋体</vt:lpstr>
      <vt:lpstr>Arial</vt:lpstr>
      <vt:lpstr>Calibri</vt:lpstr>
      <vt:lpstr>Cambria Math</vt:lpstr>
      <vt:lpstr>Constantia</vt:lpstr>
      <vt:lpstr>Times New Roman</vt:lpstr>
      <vt:lpstr>Wingdings 2</vt:lpstr>
      <vt:lpstr>流畅</vt:lpstr>
      <vt:lpstr>SIMD指令在生物序列串匹配里的应用</vt:lpstr>
      <vt:lpstr>提纲</vt:lpstr>
      <vt:lpstr>研究背景</vt:lpstr>
      <vt:lpstr>研究现状</vt:lpstr>
      <vt:lpstr>生物序列特性</vt:lpstr>
      <vt:lpstr>模拟指令介绍-字长比较指令</vt:lpstr>
      <vt:lpstr>模拟指令介绍-字长匹配指令</vt:lpstr>
      <vt:lpstr>模拟指令介绍-字长翻转指令</vt:lpstr>
      <vt:lpstr>模拟指令介绍-字长CRC码计算</vt:lpstr>
      <vt:lpstr>IEPSM算法（一）</vt:lpstr>
      <vt:lpstr>IEPSM算法（二）</vt:lpstr>
      <vt:lpstr>IEPSM算法（三）</vt:lpstr>
      <vt:lpstr>IEPSM算法（四）</vt:lpstr>
      <vt:lpstr>算法实验-优化参数选择（一）</vt:lpstr>
      <vt:lpstr>算法实验-优化参数选择（二）</vt:lpstr>
      <vt:lpstr>算法实验-算法对比（一）</vt:lpstr>
      <vt:lpstr>算法实验-算法对比（二）</vt:lpstr>
      <vt:lpstr>云平台下的算法集成-系统工作流程</vt:lpstr>
      <vt:lpstr>云平台下的算法集成-系统演示</vt:lpstr>
      <vt:lpstr>致谢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民汉平行语料采集系统的研究与实现</dc:title>
  <dc:creator>王力</dc:creator>
  <cp:lastModifiedBy>王力</cp:lastModifiedBy>
  <cp:revision>17</cp:revision>
  <dcterms:created xsi:type="dcterms:W3CDTF">2015-01-17T13:30:01Z</dcterms:created>
  <dcterms:modified xsi:type="dcterms:W3CDTF">2015-01-19T02:57:55Z</dcterms:modified>
</cp:coreProperties>
</file>