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embeddings/Microsoft_Equation7.bin" ContentType="application/vnd.openxmlformats-officedocument.oleObject"/>
  <Default Extension="rels" ContentType="application/vnd.openxmlformats-package.relationships+xml"/>
  <Default Extension="jpeg" ContentType="image/jpeg"/>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ppt/embeddings/Microsoft_Equation3.bin" ContentType="application/vnd.openxmlformats-officedocument.oleObject"/>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embeddings/Microsoft_Equation8.bin" ContentType="application/vnd.openxmlformats-officedocument.oleObject"/>
  <Override PartName="/docProps/core.xml" ContentType="application/vnd.openxmlformats-package.core-properties+xml"/>
  <Override PartName="/ppt/slideLayouts/slideLayout6.xml" ContentType="application/vnd.openxmlformats-officedocument.presentationml.slideLayout+xml"/>
  <Override PartName="/ppt/embeddings/Microsoft_Equation4.bin" ContentType="application/vnd.openxmlformats-officedocument.oleObject"/>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embeddings/Microsoft_Equation9.bin" ContentType="application/vnd.openxmlformats-officedocument.oleObject"/>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embeddings/Microsoft_Equation5.bin" ContentType="application/vnd.openxmlformats-officedocument.oleObject"/>
  <Override PartName="/ppt/slideLayouts/slideLayout33.xml" ContentType="application/vnd.openxmlformats-officedocument.presentationml.slideLayout+xml"/>
  <Override PartName="/ppt/theme/theme4.xml" ContentType="application/vnd.openxmlformats-officedocument.theme+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embeddings/Microsoft_Equation6.bin" ContentType="application/vnd.openxmlformats-officedocument.oleObject"/>
  <Override PartName="/ppt/theme/theme5.xml" ContentType="application/vnd.openxmlformats-officedocument.theme+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handoutMasterIdLst>
    <p:handoutMasterId r:id="rId6"/>
  </p:handoutMasterIdLst>
  <p:sldIdLst>
    <p:sldId id="256" r:id="rId4"/>
  </p:sldIdLst>
  <p:sldSz cx="30275213" cy="42803763"/>
  <p:notesSz cx="6858000" cy="9144000"/>
  <p:defaultTextStyle>
    <a:defPPr>
      <a:defRPr lang="en-US"/>
    </a:defPPr>
    <a:lvl1pPr algn="l" rtl="0" fontAlgn="base">
      <a:spcBef>
        <a:spcPct val="0"/>
      </a:spcBef>
      <a:spcAft>
        <a:spcPct val="0"/>
      </a:spcAft>
      <a:defRPr sz="2900" kern="1200">
        <a:solidFill>
          <a:schemeClr val="tx1"/>
        </a:solidFill>
        <a:latin typeface="Arial Narrow" charset="0"/>
        <a:ea typeface="+mn-ea"/>
        <a:cs typeface="+mn-cs"/>
      </a:defRPr>
    </a:lvl1pPr>
    <a:lvl2pPr marL="457200" algn="l" rtl="0" fontAlgn="base">
      <a:spcBef>
        <a:spcPct val="0"/>
      </a:spcBef>
      <a:spcAft>
        <a:spcPct val="0"/>
      </a:spcAft>
      <a:defRPr sz="2900" kern="1200">
        <a:solidFill>
          <a:schemeClr val="tx1"/>
        </a:solidFill>
        <a:latin typeface="Arial Narrow" charset="0"/>
        <a:ea typeface="+mn-ea"/>
        <a:cs typeface="+mn-cs"/>
      </a:defRPr>
    </a:lvl2pPr>
    <a:lvl3pPr marL="914400" algn="l" rtl="0" fontAlgn="base">
      <a:spcBef>
        <a:spcPct val="0"/>
      </a:spcBef>
      <a:spcAft>
        <a:spcPct val="0"/>
      </a:spcAft>
      <a:defRPr sz="2900" kern="1200">
        <a:solidFill>
          <a:schemeClr val="tx1"/>
        </a:solidFill>
        <a:latin typeface="Arial Narrow" charset="0"/>
        <a:ea typeface="+mn-ea"/>
        <a:cs typeface="+mn-cs"/>
      </a:defRPr>
    </a:lvl3pPr>
    <a:lvl4pPr marL="1371600" algn="l" rtl="0" fontAlgn="base">
      <a:spcBef>
        <a:spcPct val="0"/>
      </a:spcBef>
      <a:spcAft>
        <a:spcPct val="0"/>
      </a:spcAft>
      <a:defRPr sz="2900" kern="1200">
        <a:solidFill>
          <a:schemeClr val="tx1"/>
        </a:solidFill>
        <a:latin typeface="Arial Narrow" charset="0"/>
        <a:ea typeface="+mn-ea"/>
        <a:cs typeface="+mn-cs"/>
      </a:defRPr>
    </a:lvl4pPr>
    <a:lvl5pPr marL="1828800" algn="l" rtl="0" fontAlgn="base">
      <a:spcBef>
        <a:spcPct val="0"/>
      </a:spcBef>
      <a:spcAft>
        <a:spcPct val="0"/>
      </a:spcAft>
      <a:defRPr sz="2900" kern="1200">
        <a:solidFill>
          <a:schemeClr val="tx1"/>
        </a:solidFill>
        <a:latin typeface="Arial Narrow" charset="0"/>
        <a:ea typeface="+mn-ea"/>
        <a:cs typeface="+mn-cs"/>
      </a:defRPr>
    </a:lvl5pPr>
    <a:lvl6pPr marL="2286000" algn="l" defTabSz="457200" rtl="0" eaLnBrk="1" latinLnBrk="0" hangingPunct="1">
      <a:defRPr sz="2900" kern="1200">
        <a:solidFill>
          <a:schemeClr val="tx1"/>
        </a:solidFill>
        <a:latin typeface="Arial Narrow" charset="0"/>
        <a:ea typeface="+mn-ea"/>
        <a:cs typeface="+mn-cs"/>
      </a:defRPr>
    </a:lvl6pPr>
    <a:lvl7pPr marL="2743200" algn="l" defTabSz="457200" rtl="0" eaLnBrk="1" latinLnBrk="0" hangingPunct="1">
      <a:defRPr sz="2900" kern="1200">
        <a:solidFill>
          <a:schemeClr val="tx1"/>
        </a:solidFill>
        <a:latin typeface="Arial Narrow" charset="0"/>
        <a:ea typeface="+mn-ea"/>
        <a:cs typeface="+mn-cs"/>
      </a:defRPr>
    </a:lvl7pPr>
    <a:lvl8pPr marL="3200400" algn="l" defTabSz="457200" rtl="0" eaLnBrk="1" latinLnBrk="0" hangingPunct="1">
      <a:defRPr sz="2900" kern="1200">
        <a:solidFill>
          <a:schemeClr val="tx1"/>
        </a:solidFill>
        <a:latin typeface="Arial Narrow" charset="0"/>
        <a:ea typeface="+mn-ea"/>
        <a:cs typeface="+mn-cs"/>
      </a:defRPr>
    </a:lvl8pPr>
    <a:lvl9pPr marL="3657600" algn="l" defTabSz="457200" rtl="0" eaLnBrk="1" latinLnBrk="0" hangingPunct="1">
      <a:defRPr sz="2900" kern="1200">
        <a:solidFill>
          <a:schemeClr val="tx1"/>
        </a:solidFill>
        <a:latin typeface="Arial Narrow"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F2F2F2"/>
    <a:srgbClr val="3399FF"/>
    <a:srgbClr val="0066FF"/>
    <a:srgbClr val="FF9900"/>
    <a:srgbClr val="CC0000"/>
    <a:srgbClr val="993300"/>
    <a:srgbClr val="ECECEC"/>
    <a:srgbClr val="EFEFEF"/>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33" d="100"/>
          <a:sy n="33" d="100"/>
        </p:scale>
        <p:origin x="-864" y="-96"/>
      </p:cViewPr>
      <p:guideLst>
        <p:guide orient="horz" pos="6665"/>
        <p:guide orient="horz" pos="23398"/>
        <p:guide pos="-3851"/>
        <p:guide pos="2437"/>
        <p:guide pos="2950"/>
        <p:guide pos="9238"/>
        <p:guide pos="9742"/>
        <p:guide pos="16030"/>
        <p:guide pos="16549"/>
        <p:guide pos="228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ict"/><Relationship Id="rId4" Type="http://schemas.openxmlformats.org/officeDocument/2006/relationships/image" Target="../media/image4.pict"/><Relationship Id="rId5" Type="http://schemas.openxmlformats.org/officeDocument/2006/relationships/image" Target="../media/image5.pict"/><Relationship Id="rId6" Type="http://schemas.openxmlformats.org/officeDocument/2006/relationships/image" Target="../media/image6.pict"/><Relationship Id="rId7" Type="http://schemas.openxmlformats.org/officeDocument/2006/relationships/image" Target="../media/image7.pict"/><Relationship Id="rId1" Type="http://schemas.openxmlformats.org/officeDocument/2006/relationships/image" Target="../media/image1.pict"/><Relationship Id="rId2" Type="http://schemas.openxmlformats.org/officeDocument/2006/relationships/image" Target="../media/image2.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0D819B4-AF15-EF4C-BA14-CA7EB0970C72}" type="datetime1">
              <a:rPr lang="en-US"/>
              <a:pPr>
                <a:defRPr/>
              </a:pPr>
              <a:t>7/22/12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DD93D3D-6C2C-2E46-ACF8-EC2FE9DF4D3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8916" name="Rectangle 4"/>
          <p:cNvSpPr>
            <a:spLocks noRo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295C876-7F49-2B4F-8E76-07B963DFE41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0A26E76-7AC0-8049-B021-88D5062916A5}" type="slidenum">
              <a:rPr lang="en-US"/>
              <a:pPr/>
              <a:t>1</a:t>
            </a:fld>
            <a:endParaRPr lang="en-US"/>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78526" y="1655509"/>
            <a:ext cx="21721983" cy="4021729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079" y="13297736"/>
            <a:ext cx="25733055" cy="917341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064" y="24254640"/>
            <a:ext cx="21193087" cy="1094039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2" y="27505795"/>
            <a:ext cx="25734150" cy="850047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2" y="18142471"/>
            <a:ext cx="25734150" cy="936332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8526" y="7332126"/>
            <a:ext cx="3386908" cy="34540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70556" y="7332126"/>
            <a:ext cx="3388003" cy="34540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23" y="1705050"/>
            <a:ext cx="9960335" cy="725162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837205" y="1705050"/>
            <a:ext cx="16924685" cy="365305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23" y="8956671"/>
            <a:ext cx="9960335" cy="2927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3934" y="29962223"/>
            <a:ext cx="18165346" cy="353808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933934" y="3825009"/>
            <a:ext cx="18165346" cy="25681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933934" y="33500304"/>
            <a:ext cx="18165346" cy="50222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5631" y="1655509"/>
            <a:ext cx="7275337" cy="4021729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8526" y="1655509"/>
            <a:ext cx="21721983" cy="402172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079" y="13297736"/>
            <a:ext cx="25733055" cy="917341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064" y="24254640"/>
            <a:ext cx="21193087" cy="1094039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2" y="27505795"/>
            <a:ext cx="25734150" cy="850047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2" y="18142471"/>
            <a:ext cx="25734150" cy="936332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8526" y="7332126"/>
            <a:ext cx="14498113" cy="34540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081761" y="7332126"/>
            <a:ext cx="14499207" cy="34540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23" y="1713306"/>
            <a:ext cx="27248568" cy="713396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22" y="9582131"/>
            <a:ext cx="13376809" cy="39922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3322" y="13574342"/>
            <a:ext cx="13376809" cy="246612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608" y="9582131"/>
            <a:ext cx="13382283" cy="39922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79608" y="13574342"/>
            <a:ext cx="13382283" cy="246612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2" y="27505795"/>
            <a:ext cx="25734150" cy="850047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2" y="18142471"/>
            <a:ext cx="25734150" cy="936332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23" y="1705050"/>
            <a:ext cx="9960335" cy="725162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837205" y="1705050"/>
            <a:ext cx="16924685" cy="365305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23" y="8956671"/>
            <a:ext cx="9960335" cy="2927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3934" y="29962223"/>
            <a:ext cx="18165346" cy="353808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933934" y="3825009"/>
            <a:ext cx="18165346" cy="25681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933934" y="33500304"/>
            <a:ext cx="18165346" cy="50222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5631" y="1655509"/>
            <a:ext cx="7275337" cy="4021729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8526" y="1655509"/>
            <a:ext cx="21721983" cy="402172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8526" y="7332126"/>
            <a:ext cx="3386908" cy="345406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970556" y="7332126"/>
            <a:ext cx="3388003" cy="345406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23" y="1713306"/>
            <a:ext cx="27248568" cy="7133961"/>
          </a:xfrm>
        </p:spPr>
        <p:txBody>
          <a:bodyPr/>
          <a:lstStyle>
            <a:lvl1pPr>
              <a:defRPr/>
            </a:lvl1p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23" y="1705050"/>
            <a:ext cx="9960335" cy="725162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837205" y="1705050"/>
            <a:ext cx="16924685" cy="3653058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23" y="8956671"/>
            <a:ext cx="9960335" cy="292789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3934" y="29962223"/>
            <a:ext cx="18165346" cy="353808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933934" y="3825009"/>
            <a:ext cx="18165346" cy="2568101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933934" y="33500304"/>
            <a:ext cx="18165346" cy="502225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0275213" cy="6819900"/>
          </a:xfrm>
          <a:prstGeom prst="rect">
            <a:avLst/>
          </a:prstGeom>
          <a:solidFill>
            <a:srgbClr val="F2F2F2"/>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86025" name="Rectangle 9"/>
          <p:cNvSpPr>
            <a:spLocks noChangeArrowheads="1"/>
          </p:cNvSpPr>
          <p:nvPr userDrawn="1"/>
        </p:nvSpPr>
        <p:spPr bwMode="auto">
          <a:xfrm>
            <a:off x="0" y="6692900"/>
            <a:ext cx="30275213" cy="169863"/>
          </a:xfrm>
          <a:prstGeom prst="rect">
            <a:avLst/>
          </a:prstGeom>
          <a:solidFill>
            <a:schemeClr val="accent2"/>
          </a:solidFill>
          <a:ln w="9525">
            <a:noFill/>
            <a:miter lim="800000"/>
            <a:headEnd/>
            <a:tailEnd/>
          </a:ln>
          <a:effectLst/>
        </p:spPr>
        <p:txBody>
          <a:bodyPr wrap="none" anchor="ctr">
            <a:prstTxWarp prst="textNoShape">
              <a:avLst/>
            </a:prstTxWarp>
          </a:bodyPr>
          <a:lstStyle/>
          <a:p>
            <a:pPr>
              <a:defRPr/>
            </a:pPr>
            <a:endParaRPr lang="en-US"/>
          </a:p>
        </p:txBody>
      </p:sp>
      <p:sp>
        <p:nvSpPr>
          <p:cNvPr id="1028" name="Rectangle 15"/>
          <p:cNvSpPr>
            <a:spLocks noGrp="1" noChangeArrowheads="1"/>
          </p:cNvSpPr>
          <p:nvPr>
            <p:ph type="title"/>
          </p:nvPr>
        </p:nvSpPr>
        <p:spPr bwMode="auto">
          <a:xfrm>
            <a:off x="661988" y="1655763"/>
            <a:ext cx="28919487" cy="2862262"/>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41" name="Rectangle 25"/>
          <p:cNvSpPr>
            <a:spLocks noChangeArrowheads="1"/>
          </p:cNvSpPr>
          <p:nvPr userDrawn="1"/>
        </p:nvSpPr>
        <p:spPr bwMode="auto">
          <a:xfrm>
            <a:off x="0" y="0"/>
            <a:ext cx="30275213" cy="42803763"/>
          </a:xfrm>
          <a:prstGeom prst="rect">
            <a:avLst/>
          </a:prstGeom>
          <a:noFill/>
          <a:ln w="3175">
            <a:solidFill>
              <a:schemeClr val="tx2"/>
            </a:solidFill>
            <a:miter lim="800000"/>
            <a:headEnd/>
            <a:tailEnd/>
          </a:ln>
          <a:effectLst/>
        </p:spPr>
        <p:txBody>
          <a:bodyPr wrap="none" anchor="ctr">
            <a:prstTxWarp prst="textNoShape">
              <a:avLst/>
            </a:prstTxWarp>
          </a:bodyPr>
          <a:lstStyle/>
          <a:p>
            <a:pPr>
              <a:defRPr/>
            </a:pPr>
            <a:endParaRPr lang="en-US"/>
          </a:p>
        </p:txBody>
      </p:sp>
      <p:sp>
        <p:nvSpPr>
          <p:cNvPr id="86048" name="Rectangle 32"/>
          <p:cNvSpPr>
            <a:spLocks noChangeArrowheads="1"/>
          </p:cNvSpPr>
          <p:nvPr userDrawn="1"/>
        </p:nvSpPr>
        <p:spPr bwMode="auto">
          <a:xfrm>
            <a:off x="647700" y="7850188"/>
            <a:ext cx="9180513" cy="30240287"/>
          </a:xfrm>
          <a:prstGeom prst="rect">
            <a:avLst/>
          </a:prstGeom>
          <a:solidFill>
            <a:srgbClr val="F8F8F8"/>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86050" name="Rectangle 34"/>
          <p:cNvSpPr>
            <a:spLocks noChangeArrowheads="1"/>
          </p:cNvSpPr>
          <p:nvPr userDrawn="1"/>
        </p:nvSpPr>
        <p:spPr bwMode="auto">
          <a:xfrm>
            <a:off x="10547350" y="7850188"/>
            <a:ext cx="9180513" cy="30240287"/>
          </a:xfrm>
          <a:prstGeom prst="rect">
            <a:avLst/>
          </a:prstGeom>
          <a:solidFill>
            <a:srgbClr val="F8F8F8"/>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86051" name="Rectangle 35"/>
          <p:cNvSpPr>
            <a:spLocks noChangeArrowheads="1"/>
          </p:cNvSpPr>
          <p:nvPr userDrawn="1"/>
        </p:nvSpPr>
        <p:spPr bwMode="auto">
          <a:xfrm>
            <a:off x="20448588" y="7850188"/>
            <a:ext cx="9178925" cy="30240287"/>
          </a:xfrm>
          <a:prstGeom prst="rect">
            <a:avLst/>
          </a:prstGeom>
          <a:solidFill>
            <a:srgbClr val="F8F8F8"/>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2" name="Rectangle 32"/>
          <p:cNvSpPr>
            <a:spLocks noChangeArrowheads="1"/>
          </p:cNvSpPr>
          <p:nvPr userDrawn="1"/>
        </p:nvSpPr>
        <p:spPr bwMode="auto">
          <a:xfrm>
            <a:off x="647700" y="38896925"/>
            <a:ext cx="19080163" cy="3221038"/>
          </a:xfrm>
          <a:prstGeom prst="rect">
            <a:avLst/>
          </a:prstGeom>
          <a:solidFill>
            <a:srgbClr val="F8F8F8"/>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3" name="Rectangle 32"/>
          <p:cNvSpPr>
            <a:spLocks noChangeArrowheads="1"/>
          </p:cNvSpPr>
          <p:nvPr userDrawn="1"/>
        </p:nvSpPr>
        <p:spPr bwMode="auto">
          <a:xfrm>
            <a:off x="20494625" y="38896925"/>
            <a:ext cx="9132888" cy="3221038"/>
          </a:xfrm>
          <a:prstGeom prst="rect">
            <a:avLst/>
          </a:prstGeom>
          <a:solidFill>
            <a:srgbClr val="F8F8F8"/>
          </a:solidFill>
          <a:ln w="9525">
            <a:solidFill>
              <a:schemeClr val="tx1"/>
            </a:solidFill>
            <a:miter lim="800000"/>
            <a:headEnd/>
            <a:tailEnd/>
          </a:ln>
          <a:effectLst/>
        </p:spPr>
        <p:txBody>
          <a:bodyPr wrap="none" anchor="ctr">
            <a:prstTxWarp prst="textNoShape">
              <a:avLst/>
            </a:prstTxWarp>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2pPr>
      <a:lvl3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3pPr>
      <a:lvl4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4pPr>
      <a:lvl5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ＭＳ Ｐゴシック" charset="-128"/>
          <a:cs typeface="ＭＳ Ｐゴシック" charset="-128"/>
        </a:defRPr>
      </a:lvl1pPr>
      <a:lvl2pPr marL="739775" indent="-282575" algn="l" rtl="0" eaLnBrk="0" fontAlgn="base" hangingPunct="0">
        <a:spcBef>
          <a:spcPct val="20000"/>
        </a:spcBef>
        <a:spcAft>
          <a:spcPct val="0"/>
        </a:spcAft>
        <a:buChar char="–"/>
        <a:defRPr sz="29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9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0275213" cy="62420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80227" name="Rectangle 3"/>
          <p:cNvSpPr>
            <a:spLocks noChangeArrowheads="1"/>
          </p:cNvSpPr>
          <p:nvPr userDrawn="1"/>
        </p:nvSpPr>
        <p:spPr bwMode="auto">
          <a:xfrm>
            <a:off x="477838" y="7332663"/>
            <a:ext cx="6880225" cy="345408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80228" name="Rectangle 4"/>
          <p:cNvSpPr>
            <a:spLocks noChangeArrowheads="1"/>
          </p:cNvSpPr>
          <p:nvPr userDrawn="1"/>
        </p:nvSpPr>
        <p:spPr bwMode="auto">
          <a:xfrm>
            <a:off x="0" y="6242050"/>
            <a:ext cx="30275213" cy="169863"/>
          </a:xfrm>
          <a:prstGeom prst="rect">
            <a:avLst/>
          </a:prstGeom>
          <a:solidFill>
            <a:srgbClr val="660000"/>
          </a:solidFill>
          <a:ln w="9525">
            <a:noFill/>
            <a:miter lim="800000"/>
            <a:headEnd/>
            <a:tailEnd/>
          </a:ln>
          <a:effectLst/>
        </p:spPr>
        <p:txBody>
          <a:bodyPr wrap="none" anchor="ctr">
            <a:prstTxWarp prst="textNoShape">
              <a:avLst/>
            </a:prstTxWarp>
          </a:bodyPr>
          <a:lstStyle/>
          <a:p>
            <a:pPr>
              <a:defRPr/>
            </a:pPr>
            <a:endParaRPr lang="en-US"/>
          </a:p>
        </p:txBody>
      </p:sp>
      <p:sp>
        <p:nvSpPr>
          <p:cNvPr id="180229" name="Text Box 5"/>
          <p:cNvSpPr txBox="1">
            <a:spLocks noChangeArrowheads="1"/>
          </p:cNvSpPr>
          <p:nvPr userDrawn="1"/>
        </p:nvSpPr>
        <p:spPr bwMode="auto">
          <a:xfrm>
            <a:off x="420688" y="42189400"/>
            <a:ext cx="1733550" cy="427038"/>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defRPr/>
            </a:pPr>
            <a:r>
              <a:rPr lang="en-US" sz="500" b="1">
                <a:solidFill>
                  <a:schemeClr val="bg2"/>
                </a:solidFill>
                <a:latin typeface="Arial" charset="0"/>
              </a:rPr>
              <a:t>POSTER TEMPLATE BY:</a:t>
            </a:r>
          </a:p>
          <a:p>
            <a:pPr eaLnBrk="0" hangingPunct="0">
              <a:lnSpc>
                <a:spcPct val="65000"/>
              </a:lnSpc>
              <a:spcBef>
                <a:spcPct val="50000"/>
              </a:spcBef>
              <a:defRPr/>
            </a:pPr>
            <a:r>
              <a:rPr lang="en-US" sz="1000" b="1">
                <a:solidFill>
                  <a:schemeClr val="bg2"/>
                </a:solidFill>
                <a:latin typeface="Arial" charset="0"/>
              </a:rPr>
              <a:t>www.PosterPresentations.com</a:t>
            </a:r>
          </a:p>
        </p:txBody>
      </p:sp>
      <p:sp>
        <p:nvSpPr>
          <p:cNvPr id="13318" name="Rectangle 6"/>
          <p:cNvSpPr>
            <a:spLocks noGrp="1" noChangeArrowheads="1"/>
          </p:cNvSpPr>
          <p:nvPr>
            <p:ph type="title"/>
          </p:nvPr>
        </p:nvSpPr>
        <p:spPr bwMode="auto">
          <a:xfrm>
            <a:off x="661988" y="1655763"/>
            <a:ext cx="28919487" cy="2862262"/>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3319" name="Rectangle 7"/>
          <p:cNvSpPr>
            <a:spLocks noGrp="1" noChangeArrowheads="1"/>
          </p:cNvSpPr>
          <p:nvPr>
            <p:ph type="body" idx="1"/>
          </p:nvPr>
        </p:nvSpPr>
        <p:spPr bwMode="auto">
          <a:xfrm>
            <a:off x="477838" y="7332663"/>
            <a:ext cx="6880225" cy="34540825"/>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0275213" cy="42803763"/>
          </a:xfrm>
          <a:prstGeom prst="rect">
            <a:avLst/>
          </a:prstGeom>
          <a:noFill/>
          <a:ln w="3175">
            <a:solidFill>
              <a:schemeClr val="tx2"/>
            </a:solidFill>
            <a:miter lim="800000"/>
            <a:headEnd/>
            <a:tailEnd/>
          </a:ln>
          <a:effectLst/>
        </p:spPr>
        <p:txBody>
          <a:bodyPr wrap="none" anchor="ctr">
            <a:prstTxWarp prst="textNoShape">
              <a:avLst/>
            </a:prstTxWarp>
          </a:bodyPr>
          <a:lstStyle/>
          <a:p>
            <a:pPr>
              <a:defRPr/>
            </a:pPr>
            <a:endParaRPr lang="en-US"/>
          </a:p>
        </p:txBody>
      </p:sp>
      <p:sp>
        <p:nvSpPr>
          <p:cNvPr id="180233" name="Rectangle 9"/>
          <p:cNvSpPr>
            <a:spLocks noChangeArrowheads="1"/>
          </p:cNvSpPr>
          <p:nvPr userDrawn="1"/>
        </p:nvSpPr>
        <p:spPr bwMode="auto">
          <a:xfrm>
            <a:off x="7926388" y="7332663"/>
            <a:ext cx="14322425" cy="345408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80235" name="Rectangle 11"/>
          <p:cNvSpPr>
            <a:spLocks noChangeArrowheads="1"/>
          </p:cNvSpPr>
          <p:nvPr userDrawn="1"/>
        </p:nvSpPr>
        <p:spPr bwMode="auto">
          <a:xfrm>
            <a:off x="22817138" y="7332663"/>
            <a:ext cx="6884987" cy="345408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86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2pPr>
      <a:lvl3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3pPr>
      <a:lvl4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4pPr>
      <a:lvl5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ＭＳ Ｐゴシック" charset="-128"/>
          <a:cs typeface="ＭＳ Ｐゴシック" charset="-128"/>
        </a:defRPr>
      </a:lvl1pPr>
      <a:lvl2pPr marL="739775" indent="-282575" algn="l" rtl="0" eaLnBrk="0" fontAlgn="base" hangingPunct="0">
        <a:spcBef>
          <a:spcPct val="20000"/>
        </a:spcBef>
        <a:spcAft>
          <a:spcPct val="0"/>
        </a:spcAft>
        <a:buChar char="–"/>
        <a:defRPr sz="29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9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0275213" cy="62420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81251" name="Rectangle 3"/>
          <p:cNvSpPr>
            <a:spLocks noChangeArrowheads="1"/>
          </p:cNvSpPr>
          <p:nvPr userDrawn="1"/>
        </p:nvSpPr>
        <p:spPr bwMode="auto">
          <a:xfrm>
            <a:off x="477838" y="7332663"/>
            <a:ext cx="29224287" cy="345408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81252" name="Rectangle 4"/>
          <p:cNvSpPr>
            <a:spLocks noChangeArrowheads="1"/>
          </p:cNvSpPr>
          <p:nvPr userDrawn="1"/>
        </p:nvSpPr>
        <p:spPr bwMode="auto">
          <a:xfrm>
            <a:off x="0" y="6242050"/>
            <a:ext cx="30275213" cy="169863"/>
          </a:xfrm>
          <a:prstGeom prst="rect">
            <a:avLst/>
          </a:prstGeom>
          <a:solidFill>
            <a:srgbClr val="660000"/>
          </a:solidFill>
          <a:ln w="9525">
            <a:noFill/>
            <a:miter lim="800000"/>
            <a:headEnd/>
            <a:tailEnd/>
          </a:ln>
          <a:effectLst/>
        </p:spPr>
        <p:txBody>
          <a:bodyPr wrap="none" anchor="ctr">
            <a:prstTxWarp prst="textNoShape">
              <a:avLst/>
            </a:prstTxWarp>
          </a:bodyPr>
          <a:lstStyle/>
          <a:p>
            <a:pPr>
              <a:defRPr/>
            </a:pPr>
            <a:endParaRPr lang="en-US"/>
          </a:p>
        </p:txBody>
      </p:sp>
      <p:sp>
        <p:nvSpPr>
          <p:cNvPr id="181253" name="Text Box 5"/>
          <p:cNvSpPr txBox="1">
            <a:spLocks noChangeArrowheads="1"/>
          </p:cNvSpPr>
          <p:nvPr userDrawn="1"/>
        </p:nvSpPr>
        <p:spPr bwMode="auto">
          <a:xfrm>
            <a:off x="420688" y="42189400"/>
            <a:ext cx="1733550" cy="427038"/>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defRPr/>
            </a:pPr>
            <a:r>
              <a:rPr lang="en-US" sz="500" b="1">
                <a:solidFill>
                  <a:schemeClr val="bg2"/>
                </a:solidFill>
                <a:latin typeface="Arial" charset="0"/>
              </a:rPr>
              <a:t>POSTER TEMPLATE BY:</a:t>
            </a:r>
          </a:p>
          <a:p>
            <a:pPr eaLnBrk="0" hangingPunct="0">
              <a:lnSpc>
                <a:spcPct val="65000"/>
              </a:lnSpc>
              <a:spcBef>
                <a:spcPct val="50000"/>
              </a:spcBef>
              <a:defRPr/>
            </a:pPr>
            <a:r>
              <a:rPr lang="en-US" sz="1000" b="1">
                <a:solidFill>
                  <a:schemeClr val="bg2"/>
                </a:solidFill>
                <a:latin typeface="Arial" charset="0"/>
              </a:rPr>
              <a:t>www.PosterPresentations.com</a:t>
            </a:r>
          </a:p>
        </p:txBody>
      </p:sp>
      <p:sp>
        <p:nvSpPr>
          <p:cNvPr id="25606" name="Rectangle 6"/>
          <p:cNvSpPr>
            <a:spLocks noGrp="1" noChangeArrowheads="1"/>
          </p:cNvSpPr>
          <p:nvPr>
            <p:ph type="title"/>
          </p:nvPr>
        </p:nvSpPr>
        <p:spPr bwMode="auto">
          <a:xfrm>
            <a:off x="661988" y="1655763"/>
            <a:ext cx="28919487" cy="2862262"/>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25607" name="Rectangle 7"/>
          <p:cNvSpPr>
            <a:spLocks noGrp="1" noChangeArrowheads="1"/>
          </p:cNvSpPr>
          <p:nvPr>
            <p:ph type="body" idx="1"/>
          </p:nvPr>
        </p:nvSpPr>
        <p:spPr bwMode="auto">
          <a:xfrm>
            <a:off x="477838" y="7332663"/>
            <a:ext cx="29103637" cy="34540825"/>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0275213" cy="42803763"/>
          </a:xfrm>
          <a:prstGeom prst="rect">
            <a:avLst/>
          </a:prstGeom>
          <a:noFill/>
          <a:ln w="3175">
            <a:solidFill>
              <a:schemeClr val="tx2"/>
            </a:solidFill>
            <a:miter lim="800000"/>
            <a:headEnd/>
            <a:tailEnd/>
          </a:ln>
          <a:effectLst/>
        </p:spPr>
        <p:txBody>
          <a:bodyPr wrap="none" anchor="ctr">
            <a:prstTxWarp prst="textNoShape">
              <a:avLst/>
            </a:prstTxWarp>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86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2pPr>
      <a:lvl3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3pPr>
      <a:lvl4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4pPr>
      <a:lvl5pPr algn="ctr" rtl="0" eaLnBrk="0" fontAlgn="base" hangingPunct="0">
        <a:spcBef>
          <a:spcPct val="0"/>
        </a:spcBef>
        <a:spcAft>
          <a:spcPct val="0"/>
        </a:spcAft>
        <a:defRPr sz="8600">
          <a:solidFill>
            <a:schemeClr val="tx2"/>
          </a:solidFill>
          <a:latin typeface="Arial Black" charset="0"/>
          <a:ea typeface="ＭＳ Ｐゴシック" charset="-128"/>
          <a:cs typeface="ＭＳ Ｐゴシック" charset="-128"/>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ＭＳ Ｐゴシック" charset="-128"/>
          <a:cs typeface="ＭＳ Ｐゴシック" charset="-128"/>
        </a:defRPr>
      </a:lvl1pPr>
      <a:lvl2pPr marL="739775" indent="-282575" algn="l" rtl="0" eaLnBrk="0" fontAlgn="base" hangingPunct="0">
        <a:spcBef>
          <a:spcPct val="20000"/>
        </a:spcBef>
        <a:spcAft>
          <a:spcPct val="0"/>
        </a:spcAft>
        <a:buChar char="–"/>
        <a:defRPr sz="29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9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8.bin"/><Relationship Id="rId12" Type="http://schemas.openxmlformats.org/officeDocument/2006/relationships/oleObject" Target="../embeddings/Microsoft_Equation9.bin"/><Relationship Id="rId13" Type="http://schemas.openxmlformats.org/officeDocument/2006/relationships/image" Target="../media/image8.png"/><Relationship Id="rId14"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Microsoft_Equation1.bin"/><Relationship Id="rId5" Type="http://schemas.openxmlformats.org/officeDocument/2006/relationships/oleObject" Target="../embeddings/Microsoft_Equation2.bin"/><Relationship Id="rId6" Type="http://schemas.openxmlformats.org/officeDocument/2006/relationships/oleObject" Target="../embeddings/Microsoft_Equation3.bin"/><Relationship Id="rId7" Type="http://schemas.openxmlformats.org/officeDocument/2006/relationships/oleObject" Target="../embeddings/Microsoft_Equation4.bin"/><Relationship Id="rId8" Type="http://schemas.openxmlformats.org/officeDocument/2006/relationships/oleObject" Target="../embeddings/Microsoft_Equation5.bin"/><Relationship Id="rId9" Type="http://schemas.openxmlformats.org/officeDocument/2006/relationships/oleObject" Target="../embeddings/Microsoft_Equation6.bin"/><Relationship Id="rId10" Type="http://schemas.openxmlformats.org/officeDocument/2006/relationships/oleObject" Target="../embeddings/Microsoft_Equation7.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47" name="Rectangle 5"/>
          <p:cNvSpPr>
            <a:spLocks noChangeArrowheads="1"/>
          </p:cNvSpPr>
          <p:nvPr/>
        </p:nvSpPr>
        <p:spPr bwMode="auto">
          <a:xfrm>
            <a:off x="2181225" y="1485900"/>
            <a:ext cx="26363613" cy="2554288"/>
          </a:xfrm>
          <a:prstGeom prst="rect">
            <a:avLst/>
          </a:prstGeom>
          <a:noFill/>
          <a:ln w="9525">
            <a:noFill/>
            <a:miter lim="800000"/>
            <a:headEnd/>
            <a:tailEnd/>
          </a:ln>
        </p:spPr>
        <p:txBody>
          <a:bodyPr lIns="91243" tIns="45614" rIns="91243" bIns="45614">
            <a:prstTxWarp prst="textNoShape">
              <a:avLst/>
            </a:prstTxWarp>
            <a:spAutoFit/>
          </a:bodyPr>
          <a:lstStyle/>
          <a:p>
            <a:pPr algn="ctr">
              <a:spcBef>
                <a:spcPct val="50000"/>
              </a:spcBef>
            </a:pPr>
            <a:r>
              <a:rPr lang="en-US" sz="8000">
                <a:latin typeface="Arial Black" charset="0"/>
              </a:rPr>
              <a:t>A novel method for measuring codon usage bias and estimating its statistical significance</a:t>
            </a:r>
          </a:p>
        </p:txBody>
      </p:sp>
      <p:sp>
        <p:nvSpPr>
          <p:cNvPr id="39948" name="Text Box 14"/>
          <p:cNvSpPr txBox="1">
            <a:spLocks noChangeArrowheads="1"/>
          </p:cNvSpPr>
          <p:nvPr/>
        </p:nvSpPr>
        <p:spPr bwMode="auto">
          <a:xfrm>
            <a:off x="647700" y="8518525"/>
            <a:ext cx="9153525" cy="11912600"/>
          </a:xfrm>
          <a:prstGeom prst="rect">
            <a:avLst/>
          </a:prstGeom>
          <a:noFill/>
          <a:ln w="9525">
            <a:noFill/>
            <a:miter lim="800000"/>
            <a:headEnd/>
            <a:tailEnd/>
          </a:ln>
        </p:spPr>
        <p:txBody>
          <a:bodyPr lIns="457200" tIns="360000" rIns="457200" bIns="360000">
            <a:prstTxWarp prst="textNoShape">
              <a:avLst/>
            </a:prstTxWarp>
            <a:spAutoFit/>
          </a:bodyPr>
          <a:lstStyle/>
          <a:p>
            <a:pPr algn="just">
              <a:spcAft>
                <a:spcPts val="1800"/>
              </a:spcAft>
              <a:tabLst>
                <a:tab pos="463550" algn="l"/>
              </a:tabLst>
            </a:pPr>
            <a:r>
              <a:rPr lang="en-US" altLang="zh-CN" sz="2800"/>
              <a:t>Codon usage bias or CUB, a phenomenon in which synonymous codons are used at different frequencies, is generally believed to be a combined outcome of mutation pressure, natural selection, and genetic drift.</a:t>
            </a:r>
          </a:p>
          <a:p>
            <a:pPr algn="just">
              <a:spcAft>
                <a:spcPts val="600"/>
              </a:spcAft>
              <a:tabLst>
                <a:tab pos="463550" algn="l"/>
              </a:tabLst>
            </a:pPr>
            <a:r>
              <a:rPr lang="en-US" sz="3200" b="1"/>
              <a:t>Why should we care</a:t>
            </a:r>
          </a:p>
          <a:p>
            <a:pPr algn="just">
              <a:spcAft>
                <a:spcPts val="600"/>
              </a:spcAft>
              <a:tabLst>
                <a:tab pos="463550" algn="l"/>
              </a:tabLst>
            </a:pPr>
            <a:r>
              <a:rPr lang="en-US" altLang="zh-CN" sz="2800"/>
              <a:t>Genes often exhibit variable CUBs, which are closely related with gene expression for translational efficiency and/or accuracy. </a:t>
            </a:r>
          </a:p>
          <a:p>
            <a:pPr algn="just">
              <a:spcAft>
                <a:spcPts val="1800"/>
              </a:spcAft>
              <a:tabLst>
                <a:tab pos="463550" algn="l"/>
              </a:tabLst>
            </a:pPr>
            <a:r>
              <a:rPr lang="en-US" altLang="zh-CN" sz="2800"/>
              <a:t>The ability to accurately quantify CUBs for protein-coding sequences is of fundamental importance in revealing the underlying mechanisms behind codon usage and understanding gene evolution and function in general. </a:t>
            </a:r>
          </a:p>
          <a:p>
            <a:pPr algn="just">
              <a:spcAft>
                <a:spcPts val="600"/>
              </a:spcAft>
              <a:tabLst>
                <a:tab pos="463550" algn="l"/>
              </a:tabLst>
            </a:pPr>
            <a:r>
              <a:rPr lang="en-US" sz="3200" b="1"/>
              <a:t>What is the question</a:t>
            </a:r>
          </a:p>
          <a:p>
            <a:pPr algn="just">
              <a:tabLst>
                <a:tab pos="463550" algn="l"/>
              </a:tabLst>
            </a:pPr>
            <a:r>
              <a:rPr lang="en-US" altLang="zh-CN" sz="2800"/>
              <a:t>Extant measures for estimating CUB have limitations.</a:t>
            </a:r>
          </a:p>
          <a:p>
            <a:pPr algn="just">
              <a:buFont typeface="Arial" charset="0"/>
              <a:buChar char="•"/>
              <a:tabLst>
                <a:tab pos="463550" algn="l"/>
              </a:tabLst>
            </a:pPr>
            <a:r>
              <a:rPr lang="en-US" altLang="zh-CN" sz="2800"/>
              <a:t> They are not supplied with straightforward procedures for assessing the statistical significance of the bias in codon usages for any given gene. </a:t>
            </a:r>
          </a:p>
          <a:p>
            <a:pPr algn="just">
              <a:spcAft>
                <a:spcPts val="1800"/>
              </a:spcAft>
              <a:buFont typeface="Arial" charset="0"/>
              <a:buChar char="•"/>
              <a:tabLst>
                <a:tab pos="463550" algn="l"/>
              </a:tabLst>
            </a:pPr>
            <a:r>
              <a:rPr lang="en-US" altLang="zh-CN" sz="2800"/>
              <a:t> They are not fully effective at incorporating background nucleotide composition into CUB estimation.</a:t>
            </a:r>
          </a:p>
          <a:p>
            <a:pPr algn="just">
              <a:spcAft>
                <a:spcPts val="600"/>
              </a:spcAft>
              <a:tabLst>
                <a:tab pos="463550" algn="l"/>
              </a:tabLst>
            </a:pPr>
            <a:r>
              <a:rPr lang="en-US" sz="3200" b="1"/>
              <a:t>How we can do it</a:t>
            </a:r>
            <a:endParaRPr lang="en-US" altLang="zh-CN" sz="3200" b="1"/>
          </a:p>
          <a:p>
            <a:pPr algn="just">
              <a:spcBef>
                <a:spcPct val="10000"/>
              </a:spcBef>
              <a:tabLst>
                <a:tab pos="463550" algn="l"/>
              </a:tabLst>
            </a:pPr>
            <a:r>
              <a:rPr lang="en-US" altLang="zh-CN" sz="2800"/>
              <a:t>Here we present a novel measure, Codon Deviation Coefficient (CDC), using it to characterize CUB and to ascertain its statistical significance.</a:t>
            </a:r>
            <a:endParaRPr lang="en-US" sz="2800"/>
          </a:p>
        </p:txBody>
      </p:sp>
      <p:sp>
        <p:nvSpPr>
          <p:cNvPr id="39949" name="Text Box 389"/>
          <p:cNvSpPr txBox="1">
            <a:spLocks noChangeArrowheads="1"/>
          </p:cNvSpPr>
          <p:nvPr/>
        </p:nvSpPr>
        <p:spPr bwMode="auto">
          <a:xfrm>
            <a:off x="10547350" y="12411075"/>
            <a:ext cx="9180513" cy="10372725"/>
          </a:xfrm>
          <a:prstGeom prst="rect">
            <a:avLst/>
          </a:prstGeom>
          <a:noFill/>
          <a:ln w="9525">
            <a:noFill/>
            <a:miter lim="800000"/>
            <a:headEnd/>
            <a:tailEnd/>
          </a:ln>
        </p:spPr>
        <p:txBody>
          <a:bodyPr lIns="457200" tIns="360000" rIns="457200" bIns="360000">
            <a:prstTxWarp prst="textNoShape">
              <a:avLst/>
            </a:prstTxWarp>
            <a:spAutoFit/>
          </a:bodyPr>
          <a:lstStyle/>
          <a:p>
            <a:pPr>
              <a:spcAft>
                <a:spcPts val="600"/>
              </a:spcAft>
              <a:tabLst>
                <a:tab pos="158750" algn="l"/>
              </a:tabLst>
            </a:pPr>
            <a:r>
              <a:rPr lang="en-US" sz="3200" b="1">
                <a:ea typeface="Arial Narrow" charset="0"/>
                <a:cs typeface="Arial Narrow" charset="0"/>
              </a:rPr>
              <a:t>Statistical significance of codon usage bias</a:t>
            </a:r>
          </a:p>
          <a:p>
            <a:pPr algn="just">
              <a:spcBef>
                <a:spcPct val="10000"/>
              </a:spcBef>
              <a:tabLst>
                <a:tab pos="158750" algn="l"/>
              </a:tabLst>
            </a:pPr>
            <a:r>
              <a:rPr lang="en-US" sz="2800">
                <a:ea typeface="Times New Roman" charset="0"/>
                <a:cs typeface="Times New Roman" charset="0"/>
              </a:rPr>
              <a:t>To evaluate the statistical significance of codon usage bias, </a:t>
            </a:r>
            <a:r>
              <a:rPr lang="en-US" sz="2800">
                <a:ea typeface="Arial Narrow" charset="0"/>
                <a:cs typeface="Arial Narrow" charset="0"/>
              </a:rPr>
              <a:t>w</a:t>
            </a:r>
            <a:r>
              <a:rPr lang="en-US" sz="2800">
                <a:ea typeface="Times New Roman" charset="0"/>
                <a:cs typeface="Times New Roman" charset="0"/>
              </a:rPr>
              <a:t>e implement a bootstrap resampling of </a:t>
            </a:r>
            <a:r>
              <a:rPr lang="en-US" sz="2800" i="1">
                <a:ea typeface="Times New Roman" charset="0"/>
                <a:cs typeface="Times New Roman" charset="0"/>
              </a:rPr>
              <a:t>N</a:t>
            </a:r>
            <a:r>
              <a:rPr lang="en-US" sz="2800">
                <a:ea typeface="Times New Roman" charset="0"/>
                <a:cs typeface="Times New Roman" charset="0"/>
              </a:rPr>
              <a:t>=10000 replicates for any given sequence.</a:t>
            </a:r>
          </a:p>
          <a:p>
            <a:pPr algn="just">
              <a:spcBef>
                <a:spcPct val="10000"/>
              </a:spcBef>
              <a:buClr>
                <a:schemeClr val="accent2"/>
              </a:buClr>
              <a:buFont typeface="Wingdings" charset="2"/>
              <a:buChar char="§"/>
              <a:tabLst>
                <a:tab pos="158750" algn="l"/>
              </a:tabLst>
            </a:pPr>
            <a:r>
              <a:rPr lang="en-US" sz="2800">
                <a:ea typeface="Times New Roman" charset="0"/>
                <a:cs typeface="Times New Roman" charset="0"/>
              </a:rPr>
              <a:t> Each replicate is randomly generated according to the sequence background nucleotide composition (</a:t>
            </a:r>
            <a:r>
              <a:rPr lang="en-US" sz="2800" i="1">
                <a:ea typeface="Times New Roman" charset="0"/>
                <a:cs typeface="Times New Roman" charset="0"/>
              </a:rPr>
              <a:t>S</a:t>
            </a:r>
            <a:r>
              <a:rPr lang="en-US" sz="2800" i="1" baseline="-25000">
                <a:ea typeface="Times New Roman" charset="0"/>
                <a:cs typeface="Times New Roman" charset="0"/>
              </a:rPr>
              <a:t>i</a:t>
            </a:r>
            <a:r>
              <a:rPr lang="en-US" sz="2800">
                <a:ea typeface="Times New Roman" charset="0"/>
                <a:cs typeface="Times New Roman" charset="0"/>
              </a:rPr>
              <a:t> and </a:t>
            </a:r>
            <a:r>
              <a:rPr lang="en-US" sz="2800" i="1">
                <a:ea typeface="Times New Roman" charset="0"/>
                <a:cs typeface="Times New Roman" charset="0"/>
              </a:rPr>
              <a:t>R</a:t>
            </a:r>
            <a:r>
              <a:rPr lang="en-US" sz="2800" i="1" baseline="-25000">
                <a:ea typeface="Times New Roman" charset="0"/>
                <a:cs typeface="Times New Roman" charset="0"/>
              </a:rPr>
              <a:t>i</a:t>
            </a:r>
            <a:r>
              <a:rPr lang="en-US" sz="2800">
                <a:ea typeface="Times New Roman" charset="0"/>
                <a:cs typeface="Times New Roman" charset="0"/>
              </a:rPr>
              <a:t>, </a:t>
            </a:r>
            <a:r>
              <a:rPr lang="en-US" sz="2800" i="1">
                <a:ea typeface="Times New Roman" charset="0"/>
                <a:cs typeface="Times New Roman" charset="0"/>
              </a:rPr>
              <a:t>i</a:t>
            </a:r>
            <a:r>
              <a:rPr lang="en-US" sz="2800">
                <a:ea typeface="Times New Roman" charset="0"/>
                <a:cs typeface="Times New Roman" charset="0"/>
              </a:rPr>
              <a:t> = 1, 2, 3) and the sequence length.</a:t>
            </a:r>
          </a:p>
          <a:p>
            <a:pPr algn="just">
              <a:spcBef>
                <a:spcPct val="10000"/>
              </a:spcBef>
              <a:buClr>
                <a:schemeClr val="accent2"/>
              </a:buClr>
              <a:buFont typeface="Wingdings" charset="2"/>
              <a:buChar char="§"/>
              <a:tabLst>
                <a:tab pos="158750" algn="l"/>
              </a:tabLst>
            </a:pPr>
            <a:r>
              <a:rPr lang="en-US" sz="2800">
                <a:ea typeface="Times New Roman" charset="0"/>
                <a:cs typeface="Times New Roman" charset="0"/>
              </a:rPr>
              <a:t> When CUB is derived from each replicate, a bootstrap distribution of </a:t>
            </a:r>
            <a:r>
              <a:rPr lang="en-US" sz="2800" i="1">
                <a:ea typeface="Times New Roman" charset="0"/>
                <a:cs typeface="Times New Roman" charset="0"/>
              </a:rPr>
              <a:t>N</a:t>
            </a:r>
            <a:r>
              <a:rPr lang="en-US" sz="2800">
                <a:ea typeface="Times New Roman" charset="0"/>
                <a:cs typeface="Times New Roman" charset="0"/>
              </a:rPr>
              <a:t> estimates of CUB is obtained.</a:t>
            </a:r>
          </a:p>
          <a:p>
            <a:pPr algn="just">
              <a:spcBef>
                <a:spcPct val="10000"/>
              </a:spcBef>
              <a:buClr>
                <a:schemeClr val="accent2"/>
              </a:buClr>
              <a:buFont typeface="Wingdings" charset="2"/>
              <a:buChar char="§"/>
              <a:tabLst>
                <a:tab pos="158750" algn="l"/>
              </a:tabLst>
            </a:pPr>
            <a:r>
              <a:rPr lang="en-US" sz="2800">
                <a:ea typeface="Times New Roman" charset="0"/>
                <a:cs typeface="Times New Roman" charset="0"/>
              </a:rPr>
              <a:t> A two-sided bootstrap </a:t>
            </a:r>
            <a:r>
              <a:rPr lang="en-US" sz="2800" i="1">
                <a:ea typeface="Times New Roman" charset="0"/>
                <a:cs typeface="Times New Roman" charset="0"/>
              </a:rPr>
              <a:t>P</a:t>
            </a:r>
            <a:r>
              <a:rPr lang="en-US" sz="2800">
                <a:ea typeface="Times New Roman" charset="0"/>
                <a:cs typeface="Times New Roman" charset="0"/>
              </a:rPr>
              <a:t>-value is calculated as twice the smaller of the two one-sided </a:t>
            </a:r>
            <a:r>
              <a:rPr lang="en-US" sz="2800" i="1">
                <a:ea typeface="Times New Roman" charset="0"/>
                <a:cs typeface="Times New Roman" charset="0"/>
              </a:rPr>
              <a:t>P</a:t>
            </a:r>
            <a:r>
              <a:rPr lang="en-US" sz="2800">
                <a:ea typeface="Times New Roman" charset="0"/>
                <a:cs typeface="Times New Roman" charset="0"/>
              </a:rPr>
              <a:t>-values. </a:t>
            </a:r>
            <a:r>
              <a:rPr lang="en-US" sz="2800" i="1">
                <a:ea typeface="Times New Roman" charset="0"/>
                <a:cs typeface="Times New Roman" charset="0"/>
              </a:rPr>
              <a:t>P</a:t>
            </a:r>
            <a:r>
              <a:rPr lang="en-US" sz="2800">
                <a:ea typeface="Times New Roman" charset="0"/>
                <a:cs typeface="Times New Roman" charset="0"/>
              </a:rPr>
              <a:t> ranges from 0 to 1. </a:t>
            </a:r>
          </a:p>
          <a:p>
            <a:pPr algn="just">
              <a:spcBef>
                <a:spcPts val="1200"/>
              </a:spcBef>
              <a:spcAft>
                <a:spcPts val="2400"/>
              </a:spcAft>
              <a:tabLst>
                <a:tab pos="158750" algn="l"/>
              </a:tabLst>
            </a:pPr>
            <a:r>
              <a:rPr lang="en-US" sz="2800">
                <a:ea typeface="Times New Roman" charset="0"/>
                <a:cs typeface="Times New Roman" charset="0"/>
              </a:rPr>
              <a:t>By convention, a statistically significant CUB is identified by </a:t>
            </a:r>
            <a:r>
              <a:rPr lang="en-US" sz="2800" i="1">
                <a:ea typeface="Times New Roman" charset="0"/>
                <a:cs typeface="Times New Roman" charset="0"/>
              </a:rPr>
              <a:t>P</a:t>
            </a:r>
            <a:r>
              <a:rPr lang="en-US" sz="2800">
                <a:ea typeface="Times New Roman" charset="0"/>
                <a:cs typeface="Times New Roman" charset="0"/>
              </a:rPr>
              <a:t> &lt; 0.05. CDC features its first application of the bootstrap resampling in estimating the statistical significance of CUB. </a:t>
            </a:r>
            <a:endParaRPr lang="en-US" altLang="zh-CN" sz="2800">
              <a:ea typeface="Arial Narrow" charset="0"/>
              <a:cs typeface="Arial Narrow" charset="0"/>
            </a:endParaRPr>
          </a:p>
          <a:p>
            <a:pPr>
              <a:spcAft>
                <a:spcPts val="600"/>
              </a:spcAft>
              <a:tabLst>
                <a:tab pos="158750" algn="l"/>
              </a:tabLst>
            </a:pPr>
            <a:r>
              <a:rPr lang="en-US" sz="3200" b="1">
                <a:ea typeface="Arial Narrow" charset="0"/>
                <a:cs typeface="Arial Narrow" charset="0"/>
              </a:rPr>
              <a:t>Implementation and availability</a:t>
            </a:r>
          </a:p>
          <a:p>
            <a:pPr algn="just">
              <a:spcBef>
                <a:spcPct val="10000"/>
              </a:spcBef>
              <a:tabLst>
                <a:tab pos="158750" algn="l"/>
              </a:tabLst>
            </a:pPr>
            <a:r>
              <a:rPr lang="en-US" sz="2800">
                <a:ea typeface="Arial Narrow" charset="0"/>
                <a:cs typeface="Arial Narrow" charset="0"/>
              </a:rPr>
              <a:t>CDC is written in standard C++ programming language and implemented into Composition Analysis Toolkit (CAT). Its software package, including compiled executables on Linux/Mac/Windows, example data, documentation, and source codes, is freely available at http://cbb.big.ac.cn/software.</a:t>
            </a:r>
          </a:p>
        </p:txBody>
      </p:sp>
      <p:sp>
        <p:nvSpPr>
          <p:cNvPr id="39950" name="Text Box 7"/>
          <p:cNvSpPr txBox="1">
            <a:spLocks noChangeArrowheads="1"/>
          </p:cNvSpPr>
          <p:nvPr/>
        </p:nvSpPr>
        <p:spPr bwMode="auto">
          <a:xfrm>
            <a:off x="647700" y="7867650"/>
            <a:ext cx="9180513" cy="646113"/>
          </a:xfrm>
          <a:prstGeom prst="rect">
            <a:avLst/>
          </a:prstGeom>
          <a:solidFill>
            <a:schemeClr val="accent2"/>
          </a:solidFill>
          <a:ln w="9525">
            <a:noFill/>
            <a:miter lim="800000"/>
            <a:headEnd/>
            <a:tailEnd/>
          </a:ln>
        </p:spPr>
        <p:txBody>
          <a:bodyPr lIns="91267" tIns="45624" rIns="91267" bIns="45624">
            <a:prstTxWarp prst="textNoShape">
              <a:avLst/>
            </a:prstTxWarp>
            <a:spAutoFit/>
          </a:bodyPr>
          <a:lstStyle/>
          <a:p>
            <a:pPr algn="ctr" eaLnBrk="0" hangingPunct="0">
              <a:spcBef>
                <a:spcPct val="50000"/>
              </a:spcBef>
            </a:pPr>
            <a:r>
              <a:rPr lang="en-US" sz="3600" b="1">
                <a:solidFill>
                  <a:srgbClr val="F8F8F8"/>
                </a:solidFill>
              </a:rPr>
              <a:t>Introduction</a:t>
            </a:r>
          </a:p>
        </p:txBody>
      </p:sp>
      <p:sp>
        <p:nvSpPr>
          <p:cNvPr id="39951" name="Text Box 7"/>
          <p:cNvSpPr txBox="1">
            <a:spLocks noChangeArrowheads="1"/>
          </p:cNvSpPr>
          <p:nvPr/>
        </p:nvSpPr>
        <p:spPr bwMode="auto">
          <a:xfrm>
            <a:off x="647700" y="20121563"/>
            <a:ext cx="9180513" cy="646112"/>
          </a:xfrm>
          <a:prstGeom prst="rect">
            <a:avLst/>
          </a:prstGeom>
          <a:solidFill>
            <a:schemeClr val="accent2"/>
          </a:solidFill>
          <a:ln w="9525">
            <a:noFill/>
            <a:miter lim="800000"/>
            <a:headEnd/>
            <a:tailEnd/>
          </a:ln>
        </p:spPr>
        <p:txBody>
          <a:bodyPr lIns="91267" tIns="45624" rIns="91267" bIns="45624">
            <a:prstTxWarp prst="textNoShape">
              <a:avLst/>
            </a:prstTxWarp>
            <a:spAutoFit/>
          </a:bodyPr>
          <a:lstStyle/>
          <a:p>
            <a:pPr algn="ctr" eaLnBrk="0" hangingPunct="0">
              <a:spcBef>
                <a:spcPct val="50000"/>
              </a:spcBef>
            </a:pPr>
            <a:r>
              <a:rPr lang="en-US" sz="3600" b="1">
                <a:solidFill>
                  <a:srgbClr val="F8F8F8"/>
                </a:solidFill>
              </a:rPr>
              <a:t>Materials and methods	</a:t>
            </a:r>
          </a:p>
        </p:txBody>
      </p:sp>
      <p:sp>
        <p:nvSpPr>
          <p:cNvPr id="39952" name="Text Box 14"/>
          <p:cNvSpPr txBox="1">
            <a:spLocks noChangeArrowheads="1"/>
          </p:cNvSpPr>
          <p:nvPr/>
        </p:nvSpPr>
        <p:spPr bwMode="auto">
          <a:xfrm>
            <a:off x="647700" y="20742275"/>
            <a:ext cx="9172575" cy="4508500"/>
          </a:xfrm>
          <a:prstGeom prst="rect">
            <a:avLst/>
          </a:prstGeom>
          <a:noFill/>
          <a:ln w="9525">
            <a:noFill/>
            <a:miter lim="800000"/>
            <a:headEnd/>
            <a:tailEnd/>
          </a:ln>
        </p:spPr>
        <p:txBody>
          <a:bodyPr lIns="457200" tIns="360000" rIns="457200" bIns="360000">
            <a:prstTxWarp prst="textNoShape">
              <a:avLst/>
            </a:prstTxWarp>
            <a:spAutoFit/>
          </a:bodyPr>
          <a:lstStyle/>
          <a:p>
            <a:pPr>
              <a:lnSpc>
                <a:spcPct val="140000"/>
              </a:lnSpc>
              <a:spcAft>
                <a:spcPts val="600"/>
              </a:spcAft>
            </a:pPr>
            <a:r>
              <a:rPr lang="en-US" sz="3200" b="1"/>
              <a:t>Expected codon usage</a:t>
            </a:r>
          </a:p>
          <a:p>
            <a:pPr algn="just"/>
            <a:r>
              <a:rPr lang="en-US" sz="2800"/>
              <a:t>CDC considers both GC and purine contents as </a:t>
            </a:r>
            <a:r>
              <a:rPr lang="en-US" altLang="zh-CN" sz="2800"/>
              <a:t>background nucleotide composition </a:t>
            </a:r>
            <a:r>
              <a:rPr lang="en-US" sz="2800"/>
              <a:t>and derives expected codon usage from observed positional GC and purine contents. We denote the content of the four nucleotides (adenine, thymine, guanine, and cytosine), GC content, and purine content as </a:t>
            </a:r>
            <a:r>
              <a:rPr lang="en-US" sz="2800" i="1"/>
              <a:t>A</a:t>
            </a:r>
            <a:r>
              <a:rPr lang="en-US" sz="2800"/>
              <a:t>,</a:t>
            </a:r>
            <a:r>
              <a:rPr lang="en-US" sz="2800" i="1"/>
              <a:t> T</a:t>
            </a:r>
            <a:r>
              <a:rPr lang="en-US" sz="2800"/>
              <a:t>, </a:t>
            </a:r>
            <a:r>
              <a:rPr lang="en-US" sz="2800" i="1"/>
              <a:t>G</a:t>
            </a:r>
            <a:r>
              <a:rPr lang="en-US" sz="2800"/>
              <a:t>, </a:t>
            </a:r>
            <a:r>
              <a:rPr lang="en-US" sz="2800" i="1"/>
              <a:t>C</a:t>
            </a:r>
            <a:r>
              <a:rPr lang="en-US" sz="2800"/>
              <a:t>, </a:t>
            </a:r>
            <a:r>
              <a:rPr lang="en-US" sz="2800" i="1"/>
              <a:t>S </a:t>
            </a:r>
            <a:r>
              <a:rPr lang="en-US" sz="2800"/>
              <a:t>and </a:t>
            </a:r>
            <a:r>
              <a:rPr lang="en-US" sz="2800" i="1"/>
              <a:t>R</a:t>
            </a:r>
            <a:r>
              <a:rPr lang="en-US" sz="2800"/>
              <a:t>, respectively. The expected position-dependent nucleotide contents are formulated:</a:t>
            </a:r>
            <a:endParaRPr lang="en-US" altLang="zh-CN" sz="2800"/>
          </a:p>
        </p:txBody>
      </p:sp>
      <p:graphicFrame>
        <p:nvGraphicFramePr>
          <p:cNvPr id="39938" name="Object 2"/>
          <p:cNvGraphicFramePr>
            <a:graphicFrameLocks noChangeAspect="1"/>
          </p:cNvGraphicFramePr>
          <p:nvPr/>
        </p:nvGraphicFramePr>
        <p:xfrm>
          <a:off x="1414463" y="25090438"/>
          <a:ext cx="7645400" cy="441325"/>
        </p:xfrm>
        <a:graphic>
          <a:graphicData uri="http://schemas.openxmlformats.org/presentationml/2006/ole">
            <p:oleObj spid="_x0000_s39938" name="Equation" r:id="rId4" imgW="3429000" imgH="177800" progId="Equation.3">
              <p:embed/>
            </p:oleObj>
          </a:graphicData>
        </a:graphic>
      </p:graphicFrame>
      <p:sp>
        <p:nvSpPr>
          <p:cNvPr id="39953" name="Text Box 14"/>
          <p:cNvSpPr txBox="1">
            <a:spLocks noChangeArrowheads="1"/>
          </p:cNvSpPr>
          <p:nvPr/>
        </p:nvSpPr>
        <p:spPr bwMode="auto">
          <a:xfrm>
            <a:off x="647700" y="25352375"/>
            <a:ext cx="9172575" cy="3927475"/>
          </a:xfrm>
          <a:prstGeom prst="rect">
            <a:avLst/>
          </a:prstGeom>
          <a:noFill/>
          <a:ln w="9525">
            <a:noFill/>
            <a:miter lim="800000"/>
            <a:headEnd/>
            <a:tailEnd/>
          </a:ln>
        </p:spPr>
        <p:txBody>
          <a:bodyPr lIns="457200" tIns="360000" rIns="457200" bIns="360000">
            <a:prstTxWarp prst="textNoShape">
              <a:avLst/>
            </a:prstTxWarp>
            <a:spAutoFit/>
          </a:bodyPr>
          <a:lstStyle/>
          <a:p>
            <a:pPr algn="just">
              <a:spcAft>
                <a:spcPts val="1200"/>
              </a:spcAft>
            </a:pPr>
            <a:r>
              <a:rPr lang="en-US" sz="2800">
                <a:ea typeface="Arial Narrow" charset="0"/>
                <a:cs typeface="Arial Narrow" charset="0"/>
              </a:rPr>
              <a:t>where </a:t>
            </a:r>
            <a:r>
              <a:rPr lang="en-US" sz="2800" i="1">
                <a:ea typeface="Arial Narrow" charset="0"/>
                <a:cs typeface="Arial Narrow" charset="0"/>
              </a:rPr>
              <a:t>S</a:t>
            </a:r>
            <a:r>
              <a:rPr lang="en-US" sz="2800" i="1" baseline="-25000">
                <a:ea typeface="Arial Narrow" charset="0"/>
                <a:cs typeface="Arial Narrow" charset="0"/>
              </a:rPr>
              <a:t>i</a:t>
            </a:r>
            <a:r>
              <a:rPr lang="en-US" sz="2800">
                <a:ea typeface="Arial Narrow" charset="0"/>
                <a:cs typeface="Arial Narrow" charset="0"/>
              </a:rPr>
              <a:t> and </a:t>
            </a:r>
            <a:r>
              <a:rPr lang="en-US" sz="2800" i="1">
                <a:ea typeface="Arial Narrow" charset="0"/>
                <a:cs typeface="Arial Narrow" charset="0"/>
              </a:rPr>
              <a:t>R</a:t>
            </a:r>
            <a:r>
              <a:rPr lang="en-US" sz="2800" i="1" baseline="-25000">
                <a:ea typeface="Arial Narrow" charset="0"/>
                <a:cs typeface="Arial Narrow" charset="0"/>
              </a:rPr>
              <a:t>i</a:t>
            </a:r>
            <a:r>
              <a:rPr lang="en-US" sz="2800">
                <a:ea typeface="Arial Narrow" charset="0"/>
                <a:cs typeface="Arial Narrow" charset="0"/>
              </a:rPr>
              <a:t> are their corresponding observed contents at codon position </a:t>
            </a:r>
            <a:r>
              <a:rPr lang="en-US" sz="2800" i="1">
                <a:ea typeface="Arial Narrow" charset="0"/>
                <a:cs typeface="Arial Narrow" charset="0"/>
              </a:rPr>
              <a:t>i</a:t>
            </a:r>
            <a:r>
              <a:rPr lang="en-US" sz="2800">
                <a:ea typeface="Arial Narrow" charset="0"/>
                <a:cs typeface="Arial Narrow" charset="0"/>
              </a:rPr>
              <a:t> and </a:t>
            </a:r>
            <a:r>
              <a:rPr lang="en-US" sz="2800" i="1">
                <a:ea typeface="Arial Narrow" charset="0"/>
                <a:cs typeface="Arial Narrow" charset="0"/>
              </a:rPr>
              <a:t>A</a:t>
            </a:r>
            <a:r>
              <a:rPr lang="en-US" sz="2800" i="1" baseline="-25000">
                <a:ea typeface="Arial Narrow" charset="0"/>
                <a:cs typeface="Arial Narrow" charset="0"/>
              </a:rPr>
              <a:t>i</a:t>
            </a:r>
            <a:r>
              <a:rPr lang="en-US" sz="2800">
                <a:ea typeface="Arial Narrow" charset="0"/>
                <a:cs typeface="Arial Narrow" charset="0"/>
              </a:rPr>
              <a:t>, </a:t>
            </a:r>
            <a:r>
              <a:rPr lang="en-US" sz="2800" i="1">
                <a:ea typeface="Arial Narrow" charset="0"/>
                <a:cs typeface="Arial Narrow" charset="0"/>
              </a:rPr>
              <a:t>T</a:t>
            </a:r>
            <a:r>
              <a:rPr lang="en-US" sz="2800" i="1" baseline="-25000">
                <a:ea typeface="Arial Narrow" charset="0"/>
                <a:cs typeface="Arial Narrow" charset="0"/>
              </a:rPr>
              <a:t>i</a:t>
            </a:r>
            <a:r>
              <a:rPr lang="en-US" sz="2800">
                <a:ea typeface="Arial Narrow" charset="0"/>
                <a:cs typeface="Arial Narrow" charset="0"/>
              </a:rPr>
              <a:t>, </a:t>
            </a:r>
            <a:r>
              <a:rPr lang="en-US" sz="2800" i="1">
                <a:ea typeface="Arial Narrow" charset="0"/>
                <a:cs typeface="Arial Narrow" charset="0"/>
              </a:rPr>
              <a:t>G</a:t>
            </a:r>
            <a:r>
              <a:rPr lang="en-US" sz="2800" i="1" baseline="-25000">
                <a:ea typeface="Arial Narrow" charset="0"/>
                <a:cs typeface="Arial Narrow" charset="0"/>
              </a:rPr>
              <a:t>i</a:t>
            </a:r>
            <a:r>
              <a:rPr lang="en-US" sz="2800">
                <a:ea typeface="Arial Narrow" charset="0"/>
                <a:cs typeface="Arial Narrow" charset="0"/>
              </a:rPr>
              <a:t>, </a:t>
            </a:r>
            <a:r>
              <a:rPr lang="en-US" sz="2800" i="1">
                <a:ea typeface="Arial Narrow" charset="0"/>
                <a:cs typeface="Arial Narrow" charset="0"/>
              </a:rPr>
              <a:t>C</a:t>
            </a:r>
            <a:r>
              <a:rPr lang="en-US" sz="2800" i="1" baseline="-25000">
                <a:ea typeface="Arial Narrow" charset="0"/>
                <a:cs typeface="Arial Narrow" charset="0"/>
              </a:rPr>
              <a:t>i</a:t>
            </a:r>
            <a:r>
              <a:rPr lang="en-US" sz="2800">
                <a:ea typeface="Arial Narrow" charset="0"/>
                <a:cs typeface="Arial Narrow" charset="0"/>
              </a:rPr>
              <a:t> are expected nucleotide contents at codon position </a:t>
            </a:r>
            <a:r>
              <a:rPr lang="en-US" sz="2800" i="1">
                <a:ea typeface="Arial Narrow" charset="0"/>
                <a:cs typeface="Arial Narrow" charset="0"/>
              </a:rPr>
              <a:t>i</a:t>
            </a:r>
            <a:r>
              <a:rPr lang="en-US" sz="2800">
                <a:ea typeface="Arial Narrow" charset="0"/>
                <a:cs typeface="Arial Narrow" charset="0"/>
              </a:rPr>
              <a:t> (</a:t>
            </a:r>
            <a:r>
              <a:rPr lang="en-US" sz="2800" i="1">
                <a:ea typeface="Arial Narrow" charset="0"/>
                <a:cs typeface="Arial Narrow" charset="0"/>
              </a:rPr>
              <a:t>i</a:t>
            </a:r>
            <a:r>
              <a:rPr lang="en-US" sz="2800">
                <a:ea typeface="Arial Narrow" charset="0"/>
                <a:cs typeface="Arial Narrow" charset="0"/>
              </a:rPr>
              <a:t> = 1, 2, 3). </a:t>
            </a:r>
          </a:p>
          <a:p>
            <a:pPr algn="just"/>
            <a:r>
              <a:rPr lang="en-US" sz="2800">
                <a:ea typeface="Arial Narrow" charset="0"/>
                <a:cs typeface="Arial Narrow" charset="0"/>
              </a:rPr>
              <a:t>For any sense codon </a:t>
            </a:r>
            <a:r>
              <a:rPr lang="en-US" sz="2800" i="1">
                <a:ea typeface="Arial Narrow" charset="0"/>
                <a:cs typeface="Arial Narrow" charset="0"/>
              </a:rPr>
              <a:t>xyz</a:t>
            </a:r>
            <a:r>
              <a:rPr lang="en-US" sz="2800">
                <a:ea typeface="Arial Narrow" charset="0"/>
                <a:cs typeface="Arial Narrow" charset="0"/>
              </a:rPr>
              <a:t>, the expected usage </a:t>
            </a:r>
            <a:r>
              <a:rPr lang="en-US" sz="2800">
                <a:latin typeface="Times New Roman" charset="0"/>
                <a:ea typeface="Times New Roman" charset="0"/>
                <a:cs typeface="Times New Roman" charset="0"/>
              </a:rPr>
              <a:t>π</a:t>
            </a:r>
            <a:r>
              <a:rPr lang="en-US" sz="2800" i="1" baseline="-25000">
                <a:ea typeface="Arial Narrow" charset="0"/>
                <a:cs typeface="Arial Narrow" charset="0"/>
              </a:rPr>
              <a:t>xyz</a:t>
            </a:r>
            <a:r>
              <a:rPr lang="en-US" sz="2800">
                <a:ea typeface="Arial Narrow" charset="0"/>
                <a:cs typeface="Arial Narrow" charset="0"/>
              </a:rPr>
              <a:t> is defined as the product of its constituent expected nucleotide contents </a:t>
            </a:r>
            <a:r>
              <a:rPr lang="en-US" sz="2800" i="1">
                <a:ea typeface="Arial Narrow" charset="0"/>
                <a:cs typeface="Arial Narrow" charset="0"/>
              </a:rPr>
              <a:t>x</a:t>
            </a:r>
            <a:r>
              <a:rPr lang="en-US" sz="2800" baseline="-25000">
                <a:ea typeface="Arial Narrow" charset="0"/>
                <a:cs typeface="Arial Narrow" charset="0"/>
              </a:rPr>
              <a:t>1</a:t>
            </a:r>
            <a:r>
              <a:rPr lang="en-US" sz="2800" i="1">
                <a:ea typeface="Arial Narrow" charset="0"/>
                <a:cs typeface="Arial Narrow" charset="0"/>
              </a:rPr>
              <a:t>y</a:t>
            </a:r>
            <a:r>
              <a:rPr lang="en-US" sz="2800" baseline="-25000">
                <a:ea typeface="Arial Narrow" charset="0"/>
                <a:cs typeface="Arial Narrow" charset="0"/>
              </a:rPr>
              <a:t>2</a:t>
            </a:r>
            <a:r>
              <a:rPr lang="en-US" sz="2800" i="1">
                <a:ea typeface="Arial Narrow" charset="0"/>
                <a:cs typeface="Arial Narrow" charset="0"/>
              </a:rPr>
              <a:t>z</a:t>
            </a:r>
            <a:r>
              <a:rPr lang="en-US" sz="2800" baseline="-25000">
                <a:ea typeface="Arial Narrow" charset="0"/>
                <a:cs typeface="Arial Narrow" charset="0"/>
              </a:rPr>
              <a:t>3</a:t>
            </a:r>
            <a:r>
              <a:rPr lang="en-US" sz="2800">
                <a:ea typeface="Arial Narrow" charset="0"/>
                <a:cs typeface="Arial Narrow" charset="0"/>
              </a:rPr>
              <a:t>, normalized by the sum over all sense codons, viz., </a:t>
            </a:r>
          </a:p>
          <a:p>
            <a:pPr algn="just"/>
            <a:endParaRPr lang="en-US" altLang="zh-CN" sz="3000">
              <a:ea typeface="Arial Narrow" charset="0"/>
              <a:cs typeface="Arial Narrow" charset="0"/>
            </a:endParaRPr>
          </a:p>
        </p:txBody>
      </p:sp>
      <p:graphicFrame>
        <p:nvGraphicFramePr>
          <p:cNvPr id="39939" name="Object 3"/>
          <p:cNvGraphicFramePr>
            <a:graphicFrameLocks noChangeAspect="1"/>
          </p:cNvGraphicFramePr>
          <p:nvPr/>
        </p:nvGraphicFramePr>
        <p:xfrm>
          <a:off x="3378200" y="28717875"/>
          <a:ext cx="3206750" cy="1333500"/>
        </p:xfrm>
        <a:graphic>
          <a:graphicData uri="http://schemas.openxmlformats.org/presentationml/2006/ole">
            <p:oleObj spid="_x0000_s39939" name="Equation" r:id="rId5" imgW="1219200" imgH="533400" progId="Equation.3">
              <p:embed/>
            </p:oleObj>
          </a:graphicData>
        </a:graphic>
      </p:graphicFrame>
      <p:sp>
        <p:nvSpPr>
          <p:cNvPr id="39954" name="Text Box 14"/>
          <p:cNvSpPr txBox="1">
            <a:spLocks noChangeArrowheads="1"/>
          </p:cNvSpPr>
          <p:nvPr/>
        </p:nvSpPr>
        <p:spPr bwMode="auto">
          <a:xfrm>
            <a:off x="647700" y="30081538"/>
            <a:ext cx="9172575" cy="2308225"/>
          </a:xfrm>
          <a:prstGeom prst="rect">
            <a:avLst/>
          </a:prstGeom>
          <a:noFill/>
          <a:ln w="9525">
            <a:noFill/>
            <a:miter lim="800000"/>
            <a:headEnd/>
            <a:tailEnd/>
          </a:ln>
        </p:spPr>
        <p:txBody>
          <a:bodyPr lIns="457200" tIns="457200" rIns="457200" bIns="457200">
            <a:prstTxWarp prst="textNoShape">
              <a:avLst/>
            </a:prstTxWarp>
            <a:spAutoFit/>
          </a:bodyPr>
          <a:lstStyle/>
          <a:p>
            <a:pPr algn="just"/>
            <a:r>
              <a:rPr lang="en-US" sz="3000">
                <a:ea typeface="Arial Narrow" charset="0"/>
                <a:cs typeface="Arial Narrow" charset="0"/>
              </a:rPr>
              <a:t>where                                                                 and </a:t>
            </a:r>
          </a:p>
          <a:p>
            <a:pPr algn="just"/>
            <a:endParaRPr lang="en-US" sz="3000">
              <a:ea typeface="Arial Narrow" charset="0"/>
              <a:cs typeface="Arial Narrow" charset="0"/>
            </a:endParaRPr>
          </a:p>
          <a:p>
            <a:pPr algn="just">
              <a:spcAft>
                <a:spcPts val="1200"/>
              </a:spcAft>
            </a:pPr>
            <a:r>
              <a:rPr lang="en-US" sz="3000">
                <a:ea typeface="Arial Narrow" charset="0"/>
                <a:cs typeface="Arial Narrow" charset="0"/>
              </a:rPr>
              <a:t>                                                    . </a:t>
            </a:r>
          </a:p>
        </p:txBody>
      </p:sp>
      <p:graphicFrame>
        <p:nvGraphicFramePr>
          <p:cNvPr id="39940" name="Object 4"/>
          <p:cNvGraphicFramePr>
            <a:graphicFrameLocks noChangeAspect="1"/>
          </p:cNvGraphicFramePr>
          <p:nvPr/>
        </p:nvGraphicFramePr>
        <p:xfrm>
          <a:off x="2028825" y="30260925"/>
          <a:ext cx="5243513" cy="1109663"/>
        </p:xfrm>
        <a:graphic>
          <a:graphicData uri="http://schemas.openxmlformats.org/presentationml/2006/ole">
            <p:oleObj spid="_x0000_s39940" name="Equation" r:id="rId6" imgW="1993900" imgH="444500" progId="Equation.3">
              <p:embed/>
            </p:oleObj>
          </a:graphicData>
        </a:graphic>
      </p:graphicFrame>
      <p:graphicFrame>
        <p:nvGraphicFramePr>
          <p:cNvPr id="39941" name="Object 5"/>
          <p:cNvGraphicFramePr>
            <a:graphicFrameLocks noChangeAspect="1"/>
          </p:cNvGraphicFramePr>
          <p:nvPr/>
        </p:nvGraphicFramePr>
        <p:xfrm>
          <a:off x="1047750" y="31497588"/>
          <a:ext cx="4606925" cy="442912"/>
        </p:xfrm>
        <a:graphic>
          <a:graphicData uri="http://schemas.openxmlformats.org/presentationml/2006/ole">
            <p:oleObj spid="_x0000_s39941" name="Equation" r:id="rId7" imgW="1841500" imgH="177800" progId="Equation.3">
              <p:embed/>
            </p:oleObj>
          </a:graphicData>
        </a:graphic>
      </p:graphicFrame>
      <p:sp>
        <p:nvSpPr>
          <p:cNvPr id="39955" name="Rectangle 5"/>
          <p:cNvSpPr>
            <a:spLocks noChangeArrowheads="1"/>
          </p:cNvSpPr>
          <p:nvPr/>
        </p:nvSpPr>
        <p:spPr bwMode="auto">
          <a:xfrm>
            <a:off x="0" y="4189413"/>
            <a:ext cx="30275213" cy="2071687"/>
          </a:xfrm>
          <a:prstGeom prst="rect">
            <a:avLst/>
          </a:prstGeom>
          <a:noFill/>
          <a:ln w="9525">
            <a:noFill/>
            <a:miter lim="800000"/>
            <a:headEnd/>
            <a:tailEnd/>
          </a:ln>
        </p:spPr>
        <p:txBody>
          <a:bodyPr lIns="91243" tIns="45614" rIns="91243" bIns="45614">
            <a:prstTxWarp prst="textNoShape">
              <a:avLst/>
            </a:prstTxWarp>
            <a:spAutoFit/>
          </a:bodyPr>
          <a:lstStyle/>
          <a:p>
            <a:pPr algn="ctr">
              <a:lnSpc>
                <a:spcPct val="150000"/>
              </a:lnSpc>
            </a:pPr>
            <a:r>
              <a:rPr lang="en-US" sz="4800" b="1">
                <a:latin typeface="Arial" charset="0"/>
              </a:rPr>
              <a:t>Zhang Zhang</a:t>
            </a:r>
            <a:r>
              <a:rPr lang="en-US" sz="3600" b="1">
                <a:latin typeface="Arial" charset="0"/>
              </a:rPr>
              <a:t/>
            </a:r>
            <a:br>
              <a:rPr lang="en-US" sz="3600" b="1">
                <a:latin typeface="Arial" charset="0"/>
              </a:rPr>
            </a:br>
            <a:r>
              <a:rPr lang="en-US" sz="3800" b="1">
                <a:latin typeface="Arial" charset="0"/>
              </a:rPr>
              <a:t>CAS Key Laboratory of Genome Sciences and Information, Beijing Institute of Genomics, Chinese Academy of Sciences</a:t>
            </a:r>
          </a:p>
        </p:txBody>
      </p:sp>
      <p:sp>
        <p:nvSpPr>
          <p:cNvPr id="39956" name="Text Box 15"/>
          <p:cNvSpPr txBox="1">
            <a:spLocks noChangeArrowheads="1"/>
          </p:cNvSpPr>
          <p:nvPr/>
        </p:nvSpPr>
        <p:spPr bwMode="auto">
          <a:xfrm>
            <a:off x="1047750" y="39671625"/>
            <a:ext cx="8742363" cy="2336800"/>
          </a:xfrm>
          <a:prstGeom prst="rect">
            <a:avLst/>
          </a:prstGeom>
          <a:noFill/>
          <a:ln w="12700">
            <a:noFill/>
            <a:miter lim="800000"/>
            <a:headEnd/>
            <a:tailEnd/>
          </a:ln>
        </p:spPr>
        <p:txBody>
          <a:bodyPr lIns="0" tIns="0" rIns="0" bIns="0">
            <a:prstTxWarp prst="textNoShape">
              <a:avLst/>
            </a:prstTxWarp>
          </a:bodyPr>
          <a:lstStyle/>
          <a:p>
            <a:pPr marL="463550" indent="-463550" algn="just">
              <a:spcBef>
                <a:spcPct val="10000"/>
              </a:spcBef>
              <a:buFont typeface="Times New Roman" charset="0"/>
              <a:buAutoNum type="arabicPeriod"/>
            </a:pPr>
            <a:r>
              <a:rPr lang="en-US" sz="2000">
                <a:ea typeface="Times New Roman" charset="0"/>
                <a:cs typeface="Times New Roman" charset="0"/>
              </a:rPr>
              <a:t>Bulmer, M. 1991. The selection-mutation-drift theory of synonymous codon usage. Genetics 129:897-907.</a:t>
            </a:r>
          </a:p>
          <a:p>
            <a:pPr marL="463550" indent="-463550" algn="just">
              <a:spcBef>
                <a:spcPct val="10000"/>
              </a:spcBef>
              <a:buFont typeface="Times New Roman" charset="0"/>
              <a:buAutoNum type="arabicPeriod"/>
            </a:pPr>
            <a:r>
              <a:rPr lang="en-US" sz="2000">
                <a:ea typeface="Times New Roman" charset="0"/>
                <a:cs typeface="Times New Roman" charset="0"/>
              </a:rPr>
              <a:t>Hershberg, R, DA Petrov. 2008. Selection on codon bias. Annu Rev Genet 42:287-299.</a:t>
            </a:r>
          </a:p>
          <a:p>
            <a:pPr marL="463550" indent="-463550" algn="just">
              <a:spcBef>
                <a:spcPct val="10000"/>
              </a:spcBef>
              <a:buFont typeface="Times New Roman" charset="0"/>
              <a:buAutoNum type="arabicPeriod"/>
            </a:pPr>
            <a:r>
              <a:rPr lang="en-US" sz="2000">
                <a:ea typeface="Times New Roman" charset="0"/>
                <a:cs typeface="Times New Roman" charset="0"/>
              </a:rPr>
              <a:t>Novembre, JA. 2002. Accounting for background nucleotide composition when measuring codon usage bias. Mol Biol Evol 19:1390-1394.</a:t>
            </a:r>
          </a:p>
          <a:p>
            <a:pPr marL="463550" indent="-463550" algn="just">
              <a:spcBef>
                <a:spcPct val="10000"/>
              </a:spcBef>
              <a:buFont typeface="Times New Roman" charset="0"/>
              <a:buAutoNum type="arabicPeriod"/>
            </a:pPr>
            <a:r>
              <a:rPr lang="en-US" sz="2000">
                <a:ea typeface="Times New Roman" charset="0"/>
                <a:cs typeface="Times New Roman" charset="0"/>
              </a:rPr>
              <a:t>Plotkin, JB, G Kudla. 2011. Synonymous but not the same: the causes and consequences of codon bias. Nature Reviews Genetics 12:32-42.</a:t>
            </a:r>
            <a:r>
              <a:rPr lang="en-US" altLang="zh-CN" sz="2000">
                <a:ea typeface="Arial Narrow" charset="0"/>
                <a:cs typeface="Arial Narrow" charset="0"/>
              </a:rPr>
              <a:t> </a:t>
            </a:r>
          </a:p>
        </p:txBody>
      </p:sp>
      <p:sp>
        <p:nvSpPr>
          <p:cNvPr id="39957" name="Text Box 388"/>
          <p:cNvSpPr txBox="1">
            <a:spLocks noChangeArrowheads="1"/>
          </p:cNvSpPr>
          <p:nvPr/>
        </p:nvSpPr>
        <p:spPr bwMode="auto">
          <a:xfrm>
            <a:off x="1047750" y="39015988"/>
            <a:ext cx="6884988" cy="584200"/>
          </a:xfrm>
          <a:prstGeom prst="rect">
            <a:avLst/>
          </a:prstGeom>
          <a:noFill/>
          <a:ln w="9525">
            <a:noFill/>
            <a:miter lim="800000"/>
            <a:headEnd/>
            <a:tailEnd/>
          </a:ln>
        </p:spPr>
        <p:txBody>
          <a:bodyPr lIns="91267" tIns="45624" rIns="91267" bIns="45624">
            <a:prstTxWarp prst="textNoShape">
              <a:avLst/>
            </a:prstTxWarp>
            <a:spAutoFit/>
          </a:bodyPr>
          <a:lstStyle/>
          <a:p>
            <a:pPr eaLnBrk="0" hangingPunct="0">
              <a:spcBef>
                <a:spcPct val="50000"/>
              </a:spcBef>
            </a:pPr>
            <a:r>
              <a:rPr lang="en-US" sz="3200" b="1"/>
              <a:t>Literature cited</a:t>
            </a:r>
          </a:p>
        </p:txBody>
      </p:sp>
      <p:sp>
        <p:nvSpPr>
          <p:cNvPr id="39958" name="Text Box 15"/>
          <p:cNvSpPr txBox="1">
            <a:spLocks noChangeArrowheads="1"/>
          </p:cNvSpPr>
          <p:nvPr/>
        </p:nvSpPr>
        <p:spPr bwMode="auto">
          <a:xfrm>
            <a:off x="10369550" y="39436675"/>
            <a:ext cx="8843963" cy="2514600"/>
          </a:xfrm>
          <a:prstGeom prst="rect">
            <a:avLst/>
          </a:prstGeom>
          <a:noFill/>
          <a:ln w="12700">
            <a:noFill/>
            <a:miter lim="800000"/>
            <a:headEnd/>
            <a:tailEnd/>
          </a:ln>
        </p:spPr>
        <p:txBody>
          <a:bodyPr lIns="0" tIns="0" rIns="0" bIns="0">
            <a:prstTxWarp prst="textNoShape">
              <a:avLst/>
            </a:prstTxWarp>
          </a:bodyPr>
          <a:lstStyle/>
          <a:p>
            <a:pPr marL="463550" indent="-463550" algn="just">
              <a:spcBef>
                <a:spcPct val="10000"/>
              </a:spcBef>
              <a:buFont typeface="Times New Roman" charset="0"/>
              <a:buAutoNum type="arabicPeriod" startAt="5"/>
            </a:pPr>
            <a:r>
              <a:rPr lang="en-US" sz="2000">
                <a:ea typeface="Times New Roman" charset="0"/>
                <a:cs typeface="Times New Roman" charset="0"/>
              </a:rPr>
              <a:t>Sharp, PM, WH Li. 1987. The codon Adaptation Index--a measure of directional synonymous codon usage bias, and its potential applications. Nucleic Acids Res 15:1281-1295.</a:t>
            </a:r>
          </a:p>
          <a:p>
            <a:pPr marL="463550" indent="-463550" algn="just">
              <a:spcBef>
                <a:spcPct val="10000"/>
              </a:spcBef>
              <a:buFont typeface="Times New Roman" charset="0"/>
              <a:buAutoNum type="arabicPeriod" startAt="5"/>
            </a:pPr>
            <a:r>
              <a:rPr lang="en-US" sz="2000">
                <a:ea typeface="Times New Roman" charset="0"/>
                <a:cs typeface="Times New Roman" charset="0"/>
              </a:rPr>
              <a:t>Wright, F. 1990. The 'effective number of codons' used in a gene. Gene 87:23-29.</a:t>
            </a:r>
          </a:p>
          <a:p>
            <a:pPr marL="463550" indent="-463550" algn="just">
              <a:spcBef>
                <a:spcPct val="10000"/>
              </a:spcBef>
              <a:buFont typeface="Times New Roman" charset="0"/>
              <a:buAutoNum type="arabicPeriod" startAt="5"/>
            </a:pPr>
            <a:r>
              <a:rPr lang="en-US" sz="2000">
                <a:ea typeface="Times New Roman" charset="0"/>
                <a:cs typeface="Times New Roman" charset="0"/>
              </a:rPr>
              <a:t>Zhang, Z, J Yu. 2010. Modeling compositional dynamics based on GC and purine contents of protein-coding sequences. Biol Direct 5:63.</a:t>
            </a:r>
          </a:p>
          <a:p>
            <a:pPr marL="463550" indent="-463550" algn="just">
              <a:spcBef>
                <a:spcPct val="10000"/>
              </a:spcBef>
              <a:buFont typeface="Times New Roman" charset="0"/>
              <a:buAutoNum type="arabicPeriod" startAt="5"/>
            </a:pPr>
            <a:r>
              <a:rPr lang="en-US" sz="2000">
                <a:ea typeface="Times New Roman" charset="0"/>
                <a:cs typeface="Times New Roman" charset="0"/>
              </a:rPr>
              <a:t>Zhang, Z, J Yu. 2011. On the organizational dynamics of the genetic code. Genomics Proteomics Bioinformatics 9:21-29.</a:t>
            </a:r>
          </a:p>
        </p:txBody>
      </p:sp>
      <p:sp>
        <p:nvSpPr>
          <p:cNvPr id="39959" name="Text Box 70"/>
          <p:cNvSpPr txBox="1">
            <a:spLocks noChangeArrowheads="1"/>
          </p:cNvSpPr>
          <p:nvPr/>
        </p:nvSpPr>
        <p:spPr bwMode="auto">
          <a:xfrm>
            <a:off x="20493038" y="39611300"/>
            <a:ext cx="9158287" cy="1831975"/>
          </a:xfrm>
          <a:prstGeom prst="rect">
            <a:avLst/>
          </a:prstGeom>
          <a:noFill/>
          <a:ln w="12700">
            <a:noFill/>
            <a:miter lim="800000"/>
            <a:headEnd/>
            <a:tailEnd/>
          </a:ln>
        </p:spPr>
        <p:txBody>
          <a:bodyPr lIns="468000" tIns="340047" rIns="468000" bIns="170024" anchor="ctr">
            <a:prstTxWarp prst="textNoShape">
              <a:avLst/>
            </a:prstTxWarp>
          </a:bodyPr>
          <a:lstStyle/>
          <a:p>
            <a:pPr algn="just">
              <a:spcAft>
                <a:spcPts val="1200"/>
              </a:spcAft>
            </a:pPr>
            <a:r>
              <a:rPr lang="en-US" sz="2000">
                <a:ea typeface="Arial Narrow" charset="0"/>
                <a:cs typeface="Arial Narrow" charset="0"/>
              </a:rPr>
              <a:t>The proposed measure (CDC) has been published as a journal article.</a:t>
            </a:r>
          </a:p>
          <a:p>
            <a:pPr algn="just">
              <a:spcAft>
                <a:spcPts val="600"/>
              </a:spcAft>
            </a:pPr>
            <a:r>
              <a:rPr lang="en-US" sz="2000" b="1">
                <a:ea typeface="Arial Narrow" charset="0"/>
                <a:cs typeface="Arial Narrow" charset="0"/>
              </a:rPr>
              <a:t>Refere</a:t>
            </a:r>
            <a:r>
              <a:rPr lang="en-US" sz="2000" b="1">
                <a:ea typeface="Times New Roman" charset="0"/>
                <a:cs typeface="Times New Roman" charset="0"/>
              </a:rPr>
              <a:t>nce: </a:t>
            </a:r>
            <a:r>
              <a:rPr lang="en-US" sz="2000">
                <a:ea typeface="Times New Roman" charset="0"/>
                <a:cs typeface="Times New Roman" charset="0"/>
              </a:rPr>
              <a:t>Zhang, Z. </a:t>
            </a:r>
            <a:r>
              <a:rPr lang="en-US" sz="2000" i="1">
                <a:ea typeface="Times New Roman" charset="0"/>
                <a:cs typeface="Times New Roman" charset="0"/>
              </a:rPr>
              <a:t>et al</a:t>
            </a:r>
            <a:r>
              <a:rPr lang="en-US" sz="2000">
                <a:ea typeface="Times New Roman" charset="0"/>
                <a:cs typeface="Times New Roman" charset="0"/>
              </a:rPr>
              <a:t> 2012. Codon Deviation Coefficient: a novel measure for estimating codon usage bias and its statistical significance. </a:t>
            </a:r>
            <a:r>
              <a:rPr lang="en-US" sz="2000" i="1">
                <a:ea typeface="Times New Roman" charset="0"/>
                <a:cs typeface="Times New Roman" charset="0"/>
              </a:rPr>
              <a:t>BMC Bioinformatics</a:t>
            </a:r>
            <a:r>
              <a:rPr lang="en-US" sz="2000">
                <a:ea typeface="Times New Roman" charset="0"/>
                <a:cs typeface="Times New Roman" charset="0"/>
              </a:rPr>
              <a:t> 13:43.</a:t>
            </a:r>
          </a:p>
          <a:p>
            <a:pPr algn="just">
              <a:spcAft>
                <a:spcPts val="600"/>
              </a:spcAft>
            </a:pPr>
            <a:r>
              <a:rPr lang="en-US" sz="2000" b="1">
                <a:ea typeface="Arial Narrow" charset="0"/>
                <a:cs typeface="Arial Narrow" charset="0"/>
              </a:rPr>
              <a:t>Contact: </a:t>
            </a:r>
            <a:r>
              <a:rPr lang="en-US" sz="2000">
                <a:ea typeface="Arial Narrow" charset="0"/>
                <a:cs typeface="Arial Narrow" charset="0"/>
              </a:rPr>
              <a:t>zhangzhang@big.ac.cn</a:t>
            </a:r>
          </a:p>
          <a:p>
            <a:pPr algn="just">
              <a:spcBef>
                <a:spcPct val="10000"/>
              </a:spcBef>
            </a:pPr>
            <a:r>
              <a:rPr lang="en-US" sz="2000" b="1">
                <a:ea typeface="Arial Narrow" charset="0"/>
                <a:cs typeface="Arial Narrow" charset="0"/>
              </a:rPr>
              <a:t>Lab website: </a:t>
            </a:r>
            <a:r>
              <a:rPr lang="en-US" sz="2000">
                <a:ea typeface="Arial Narrow" charset="0"/>
                <a:cs typeface="Arial Narrow" charset="0"/>
              </a:rPr>
              <a:t>http://cbb.big.ac.cn</a:t>
            </a:r>
          </a:p>
        </p:txBody>
      </p:sp>
      <p:sp>
        <p:nvSpPr>
          <p:cNvPr id="39960" name="Text Box 388"/>
          <p:cNvSpPr txBox="1">
            <a:spLocks noChangeArrowheads="1"/>
          </p:cNvSpPr>
          <p:nvPr/>
        </p:nvSpPr>
        <p:spPr bwMode="auto">
          <a:xfrm>
            <a:off x="20877213" y="39015988"/>
            <a:ext cx="6283325" cy="584200"/>
          </a:xfrm>
          <a:prstGeom prst="rect">
            <a:avLst/>
          </a:prstGeom>
          <a:noFill/>
          <a:ln w="9525">
            <a:noFill/>
            <a:miter lim="800000"/>
            <a:headEnd/>
            <a:tailEnd/>
          </a:ln>
        </p:spPr>
        <p:txBody>
          <a:bodyPr lIns="91267" tIns="45624" rIns="91267" bIns="45624">
            <a:prstTxWarp prst="textNoShape">
              <a:avLst/>
            </a:prstTxWarp>
            <a:spAutoFit/>
          </a:bodyPr>
          <a:lstStyle/>
          <a:p>
            <a:pPr eaLnBrk="0" hangingPunct="0">
              <a:spcBef>
                <a:spcPct val="50000"/>
              </a:spcBef>
            </a:pPr>
            <a:r>
              <a:rPr lang="en-US" sz="3200" b="1">
                <a:ea typeface="Arial Narrow" charset="0"/>
                <a:cs typeface="Arial Narrow" charset="0"/>
              </a:rPr>
              <a:t>Further information</a:t>
            </a:r>
            <a:endParaRPr lang="en-US" sz="3200" b="1"/>
          </a:p>
        </p:txBody>
      </p:sp>
      <p:sp>
        <p:nvSpPr>
          <p:cNvPr id="39961" name="Rectangle 92"/>
          <p:cNvSpPr>
            <a:spLocks noChangeArrowheads="1"/>
          </p:cNvSpPr>
          <p:nvPr/>
        </p:nvSpPr>
        <p:spPr bwMode="auto">
          <a:xfrm>
            <a:off x="647700" y="32156400"/>
            <a:ext cx="9180513" cy="5599113"/>
          </a:xfrm>
          <a:prstGeom prst="rect">
            <a:avLst/>
          </a:prstGeom>
          <a:noFill/>
          <a:ln w="9525">
            <a:noFill/>
            <a:miter lim="800000"/>
            <a:headEnd/>
            <a:tailEnd/>
          </a:ln>
        </p:spPr>
        <p:txBody>
          <a:bodyPr lIns="468000" rIns="468000">
            <a:prstTxWarp prst="textNoShape">
              <a:avLst/>
            </a:prstTxWarp>
            <a:spAutoFit/>
          </a:bodyPr>
          <a:lstStyle/>
          <a:p>
            <a:pPr>
              <a:lnSpc>
                <a:spcPct val="140000"/>
              </a:lnSpc>
              <a:spcAft>
                <a:spcPts val="600"/>
              </a:spcAft>
            </a:pPr>
            <a:r>
              <a:rPr lang="en-US" sz="3200" b="1">
                <a:ea typeface="Arial Narrow" charset="0"/>
                <a:cs typeface="Arial Narrow" charset="0"/>
              </a:rPr>
              <a:t>Codon usage bias</a:t>
            </a:r>
          </a:p>
          <a:p>
            <a:pPr algn="just">
              <a:buClr>
                <a:schemeClr val="accent2"/>
              </a:buClr>
              <a:buFont typeface="Wingdings" charset="2"/>
              <a:buChar char="§"/>
            </a:pPr>
            <a:r>
              <a:rPr lang="en-US" sz="2800">
                <a:ea typeface="宋体" charset="-122"/>
                <a:cs typeface="宋体" charset="-122"/>
              </a:rPr>
              <a:t> Any coding sequence can be represented as a vector of </a:t>
            </a:r>
            <a:r>
              <a:rPr lang="en-US" sz="2800" i="1">
                <a:ea typeface="宋体" charset="-122"/>
                <a:cs typeface="宋体" charset="-122"/>
              </a:rPr>
              <a:t>n</a:t>
            </a:r>
            <a:r>
              <a:rPr lang="en-US" sz="2800">
                <a:ea typeface="宋体" charset="-122"/>
                <a:cs typeface="宋体" charset="-122"/>
              </a:rPr>
              <a:t> dimensions, whose entries correspond to </a:t>
            </a:r>
            <a:r>
              <a:rPr lang="en-US" sz="2800" i="1">
                <a:ea typeface="宋体" charset="-122"/>
                <a:cs typeface="宋体" charset="-122"/>
              </a:rPr>
              <a:t>n</a:t>
            </a:r>
            <a:r>
              <a:rPr lang="en-US" sz="2800">
                <a:ea typeface="宋体" charset="-122"/>
                <a:cs typeface="宋体" charset="-122"/>
              </a:rPr>
              <a:t> sense codon usages in the sequence. </a:t>
            </a:r>
          </a:p>
          <a:p>
            <a:pPr algn="just">
              <a:buClr>
                <a:schemeClr val="accent2"/>
              </a:buClr>
              <a:buFont typeface="Wingdings" charset="2"/>
              <a:buChar char="§"/>
            </a:pPr>
            <a:r>
              <a:rPr lang="en-US" sz="2800">
                <a:ea typeface="宋体" charset="-122"/>
                <a:cs typeface="宋体" charset="-122"/>
              </a:rPr>
              <a:t> The dimension </a:t>
            </a:r>
            <a:r>
              <a:rPr lang="en-US" sz="2800" i="1">
                <a:ea typeface="宋体" charset="-122"/>
                <a:cs typeface="宋体" charset="-122"/>
              </a:rPr>
              <a:t>n</a:t>
            </a:r>
            <a:r>
              <a:rPr lang="en-US" sz="2800">
                <a:ea typeface="宋体" charset="-122"/>
                <a:cs typeface="宋体" charset="-122"/>
              </a:rPr>
              <a:t> equals 61 for the canonical code; although codons ATG and TGG could be set aside due to the absence of synonymous codons, calculation based on a vector of 61 dimensions instead of 59 dimensions makes little substantial difference. </a:t>
            </a:r>
          </a:p>
          <a:p>
            <a:pPr algn="just">
              <a:buClr>
                <a:schemeClr val="accent2"/>
              </a:buClr>
              <a:buFont typeface="Wingdings" charset="2"/>
              <a:buChar char="§"/>
            </a:pPr>
            <a:r>
              <a:rPr lang="en-US" sz="2800">
                <a:ea typeface="宋体" charset="-122"/>
                <a:cs typeface="宋体" charset="-122"/>
              </a:rPr>
              <a:t> To calculate CUB for any given sequence, we employ the cosine distance metric based on the cosine of the angle between the two vectors of</a:t>
            </a:r>
            <a:r>
              <a:rPr lang="en-US" sz="2800" i="1">
                <a:ea typeface="宋体" charset="-122"/>
                <a:cs typeface="宋体" charset="-122"/>
              </a:rPr>
              <a:t> n </a:t>
            </a:r>
            <a:r>
              <a:rPr lang="en-US" sz="2800">
                <a:ea typeface="宋体" charset="-122"/>
                <a:cs typeface="宋体" charset="-122"/>
              </a:rPr>
              <a:t>dimensions. </a:t>
            </a:r>
          </a:p>
        </p:txBody>
      </p:sp>
      <p:sp>
        <p:nvSpPr>
          <p:cNvPr id="39962" name="Rectangle 94"/>
          <p:cNvSpPr>
            <a:spLocks noChangeArrowheads="1"/>
          </p:cNvSpPr>
          <p:nvPr/>
        </p:nvSpPr>
        <p:spPr bwMode="auto">
          <a:xfrm>
            <a:off x="10547350" y="7867650"/>
            <a:ext cx="9180513" cy="3313113"/>
          </a:xfrm>
          <a:prstGeom prst="rect">
            <a:avLst/>
          </a:prstGeom>
          <a:noFill/>
          <a:ln w="9525">
            <a:noFill/>
            <a:miter lim="800000"/>
            <a:headEnd/>
            <a:tailEnd/>
          </a:ln>
        </p:spPr>
        <p:txBody>
          <a:bodyPr lIns="468000" tIns="360000" rIns="468000" bIns="360000">
            <a:prstTxWarp prst="textNoShape">
              <a:avLst/>
            </a:prstTxWarp>
            <a:spAutoFit/>
          </a:bodyPr>
          <a:lstStyle/>
          <a:p>
            <a:pPr algn="just">
              <a:tabLst>
                <a:tab pos="158750" algn="l"/>
              </a:tabLst>
            </a:pPr>
            <a:r>
              <a:rPr lang="en-US" sz="2800">
                <a:ea typeface="Arial Narrow" charset="0"/>
                <a:cs typeface="Arial Narrow" charset="0"/>
              </a:rPr>
              <a:t>Therefore, when both expected (</a:t>
            </a:r>
            <a:r>
              <a:rPr lang="en-US" sz="2800">
                <a:ea typeface="Times New Roman" charset="0"/>
                <a:cs typeface="Times New Roman" charset="0"/>
              </a:rPr>
              <a:t> </a:t>
            </a:r>
            <a:r>
              <a:rPr lang="en-US" sz="2800">
                <a:ea typeface="Arial Narrow" charset="0"/>
                <a:cs typeface="Arial Narrow" charset="0"/>
              </a:rPr>
              <a:t>) and observed ( ) codon usage vectors are available for any given sequence, CDC renders a distance coefficient ranging from 0 (no bias) to 1 (maximum bias), to represent CUB, expressed by the deviation of     from    .</a:t>
            </a:r>
          </a:p>
          <a:p>
            <a:pPr algn="just">
              <a:tabLst>
                <a:tab pos="158750" algn="l"/>
              </a:tabLst>
            </a:pPr>
            <a:endParaRPr lang="en-US" sz="2800">
              <a:ea typeface="Arial Narrow" charset="0"/>
              <a:cs typeface="Arial Narrow" charset="0"/>
            </a:endParaRPr>
          </a:p>
        </p:txBody>
      </p:sp>
      <p:graphicFrame>
        <p:nvGraphicFramePr>
          <p:cNvPr id="39942" name="Object 6"/>
          <p:cNvGraphicFramePr>
            <a:graphicFrameLocks noChangeAspect="1"/>
          </p:cNvGraphicFramePr>
          <p:nvPr/>
        </p:nvGraphicFramePr>
        <p:xfrm>
          <a:off x="15473363" y="8374063"/>
          <a:ext cx="320675" cy="254000"/>
        </p:xfrm>
        <a:graphic>
          <a:graphicData uri="http://schemas.openxmlformats.org/presentationml/2006/ole">
            <p:oleObj spid="_x0000_s39942" name="Equation" r:id="rId8" imgW="127000" imgH="101600" progId="Equation.3">
              <p:embed/>
            </p:oleObj>
          </a:graphicData>
        </a:graphic>
      </p:graphicFrame>
      <p:graphicFrame>
        <p:nvGraphicFramePr>
          <p:cNvPr id="39943" name="Object 7"/>
          <p:cNvGraphicFramePr>
            <a:graphicFrameLocks noChangeAspect="1"/>
          </p:cNvGraphicFramePr>
          <p:nvPr/>
        </p:nvGraphicFramePr>
        <p:xfrm>
          <a:off x="17991138" y="8245475"/>
          <a:ext cx="320675" cy="382588"/>
        </p:xfrm>
        <a:graphic>
          <a:graphicData uri="http://schemas.openxmlformats.org/presentationml/2006/ole">
            <p:oleObj spid="_x0000_s39943" name="Equation" r:id="rId9" imgW="127000" imgH="152400" progId="Equation.3">
              <p:embed/>
            </p:oleObj>
          </a:graphicData>
        </a:graphic>
      </p:graphicFrame>
      <p:graphicFrame>
        <p:nvGraphicFramePr>
          <p:cNvPr id="39944" name="Object 8"/>
          <p:cNvGraphicFramePr>
            <a:graphicFrameLocks noChangeAspect="1"/>
          </p:cNvGraphicFramePr>
          <p:nvPr/>
        </p:nvGraphicFramePr>
        <p:xfrm>
          <a:off x="11339513" y="9936163"/>
          <a:ext cx="320675" cy="382587"/>
        </p:xfrm>
        <a:graphic>
          <a:graphicData uri="http://schemas.openxmlformats.org/presentationml/2006/ole">
            <p:oleObj spid="_x0000_s39944" name="Equation" r:id="rId10" imgW="127000" imgH="152400" progId="Equation.3">
              <p:embed/>
            </p:oleObj>
          </a:graphicData>
        </a:graphic>
      </p:graphicFrame>
      <p:graphicFrame>
        <p:nvGraphicFramePr>
          <p:cNvPr id="39945" name="Object 9"/>
          <p:cNvGraphicFramePr>
            <a:graphicFrameLocks noChangeAspect="1"/>
          </p:cNvGraphicFramePr>
          <p:nvPr/>
        </p:nvGraphicFramePr>
        <p:xfrm>
          <a:off x="12307888" y="10064750"/>
          <a:ext cx="320675" cy="254000"/>
        </p:xfrm>
        <a:graphic>
          <a:graphicData uri="http://schemas.openxmlformats.org/presentationml/2006/ole">
            <p:oleObj spid="_x0000_s39945" name="Equation" r:id="rId11" imgW="127000" imgH="101600" progId="Equation.3">
              <p:embed/>
            </p:oleObj>
          </a:graphicData>
        </a:graphic>
      </p:graphicFrame>
      <p:graphicFrame>
        <p:nvGraphicFramePr>
          <p:cNvPr id="39946" name="Object 10"/>
          <p:cNvGraphicFramePr>
            <a:graphicFrameLocks noChangeAspect="1"/>
          </p:cNvGraphicFramePr>
          <p:nvPr/>
        </p:nvGraphicFramePr>
        <p:xfrm>
          <a:off x="12726988" y="9967913"/>
          <a:ext cx="4732337" cy="2444750"/>
        </p:xfrm>
        <a:graphic>
          <a:graphicData uri="http://schemas.openxmlformats.org/presentationml/2006/ole">
            <p:oleObj spid="_x0000_s39946" name="Equation" r:id="rId12" imgW="1892300" imgH="977900" progId="Equation.3">
              <p:embed/>
            </p:oleObj>
          </a:graphicData>
        </a:graphic>
      </p:graphicFrame>
      <p:sp>
        <p:nvSpPr>
          <p:cNvPr id="39963" name="Text Box 7"/>
          <p:cNvSpPr txBox="1">
            <a:spLocks noChangeArrowheads="1"/>
          </p:cNvSpPr>
          <p:nvPr/>
        </p:nvSpPr>
        <p:spPr bwMode="auto">
          <a:xfrm>
            <a:off x="10547350" y="22767925"/>
            <a:ext cx="9180513" cy="646113"/>
          </a:xfrm>
          <a:prstGeom prst="rect">
            <a:avLst/>
          </a:prstGeom>
          <a:solidFill>
            <a:schemeClr val="accent2"/>
          </a:solidFill>
          <a:ln w="9525">
            <a:noFill/>
            <a:miter lim="800000"/>
            <a:headEnd/>
            <a:tailEnd/>
          </a:ln>
        </p:spPr>
        <p:txBody>
          <a:bodyPr lIns="91267" tIns="45624" rIns="91267" bIns="45624">
            <a:prstTxWarp prst="textNoShape">
              <a:avLst/>
            </a:prstTxWarp>
            <a:spAutoFit/>
          </a:bodyPr>
          <a:lstStyle/>
          <a:p>
            <a:pPr algn="ctr" eaLnBrk="0" hangingPunct="0">
              <a:spcBef>
                <a:spcPct val="50000"/>
              </a:spcBef>
            </a:pPr>
            <a:r>
              <a:rPr lang="en-US" sz="3600" b="1">
                <a:solidFill>
                  <a:srgbClr val="F8F8F8"/>
                </a:solidFill>
              </a:rPr>
              <a:t>Results and discussion</a:t>
            </a:r>
          </a:p>
        </p:txBody>
      </p:sp>
      <p:sp>
        <p:nvSpPr>
          <p:cNvPr id="39964" name="Rectangle 101"/>
          <p:cNvSpPr>
            <a:spLocks noChangeArrowheads="1"/>
          </p:cNvSpPr>
          <p:nvPr/>
        </p:nvSpPr>
        <p:spPr bwMode="auto">
          <a:xfrm>
            <a:off x="10547350" y="23409275"/>
            <a:ext cx="9180513" cy="4078288"/>
          </a:xfrm>
          <a:prstGeom prst="rect">
            <a:avLst/>
          </a:prstGeom>
          <a:noFill/>
          <a:ln w="9525">
            <a:noFill/>
            <a:miter lim="800000"/>
            <a:headEnd/>
            <a:tailEnd/>
          </a:ln>
        </p:spPr>
        <p:txBody>
          <a:bodyPr lIns="468000" tIns="360000" rIns="468000" bIns="360000">
            <a:prstTxWarp prst="textNoShape">
              <a:avLst/>
            </a:prstTxWarp>
            <a:spAutoFit/>
          </a:bodyPr>
          <a:lstStyle/>
          <a:p>
            <a:pPr>
              <a:lnSpc>
                <a:spcPct val="140000"/>
              </a:lnSpc>
              <a:spcAft>
                <a:spcPts val="600"/>
              </a:spcAft>
            </a:pPr>
            <a:r>
              <a:rPr lang="en-US" sz="3200" b="1">
                <a:ea typeface="Arial Narrow" charset="0"/>
                <a:cs typeface="Arial Narrow" charset="0"/>
              </a:rPr>
              <a:t>Comparative analysis on simulated data</a:t>
            </a:r>
            <a:endParaRPr lang="en-US" sz="3200">
              <a:ea typeface="Arial Narrow" charset="0"/>
              <a:cs typeface="Arial Narrow" charset="0"/>
            </a:endParaRPr>
          </a:p>
          <a:p>
            <a:pPr algn="just"/>
            <a:r>
              <a:rPr lang="en-US" sz="2800">
                <a:ea typeface="Times New Roman" charset="0"/>
                <a:cs typeface="Times New Roman" charset="0"/>
              </a:rPr>
              <a:t>To evaluate the performance of CDC and compare it against </a:t>
            </a:r>
            <a:r>
              <a:rPr lang="en-US" sz="2800" i="1">
                <a:ea typeface="Times New Roman" charset="0"/>
                <a:cs typeface="Times New Roman" charset="0"/>
              </a:rPr>
              <a:t>N</a:t>
            </a:r>
            <a:r>
              <a:rPr lang="en-US" sz="2800" i="1" baseline="-25000">
                <a:ea typeface="Times New Roman" charset="0"/>
                <a:cs typeface="Times New Roman" charset="0"/>
              </a:rPr>
              <a:t>c </a:t>
            </a:r>
            <a:r>
              <a:rPr lang="en-US" sz="2800">
                <a:ea typeface="Times New Roman" charset="0"/>
                <a:cs typeface="Times New Roman" charset="0"/>
              </a:rPr>
              <a:t>(Effective Number of Codons) and the most powerful extant measure,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’s variant), We simulated sequences by specifying different heterogeneities in positional background nucleotide compositions (</a:t>
            </a:r>
            <a:r>
              <a:rPr lang="en-US" sz="2800" b="1">
                <a:ea typeface="Times New Roman" charset="0"/>
                <a:cs typeface="Times New Roman" charset="0"/>
              </a:rPr>
              <a:t>Figure 1</a:t>
            </a:r>
            <a:r>
              <a:rPr lang="en-US" sz="2800">
                <a:ea typeface="Times New Roman" charset="0"/>
                <a:cs typeface="Times New Roman" charset="0"/>
              </a:rPr>
              <a:t>) and varying sequence lengths (</a:t>
            </a:r>
            <a:r>
              <a:rPr lang="en-US" sz="2800" b="1">
                <a:ea typeface="Times New Roman" charset="0"/>
                <a:cs typeface="Times New Roman" charset="0"/>
              </a:rPr>
              <a:t>Figure 2</a:t>
            </a:r>
            <a:r>
              <a:rPr lang="en-US" sz="2800">
                <a:ea typeface="Times New Roman" charset="0"/>
                <a:cs typeface="Times New Roman" charset="0"/>
              </a:rPr>
              <a:t>). </a:t>
            </a:r>
          </a:p>
        </p:txBody>
      </p:sp>
      <p:sp>
        <p:nvSpPr>
          <p:cNvPr id="39965" name="Rectangle 103"/>
          <p:cNvSpPr>
            <a:spLocks noChangeArrowheads="1"/>
          </p:cNvSpPr>
          <p:nvPr/>
        </p:nvSpPr>
        <p:spPr bwMode="auto">
          <a:xfrm>
            <a:off x="10547350" y="26963688"/>
            <a:ext cx="9180513" cy="3311525"/>
          </a:xfrm>
          <a:prstGeom prst="rect">
            <a:avLst/>
          </a:prstGeom>
          <a:noFill/>
          <a:ln w="9525">
            <a:noFill/>
            <a:miter lim="800000"/>
            <a:headEnd/>
            <a:tailEnd/>
          </a:ln>
        </p:spPr>
        <p:txBody>
          <a:bodyPr lIns="468000" tIns="360000" rIns="468000" bIns="360000">
            <a:prstTxWarp prst="textNoShape">
              <a:avLst/>
            </a:prstTxWarp>
            <a:spAutoFit/>
          </a:bodyPr>
          <a:lstStyle/>
          <a:p>
            <a:pPr algn="just">
              <a:spcAft>
                <a:spcPts val="1200"/>
              </a:spcAft>
            </a:pPr>
            <a:r>
              <a:rPr lang="en-US" sz="2800">
                <a:ea typeface="Times New Roman" charset="0"/>
                <a:cs typeface="Times New Roman" charset="0"/>
              </a:rPr>
              <a:t>It should be noted that CDC ranges from 0 (no bias) to 1 (maximum bias), whereas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and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range from 20 (maximum bias) to 61 (no bias). To facilitate comparisons of CDC with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and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we use the formula (61-</a:t>
            </a:r>
            <a:r>
              <a:rPr lang="en-US" sz="2800" i="1">
                <a:ea typeface="Times New Roman" charset="0"/>
                <a:cs typeface="Times New Roman" charset="0"/>
              </a:rPr>
              <a:t> N</a:t>
            </a:r>
            <a:r>
              <a:rPr lang="en-US" sz="2800" i="1" baseline="-25000">
                <a:ea typeface="Times New Roman" charset="0"/>
                <a:cs typeface="Times New Roman" charset="0"/>
              </a:rPr>
              <a:t>c</a:t>
            </a:r>
            <a:r>
              <a:rPr lang="en-US" sz="2800">
                <a:ea typeface="Times New Roman" charset="0"/>
                <a:cs typeface="Times New Roman" charset="0"/>
              </a:rPr>
              <a:t>′) / 41 and (61-</a:t>
            </a:r>
            <a:r>
              <a:rPr lang="en-US" sz="2800" i="1">
                <a:ea typeface="Times New Roman" charset="0"/>
                <a:cs typeface="Times New Roman" charset="0"/>
              </a:rPr>
              <a:t> N</a:t>
            </a:r>
            <a:r>
              <a:rPr lang="en-US" sz="2800" i="1" baseline="-25000">
                <a:ea typeface="Times New Roman" charset="0"/>
                <a:cs typeface="Times New Roman" charset="0"/>
              </a:rPr>
              <a:t>c</a:t>
            </a:r>
            <a:r>
              <a:rPr lang="en-US" sz="2800">
                <a:ea typeface="Times New Roman" charset="0"/>
                <a:cs typeface="Times New Roman" charset="0"/>
              </a:rPr>
              <a:t>) / 41 to rescale their ranges, denoted as scaled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and scaled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respectively, from 0 (no bias) to 1 (maximum bias)</a:t>
            </a:r>
            <a:r>
              <a:rPr lang="en-US" sz="2800">
                <a:ea typeface="宋体" charset="-122"/>
                <a:cs typeface="宋体" charset="-122"/>
              </a:rPr>
              <a:t>.</a:t>
            </a:r>
            <a:endParaRPr lang="en-US" sz="2800">
              <a:ea typeface="Times New Roman" charset="0"/>
              <a:cs typeface="Times New Roman" charset="0"/>
            </a:endParaRPr>
          </a:p>
        </p:txBody>
      </p:sp>
      <p:pic>
        <p:nvPicPr>
          <p:cNvPr id="39966" name="Picture 104" descr="Figure1.eps"/>
          <p:cNvPicPr>
            <a:picLocks noChangeAspect="1"/>
          </p:cNvPicPr>
          <p:nvPr/>
        </p:nvPicPr>
        <p:blipFill>
          <a:blip r:embed="rId13"/>
          <a:srcRect/>
          <a:stretch>
            <a:fillRect/>
          </a:stretch>
        </p:blipFill>
        <p:spPr bwMode="auto">
          <a:xfrm>
            <a:off x="10633075" y="30300613"/>
            <a:ext cx="8997950" cy="5072062"/>
          </a:xfrm>
          <a:prstGeom prst="rect">
            <a:avLst/>
          </a:prstGeom>
          <a:noFill/>
          <a:ln w="9525">
            <a:noFill/>
            <a:miter lim="800000"/>
            <a:headEnd/>
            <a:tailEnd/>
          </a:ln>
        </p:spPr>
      </p:pic>
      <p:sp>
        <p:nvSpPr>
          <p:cNvPr id="39967" name="Rectangle 105"/>
          <p:cNvSpPr>
            <a:spLocks noChangeArrowheads="1"/>
          </p:cNvSpPr>
          <p:nvPr/>
        </p:nvSpPr>
        <p:spPr bwMode="auto">
          <a:xfrm>
            <a:off x="20448588" y="16632238"/>
            <a:ext cx="9178925" cy="4586287"/>
          </a:xfrm>
          <a:prstGeom prst="rect">
            <a:avLst/>
          </a:prstGeom>
          <a:noFill/>
          <a:ln w="9525">
            <a:noFill/>
            <a:miter lim="800000"/>
            <a:headEnd/>
            <a:tailEnd/>
          </a:ln>
        </p:spPr>
        <p:txBody>
          <a:bodyPr lIns="468000" tIns="360000" rIns="468000" bIns="360000">
            <a:prstTxWarp prst="textNoShape">
              <a:avLst/>
            </a:prstTxWarp>
            <a:spAutoFit/>
          </a:bodyPr>
          <a:lstStyle/>
          <a:p>
            <a:pPr>
              <a:lnSpc>
                <a:spcPct val="140000"/>
              </a:lnSpc>
              <a:spcAft>
                <a:spcPts val="600"/>
              </a:spcAft>
            </a:pPr>
            <a:r>
              <a:rPr lang="en-US" sz="3200" b="1">
                <a:ea typeface="Arial Narrow" charset="0"/>
                <a:cs typeface="Arial Narrow" charset="0"/>
              </a:rPr>
              <a:t>Application to empirical data</a:t>
            </a:r>
          </a:p>
          <a:p>
            <a:pPr algn="just">
              <a:spcAft>
                <a:spcPts val="600"/>
              </a:spcAft>
            </a:pPr>
            <a:r>
              <a:rPr lang="en-US" sz="2800">
                <a:ea typeface="Times New Roman" charset="0"/>
                <a:cs typeface="Times New Roman" charset="0"/>
              </a:rPr>
              <a:t>To empirically test CDC and compare it to three popular measures,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and CAI, we collected multiple expression data sets from different species and correlated their CUBs with gene expression levels. Overall, CDC correlates positively with gene expression level, much better than scaled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scaled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and CAI (</a:t>
            </a:r>
            <a:r>
              <a:rPr lang="en-US" sz="2800" b="1">
                <a:ea typeface="Times New Roman" charset="0"/>
                <a:cs typeface="Times New Roman" charset="0"/>
              </a:rPr>
              <a:t>Table 1</a:t>
            </a:r>
            <a:r>
              <a:rPr lang="en-US" sz="2800">
                <a:ea typeface="Times New Roman" charset="0"/>
                <a:cs typeface="Times New Roman" charset="0"/>
              </a:rPr>
              <a:t>).</a:t>
            </a:r>
          </a:p>
          <a:p>
            <a:pPr algn="just">
              <a:spcAft>
                <a:spcPts val="1200"/>
              </a:spcAft>
            </a:pPr>
            <a:endParaRPr lang="en-US" sz="2800">
              <a:ea typeface="Times New Roman" charset="0"/>
              <a:cs typeface="Times New Roman" charset="0"/>
            </a:endParaRPr>
          </a:p>
        </p:txBody>
      </p:sp>
      <p:sp>
        <p:nvSpPr>
          <p:cNvPr id="39968" name="Rectangle 106"/>
          <p:cNvSpPr>
            <a:spLocks noChangeArrowheads="1"/>
          </p:cNvSpPr>
          <p:nvPr/>
        </p:nvSpPr>
        <p:spPr bwMode="auto">
          <a:xfrm>
            <a:off x="10547350" y="35245675"/>
            <a:ext cx="9180513" cy="2727325"/>
          </a:xfrm>
          <a:prstGeom prst="rect">
            <a:avLst/>
          </a:prstGeom>
          <a:noFill/>
          <a:ln w="9525">
            <a:noFill/>
            <a:miter lim="800000"/>
            <a:headEnd/>
            <a:tailEnd/>
          </a:ln>
        </p:spPr>
        <p:txBody>
          <a:bodyPr lIns="468000" tIns="360000" rIns="468000" bIns="360000">
            <a:prstTxWarp prst="textNoShape">
              <a:avLst/>
            </a:prstTxWarp>
            <a:spAutoFit/>
          </a:bodyPr>
          <a:lstStyle/>
          <a:p>
            <a:pPr algn="just">
              <a:spcAft>
                <a:spcPts val="1200"/>
              </a:spcAft>
            </a:pPr>
            <a:r>
              <a:rPr lang="en-US" altLang="zh-CN" sz="2600" b="1">
                <a:ea typeface="Arial Narrow" charset="0"/>
                <a:cs typeface="Arial Narrow" charset="0"/>
              </a:rPr>
              <a:t>Figure 1 </a:t>
            </a:r>
            <a:r>
              <a:rPr lang="en-US" altLang="zh-CN" sz="2600">
                <a:ea typeface="Arial Narrow" charset="0"/>
                <a:cs typeface="Arial Narrow" charset="0"/>
              </a:rPr>
              <a:t>Codon usage bias across a variety of positional background nucleotide compositions. Heterogeneous positional background compositions were considered for GC content (panels A to C) and purine content (panels D to E), respectively. The expected values of codon usage bias are zero for all examined cases.</a:t>
            </a:r>
            <a:endParaRPr lang="en-US" sz="2600">
              <a:ea typeface="Arial Narrow" charset="0"/>
              <a:cs typeface="Arial Narrow" charset="0"/>
            </a:endParaRPr>
          </a:p>
        </p:txBody>
      </p:sp>
      <p:sp>
        <p:nvSpPr>
          <p:cNvPr id="39969" name="Rectangle 107"/>
          <p:cNvSpPr>
            <a:spLocks noChangeArrowheads="1"/>
          </p:cNvSpPr>
          <p:nvPr/>
        </p:nvSpPr>
        <p:spPr bwMode="auto">
          <a:xfrm>
            <a:off x="20448588" y="13646150"/>
            <a:ext cx="9178925" cy="2727325"/>
          </a:xfrm>
          <a:prstGeom prst="rect">
            <a:avLst/>
          </a:prstGeom>
          <a:noFill/>
          <a:ln w="9525">
            <a:noFill/>
            <a:miter lim="800000"/>
            <a:headEnd/>
            <a:tailEnd/>
          </a:ln>
        </p:spPr>
        <p:txBody>
          <a:bodyPr lIns="468000" tIns="360000" rIns="468000" bIns="360000">
            <a:prstTxWarp prst="textNoShape">
              <a:avLst/>
            </a:prstTxWarp>
            <a:spAutoFit/>
          </a:bodyPr>
          <a:lstStyle/>
          <a:p>
            <a:pPr algn="just">
              <a:spcAft>
                <a:spcPts val="1200"/>
              </a:spcAft>
            </a:pPr>
            <a:r>
              <a:rPr lang="en-US" altLang="zh-CN" sz="2600" b="1">
                <a:ea typeface="Arial Narrow" charset="0"/>
                <a:cs typeface="Arial Narrow" charset="0"/>
              </a:rPr>
              <a:t>Figure 2 </a:t>
            </a:r>
            <a:r>
              <a:rPr lang="en-US" altLang="zh-CN" sz="2600">
                <a:ea typeface="Arial Narrow" charset="0"/>
                <a:cs typeface="Arial Narrow" charset="0"/>
              </a:rPr>
              <a:t>Codon usage bias across a range of sequence lengths. Sequences were simulated with the four non-uniform positional composition sets: Low (panel A), Med-1 (panel B), Med-2 (panel C) and High (panel D). The expected values of codon usage bias are zero for all examined cases.</a:t>
            </a:r>
          </a:p>
        </p:txBody>
      </p:sp>
      <p:pic>
        <p:nvPicPr>
          <p:cNvPr id="39970" name="Picture 108" descr="Figure2.eps"/>
          <p:cNvPicPr>
            <a:picLocks noChangeAspect="1"/>
          </p:cNvPicPr>
          <p:nvPr/>
        </p:nvPicPr>
        <p:blipFill>
          <a:blip r:embed="rId14"/>
          <a:srcRect/>
          <a:stretch>
            <a:fillRect/>
          </a:stretch>
        </p:blipFill>
        <p:spPr bwMode="auto">
          <a:xfrm>
            <a:off x="21113750" y="8181975"/>
            <a:ext cx="7735888" cy="5810250"/>
          </a:xfrm>
          <a:prstGeom prst="rect">
            <a:avLst/>
          </a:prstGeom>
          <a:noFill/>
          <a:ln w="9525">
            <a:noFill/>
            <a:miter lim="800000"/>
            <a:headEnd/>
            <a:tailEnd/>
          </a:ln>
        </p:spPr>
      </p:pic>
      <p:sp>
        <p:nvSpPr>
          <p:cNvPr id="39971" name="Rectangle 109"/>
          <p:cNvSpPr>
            <a:spLocks noChangeArrowheads="1"/>
          </p:cNvSpPr>
          <p:nvPr/>
        </p:nvSpPr>
        <p:spPr bwMode="auto">
          <a:xfrm>
            <a:off x="20472400" y="15759113"/>
            <a:ext cx="9178925" cy="1589087"/>
          </a:xfrm>
          <a:prstGeom prst="rect">
            <a:avLst/>
          </a:prstGeom>
          <a:noFill/>
          <a:ln w="9525">
            <a:noFill/>
            <a:miter lim="800000"/>
            <a:headEnd/>
            <a:tailEnd/>
          </a:ln>
        </p:spPr>
        <p:txBody>
          <a:bodyPr lIns="468000" tIns="360000" rIns="468000" bIns="360000">
            <a:prstTxWarp prst="textNoShape">
              <a:avLst/>
            </a:prstTxWarp>
            <a:spAutoFit/>
          </a:bodyPr>
          <a:lstStyle/>
          <a:p>
            <a:pPr algn="just">
              <a:spcAft>
                <a:spcPts val="1200"/>
              </a:spcAft>
            </a:pPr>
            <a:r>
              <a:rPr lang="en-US" sz="2800">
                <a:ea typeface="Times New Roman" charset="0"/>
                <a:cs typeface="Times New Roman" charset="0"/>
              </a:rPr>
              <a:t>Taken together, our simulation results demonstrate that CDC is superior to </a:t>
            </a:r>
            <a:r>
              <a:rPr lang="en-US" sz="2800" i="1">
                <a:ea typeface="Times New Roman" charset="0"/>
                <a:cs typeface="Times New Roman" charset="0"/>
              </a:rPr>
              <a:t>N</a:t>
            </a:r>
            <a:r>
              <a:rPr lang="en-US" sz="2800" i="1" baseline="-25000">
                <a:ea typeface="Times New Roman" charset="0"/>
                <a:cs typeface="Times New Roman" charset="0"/>
              </a:rPr>
              <a:t>c</a:t>
            </a:r>
            <a:r>
              <a:rPr lang="en-US" sz="2800">
                <a:ea typeface="Times New Roman" charset="0"/>
                <a:cs typeface="Times New Roman" charset="0"/>
              </a:rPr>
              <a:t>′ and</a:t>
            </a:r>
            <a:r>
              <a:rPr lang="en-US" sz="2800" i="1">
                <a:ea typeface="Times New Roman" charset="0"/>
                <a:cs typeface="Times New Roman" charset="0"/>
              </a:rPr>
              <a:t> N</a:t>
            </a:r>
            <a:r>
              <a:rPr lang="en-US" sz="2800" i="1" baseline="-25000">
                <a:ea typeface="Times New Roman" charset="0"/>
                <a:cs typeface="Times New Roman" charset="0"/>
              </a:rPr>
              <a:t>c</a:t>
            </a:r>
            <a:r>
              <a:rPr lang="en-US" sz="2800">
                <a:ea typeface="Times New Roman" charset="0"/>
                <a:cs typeface="Times New Roman" charset="0"/>
              </a:rPr>
              <a:t>. </a:t>
            </a:r>
          </a:p>
        </p:txBody>
      </p:sp>
      <p:sp>
        <p:nvSpPr>
          <p:cNvPr id="39972" name="Rectangle 110"/>
          <p:cNvSpPr>
            <a:spLocks noChangeArrowheads="1"/>
          </p:cNvSpPr>
          <p:nvPr/>
        </p:nvSpPr>
        <p:spPr bwMode="auto">
          <a:xfrm>
            <a:off x="20448588" y="24617363"/>
            <a:ext cx="9178925" cy="4913312"/>
          </a:xfrm>
          <a:prstGeom prst="rect">
            <a:avLst/>
          </a:prstGeom>
          <a:noFill/>
          <a:ln w="9525">
            <a:noFill/>
            <a:miter lim="800000"/>
            <a:headEnd/>
            <a:tailEnd/>
          </a:ln>
        </p:spPr>
        <p:txBody>
          <a:bodyPr lIns="468000" tIns="360000" rIns="468000" bIns="360000">
            <a:prstTxWarp prst="textNoShape">
              <a:avLst/>
            </a:prstTxWarp>
            <a:spAutoFit/>
          </a:bodyPr>
          <a:lstStyle/>
          <a:p>
            <a:pPr algn="just">
              <a:spcAft>
                <a:spcPts val="600"/>
              </a:spcAft>
            </a:pPr>
            <a:r>
              <a:rPr lang="en-US" sz="2800">
                <a:ea typeface="Times New Roman" charset="0"/>
                <a:cs typeface="Times New Roman" charset="0"/>
              </a:rPr>
              <a:t>We proceeded to calculate CDC values for all </a:t>
            </a:r>
            <a:r>
              <a:rPr lang="en-US" sz="2800" i="1">
                <a:ea typeface="Times New Roman" charset="0"/>
                <a:cs typeface="Times New Roman" charset="0"/>
              </a:rPr>
              <a:t>E. coli</a:t>
            </a:r>
            <a:r>
              <a:rPr lang="en-US" sz="2800">
                <a:ea typeface="Times New Roman" charset="0"/>
                <a:cs typeface="Times New Roman" charset="0"/>
              </a:rPr>
              <a:t> genes. </a:t>
            </a:r>
          </a:p>
          <a:p>
            <a:pPr algn="just">
              <a:spcAft>
                <a:spcPts val="600"/>
              </a:spcAft>
              <a:buClr>
                <a:schemeClr val="accent2"/>
              </a:buClr>
              <a:buFont typeface="Wingdings" charset="2"/>
              <a:buChar char="§"/>
            </a:pPr>
            <a:r>
              <a:rPr lang="en-US" sz="2800">
                <a:ea typeface="Times New Roman" charset="0"/>
                <a:cs typeface="Times New Roman" charset="0"/>
              </a:rPr>
              <a:t> The gene with the highest CDC value and statistical significance in CUB is </a:t>
            </a:r>
            <a:r>
              <a:rPr lang="en-US" sz="2800" i="1">
                <a:ea typeface="Times New Roman" charset="0"/>
                <a:cs typeface="Times New Roman" charset="0"/>
              </a:rPr>
              <a:t>rpmI</a:t>
            </a:r>
            <a:r>
              <a:rPr lang="en-US" sz="2800">
                <a:ea typeface="Times New Roman" charset="0"/>
                <a:cs typeface="Times New Roman" charset="0"/>
              </a:rPr>
              <a:t> (CDC=0.481, </a:t>
            </a:r>
            <a:r>
              <a:rPr lang="en-US" sz="2800" i="1">
                <a:ea typeface="Times New Roman" charset="0"/>
                <a:cs typeface="Times New Roman" charset="0"/>
              </a:rPr>
              <a:t>P</a:t>
            </a:r>
            <a:r>
              <a:rPr lang="en-US" sz="2800">
                <a:ea typeface="Times New Roman" charset="0"/>
                <a:cs typeface="Times New Roman" charset="0"/>
              </a:rPr>
              <a:t>&lt;0.05), which encodes ribosomal protein L35.</a:t>
            </a:r>
          </a:p>
          <a:p>
            <a:pPr algn="just">
              <a:spcAft>
                <a:spcPts val="600"/>
              </a:spcAft>
              <a:buClr>
                <a:schemeClr val="accent2"/>
              </a:buClr>
              <a:buFont typeface="Wingdings" charset="2"/>
              <a:buChar char="§"/>
            </a:pPr>
            <a:r>
              <a:rPr lang="en-US" sz="2800">
                <a:ea typeface="Times New Roman" charset="0"/>
                <a:cs typeface="Times New Roman" charset="0"/>
              </a:rPr>
              <a:t> CDC values for 54 ribosomal protein (RP) genes in </a:t>
            </a:r>
            <a:r>
              <a:rPr lang="en-US" sz="2800" i="1">
                <a:ea typeface="Times New Roman" charset="0"/>
                <a:cs typeface="Times New Roman" charset="0"/>
              </a:rPr>
              <a:t>E. coli</a:t>
            </a:r>
            <a:r>
              <a:rPr lang="en-US" sz="2800">
                <a:ea typeface="Times New Roman" charset="0"/>
                <a:cs typeface="Times New Roman" charset="0"/>
              </a:rPr>
              <a:t>, are larger than the mean and median values of all genes.</a:t>
            </a:r>
          </a:p>
          <a:p>
            <a:pPr algn="just">
              <a:spcAft>
                <a:spcPts val="600"/>
              </a:spcAft>
              <a:buClr>
                <a:schemeClr val="accent2"/>
              </a:buClr>
              <a:buFont typeface="Wingdings" charset="2"/>
              <a:buChar char="§"/>
            </a:pPr>
            <a:r>
              <a:rPr lang="en-US" sz="2800">
                <a:ea typeface="Times New Roman" charset="0"/>
                <a:cs typeface="Times New Roman" charset="0"/>
              </a:rPr>
              <a:t> Nearly all RP genes have statistically significant CUBs, with three exceptions (</a:t>
            </a:r>
            <a:r>
              <a:rPr lang="en-US" sz="2800" b="1">
                <a:ea typeface="Times New Roman" charset="0"/>
                <a:cs typeface="Times New Roman" charset="0"/>
              </a:rPr>
              <a:t>Table 2</a:t>
            </a:r>
            <a:r>
              <a:rPr lang="en-US" sz="2800">
                <a:ea typeface="Times New Roman" charset="0"/>
                <a:cs typeface="Times New Roman" charset="0"/>
              </a:rPr>
              <a:t>).</a:t>
            </a:r>
          </a:p>
          <a:p>
            <a:pPr algn="just">
              <a:spcAft>
                <a:spcPts val="1200"/>
              </a:spcAft>
            </a:pPr>
            <a:endParaRPr lang="en-US" sz="2800">
              <a:ea typeface="Times New Roman" charset="0"/>
              <a:cs typeface="Times New Roman" charset="0"/>
            </a:endParaRPr>
          </a:p>
        </p:txBody>
      </p:sp>
      <p:graphicFrame>
        <p:nvGraphicFramePr>
          <p:cNvPr id="112" name="Table 111"/>
          <p:cNvGraphicFramePr>
            <a:graphicFrameLocks noGrp="1"/>
          </p:cNvGraphicFramePr>
          <p:nvPr/>
        </p:nvGraphicFramePr>
        <p:xfrm>
          <a:off x="20649211" y="20386900"/>
          <a:ext cx="8773809" cy="4334307"/>
        </p:xfrm>
        <a:graphic>
          <a:graphicData uri="http://schemas.openxmlformats.org/drawingml/2006/table">
            <a:tbl>
              <a:tblPr firstRow="1" bandRow="1">
                <a:effectLst/>
                <a:tableStyleId>{306799F8-075E-4A3A-A7F6-7FBC6576F1A4}</a:tableStyleId>
              </a:tblPr>
              <a:tblGrid>
                <a:gridCol w="1574624"/>
                <a:gridCol w="745468"/>
                <a:gridCol w="893619"/>
                <a:gridCol w="1424697"/>
                <a:gridCol w="1810928"/>
                <a:gridCol w="1189265"/>
                <a:gridCol w="1135208"/>
              </a:tblGrid>
              <a:tr h="647209">
                <a:tc gridSpan="7">
                  <a:txBody>
                    <a:bodyPr/>
                    <a:lstStyle/>
                    <a:p>
                      <a:pPr marL="0" marR="0" indent="0" algn="l" defTabSz="425059" rtl="0" eaLnBrk="1" fontAlgn="auto" latinLnBrk="0" hangingPunct="1">
                        <a:lnSpc>
                          <a:spcPct val="100000"/>
                        </a:lnSpc>
                        <a:spcBef>
                          <a:spcPts val="0"/>
                        </a:spcBef>
                        <a:spcAft>
                          <a:spcPts val="0"/>
                        </a:spcAft>
                        <a:buClrTx/>
                        <a:buSzTx/>
                        <a:buFontTx/>
                        <a:buNone/>
                        <a:tabLst/>
                        <a:defRPr/>
                      </a:pPr>
                      <a:r>
                        <a:rPr lang="en-US" sz="2800" b="1" kern="1200" dirty="0" smtClean="0">
                          <a:solidFill>
                            <a:srgbClr val="000000"/>
                          </a:solidFill>
                          <a:latin typeface="Arial Narrow"/>
                          <a:ea typeface="+mn-ea"/>
                          <a:cs typeface="Arial Narrow"/>
                        </a:rPr>
                        <a:t>Table 1 </a:t>
                      </a:r>
                      <a:r>
                        <a:rPr lang="en-US" sz="2800" b="0" kern="1200" dirty="0" smtClean="0">
                          <a:solidFill>
                            <a:srgbClr val="000000"/>
                          </a:solidFill>
                          <a:latin typeface="Arial Narrow"/>
                          <a:ea typeface="+mn-ea"/>
                          <a:cs typeface="Arial Narrow"/>
                        </a:rPr>
                        <a:t>Correlation coefficients of CUB with gene</a:t>
                      </a:r>
                      <a:r>
                        <a:rPr lang="en-US" sz="2800" b="0" kern="1200" baseline="0" dirty="0" smtClean="0">
                          <a:solidFill>
                            <a:srgbClr val="000000"/>
                          </a:solidFill>
                          <a:latin typeface="Arial Narrow"/>
                          <a:ea typeface="+mn-ea"/>
                          <a:cs typeface="Arial Narrow"/>
                        </a:rPr>
                        <a:t> </a:t>
                      </a:r>
                      <a:r>
                        <a:rPr lang="en-US" sz="2800" b="0" kern="1200" dirty="0" smtClean="0">
                          <a:solidFill>
                            <a:srgbClr val="000000"/>
                          </a:solidFill>
                          <a:latin typeface="Arial Narrow"/>
                          <a:ea typeface="+mn-ea"/>
                          <a:cs typeface="Arial Narrow"/>
                        </a:rPr>
                        <a:t>expression level</a:t>
                      </a:r>
                    </a:p>
                  </a:txBody>
                  <a:tcPr marL="0" marR="0" marT="0" marB="0" anchor="ctr">
                    <a:lnT w="190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hMerge="1">
                  <a:txBody>
                    <a:bodyPr/>
                    <a:lstStyle/>
                    <a:p>
                      <a:pPr algn="ctr">
                        <a:lnSpc>
                          <a:spcPct val="100000"/>
                        </a:lnSpc>
                      </a:pPr>
                      <a:endParaRPr lang="en-US" sz="2200" dirty="0">
                        <a:solidFill>
                          <a:srgbClr val="000000"/>
                        </a:solidFill>
                        <a:latin typeface="Times New Roman"/>
                        <a:cs typeface="Times New Roman"/>
                      </a:endParaRPr>
                    </a:p>
                  </a:txBody>
                  <a:tcPr marL="0" marR="0" marT="0" marB="0"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a:lnSpc>
                          <a:spcPct val="100000"/>
                        </a:lnSpc>
                        <a:spcAft>
                          <a:spcPts val="0"/>
                        </a:spcAft>
                      </a:pPr>
                      <a:endParaRPr lang="en-US" sz="2200" dirty="0">
                        <a:solidFill>
                          <a:srgbClr val="000000"/>
                        </a:solidFill>
                        <a:latin typeface="Times New Roman"/>
                        <a:ea typeface="Times New Roman"/>
                        <a:cs typeface="Times New Roman"/>
                      </a:endParaRPr>
                    </a:p>
                  </a:txBody>
                  <a:tcPr marL="0" marR="0" marT="0" marB="0"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0000"/>
                        </a:lnSpc>
                        <a:spcAft>
                          <a:spcPts val="0"/>
                        </a:spcAft>
                      </a:pPr>
                      <a:endParaRPr lang="en-US" sz="2200" dirty="0">
                        <a:solidFill>
                          <a:srgbClr val="000000"/>
                        </a:solidFill>
                        <a:latin typeface="Times New Roman"/>
                        <a:ea typeface="Times New Roman"/>
                        <a:cs typeface="Times New Roman"/>
                      </a:endParaRPr>
                    </a:p>
                  </a:txBody>
                  <a:tcPr marL="0" marR="0" marT="0" marB="0"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0000"/>
                        </a:lnSpc>
                        <a:spcAft>
                          <a:spcPts val="0"/>
                        </a:spcAft>
                      </a:pPr>
                      <a:endParaRPr lang="en-US" sz="2200" dirty="0">
                        <a:solidFill>
                          <a:srgbClr val="000000"/>
                        </a:solidFill>
                        <a:latin typeface="Times New Roman"/>
                        <a:ea typeface="Times New Roman"/>
                        <a:cs typeface="Times New Roman"/>
                      </a:endParaRPr>
                    </a:p>
                  </a:txBody>
                  <a:tcPr marL="0" marR="0" marT="0" marB="0"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0000"/>
                        </a:lnSpc>
                        <a:spcAft>
                          <a:spcPts val="0"/>
                        </a:spcAft>
                      </a:pPr>
                      <a:endParaRPr lang="en-US" sz="2200" dirty="0">
                        <a:solidFill>
                          <a:srgbClr val="000000"/>
                        </a:solidFill>
                        <a:latin typeface="Times New Roman"/>
                        <a:ea typeface="Times New Roman"/>
                        <a:cs typeface="Times New Roman"/>
                      </a:endParaRPr>
                    </a:p>
                  </a:txBody>
                  <a:tcPr marL="0" marR="0" marT="0" marB="0"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604">
                <a:tc rowSpan="2">
                  <a:txBody>
                    <a:bodyPr/>
                    <a:lstStyle/>
                    <a:p>
                      <a:pPr algn="ctr">
                        <a:lnSpc>
                          <a:spcPct val="100000"/>
                        </a:lnSpc>
                        <a:spcAft>
                          <a:spcPts val="0"/>
                        </a:spcAft>
                      </a:pPr>
                      <a:r>
                        <a:rPr lang="en-US" sz="2700" dirty="0" smtClean="0">
                          <a:solidFill>
                            <a:srgbClr val="000000"/>
                          </a:solidFill>
                          <a:latin typeface="Arial Narrow"/>
                          <a:cs typeface="Arial Narrow"/>
                        </a:rPr>
                        <a:t>Measure</a:t>
                      </a:r>
                      <a:endParaRPr lang="en-US" sz="2700"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noFill/>
                      <a:prstDash val="solid"/>
                      <a:round/>
                      <a:headEnd type="none" w="med" len="med"/>
                      <a:tailEnd type="none" w="med" len="med"/>
                    </a:lnTlToBr>
                    <a:solidFill>
                      <a:srgbClr val="F8F8F8"/>
                    </a:solidFill>
                  </a:tcPr>
                </a:tc>
                <a:tc gridSpan="2">
                  <a:txBody>
                    <a:bodyPr/>
                    <a:lstStyle/>
                    <a:p>
                      <a:pPr algn="ctr">
                        <a:lnSpc>
                          <a:spcPct val="100000"/>
                        </a:lnSpc>
                      </a:pPr>
                      <a:r>
                        <a:rPr lang="en-US" sz="2800" i="1" kern="1200" dirty="0" smtClean="0">
                          <a:solidFill>
                            <a:srgbClr val="000000"/>
                          </a:solidFill>
                          <a:latin typeface="Arial Narrow"/>
                          <a:cs typeface="Arial Narrow"/>
                        </a:rPr>
                        <a:t>E. coli</a:t>
                      </a:r>
                      <a:r>
                        <a:rPr lang="en-US" sz="2800" i="1" kern="1200" baseline="30000" dirty="0" smtClean="0">
                          <a:solidFill>
                            <a:srgbClr val="000000"/>
                          </a:solidFill>
                          <a:latin typeface="Arial Narrow"/>
                          <a:cs typeface="Arial Narrow"/>
                        </a:rPr>
                        <a:t>1</a:t>
                      </a:r>
                      <a:endParaRPr lang="en-US" sz="2800" i="1" dirty="0">
                        <a:solidFill>
                          <a:srgbClr val="000000"/>
                        </a:solidFill>
                        <a:latin typeface="Arial Narrow"/>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hMerge="1">
                  <a:txBody>
                    <a:bodyPr/>
                    <a:lstStyle/>
                    <a:p>
                      <a:pPr marL="0" marR="0" indent="0" algn="ctr" defTabSz="425059" rtl="0" eaLnBrk="1" fontAlgn="auto" latinLnBrk="0" hangingPunct="1">
                        <a:lnSpc>
                          <a:spcPct val="100000"/>
                        </a:lnSpc>
                        <a:spcBef>
                          <a:spcPts val="0"/>
                        </a:spcBef>
                        <a:spcAft>
                          <a:spcPts val="0"/>
                        </a:spcAft>
                        <a:buClrTx/>
                        <a:buSzTx/>
                        <a:buFontTx/>
                        <a:buNone/>
                        <a:tabLst/>
                        <a:defRPr/>
                      </a:pPr>
                      <a:endParaRPr lang="en-US" sz="2200" dirty="0">
                        <a:solidFill>
                          <a:srgbClr val="000000"/>
                        </a:solidFill>
                        <a:latin typeface="Times New Roman"/>
                        <a:cs typeface="Times New Roman"/>
                      </a:endParaRPr>
                    </a:p>
                  </a:txBody>
                  <a:tcPr marL="0" marR="0" marT="0" marB="0" anchor="ctr"/>
                </a:tc>
                <a:tc rowSpan="2">
                  <a:txBody>
                    <a:bodyPr/>
                    <a:lstStyle/>
                    <a:p>
                      <a:pPr algn="ctr">
                        <a:lnSpc>
                          <a:spcPct val="100000"/>
                        </a:lnSpc>
                        <a:spcAft>
                          <a:spcPts val="0"/>
                        </a:spcAft>
                      </a:pPr>
                      <a:r>
                        <a:rPr lang="en-US" sz="2700" i="1" dirty="0" smtClean="0">
                          <a:solidFill>
                            <a:srgbClr val="000000"/>
                          </a:solidFill>
                          <a:latin typeface="Arial Narrow"/>
                          <a:cs typeface="Arial Narrow"/>
                        </a:rPr>
                        <a:t>S.</a:t>
                      </a:r>
                      <a:r>
                        <a:rPr lang="en-US" sz="2700" i="1" baseline="0" dirty="0" smtClean="0">
                          <a:solidFill>
                            <a:srgbClr val="000000"/>
                          </a:solidFill>
                          <a:latin typeface="Arial Narrow"/>
                          <a:cs typeface="Arial Narrow"/>
                        </a:rPr>
                        <a:t> </a:t>
                      </a:r>
                      <a:r>
                        <a:rPr lang="en-US" sz="2700" i="1" dirty="0" smtClean="0">
                          <a:solidFill>
                            <a:srgbClr val="000000"/>
                          </a:solidFill>
                          <a:latin typeface="Arial Narrow"/>
                          <a:cs typeface="Arial Narrow"/>
                        </a:rPr>
                        <a:t>cerevisiae</a:t>
                      </a:r>
                      <a:r>
                        <a:rPr lang="en-US" sz="2700" i="1" baseline="30000" dirty="0" smtClean="0">
                          <a:solidFill>
                            <a:srgbClr val="000000"/>
                          </a:solidFill>
                          <a:latin typeface="Arial Narrow"/>
                          <a:cs typeface="Arial Narrow"/>
                        </a:rPr>
                        <a:t>2</a:t>
                      </a:r>
                      <a:endParaRPr lang="en-US" sz="2700" i="1"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rowSpan="2">
                  <a:txBody>
                    <a:bodyPr/>
                    <a:lstStyle/>
                    <a:p>
                      <a:pPr algn="ctr">
                        <a:lnSpc>
                          <a:spcPct val="100000"/>
                        </a:lnSpc>
                        <a:spcAft>
                          <a:spcPts val="0"/>
                        </a:spcAft>
                      </a:pPr>
                      <a:r>
                        <a:rPr lang="en-US" sz="2700" i="1" dirty="0">
                          <a:solidFill>
                            <a:srgbClr val="000000"/>
                          </a:solidFill>
                          <a:latin typeface="Arial Narrow"/>
                          <a:cs typeface="Arial Narrow"/>
                        </a:rPr>
                        <a:t>D. melanogaster</a:t>
                      </a:r>
                      <a:r>
                        <a:rPr lang="en-US" sz="2700" i="1" baseline="30000" dirty="0">
                          <a:solidFill>
                            <a:srgbClr val="000000"/>
                          </a:solidFill>
                          <a:latin typeface="Arial Narrow"/>
                          <a:cs typeface="Arial Narrow"/>
                        </a:rPr>
                        <a:t>3</a:t>
                      </a:r>
                      <a:endParaRPr lang="en-US" sz="2700" i="1"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rowSpan="2">
                  <a:txBody>
                    <a:bodyPr/>
                    <a:lstStyle/>
                    <a:p>
                      <a:pPr algn="ctr">
                        <a:lnSpc>
                          <a:spcPct val="100000"/>
                        </a:lnSpc>
                        <a:spcAft>
                          <a:spcPts val="0"/>
                        </a:spcAft>
                      </a:pPr>
                      <a:r>
                        <a:rPr lang="en-US" sz="2700" i="1" dirty="0">
                          <a:solidFill>
                            <a:srgbClr val="000000"/>
                          </a:solidFill>
                          <a:latin typeface="Arial Narrow"/>
                          <a:cs typeface="Arial Narrow"/>
                        </a:rPr>
                        <a:t>C. elegans</a:t>
                      </a:r>
                      <a:r>
                        <a:rPr lang="en-US" sz="2700" i="1" baseline="30000" dirty="0">
                          <a:solidFill>
                            <a:srgbClr val="000000"/>
                          </a:solidFill>
                          <a:latin typeface="Arial Narrow"/>
                          <a:cs typeface="Arial Narrow"/>
                        </a:rPr>
                        <a:t>4</a:t>
                      </a:r>
                      <a:endParaRPr lang="en-US" sz="2700" i="1"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rowSpan="2">
                  <a:txBody>
                    <a:bodyPr/>
                    <a:lstStyle/>
                    <a:p>
                      <a:pPr algn="ctr">
                        <a:lnSpc>
                          <a:spcPct val="100000"/>
                        </a:lnSpc>
                        <a:spcAft>
                          <a:spcPts val="0"/>
                        </a:spcAft>
                      </a:pPr>
                      <a:r>
                        <a:rPr lang="en-US" sz="2700" i="1" dirty="0">
                          <a:solidFill>
                            <a:srgbClr val="000000"/>
                          </a:solidFill>
                          <a:latin typeface="Arial Narrow"/>
                          <a:cs typeface="Arial Narrow"/>
                        </a:rPr>
                        <a:t>A. thaliana</a:t>
                      </a:r>
                      <a:r>
                        <a:rPr lang="en-US" sz="2700" i="1" baseline="30000" dirty="0">
                          <a:solidFill>
                            <a:srgbClr val="000000"/>
                          </a:solidFill>
                          <a:latin typeface="Arial Narrow"/>
                          <a:cs typeface="Arial Narrow"/>
                        </a:rPr>
                        <a:t>5</a:t>
                      </a:r>
                      <a:endParaRPr lang="en-US" sz="2700" i="1"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r>
              <a:tr h="647209">
                <a:tc vMerge="1">
                  <a:txBody>
                    <a:bodyPr/>
                    <a:lstStyle/>
                    <a:p>
                      <a:endParaRPr lang="en-US"/>
                    </a:p>
                  </a:txBody>
                  <a:tcPr/>
                </a:tc>
                <a:tc>
                  <a:txBody>
                    <a:bodyPr/>
                    <a:lstStyle/>
                    <a:p>
                      <a:pPr algn="ctr">
                        <a:lnSpc>
                          <a:spcPct val="100000"/>
                        </a:lnSpc>
                      </a:pPr>
                      <a:r>
                        <a:rPr lang="en-US" sz="2700" i="0" kern="1200" baseline="0" dirty="0" smtClean="0">
                          <a:solidFill>
                            <a:srgbClr val="000000"/>
                          </a:solidFill>
                          <a:latin typeface="Arial Narrow"/>
                          <a:cs typeface="Arial Narrow"/>
                        </a:rPr>
                        <a:t>LB</a:t>
                      </a:r>
                      <a:r>
                        <a:rPr lang="en-US" sz="2700" i="0" dirty="0" smtClean="0">
                          <a:solidFill>
                            <a:srgbClr val="000000"/>
                          </a:solidFill>
                          <a:latin typeface="Arial Narrow"/>
                          <a:cs typeface="Arial Narrow"/>
                        </a:rPr>
                        <a:t> </a:t>
                      </a:r>
                      <a:endParaRPr lang="en-US" sz="2700" b="1" i="0" dirty="0">
                        <a:solidFill>
                          <a:srgbClr val="000000"/>
                        </a:solidFill>
                        <a:latin typeface="Arial Narrow"/>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marL="0" marR="0" indent="0" algn="ctr" defTabSz="425059" rtl="0" eaLnBrk="1" fontAlgn="auto" latinLnBrk="0" hangingPunct="1">
                        <a:lnSpc>
                          <a:spcPct val="100000"/>
                        </a:lnSpc>
                        <a:spcBef>
                          <a:spcPts val="0"/>
                        </a:spcBef>
                        <a:spcAft>
                          <a:spcPts val="0"/>
                        </a:spcAft>
                        <a:buClrTx/>
                        <a:buSzTx/>
                        <a:buFontTx/>
                        <a:buNone/>
                        <a:tabLst/>
                        <a:defRPr/>
                      </a:pPr>
                      <a:r>
                        <a:rPr lang="en-US" sz="2700" i="0" dirty="0" smtClean="0">
                          <a:solidFill>
                            <a:srgbClr val="000000"/>
                          </a:solidFill>
                          <a:latin typeface="Arial Narrow"/>
                          <a:cs typeface="Arial Narrow"/>
                        </a:rPr>
                        <a:t>M9</a:t>
                      </a:r>
                      <a:endParaRPr lang="en-US" sz="2700" b="1" i="0" dirty="0">
                        <a:solidFill>
                          <a:srgbClr val="000000"/>
                        </a:solidFill>
                        <a:latin typeface="Arial Narrow"/>
                        <a:cs typeface="Arial Narrow"/>
                      </a:endParaRPr>
                    </a:p>
                  </a:txBody>
                  <a:tcPr marL="0" marR="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323604">
                <a:tc>
                  <a:txBody>
                    <a:bodyPr/>
                    <a:lstStyle/>
                    <a:p>
                      <a:pPr algn="ctr">
                        <a:lnSpc>
                          <a:spcPct val="100000"/>
                        </a:lnSpc>
                        <a:spcAft>
                          <a:spcPts val="0"/>
                        </a:spcAft>
                      </a:pPr>
                      <a:r>
                        <a:rPr lang="en-US" sz="2700" dirty="0" smtClean="0">
                          <a:solidFill>
                            <a:srgbClr val="000000"/>
                          </a:solidFill>
                          <a:latin typeface="Arial Narrow"/>
                          <a:cs typeface="Arial Narrow"/>
                        </a:rPr>
                        <a:t>CDC</a:t>
                      </a:r>
                      <a:endParaRPr lang="en-US" sz="2700"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0.433</a:t>
                      </a:r>
                      <a:endParaRPr lang="en-US" sz="2700"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0.367</a:t>
                      </a:r>
                      <a:endParaRPr lang="en-US" sz="2700"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0.654</a:t>
                      </a:r>
                      <a:endParaRPr lang="en-US" sz="2700"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0.460</a:t>
                      </a:r>
                      <a:endParaRPr lang="en-US" sz="2700" dirty="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spcAft>
                          <a:spcPts val="0"/>
                        </a:spcAft>
                      </a:pPr>
                      <a:r>
                        <a:rPr lang="en-US" sz="2700">
                          <a:solidFill>
                            <a:srgbClr val="000000"/>
                          </a:solidFill>
                          <a:latin typeface="Arial Narrow"/>
                          <a:cs typeface="Arial Narrow"/>
                        </a:rPr>
                        <a:t>0.374</a:t>
                      </a:r>
                      <a:endParaRPr lang="en-US" sz="270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spcAft>
                          <a:spcPts val="0"/>
                        </a:spcAft>
                      </a:pPr>
                      <a:r>
                        <a:rPr lang="en-US" sz="2700">
                          <a:solidFill>
                            <a:srgbClr val="000000"/>
                          </a:solidFill>
                          <a:latin typeface="Arial Narrow"/>
                          <a:cs typeface="Arial Narrow"/>
                        </a:rPr>
                        <a:t>0.228</a:t>
                      </a:r>
                      <a:endParaRPr lang="en-US" sz="2700">
                        <a:solidFill>
                          <a:srgbClr val="000000"/>
                        </a:solidFill>
                        <a:latin typeface="Arial Narrow"/>
                        <a:ea typeface="Times New Roman"/>
                        <a:cs typeface="Arial Narrow"/>
                      </a:endParaRPr>
                    </a:p>
                  </a:txBody>
                  <a:tcPr marL="0" marR="0" marT="0" marB="0" anchor="ctr">
                    <a:lnT w="12700" cap="flat" cmpd="sng" algn="ctr">
                      <a:solidFill>
                        <a:srgbClr val="000000"/>
                      </a:solidFill>
                      <a:prstDash val="solid"/>
                      <a:round/>
                      <a:headEnd type="none" w="med" len="med"/>
                      <a:tailEnd type="none" w="med" len="med"/>
                    </a:lnT>
                    <a:solidFill>
                      <a:srgbClr val="F8F8F8"/>
                    </a:solidFill>
                  </a:tcPr>
                </a:tc>
              </a:tr>
              <a:tr h="647209">
                <a:tc>
                  <a:txBody>
                    <a:bodyPr/>
                    <a:lstStyle/>
                    <a:p>
                      <a:pPr algn="ctr">
                        <a:lnSpc>
                          <a:spcPct val="100000"/>
                        </a:lnSpc>
                        <a:spcAft>
                          <a:spcPts val="0"/>
                        </a:spcAft>
                      </a:pPr>
                      <a:r>
                        <a:rPr lang="en-US" sz="2700" dirty="0">
                          <a:solidFill>
                            <a:srgbClr val="000000"/>
                          </a:solidFill>
                          <a:latin typeface="Arial Narrow"/>
                          <a:cs typeface="Arial Narrow"/>
                        </a:rPr>
                        <a:t>Scaled </a:t>
                      </a:r>
                      <a:r>
                        <a:rPr lang="en-US" sz="2700" i="1" dirty="0" err="1">
                          <a:solidFill>
                            <a:srgbClr val="000000"/>
                          </a:solidFill>
                          <a:latin typeface="Arial Narrow"/>
                          <a:cs typeface="Arial Narrow"/>
                        </a:rPr>
                        <a:t>N</a:t>
                      </a:r>
                      <a:r>
                        <a:rPr lang="en-US" sz="2700" i="1" baseline="-25000" dirty="0" err="1">
                          <a:solidFill>
                            <a:srgbClr val="000000"/>
                          </a:solidFill>
                          <a:latin typeface="Arial Narrow"/>
                          <a:cs typeface="Arial Narrow"/>
                        </a:rPr>
                        <a:t>c</a:t>
                      </a:r>
                      <a:r>
                        <a:rPr lang="en-US" sz="2700" i="0" dirty="0" smtClean="0">
                          <a:solidFill>
                            <a:srgbClr val="000000"/>
                          </a:solidFill>
                          <a:latin typeface="Arial Narrow"/>
                          <a:cs typeface="Arial Narrow"/>
                        </a:rPr>
                        <a:t>′</a:t>
                      </a:r>
                      <a:endParaRPr lang="en-US" sz="2700" i="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0.315</a:t>
                      </a:r>
                      <a:endParaRPr lang="en-US" sz="270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a:solidFill>
                            <a:srgbClr val="000000"/>
                          </a:solidFill>
                          <a:latin typeface="Arial Narrow"/>
                          <a:cs typeface="Arial Narrow"/>
                        </a:rPr>
                        <a:t>0.187</a:t>
                      </a:r>
                      <a:endParaRPr lang="en-US" sz="270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0.664</a:t>
                      </a:r>
                      <a:endParaRPr lang="en-US" sz="270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0.302</a:t>
                      </a:r>
                      <a:endParaRPr lang="en-US" sz="270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0.328</a:t>
                      </a:r>
                      <a:endParaRPr lang="en-US" sz="270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0.130</a:t>
                      </a:r>
                      <a:endParaRPr lang="en-US" sz="2700" dirty="0">
                        <a:solidFill>
                          <a:srgbClr val="000000"/>
                        </a:solidFill>
                        <a:latin typeface="Arial Narrow"/>
                        <a:ea typeface="Times New Roman"/>
                        <a:cs typeface="Arial Narrow"/>
                      </a:endParaRPr>
                    </a:p>
                  </a:txBody>
                  <a:tcPr marL="0" marR="0" marT="0" marB="0" anchor="ctr">
                    <a:solidFill>
                      <a:srgbClr val="F8F8F8"/>
                    </a:solidFill>
                  </a:tcPr>
                </a:tc>
              </a:tr>
              <a:tr h="323604">
                <a:tc>
                  <a:txBody>
                    <a:bodyPr/>
                    <a:lstStyle/>
                    <a:p>
                      <a:pPr algn="ctr">
                        <a:lnSpc>
                          <a:spcPct val="100000"/>
                        </a:lnSpc>
                        <a:spcAft>
                          <a:spcPts val="0"/>
                        </a:spcAft>
                      </a:pPr>
                      <a:r>
                        <a:rPr lang="en-US" sz="2700" dirty="0">
                          <a:solidFill>
                            <a:srgbClr val="000000"/>
                          </a:solidFill>
                          <a:latin typeface="Arial Narrow"/>
                          <a:cs typeface="Arial Narrow"/>
                        </a:rPr>
                        <a:t>Scaled </a:t>
                      </a:r>
                      <a:r>
                        <a:rPr lang="en-US" sz="2700" i="1" dirty="0" err="1" smtClean="0">
                          <a:solidFill>
                            <a:srgbClr val="000000"/>
                          </a:solidFill>
                          <a:latin typeface="Arial Narrow"/>
                          <a:cs typeface="Arial Narrow"/>
                        </a:rPr>
                        <a:t>N</a:t>
                      </a:r>
                      <a:r>
                        <a:rPr lang="en-US" sz="2700" i="1" baseline="-25000" dirty="0" err="1" smtClean="0">
                          <a:solidFill>
                            <a:srgbClr val="000000"/>
                          </a:solidFill>
                          <a:latin typeface="Arial Narrow"/>
                          <a:cs typeface="Arial Narrow"/>
                        </a:rPr>
                        <a:t>c</a:t>
                      </a:r>
                      <a:endParaRPr lang="en-US" sz="2700" i="1"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0.257</a:t>
                      </a:r>
                      <a:endParaRPr lang="en-US" sz="270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a:solidFill>
                            <a:srgbClr val="000000"/>
                          </a:solidFill>
                          <a:latin typeface="Arial Narrow"/>
                          <a:cs typeface="Arial Narrow"/>
                        </a:rPr>
                        <a:t>0.125</a:t>
                      </a:r>
                      <a:endParaRPr lang="en-US" sz="270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0.600</a:t>
                      </a:r>
                      <a:endParaRPr lang="en-US" sz="270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a:solidFill>
                            <a:srgbClr val="000000"/>
                          </a:solidFill>
                          <a:latin typeface="Arial Narrow"/>
                          <a:cs typeface="Arial Narrow"/>
                        </a:rPr>
                        <a:t>0.321</a:t>
                      </a:r>
                      <a:endParaRPr lang="en-US" sz="270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0.192</a:t>
                      </a:r>
                      <a:endParaRPr lang="en-US" sz="2700" dirty="0">
                        <a:solidFill>
                          <a:srgbClr val="000000"/>
                        </a:solidFill>
                        <a:latin typeface="Arial Narrow"/>
                        <a:ea typeface="Times New Roman"/>
                        <a:cs typeface="Arial Narrow"/>
                      </a:endParaRPr>
                    </a:p>
                  </a:txBody>
                  <a:tcPr marL="0" marR="0" marT="0" marB="0" anchor="ctr">
                    <a:solidFill>
                      <a:srgbClr val="F8F8F8"/>
                    </a:solidFill>
                  </a:tcPr>
                </a:tc>
                <a:tc>
                  <a:txBody>
                    <a:bodyPr/>
                    <a:lstStyle/>
                    <a:p>
                      <a:pPr algn="ctr">
                        <a:lnSpc>
                          <a:spcPct val="100000"/>
                        </a:lnSpc>
                        <a:spcAft>
                          <a:spcPts val="0"/>
                        </a:spcAft>
                      </a:pPr>
                      <a:r>
                        <a:rPr lang="en-US" sz="2700">
                          <a:solidFill>
                            <a:srgbClr val="000000"/>
                          </a:solidFill>
                          <a:latin typeface="Arial Narrow"/>
                          <a:cs typeface="Arial Narrow"/>
                        </a:rPr>
                        <a:t>0.063</a:t>
                      </a:r>
                      <a:endParaRPr lang="en-US" sz="2700">
                        <a:solidFill>
                          <a:srgbClr val="000000"/>
                        </a:solidFill>
                        <a:latin typeface="Arial Narrow"/>
                        <a:ea typeface="Times New Roman"/>
                        <a:cs typeface="Arial Narrow"/>
                      </a:endParaRPr>
                    </a:p>
                  </a:txBody>
                  <a:tcPr marL="0" marR="0" marT="0" marB="0" anchor="ctr">
                    <a:solidFill>
                      <a:srgbClr val="F8F8F8"/>
                    </a:solidFill>
                  </a:tcPr>
                </a:tc>
              </a:tr>
              <a:tr h="323604">
                <a:tc>
                  <a:txBody>
                    <a:bodyPr/>
                    <a:lstStyle/>
                    <a:p>
                      <a:pPr algn="ctr">
                        <a:lnSpc>
                          <a:spcPct val="100000"/>
                        </a:lnSpc>
                        <a:spcAft>
                          <a:spcPts val="0"/>
                        </a:spcAft>
                      </a:pPr>
                      <a:r>
                        <a:rPr lang="en-US" sz="2700" dirty="0" smtClean="0">
                          <a:solidFill>
                            <a:srgbClr val="000000"/>
                          </a:solidFill>
                          <a:latin typeface="Arial Narrow"/>
                          <a:cs typeface="Arial Narrow"/>
                        </a:rPr>
                        <a:t>CAI</a:t>
                      </a:r>
                      <a:endParaRPr lang="en-US" sz="2700" dirty="0">
                        <a:solidFill>
                          <a:srgbClr val="000000"/>
                        </a:solidFill>
                        <a:latin typeface="Arial Narrow"/>
                        <a:ea typeface="Times New Roman"/>
                        <a:cs typeface="Arial Narrow"/>
                      </a:endParaRPr>
                    </a:p>
                  </a:txBody>
                  <a:tcPr marL="0" marR="0" marT="0" marB="0"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0.443</a:t>
                      </a:r>
                      <a:endParaRPr lang="en-US" sz="2700" dirty="0">
                        <a:solidFill>
                          <a:srgbClr val="000000"/>
                        </a:solidFill>
                        <a:latin typeface="Arial Narrow"/>
                        <a:ea typeface="Times New Roman"/>
                        <a:cs typeface="Arial Narrow"/>
                      </a:endParaRPr>
                    </a:p>
                  </a:txBody>
                  <a:tcPr marL="0" marR="0" marT="0" marB="0"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spcAft>
                          <a:spcPts val="0"/>
                        </a:spcAft>
                      </a:pPr>
                      <a:r>
                        <a:rPr lang="en-US" sz="2700">
                          <a:solidFill>
                            <a:srgbClr val="000000"/>
                          </a:solidFill>
                          <a:latin typeface="Arial Narrow"/>
                          <a:cs typeface="Arial Narrow"/>
                        </a:rPr>
                        <a:t>0.288</a:t>
                      </a:r>
                      <a:endParaRPr lang="en-US" sz="2700">
                        <a:solidFill>
                          <a:srgbClr val="000000"/>
                        </a:solidFill>
                        <a:latin typeface="Arial Narrow"/>
                        <a:ea typeface="Times New Roman"/>
                        <a:cs typeface="Arial Narrow"/>
                      </a:endParaRPr>
                    </a:p>
                  </a:txBody>
                  <a:tcPr marL="0" marR="0" marT="0" marB="0"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0.675</a:t>
                      </a:r>
                      <a:endParaRPr lang="en-US" sz="2700" dirty="0">
                        <a:solidFill>
                          <a:srgbClr val="000000"/>
                        </a:solidFill>
                        <a:latin typeface="Arial Narrow"/>
                        <a:ea typeface="Times New Roman"/>
                        <a:cs typeface="Arial Narrow"/>
                      </a:endParaRPr>
                    </a:p>
                  </a:txBody>
                  <a:tcPr marL="0" marR="0" marT="0" marB="0"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0.386</a:t>
                      </a:r>
                      <a:endParaRPr lang="en-US" sz="2700" dirty="0">
                        <a:solidFill>
                          <a:srgbClr val="000000"/>
                        </a:solidFill>
                        <a:latin typeface="Arial Narrow"/>
                        <a:ea typeface="Times New Roman"/>
                        <a:cs typeface="Arial Narrow"/>
                      </a:endParaRPr>
                    </a:p>
                  </a:txBody>
                  <a:tcPr marL="0" marR="0" marT="0" marB="0"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-0.118</a:t>
                      </a:r>
                      <a:endParaRPr lang="en-US" sz="2700" dirty="0">
                        <a:solidFill>
                          <a:srgbClr val="000000"/>
                        </a:solidFill>
                        <a:latin typeface="Arial Narrow"/>
                        <a:ea typeface="Times New Roman"/>
                        <a:cs typeface="Arial Narrow"/>
                      </a:endParaRPr>
                    </a:p>
                  </a:txBody>
                  <a:tcPr marL="0" marR="0" marT="0" marB="0"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spcAft>
                          <a:spcPts val="0"/>
                        </a:spcAft>
                      </a:pPr>
                      <a:r>
                        <a:rPr lang="en-US" sz="2700" dirty="0">
                          <a:solidFill>
                            <a:srgbClr val="000000"/>
                          </a:solidFill>
                          <a:latin typeface="Arial Narrow"/>
                          <a:cs typeface="Arial Narrow"/>
                        </a:rPr>
                        <a:t>0.034</a:t>
                      </a:r>
                      <a:endParaRPr lang="en-US" sz="2700" dirty="0">
                        <a:solidFill>
                          <a:srgbClr val="000000"/>
                        </a:solidFill>
                        <a:latin typeface="Arial Narrow"/>
                        <a:ea typeface="Times New Roman"/>
                        <a:cs typeface="Arial Narrow"/>
                      </a:endParaRPr>
                    </a:p>
                  </a:txBody>
                  <a:tcPr marL="0" marR="0" marT="0" marB="0" anchor="ctr">
                    <a:lnB w="19050" cap="flat" cmpd="sng" algn="ctr">
                      <a:solidFill>
                        <a:srgbClr val="000000"/>
                      </a:solidFill>
                      <a:prstDash val="solid"/>
                      <a:round/>
                      <a:headEnd type="none" w="med" len="med"/>
                      <a:tailEnd type="none" w="med" len="med"/>
                    </a:lnB>
                    <a:solidFill>
                      <a:srgbClr val="F8F8F8"/>
                    </a:solidFill>
                  </a:tcPr>
                </a:tc>
              </a:tr>
              <a:tr h="462292">
                <a:tc gridSpan="7">
                  <a:txBody>
                    <a:bodyPr/>
                    <a:lstStyle/>
                    <a:p>
                      <a:pPr algn="l">
                        <a:lnSpc>
                          <a:spcPct val="100000"/>
                        </a:lnSpc>
                        <a:spcAft>
                          <a:spcPts val="0"/>
                        </a:spcAft>
                      </a:pPr>
                      <a:r>
                        <a:rPr lang="en-US" sz="2400" baseline="0" dirty="0" smtClean="0">
                          <a:solidFill>
                            <a:srgbClr val="000000"/>
                          </a:solidFill>
                          <a:latin typeface="Arial Narrow"/>
                          <a:cs typeface="Arial Narrow"/>
                        </a:rPr>
                        <a:t>Note: </a:t>
                      </a:r>
                      <a:r>
                        <a:rPr lang="en-US" sz="2400" dirty="0" smtClean="0">
                          <a:solidFill>
                            <a:srgbClr val="000000"/>
                          </a:solidFill>
                          <a:latin typeface="Arial Narrow"/>
                          <a:cs typeface="Arial Narrow"/>
                        </a:rPr>
                        <a:t>Expression </a:t>
                      </a:r>
                      <a:r>
                        <a:rPr lang="en-US" sz="2400" dirty="0">
                          <a:solidFill>
                            <a:srgbClr val="000000"/>
                          </a:solidFill>
                          <a:latin typeface="Arial Narrow"/>
                          <a:cs typeface="Arial Narrow"/>
                        </a:rPr>
                        <a:t>data were obtained from </a:t>
                      </a:r>
                      <a:r>
                        <a:rPr lang="en-US" sz="2400" baseline="30000" dirty="0">
                          <a:solidFill>
                            <a:srgbClr val="000000"/>
                          </a:solidFill>
                          <a:latin typeface="Arial Narrow"/>
                          <a:cs typeface="Arial Narrow"/>
                        </a:rPr>
                        <a:t>1</a:t>
                      </a:r>
                      <a:r>
                        <a:rPr lang="en-US" sz="2400" dirty="0">
                          <a:solidFill>
                            <a:srgbClr val="000000"/>
                          </a:solidFill>
                          <a:latin typeface="Arial Narrow"/>
                          <a:cs typeface="Arial Narrow"/>
                        </a:rPr>
                        <a:t>Bernstein </a:t>
                      </a:r>
                      <a:r>
                        <a:rPr lang="en-US" sz="2400" i="1" dirty="0">
                          <a:solidFill>
                            <a:srgbClr val="000000"/>
                          </a:solidFill>
                          <a:latin typeface="Arial Narrow"/>
                          <a:cs typeface="Arial Narrow"/>
                        </a:rPr>
                        <a:t>et al</a:t>
                      </a:r>
                      <a:r>
                        <a:rPr lang="en-US" sz="2400" dirty="0">
                          <a:solidFill>
                            <a:srgbClr val="000000"/>
                          </a:solidFill>
                          <a:latin typeface="Arial Narrow"/>
                          <a:cs typeface="Arial Narrow"/>
                        </a:rPr>
                        <a:t>, </a:t>
                      </a:r>
                      <a:r>
                        <a:rPr lang="en-US" sz="2400" baseline="30000" dirty="0">
                          <a:solidFill>
                            <a:srgbClr val="000000"/>
                          </a:solidFill>
                          <a:latin typeface="Arial Narrow"/>
                          <a:cs typeface="Arial Narrow"/>
                        </a:rPr>
                        <a:t>2</a:t>
                      </a:r>
                      <a:r>
                        <a:rPr lang="en-US" sz="2400" dirty="0">
                          <a:solidFill>
                            <a:srgbClr val="000000"/>
                          </a:solidFill>
                          <a:latin typeface="Arial Narrow"/>
                          <a:cs typeface="Arial Narrow"/>
                        </a:rPr>
                        <a:t>Holstege </a:t>
                      </a:r>
                      <a:r>
                        <a:rPr lang="en-US" sz="2400" i="1" dirty="0">
                          <a:solidFill>
                            <a:srgbClr val="000000"/>
                          </a:solidFill>
                          <a:latin typeface="Arial Narrow"/>
                          <a:cs typeface="Arial Narrow"/>
                        </a:rPr>
                        <a:t>et al</a:t>
                      </a:r>
                      <a:r>
                        <a:rPr lang="en-US" sz="2400" dirty="0">
                          <a:solidFill>
                            <a:srgbClr val="000000"/>
                          </a:solidFill>
                          <a:latin typeface="Arial Narrow"/>
                          <a:cs typeface="Arial Narrow"/>
                        </a:rPr>
                        <a:t>, </a:t>
                      </a:r>
                      <a:r>
                        <a:rPr lang="en-US" sz="2400" baseline="30000" dirty="0">
                          <a:solidFill>
                            <a:srgbClr val="000000"/>
                          </a:solidFill>
                          <a:latin typeface="Arial Narrow"/>
                          <a:cs typeface="Arial Narrow"/>
                        </a:rPr>
                        <a:t>3</a:t>
                      </a:r>
                      <a:r>
                        <a:rPr lang="en-US" sz="2400" dirty="0">
                          <a:solidFill>
                            <a:srgbClr val="000000"/>
                          </a:solidFill>
                          <a:latin typeface="Arial Narrow"/>
                          <a:cs typeface="Arial Narrow"/>
                        </a:rPr>
                        <a:t>Zhang </a:t>
                      </a:r>
                      <a:r>
                        <a:rPr lang="en-US" sz="2400" i="1" dirty="0">
                          <a:solidFill>
                            <a:srgbClr val="000000"/>
                          </a:solidFill>
                          <a:latin typeface="Arial Narrow"/>
                          <a:cs typeface="Arial Narrow"/>
                        </a:rPr>
                        <a:t>et al</a:t>
                      </a:r>
                      <a:r>
                        <a:rPr lang="en-US" sz="2400" dirty="0">
                          <a:solidFill>
                            <a:srgbClr val="000000"/>
                          </a:solidFill>
                          <a:latin typeface="Arial Narrow"/>
                          <a:cs typeface="Arial Narrow"/>
                        </a:rPr>
                        <a:t>, </a:t>
                      </a:r>
                      <a:r>
                        <a:rPr lang="en-US" sz="2400" baseline="30000" dirty="0">
                          <a:solidFill>
                            <a:srgbClr val="000000"/>
                          </a:solidFill>
                          <a:latin typeface="Arial Narrow"/>
                          <a:cs typeface="Arial Narrow"/>
                        </a:rPr>
                        <a:t>4</a:t>
                      </a:r>
                      <a:r>
                        <a:rPr lang="en-US" sz="2400" dirty="0">
                          <a:solidFill>
                            <a:srgbClr val="000000"/>
                          </a:solidFill>
                          <a:latin typeface="Arial Narrow"/>
                          <a:cs typeface="Arial Narrow"/>
                        </a:rPr>
                        <a:t>Roy </a:t>
                      </a:r>
                      <a:r>
                        <a:rPr lang="en-US" sz="2400" i="1" dirty="0">
                          <a:solidFill>
                            <a:srgbClr val="000000"/>
                          </a:solidFill>
                          <a:latin typeface="Arial Narrow"/>
                          <a:cs typeface="Arial Narrow"/>
                        </a:rPr>
                        <a:t>et al</a:t>
                      </a:r>
                      <a:r>
                        <a:rPr lang="en-US" sz="2400" dirty="0">
                          <a:solidFill>
                            <a:srgbClr val="000000"/>
                          </a:solidFill>
                          <a:latin typeface="Arial Narrow"/>
                          <a:cs typeface="Arial Narrow"/>
                        </a:rPr>
                        <a:t>, and </a:t>
                      </a:r>
                      <a:r>
                        <a:rPr lang="en-US" sz="2400" baseline="30000" dirty="0">
                          <a:solidFill>
                            <a:srgbClr val="000000"/>
                          </a:solidFill>
                          <a:latin typeface="Arial Narrow"/>
                          <a:cs typeface="Arial Narrow"/>
                        </a:rPr>
                        <a:t>5</a:t>
                      </a:r>
                      <a:r>
                        <a:rPr lang="en-US" sz="2400" dirty="0">
                          <a:solidFill>
                            <a:srgbClr val="000000"/>
                          </a:solidFill>
                          <a:latin typeface="Arial Narrow"/>
                          <a:cs typeface="Arial Narrow"/>
                        </a:rPr>
                        <a:t>Wuest </a:t>
                      </a:r>
                      <a:r>
                        <a:rPr lang="en-US" sz="2400" i="1" dirty="0">
                          <a:solidFill>
                            <a:srgbClr val="000000"/>
                          </a:solidFill>
                          <a:latin typeface="Arial Narrow"/>
                          <a:cs typeface="Arial Narrow"/>
                        </a:rPr>
                        <a:t>et </a:t>
                      </a:r>
                      <a:r>
                        <a:rPr lang="en-US" sz="2400" i="1" dirty="0" smtClean="0">
                          <a:solidFill>
                            <a:srgbClr val="000000"/>
                          </a:solidFill>
                          <a:latin typeface="Arial Narrow"/>
                          <a:cs typeface="Arial Narrow"/>
                        </a:rPr>
                        <a:t>al</a:t>
                      </a:r>
                      <a:r>
                        <a:rPr lang="en-US" sz="2400" dirty="0" smtClean="0">
                          <a:solidFill>
                            <a:srgbClr val="000000"/>
                          </a:solidFill>
                          <a:latin typeface="Arial Narrow"/>
                          <a:cs typeface="Arial Narrow"/>
                        </a:rPr>
                        <a:t>. </a:t>
                      </a:r>
                      <a:r>
                        <a:rPr lang="en-US" sz="2400" i="1" dirty="0" smtClean="0">
                          <a:solidFill>
                            <a:srgbClr val="000000"/>
                          </a:solidFill>
                          <a:latin typeface="Arial Narrow"/>
                          <a:cs typeface="Arial Narrow"/>
                        </a:rPr>
                        <a:t>P</a:t>
                      </a:r>
                      <a:r>
                        <a:rPr lang="en-US" sz="2400" dirty="0" smtClean="0">
                          <a:solidFill>
                            <a:srgbClr val="000000"/>
                          </a:solidFill>
                          <a:latin typeface="Arial Narrow"/>
                          <a:cs typeface="Arial Narrow"/>
                        </a:rPr>
                        <a:t> </a:t>
                      </a:r>
                      <a:r>
                        <a:rPr lang="en-US" sz="2400" dirty="0">
                          <a:solidFill>
                            <a:srgbClr val="000000"/>
                          </a:solidFill>
                          <a:latin typeface="Arial Narrow"/>
                          <a:cs typeface="Arial Narrow"/>
                        </a:rPr>
                        <a:t>&lt; 0.0001 for all values</a:t>
                      </a:r>
                      <a:r>
                        <a:rPr lang="en-US" sz="2400" dirty="0" smtClean="0">
                          <a:solidFill>
                            <a:srgbClr val="000000"/>
                          </a:solidFill>
                          <a:latin typeface="Arial Narrow"/>
                          <a:cs typeface="Arial Narrow"/>
                        </a:rPr>
                        <a:t>.</a:t>
                      </a:r>
                      <a:endParaRPr lang="en-US" sz="2400" dirty="0">
                        <a:solidFill>
                          <a:srgbClr val="000000"/>
                        </a:solidFill>
                        <a:latin typeface="Arial Narrow"/>
                        <a:ea typeface="Times New Roman"/>
                        <a:cs typeface="Arial Narrow"/>
                      </a:endParaRPr>
                    </a:p>
                  </a:txBody>
                  <a:tcPr marL="0" marR="0" marT="0" marB="0">
                    <a:lnT w="19050" cap="flat" cmpd="sng" algn="ctr">
                      <a:solidFill>
                        <a:srgbClr val="000000"/>
                      </a:solidFill>
                      <a:prstDash val="solid"/>
                      <a:round/>
                      <a:headEnd type="none" w="med" len="med"/>
                      <a:tailEnd type="none" w="med" len="med"/>
                    </a:lnT>
                    <a:solidFill>
                      <a:srgbClr val="F8F8F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9974" name="Rectangle 113"/>
          <p:cNvSpPr>
            <a:spLocks noChangeArrowheads="1"/>
          </p:cNvSpPr>
          <p:nvPr/>
        </p:nvSpPr>
        <p:spPr bwMode="auto">
          <a:xfrm>
            <a:off x="20448588" y="32454850"/>
            <a:ext cx="9178925" cy="1589088"/>
          </a:xfrm>
          <a:prstGeom prst="rect">
            <a:avLst/>
          </a:prstGeom>
          <a:noFill/>
          <a:ln w="9525">
            <a:noFill/>
            <a:miter lim="800000"/>
            <a:headEnd/>
            <a:tailEnd/>
          </a:ln>
        </p:spPr>
        <p:txBody>
          <a:bodyPr lIns="468000" tIns="360000" rIns="468000" bIns="360000">
            <a:prstTxWarp prst="textNoShape">
              <a:avLst/>
            </a:prstTxWarp>
            <a:spAutoFit/>
          </a:bodyPr>
          <a:lstStyle/>
          <a:p>
            <a:pPr algn="just">
              <a:spcAft>
                <a:spcPts val="600"/>
              </a:spcAft>
            </a:pPr>
            <a:r>
              <a:rPr lang="en-US" sz="2800">
                <a:ea typeface="Times New Roman" charset="0"/>
                <a:cs typeface="Times New Roman" charset="0"/>
              </a:rPr>
              <a:t>These results suggest that CDC has the potential to illuminate the evolutionary process that has operated on each gene.</a:t>
            </a:r>
          </a:p>
        </p:txBody>
      </p:sp>
      <p:graphicFrame>
        <p:nvGraphicFramePr>
          <p:cNvPr id="115" name="Table 114"/>
          <p:cNvGraphicFramePr>
            <a:graphicFrameLocks noGrp="1"/>
          </p:cNvGraphicFramePr>
          <p:nvPr/>
        </p:nvGraphicFramePr>
        <p:xfrm>
          <a:off x="20594551" y="28745577"/>
          <a:ext cx="8879267" cy="3870959"/>
        </p:xfrm>
        <a:graphic>
          <a:graphicData uri="http://schemas.openxmlformats.org/drawingml/2006/table">
            <a:tbl>
              <a:tblPr firstRow="1" bandRow="1">
                <a:tableStyleId>{306799F8-075E-4A3A-A7F6-7FBC6576F1A4}</a:tableStyleId>
              </a:tblPr>
              <a:tblGrid>
                <a:gridCol w="1584904"/>
                <a:gridCol w="1136523"/>
                <a:gridCol w="1193737"/>
                <a:gridCol w="4964103"/>
              </a:tblGrid>
              <a:tr h="320101">
                <a:tc gridSpan="4">
                  <a:txBody>
                    <a:bodyPr/>
                    <a:lstStyle/>
                    <a:p>
                      <a:pPr>
                        <a:lnSpc>
                          <a:spcPct val="100000"/>
                        </a:lnSpc>
                      </a:pPr>
                      <a:r>
                        <a:rPr lang="en-US" sz="2800" b="1" dirty="0" smtClean="0">
                          <a:solidFill>
                            <a:srgbClr val="000000"/>
                          </a:solidFill>
                          <a:latin typeface="Arial Narrow"/>
                          <a:cs typeface="Arial Narrow"/>
                        </a:rPr>
                        <a:t>Table 2 </a:t>
                      </a:r>
                      <a:r>
                        <a:rPr lang="en-US" sz="2800" b="0" dirty="0" smtClean="0">
                          <a:solidFill>
                            <a:srgbClr val="000000"/>
                          </a:solidFill>
                          <a:latin typeface="Arial Narrow"/>
                          <a:cs typeface="Arial Narrow"/>
                        </a:rPr>
                        <a:t>Three</a:t>
                      </a:r>
                      <a:r>
                        <a:rPr lang="en-US" sz="2800" b="0" baseline="0" dirty="0" smtClean="0">
                          <a:solidFill>
                            <a:srgbClr val="000000"/>
                          </a:solidFill>
                          <a:latin typeface="Arial Narrow"/>
                          <a:cs typeface="Arial Narrow"/>
                        </a:rPr>
                        <a:t> exceptions of </a:t>
                      </a:r>
                      <a:r>
                        <a:rPr lang="en-US" sz="2800" b="0" dirty="0" smtClean="0">
                          <a:solidFill>
                            <a:srgbClr val="000000"/>
                          </a:solidFill>
                          <a:latin typeface="Arial Narrow"/>
                          <a:cs typeface="Arial Narrow"/>
                        </a:rPr>
                        <a:t>RP genes having insignificant CUBs</a:t>
                      </a:r>
                      <a:endParaRPr lang="en-US" sz="2800" b="0" dirty="0">
                        <a:solidFill>
                          <a:srgbClr val="000000"/>
                        </a:solidFill>
                        <a:latin typeface="Arial Narrow"/>
                        <a:cs typeface="Arial Narrow"/>
                      </a:endParaRPr>
                    </a:p>
                  </a:txBody>
                  <a:tcPr>
                    <a:lnT w="1905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F8F8"/>
                    </a:solidFill>
                  </a:tcPr>
                </a:tc>
                <a:tc hMerge="1">
                  <a:txBody>
                    <a:bodyPr/>
                    <a:lstStyle/>
                    <a:p>
                      <a:pPr>
                        <a:lnSpc>
                          <a:spcPct val="100000"/>
                        </a:lnSpc>
                      </a:pPr>
                      <a:endParaRPr lang="en-US" sz="2200" b="0" dirty="0">
                        <a:solidFill>
                          <a:srgbClr val="000000"/>
                        </a:solidFill>
                        <a:latin typeface="Times New Roman"/>
                        <a:cs typeface="Times New Roman"/>
                      </a:endParaRPr>
                    </a:p>
                  </a:txBody>
                  <a:tcP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nSpc>
                          <a:spcPct val="100000"/>
                        </a:lnSpc>
                      </a:pPr>
                      <a:endParaRPr lang="en-US" sz="2200" b="0" i="1" dirty="0">
                        <a:solidFill>
                          <a:srgbClr val="000000"/>
                        </a:solidFill>
                        <a:latin typeface="Times New Roman"/>
                        <a:cs typeface="Times New Roman"/>
                      </a:endParaRPr>
                    </a:p>
                  </a:txBody>
                  <a:tcP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nSpc>
                          <a:spcPct val="100000"/>
                        </a:lnSpc>
                      </a:pPr>
                      <a:endParaRPr lang="en-US" sz="2200" b="0" dirty="0">
                        <a:solidFill>
                          <a:srgbClr val="000000"/>
                        </a:solidFill>
                        <a:latin typeface="Times New Roman"/>
                        <a:cs typeface="Times New Roman"/>
                      </a:endParaRPr>
                    </a:p>
                  </a:txBody>
                  <a:tcP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101">
                <a:tc>
                  <a:txBody>
                    <a:bodyPr/>
                    <a:lstStyle/>
                    <a:p>
                      <a:pPr algn="ctr">
                        <a:lnSpc>
                          <a:spcPct val="100000"/>
                        </a:lnSpc>
                      </a:pPr>
                      <a:r>
                        <a:rPr lang="en-US" sz="2800" b="0" dirty="0" smtClean="0">
                          <a:solidFill>
                            <a:srgbClr val="000000"/>
                          </a:solidFill>
                          <a:latin typeface="Arial Narrow"/>
                          <a:cs typeface="Arial Narrow"/>
                        </a:rPr>
                        <a:t>RP Gene</a:t>
                      </a:r>
                      <a:endParaRPr lang="en-US" sz="2800" b="0" dirty="0">
                        <a:solidFill>
                          <a:srgbClr val="000000"/>
                        </a:solidFill>
                        <a:latin typeface="Arial Narrow"/>
                        <a:cs typeface="Arial Narrow"/>
                      </a:endParaRPr>
                    </a:p>
                  </a:txBody>
                  <a:tcPr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pPr>
                      <a:r>
                        <a:rPr lang="en-US" sz="2800" b="0" dirty="0" smtClean="0">
                          <a:solidFill>
                            <a:srgbClr val="000000"/>
                          </a:solidFill>
                          <a:latin typeface="Arial Narrow"/>
                          <a:cs typeface="Arial Narrow"/>
                        </a:rPr>
                        <a:t>CDC</a:t>
                      </a:r>
                      <a:endParaRPr lang="en-US" sz="2800" b="0" dirty="0">
                        <a:solidFill>
                          <a:srgbClr val="000000"/>
                        </a:solidFill>
                        <a:latin typeface="Arial Narrow"/>
                        <a:cs typeface="Arial Narrow"/>
                      </a:endParaRPr>
                    </a:p>
                  </a:txBody>
                  <a:tcPr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pPr>
                      <a:r>
                        <a:rPr lang="en-US" sz="2800" b="0" i="1" dirty="0" smtClean="0">
                          <a:solidFill>
                            <a:srgbClr val="000000"/>
                          </a:solidFill>
                          <a:latin typeface="Arial Narrow"/>
                          <a:cs typeface="Arial Narrow"/>
                        </a:rPr>
                        <a:t>P</a:t>
                      </a:r>
                      <a:endParaRPr lang="en-US" sz="2800" b="0" i="1" dirty="0">
                        <a:solidFill>
                          <a:srgbClr val="000000"/>
                        </a:solidFill>
                        <a:latin typeface="Arial Narrow"/>
                        <a:cs typeface="Arial Narrow"/>
                      </a:endParaRPr>
                    </a:p>
                  </a:txBody>
                  <a:tcPr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pPr>
                      <a:r>
                        <a:rPr lang="en-US" sz="2800" b="0" dirty="0" smtClean="0">
                          <a:solidFill>
                            <a:srgbClr val="000000"/>
                          </a:solidFill>
                          <a:latin typeface="Arial Narrow"/>
                          <a:cs typeface="Arial Narrow"/>
                        </a:rPr>
                        <a:t>Description</a:t>
                      </a:r>
                      <a:endParaRPr lang="en-US" sz="2800" b="0" dirty="0">
                        <a:solidFill>
                          <a:srgbClr val="000000"/>
                        </a:solidFill>
                        <a:latin typeface="Arial Narrow"/>
                        <a:cs typeface="Arial Narrow"/>
                      </a:endParaRPr>
                    </a:p>
                  </a:txBody>
                  <a:tcPr anchor="ct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r>
              <a:tr h="583714">
                <a:tc>
                  <a:txBody>
                    <a:bodyPr/>
                    <a:lstStyle/>
                    <a:p>
                      <a:pPr marL="0" marR="0" indent="0" algn="ctr" defTabSz="425059" rtl="0" eaLnBrk="1" fontAlgn="auto" latinLnBrk="0" hangingPunct="1">
                        <a:lnSpc>
                          <a:spcPct val="100000"/>
                        </a:lnSpc>
                        <a:spcBef>
                          <a:spcPts val="0"/>
                        </a:spcBef>
                        <a:spcAft>
                          <a:spcPts val="0"/>
                        </a:spcAft>
                        <a:buClrTx/>
                        <a:buSzTx/>
                        <a:buFontTx/>
                        <a:buNone/>
                        <a:tabLst/>
                        <a:defRPr/>
                      </a:pPr>
                      <a:r>
                        <a:rPr lang="en-US" sz="2800" b="0" i="1" dirty="0" err="1" smtClean="0">
                          <a:solidFill>
                            <a:srgbClr val="000000"/>
                          </a:solidFill>
                          <a:latin typeface="Arial Narrow"/>
                          <a:ea typeface="Times New Roman" charset="0"/>
                          <a:cs typeface="Arial Narrow"/>
                        </a:rPr>
                        <a:t>rpmE</a:t>
                      </a:r>
                      <a:endParaRPr lang="en-US" sz="2800" b="0" i="1" dirty="0" smtClean="0">
                        <a:solidFill>
                          <a:srgbClr val="000000"/>
                        </a:solidFill>
                        <a:latin typeface="Arial Narrow"/>
                        <a:cs typeface="Arial Narrow"/>
                      </a:endParaRPr>
                    </a:p>
                  </a:txBody>
                  <a:tcPr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pPr>
                      <a:r>
                        <a:rPr lang="en-US" sz="2800" b="0" dirty="0" smtClean="0">
                          <a:solidFill>
                            <a:srgbClr val="000000"/>
                          </a:solidFill>
                          <a:latin typeface="Arial Narrow"/>
                          <a:cs typeface="Arial Narrow"/>
                        </a:rPr>
                        <a:t>0.267</a:t>
                      </a:r>
                      <a:endParaRPr lang="en-US" sz="2800" b="0" dirty="0">
                        <a:solidFill>
                          <a:srgbClr val="000000"/>
                        </a:solidFill>
                        <a:latin typeface="Arial Narrow"/>
                        <a:cs typeface="Arial Narrow"/>
                      </a:endParaRPr>
                    </a:p>
                  </a:txBody>
                  <a:tcPr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pPr>
                      <a:r>
                        <a:rPr lang="en-US" sz="2800" b="0" dirty="0" smtClean="0">
                          <a:solidFill>
                            <a:srgbClr val="000000"/>
                          </a:solidFill>
                          <a:latin typeface="Arial Narrow"/>
                          <a:cs typeface="Arial Narrow"/>
                        </a:rPr>
                        <a:t>0.1136</a:t>
                      </a:r>
                      <a:endParaRPr lang="en-US" sz="2800" b="0" dirty="0">
                        <a:solidFill>
                          <a:srgbClr val="000000"/>
                        </a:solidFill>
                        <a:latin typeface="Arial Narrow"/>
                        <a:cs typeface="Arial Narrow"/>
                      </a:endParaRPr>
                    </a:p>
                  </a:txBody>
                  <a:tcPr anchor="ctr">
                    <a:lnT w="12700" cap="flat" cmpd="sng" algn="ctr">
                      <a:solidFill>
                        <a:srgbClr val="000000"/>
                      </a:solidFill>
                      <a:prstDash val="solid"/>
                      <a:round/>
                      <a:headEnd type="none" w="med" len="med"/>
                      <a:tailEnd type="none" w="med" len="med"/>
                    </a:lnT>
                    <a:solidFill>
                      <a:srgbClr val="F8F8F8"/>
                    </a:solidFill>
                  </a:tcPr>
                </a:tc>
                <a:tc>
                  <a:txBody>
                    <a:bodyPr/>
                    <a:lstStyle/>
                    <a:p>
                      <a:pPr algn="ctr">
                        <a:lnSpc>
                          <a:spcPct val="100000"/>
                        </a:lnSpc>
                      </a:pPr>
                      <a:r>
                        <a:rPr lang="en-US" sz="2800" dirty="0" smtClean="0">
                          <a:solidFill>
                            <a:srgbClr val="000000"/>
                          </a:solidFill>
                          <a:latin typeface="Arial Narrow"/>
                          <a:ea typeface="Times New Roman" charset="0"/>
                          <a:cs typeface="Arial Narrow"/>
                        </a:rPr>
                        <a:t>encoding RP L31, which is loosely associated with ribosome</a:t>
                      </a:r>
                      <a:endParaRPr lang="en-US" sz="2800" b="0" dirty="0">
                        <a:solidFill>
                          <a:srgbClr val="000000"/>
                        </a:solidFill>
                        <a:latin typeface="Arial Narrow"/>
                        <a:cs typeface="Arial Narrow"/>
                      </a:endParaRPr>
                    </a:p>
                  </a:txBody>
                  <a:tcPr anchor="ctr">
                    <a:lnT w="12700" cap="flat" cmpd="sng" algn="ctr">
                      <a:solidFill>
                        <a:srgbClr val="000000"/>
                      </a:solidFill>
                      <a:prstDash val="solid"/>
                      <a:round/>
                      <a:headEnd type="none" w="med" len="med"/>
                      <a:tailEnd type="none" w="med" len="med"/>
                    </a:lnT>
                    <a:solidFill>
                      <a:srgbClr val="F8F8F8"/>
                    </a:solidFill>
                  </a:tcPr>
                </a:tc>
              </a:tr>
              <a:tr h="583714">
                <a:tc>
                  <a:txBody>
                    <a:bodyPr/>
                    <a:lstStyle/>
                    <a:p>
                      <a:pPr algn="ctr">
                        <a:lnSpc>
                          <a:spcPct val="100000"/>
                        </a:lnSpc>
                      </a:pPr>
                      <a:r>
                        <a:rPr lang="en-US" sz="2800" b="0" i="1" dirty="0" err="1" smtClean="0">
                          <a:solidFill>
                            <a:srgbClr val="000000"/>
                          </a:solidFill>
                          <a:latin typeface="Arial Narrow"/>
                          <a:cs typeface="Arial Narrow"/>
                        </a:rPr>
                        <a:t>rmpF</a:t>
                      </a:r>
                      <a:endParaRPr lang="en-US" sz="2800" b="0" i="1" dirty="0">
                        <a:solidFill>
                          <a:srgbClr val="000000"/>
                        </a:solidFill>
                        <a:latin typeface="Arial Narrow"/>
                        <a:cs typeface="Arial Narrow"/>
                      </a:endParaRPr>
                    </a:p>
                  </a:txBody>
                  <a:tcPr anchor="ctr">
                    <a:solidFill>
                      <a:srgbClr val="F8F8F8"/>
                    </a:solidFill>
                  </a:tcPr>
                </a:tc>
                <a:tc>
                  <a:txBody>
                    <a:bodyPr/>
                    <a:lstStyle/>
                    <a:p>
                      <a:pPr algn="ctr">
                        <a:lnSpc>
                          <a:spcPct val="100000"/>
                        </a:lnSpc>
                      </a:pPr>
                      <a:r>
                        <a:rPr lang="en-US" sz="2800" b="0" dirty="0" smtClean="0">
                          <a:solidFill>
                            <a:srgbClr val="000000"/>
                          </a:solidFill>
                          <a:latin typeface="Arial Narrow"/>
                          <a:cs typeface="Arial Narrow"/>
                        </a:rPr>
                        <a:t>0.329</a:t>
                      </a:r>
                      <a:endParaRPr lang="en-US" sz="2800" b="0" dirty="0">
                        <a:solidFill>
                          <a:srgbClr val="000000"/>
                        </a:solidFill>
                        <a:latin typeface="Arial Narrow"/>
                        <a:cs typeface="Arial Narrow"/>
                      </a:endParaRPr>
                    </a:p>
                  </a:txBody>
                  <a:tcPr anchor="ctr">
                    <a:solidFill>
                      <a:srgbClr val="F8F8F8"/>
                    </a:solidFill>
                  </a:tcPr>
                </a:tc>
                <a:tc>
                  <a:txBody>
                    <a:bodyPr/>
                    <a:lstStyle/>
                    <a:p>
                      <a:pPr algn="ctr">
                        <a:lnSpc>
                          <a:spcPct val="100000"/>
                        </a:lnSpc>
                      </a:pPr>
                      <a:r>
                        <a:rPr lang="en-US" sz="2800" b="0" dirty="0" smtClean="0">
                          <a:solidFill>
                            <a:srgbClr val="000000"/>
                          </a:solidFill>
                          <a:latin typeface="Arial Narrow"/>
                          <a:cs typeface="Arial Narrow"/>
                        </a:rPr>
                        <a:t>0.1096</a:t>
                      </a:r>
                      <a:endParaRPr lang="en-US" sz="2800" b="0" dirty="0">
                        <a:solidFill>
                          <a:srgbClr val="000000"/>
                        </a:solidFill>
                        <a:latin typeface="Arial Narrow"/>
                        <a:cs typeface="Arial Narrow"/>
                      </a:endParaRPr>
                    </a:p>
                  </a:txBody>
                  <a:tcPr anchor="ctr">
                    <a:solidFill>
                      <a:srgbClr val="F8F8F8"/>
                    </a:solidFill>
                  </a:tcPr>
                </a:tc>
                <a:tc>
                  <a:txBody>
                    <a:bodyPr/>
                    <a:lstStyle/>
                    <a:p>
                      <a:pPr algn="ctr">
                        <a:lnSpc>
                          <a:spcPct val="100000"/>
                        </a:lnSpc>
                      </a:pPr>
                      <a:r>
                        <a:rPr lang="en-US" sz="2800" dirty="0" smtClean="0">
                          <a:solidFill>
                            <a:srgbClr val="000000"/>
                          </a:solidFill>
                          <a:latin typeface="Arial Narrow"/>
                          <a:ea typeface="Times New Roman" charset="0"/>
                          <a:cs typeface="Arial Narrow"/>
                        </a:rPr>
                        <a:t>encoding RP L32, which locates near the </a:t>
                      </a:r>
                      <a:r>
                        <a:rPr lang="en-US" sz="2800" dirty="0" err="1" smtClean="0">
                          <a:solidFill>
                            <a:srgbClr val="000000"/>
                          </a:solidFill>
                          <a:latin typeface="Arial Narrow"/>
                          <a:ea typeface="Times New Roman" charset="0"/>
                          <a:cs typeface="Arial Narrow"/>
                        </a:rPr>
                        <a:t>peptidyltransferase</a:t>
                      </a:r>
                      <a:r>
                        <a:rPr lang="en-US" sz="2800" dirty="0" smtClean="0">
                          <a:solidFill>
                            <a:srgbClr val="000000"/>
                          </a:solidFill>
                          <a:latin typeface="Arial Narrow"/>
                          <a:ea typeface="Times New Roman" charset="0"/>
                          <a:cs typeface="Arial Narrow"/>
                        </a:rPr>
                        <a:t> center</a:t>
                      </a:r>
                      <a:endParaRPr lang="en-US" sz="2800" b="0" dirty="0">
                        <a:solidFill>
                          <a:srgbClr val="000000"/>
                        </a:solidFill>
                        <a:latin typeface="Arial Narrow"/>
                        <a:cs typeface="Arial Narrow"/>
                      </a:endParaRPr>
                    </a:p>
                  </a:txBody>
                  <a:tcPr anchor="ctr">
                    <a:solidFill>
                      <a:srgbClr val="F8F8F8"/>
                    </a:solidFill>
                  </a:tcPr>
                </a:tc>
              </a:tr>
              <a:tr h="583714">
                <a:tc>
                  <a:txBody>
                    <a:bodyPr/>
                    <a:lstStyle/>
                    <a:p>
                      <a:pPr algn="ctr">
                        <a:lnSpc>
                          <a:spcPct val="100000"/>
                        </a:lnSpc>
                      </a:pPr>
                      <a:r>
                        <a:rPr lang="en-US" sz="2800" b="0" i="1" dirty="0" err="1" smtClean="0">
                          <a:solidFill>
                            <a:srgbClr val="000000"/>
                          </a:solidFill>
                          <a:latin typeface="Arial Narrow"/>
                          <a:cs typeface="Arial Narrow"/>
                        </a:rPr>
                        <a:t>rpmJ</a:t>
                      </a:r>
                      <a:endParaRPr lang="en-US" sz="2800" b="0" i="1" dirty="0">
                        <a:solidFill>
                          <a:srgbClr val="000000"/>
                        </a:solidFill>
                        <a:latin typeface="Arial Narrow"/>
                        <a:cs typeface="Arial Narrow"/>
                      </a:endParaRPr>
                    </a:p>
                  </a:txBody>
                  <a:tcPr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pPr>
                      <a:r>
                        <a:rPr lang="en-US" sz="2800" dirty="0" smtClean="0">
                          <a:solidFill>
                            <a:srgbClr val="000000"/>
                          </a:solidFill>
                          <a:latin typeface="Arial Narrow"/>
                          <a:ea typeface="Times New Roman" charset="0"/>
                          <a:cs typeface="Arial Narrow"/>
                        </a:rPr>
                        <a:t>0.422</a:t>
                      </a:r>
                      <a:endParaRPr lang="en-US" sz="2800" b="0" dirty="0">
                        <a:solidFill>
                          <a:srgbClr val="000000"/>
                        </a:solidFill>
                        <a:latin typeface="Arial Narrow"/>
                        <a:cs typeface="Arial Narrow"/>
                      </a:endParaRPr>
                    </a:p>
                  </a:txBody>
                  <a:tcPr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pPr>
                      <a:r>
                        <a:rPr lang="en-US" sz="2800" dirty="0" smtClean="0">
                          <a:solidFill>
                            <a:srgbClr val="000000"/>
                          </a:solidFill>
                          <a:latin typeface="Arial Narrow"/>
                          <a:ea typeface="Times New Roman" charset="0"/>
                          <a:cs typeface="Arial Narrow"/>
                        </a:rPr>
                        <a:t>0.0564</a:t>
                      </a:r>
                      <a:endParaRPr lang="en-US" sz="2800" b="0" dirty="0">
                        <a:solidFill>
                          <a:srgbClr val="000000"/>
                        </a:solidFill>
                        <a:latin typeface="Arial Narrow"/>
                        <a:cs typeface="Arial Narrow"/>
                      </a:endParaRPr>
                    </a:p>
                  </a:txBody>
                  <a:tcPr anchor="ctr">
                    <a:lnB w="19050" cap="flat" cmpd="sng" algn="ctr">
                      <a:solidFill>
                        <a:srgbClr val="000000"/>
                      </a:solidFill>
                      <a:prstDash val="solid"/>
                      <a:round/>
                      <a:headEnd type="none" w="med" len="med"/>
                      <a:tailEnd type="none" w="med" len="med"/>
                    </a:lnB>
                    <a:solidFill>
                      <a:srgbClr val="F8F8F8"/>
                    </a:solidFill>
                  </a:tcPr>
                </a:tc>
                <a:tc>
                  <a:txBody>
                    <a:bodyPr/>
                    <a:lstStyle/>
                    <a:p>
                      <a:pPr algn="ctr">
                        <a:lnSpc>
                          <a:spcPct val="100000"/>
                        </a:lnSpc>
                      </a:pPr>
                      <a:r>
                        <a:rPr lang="en-US" sz="2800" dirty="0" smtClean="0">
                          <a:solidFill>
                            <a:srgbClr val="000000"/>
                          </a:solidFill>
                          <a:latin typeface="Arial Narrow"/>
                          <a:ea typeface="Times New Roman" charset="0"/>
                          <a:cs typeface="Arial Narrow"/>
                        </a:rPr>
                        <a:t>encoding RP L36, which is non-essential for protein synthesis</a:t>
                      </a:r>
                      <a:endParaRPr lang="en-US" sz="2800" b="0" dirty="0">
                        <a:solidFill>
                          <a:srgbClr val="000000"/>
                        </a:solidFill>
                        <a:latin typeface="Arial Narrow"/>
                        <a:cs typeface="Arial Narrow"/>
                      </a:endParaRPr>
                    </a:p>
                  </a:txBody>
                  <a:tcPr anchor="ctr">
                    <a:lnB w="19050" cap="flat" cmpd="sng" algn="ctr">
                      <a:solidFill>
                        <a:srgbClr val="000000"/>
                      </a:solidFill>
                      <a:prstDash val="solid"/>
                      <a:round/>
                      <a:headEnd type="none" w="med" len="med"/>
                      <a:tailEnd type="none" w="med" len="med"/>
                    </a:lnB>
                    <a:solidFill>
                      <a:srgbClr val="F8F8F8"/>
                    </a:solidFill>
                  </a:tcPr>
                </a:tc>
              </a:tr>
            </a:tbl>
          </a:graphicData>
        </a:graphic>
      </p:graphicFrame>
      <p:sp>
        <p:nvSpPr>
          <p:cNvPr id="39976" name="Text Box 7"/>
          <p:cNvSpPr txBox="1">
            <a:spLocks noChangeArrowheads="1"/>
          </p:cNvSpPr>
          <p:nvPr/>
        </p:nvSpPr>
        <p:spPr bwMode="auto">
          <a:xfrm>
            <a:off x="20448588" y="34072513"/>
            <a:ext cx="9178925" cy="646112"/>
          </a:xfrm>
          <a:prstGeom prst="rect">
            <a:avLst/>
          </a:prstGeom>
          <a:solidFill>
            <a:schemeClr val="accent2"/>
          </a:solidFill>
          <a:ln w="9525">
            <a:noFill/>
            <a:miter lim="800000"/>
            <a:headEnd/>
            <a:tailEnd/>
          </a:ln>
        </p:spPr>
        <p:txBody>
          <a:bodyPr lIns="91267" tIns="45624" rIns="91267" bIns="45624">
            <a:prstTxWarp prst="textNoShape">
              <a:avLst/>
            </a:prstTxWarp>
            <a:spAutoFit/>
          </a:bodyPr>
          <a:lstStyle/>
          <a:p>
            <a:pPr algn="ctr" eaLnBrk="0" hangingPunct="0">
              <a:spcBef>
                <a:spcPct val="50000"/>
              </a:spcBef>
            </a:pPr>
            <a:r>
              <a:rPr lang="en-US" sz="3600" b="1">
                <a:solidFill>
                  <a:srgbClr val="F8F8F8"/>
                </a:solidFill>
              </a:rPr>
              <a:t>Conclusions</a:t>
            </a:r>
          </a:p>
        </p:txBody>
      </p:sp>
      <p:sp>
        <p:nvSpPr>
          <p:cNvPr id="39977" name="Rectangle 116"/>
          <p:cNvSpPr>
            <a:spLocks noChangeArrowheads="1"/>
          </p:cNvSpPr>
          <p:nvPr/>
        </p:nvSpPr>
        <p:spPr bwMode="auto">
          <a:xfrm>
            <a:off x="20448588" y="34777363"/>
            <a:ext cx="9178925" cy="3311525"/>
          </a:xfrm>
          <a:prstGeom prst="rect">
            <a:avLst/>
          </a:prstGeom>
          <a:noFill/>
          <a:ln w="9525">
            <a:noFill/>
            <a:miter lim="800000"/>
            <a:headEnd/>
            <a:tailEnd/>
          </a:ln>
        </p:spPr>
        <p:txBody>
          <a:bodyPr lIns="468000" tIns="360000" rIns="468000" bIns="360000">
            <a:prstTxWarp prst="textNoShape">
              <a:avLst/>
            </a:prstTxWarp>
            <a:spAutoFit/>
          </a:bodyPr>
          <a:lstStyle/>
          <a:p>
            <a:pPr algn="just">
              <a:buClr>
                <a:schemeClr val="accent2"/>
              </a:buClr>
              <a:buFont typeface="Wingdings" charset="2"/>
              <a:buChar char="§"/>
            </a:pPr>
            <a:r>
              <a:rPr lang="en-US" sz="2800"/>
              <a:t> CDC accounts for background nucleotide composition to estimate codon usage bias and utilizes a bootstrap assessment to evaluate the statistical significance of codon usage bias. </a:t>
            </a:r>
          </a:p>
          <a:p>
            <a:pPr algn="just">
              <a:buClr>
                <a:schemeClr val="accent2"/>
              </a:buClr>
              <a:buFont typeface="Wingdings" charset="2"/>
              <a:buChar char="§"/>
            </a:pPr>
            <a:r>
              <a:rPr lang="en-US" sz="2800"/>
              <a:t> As validated by simulated sequences and empirical data, CDC outperforms extant measures by providing informative estimates of codon usage bias and its statistical significance.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10683</TotalTime>
  <Words>1705</Words>
  <Application>Microsoft Macintosh PowerPoint</Application>
  <PresentationFormat>Custom</PresentationFormat>
  <Paragraphs>121</Paragraphs>
  <Slides>1</Slides>
  <Notes>1</Notes>
  <HiddenSlides>0</HiddenSlides>
  <MMClips>0</MMClips>
  <ScaleCrop>false</ScaleCrop>
  <HeadingPairs>
    <vt:vector size="8" baseType="variant">
      <vt:variant>
        <vt:lpstr>Fonts Used</vt:lpstr>
      </vt:variant>
      <vt:variant>
        <vt:i4>7</vt:i4>
      </vt: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12" baseType="lpstr">
      <vt:lpstr>Arial Narrow</vt:lpstr>
      <vt:lpstr>ＭＳ Ｐゴシック</vt:lpstr>
      <vt:lpstr>Arial</vt:lpstr>
      <vt:lpstr>Arial Black</vt:lpstr>
      <vt:lpstr>Times New Roman</vt:lpstr>
      <vt:lpstr>Wingdings</vt:lpstr>
      <vt:lpstr>宋体</vt:lpstr>
      <vt:lpstr>Custom Design</vt:lpstr>
      <vt:lpstr>1_Custom Design</vt:lpstr>
      <vt:lpstr>2_Custom Design</vt:lpstr>
      <vt:lpstr>Microsoft 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Zhang Zhang</cp:lastModifiedBy>
  <cp:revision>264</cp:revision>
  <cp:lastPrinted>2012-06-19T11:55:28Z</cp:lastPrinted>
  <dcterms:created xsi:type="dcterms:W3CDTF">2012-07-22T07:51:28Z</dcterms:created>
  <dcterms:modified xsi:type="dcterms:W3CDTF">2012-07-22T07:52:46Z</dcterms:modified>
  <cp:category>Powerpoint poster templates</cp:category>
</cp:coreProperties>
</file>