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56" r:id="rId3"/>
    <p:sldId id="365" r:id="rId4"/>
    <p:sldId id="357" r:id="rId5"/>
    <p:sldId id="358" r:id="rId6"/>
    <p:sldId id="359" r:id="rId7"/>
    <p:sldId id="366" r:id="rId8"/>
    <p:sldId id="289" r:id="rId9"/>
    <p:sldId id="341" r:id="rId10"/>
    <p:sldId id="342" r:id="rId11"/>
    <p:sldId id="343" r:id="rId12"/>
    <p:sldId id="344" r:id="rId13"/>
    <p:sldId id="333" r:id="rId14"/>
    <p:sldId id="349" r:id="rId15"/>
    <p:sldId id="334" r:id="rId16"/>
    <p:sldId id="350" r:id="rId17"/>
    <p:sldId id="351" r:id="rId18"/>
    <p:sldId id="335" r:id="rId19"/>
    <p:sldId id="332" r:id="rId20"/>
    <p:sldId id="330" r:id="rId21"/>
    <p:sldId id="347" r:id="rId22"/>
    <p:sldId id="337" r:id="rId23"/>
    <p:sldId id="346" r:id="rId24"/>
    <p:sldId id="360" r:id="rId25"/>
    <p:sldId id="352" r:id="rId26"/>
    <p:sldId id="362" r:id="rId27"/>
    <p:sldId id="355" r:id="rId28"/>
    <p:sldId id="364" r:id="rId29"/>
  </p:sldIdLst>
  <p:sldSz cx="19007138" cy="106918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59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>
        <p:scale>
          <a:sx n="66" d="100"/>
          <a:sy n="66" d="100"/>
        </p:scale>
        <p:origin x="762" y="126"/>
      </p:cViewPr>
      <p:guideLst>
        <p:guide orient="horz" pos="3368"/>
        <p:guide pos="59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825BE-4ECB-46AD-9DB5-D934FA21E06A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BD4D2-76C3-4D00-8B8C-E1484F23C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905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1B4F7-4525-493C-AE51-4028BBF3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5894" y="1749796"/>
            <a:ext cx="14255353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628DD0-F571-4A78-AE2B-07000836B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5894" y="5615679"/>
            <a:ext cx="1425535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DC371B-22E6-41DB-ACC1-B813F3C4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E103AF-4ACA-47D0-AF83-1EF4B65D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23981E-8A0C-4B9F-85FA-B7EE2282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22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66A03-0500-4D02-B380-03BC2A33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17A1D2-D1B8-4096-8986-AB5DD75A2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BFB165-1EE2-4107-AFB2-D6673F04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552111-EAEE-4B6F-B1C9-62516CBB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AE8367-EE23-43DB-A679-54ED21B4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90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5038BF-AA47-4C00-B092-9A0D6A198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601983" y="569241"/>
            <a:ext cx="4098414" cy="906081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EF22F0-B108-4A50-85C1-99A9BEE96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06743" y="569241"/>
            <a:ext cx="12057654" cy="906081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6687EA-7C3D-4E72-8D59-488A45C0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98A096-F152-4672-A36D-8CDD45E3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A3E37C-E451-47BB-9618-E9BFC6DE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30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522E07-CF6D-4EC4-A523-3EF2448D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119D2-B37B-444E-BECD-F94FDB73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3A855-EFE7-4AFE-B5D0-0A7DFA0B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63F642-979B-4DFF-BBE4-E85CA209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A23FAE-C147-4F10-9C6A-478B3F98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3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E30B2D-B857-4551-A8F3-D4B19501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841" y="2665530"/>
            <a:ext cx="16393657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A145E3-1350-4735-8A18-7ED724810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841" y="7155103"/>
            <a:ext cx="16393657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7306AE-7087-42EF-822C-7F130FA6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63A86-45AE-4925-AADC-0EDE52E5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438211-BF60-40BE-BF56-58A6FD24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76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7663A-C275-4762-9D92-7C4D2747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E32728-F563-4979-9E1A-162A8AADB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742" y="2846201"/>
            <a:ext cx="8078034" cy="678385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990135-1703-4E8B-B148-28D2ECB02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2362" y="2846201"/>
            <a:ext cx="8078034" cy="678385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2A201D-F632-4481-8618-A7A57AF5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8B0A06-32E2-4861-8801-A99F515B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1F34E1-2C29-41FA-B7FD-1C8719B4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2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75A5C-DF5C-4F65-A16B-54C89E61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16" y="569241"/>
            <a:ext cx="16393657" cy="20665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DFD168-DD74-4023-85D4-17B735E52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9217" y="2620980"/>
            <a:ext cx="8040911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EAF4F5-2B8E-40D8-8CA1-98668835B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9217" y="3905482"/>
            <a:ext cx="8040911" cy="574437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271807-56F4-4805-BFC4-DA419770B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622363" y="2620980"/>
            <a:ext cx="8080511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AE4072-E8B4-4965-95B4-A525EFE65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622363" y="3905482"/>
            <a:ext cx="8080511" cy="574437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5CA5F0-60C4-4FDA-9A4D-E1D39688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368401-F135-4A7D-B069-2E5AA031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04B7C4-FE6E-4BA3-B37A-8CDBB54E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13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3BE2D-E163-4BBE-8CE0-AC2A59F3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930A55-8041-4997-9709-1535D8AB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60B1DA-9A22-44AC-A594-D14F600F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E3422F-F56C-445B-9BCB-C2DCF900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7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8F7400-D746-4C89-90F9-742FD141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0CBB76-AC15-4684-BFCC-06ADCE9A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49F33D-ACB4-489B-8D38-8A9A7DBB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10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56BBD0-FC64-4818-B353-F99B1F6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16" y="712788"/>
            <a:ext cx="6130297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252213-EF78-4C9F-BD26-1B221925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512" y="1539425"/>
            <a:ext cx="9622362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5AFD76-4F7F-4934-BF3D-AA5E17864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9216" y="3207544"/>
            <a:ext cx="6130297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0EF52A-3D9F-4B1C-A6A7-056D3D87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5A5A2C-12C3-4122-AD00-A6E38225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561371-68EA-4C3C-8287-DF777AFE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56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37BE5-3F7D-436C-8CF3-B3EB38C1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16" y="712788"/>
            <a:ext cx="6130297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D27E37-9616-4305-BF1E-7E0E82B71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80512" y="1539425"/>
            <a:ext cx="9622362" cy="7598117"/>
          </a:xfrm>
        </p:spPr>
        <p:txBody>
          <a:bodyPr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4C1410-B233-43DA-B45F-0C5C5EF66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9216" y="3207544"/>
            <a:ext cx="6130297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74D6DC-1357-43B1-874D-2D58F3C0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B1E685-6373-4DDE-87B8-9F225FA3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3489CE-FBD7-4D1B-904A-00454DE2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4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48ADB-1173-46EF-88B1-2DBF378B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742" y="569241"/>
            <a:ext cx="16393657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C74B92-4BA2-4657-B20A-CFB998F8C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742" y="2846201"/>
            <a:ext cx="16393657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92F263-5B9B-49F8-B711-A83B13A81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06743" y="9909727"/>
            <a:ext cx="427660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F19A8-B245-40CA-9823-63CB8BD0B42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A37BD1-D134-42F8-808C-5161B431E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96116" y="9909727"/>
            <a:ext cx="6414908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F6ECAC-5E9E-41C3-AB82-D0E80CD99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423791" y="9909727"/>
            <a:ext cx="427660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sanseido-publ.co.jp/column/ghf18" TargetMode="External"/><Relationship Id="rId2" Type="http://schemas.openxmlformats.org/officeDocument/2006/relationships/hyperlink" Target="https://www.eibunpou.ne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.wikipedia.org/wiki/%E3%83%A1%E3%82%A4%E3%83%B3%E3%83%9A%E3%83%BC%E3%82%B8" TargetMode="External"/><Relationship Id="rId4" Type="http://schemas.openxmlformats.org/officeDocument/2006/relationships/hyperlink" Target="https://www.irasutoya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4AFAE-3655-41A6-8858-D95386AC9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2849" y="2469876"/>
            <a:ext cx="12961440" cy="2876030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うんこで</a:t>
            </a:r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学ぶ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英文法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49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English Grammar Learned with Poop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14F131-6553-4DF1-BF49-09CFCA63B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3169" y="7620252"/>
            <a:ext cx="7200800" cy="1776251"/>
          </a:xfrm>
        </p:spPr>
        <p:txBody>
          <a:bodyPr/>
          <a:lstStyle/>
          <a:p>
            <a:r>
              <a:rPr kumimoji="1" lang="ja-JP" altLang="en-US" dirty="0"/>
              <a:t>第一回</a:t>
            </a:r>
            <a:r>
              <a:rPr kumimoji="1" lang="en-US" altLang="ja-JP" dirty="0"/>
              <a:t>_2021/11/10_</a:t>
            </a:r>
            <a:r>
              <a:rPr kumimoji="1" lang="ja-JP" altLang="en-US" dirty="0"/>
              <a:t>五十嵐</a:t>
            </a:r>
          </a:p>
        </p:txBody>
      </p:sp>
    </p:spTree>
    <p:extLst>
      <p:ext uri="{BB962C8B-B14F-4D97-AF65-F5344CB8AC3E}">
        <p14:creationId xmlns:p14="http://schemas.microsoft.com/office/powerpoint/2010/main" val="418574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169" y="2743169"/>
            <a:ext cx="7200801" cy="76887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4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英語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日本語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中国語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ヒンデュー語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9" name="Picture 5" descr="手話をしている人のイラスト">
            <a:extLst>
              <a:ext uri="{FF2B5EF4-FFF2-40B4-BE49-F238E27FC236}">
                <a16:creationId xmlns:a16="http://schemas.microsoft.com/office/drawing/2014/main" id="{A414643B-763D-4B23-BC79-A25394B1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8225" y="1025426"/>
            <a:ext cx="2866628" cy="286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英語のスピーキングのイラスト">
            <a:extLst>
              <a:ext uri="{FF2B5EF4-FFF2-40B4-BE49-F238E27FC236}">
                <a16:creationId xmlns:a16="http://schemas.microsoft.com/office/drawing/2014/main" id="{C64C747F-CCB1-4E5E-A3E8-E59185222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17" y="6484342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英語のライティングのイラスト">
            <a:extLst>
              <a:ext uri="{FF2B5EF4-FFF2-40B4-BE49-F238E27FC236}">
                <a16:creationId xmlns:a16="http://schemas.microsoft.com/office/drawing/2014/main" id="{77809A02-0D0D-4BC5-B021-4973F7F8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38" y="2635831"/>
            <a:ext cx="2323695" cy="232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ヴォイニッチ手稿のイラスト">
            <a:extLst>
              <a:ext uri="{FF2B5EF4-FFF2-40B4-BE49-F238E27FC236}">
                <a16:creationId xmlns:a16="http://schemas.microsoft.com/office/drawing/2014/main" id="{08590452-6048-48AD-BCDE-AF93013C9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865" y="66668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ハンムラビ法典のイラスト">
            <a:extLst>
              <a:ext uri="{FF2B5EF4-FFF2-40B4-BE49-F238E27FC236}">
                <a16:creationId xmlns:a16="http://schemas.microsoft.com/office/drawing/2014/main" id="{A8768824-4D6A-463C-8C1A-F3F5DFC8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572" y="228087"/>
            <a:ext cx="2816202" cy="281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5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169" y="2743169"/>
            <a:ext cx="7200801" cy="76887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4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英語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日本語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中国語</a:t>
            </a: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ヒンデュー語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フルリ語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ピジン語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エスペラント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ラテン語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ゲルマン語</a:t>
            </a:r>
            <a:endParaRPr lang="en-US" altLang="ja-JP" sz="4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9" name="Picture 5" descr="手話をしている人のイラスト">
            <a:extLst>
              <a:ext uri="{FF2B5EF4-FFF2-40B4-BE49-F238E27FC236}">
                <a16:creationId xmlns:a16="http://schemas.microsoft.com/office/drawing/2014/main" id="{A414643B-763D-4B23-BC79-A25394B1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8225" y="1025426"/>
            <a:ext cx="2866628" cy="286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英語のスピーキングのイラスト">
            <a:extLst>
              <a:ext uri="{FF2B5EF4-FFF2-40B4-BE49-F238E27FC236}">
                <a16:creationId xmlns:a16="http://schemas.microsoft.com/office/drawing/2014/main" id="{C64C747F-CCB1-4E5E-A3E8-E59185222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17" y="6484342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英語のライティングのイラスト">
            <a:extLst>
              <a:ext uri="{FF2B5EF4-FFF2-40B4-BE49-F238E27FC236}">
                <a16:creationId xmlns:a16="http://schemas.microsoft.com/office/drawing/2014/main" id="{77809A02-0D0D-4BC5-B021-4973F7F8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38" y="2635831"/>
            <a:ext cx="2323695" cy="232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ヴォイニッチ手稿のイラスト">
            <a:extLst>
              <a:ext uri="{FF2B5EF4-FFF2-40B4-BE49-F238E27FC236}">
                <a16:creationId xmlns:a16="http://schemas.microsoft.com/office/drawing/2014/main" id="{08590452-6048-48AD-BCDE-AF93013C9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865" y="66668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ハンムラビ法典のイラスト">
            <a:extLst>
              <a:ext uri="{FF2B5EF4-FFF2-40B4-BE49-F238E27FC236}">
                <a16:creationId xmlns:a16="http://schemas.microsoft.com/office/drawing/2014/main" id="{4A86DA22-FBEC-470B-A9D5-5B97F712C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572" y="228087"/>
            <a:ext cx="2816202" cy="281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49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169" y="2743169"/>
            <a:ext cx="7200801" cy="768871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4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3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英語</a:t>
            </a:r>
            <a:endParaRPr lang="en-US" altLang="ja-JP" sz="43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3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日本語</a:t>
            </a:r>
            <a:endParaRPr lang="en-US" altLang="ja-JP" sz="43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3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中国語</a:t>
            </a:r>
          </a:p>
          <a:p>
            <a:r>
              <a:rPr lang="ja-JP" altLang="en-US" sz="43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ヒンデュー語</a:t>
            </a:r>
            <a:endParaRPr lang="en-US" altLang="ja-JP" sz="43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3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フルリ語</a:t>
            </a:r>
            <a:endParaRPr lang="en-US" altLang="ja-JP" sz="43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3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ピジン語</a:t>
            </a:r>
            <a:endParaRPr lang="en-US" altLang="ja-JP" sz="43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3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エスペラント</a:t>
            </a:r>
            <a:endParaRPr lang="en-US" altLang="ja-JP" sz="43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3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ラテン語</a:t>
            </a:r>
            <a:endParaRPr lang="en-US" altLang="ja-JP" sz="43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3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ゲルマン語</a:t>
            </a:r>
            <a:endParaRPr lang="en-US" altLang="ja-JP" sz="43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3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手話</a:t>
            </a:r>
            <a:endParaRPr lang="en-US" altLang="ja-JP" sz="43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3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点字</a:t>
            </a:r>
            <a:endParaRPr lang="en-US" altLang="ja-JP" sz="4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9" name="Picture 5" descr="手話をしている人のイラスト">
            <a:extLst>
              <a:ext uri="{FF2B5EF4-FFF2-40B4-BE49-F238E27FC236}">
                <a16:creationId xmlns:a16="http://schemas.microsoft.com/office/drawing/2014/main" id="{A414643B-763D-4B23-BC79-A25394B1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8225" y="1025426"/>
            <a:ext cx="2866628" cy="286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英語のスピーキングのイラスト">
            <a:extLst>
              <a:ext uri="{FF2B5EF4-FFF2-40B4-BE49-F238E27FC236}">
                <a16:creationId xmlns:a16="http://schemas.microsoft.com/office/drawing/2014/main" id="{C64C747F-CCB1-4E5E-A3E8-E59185222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17" y="6484342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英語のライティングのイラスト">
            <a:extLst>
              <a:ext uri="{FF2B5EF4-FFF2-40B4-BE49-F238E27FC236}">
                <a16:creationId xmlns:a16="http://schemas.microsoft.com/office/drawing/2014/main" id="{77809A02-0D0D-4BC5-B021-4973F7F8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38" y="2635831"/>
            <a:ext cx="2323695" cy="232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ヴォイニッチ手稿のイラスト">
            <a:extLst>
              <a:ext uri="{FF2B5EF4-FFF2-40B4-BE49-F238E27FC236}">
                <a16:creationId xmlns:a16="http://schemas.microsoft.com/office/drawing/2014/main" id="{08590452-6048-48AD-BCDE-AF93013C9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865" y="66668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ハンムラビ法典のイラスト">
            <a:extLst>
              <a:ext uri="{FF2B5EF4-FFF2-40B4-BE49-F238E27FC236}">
                <a16:creationId xmlns:a16="http://schemas.microsoft.com/office/drawing/2014/main" id="{CDDCB2CD-1B73-4371-8940-5A3351755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572" y="228087"/>
            <a:ext cx="2816202" cy="281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1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169" y="2743169"/>
            <a:ext cx="7200801" cy="807534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40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英語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日本語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中国語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ヒンデュー語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フルリ語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ピジン語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エスペラント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ラテン語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ゲルマン語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手話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点字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9" name="Picture 5" descr="手話をしている人のイラスト">
            <a:extLst>
              <a:ext uri="{FF2B5EF4-FFF2-40B4-BE49-F238E27FC236}">
                <a16:creationId xmlns:a16="http://schemas.microsoft.com/office/drawing/2014/main" id="{A414643B-763D-4B23-BC79-A25394B1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8225" y="1025426"/>
            <a:ext cx="2866628" cy="286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英語のスピーキングのイラスト">
            <a:extLst>
              <a:ext uri="{FF2B5EF4-FFF2-40B4-BE49-F238E27FC236}">
                <a16:creationId xmlns:a16="http://schemas.microsoft.com/office/drawing/2014/main" id="{C64C747F-CCB1-4E5E-A3E8-E59185222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17" y="6484342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13C01753-C214-4F5F-A8FC-4C31E345401C}"/>
              </a:ext>
            </a:extLst>
          </p:cNvPr>
          <p:cNvSpPr txBox="1">
            <a:spLocks/>
          </p:cNvSpPr>
          <p:nvPr/>
        </p:nvSpPr>
        <p:spPr>
          <a:xfrm>
            <a:off x="12671921" y="5346701"/>
            <a:ext cx="6192688" cy="5085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kumimoji="1"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48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+α</a:t>
            </a:r>
            <a:r>
              <a:rPr lang="ja-JP" altLang="en-US" sz="48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（言語っぽいモノ）</a:t>
            </a:r>
            <a:endParaRPr lang="en-US" altLang="ja-JP" sz="48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表情</a:t>
            </a:r>
            <a:endParaRPr lang="en-US" altLang="ja-JP" sz="4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4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lang="ja-JP" altLang="en-US" sz="4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言語（プログラム言語）</a:t>
            </a:r>
            <a:endParaRPr lang="en-US" altLang="ja-JP" sz="4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絵画</a:t>
            </a:r>
            <a:endParaRPr lang="en-US" altLang="ja-JP" sz="4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音楽</a:t>
            </a:r>
            <a:endParaRPr lang="en-US" altLang="ja-JP" sz="4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映像</a:t>
            </a:r>
            <a:endParaRPr lang="en-US" altLang="ja-JP" sz="4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ゲーム</a:t>
            </a:r>
            <a:endParaRPr lang="en-US" altLang="ja-JP" sz="4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お金</a:t>
            </a:r>
            <a:endParaRPr lang="en-US" altLang="ja-JP" sz="4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鳴き声</a:t>
            </a:r>
            <a:endParaRPr lang="en-US" altLang="ja-JP" sz="4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暗号</a:t>
            </a:r>
            <a:endParaRPr lang="en-US" altLang="ja-JP" sz="4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33" name="Picture 9" descr="英語のライティングのイラスト">
            <a:extLst>
              <a:ext uri="{FF2B5EF4-FFF2-40B4-BE49-F238E27FC236}">
                <a16:creationId xmlns:a16="http://schemas.microsoft.com/office/drawing/2014/main" id="{77809A02-0D0D-4BC5-B021-4973F7F8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38" y="2635831"/>
            <a:ext cx="2323695" cy="232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ヴォイニッチ手稿のイラスト">
            <a:extLst>
              <a:ext uri="{FF2B5EF4-FFF2-40B4-BE49-F238E27FC236}">
                <a16:creationId xmlns:a16="http://schemas.microsoft.com/office/drawing/2014/main" id="{08590452-6048-48AD-BCDE-AF93013C9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865" y="66668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ハンムラビ法典のイラスト">
            <a:extLst>
              <a:ext uri="{FF2B5EF4-FFF2-40B4-BE49-F238E27FC236}">
                <a16:creationId xmlns:a16="http://schemas.microsoft.com/office/drawing/2014/main" id="{A66D3157-C6C1-43C2-89DC-991E205FF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572" y="228087"/>
            <a:ext cx="2816202" cy="281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87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009" y="2743169"/>
            <a:ext cx="10081120" cy="76887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文字、記号の組み合わせでできている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に書き起こせる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音（声、発音）で表現できる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Picture 5" descr="手話をしている人のイラスト">
            <a:extLst>
              <a:ext uri="{FF2B5EF4-FFF2-40B4-BE49-F238E27FC236}">
                <a16:creationId xmlns:a16="http://schemas.microsoft.com/office/drawing/2014/main" id="{34E3D6A4-9B2E-472D-9197-9F2A018AD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759" y="1025426"/>
            <a:ext cx="2866628" cy="286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英語のスピーキングのイラスト">
            <a:extLst>
              <a:ext uri="{FF2B5EF4-FFF2-40B4-BE49-F238E27FC236}">
                <a16:creationId xmlns:a16="http://schemas.microsoft.com/office/drawing/2014/main" id="{6A1F1F54-FAB0-4A13-8EF2-ACFFEE9CF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17" y="6484342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英語のライティングのイラスト">
            <a:extLst>
              <a:ext uri="{FF2B5EF4-FFF2-40B4-BE49-F238E27FC236}">
                <a16:creationId xmlns:a16="http://schemas.microsoft.com/office/drawing/2014/main" id="{9FDDAF04-41C4-4D27-B7E8-8C338492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38" y="2635831"/>
            <a:ext cx="2323695" cy="232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ヴォイニッチ手稿のイラスト">
            <a:extLst>
              <a:ext uri="{FF2B5EF4-FFF2-40B4-BE49-F238E27FC236}">
                <a16:creationId xmlns:a16="http://schemas.microsoft.com/office/drawing/2014/main" id="{E2247F4C-677B-42E8-99EC-44794D31D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865" y="66668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ハンムラビ法典のイラスト">
            <a:extLst>
              <a:ext uri="{FF2B5EF4-FFF2-40B4-BE49-F238E27FC236}">
                <a16:creationId xmlns:a16="http://schemas.microsoft.com/office/drawing/2014/main" id="{1F786BA5-DC89-47AE-A33E-6D8BD60C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572" y="228087"/>
            <a:ext cx="2816202" cy="281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0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009" y="2743169"/>
            <a:ext cx="10081120" cy="76887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文字、記号の組み合わせでできている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に書き起こせる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音（声、発音）で表現できる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目に見えるモノゴトと</a:t>
            </a:r>
            <a:b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目に見えない気持ち、考えを表す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Picture 5" descr="手話をしている人のイラスト">
            <a:extLst>
              <a:ext uri="{FF2B5EF4-FFF2-40B4-BE49-F238E27FC236}">
                <a16:creationId xmlns:a16="http://schemas.microsoft.com/office/drawing/2014/main" id="{34E3D6A4-9B2E-472D-9197-9F2A018AD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759" y="1025426"/>
            <a:ext cx="2866628" cy="286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英語のスピーキングのイラスト">
            <a:extLst>
              <a:ext uri="{FF2B5EF4-FFF2-40B4-BE49-F238E27FC236}">
                <a16:creationId xmlns:a16="http://schemas.microsoft.com/office/drawing/2014/main" id="{6A1F1F54-FAB0-4A13-8EF2-ACFFEE9CF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17" y="6484342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英語のライティングのイラスト">
            <a:extLst>
              <a:ext uri="{FF2B5EF4-FFF2-40B4-BE49-F238E27FC236}">
                <a16:creationId xmlns:a16="http://schemas.microsoft.com/office/drawing/2014/main" id="{9FDDAF04-41C4-4D27-B7E8-8C338492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38" y="2635831"/>
            <a:ext cx="2323695" cy="232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ヴォイニッチ手稿のイラスト">
            <a:extLst>
              <a:ext uri="{FF2B5EF4-FFF2-40B4-BE49-F238E27FC236}">
                <a16:creationId xmlns:a16="http://schemas.microsoft.com/office/drawing/2014/main" id="{E2247F4C-677B-42E8-99EC-44794D31D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865" y="66668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ハンムラビ法典のイラスト">
            <a:extLst>
              <a:ext uri="{FF2B5EF4-FFF2-40B4-BE49-F238E27FC236}">
                <a16:creationId xmlns:a16="http://schemas.microsoft.com/office/drawing/2014/main" id="{5484D51D-D1F3-4F3E-93A4-66796074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572" y="228087"/>
            <a:ext cx="2816202" cy="281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458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009" y="2743169"/>
            <a:ext cx="10081120" cy="76887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文字、記号の組み合わせでできている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に書き起こせる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音（声、発音）で表現できる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目に見えるモノゴトと</a:t>
            </a:r>
            <a:b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目に見えない気持ち、考えを表す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法則がある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法則からたびたび外れる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文化ごとに法則が違う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共通認識のかたまり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Picture 5" descr="手話をしている人のイラスト">
            <a:extLst>
              <a:ext uri="{FF2B5EF4-FFF2-40B4-BE49-F238E27FC236}">
                <a16:creationId xmlns:a16="http://schemas.microsoft.com/office/drawing/2014/main" id="{34E3D6A4-9B2E-472D-9197-9F2A018AD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759" y="1025426"/>
            <a:ext cx="2866628" cy="286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英語のスピーキングのイラスト">
            <a:extLst>
              <a:ext uri="{FF2B5EF4-FFF2-40B4-BE49-F238E27FC236}">
                <a16:creationId xmlns:a16="http://schemas.microsoft.com/office/drawing/2014/main" id="{6A1F1F54-FAB0-4A13-8EF2-ACFFEE9CF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17" y="6484342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英語のライティングのイラスト">
            <a:extLst>
              <a:ext uri="{FF2B5EF4-FFF2-40B4-BE49-F238E27FC236}">
                <a16:creationId xmlns:a16="http://schemas.microsoft.com/office/drawing/2014/main" id="{9FDDAF04-41C4-4D27-B7E8-8C338492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38" y="2635831"/>
            <a:ext cx="2323695" cy="232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ヴォイニッチ手稿のイラスト">
            <a:extLst>
              <a:ext uri="{FF2B5EF4-FFF2-40B4-BE49-F238E27FC236}">
                <a16:creationId xmlns:a16="http://schemas.microsoft.com/office/drawing/2014/main" id="{E2247F4C-677B-42E8-99EC-44794D31D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865" y="66668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ハンムラビ法典のイラスト">
            <a:extLst>
              <a:ext uri="{FF2B5EF4-FFF2-40B4-BE49-F238E27FC236}">
                <a16:creationId xmlns:a16="http://schemas.microsoft.com/office/drawing/2014/main" id="{C17B11A0-196D-485D-8642-995EA45F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572" y="228087"/>
            <a:ext cx="2816202" cy="281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02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009" y="2743169"/>
            <a:ext cx="10081120" cy="76887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文字、記号の組み合わせでできている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に書き起こせる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音（声、発音）で表現できる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目に見えるモノゴトと</a:t>
            </a:r>
            <a:b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目に見えない気持ち、考えを表す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法則がある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法則からたびたび外れる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文化ごとに法則が違う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共通認識のかたまり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Picture 5" descr="手話をしている人のイラスト">
            <a:extLst>
              <a:ext uri="{FF2B5EF4-FFF2-40B4-BE49-F238E27FC236}">
                <a16:creationId xmlns:a16="http://schemas.microsoft.com/office/drawing/2014/main" id="{34E3D6A4-9B2E-472D-9197-9F2A018AD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759" y="1025426"/>
            <a:ext cx="2866628" cy="286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英語のスピーキングのイラスト">
            <a:extLst>
              <a:ext uri="{FF2B5EF4-FFF2-40B4-BE49-F238E27FC236}">
                <a16:creationId xmlns:a16="http://schemas.microsoft.com/office/drawing/2014/main" id="{6A1F1F54-FAB0-4A13-8EF2-ACFFEE9CF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17" y="6484342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英語のライティングのイラスト">
            <a:extLst>
              <a:ext uri="{FF2B5EF4-FFF2-40B4-BE49-F238E27FC236}">
                <a16:creationId xmlns:a16="http://schemas.microsoft.com/office/drawing/2014/main" id="{9FDDAF04-41C4-4D27-B7E8-8C338492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38" y="2635831"/>
            <a:ext cx="2323695" cy="232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ヴォイニッチ手稿のイラスト">
            <a:extLst>
              <a:ext uri="{FF2B5EF4-FFF2-40B4-BE49-F238E27FC236}">
                <a16:creationId xmlns:a16="http://schemas.microsoft.com/office/drawing/2014/main" id="{E2247F4C-677B-42E8-99EC-44794D31D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865" y="66668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3C70B0A-01D1-41B2-9A53-59BA475C5CF9}"/>
              </a:ext>
            </a:extLst>
          </p:cNvPr>
          <p:cNvSpPr txBox="1">
            <a:spLocks/>
          </p:cNvSpPr>
          <p:nvPr/>
        </p:nvSpPr>
        <p:spPr>
          <a:xfrm>
            <a:off x="14184089" y="5620246"/>
            <a:ext cx="4032448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kumimoji="1"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おもな使い方</a:t>
            </a:r>
            <a:endParaRPr lang="en-US" altLang="ja-JP" sz="4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書く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読む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聞く</a:t>
            </a:r>
            <a:endParaRPr lang="en-US" altLang="ja-JP" sz="4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話す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Picture 4" descr="ハンムラビ法典のイラスト">
            <a:extLst>
              <a:ext uri="{FF2B5EF4-FFF2-40B4-BE49-F238E27FC236}">
                <a16:creationId xmlns:a16="http://schemas.microsoft.com/office/drawing/2014/main" id="{253AA66A-0877-49FB-B1D0-C88613C68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572" y="228087"/>
            <a:ext cx="2816202" cy="281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332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460" y="2541341"/>
            <a:ext cx="6520220" cy="7796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DF4A605-EA92-4075-8C1B-858178CA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929" y="4187729"/>
            <a:ext cx="7808868" cy="576064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105E3E-E0AB-429D-8C89-FA5B434B7951}"/>
              </a:ext>
            </a:extLst>
          </p:cNvPr>
          <p:cNvSpPr txBox="1"/>
          <p:nvPr/>
        </p:nvSpPr>
        <p:spPr>
          <a:xfrm>
            <a:off x="5183089" y="3042448"/>
            <a:ext cx="86409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by the river.</a:t>
            </a:r>
            <a:br>
              <a:rPr lang="en-US" altLang="ja-JP" sz="3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（川でライオンがウンコをしていた）</a:t>
            </a:r>
            <a:endParaRPr lang="en-US" altLang="ja-JP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878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DF4A605-EA92-4075-8C1B-858178CA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017" y="16730"/>
            <a:ext cx="14496008" cy="106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3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3457F-6114-4FB9-9CA0-E7F9395F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うんこで</a:t>
            </a:r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学ぶ英文法とは？</a:t>
            </a:r>
            <a:b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 is English Grammar Learned with Poop?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18A4900-3E8A-42A5-B558-CC9F97CF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80617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33FE4AFB-AD38-4EC0-8AEF-905B7C6A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742" y="4697834"/>
            <a:ext cx="16393657" cy="2066590"/>
          </a:xfrm>
        </p:spPr>
        <p:txBody>
          <a:bodyPr>
            <a:noAutofit/>
          </a:bodyPr>
          <a:lstStyle/>
          <a:p>
            <a:pPr algn="ctr"/>
            <a:r>
              <a:rPr lang="en-US" altLang="ja-JP" sz="5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by the river.</a:t>
            </a:r>
            <a:br>
              <a:rPr lang="en-US" altLang="ja-JP" sz="5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（川でライオンがウンコをしていた）</a:t>
            </a:r>
            <a:b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35472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DF4A605-EA92-4075-8C1B-858178CA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017" y="16730"/>
            <a:ext cx="14496008" cy="106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96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460" y="2541341"/>
            <a:ext cx="6520220" cy="7796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DF4A605-EA92-4075-8C1B-858178CA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139" y="2089373"/>
            <a:ext cx="11176448" cy="8244920"/>
          </a:xfrm>
          <a:prstGeom prst="rect">
            <a:avLst/>
          </a:prstGeom>
        </p:spPr>
      </p:pic>
      <p:sp>
        <p:nvSpPr>
          <p:cNvPr id="7" name="タイトル 6">
            <a:extLst>
              <a:ext uri="{FF2B5EF4-FFF2-40B4-BE49-F238E27FC236}">
                <a16:creationId xmlns:a16="http://schemas.microsoft.com/office/drawing/2014/main" id="{33FE4AFB-AD38-4EC0-8AEF-905B7C6A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5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by the river.</a:t>
            </a:r>
            <a:br>
              <a:rPr lang="en-US" altLang="ja-JP" sz="5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（川でライオンがウンコをしていた）</a:t>
            </a:r>
            <a:b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96791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769" y="2545679"/>
            <a:ext cx="13681520" cy="8055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表したいことがある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Lion river taking dump</a:t>
            </a: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ライオン　カワ　シテタ　ウンコ　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Picture 4" descr="人類の進化のイラスト">
            <a:extLst>
              <a:ext uri="{FF2B5EF4-FFF2-40B4-BE49-F238E27FC236}">
                <a16:creationId xmlns:a16="http://schemas.microsoft.com/office/drawing/2014/main" id="{FB1AFDE9-C0F2-4C3B-8E6B-6AB11EC16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969" y="25399"/>
            <a:ext cx="504056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835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769" y="2545679"/>
            <a:ext cx="13681520" cy="8055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表したいことがある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Lion river taking dump</a:t>
            </a: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ライオン　カワ　シテタ　ウンコ　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語、語の変形、語の順番、記号、発音の強弱などで表現する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文法が間違っていても伝わることもある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364" name="Picture 4" descr="人類の進化のイラスト">
            <a:extLst>
              <a:ext uri="{FF2B5EF4-FFF2-40B4-BE49-F238E27FC236}">
                <a16:creationId xmlns:a16="http://schemas.microsoft.com/office/drawing/2014/main" id="{01846557-3511-409C-A127-735EDA5A8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969" y="25399"/>
            <a:ext cx="504056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698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769" y="2545679"/>
            <a:ext cx="13681520" cy="8055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表したいことがある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Lion river taking dump</a:t>
            </a: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ライオン　カワ　シテタ　ウンコ　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語、語の変形、語の順番、記号、発音の強弱などで表現する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文法が間違っていても伝わることもある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文法を学ぶと意味がわかりやすくなる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人間は表現することで生き延びやすくなった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Picture 4" descr="人類の進化のイラスト">
            <a:extLst>
              <a:ext uri="{FF2B5EF4-FFF2-40B4-BE49-F238E27FC236}">
                <a16:creationId xmlns:a16="http://schemas.microsoft.com/office/drawing/2014/main" id="{94A88E88-E4EA-4767-9C0D-0123EE43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969" y="25399"/>
            <a:ext cx="504056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096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769" y="2545679"/>
            <a:ext cx="13681520" cy="8055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表したいことがある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Lion river taking dump</a:t>
            </a: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ライオン　カワ　シテタ　ウンコ　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語、語の変形、語の順番、記号、発音の強弱などで表現する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文法が間違っていても伝わることもある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文法を学ぶと意味がわかりやすくなる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人間は表現することで生き延びやすくなった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危険を知らせることや、狩りの協力などに便利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たくさんの言葉を知ることが生き延びることにつながる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Picture 4" descr="人類の進化のイラスト">
            <a:extLst>
              <a:ext uri="{FF2B5EF4-FFF2-40B4-BE49-F238E27FC236}">
                <a16:creationId xmlns:a16="http://schemas.microsoft.com/office/drawing/2014/main" id="{F07538A8-33C7-4887-9CDE-B994C1184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969" y="25399"/>
            <a:ext cx="504056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841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今後やること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 to do in the future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460" y="2541341"/>
            <a:ext cx="6520220" cy="779605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文について</a:t>
            </a:r>
            <a:endParaRPr lang="en-US" altLang="ja-JP" sz="2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69975" lvl="1" indent="-457200">
              <a:buFont typeface="+mj-lt"/>
              <a:buAutoNum type="arabicPeriod"/>
            </a:pPr>
            <a:r>
              <a:rPr lang="ja-JP" altLang="en-US" sz="1577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文の構成</a:t>
            </a:r>
            <a:endParaRPr lang="en-US" altLang="ja-JP" sz="1577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69975" lvl="1" indent="-457200">
              <a:buFont typeface="+mj-lt"/>
              <a:buAutoNum type="arabicPeriod"/>
            </a:pPr>
            <a:r>
              <a:rPr lang="ja-JP" altLang="en-US" sz="1577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文の要素</a:t>
            </a:r>
            <a:endParaRPr lang="en-US" altLang="ja-JP" sz="1577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69975" lvl="1" indent="-457200">
              <a:buFont typeface="+mj-lt"/>
              <a:buAutoNum type="arabicPeriod"/>
            </a:pPr>
            <a:r>
              <a:rPr lang="ja-JP" altLang="en-US" sz="1577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文型</a:t>
            </a:r>
            <a:endParaRPr lang="en-US" altLang="ja-JP" sz="1577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69975" lvl="1" indent="-457200">
              <a:buFont typeface="+mj-lt"/>
              <a:buAutoNum type="arabicPeriod"/>
            </a:pPr>
            <a:r>
              <a:rPr lang="ja-JP" altLang="en-US" sz="1577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文の意味上の分類</a:t>
            </a:r>
            <a:endParaRPr lang="en-US" altLang="ja-JP" sz="1577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69975" lvl="1" indent="-457200">
              <a:buFont typeface="+mj-lt"/>
              <a:buAutoNum type="arabicPeriod"/>
            </a:pPr>
            <a:r>
              <a:rPr lang="ja-JP" altLang="en-US" sz="1577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文の構造上の分類</a:t>
            </a:r>
            <a:endParaRPr lang="en-US" altLang="ja-JP" sz="2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語、品詞について</a:t>
            </a:r>
            <a:endParaRPr lang="en-US" altLang="ja-JP" sz="2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69975" lvl="1" indent="-457200">
              <a:buFont typeface="+mj-lt"/>
              <a:buAutoNum type="arabicPeriod"/>
            </a:pPr>
            <a:r>
              <a:rPr lang="ja-JP" altLang="en-US" sz="1577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品詞の種類、分類について</a:t>
            </a:r>
            <a:endParaRPr lang="en-US" altLang="ja-JP" sz="1577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69975" lvl="1" indent="-457200">
              <a:buFont typeface="+mj-lt"/>
              <a:buAutoNum type="arabicPeriod"/>
            </a:pPr>
            <a:r>
              <a:rPr lang="ja-JP" altLang="en-US" sz="1577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各品詞の細かい要点について</a:t>
            </a:r>
            <a:endParaRPr lang="en-US" altLang="ja-JP" sz="1577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69975" lvl="1" indent="-457200">
              <a:buFont typeface="+mj-lt"/>
              <a:buAutoNum type="arabicPeriod"/>
            </a:pP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記号について</a:t>
            </a:r>
            <a:endParaRPr lang="en-US" altLang="ja-JP" sz="2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語の変化について</a:t>
            </a:r>
            <a:endParaRPr lang="en-US" altLang="ja-JP" sz="2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69975" lvl="1" indent="-457200">
              <a:buFont typeface="+mj-lt"/>
              <a:buAutoNum type="arabicPeriod"/>
            </a:pPr>
            <a:r>
              <a:rPr lang="ja-JP" altLang="en-US" sz="1577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いつ、どんなときに語が変化するかについて</a:t>
            </a:r>
            <a:endParaRPr lang="en-US" altLang="ja-JP" sz="1577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69975" lvl="1" indent="-457200">
              <a:buFont typeface="+mj-lt"/>
              <a:buAutoNum type="arabicPeriod"/>
            </a:pPr>
            <a:r>
              <a:rPr lang="ja-JP" altLang="en-US" sz="1577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どんな変化の仕方があるかについて</a:t>
            </a:r>
            <a:endParaRPr lang="en-US" altLang="ja-JP" sz="1577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語の順番について</a:t>
            </a:r>
            <a:endParaRPr lang="en-US" altLang="ja-JP" sz="2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69975" lvl="1" indent="-457200">
              <a:buFont typeface="+mj-lt"/>
              <a:buAutoNum type="arabicPeriod"/>
            </a:pPr>
            <a:r>
              <a:rPr lang="ja-JP" altLang="en-US" sz="1577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いつ、どんなときに順番が変化するかについて</a:t>
            </a:r>
            <a:endParaRPr lang="en-US" altLang="ja-JP" sz="1577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69975" lvl="1" indent="-457200">
              <a:buFont typeface="+mj-lt"/>
              <a:buAutoNum type="arabicPeriod"/>
            </a:pPr>
            <a:r>
              <a:rPr lang="ja-JP" altLang="en-US" sz="1577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どんな変化の仕方があるかについて</a:t>
            </a:r>
            <a:endParaRPr lang="en-US" altLang="ja-JP" sz="1577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882750" lvl="2" indent="-457200">
              <a:buFont typeface="+mj-lt"/>
              <a:buAutoNum type="arabicPeriod"/>
            </a:pPr>
            <a:r>
              <a:rPr lang="ja-JP" altLang="en-US" sz="157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態</a:t>
            </a:r>
            <a:endParaRPr lang="en-US" altLang="ja-JP" sz="157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882750" lvl="2" indent="-457200">
              <a:buFont typeface="+mj-lt"/>
              <a:buAutoNum type="arabicPeriod"/>
            </a:pPr>
            <a:r>
              <a:rPr lang="ja-JP" altLang="en-US" sz="157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法</a:t>
            </a:r>
            <a:endParaRPr lang="en-US" altLang="ja-JP" sz="157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882750" lvl="2" indent="-457200">
              <a:buFont typeface="+mj-lt"/>
              <a:buAutoNum type="arabicPeriod"/>
            </a:pPr>
            <a:r>
              <a:rPr lang="ja-JP" altLang="en-US" sz="157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時制</a:t>
            </a:r>
            <a:endParaRPr lang="en-US" altLang="ja-JP" sz="157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882750" lvl="2" indent="-457200">
              <a:buFont typeface="+mj-lt"/>
              <a:buAutoNum type="arabicPeriod"/>
            </a:pPr>
            <a:r>
              <a:rPr lang="ja-JP" altLang="en-US" sz="157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比較</a:t>
            </a:r>
            <a:endParaRPr lang="en-US" altLang="ja-JP" sz="157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英訳、和訳について</a:t>
            </a:r>
            <a:endParaRPr lang="en-US" altLang="ja-JP" sz="2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69975" lvl="1" indent="-457200">
              <a:buFont typeface="+mj-lt"/>
              <a:buAutoNum type="arabicPeriod"/>
            </a:pPr>
            <a:r>
              <a:rPr lang="ja-JP" altLang="en-US" sz="1577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英訳するときの注意点、心構え</a:t>
            </a:r>
            <a:endParaRPr lang="en-US" altLang="ja-JP" sz="1577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69975" lvl="1" indent="-457200">
              <a:buFont typeface="+mj-lt"/>
              <a:buAutoNum type="arabicPeriod"/>
            </a:pPr>
            <a:r>
              <a:rPr lang="ja-JP" altLang="en-US" sz="1577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実際の英訳</a:t>
            </a:r>
            <a:endParaRPr lang="en-US" altLang="ja-JP" sz="1577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535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参考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英文法大全</a:t>
            </a:r>
            <a:b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2399" dirty="0">
                <a:hlinkClick r:id="rId2"/>
              </a:rPr>
              <a:t>https://www.eibunpou.net/index.html</a:t>
            </a:r>
            <a:endParaRPr lang="en-US" altLang="ja-JP" sz="2399" dirty="0"/>
          </a:p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Forest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en-US" altLang="ja-JP" sz="2800" baseline="30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th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edition</a:t>
            </a: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国語辞典　岩波　第七版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日本語とはどういう言語か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日本人のための日本語文法入門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現代英英辞典　オックスフォード　第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版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English Grammar in Use</a:t>
            </a: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なぜフランス語と英語は似ているの？ </a:t>
            </a:r>
            <a:b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https://dictionary.sanseido-publ.co.jp/column/ghf18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いらすとや</a:t>
            </a:r>
            <a:b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https://www.irasutoya.com/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Wiki</a:t>
            </a:r>
            <a:b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hlinkClick r:id="rId5"/>
              </a:rPr>
              <a:t>https://ja.wikipedia.org/wiki/%E3%83%A1%E3%82%A4%E3%83%B3%E3%83%9A%E3%83%BC%E3%82%B8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61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3457F-6114-4FB9-9CA0-E7F9395F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うんこで</a:t>
            </a:r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学ぶ英文法とは？</a:t>
            </a:r>
            <a:b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 is English Grammar Learned with Poop?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400626-C19C-4ED0-83F9-2E5F3B53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769" y="3339409"/>
            <a:ext cx="14401600" cy="6783857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英文法に苦手意識がある人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に向けて、同じく苦手意識がある筆者が作成したスライド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828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3457F-6114-4FB9-9CA0-E7F9395F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うんこで</a:t>
            </a:r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学ぶ英文法とは？</a:t>
            </a:r>
            <a:b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 is English Grammar Learned with Poop?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400626-C19C-4ED0-83F9-2E5F3B53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769" y="3339409"/>
            <a:ext cx="14401600" cy="6783857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英文法に苦手意識がある人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に向けて、同じく苦手意識がある筆者が作成したスライド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学校教育を終えた人の学び直し</a:t>
            </a: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文法についてのおさらい</a:t>
            </a:r>
          </a:p>
        </p:txBody>
      </p:sp>
    </p:spTree>
    <p:extLst>
      <p:ext uri="{BB962C8B-B14F-4D97-AF65-F5344CB8AC3E}">
        <p14:creationId xmlns:p14="http://schemas.microsoft.com/office/powerpoint/2010/main" val="125537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3457F-6114-4FB9-9CA0-E7F9395F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うんこで</a:t>
            </a:r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学ぶ英文法とは？</a:t>
            </a:r>
            <a:b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 is English Grammar Learned with Poop?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400626-C19C-4ED0-83F9-2E5F3B53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769" y="3339409"/>
            <a:ext cx="14401600" cy="6783857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英文法に苦手意識がある人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に向けて、同じく苦手意識がある筆者が作成したスライド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学校教育を終えた人の学び直し</a:t>
            </a: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文法についてのおさらい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英語に関する疑問点をつぶしていく</a:t>
            </a: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日本語の文法にも触れる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065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3457F-6114-4FB9-9CA0-E7F9395F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うんこで</a:t>
            </a:r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学ぶ英文法とは？</a:t>
            </a:r>
            <a:b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 is English Grammar Learned with Poop?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400626-C19C-4ED0-83F9-2E5F3B53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769" y="3339409"/>
            <a:ext cx="14401600" cy="6783857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英文法に苦手意識がある人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に向けて、同じく苦手意識がある筆者が作成したスライド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学校教育を終えた人の学び直し</a:t>
            </a: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文法についてのおさらい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英語に関する疑問点をつぶしていく</a:t>
            </a: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日本語の文法にも触れる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ハードルをさげるために「うんこ」などのことばを使用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言語に関する理論について決定するものではない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536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3457F-6114-4FB9-9CA0-E7F9395F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うんこで</a:t>
            </a:r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学ぶ英文法とは？</a:t>
            </a:r>
            <a:b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 is English Grammar Learned with Poop?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400626-C19C-4ED0-83F9-2E5F3B53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769" y="3339409"/>
            <a:ext cx="14401600" cy="6783857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英文法に苦手意識がある人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に向けて、同じく苦手意識がある筆者が作成したスライド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学校教育を終えた人の学び直し</a:t>
            </a: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文法についてのおさらい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英語に関する疑問点をつぶしていく</a:t>
            </a: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日本語の文法にも触れる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ハードルをさげるために「うんこ」などのことばを使用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言語に関する理論について決定するものではない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英語への興味を広げたい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間違い・疑問点などあったら教えてください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375365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3457F-6114-4FB9-9CA0-E7F9395F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もくじ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contents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400626-C19C-4ED0-83F9-2E5F3B53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089" y="4481810"/>
            <a:ext cx="10801200" cy="50405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言語って？</a:t>
            </a:r>
            <a:r>
              <a:rPr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	What is language?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227125" lvl="1" indent="-514350">
              <a:buFont typeface="+mj-lt"/>
              <a:buAutoNum type="arabicPeriod"/>
            </a:pP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227125" lvl="1" indent="-514350">
              <a:buFont typeface="+mj-lt"/>
              <a:buAutoNum type="arabicPeriod"/>
            </a:pP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227125" lvl="1" indent="-514350">
              <a:buFont typeface="+mj-lt"/>
              <a:buAutoNum type="arabicPeriod"/>
            </a:pP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lion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was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taking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dump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by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the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river</a:t>
            </a:r>
          </a:p>
          <a:p>
            <a:pPr marL="1227125" lvl="1" indent="-514350">
              <a:buFont typeface="+mj-lt"/>
              <a:buAutoNum type="arabicPeriod"/>
            </a:pP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endParaRPr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98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169" y="2743169"/>
            <a:ext cx="7200801" cy="76887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4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4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9" name="Picture 5" descr="手話をしている人のイラスト">
            <a:extLst>
              <a:ext uri="{FF2B5EF4-FFF2-40B4-BE49-F238E27FC236}">
                <a16:creationId xmlns:a16="http://schemas.microsoft.com/office/drawing/2014/main" id="{A414643B-763D-4B23-BC79-A25394B1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8225" y="1025426"/>
            <a:ext cx="2866628" cy="286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英語のスピーキングのイラスト">
            <a:extLst>
              <a:ext uri="{FF2B5EF4-FFF2-40B4-BE49-F238E27FC236}">
                <a16:creationId xmlns:a16="http://schemas.microsoft.com/office/drawing/2014/main" id="{C64C747F-CCB1-4E5E-A3E8-E59185222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17" y="6484342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英語のライティングのイラスト">
            <a:extLst>
              <a:ext uri="{FF2B5EF4-FFF2-40B4-BE49-F238E27FC236}">
                <a16:creationId xmlns:a16="http://schemas.microsoft.com/office/drawing/2014/main" id="{77809A02-0D0D-4BC5-B021-4973F7F8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38" y="2635831"/>
            <a:ext cx="2323695" cy="232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ヴォイニッチ手稿のイラスト">
            <a:extLst>
              <a:ext uri="{FF2B5EF4-FFF2-40B4-BE49-F238E27FC236}">
                <a16:creationId xmlns:a16="http://schemas.microsoft.com/office/drawing/2014/main" id="{08590452-6048-48AD-BCDE-AF93013C9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865" y="66668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ハンムラビ法典のイラスト">
            <a:extLst>
              <a:ext uri="{FF2B5EF4-FFF2-40B4-BE49-F238E27FC236}">
                <a16:creationId xmlns:a16="http://schemas.microsoft.com/office/drawing/2014/main" id="{4D88839E-8D0B-4B7D-B765-83ACD56F7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572" y="228087"/>
            <a:ext cx="2816202" cy="281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50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4652</TotalTime>
  <Words>1239</Words>
  <Application>Microsoft Office PowerPoint</Application>
  <PresentationFormat>ユーザー設定</PresentationFormat>
  <Paragraphs>206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07ラノベPOP</vt:lpstr>
      <vt:lpstr>メイリオ</vt:lpstr>
      <vt:lpstr>游ゴシック</vt:lpstr>
      <vt:lpstr>游ゴシック Light</vt:lpstr>
      <vt:lpstr>Arial</vt:lpstr>
      <vt:lpstr>Office テーマ</vt:lpstr>
      <vt:lpstr>うんこで学ぶ英文法 English Grammar Learned with Poop</vt:lpstr>
      <vt:lpstr>うんこで学ぶ英文法とは？ What is English Grammar Learned with Poop?</vt:lpstr>
      <vt:lpstr>うんこで学ぶ英文法とは？ What is English Grammar Learned with Poop?</vt:lpstr>
      <vt:lpstr>うんこで学ぶ英文法とは？ What is English Grammar Learned with Poop?</vt:lpstr>
      <vt:lpstr>うんこで学ぶ英文法とは？ What is English Grammar Learned with Poop?</vt:lpstr>
      <vt:lpstr>うんこで学ぶ英文法とは？ What is English Grammar Learned with Poop?</vt:lpstr>
      <vt:lpstr>うんこで学ぶ英文法とは？ What is English Grammar Learned with Poop?</vt:lpstr>
      <vt:lpstr>もくじ contents</vt:lpstr>
      <vt:lpstr>言語って？ What is a Language?</vt:lpstr>
      <vt:lpstr>言語って？ What is a Language?</vt:lpstr>
      <vt:lpstr>言語って？ What is a Language?</vt:lpstr>
      <vt:lpstr>言語って？ What is a Language?</vt:lpstr>
      <vt:lpstr>言語って？ What is a Language?</vt:lpstr>
      <vt:lpstr>言語って？ What is a Language?</vt:lpstr>
      <vt:lpstr>言語って？ What is a Language?</vt:lpstr>
      <vt:lpstr>言語って？ What is a Language?</vt:lpstr>
      <vt:lpstr>言語って？ What is a Language?</vt:lpstr>
      <vt:lpstr>言語って？ What is a Language?</vt:lpstr>
      <vt:lpstr>PowerPoint プレゼンテーション</vt:lpstr>
      <vt:lpstr>A lion was taking a dump by the river. （川でライオンがウンコをしていた） </vt:lpstr>
      <vt:lpstr>PowerPoint プレゼンテーション</vt:lpstr>
      <vt:lpstr>A lion was taking a dump by the river. （川でライオンがウンコをしていた） </vt:lpstr>
      <vt:lpstr>言語って？ What is a Language?</vt:lpstr>
      <vt:lpstr>言語って？ What is a Language?</vt:lpstr>
      <vt:lpstr>言語って？ What is a Language?</vt:lpstr>
      <vt:lpstr>言語って？ What is a Language?</vt:lpstr>
      <vt:lpstr>今後やること What to do in the future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うんこ 英文法 </dc:title>
  <dc:creator>五十嵐 聡</dc:creator>
  <cp:lastModifiedBy>五十嵐 聡</cp:lastModifiedBy>
  <cp:revision>21</cp:revision>
  <dcterms:created xsi:type="dcterms:W3CDTF">2021-10-01T08:29:27Z</dcterms:created>
  <dcterms:modified xsi:type="dcterms:W3CDTF">2021-11-10T11:36:54Z</dcterms:modified>
</cp:coreProperties>
</file>