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9" r:id="rId4"/>
    <p:sldId id="289" r:id="rId5"/>
    <p:sldId id="337" r:id="rId6"/>
    <p:sldId id="295" r:id="rId7"/>
    <p:sldId id="353" r:id="rId8"/>
    <p:sldId id="273" r:id="rId9"/>
    <p:sldId id="354" r:id="rId10"/>
    <p:sldId id="355" r:id="rId11"/>
    <p:sldId id="356" r:id="rId12"/>
    <p:sldId id="258" r:id="rId13"/>
    <p:sldId id="287" r:id="rId14"/>
    <p:sldId id="335" r:id="rId15"/>
    <p:sldId id="336" r:id="rId16"/>
    <p:sldId id="307" r:id="rId17"/>
    <p:sldId id="299" r:id="rId18"/>
    <p:sldId id="334" r:id="rId19"/>
    <p:sldId id="302" r:id="rId20"/>
    <p:sldId id="304" r:id="rId21"/>
    <p:sldId id="306" r:id="rId22"/>
    <p:sldId id="270" r:id="rId23"/>
    <p:sldId id="333" r:id="rId24"/>
    <p:sldId id="268" r:id="rId25"/>
    <p:sldId id="271" r:id="rId26"/>
    <p:sldId id="259" r:id="rId27"/>
    <p:sldId id="28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90DE8-40AF-46F4-BD15-B81CF80F1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D7B78F-10A4-4C62-BAC0-6F63A3AE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3C84F-0EA0-4446-BEEE-F59DD6E7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54300F-536C-45F8-84C5-A474A478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53870-F55F-44F7-8E6D-EDD3B00F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22548-B934-446C-BC91-B1DE1312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7ED29-E3D1-47EB-8D26-60860796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C4DDD-7BF6-4850-A8C4-522EEAC9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B480F-CFE7-4039-B3B2-6D62186A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282AFB-747A-4E54-8AF9-2DCDBA24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6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8126D2-AAE7-4099-B158-0120A0FCE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0DA46-49D2-4A09-B8D1-0F643B344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6C8823-5CF7-4CB8-B9F5-15A05760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CB13C-929E-4752-91CF-BE110BCA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B2241-8DF9-446E-A178-BEAD53C0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40AE-9A60-483E-AEEA-723137E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D61BF-F833-4FA8-A56E-3C6DA256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E3814-6C37-4251-BC27-99E4AEAD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E484C-97B3-4FAB-9164-B164FE80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446F8-469A-4665-8BF0-A1B439D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3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03585-A55F-41D7-A079-E93F4E1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569556-CBBC-4B56-93F4-CBFA7904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E81A0A-585A-49F2-BEFC-B92E4DC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97873-F069-4947-85C0-814E8D9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E06CB-7DC1-4ECC-AFB9-8EC1A2CC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8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78A0A-627C-4CDB-B24E-9B57103F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F4FF7-314D-4699-998C-2A5D0E1E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613F70-2804-486D-AD6A-B97DD5A2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08882-C481-4E98-844A-06E6F7B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3A619D-8BB5-4BB7-9270-56E6F46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4DC182-EE24-4827-BFDC-E7DB259D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5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D9BA4-D586-4DF4-8580-352274ED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D08078-3230-4475-B7B1-34373C67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013333-EB5D-474C-A4AA-F8719FCF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A43DF7-77FB-4798-9648-790A116BC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CA6D37-20E1-429B-9792-569315CD7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42175-5107-4735-8792-D5E31859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A745C7-CE58-4BE1-96E2-B33B852C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1ED1F8-BCFF-4027-B23A-763E9080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79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13606-7B04-4F4E-BE50-62F01788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2B0FD3-DB13-4BE0-8BAC-D60B62E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1D315D-E687-48B4-8692-F26DA255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0547BA-B5C0-4266-863C-F6A8F971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8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351CE-F3AA-4AE9-A07A-9ADB99E0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A12410-AF01-4C73-B3F6-CC98D279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860BF-9555-406B-BCDF-4AEC07A4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F4641-D52F-4B23-8E23-C5E50650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FCB13C-9BF1-4A9D-90F2-04EE512D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B15AA-DFF7-4699-9002-9CDC1FEA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FF2EB7-23EA-4F68-A707-1BF90CE0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FC32A-20C7-4E7E-BB32-5D26F297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2E8880-3CBE-4E5D-95B9-DB3F6331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6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D8672-737B-49E9-A1A8-F093E8E4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0BCC86-456F-4CC2-AF73-986ED0550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F1A415-433B-42FF-9A45-D46362C2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2DC8B1-1887-46C9-A6FB-E0B6CC8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65D4C-EC72-4CC4-8662-0C029F2D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F4F1E9-ED06-40AA-9F6E-091055B2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2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D99800-CAA3-4EBA-BED5-2E442EF3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52B7D-5FDD-4A0F-A92C-4319E8BF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EBEAE-A347-4476-97D1-7031B0FB2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BFB7-FF51-40F6-8B10-A6741571C8B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6E00CA-7D3F-4015-81EA-27D3929C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1F8C6-8008-46F8-84E5-6CC52A44C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AEB3-C598-4C35-A228-36B07FD27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sanseido-publ.co.jp/column/ghf18" TargetMode="External"/><Relationship Id="rId2" Type="http://schemas.openxmlformats.org/officeDocument/2006/relationships/hyperlink" Target="https://www.eibunpou.net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oiguru.jp/parts-of-speech#smoothplay2-7" TargetMode="External"/><Relationship Id="rId3" Type="http://schemas.openxmlformats.org/officeDocument/2006/relationships/hyperlink" Target="https://toiguru.jp/parts-of-speech#smoothplay2-2" TargetMode="External"/><Relationship Id="rId7" Type="http://schemas.openxmlformats.org/officeDocument/2006/relationships/hyperlink" Target="https://toiguru.jp/parts-of-speech#smoothplay2-6" TargetMode="External"/><Relationship Id="rId2" Type="http://schemas.openxmlformats.org/officeDocument/2006/relationships/hyperlink" Target="https://toiguru.jp/parts-of-speech#smoothplay2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iguru.jp/parts-of-speech#smoothplay2-5" TargetMode="External"/><Relationship Id="rId5" Type="http://schemas.openxmlformats.org/officeDocument/2006/relationships/hyperlink" Target="https://toiguru.jp/parts-of-speech#smoothplay2-4" TargetMode="External"/><Relationship Id="rId4" Type="http://schemas.openxmlformats.org/officeDocument/2006/relationships/hyperlink" Target="https://toiguru.jp/parts-of-speech#smoothplay2-3" TargetMode="External"/><Relationship Id="rId9" Type="http://schemas.openxmlformats.org/officeDocument/2006/relationships/hyperlink" Target="https://toiguru.jp/parts-of-speech#smoothplay2-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bunpou.net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sanseido-publ.co.jp/column/ghf18" TargetMode="External"/><Relationship Id="rId2" Type="http://schemas.openxmlformats.org/officeDocument/2006/relationships/hyperlink" Target="https://www.eibunpou.ne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4AFAE-3655-41A6-8858-D95386AC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102" y="1584241"/>
            <a:ext cx="8313797" cy="184475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英文法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143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 Grammar Learned with Poop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14F131-6553-4DF1-BF49-09CFCA63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638" y="4887824"/>
            <a:ext cx="3636725" cy="1139332"/>
          </a:xfrm>
        </p:spPr>
        <p:txBody>
          <a:bodyPr/>
          <a:lstStyle/>
          <a:p>
            <a:r>
              <a:rPr kumimoji="1" lang="ja-JP" altLang="en-US" dirty="0"/>
              <a:t>第一回</a:t>
            </a:r>
            <a:r>
              <a:rPr kumimoji="1" lang="en-US" altLang="ja-JP" dirty="0"/>
              <a:t>_20211006_</a:t>
            </a:r>
            <a:r>
              <a:rPr kumimoji="1" lang="ja-JP" altLang="en-US" dirty="0"/>
              <a:t>五十嵐</a:t>
            </a:r>
          </a:p>
        </p:txBody>
      </p:sp>
    </p:spTree>
    <p:extLst>
      <p:ext uri="{BB962C8B-B14F-4D97-AF65-F5344CB8AC3E}">
        <p14:creationId xmlns:p14="http://schemas.microsoft.com/office/powerpoint/2010/main" val="418574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英語って？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1630081"/>
            <a:ext cx="4182235" cy="5000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英語のはじまり</a:t>
            </a:r>
            <a:endParaRPr lang="en-US" altLang="ja-JP" sz="1539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1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9FE3AE-C95B-4144-A9D6-45C4FB6C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51" y="2056013"/>
            <a:ext cx="8359984" cy="45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英文法大全</a:t>
            </a:r>
            <a:r>
              <a:rPr lang="en-US" altLang="ja-JP" sz="1539" dirty="0">
                <a:hlinkClick r:id="rId2"/>
              </a:rPr>
              <a:t>https://www.eibunpou.net/index.html</a:t>
            </a:r>
            <a:endParaRPr lang="en-US" altLang="ja-JP" sz="1539" dirty="0"/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なぜフランス語と英語は似ているの？ </a:t>
            </a:r>
            <a: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https://dictionary.sanseido-publ.co.jp/column/ghf18</a:t>
            </a:r>
            <a:endParaRPr lang="en-US" altLang="ja-JP" sz="1539" dirty="0"/>
          </a:p>
          <a:p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Forest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en-US" altLang="ja-JP" sz="1796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edition</a:t>
            </a:r>
            <a:b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国語辞典　岩波　第七版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現代英英辞典　オックスフォード　第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日本語とはどういう言語か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日本人のための日本語文法入門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English Grammar in Use</a:t>
            </a:r>
          </a:p>
        </p:txBody>
      </p:sp>
    </p:spTree>
    <p:extLst>
      <p:ext uri="{BB962C8B-B14F-4D97-AF65-F5344CB8AC3E}">
        <p14:creationId xmlns:p14="http://schemas.microsoft.com/office/powerpoint/2010/main" val="159361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51557-0680-4D6B-A2EA-289DB7B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C120-7BA5-4CA4-A532-34A05CB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2908568"/>
            <a:ext cx="4182235" cy="2747963"/>
          </a:xfrm>
        </p:spPr>
        <p:txBody>
          <a:bodyPr>
            <a:normAutofit/>
          </a:bodyPr>
          <a:lstStyle/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93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51557-0680-4D6B-A2EA-289DB7B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C120-7BA5-4CA4-A532-34A05CB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2908568"/>
            <a:ext cx="4182235" cy="2747963"/>
          </a:xfrm>
        </p:spPr>
        <p:txBody>
          <a:bodyPr>
            <a:normAutofit/>
          </a:bodyPr>
          <a:lstStyle/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</a:p>
          <a:p>
            <a:pPr marL="787078" lvl="1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2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51557-0680-4D6B-A2EA-289DB7B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文の種類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C120-7BA5-4CA4-A532-34A05CB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2908568"/>
            <a:ext cx="4182235" cy="2747963"/>
          </a:xfrm>
        </p:spPr>
        <p:txBody>
          <a:bodyPr>
            <a:normAutofit fontScale="62500" lnSpcReduction="20000"/>
          </a:bodyPr>
          <a:lstStyle/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意味上の分類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平叙文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疑問文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感嘆文・祈願文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構造上の分類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単文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混文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39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51557-0680-4D6B-A2EA-289DB7B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文型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C120-7BA5-4CA4-A532-34A05CB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2908568"/>
            <a:ext cx="4182235" cy="2747963"/>
          </a:xfrm>
        </p:spPr>
        <p:txBody>
          <a:bodyPr>
            <a:normAutofit/>
          </a:bodyPr>
          <a:lstStyle/>
          <a:p>
            <a:pPr marL="329904" indent="-329904">
              <a:buFont typeface="+mj-lt"/>
              <a:buAutoNum type="arabicPeriod"/>
            </a:pP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S+V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S+V+O</a:t>
            </a:r>
          </a:p>
          <a:p>
            <a:pPr marL="329904" indent="-329904">
              <a:buFont typeface="+mj-lt"/>
              <a:buAutoNum type="arabicPeriod"/>
            </a:pP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S+V+C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S+V+O+O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S+V+O+C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01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848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文の要素まとめ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1732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97" y="1690689"/>
            <a:ext cx="4182235" cy="484913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A,lion,was,etc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ことばの最小単位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文字の組み合わせでできる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）の品詞に分類できる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 the river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「主語＋動詞」の形になっていない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８つの句に分類できる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頻繁に使われるのは３つ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045F191-6790-4947-8123-3343751CCDD4}"/>
              </a:ext>
            </a:extLst>
          </p:cNvPr>
          <p:cNvSpPr txBox="1">
            <a:spLocks/>
          </p:cNvSpPr>
          <p:nvPr/>
        </p:nvSpPr>
        <p:spPr>
          <a:xfrm>
            <a:off x="7343069" y="1690689"/>
            <a:ext cx="4182235" cy="4849131"/>
          </a:xfrm>
          <a:prstGeom prst="rect">
            <a:avLst/>
          </a:prstGeom>
        </p:spPr>
        <p:txBody>
          <a:bodyPr vert="horz" lIns="58652" tIns="29326" rIns="58652" bIns="29326" rtlCol="0">
            <a:normAutofit fontScale="47500" lnSpcReduction="20000"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kumimoji="1"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kumimoji="1"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A,lion,was,etc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 smallest unit of speech</a:t>
            </a:r>
          </a:p>
          <a:p>
            <a:pPr marL="787078" lvl="1" indent="-329904">
              <a:buFont typeface="+mj-lt"/>
              <a:buAutoNum type="arabicPeriod"/>
            </a:pP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be done with a combination of letters.</a:t>
            </a:r>
          </a:p>
          <a:p>
            <a:pPr marL="787078" lvl="1" indent="-329904">
              <a:buFont typeface="+mj-lt"/>
              <a:buAutoNum type="arabicPeriod"/>
            </a:pP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be classified into 8 (+2) parts of speech</a:t>
            </a:r>
            <a:endParaRPr lang="ja-JP" altLang="en-US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 the river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「主語＋動詞」の形になっていない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８つの句に分類できる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頻繁に使われるのは３つ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31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ward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ja-JP" altLang="en-US" sz="166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166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1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Poop</a:t>
            </a:r>
            <a:r>
              <a:rPr lang="ja-JP" altLang="en-US" sz="102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（うんこ）</a:t>
            </a:r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1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</a:t>
            </a:r>
            <a:r>
              <a:rPr lang="ja-JP" altLang="en-US" sz="102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（は）</a:t>
            </a:r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1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Stinks</a:t>
            </a:r>
            <a:r>
              <a:rPr lang="ja-JP" altLang="en-US" sz="102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（くさい）</a:t>
            </a:r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1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River</a:t>
            </a:r>
            <a:r>
              <a:rPr lang="ja-JP" altLang="en-US" sz="102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（川）</a:t>
            </a:r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166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166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ことばの最小単位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文字の組み合わせでできる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モノ、コト、気持ち、考えなどをあらわす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複数の意味を持つ語もある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以下に分けられる語もある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接答辞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語根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接尾辞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）の品詞に分類できる</a:t>
            </a:r>
          </a:p>
        </p:txBody>
      </p:sp>
    </p:spTree>
    <p:extLst>
      <p:ext uri="{BB962C8B-B14F-4D97-AF65-F5344CB8AC3E}">
        <p14:creationId xmlns:p14="http://schemas.microsoft.com/office/powerpoint/2010/main" val="38544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品詞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a part of speech?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1632864"/>
            <a:ext cx="4182235" cy="516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1539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2"/>
              </a:rPr>
              <a:t>2-1.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2"/>
              </a:rPr>
              <a:t>名詞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3"/>
              </a:rPr>
              <a:t>2-2.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3"/>
              </a:rPr>
              <a:t>代名詞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4"/>
              </a:rPr>
              <a:t>2-3.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4"/>
              </a:rPr>
              <a:t>形容詞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5"/>
              </a:rPr>
              <a:t>2-4.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5"/>
              </a:rPr>
              <a:t>動詞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6"/>
              </a:rPr>
              <a:t>2-5.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6"/>
              </a:rPr>
              <a:t>副詞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7"/>
              </a:rPr>
              <a:t>2-6.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7"/>
              </a:rPr>
              <a:t>前置詞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8"/>
              </a:rPr>
              <a:t>2-7.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8"/>
              </a:rPr>
              <a:t>接続詞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673" dirty="0">
                <a:solidFill>
                  <a:srgbClr val="4F96F6"/>
                </a:solidFill>
                <a:latin typeface="Helvetica" panose="020B0604020202020204" pitchFamily="34" charset="0"/>
                <a:hlinkClick r:id="rId9"/>
              </a:rPr>
              <a:t>2-8. </a:t>
            </a:r>
            <a:r>
              <a:rPr lang="zh-TW" altLang="en-US" sz="673" dirty="0">
                <a:solidFill>
                  <a:srgbClr val="4F96F6"/>
                </a:solidFill>
                <a:latin typeface="Helvetica" panose="020B0604020202020204" pitchFamily="34" charset="0"/>
                <a:hlinkClick r:id="rId9"/>
              </a:rPr>
              <a:t>間投詞</a:t>
            </a:r>
            <a:endParaRPr lang="zh-TW" altLang="en-US" sz="673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altLang="ja-JP" sz="1539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句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phrase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1539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1539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1539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2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026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川で</a:t>
            </a:r>
            <a:r>
              <a:rPr lang="ja-JP" altLang="en-US" sz="102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ライオンがウンコをしていた）</a:t>
            </a:r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一つの語の役割を表す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</a:t>
            </a:r>
            <a:r>
              <a:rPr lang="ja-JP" altLang="en-US" sz="1539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なっていない</a:t>
            </a:r>
            <a:endParaRPr lang="en-US" altLang="ja-JP" sz="1539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８つの句に分類できる</a:t>
            </a:r>
            <a:b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（頻繁に使われるのは３つ）</a:t>
            </a:r>
          </a:p>
        </p:txBody>
      </p:sp>
    </p:spTree>
    <p:extLst>
      <p:ext uri="{BB962C8B-B14F-4D97-AF65-F5344CB8AC3E}">
        <p14:creationId xmlns:p14="http://schemas.microsoft.com/office/powerpoint/2010/main" val="241106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224" y="2141982"/>
            <a:ext cx="9237552" cy="4351338"/>
          </a:xfrm>
        </p:spPr>
        <p:txBody>
          <a:bodyPr>
            <a:normAutofit/>
          </a:bodyPr>
          <a:lstStyle/>
          <a:p>
            <a:r>
              <a:rPr lang="ja-JP" altLang="en-US" sz="1796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学校教育を終えた人の学び直し</a:t>
            </a: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文法についてのおさらい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英語に関する疑問点をつぶしていく</a:t>
            </a: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日本語の文法にも触れる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ハードルをさげるために「うんこ」などのことばを使用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言語に関する理論について決定するものではない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英語への興味を広げたい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間違い・疑問点などあったら教えてください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69488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節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clause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41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1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141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1668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2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（川で</a:t>
            </a:r>
            <a:r>
              <a:rPr lang="ja-JP" altLang="en-US" sz="1026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</a:t>
            </a:r>
            <a:r>
              <a:rPr lang="ja-JP" altLang="en-US" sz="102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026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</a:t>
            </a:r>
            <a:r>
              <a:rPr lang="ja-JP" altLang="en-US" sz="1539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なっている</a:t>
            </a:r>
            <a:br>
              <a:rPr lang="en-US" altLang="ja-JP" sz="1539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77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66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166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1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2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02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1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1668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166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語・句・節のいずれか、またはすべてを</a:t>
            </a:r>
            <a:b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組み合わせたものでできている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「主語＋動詞」（主部＋述部）の形に</a:t>
            </a:r>
            <a:b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93248" indent="-293248">
              <a:buFont typeface="+mj-lt"/>
              <a:buAutoNum type="arabicPeriod"/>
            </a:pP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５つの文に分類できる</a:t>
            </a:r>
          </a:p>
        </p:txBody>
      </p:sp>
    </p:spTree>
    <p:extLst>
      <p:ext uri="{BB962C8B-B14F-4D97-AF65-F5344CB8AC3E}">
        <p14:creationId xmlns:p14="http://schemas.microsoft.com/office/powerpoint/2010/main" val="154337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848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文の要素まとめ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1732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1690689"/>
            <a:ext cx="4182235" cy="484913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A,lion,was,etc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ことばの最小単位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文字の組み合わせでできる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）の品詞に分類できる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 the river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「主語＋動詞」の形になっていない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８つの句に分類できる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頻繁に使われるのは３つ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7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848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文の要素まとめ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1732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1690689"/>
            <a:ext cx="4182235" cy="484913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1988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ja-JP" sz="14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A,lion,was,etc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ことばの最小単位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文字の組み合わせでできる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）の品詞に分類できる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 the river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「主語＋動詞」の形になっていない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８つの句に分類できる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頻繁に使われるのは３つ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b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r>
              <a:rPr lang="ja-JP" altLang="en-US" sz="179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79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</a:p>
          <a:p>
            <a:pPr marL="787078" lvl="1" indent="-329904">
              <a:buFont typeface="+mj-lt"/>
              <a:buAutoNum type="arabicPeriod"/>
            </a:pPr>
            <a:r>
              <a:rPr lang="ja-JP" altLang="en-US" sz="13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13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085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英文法大全</a:t>
            </a:r>
            <a:r>
              <a:rPr lang="en-US" altLang="ja-JP" sz="1539" dirty="0">
                <a:hlinkClick r:id="rId2"/>
              </a:rPr>
              <a:t>https://www.eibunpou.net/index.html</a:t>
            </a:r>
            <a:endParaRPr lang="en-US" altLang="ja-JP" sz="1539" dirty="0"/>
          </a:p>
          <a:p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Forest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en-US" altLang="ja-JP" sz="1796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edition</a:t>
            </a: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国語辞典　岩波　第七版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現代英英辞典　オックスフォード　第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018890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次回以降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各要素の分類を見てみる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語の形の変化を見る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語の順番の変化をみる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単語のつくりを見る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熟語をみる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ことわざをみる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発音記号を見る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例外を見る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94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難しいところ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日本語の文法の話と混ざる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日本語の法則がわからない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日本語の単語が何を表すかわからない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日本語の読み方がわからない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日本語の書き方がわからない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英単語が何を表すかわからない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英文法の法則がわからない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英語の読み方がわからない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英語の綴りがわからない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文化の違いを知らない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例外のルールが多い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6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学ぶ英文法とは？</a:t>
            </a:r>
            <a:b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 is English Grammar Learned with Poop?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733" y="2141537"/>
            <a:ext cx="9237552" cy="4351338"/>
          </a:xfrm>
        </p:spPr>
        <p:txBody>
          <a:bodyPr>
            <a:normAutofit/>
          </a:bodyPr>
          <a:lstStyle/>
          <a:p>
            <a:r>
              <a:rPr lang="ja-JP" altLang="en-US" sz="1796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英文法に苦手意識がある人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に向けて、同じく苦手意識がある筆者が作成したスライド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学校教育を終えた人の学び直し</a:t>
            </a: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文法についてのおさらい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英語に関する疑問点をつぶしていく</a:t>
            </a: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日本語の文法にも触れる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ハードルをさげるために「うんこ」などのことばを使用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言語に関する理論について決定するものではない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英語への興味を広げたい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間違い・疑問点などあったら教えてください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89344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もくじ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contents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734" y="2043367"/>
            <a:ext cx="6928164" cy="4147081"/>
          </a:xfrm>
        </p:spPr>
        <p:txBody>
          <a:bodyPr>
            <a:normAutofit lnSpcReduction="10000"/>
          </a:bodyPr>
          <a:lstStyle/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言語って？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What is language?</a:t>
            </a:r>
            <a:endParaRPr lang="en-US" altLang="ja-JP" sz="3848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文の要素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Elements of a sentence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Words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Phrase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Clause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Sentence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Summary</a:t>
            </a:r>
          </a:p>
          <a:p>
            <a:pPr marL="329904" indent="-329904">
              <a:buFont typeface="+mj-lt"/>
              <a:buAutoNum type="arabicPeriod"/>
            </a:pPr>
            <a:r>
              <a:rPr lang="ja-JP" altLang="en-US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lang="en-US" altLang="ja-JP" sz="256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Reference</a:t>
            </a:r>
          </a:p>
          <a:p>
            <a:pPr marL="329904" indent="-329904">
              <a:buFont typeface="+mj-lt"/>
              <a:buAutoNum type="arabicPeriod"/>
            </a:pPr>
            <a:endParaRPr lang="en-US" altLang="ja-JP" sz="256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29904" indent="-329904">
              <a:buFont typeface="+mj-lt"/>
              <a:buAutoNum type="arabicPeriod"/>
            </a:pPr>
            <a:endParaRPr lang="ja-JP" altLang="en-US" sz="256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83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英文法大全</a:t>
            </a:r>
            <a:r>
              <a:rPr lang="en-US" altLang="ja-JP" sz="1539" dirty="0">
                <a:hlinkClick r:id="rId2"/>
              </a:rPr>
              <a:t>https://www.eibunpou.net/index.html</a:t>
            </a:r>
            <a:endParaRPr lang="en-US" altLang="ja-JP" sz="1539" dirty="0"/>
          </a:p>
          <a:p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なぜフランス語と英語は似ているの？ </a:t>
            </a:r>
            <a:r>
              <a:rPr lang="en-US" altLang="ja-JP" sz="1539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https://dictionary.sanseido-publ.co.jp/column/ghf18</a:t>
            </a:r>
            <a:endParaRPr lang="en-US" altLang="ja-JP" sz="1539" dirty="0"/>
          </a:p>
          <a:p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Forest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en-US" altLang="ja-JP" sz="1796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edition</a:t>
            </a:r>
            <a:b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国語辞典　岩波　第七版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現代英英辞典　オックスフォード　第</a:t>
            </a:r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日本語とはどういう言語か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日本人のための日本語文法入門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796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English Grammar in Use</a:t>
            </a:r>
          </a:p>
        </p:txBody>
      </p:sp>
    </p:spTree>
    <p:extLst>
      <p:ext uri="{BB962C8B-B14F-4D97-AF65-F5344CB8AC3E}">
        <p14:creationId xmlns:p14="http://schemas.microsoft.com/office/powerpoint/2010/main" val="56100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英語って？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881" y="1630081"/>
            <a:ext cx="4585256" cy="5000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22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22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52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56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07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69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英語って？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102" y="1630081"/>
            <a:ext cx="8313796" cy="5000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22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22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56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Poop stinks</a:t>
            </a:r>
            <a:r>
              <a:rPr lang="ja-JP" altLang="en-US" sz="1539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（ウンコはくさい）</a:t>
            </a:r>
            <a:endParaRPr lang="en-US" altLang="ja-JP" sz="1539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56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Poop is smelly </a:t>
            </a:r>
            <a:r>
              <a:rPr lang="en-US" altLang="ja-JP" sz="1539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539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ウンチがくさい</a:t>
            </a:r>
            <a:r>
              <a:rPr lang="en-US" altLang="ja-JP" sz="1539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256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566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539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（川でライオンがフンをしていた）</a:t>
            </a:r>
            <a:endParaRPr lang="en-US" altLang="ja-JP" sz="1539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566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 bathroom in monkey house always stinks.</a:t>
            </a:r>
            <a:br>
              <a:rPr lang="en-US" altLang="ja-JP" sz="2566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539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（猿の家のトイレはいつも悪臭がする）</a:t>
            </a:r>
            <a:endParaRPr lang="en-US" altLang="ja-JP" sz="2052" dirty="0">
              <a:solidFill>
                <a:srgbClr val="22222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566" dirty="0">
                <a:latin typeface="メイリオ" panose="020B0604030504040204" pitchFamily="50" charset="-128"/>
                <a:ea typeface="メイリオ" panose="020B0604030504040204" pitchFamily="50" charset="-128"/>
              </a:rPr>
              <a:t>You look like poop.</a:t>
            </a: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（まるでうんこみたいだ）</a:t>
            </a:r>
            <a:endParaRPr lang="en-US" altLang="ja-JP" sz="153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566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Hey,Poop</a:t>
            </a:r>
            <a:r>
              <a:rPr lang="en-US" altLang="ja-JP" sz="2566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539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（よっ、うんこ！）</a:t>
            </a:r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52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56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079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9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224" y="1632864"/>
            <a:ext cx="9237552" cy="516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小文字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b c d e f g h 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j k l m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 o p q r s t u v w x y z</a:t>
            </a:r>
          </a:p>
          <a:p>
            <a:pPr marL="0" indent="0" algn="ctr">
              <a:buNone/>
            </a:pPr>
            <a:endParaRPr lang="en-US" altLang="ja-JP" sz="1539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大文字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 B C D E F G H I J K L M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 O P Q R S T U V W X Y Z</a:t>
            </a:r>
          </a:p>
          <a:p>
            <a:pPr marL="0" indent="0" algn="ctr">
              <a:buNone/>
            </a:pPr>
            <a:endParaRPr lang="en-US" altLang="ja-JP" sz="1539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発音記号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【ɑ:】【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ɑ:r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ǝ:r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:】【u:】【ɔ:】【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ɔ:r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【ai】【au】【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ei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ɔi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ou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 algn="ctr">
              <a:buNone/>
            </a:pP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【p】【b】【t】【d】【k】【g】【s】【z】【ʃ】【ʒ】【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tʃ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】【</a:t>
            </a:r>
            <a:r>
              <a:rPr lang="en-US" altLang="ja-JP" sz="1539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dʒ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 algn="ctr">
              <a:buNone/>
            </a:pPr>
            <a:r>
              <a:rPr lang="el-GR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【θ】</a:t>
            </a:r>
            <a:r>
              <a:rPr lang="en-US" altLang="ja-JP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【ð】【l】【r】【m】【n】【ŋ】【h】【j】【w】</a:t>
            </a:r>
          </a:p>
        </p:txBody>
      </p:sp>
    </p:spTree>
    <p:extLst>
      <p:ext uri="{BB962C8B-B14F-4D97-AF65-F5344CB8AC3E}">
        <p14:creationId xmlns:p14="http://schemas.microsoft.com/office/powerpoint/2010/main" val="5884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英語って？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lang="ja-JP" altLang="en-US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lang="en-US" altLang="ja-JP" sz="2309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English?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83" y="1630081"/>
            <a:ext cx="4182235" cy="5000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539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英語のはじまり</a:t>
            </a:r>
            <a:endParaRPr lang="en-US" altLang="ja-JP" sz="1539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1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796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6203936-586D-421B-9BF7-5DFA2E12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14" y="1872408"/>
            <a:ext cx="7807198" cy="48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1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2009</Words>
  <Application>Microsoft Office PowerPoint</Application>
  <PresentationFormat>ワイド画面</PresentationFormat>
  <Paragraphs>283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07ラノベPOP</vt:lpstr>
      <vt:lpstr>メイリオ</vt:lpstr>
      <vt:lpstr>游ゴシック</vt:lpstr>
      <vt:lpstr>游ゴシック Light</vt:lpstr>
      <vt:lpstr>Arial</vt:lpstr>
      <vt:lpstr>Helvetica</vt:lpstr>
      <vt:lpstr>Office テーマ</vt:lpstr>
      <vt:lpstr>うんこで学ぶ英文法 English Grammar Learned with Poop</vt:lpstr>
      <vt:lpstr>うんこで学ぶ英文法とは？ What is English Grammar Learned with Poop?</vt:lpstr>
      <vt:lpstr>うんこで学ぶ英文法とは？ What is English Grammar Learned with Poop?</vt:lpstr>
      <vt:lpstr>もくじ contents</vt:lpstr>
      <vt:lpstr>参考</vt:lpstr>
      <vt:lpstr>英語って？ What is a English?</vt:lpstr>
      <vt:lpstr>英語って？ What is a English?</vt:lpstr>
      <vt:lpstr>英語って？ What is a English?</vt:lpstr>
      <vt:lpstr>英語って？ What is a English?</vt:lpstr>
      <vt:lpstr>英語って？ What is a English?</vt:lpstr>
      <vt:lpstr>参考</vt:lpstr>
      <vt:lpstr>文の要素 Element of a sentence</vt:lpstr>
      <vt:lpstr>文の要素 Element of a sentence</vt:lpstr>
      <vt:lpstr>文の種類 Element of a sentence</vt:lpstr>
      <vt:lpstr>文型 Element of a sentence</vt:lpstr>
      <vt:lpstr>文の要素まとめ Element of a sentence</vt:lpstr>
      <vt:lpstr>語 ward</vt:lpstr>
      <vt:lpstr>品詞 What is a part of speech?</vt:lpstr>
      <vt:lpstr>句 phrase</vt:lpstr>
      <vt:lpstr>節 clause</vt:lpstr>
      <vt:lpstr>文 sentence</vt:lpstr>
      <vt:lpstr>文の要素まとめ Element of a sentence</vt:lpstr>
      <vt:lpstr>文の要素まとめ Element of a sentence</vt:lpstr>
      <vt:lpstr>参考</vt:lpstr>
      <vt:lpstr>次回以降</vt:lpstr>
      <vt:lpstr>難しいところ</vt:lpstr>
      <vt:lpstr>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うんこで学ぶ英文法 English Grammar Learned with Poop</dc:title>
  <dc:creator>五十嵐 聡</dc:creator>
  <cp:lastModifiedBy>五十嵐 聡</cp:lastModifiedBy>
  <cp:revision>1</cp:revision>
  <dcterms:created xsi:type="dcterms:W3CDTF">2021-11-10T06:59:40Z</dcterms:created>
  <dcterms:modified xsi:type="dcterms:W3CDTF">2021-11-11T01:07:14Z</dcterms:modified>
</cp:coreProperties>
</file>