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74" r:id="rId5"/>
    <p:sldId id="259" r:id="rId6"/>
    <p:sldId id="260" r:id="rId7"/>
    <p:sldId id="261" r:id="rId8"/>
    <p:sldId id="276" r:id="rId9"/>
    <p:sldId id="268" r:id="rId11"/>
    <p:sldId id="285" r:id="rId12"/>
    <p:sldId id="297" r:id="rId13"/>
    <p:sldId id="269" r:id="rId14"/>
    <p:sldId id="270" r:id="rId15"/>
    <p:sldId id="272" r:id="rId16"/>
    <p:sldId id="273" r:id="rId1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28" autoAdjust="0"/>
    <p:restoredTop sz="94660"/>
  </p:normalViewPr>
  <p:slideViewPr>
    <p:cSldViewPr>
      <p:cViewPr>
        <p:scale>
          <a:sx n="66" d="100"/>
          <a:sy n="66" d="100"/>
        </p:scale>
        <p:origin x="1584" y="244"/>
      </p:cViewPr>
      <p:guideLst>
        <p:guide orient="horz" pos="2865"/>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1451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145163"/>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5228034" y="361652"/>
            <a:ext cx="1735931" cy="97646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1392362"/>
            <a:ext cx="9753600" cy="1139205"/>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2748056"/>
            <a:ext cx="5283200" cy="1451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2748056"/>
            <a:ext cx="5283200" cy="145163"/>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263238"/>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sz="8900" b="1" i="0" u="heavy">
                <a:solidFill>
                  <a:srgbClr val="263238"/>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263238"/>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387175"/>
            <a:ext cx="4141470" cy="131445"/>
          </a:xfrm>
          <a:custGeom>
            <a:avLst/>
            <a:gdLst/>
            <a:ahLst/>
            <a:cxnLst/>
            <a:rect l="l" t="t" r="r" b="b"/>
            <a:pathLst>
              <a:path w="4141470" h="131445">
                <a:moveTo>
                  <a:pt x="4140899" y="0"/>
                </a:moveTo>
                <a:lnTo>
                  <a:pt x="0" y="0"/>
                </a:lnTo>
                <a:lnTo>
                  <a:pt x="0" y="131400"/>
                </a:lnTo>
                <a:lnTo>
                  <a:pt x="4140899" y="131400"/>
                </a:lnTo>
                <a:lnTo>
                  <a:pt x="4140899" y="0"/>
                </a:lnTo>
                <a:close/>
              </a:path>
            </a:pathLst>
          </a:custGeom>
          <a:solidFill>
            <a:srgbClr val="FFC727"/>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3400" b="1" i="0">
                <a:solidFill>
                  <a:srgbClr val="263238"/>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88105" y="260227"/>
            <a:ext cx="1767788" cy="543560"/>
          </a:xfrm>
          <a:prstGeom prst="rect">
            <a:avLst/>
          </a:prstGeom>
        </p:spPr>
        <p:txBody>
          <a:bodyPr wrap="square" lIns="0" tIns="0" rIns="0" bIns="0">
            <a:spAutoFit/>
          </a:bodyPr>
          <a:lstStyle>
            <a:lvl1pPr>
              <a:defRPr sz="3400" b="1" i="0">
                <a:solidFill>
                  <a:srgbClr val="263238"/>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1080416" y="1352419"/>
            <a:ext cx="6983167" cy="1381760"/>
          </a:xfrm>
          <a:prstGeom prst="rect">
            <a:avLst/>
          </a:prstGeom>
        </p:spPr>
        <p:txBody>
          <a:bodyPr wrap="square" lIns="0" tIns="0" rIns="0" bIns="0">
            <a:spAutoFit/>
          </a:bodyPr>
          <a:lstStyle>
            <a:lvl1pPr>
              <a:defRPr sz="8900" b="1" i="0" u="heavy">
                <a:solidFill>
                  <a:srgbClr val="263238"/>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www.stories.com/" TargetMode="External"/><Relationship Id="rId3" Type="http://schemas.openxmlformats.org/officeDocument/2006/relationships/hyperlink" Target="https://www.freepik.com/" TargetMode="External"/><Relationship Id="rId2" Type="http://schemas.openxmlformats.org/officeDocument/2006/relationships/hyperlink" Target="https://www.flaticon.com/" TargetMode="External"/><Relationship Id="rId1" Type="http://schemas.openxmlformats.org/officeDocument/2006/relationships/hyperlink" Target="https://slidesgo.com/"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419100" cy="2690495"/>
          </a:xfrm>
          <a:custGeom>
            <a:avLst/>
            <a:gdLst/>
            <a:ahLst/>
            <a:cxnLst/>
            <a:rect l="l" t="t" r="r" b="b"/>
            <a:pathLst>
              <a:path w="419100" h="2690495">
                <a:moveTo>
                  <a:pt x="418500" y="0"/>
                </a:moveTo>
                <a:lnTo>
                  <a:pt x="0" y="0"/>
                </a:lnTo>
                <a:lnTo>
                  <a:pt x="0" y="2690100"/>
                </a:lnTo>
                <a:lnTo>
                  <a:pt x="418500" y="2690100"/>
                </a:lnTo>
                <a:lnTo>
                  <a:pt x="418500" y="0"/>
                </a:lnTo>
                <a:close/>
              </a:path>
            </a:pathLst>
          </a:custGeom>
          <a:solidFill>
            <a:srgbClr val="455A64"/>
          </a:solidFill>
        </p:spPr>
        <p:txBody>
          <a:bodyPr wrap="square" lIns="0" tIns="0" rIns="0" bIns="0" rtlCol="0"/>
          <a:lstStyle/>
          <a:p/>
        </p:txBody>
      </p:sp>
      <p:sp>
        <p:nvSpPr>
          <p:cNvPr id="5" name="object 5"/>
          <p:cNvSpPr/>
          <p:nvPr/>
        </p:nvSpPr>
        <p:spPr>
          <a:xfrm>
            <a:off x="8829375" y="4075800"/>
            <a:ext cx="314960" cy="1068070"/>
          </a:xfrm>
          <a:custGeom>
            <a:avLst/>
            <a:gdLst/>
            <a:ahLst/>
            <a:cxnLst/>
            <a:rect l="l" t="t" r="r" b="b"/>
            <a:pathLst>
              <a:path w="314959" h="1068070">
                <a:moveTo>
                  <a:pt x="314700" y="0"/>
                </a:moveTo>
                <a:lnTo>
                  <a:pt x="0" y="0"/>
                </a:lnTo>
                <a:lnTo>
                  <a:pt x="0" y="1067700"/>
                </a:lnTo>
                <a:lnTo>
                  <a:pt x="314700" y="1067700"/>
                </a:lnTo>
                <a:lnTo>
                  <a:pt x="314700" y="0"/>
                </a:lnTo>
                <a:close/>
              </a:path>
            </a:pathLst>
          </a:custGeom>
          <a:solidFill>
            <a:srgbClr val="FF0000"/>
          </a:solidFill>
        </p:spPr>
        <p:txBody>
          <a:bodyPr wrap="square" lIns="0" tIns="0" rIns="0" bIns="0" rtlCol="0"/>
          <a:lstStyle/>
          <a:p>
            <a:endParaRPr dirty="0"/>
          </a:p>
        </p:txBody>
      </p:sp>
      <p:sp>
        <p:nvSpPr>
          <p:cNvPr id="6" name="object 6"/>
          <p:cNvSpPr/>
          <p:nvPr/>
        </p:nvSpPr>
        <p:spPr>
          <a:xfrm>
            <a:off x="8058774" y="92399"/>
            <a:ext cx="1085850" cy="131445"/>
          </a:xfrm>
          <a:custGeom>
            <a:avLst/>
            <a:gdLst/>
            <a:ahLst/>
            <a:cxnLst/>
            <a:rect l="l" t="t" r="r" b="b"/>
            <a:pathLst>
              <a:path w="1085850" h="131445">
                <a:moveTo>
                  <a:pt x="1085400" y="0"/>
                </a:moveTo>
                <a:lnTo>
                  <a:pt x="0" y="0"/>
                </a:lnTo>
                <a:lnTo>
                  <a:pt x="0" y="131400"/>
                </a:lnTo>
                <a:lnTo>
                  <a:pt x="1085400" y="131400"/>
                </a:lnTo>
                <a:lnTo>
                  <a:pt x="1085400" y="0"/>
                </a:lnTo>
                <a:close/>
              </a:path>
            </a:pathLst>
          </a:custGeom>
          <a:solidFill>
            <a:srgbClr val="455A64"/>
          </a:solidFill>
        </p:spPr>
        <p:txBody>
          <a:bodyPr wrap="square" lIns="0" tIns="0" rIns="0" bIns="0" rtlCol="0"/>
          <a:lstStyle/>
          <a:p/>
        </p:txBody>
      </p:sp>
      <p:sp>
        <p:nvSpPr>
          <p:cNvPr id="9" name="Title 8"/>
          <p:cNvSpPr>
            <a:spLocks noGrp="1"/>
          </p:cNvSpPr>
          <p:nvPr>
            <p:ph type="title"/>
          </p:nvPr>
        </p:nvSpPr>
        <p:spPr>
          <a:xfrm>
            <a:off x="1143000" y="514350"/>
            <a:ext cx="2987040" cy="1846580"/>
          </a:xfrm>
        </p:spPr>
        <p:txBody>
          <a:bodyPr wrap="square"/>
          <a:lstStyle/>
          <a:p>
            <a:r>
              <a:rPr lang="en-US" altLang="en-IN"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SPOTIFY</a:t>
            </a:r>
            <a:r>
              <a:rPr lang="en-IN"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IN"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a:t>
            </a:r>
            <a:br>
              <a:rPr lang="en-IN"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a:t>
            </a:r>
            <a:endParaRPr lang="en-IN"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1" name="Picture 10" descr="spotify"/>
          <p:cNvPicPr>
            <a:picLocks noChangeAspect="1"/>
          </p:cNvPicPr>
          <p:nvPr/>
        </p:nvPicPr>
        <p:blipFill>
          <a:blip r:embed="rId1"/>
          <a:stretch>
            <a:fillRect/>
          </a:stretch>
        </p:blipFill>
        <p:spPr>
          <a:xfrm>
            <a:off x="4648200" y="1123950"/>
            <a:ext cx="4250690" cy="270700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ongsCount"/>
          <p:cNvPicPr>
            <a:picLocks noChangeAspect="1"/>
          </p:cNvPicPr>
          <p:nvPr>
            <p:ph sz="half" idx="2"/>
          </p:nvPr>
        </p:nvPicPr>
        <p:blipFill>
          <a:blip r:embed="rId1"/>
          <a:stretch>
            <a:fillRect/>
          </a:stretch>
        </p:blipFill>
        <p:spPr>
          <a:xfrm>
            <a:off x="533400" y="133350"/>
            <a:ext cx="3977640" cy="2063115"/>
          </a:xfrm>
          <a:prstGeom prst="rect">
            <a:avLst/>
          </a:prstGeom>
        </p:spPr>
      </p:pic>
      <p:pic>
        <p:nvPicPr>
          <p:cNvPr id="11" name="Content Placeholder 10" descr="Duration"/>
          <p:cNvPicPr>
            <a:picLocks noChangeAspect="1"/>
          </p:cNvPicPr>
          <p:nvPr>
            <p:ph sz="half" idx="3"/>
          </p:nvPr>
        </p:nvPicPr>
        <p:blipFill>
          <a:blip r:embed="rId2"/>
          <a:stretch>
            <a:fillRect/>
          </a:stretch>
        </p:blipFill>
        <p:spPr>
          <a:xfrm>
            <a:off x="4724400" y="133350"/>
            <a:ext cx="3977640" cy="2062480"/>
          </a:xfrm>
          <a:prstGeom prst="rect">
            <a:avLst/>
          </a:prstGeom>
        </p:spPr>
      </p:pic>
      <p:pic>
        <p:nvPicPr>
          <p:cNvPr id="13" name="Picture 12" descr="LvsE"/>
          <p:cNvPicPr>
            <a:picLocks noChangeAspect="1"/>
          </p:cNvPicPr>
          <p:nvPr/>
        </p:nvPicPr>
        <p:blipFill>
          <a:blip r:embed="rId3"/>
          <a:stretch>
            <a:fillRect/>
          </a:stretch>
        </p:blipFill>
        <p:spPr>
          <a:xfrm>
            <a:off x="533400" y="2266950"/>
            <a:ext cx="3977640" cy="2599690"/>
          </a:xfrm>
          <a:prstGeom prst="rect">
            <a:avLst/>
          </a:prstGeom>
        </p:spPr>
      </p:pic>
      <p:pic>
        <p:nvPicPr>
          <p:cNvPr id="15" name="Picture 14" descr="PvsA"/>
          <p:cNvPicPr>
            <a:picLocks noChangeAspect="1"/>
          </p:cNvPicPr>
          <p:nvPr/>
        </p:nvPicPr>
        <p:blipFill>
          <a:blip r:embed="rId4"/>
          <a:stretch>
            <a:fillRect/>
          </a:stretch>
        </p:blipFill>
        <p:spPr>
          <a:xfrm>
            <a:off x="4724400" y="2303780"/>
            <a:ext cx="3978275" cy="25622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6529200" y="148625"/>
            <a:ext cx="2614930" cy="315595"/>
          </a:xfrm>
          <a:custGeom>
            <a:avLst/>
            <a:gdLst/>
            <a:ahLst/>
            <a:cxnLst/>
            <a:rect l="l" t="t" r="r" b="b"/>
            <a:pathLst>
              <a:path w="2614929" h="315595">
                <a:moveTo>
                  <a:pt x="2614800" y="0"/>
                </a:moveTo>
                <a:lnTo>
                  <a:pt x="0" y="0"/>
                </a:lnTo>
                <a:lnTo>
                  <a:pt x="0" y="315599"/>
                </a:lnTo>
                <a:lnTo>
                  <a:pt x="2614800" y="315599"/>
                </a:lnTo>
                <a:lnTo>
                  <a:pt x="2614800" y="0"/>
                </a:lnTo>
                <a:close/>
              </a:path>
            </a:pathLst>
          </a:custGeom>
          <a:solidFill>
            <a:srgbClr val="455A64"/>
          </a:solidFill>
        </p:spPr>
        <p:txBody>
          <a:bodyPr wrap="square" lIns="0" tIns="0" rIns="0" bIns="0" rtlCol="0"/>
          <a:lstStyle/>
          <a:p/>
        </p:txBody>
      </p:sp>
      <p:sp>
        <p:nvSpPr>
          <p:cNvPr id="4" name="object 4"/>
          <p:cNvSpPr/>
          <p:nvPr/>
        </p:nvSpPr>
        <p:spPr>
          <a:xfrm>
            <a:off x="0" y="4799400"/>
            <a:ext cx="2614930" cy="344170"/>
          </a:xfrm>
          <a:custGeom>
            <a:avLst/>
            <a:gdLst/>
            <a:ahLst/>
            <a:cxnLst/>
            <a:rect l="l" t="t" r="r" b="b"/>
            <a:pathLst>
              <a:path w="2614930" h="344170">
                <a:moveTo>
                  <a:pt x="2614800" y="0"/>
                </a:moveTo>
                <a:lnTo>
                  <a:pt x="0" y="0"/>
                </a:lnTo>
                <a:lnTo>
                  <a:pt x="0" y="344100"/>
                </a:lnTo>
                <a:lnTo>
                  <a:pt x="2614800" y="344100"/>
                </a:lnTo>
                <a:lnTo>
                  <a:pt x="2614800" y="0"/>
                </a:lnTo>
                <a:close/>
              </a:path>
            </a:pathLst>
          </a:custGeom>
          <a:solidFill>
            <a:srgbClr val="FF0000"/>
          </a:solidFill>
        </p:spPr>
        <p:txBody>
          <a:bodyPr wrap="square" lIns="0" tIns="0" rIns="0" bIns="0" rtlCol="0"/>
          <a:lstStyle/>
          <a:p/>
        </p:txBody>
      </p:sp>
      <p:sp>
        <p:nvSpPr>
          <p:cNvPr id="5" name="object 5"/>
          <p:cNvSpPr txBox="1">
            <a:spLocks noGrp="1"/>
          </p:cNvSpPr>
          <p:nvPr>
            <p:ph type="title"/>
          </p:nvPr>
        </p:nvSpPr>
        <p:spPr>
          <a:xfrm>
            <a:off x="1981200" y="464220"/>
            <a:ext cx="3595499" cy="536044"/>
          </a:xfrm>
          <a:prstGeom prst="rect">
            <a:avLst/>
          </a:prstGeom>
        </p:spPr>
        <p:txBody>
          <a:bodyPr vert="horz" wrap="square" lIns="0" tIns="12700" rIns="0" bIns="0" rtlCol="0">
            <a:spAutoFit/>
          </a:bodyPr>
          <a:lstStyle/>
          <a:p>
            <a:pPr marL="13335">
              <a:lnSpc>
                <a:spcPct val="100000"/>
              </a:lnSpc>
              <a:spcBef>
                <a:spcPts val="100"/>
              </a:spcBef>
            </a:pPr>
            <a: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OBSERVATION</a:t>
            </a:r>
            <a:endPar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342900" y="1124035"/>
            <a:ext cx="8458200" cy="2584450"/>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In this project,</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First we have imported different type of python module and dataset.</a:t>
            </a: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Then after getting the output of dataset ,we have cleaned the dataset that whether the dataset has any null value or duplicate value or not.</a:t>
            </a: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Data visualization ,we have done it through different kind of data plotting.</a:t>
            </a: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Thus by this following steps we observe different kind of plotting and by comparing different kind of labelled data and we have plotted it</a:t>
            </a:r>
            <a:r>
              <a:rPr lang="en-US" dirty="0"/>
              <a:t>.</a:t>
            </a:r>
            <a:endParaRPr lang="en-US" dirty="0"/>
          </a:p>
          <a:p>
            <a:pPr marL="285750" indent="-285750" algn="just">
              <a:buFont typeface="Wingdings" panose="05000000000000000000" pitchFamily="2" charset="2"/>
              <a:buChar char="q"/>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824" y="410527"/>
            <a:ext cx="1991576" cy="536044"/>
          </a:xfrm>
          <a:prstGeom prst="rect">
            <a:avLst/>
          </a:prstGeom>
        </p:spPr>
        <p:txBody>
          <a:bodyPr vert="horz" wrap="square" lIns="0" tIns="12700" rIns="0" bIns="0" rtlCol="0">
            <a:spAutoFit/>
          </a:bodyPr>
          <a:lstStyle/>
          <a:p>
            <a:pPr marL="12700">
              <a:lnSpc>
                <a:spcPct val="100000"/>
              </a:lnSpc>
              <a:spcBef>
                <a:spcPts val="100"/>
              </a:spcBef>
            </a:pPr>
            <a: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endPar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object 6"/>
          <p:cNvSpPr/>
          <p:nvPr/>
        </p:nvSpPr>
        <p:spPr>
          <a:xfrm>
            <a:off x="5686425" y="243168"/>
            <a:ext cx="3457575" cy="334718"/>
          </a:xfrm>
          <a:custGeom>
            <a:avLst/>
            <a:gdLst/>
            <a:ahLst/>
            <a:cxnLst/>
            <a:rect l="l" t="t" r="r" b="b"/>
            <a:pathLst>
              <a:path w="3457575" h="131444">
                <a:moveTo>
                  <a:pt x="3457500" y="0"/>
                </a:moveTo>
                <a:lnTo>
                  <a:pt x="0" y="0"/>
                </a:lnTo>
                <a:lnTo>
                  <a:pt x="0" y="131400"/>
                </a:lnTo>
                <a:lnTo>
                  <a:pt x="3457500" y="131400"/>
                </a:lnTo>
                <a:lnTo>
                  <a:pt x="3457500" y="0"/>
                </a:lnTo>
                <a:close/>
              </a:path>
            </a:pathLst>
          </a:custGeom>
          <a:solidFill>
            <a:srgbClr val="FF0000"/>
          </a:solidFill>
        </p:spPr>
        <p:txBody>
          <a:bodyPr wrap="square" lIns="0" tIns="0" rIns="0" bIns="0" rtlCol="0"/>
          <a:lstStyle/>
          <a:p/>
        </p:txBody>
      </p:sp>
      <p:sp>
        <p:nvSpPr>
          <p:cNvPr id="3" name="TextBox 2"/>
          <p:cNvSpPr txBox="1"/>
          <p:nvPr/>
        </p:nvSpPr>
        <p:spPr>
          <a:xfrm>
            <a:off x="685528" y="2266950"/>
            <a:ext cx="7543800" cy="1814830"/>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CONTRIBUTION :</a:t>
            </a: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1.GOURAV SARKAR</a:t>
            </a: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2.NILADRI KARMAKAR</a:t>
            </a: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3.AYUSH MALLICK</a:t>
            </a: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4.SNEHASISH BISWAS</a:t>
            </a: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5.SUBIR BALA</a:t>
            </a: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6.SOUBHIK SARKAR</a:t>
            </a:r>
            <a:endParaRPr lang="en-IN" sz="1400" dirty="0">
              <a:latin typeface="Arial" panose="020B0604020202020204" pitchFamily="34" charset="0"/>
              <a:cs typeface="Arial" panose="020B0604020202020204" pitchFamily="34" charset="0"/>
            </a:endParaRPr>
          </a:p>
        </p:txBody>
      </p:sp>
      <p:sp>
        <p:nvSpPr>
          <p:cNvPr id="4" name="TextBox 3"/>
          <p:cNvSpPr txBox="1"/>
          <p:nvPr/>
        </p:nvSpPr>
        <p:spPr>
          <a:xfrm>
            <a:off x="539115" y="1428867"/>
            <a:ext cx="7096976" cy="368300"/>
          </a:xfrm>
          <a:prstGeom prst="rect">
            <a:avLst/>
          </a:prstGeom>
          <a:noFill/>
        </p:spPr>
        <p:txBody>
          <a:bodyPr wrap="square" rtlCol="0">
            <a:spAutoFit/>
          </a:bodyPr>
          <a:lstStyle/>
          <a:p>
            <a:r>
              <a:rPr lang="en-IN" b="1" dirty="0"/>
              <a:t>Project name : </a:t>
            </a:r>
            <a:r>
              <a:rPr lang="en-US" altLang="en-IN" b="1" dirty="0"/>
              <a:t>SPOTIFY</a:t>
            </a:r>
            <a:r>
              <a:rPr lang="en-IN" b="1" dirty="0"/>
              <a:t> DATA ANALYSIS </a:t>
            </a:r>
            <a:endParaRPr lang="en-IN" b="1" dirty="0"/>
          </a:p>
        </p:txBody>
      </p:sp>
      <p:sp>
        <p:nvSpPr>
          <p:cNvPr id="5" name="TextBox 4"/>
          <p:cNvSpPr txBox="1"/>
          <p:nvPr/>
        </p:nvSpPr>
        <p:spPr>
          <a:xfrm>
            <a:off x="533400" y="4363641"/>
            <a:ext cx="7630376" cy="368300"/>
          </a:xfrm>
          <a:prstGeom prst="rect">
            <a:avLst/>
          </a:prstGeom>
          <a:noFill/>
        </p:spPr>
        <p:txBody>
          <a:bodyPr wrap="square" rtlCol="0">
            <a:spAutoFit/>
          </a:bodyPr>
          <a:lstStyle/>
          <a:p>
            <a:r>
              <a:rPr lang="en-IN" b="1" dirty="0" err="1">
                <a:latin typeface="Times New Roman" panose="02020603050405020304" pitchFamily="18" charset="0"/>
                <a:cs typeface="Times New Roman" panose="02020603050405020304" pitchFamily="18" charset="0"/>
              </a:rPr>
              <a:t>github</a:t>
            </a:r>
            <a:r>
              <a:rPr lang="en-IN" b="1" dirty="0">
                <a:latin typeface="Times New Roman" panose="02020603050405020304" pitchFamily="18" charset="0"/>
                <a:cs typeface="Times New Roman" panose="02020603050405020304" pitchFamily="18" charset="0"/>
              </a:rPr>
              <a:t> link : https://github.com/Soubhik13/Spotify-Data-Analysis</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1172874"/>
            <a:ext cx="3457575" cy="131445"/>
          </a:xfrm>
          <a:custGeom>
            <a:avLst/>
            <a:gdLst/>
            <a:ahLst/>
            <a:cxnLst/>
            <a:rect l="l" t="t" r="r" b="b"/>
            <a:pathLst>
              <a:path w="3457575" h="131444">
                <a:moveTo>
                  <a:pt x="3457500" y="0"/>
                </a:moveTo>
                <a:lnTo>
                  <a:pt x="0" y="0"/>
                </a:lnTo>
                <a:lnTo>
                  <a:pt x="0" y="131400"/>
                </a:lnTo>
                <a:lnTo>
                  <a:pt x="3457500" y="131400"/>
                </a:lnTo>
                <a:lnTo>
                  <a:pt x="3457500" y="0"/>
                </a:lnTo>
                <a:close/>
              </a:path>
            </a:pathLst>
          </a:custGeom>
          <a:solidFill>
            <a:srgbClr val="FF0000"/>
          </a:solidFill>
        </p:spPr>
        <p:txBody>
          <a:bodyPr wrap="square" lIns="0" tIns="0" rIns="0" bIns="0" rtlCol="0"/>
          <a:lstStyle/>
          <a:p/>
        </p:txBody>
      </p:sp>
      <p:sp>
        <p:nvSpPr>
          <p:cNvPr id="14" name="object 14"/>
          <p:cNvSpPr/>
          <p:nvPr/>
        </p:nvSpPr>
        <p:spPr>
          <a:xfrm>
            <a:off x="8725500" y="2528699"/>
            <a:ext cx="419100" cy="2614930"/>
          </a:xfrm>
          <a:custGeom>
            <a:avLst/>
            <a:gdLst/>
            <a:ahLst/>
            <a:cxnLst/>
            <a:rect l="l" t="t" r="r" b="b"/>
            <a:pathLst>
              <a:path w="419100" h="2614929">
                <a:moveTo>
                  <a:pt x="418500" y="0"/>
                </a:moveTo>
                <a:lnTo>
                  <a:pt x="0" y="0"/>
                </a:lnTo>
                <a:lnTo>
                  <a:pt x="0" y="2614800"/>
                </a:lnTo>
                <a:lnTo>
                  <a:pt x="418500" y="2614800"/>
                </a:lnTo>
                <a:lnTo>
                  <a:pt x="418500" y="0"/>
                </a:lnTo>
                <a:close/>
              </a:path>
            </a:pathLst>
          </a:custGeom>
          <a:solidFill>
            <a:srgbClr val="455A64"/>
          </a:solidFill>
        </p:spPr>
        <p:txBody>
          <a:bodyPr wrap="square" lIns="0" tIns="0" rIns="0" bIns="0" rtlCol="0"/>
          <a:lstStyle/>
          <a:p/>
        </p:txBody>
      </p:sp>
      <p:sp>
        <p:nvSpPr>
          <p:cNvPr id="16" name="Title 15"/>
          <p:cNvSpPr>
            <a:spLocks noGrp="1"/>
          </p:cNvSpPr>
          <p:nvPr>
            <p:ph type="title"/>
          </p:nvPr>
        </p:nvSpPr>
        <p:spPr>
          <a:xfrm>
            <a:off x="533400" y="438150"/>
            <a:ext cx="2636495" cy="1046440"/>
          </a:xfrm>
        </p:spPr>
        <p:txBody>
          <a:bodyPr/>
          <a:lstStyle/>
          <a:p>
            <a:r>
              <a:rPr lang="en-IN" dirty="0">
                <a:effectLst>
                  <a:outerShdw blurRad="38100" dist="38100" dir="2700000" algn="tl">
                    <a:srgbClr val="000000">
                      <a:alpha val="43137"/>
                    </a:srgbClr>
                  </a:outerShdw>
                </a:effectLst>
              </a:rPr>
              <a:t>CONCLUSION</a:t>
            </a:r>
            <a:endParaRPr lang="en-IN" dirty="0">
              <a:effectLst>
                <a:outerShdw blurRad="38100" dist="38100" dir="2700000" algn="tl">
                  <a:srgbClr val="000000">
                    <a:alpha val="43137"/>
                  </a:srgbClr>
                </a:outerShdw>
              </a:effectLst>
            </a:endParaRPr>
          </a:p>
        </p:txBody>
      </p:sp>
      <p:sp>
        <p:nvSpPr>
          <p:cNvPr id="3" name="TextBox 2"/>
          <p:cNvSpPr txBox="1"/>
          <p:nvPr/>
        </p:nvSpPr>
        <p:spPr>
          <a:xfrm>
            <a:off x="533188" y="1657350"/>
            <a:ext cx="6553200" cy="1322070"/>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There is a significant evidence to conclude that there is a significant difference in records released over the decades.</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It is quite obvious given that 100 years ago the technology needed to record and publish music would have been rare and exotic compared to today!</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96619" y="3339410"/>
            <a:ext cx="2776220" cy="725805"/>
          </a:xfrm>
          <a:prstGeom prst="rect">
            <a:avLst/>
          </a:prstGeom>
        </p:spPr>
        <p:txBody>
          <a:bodyPr vert="horz" wrap="square" lIns="0" tIns="0" rIns="0" bIns="0" rtlCol="0">
            <a:spAutoFit/>
          </a:bodyPr>
          <a:lstStyle/>
          <a:p>
            <a:pPr marL="243840" indent="-244475" algn="r">
              <a:lnSpc>
                <a:spcPts val="1430"/>
              </a:lnSpc>
            </a:pPr>
            <a:r>
              <a:rPr sz="1200" b="1" spc="-5" dirty="0">
                <a:solidFill>
                  <a:srgbClr val="FFC727"/>
                </a:solidFill>
                <a:latin typeface="Tahoma" panose="020B0604030504040204"/>
                <a:cs typeface="Tahoma" panose="020B0604030504040204"/>
              </a:rPr>
              <a:t>C</a:t>
            </a:r>
            <a:r>
              <a:rPr sz="1200" b="1" spc="-75" dirty="0">
                <a:solidFill>
                  <a:srgbClr val="FFC727"/>
                </a:solidFill>
                <a:latin typeface="Tahoma" panose="020B0604030504040204"/>
                <a:cs typeface="Tahoma" panose="020B0604030504040204"/>
              </a:rPr>
              <a:t>R</a:t>
            </a:r>
            <a:r>
              <a:rPr sz="1200" b="1" spc="-70" dirty="0">
                <a:solidFill>
                  <a:srgbClr val="FFC727"/>
                </a:solidFill>
                <a:latin typeface="Tahoma" panose="020B0604030504040204"/>
                <a:cs typeface="Tahoma" panose="020B0604030504040204"/>
              </a:rPr>
              <a:t>E</a:t>
            </a:r>
            <a:r>
              <a:rPr sz="1200" b="1" spc="-20" dirty="0">
                <a:solidFill>
                  <a:srgbClr val="FFC727"/>
                </a:solidFill>
                <a:latin typeface="Tahoma" panose="020B0604030504040204"/>
                <a:cs typeface="Tahoma" panose="020B0604030504040204"/>
              </a:rPr>
              <a:t>D</a:t>
            </a:r>
            <a:r>
              <a:rPr sz="1200" b="1" spc="-110" dirty="0">
                <a:solidFill>
                  <a:srgbClr val="FFC727"/>
                </a:solidFill>
                <a:latin typeface="Tahoma" panose="020B0604030504040204"/>
                <a:cs typeface="Tahoma" panose="020B0604030504040204"/>
              </a:rPr>
              <a:t>IT</a:t>
            </a:r>
            <a:r>
              <a:rPr sz="1200" b="1" spc="-130" dirty="0">
                <a:solidFill>
                  <a:srgbClr val="FFC727"/>
                </a:solidFill>
                <a:latin typeface="Tahoma" panose="020B0604030504040204"/>
                <a:cs typeface="Tahoma" panose="020B0604030504040204"/>
              </a:rPr>
              <a:t>S</a:t>
            </a:r>
            <a:r>
              <a:rPr sz="1200" b="1" spc="-120" dirty="0">
                <a:solidFill>
                  <a:srgbClr val="FFC727"/>
                </a:solidFill>
                <a:latin typeface="Tahoma" panose="020B0604030504040204"/>
                <a:cs typeface="Tahoma" panose="020B0604030504040204"/>
              </a:rPr>
              <a:t>: </a:t>
            </a:r>
            <a:r>
              <a:rPr sz="1200" spc="5" dirty="0">
                <a:latin typeface="Tahoma" panose="020B0604030504040204"/>
                <a:cs typeface="Tahoma" panose="020B0604030504040204"/>
              </a:rPr>
              <a:t>This</a:t>
            </a:r>
            <a:r>
              <a:rPr sz="1200" spc="-145" dirty="0">
                <a:latin typeface="Tahoma" panose="020B0604030504040204"/>
                <a:cs typeface="Tahoma" panose="020B0604030504040204"/>
              </a:rPr>
              <a:t> </a:t>
            </a:r>
            <a:r>
              <a:rPr sz="1200" spc="10" dirty="0">
                <a:latin typeface="Tahoma" panose="020B0604030504040204"/>
                <a:cs typeface="Tahoma" panose="020B0604030504040204"/>
              </a:rPr>
              <a:t>presentation</a:t>
            </a:r>
            <a:r>
              <a:rPr sz="1200" spc="-145" dirty="0">
                <a:latin typeface="Tahoma" panose="020B0604030504040204"/>
                <a:cs typeface="Tahoma" panose="020B0604030504040204"/>
              </a:rPr>
              <a:t> </a:t>
            </a:r>
            <a:r>
              <a:rPr sz="1200" spc="5" dirty="0">
                <a:latin typeface="Tahoma" panose="020B0604030504040204"/>
                <a:cs typeface="Tahoma" panose="020B0604030504040204"/>
              </a:rPr>
              <a:t>template</a:t>
            </a:r>
            <a:r>
              <a:rPr sz="1200" spc="-145" dirty="0">
                <a:latin typeface="Tahoma" panose="020B0604030504040204"/>
                <a:cs typeface="Tahoma" panose="020B0604030504040204"/>
              </a:rPr>
              <a:t> </a:t>
            </a:r>
            <a:r>
              <a:rPr sz="1200" spc="-5" dirty="0">
                <a:latin typeface="Tahoma" panose="020B0604030504040204"/>
                <a:cs typeface="Tahoma" panose="020B0604030504040204"/>
              </a:rPr>
              <a:t>was  </a:t>
            </a:r>
            <a:r>
              <a:rPr sz="1200" spc="10" dirty="0">
                <a:latin typeface="Tahoma" panose="020B0604030504040204"/>
                <a:cs typeface="Tahoma" panose="020B0604030504040204"/>
              </a:rPr>
              <a:t>created</a:t>
            </a:r>
            <a:r>
              <a:rPr sz="1200" spc="-145" dirty="0">
                <a:latin typeface="Tahoma" panose="020B0604030504040204"/>
                <a:cs typeface="Tahoma" panose="020B0604030504040204"/>
              </a:rPr>
              <a:t> </a:t>
            </a:r>
            <a:r>
              <a:rPr sz="1200" spc="-10" dirty="0">
                <a:latin typeface="Tahoma" panose="020B0604030504040204"/>
                <a:cs typeface="Tahoma" panose="020B0604030504040204"/>
              </a:rPr>
              <a:t>b</a:t>
            </a:r>
            <a:r>
              <a:rPr sz="1200" spc="15" dirty="0">
                <a:latin typeface="Tahoma" panose="020B0604030504040204"/>
                <a:cs typeface="Tahoma" panose="020B0604030504040204"/>
              </a:rPr>
              <a:t>y</a:t>
            </a:r>
            <a:r>
              <a:rPr sz="1200" spc="-145" dirty="0">
                <a:latin typeface="Tahoma" panose="020B0604030504040204"/>
                <a:cs typeface="Tahoma" panose="020B0604030504040204"/>
              </a:rPr>
              <a:t> </a:t>
            </a:r>
            <a:r>
              <a:rPr sz="1200" b="1" spc="-125" dirty="0">
                <a:solidFill>
                  <a:srgbClr val="263238"/>
                </a:solidFill>
                <a:latin typeface="Tahoma" panose="020B0604030504040204"/>
                <a:cs typeface="Tahoma" panose="020B0604030504040204"/>
                <a:hlinkClick r:id="rId1"/>
              </a:rPr>
              <a:t>S</a:t>
            </a:r>
            <a:r>
              <a:rPr sz="1200" b="1" spc="-50" dirty="0">
                <a:solidFill>
                  <a:srgbClr val="263238"/>
                </a:solidFill>
                <a:latin typeface="Tahoma" panose="020B0604030504040204"/>
                <a:cs typeface="Tahoma" panose="020B0604030504040204"/>
                <a:hlinkClick r:id="rId1"/>
              </a:rPr>
              <a:t>lid</a:t>
            </a:r>
            <a:r>
              <a:rPr sz="1200" b="1" spc="-80" dirty="0">
                <a:solidFill>
                  <a:srgbClr val="263238"/>
                </a:solidFill>
                <a:latin typeface="Tahoma" panose="020B0604030504040204"/>
                <a:cs typeface="Tahoma" panose="020B0604030504040204"/>
                <a:hlinkClick r:id="rId1"/>
              </a:rPr>
              <a:t>e</a:t>
            </a:r>
            <a:r>
              <a:rPr sz="1200" b="1" spc="-105" dirty="0">
                <a:solidFill>
                  <a:srgbClr val="263238"/>
                </a:solidFill>
                <a:latin typeface="Tahoma" panose="020B0604030504040204"/>
                <a:cs typeface="Tahoma" panose="020B0604030504040204"/>
                <a:hlinkClick r:id="rId1"/>
              </a:rPr>
              <a:t>s</a:t>
            </a:r>
            <a:r>
              <a:rPr sz="1200" b="1" spc="-135" dirty="0">
                <a:solidFill>
                  <a:srgbClr val="263238"/>
                </a:solidFill>
                <a:latin typeface="Tahoma" panose="020B0604030504040204"/>
                <a:cs typeface="Tahoma" panose="020B0604030504040204"/>
                <a:hlinkClick r:id="rId1"/>
              </a:rPr>
              <a:t>g</a:t>
            </a:r>
            <a:r>
              <a:rPr sz="1200" b="1" spc="-60" dirty="0">
                <a:solidFill>
                  <a:srgbClr val="263238"/>
                </a:solidFill>
                <a:latin typeface="Tahoma" panose="020B0604030504040204"/>
                <a:cs typeface="Tahoma" panose="020B0604030504040204"/>
                <a:hlinkClick r:id="rId1"/>
              </a:rPr>
              <a:t>o</a:t>
            </a:r>
            <a:r>
              <a:rPr sz="1200" spc="-110" dirty="0">
                <a:latin typeface="Tahoma" panose="020B0604030504040204"/>
                <a:cs typeface="Tahoma" panose="020B0604030504040204"/>
              </a:rPr>
              <a:t>,</a:t>
            </a:r>
            <a:r>
              <a:rPr sz="1200" spc="-145" dirty="0">
                <a:latin typeface="Tahoma" panose="020B0604030504040204"/>
                <a:cs typeface="Tahoma" panose="020B0604030504040204"/>
              </a:rPr>
              <a:t> </a:t>
            </a:r>
            <a:r>
              <a:rPr sz="1200" spc="5" dirty="0">
                <a:latin typeface="Tahoma" panose="020B0604030504040204"/>
                <a:cs typeface="Tahoma" panose="020B0604030504040204"/>
              </a:rPr>
              <a:t>including</a:t>
            </a:r>
            <a:r>
              <a:rPr sz="1200" spc="-145" dirty="0">
                <a:latin typeface="Tahoma" panose="020B0604030504040204"/>
                <a:cs typeface="Tahoma" panose="020B0604030504040204"/>
              </a:rPr>
              <a:t> </a:t>
            </a:r>
            <a:r>
              <a:rPr sz="1200" spc="5" dirty="0">
                <a:latin typeface="Tahoma" panose="020B0604030504040204"/>
                <a:cs typeface="Tahoma" panose="020B0604030504040204"/>
              </a:rPr>
              <a:t>icons</a:t>
            </a:r>
            <a:r>
              <a:rPr sz="1200" spc="-145" dirty="0">
                <a:latin typeface="Tahoma" panose="020B0604030504040204"/>
                <a:cs typeface="Tahoma" panose="020B0604030504040204"/>
              </a:rPr>
              <a:t> </a:t>
            </a:r>
            <a:r>
              <a:rPr sz="1200" spc="-10" dirty="0">
                <a:latin typeface="Tahoma" panose="020B0604030504040204"/>
                <a:cs typeface="Tahoma" panose="020B0604030504040204"/>
              </a:rPr>
              <a:t>b</a:t>
            </a:r>
            <a:r>
              <a:rPr sz="1200" spc="10" dirty="0">
                <a:latin typeface="Tahoma" panose="020B0604030504040204"/>
                <a:cs typeface="Tahoma" panose="020B0604030504040204"/>
              </a:rPr>
              <a:t>y  </a:t>
            </a:r>
            <a:r>
              <a:rPr sz="1200" b="1" spc="-65" dirty="0">
                <a:solidFill>
                  <a:srgbClr val="263238"/>
                </a:solidFill>
                <a:latin typeface="Tahoma" panose="020B0604030504040204"/>
                <a:cs typeface="Tahoma" panose="020B0604030504040204"/>
                <a:hlinkClick r:id="rId2"/>
              </a:rPr>
              <a:t>Flaticon</a:t>
            </a:r>
            <a:r>
              <a:rPr sz="1200" spc="-65" dirty="0">
                <a:latin typeface="Tahoma" panose="020B0604030504040204"/>
                <a:cs typeface="Tahoma" panose="020B0604030504040204"/>
              </a:rPr>
              <a:t>,</a:t>
            </a:r>
            <a:r>
              <a:rPr sz="1200" spc="-145" dirty="0">
                <a:latin typeface="Tahoma" panose="020B0604030504040204"/>
                <a:cs typeface="Tahoma" panose="020B0604030504040204"/>
              </a:rPr>
              <a:t> </a:t>
            </a:r>
            <a:r>
              <a:rPr sz="1200" spc="-10" dirty="0">
                <a:latin typeface="Tahoma" panose="020B0604030504040204"/>
                <a:cs typeface="Tahoma" panose="020B0604030504040204"/>
              </a:rPr>
              <a:t>and</a:t>
            </a:r>
            <a:r>
              <a:rPr sz="1200" spc="-140" dirty="0">
                <a:latin typeface="Tahoma" panose="020B0604030504040204"/>
                <a:cs typeface="Tahoma" panose="020B0604030504040204"/>
              </a:rPr>
              <a:t> </a:t>
            </a:r>
            <a:r>
              <a:rPr sz="1200" dirty="0">
                <a:latin typeface="Tahoma" panose="020B0604030504040204"/>
                <a:cs typeface="Tahoma" panose="020B0604030504040204"/>
              </a:rPr>
              <a:t>infographics</a:t>
            </a:r>
            <a:r>
              <a:rPr sz="1200" spc="-145" dirty="0">
                <a:latin typeface="Tahoma" panose="020B0604030504040204"/>
                <a:cs typeface="Tahoma" panose="020B0604030504040204"/>
              </a:rPr>
              <a:t> </a:t>
            </a:r>
            <a:r>
              <a:rPr sz="1200" spc="35" dirty="0">
                <a:latin typeface="Tahoma" panose="020B0604030504040204"/>
                <a:cs typeface="Tahoma" panose="020B0604030504040204"/>
              </a:rPr>
              <a:t>&amp;</a:t>
            </a:r>
            <a:r>
              <a:rPr sz="1200" spc="-140" dirty="0">
                <a:latin typeface="Tahoma" panose="020B0604030504040204"/>
                <a:cs typeface="Tahoma" panose="020B0604030504040204"/>
              </a:rPr>
              <a:t> </a:t>
            </a:r>
            <a:r>
              <a:rPr sz="1200" spc="-15" dirty="0">
                <a:latin typeface="Tahoma" panose="020B0604030504040204"/>
                <a:cs typeface="Tahoma" panose="020B0604030504040204"/>
              </a:rPr>
              <a:t>images</a:t>
            </a:r>
            <a:r>
              <a:rPr sz="1200" spc="-145" dirty="0">
                <a:latin typeface="Tahoma" panose="020B0604030504040204"/>
                <a:cs typeface="Tahoma" panose="020B0604030504040204"/>
              </a:rPr>
              <a:t> </a:t>
            </a:r>
            <a:r>
              <a:rPr sz="1200" dirty="0">
                <a:latin typeface="Tahoma" panose="020B0604030504040204"/>
                <a:cs typeface="Tahoma" panose="020B0604030504040204"/>
              </a:rPr>
              <a:t>by </a:t>
            </a:r>
            <a:r>
              <a:rPr sz="1200" spc="-360" dirty="0">
                <a:latin typeface="Tahoma" panose="020B0604030504040204"/>
                <a:cs typeface="Tahoma" panose="020B0604030504040204"/>
              </a:rPr>
              <a:t> </a:t>
            </a:r>
            <a:r>
              <a:rPr sz="1200" b="1" spc="-65" dirty="0">
                <a:solidFill>
                  <a:srgbClr val="263238"/>
                </a:solidFill>
                <a:latin typeface="Tahoma" panose="020B0604030504040204"/>
                <a:cs typeface="Tahoma" panose="020B0604030504040204"/>
                <a:hlinkClick r:id="rId3"/>
              </a:rPr>
              <a:t>F</a:t>
            </a:r>
            <a:r>
              <a:rPr sz="1200" b="1" spc="-40" dirty="0">
                <a:solidFill>
                  <a:srgbClr val="263238"/>
                </a:solidFill>
                <a:latin typeface="Tahoma" panose="020B0604030504040204"/>
                <a:cs typeface="Tahoma" panose="020B0604030504040204"/>
                <a:hlinkClick r:id="rId3"/>
              </a:rPr>
              <a:t>r</a:t>
            </a:r>
            <a:r>
              <a:rPr sz="1200" b="1" spc="-80" dirty="0">
                <a:solidFill>
                  <a:srgbClr val="263238"/>
                </a:solidFill>
                <a:latin typeface="Tahoma" panose="020B0604030504040204"/>
                <a:cs typeface="Tahoma" panose="020B0604030504040204"/>
                <a:hlinkClick r:id="rId3"/>
              </a:rPr>
              <a:t>ee</a:t>
            </a:r>
            <a:r>
              <a:rPr sz="1200" b="1" spc="-85" dirty="0">
                <a:solidFill>
                  <a:srgbClr val="263238"/>
                </a:solidFill>
                <a:latin typeface="Tahoma" panose="020B0604030504040204"/>
                <a:cs typeface="Tahoma" panose="020B0604030504040204"/>
                <a:hlinkClick r:id="rId3"/>
              </a:rPr>
              <a:t>p</a:t>
            </a:r>
            <a:r>
              <a:rPr sz="1200" b="1" spc="-50" dirty="0">
                <a:solidFill>
                  <a:srgbClr val="263238"/>
                </a:solidFill>
                <a:latin typeface="Tahoma" panose="020B0604030504040204"/>
                <a:cs typeface="Tahoma" panose="020B0604030504040204"/>
                <a:hlinkClick r:id="rId3"/>
              </a:rPr>
              <a:t>ik</a:t>
            </a:r>
            <a:r>
              <a:rPr sz="1200" b="1" spc="-120" dirty="0">
                <a:solidFill>
                  <a:srgbClr val="263238"/>
                </a:solidFill>
                <a:latin typeface="Tahoma" panose="020B0604030504040204"/>
                <a:cs typeface="Tahoma" panose="020B0604030504040204"/>
                <a:hlinkClick r:id="rId3"/>
              </a:rPr>
              <a:t> </a:t>
            </a:r>
            <a:r>
              <a:rPr sz="1200" spc="-10" dirty="0">
                <a:latin typeface="Tahoma" panose="020B0604030504040204"/>
                <a:cs typeface="Tahoma" panose="020B0604030504040204"/>
              </a:rPr>
              <a:t>and</a:t>
            </a:r>
            <a:r>
              <a:rPr sz="1200" spc="-145" dirty="0">
                <a:latin typeface="Tahoma" panose="020B0604030504040204"/>
                <a:cs typeface="Tahoma" panose="020B0604030504040204"/>
              </a:rPr>
              <a:t> </a:t>
            </a:r>
            <a:r>
              <a:rPr sz="1200" spc="25" dirty="0">
                <a:latin typeface="Tahoma" panose="020B0604030504040204"/>
                <a:cs typeface="Tahoma" panose="020B0604030504040204"/>
              </a:rPr>
              <a:t>illust</a:t>
            </a:r>
            <a:r>
              <a:rPr sz="1200" dirty="0">
                <a:latin typeface="Tahoma" panose="020B0604030504040204"/>
                <a:cs typeface="Tahoma" panose="020B0604030504040204"/>
              </a:rPr>
              <a:t>r</a:t>
            </a:r>
            <a:r>
              <a:rPr sz="1200" spc="5" dirty="0">
                <a:latin typeface="Tahoma" panose="020B0604030504040204"/>
                <a:cs typeface="Tahoma" panose="020B0604030504040204"/>
              </a:rPr>
              <a:t>ations</a:t>
            </a:r>
            <a:r>
              <a:rPr sz="1200" spc="-145" dirty="0">
                <a:latin typeface="Tahoma" panose="020B0604030504040204"/>
                <a:cs typeface="Tahoma" panose="020B0604030504040204"/>
              </a:rPr>
              <a:t> </a:t>
            </a:r>
            <a:r>
              <a:rPr sz="1200" spc="-10" dirty="0">
                <a:latin typeface="Tahoma" panose="020B0604030504040204"/>
                <a:cs typeface="Tahoma" panose="020B0604030504040204"/>
              </a:rPr>
              <a:t>b</a:t>
            </a:r>
            <a:r>
              <a:rPr sz="1200" spc="15" dirty="0">
                <a:latin typeface="Tahoma" panose="020B0604030504040204"/>
                <a:cs typeface="Tahoma" panose="020B0604030504040204"/>
              </a:rPr>
              <a:t>y</a:t>
            </a:r>
            <a:r>
              <a:rPr sz="1200" spc="-145" dirty="0">
                <a:latin typeface="Tahoma" panose="020B0604030504040204"/>
                <a:cs typeface="Tahoma" panose="020B0604030504040204"/>
              </a:rPr>
              <a:t> </a:t>
            </a:r>
            <a:r>
              <a:rPr sz="1200" b="1" spc="-125" dirty="0">
                <a:solidFill>
                  <a:srgbClr val="263238"/>
                </a:solidFill>
                <a:latin typeface="Tahoma" panose="020B0604030504040204"/>
                <a:cs typeface="Tahoma" panose="020B0604030504040204"/>
                <a:hlinkClick r:id="rId4"/>
              </a:rPr>
              <a:t>S</a:t>
            </a:r>
            <a:r>
              <a:rPr sz="1200" b="1" spc="-40" dirty="0">
                <a:solidFill>
                  <a:srgbClr val="263238"/>
                </a:solidFill>
                <a:latin typeface="Tahoma" panose="020B0604030504040204"/>
                <a:cs typeface="Tahoma" panose="020B0604030504040204"/>
                <a:hlinkClick r:id="rId4"/>
              </a:rPr>
              <a:t>t</a:t>
            </a:r>
            <a:r>
              <a:rPr sz="1200" b="1" spc="-65" dirty="0">
                <a:solidFill>
                  <a:srgbClr val="263238"/>
                </a:solidFill>
                <a:latin typeface="Tahoma" panose="020B0604030504040204"/>
                <a:cs typeface="Tahoma" panose="020B0604030504040204"/>
                <a:hlinkClick r:id="rId4"/>
              </a:rPr>
              <a:t>o</a:t>
            </a:r>
            <a:r>
              <a:rPr sz="1200" b="1" spc="-40" dirty="0">
                <a:solidFill>
                  <a:srgbClr val="263238"/>
                </a:solidFill>
                <a:latin typeface="Tahoma" panose="020B0604030504040204"/>
                <a:cs typeface="Tahoma" panose="020B0604030504040204"/>
                <a:hlinkClick r:id="rId4"/>
              </a:rPr>
              <a:t>ri</a:t>
            </a:r>
            <a:r>
              <a:rPr sz="1200" b="1" spc="-80" dirty="0">
                <a:solidFill>
                  <a:srgbClr val="263238"/>
                </a:solidFill>
                <a:latin typeface="Tahoma" panose="020B0604030504040204"/>
                <a:cs typeface="Tahoma" panose="020B0604030504040204"/>
                <a:hlinkClick r:id="rId4"/>
              </a:rPr>
              <a:t>e</a:t>
            </a:r>
            <a:r>
              <a:rPr sz="1200" b="1" spc="-95" dirty="0">
                <a:solidFill>
                  <a:srgbClr val="263238"/>
                </a:solidFill>
                <a:latin typeface="Tahoma" panose="020B0604030504040204"/>
                <a:cs typeface="Tahoma" panose="020B0604030504040204"/>
                <a:hlinkClick r:id="rId4"/>
              </a:rPr>
              <a:t>s</a:t>
            </a:r>
            <a:endParaRPr sz="1200">
              <a:latin typeface="Tahoma" panose="020B0604030504040204"/>
              <a:cs typeface="Tahoma" panose="020B0604030504040204"/>
            </a:endParaRPr>
          </a:p>
        </p:txBody>
      </p:sp>
      <p:pic>
        <p:nvPicPr>
          <p:cNvPr id="15" name="object 15"/>
          <p:cNvPicPr/>
          <p:nvPr/>
        </p:nvPicPr>
        <p:blipFill>
          <a:blip r:embed="rId5" cstate="print"/>
          <a:stretch>
            <a:fillRect/>
          </a:stretch>
        </p:blipFill>
        <p:spPr>
          <a:xfrm>
            <a:off x="5580827" y="3262950"/>
            <a:ext cx="3217899" cy="818299"/>
          </a:xfrm>
          <a:prstGeom prst="rect">
            <a:avLst/>
          </a:prstGeom>
        </p:spPr>
      </p:pic>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b="7560"/>
          <a:stretch>
            <a:fillRect/>
          </a:stretch>
        </p:blipFill>
        <p:spPr>
          <a:xfrm>
            <a:off x="-4813"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90550"/>
            <a:ext cx="4627901" cy="505267"/>
          </a:xfrm>
          <a:prstGeom prst="rect">
            <a:avLst/>
          </a:prstGeom>
        </p:spPr>
        <p:txBody>
          <a:bodyPr vert="horz" wrap="square" lIns="0" tIns="12700" rIns="0" bIns="0" rtlCol="0">
            <a:spAutoFit/>
          </a:bodyPr>
          <a:lstStyle/>
          <a:p>
            <a:pPr marL="12700">
              <a:lnSpc>
                <a:spcPct val="100000"/>
              </a:lnSpc>
              <a:spcBef>
                <a:spcPts val="100"/>
              </a:spcBef>
            </a:pPr>
            <a:r>
              <a:rPr lang="en-IN" sz="3200" u="sng"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a:t>
            </a:r>
            <a:endParaRPr sz="3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object 5"/>
          <p:cNvSpPr/>
          <p:nvPr/>
        </p:nvSpPr>
        <p:spPr>
          <a:xfrm>
            <a:off x="6529200" y="191924"/>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p:txBody>
      </p:sp>
      <p:sp>
        <p:nvSpPr>
          <p:cNvPr id="6" name="TextBox 5"/>
          <p:cNvSpPr txBox="1"/>
          <p:nvPr/>
        </p:nvSpPr>
        <p:spPr>
          <a:xfrm>
            <a:off x="457200" y="1352550"/>
            <a:ext cx="5486400" cy="2677656"/>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Machine learning is important because it gives enterprises a view of trends in customer behavior and business operational patterns, as well as supports the development of new products. Many of today's leading companies, such as Facebook, Google and Uber, make machine learning a central part of their operations. Machine learning has become a significant competitive differentiator for many companies.</a:t>
            </a:r>
            <a:endParaRPr lang="en-IN" sz="1400"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43600" y="1276350"/>
            <a:ext cx="2971800" cy="24815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979" y="971550"/>
            <a:ext cx="3290875" cy="505267"/>
          </a:xfrm>
          <a:prstGeom prst="rect">
            <a:avLst/>
          </a:prstGeom>
        </p:spPr>
        <p:txBody>
          <a:bodyPr vert="horz" wrap="square" lIns="0" tIns="12700" rIns="0" bIns="0" rtlCol="0">
            <a:spAutoFit/>
          </a:bodyPr>
          <a:lstStyle/>
          <a:p>
            <a:pPr marL="12700">
              <a:lnSpc>
                <a:spcPct val="100000"/>
              </a:lnSpc>
              <a:spcBef>
                <a:spcPts val="100"/>
              </a:spcBef>
            </a:pPr>
            <a:r>
              <a:rPr lang="en-IN" sz="3200"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object 5"/>
          <p:cNvSpPr/>
          <p:nvPr/>
        </p:nvSpPr>
        <p:spPr>
          <a:xfrm>
            <a:off x="6529200" y="191924"/>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p:txBody>
      </p:sp>
      <p:pic>
        <p:nvPicPr>
          <p:cNvPr id="4" name="Picture 3" descr="hero-image"/>
          <p:cNvPicPr>
            <a:picLocks noChangeAspect="1"/>
          </p:cNvPicPr>
          <p:nvPr/>
        </p:nvPicPr>
        <p:blipFill>
          <a:blip r:embed="rId1"/>
          <a:stretch>
            <a:fillRect/>
          </a:stretch>
        </p:blipFill>
        <p:spPr>
          <a:xfrm>
            <a:off x="5486400" y="1276350"/>
            <a:ext cx="3239770" cy="3239770"/>
          </a:xfrm>
          <a:prstGeom prst="rect">
            <a:avLst/>
          </a:prstGeom>
        </p:spPr>
      </p:pic>
      <p:sp>
        <p:nvSpPr>
          <p:cNvPr id="6" name="Text Box 5"/>
          <p:cNvSpPr txBox="1"/>
          <p:nvPr/>
        </p:nvSpPr>
        <p:spPr>
          <a:xfrm>
            <a:off x="851535" y="1696085"/>
            <a:ext cx="3415665" cy="147637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Spotify is a digital music, podcast, and video service that gives you access to millions of songs and other content from creators all over the world.</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50956"/>
            <a:ext cx="4800599" cy="505267"/>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6528589" y="209550"/>
            <a:ext cx="2615411" cy="341406"/>
          </a:xfrm>
          <a:prstGeom prst="rect">
            <a:avLst/>
          </a:prstGeom>
        </p:spPr>
      </p:pic>
      <p:sp>
        <p:nvSpPr>
          <p:cNvPr id="10" name="TextBox 9"/>
          <p:cNvSpPr txBox="1"/>
          <p:nvPr/>
        </p:nvSpPr>
        <p:spPr>
          <a:xfrm>
            <a:off x="609601" y="1276350"/>
            <a:ext cx="5181600" cy="2461260"/>
          </a:xfrm>
          <a:prstGeom prst="rect">
            <a:avLst/>
          </a:prstGeom>
          <a:noFill/>
        </p:spPr>
        <p:txBody>
          <a:bodyPr wrap="square">
            <a:spAutoFit/>
          </a:bodyPr>
          <a:lstStyle/>
          <a:p>
            <a:pPr algn="l"/>
            <a:r>
              <a:rPr lang="en-US" sz="1400" b="0" i="0" dirty="0">
                <a:solidFill>
                  <a:srgbClr val="292929"/>
                </a:solidFill>
                <a:effectLst/>
                <a:latin typeface="Arial" panose="020B0604020202020204" pitchFamily="34" charset="0"/>
                <a:cs typeface="Arial" panose="020B0604020202020204" pitchFamily="34" charset="0"/>
              </a:rPr>
              <a:t>Spotify is a proprietary Swedish audio streaming and media services provider founded on 23 April 2006 by Daniel Ek and Martin Lorentzon. It is one of the largest music streaming service providers, with over 489 million monthly active users, including 205 million paying subscribers, as of December 2022.</a:t>
            </a:r>
            <a:endParaRPr lang="en-US" sz="1400" b="0" i="0" dirty="0">
              <a:solidFill>
                <a:srgbClr val="292929"/>
              </a:solidFill>
              <a:effectLst/>
              <a:latin typeface="Arial" panose="020B0604020202020204" pitchFamily="34" charset="0"/>
              <a:cs typeface="Arial" panose="020B0604020202020204" pitchFamily="34" charset="0"/>
            </a:endParaRPr>
          </a:p>
          <a:p>
            <a:pPr algn="l"/>
            <a:endParaRPr lang="en-US" sz="1400" b="0" i="0" dirty="0">
              <a:solidFill>
                <a:srgbClr val="292929"/>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How does Spotify work?</a:t>
            </a:r>
            <a:endParaRPr lang="en-US" sz="1400" b="0" i="0" dirty="0">
              <a:solidFill>
                <a:srgbClr val="292929"/>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what are the top genres ?</a:t>
            </a:r>
            <a:endParaRPr lang="en-US" sz="1400" b="0" i="0" dirty="0">
              <a:solidFill>
                <a:srgbClr val="292929"/>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Which songs are the most played ?</a:t>
            </a:r>
            <a:endParaRPr lang="en-US" sz="1400" b="0" i="0" dirty="0">
              <a:solidFill>
                <a:srgbClr val="292929"/>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What is the number of songs uploded yearly ?</a:t>
            </a:r>
            <a:endParaRPr lang="en-US" sz="1400" b="0" i="0" dirty="0">
              <a:solidFill>
                <a:srgbClr val="292929"/>
              </a:solidFill>
              <a:effectLst/>
              <a:latin typeface="Arial" panose="020B0604020202020204" pitchFamily="34" charset="0"/>
              <a:cs typeface="Arial" panose="020B0604020202020204" pitchFamily="34" charset="0"/>
            </a:endParaRPr>
          </a:p>
          <a:p>
            <a:pPr indent="0" algn="l">
              <a:buFont typeface="Wingdings" panose="05000000000000000000" pitchFamily="2" charset="2"/>
              <a:buNone/>
            </a:pPr>
            <a:endParaRPr lang="en-US" sz="1400" b="0" i="0" dirty="0">
              <a:solidFill>
                <a:srgbClr val="292929"/>
              </a:solidFill>
              <a:effectLst/>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266" y="1352550"/>
            <a:ext cx="2954868" cy="1981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1915" y="260350"/>
            <a:ext cx="4104005" cy="50482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CHALLENGES</a:t>
            </a:r>
            <a:endPar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object 3"/>
          <p:cNvSpPr/>
          <p:nvPr/>
        </p:nvSpPr>
        <p:spPr>
          <a:xfrm>
            <a:off x="6529070" y="133350"/>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p:txBody>
      </p:sp>
      <p:sp>
        <p:nvSpPr>
          <p:cNvPr id="5" name="object 5"/>
          <p:cNvSpPr txBox="1"/>
          <p:nvPr/>
        </p:nvSpPr>
        <p:spPr>
          <a:xfrm>
            <a:off x="457200" y="1276350"/>
            <a:ext cx="4920615" cy="1481816"/>
          </a:xfrm>
          <a:prstGeom prst="rect">
            <a:avLst/>
          </a:prstGeom>
        </p:spPr>
        <p:txBody>
          <a:bodyPr vert="horz" wrap="square" lIns="0" tIns="19685" rIns="0" bIns="0" rtlCol="0">
            <a:spAutoFit/>
          </a:bodyPr>
          <a:lstStyle/>
          <a:p>
            <a:pPr marL="297815" marR="5080" indent="-285750" algn="just">
              <a:lnSpc>
                <a:spcPts val="1430"/>
              </a:lnSpc>
              <a:spcBef>
                <a:spcPts val="155"/>
              </a:spcBef>
              <a:buClr>
                <a:srgbClr val="000000"/>
              </a:buClr>
              <a:buFont typeface="Arial" panose="020B0604020202020204" pitchFamily="34" charset="0"/>
              <a:buChar char="•"/>
              <a:tabLst>
                <a:tab pos="333375" algn="l"/>
              </a:tabLst>
            </a:pPr>
            <a:r>
              <a:rPr sz="1400" spc="10" dirty="0">
                <a:solidFill>
                  <a:srgbClr val="292929"/>
                </a:solidFill>
                <a:latin typeface="Arial" panose="020B0604020202020204" pitchFamily="34" charset="0"/>
                <a:cs typeface="Arial" panose="020B0604020202020204" pitchFamily="34" charset="0"/>
              </a:rPr>
              <a:t>Finding the </a:t>
            </a:r>
            <a:r>
              <a:rPr sz="1400" spc="5" dirty="0">
                <a:solidFill>
                  <a:srgbClr val="292929"/>
                </a:solidFill>
                <a:latin typeface="Arial" panose="020B0604020202020204" pitchFamily="34" charset="0"/>
                <a:cs typeface="Arial" panose="020B0604020202020204" pitchFamily="34" charset="0"/>
              </a:rPr>
              <a:t>best regression </a:t>
            </a:r>
            <a:r>
              <a:rPr sz="1400" spc="-5" dirty="0">
                <a:solidFill>
                  <a:srgbClr val="292929"/>
                </a:solidFill>
                <a:latin typeface="Arial" panose="020B0604020202020204" pitchFamily="34" charset="0"/>
                <a:cs typeface="Arial" panose="020B0604020202020204" pitchFamily="34" charset="0"/>
              </a:rPr>
              <a:t>algorithm, </a:t>
            </a:r>
            <a:r>
              <a:rPr sz="1400" spc="-20" dirty="0">
                <a:solidFill>
                  <a:srgbClr val="292929"/>
                </a:solidFill>
                <a:latin typeface="Arial" panose="020B0604020202020204" pitchFamily="34" charset="0"/>
                <a:cs typeface="Arial" panose="020B0604020202020204" pitchFamily="34" charset="0"/>
              </a:rPr>
              <a:t>among </a:t>
            </a:r>
            <a:r>
              <a:rPr sz="1400" spc="10" dirty="0">
                <a:solidFill>
                  <a:srgbClr val="292929"/>
                </a:solidFill>
                <a:latin typeface="Arial" panose="020B0604020202020204" pitchFamily="34" charset="0"/>
                <a:cs typeface="Arial" panose="020B0604020202020204" pitchFamily="34" charset="0"/>
              </a:rPr>
              <a:t>Linear </a:t>
            </a:r>
            <a:r>
              <a:rPr sz="1400" spc="-10" dirty="0">
                <a:solidFill>
                  <a:srgbClr val="292929"/>
                </a:solidFill>
                <a:latin typeface="Arial" panose="020B0604020202020204" pitchFamily="34" charset="0"/>
                <a:cs typeface="Arial" panose="020B0604020202020204" pitchFamily="34" charset="0"/>
              </a:rPr>
              <a:t>Regression</a:t>
            </a:r>
            <a:r>
              <a:rPr sz="1400" spc="-35" dirty="0">
                <a:solidFill>
                  <a:srgbClr val="292929"/>
                </a:solidFill>
                <a:latin typeface="Arial" panose="020B0604020202020204" pitchFamily="34" charset="0"/>
                <a:cs typeface="Arial" panose="020B0604020202020204" pitchFamily="34" charset="0"/>
              </a:rPr>
              <a:t> </a:t>
            </a:r>
            <a:r>
              <a:rPr sz="1400" spc="-360" dirty="0">
                <a:solidFill>
                  <a:srgbClr val="292929"/>
                </a:solidFill>
                <a:latin typeface="Arial" panose="020B0604020202020204" pitchFamily="34" charset="0"/>
                <a:cs typeface="Arial" panose="020B0604020202020204" pitchFamily="34" charset="0"/>
              </a:rPr>
              <a:t> </a:t>
            </a:r>
            <a:r>
              <a:rPr sz="1400" spc="25" dirty="0">
                <a:solidFill>
                  <a:srgbClr val="292929"/>
                </a:solidFill>
                <a:latin typeface="Arial" panose="020B0604020202020204" pitchFamily="34" charset="0"/>
                <a:cs typeface="Arial" panose="020B0604020202020204" pitchFamily="34" charset="0"/>
              </a:rPr>
              <a:t>for</a:t>
            </a:r>
            <a:r>
              <a:rPr sz="1400" spc="-145" dirty="0">
                <a:solidFill>
                  <a:srgbClr val="292929"/>
                </a:solidFill>
                <a:latin typeface="Arial" panose="020B0604020202020204" pitchFamily="34" charset="0"/>
                <a:cs typeface="Arial" panose="020B0604020202020204" pitchFamily="34" charset="0"/>
              </a:rPr>
              <a:t> </a:t>
            </a:r>
            <a:r>
              <a:rPr sz="1400" spc="20" dirty="0">
                <a:solidFill>
                  <a:srgbClr val="292929"/>
                </a:solidFill>
                <a:latin typeface="Arial" panose="020B0604020202020204" pitchFamily="34" charset="0"/>
                <a:cs typeface="Arial" panose="020B0604020202020204" pitchFamily="34" charset="0"/>
              </a:rPr>
              <a:t>our</a:t>
            </a:r>
            <a:r>
              <a:rPr sz="1400" spc="-145" dirty="0">
                <a:solidFill>
                  <a:srgbClr val="292929"/>
                </a:solidFill>
                <a:latin typeface="Arial" panose="020B0604020202020204" pitchFamily="34" charset="0"/>
                <a:cs typeface="Arial" panose="020B0604020202020204" pitchFamily="34" charset="0"/>
              </a:rPr>
              <a:t> </a:t>
            </a:r>
            <a:r>
              <a:rPr sz="1400" spc="10" dirty="0">
                <a:solidFill>
                  <a:srgbClr val="292929"/>
                </a:solidFill>
                <a:latin typeface="Arial" panose="020B0604020202020204" pitchFamily="34" charset="0"/>
                <a:cs typeface="Arial" panose="020B0604020202020204" pitchFamily="34" charset="0"/>
              </a:rPr>
              <a:t>problem</a:t>
            </a:r>
            <a:r>
              <a:rPr sz="1400" spc="-145" dirty="0">
                <a:solidFill>
                  <a:srgbClr val="292929"/>
                </a:solidFill>
                <a:latin typeface="Arial" panose="020B0604020202020204" pitchFamily="34" charset="0"/>
                <a:cs typeface="Arial" panose="020B0604020202020204" pitchFamily="34" charset="0"/>
              </a:rPr>
              <a:t> </a:t>
            </a:r>
            <a:r>
              <a:rPr sz="1400" spc="-5" dirty="0">
                <a:solidFill>
                  <a:srgbClr val="292929"/>
                </a:solidFill>
                <a:latin typeface="Arial" panose="020B0604020202020204" pitchFamily="34" charset="0"/>
                <a:cs typeface="Arial" panose="020B0604020202020204" pitchFamily="34" charset="0"/>
              </a:rPr>
              <a:t>was</a:t>
            </a:r>
            <a:r>
              <a:rPr sz="1400" spc="-145" dirty="0">
                <a:solidFill>
                  <a:srgbClr val="292929"/>
                </a:solidFill>
                <a:latin typeface="Arial" panose="020B0604020202020204" pitchFamily="34" charset="0"/>
                <a:cs typeface="Arial" panose="020B0604020202020204" pitchFamily="34" charset="0"/>
              </a:rPr>
              <a:t> </a:t>
            </a:r>
            <a:r>
              <a:rPr sz="1400" spc="-25" dirty="0">
                <a:solidFill>
                  <a:srgbClr val="292929"/>
                </a:solidFill>
                <a:latin typeface="Arial" panose="020B0604020202020204" pitchFamily="34" charset="0"/>
                <a:cs typeface="Arial" panose="020B0604020202020204" pitchFamily="34" charset="0"/>
              </a:rPr>
              <a:t>a</a:t>
            </a:r>
            <a:r>
              <a:rPr sz="1400" spc="-145" dirty="0">
                <a:solidFill>
                  <a:srgbClr val="292929"/>
                </a:solidFill>
                <a:latin typeface="Arial" panose="020B0604020202020204" pitchFamily="34" charset="0"/>
                <a:cs typeface="Arial" panose="020B0604020202020204" pitchFamily="34" charset="0"/>
              </a:rPr>
              <a:t> </a:t>
            </a:r>
            <a:r>
              <a:rPr sz="1400" spc="-15" dirty="0">
                <a:solidFill>
                  <a:srgbClr val="292929"/>
                </a:solidFill>
                <a:latin typeface="Arial" panose="020B0604020202020204" pitchFamily="34" charset="0"/>
                <a:cs typeface="Arial" panose="020B0604020202020204" pitchFamily="34" charset="0"/>
              </a:rPr>
              <a:t>challenge.</a:t>
            </a:r>
            <a:endParaRPr lang="en-IN" sz="1400" spc="-15" dirty="0">
              <a:solidFill>
                <a:srgbClr val="292929"/>
              </a:solidFill>
              <a:latin typeface="Arial" panose="020B0604020202020204" pitchFamily="34" charset="0"/>
              <a:cs typeface="Arial" panose="020B0604020202020204" pitchFamily="34" charset="0"/>
            </a:endParaRP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Collecting meaningful data. </a:t>
            </a:r>
            <a:endParaRPr lang="en-US" sz="1400" dirty="0">
              <a:latin typeface="Arial" panose="020B0604020202020204" pitchFamily="34" charset="0"/>
              <a:cs typeface="Arial" panose="020B0604020202020204" pitchFamily="34" charset="0"/>
            </a:endParaRP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With the high volume of data available for businesses, collecting meaningful data is a big challenge.</a:t>
            </a:r>
            <a:endParaRPr lang="en-US" sz="1400" dirty="0">
              <a:latin typeface="Arial" panose="020B0604020202020204" pitchFamily="34" charset="0"/>
              <a:cs typeface="Arial" panose="020B0604020202020204" pitchFamily="34" charset="0"/>
            </a:endParaRP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Selecting the right analytics tool.</a:t>
            </a:r>
            <a:endParaRPr sz="1400" dirty="0">
              <a:latin typeface="Arial" panose="020B0604020202020204" pitchFamily="34" charset="0"/>
              <a:cs typeface="Arial" panose="020B0604020202020204" pitchFamily="34" charset="0"/>
            </a:endParaRPr>
          </a:p>
        </p:txBody>
      </p:sp>
      <p:pic>
        <p:nvPicPr>
          <p:cNvPr id="100" name="Content Placeholder 99"/>
          <p:cNvPicPr>
            <a:picLocks noChangeAspect="1"/>
          </p:cNvPicPr>
          <p:nvPr>
            <p:ph sz="half" idx="2"/>
          </p:nvPr>
        </p:nvPicPr>
        <p:blipFill>
          <a:blip r:embed="rId1"/>
          <a:stretch>
            <a:fillRect/>
          </a:stretch>
        </p:blipFill>
        <p:spPr>
          <a:xfrm>
            <a:off x="5867400" y="1352550"/>
            <a:ext cx="2853690" cy="185039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788" y="515988"/>
            <a:ext cx="4648424" cy="505267"/>
          </a:xfrm>
          <a:prstGeom prst="rect">
            <a:avLst/>
          </a:prstGeom>
        </p:spPr>
        <p:txBody>
          <a:bodyPr vert="horz" wrap="square" lIns="0" tIns="12700" rIns="0" bIns="0" rtlCol="0">
            <a:spAutoFit/>
          </a:bodyPr>
          <a:lstStyle/>
          <a:p>
            <a:pPr marL="12700">
              <a:lnSpc>
                <a:spcPct val="100000"/>
              </a:lnSpc>
              <a:spcBef>
                <a:spcPts val="100"/>
              </a:spcBef>
            </a:pPr>
            <a:r>
              <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OLUTIO</a:t>
            </a:r>
            <a:r>
              <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APPR</a:t>
            </a: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a:t>
            </a:r>
            <a:r>
              <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t>
            </a:r>
            <a:endPar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object 3"/>
          <p:cNvSpPr txBox="1"/>
          <p:nvPr/>
        </p:nvSpPr>
        <p:spPr>
          <a:xfrm>
            <a:off x="3104701" y="1276350"/>
            <a:ext cx="5791200" cy="3667125"/>
          </a:xfrm>
          <a:prstGeom prst="rect">
            <a:avLst/>
          </a:prstGeom>
        </p:spPr>
        <p:txBody>
          <a:bodyPr vert="horz" wrap="square" lIns="0" tIns="19685" rIns="0" bIns="0" rtlCol="0">
            <a:spAutoFit/>
          </a:bodyPr>
          <a:lstStyle/>
          <a:p>
            <a:pPr marL="332740" marR="11430" indent="-320675" algn="just">
              <a:lnSpc>
                <a:spcPct val="200000"/>
              </a:lnSpc>
              <a:spcBef>
                <a:spcPts val="155"/>
              </a:spcBef>
              <a:buFont typeface="Wingdings" panose="05000000000000000000" pitchFamily="2" charset="2"/>
              <a:buChar char="q"/>
              <a:tabLst>
                <a:tab pos="332740" algn="l"/>
                <a:tab pos="333375" algn="l"/>
              </a:tabLst>
            </a:pPr>
            <a:r>
              <a:rPr sz="1600" dirty="0">
                <a:solidFill>
                  <a:srgbClr val="333333"/>
                </a:solidFill>
                <a:cs typeface="Tahoma" panose="020B0604030504040204"/>
              </a:rPr>
              <a:t>"</a:t>
            </a:r>
            <a:r>
              <a:rPr lang="en-US" sz="1600" dirty="0">
                <a:solidFill>
                  <a:srgbClr val="333333"/>
                </a:solidFill>
                <a:cs typeface="Tahoma" panose="020B0604030504040204"/>
              </a:rPr>
              <a:t>tracks</a:t>
            </a:r>
            <a:r>
              <a:rPr sz="1600" dirty="0">
                <a:solidFill>
                  <a:srgbClr val="333333"/>
                </a:solidFill>
                <a:cs typeface="Tahoma" panose="020B0604030504040204"/>
              </a:rPr>
              <a:t>_Data.csv" dataset was taken from </a:t>
            </a:r>
            <a:r>
              <a:rPr lang="en-US" sz="1600" dirty="0">
                <a:solidFill>
                  <a:srgbClr val="333333"/>
                </a:solidFill>
                <a:cs typeface="Tahoma" panose="020B0604030504040204"/>
              </a:rPr>
              <a:t>spotify</a:t>
            </a:r>
            <a:r>
              <a:rPr sz="1600" dirty="0">
                <a:solidFill>
                  <a:srgbClr val="333333"/>
                </a:solidFill>
                <a:cs typeface="Tahoma" panose="020B0604030504040204"/>
              </a:rPr>
              <a:t>.com and was  reconﬁgured to reﬂect the important features</a:t>
            </a:r>
            <a:r>
              <a:rPr lang="en-IN" sz="1600" dirty="0">
                <a:solidFill>
                  <a:srgbClr val="333333"/>
                </a:solidFill>
                <a:cs typeface="Tahoma" panose="020B0604030504040204"/>
              </a:rPr>
              <a:t>.</a:t>
            </a:r>
            <a:endParaRPr lang="en-IN" sz="1600" dirty="0">
              <a:cs typeface="Tahoma" panose="020B0604030504040204"/>
            </a:endParaRPr>
          </a:p>
          <a:p>
            <a:pPr marL="332740" marR="11430" indent="-320675" algn="just">
              <a:lnSpc>
                <a:spcPct val="200000"/>
              </a:lnSpc>
              <a:spcBef>
                <a:spcPts val="155"/>
              </a:spcBef>
              <a:buFont typeface="Wingdings" panose="05000000000000000000" pitchFamily="2" charset="2"/>
              <a:buChar char="q"/>
              <a:tabLst>
                <a:tab pos="332740" algn="l"/>
                <a:tab pos="333375" algn="l"/>
              </a:tabLst>
            </a:pPr>
            <a:r>
              <a:rPr sz="1600" dirty="0">
                <a:solidFill>
                  <a:srgbClr val="333333"/>
                </a:solidFill>
                <a:cs typeface="Tahoma" panose="020B0604030504040204"/>
              </a:rPr>
              <a:t>Categorical features were then converted to numerical values.</a:t>
            </a:r>
            <a:endParaRPr lang="en-IN" sz="1600" dirty="0">
              <a:cs typeface="Tahoma" panose="020B0604030504040204"/>
            </a:endParaRPr>
          </a:p>
          <a:p>
            <a:pPr marL="332740" marR="11430" indent="-320675" algn="just">
              <a:lnSpc>
                <a:spcPct val="200000"/>
              </a:lnSpc>
              <a:spcBef>
                <a:spcPts val="155"/>
              </a:spcBef>
              <a:buFont typeface="Wingdings" panose="05000000000000000000" pitchFamily="2" charset="2"/>
              <a:buChar char="q"/>
              <a:tabLst>
                <a:tab pos="332740" algn="l"/>
                <a:tab pos="333375" algn="l"/>
              </a:tabLst>
            </a:pPr>
            <a:r>
              <a:rPr sz="1600" dirty="0">
                <a:solidFill>
                  <a:srgbClr val="263238"/>
                </a:solidFill>
                <a:cs typeface="Tahoma" panose="020B0604030504040204"/>
              </a:rPr>
              <a:t>We </a:t>
            </a:r>
            <a:r>
              <a:rPr lang="en-IN" sz="1600" dirty="0">
                <a:solidFill>
                  <a:srgbClr val="263238"/>
                </a:solidFill>
                <a:cs typeface="Tahoma" panose="020B0604030504040204"/>
              </a:rPr>
              <a:t> have deleted  null or duplicate values from data set.</a:t>
            </a:r>
            <a:endParaRPr lang="en-IN" sz="1600" dirty="0">
              <a:solidFill>
                <a:srgbClr val="263238"/>
              </a:solidFill>
              <a:cs typeface="Tahoma" panose="020B0604030504040204"/>
            </a:endParaRPr>
          </a:p>
          <a:p>
            <a:pPr marL="332740" marR="11430" indent="-320675" algn="just">
              <a:lnSpc>
                <a:spcPct val="200000"/>
              </a:lnSpc>
              <a:spcBef>
                <a:spcPts val="155"/>
              </a:spcBef>
              <a:buFont typeface="Wingdings" panose="05000000000000000000" pitchFamily="2" charset="2"/>
              <a:buChar char="q"/>
              <a:tabLst>
                <a:tab pos="332740" algn="l"/>
                <a:tab pos="333375" algn="l"/>
              </a:tabLst>
            </a:pPr>
            <a:r>
              <a:rPr lang="en-US" sz="1600" dirty="0">
                <a:solidFill>
                  <a:srgbClr val="263238"/>
                </a:solidFill>
                <a:cs typeface="Tahoma" panose="020B0604030504040204"/>
              </a:rPr>
              <a:t>We created a scatter ,surface plot and different types of bar plots to analysis the data.</a:t>
            </a:r>
            <a:endParaRPr lang="en-US" sz="1600" dirty="0">
              <a:solidFill>
                <a:srgbClr val="263238"/>
              </a:solidFill>
              <a:cs typeface="Tahoma" panose="020B0604030504040204"/>
            </a:endParaRPr>
          </a:p>
          <a:p>
            <a:pPr marL="332740" marR="5080" algn="just">
              <a:lnSpc>
                <a:spcPct val="200000"/>
              </a:lnSpc>
              <a:spcBef>
                <a:spcPts val="1100"/>
              </a:spcBef>
            </a:pPr>
            <a:endParaRPr sz="1600" b="1" dirty="0">
              <a:latin typeface="Tahoma" panose="020B0604030504040204"/>
              <a:cs typeface="Tahoma" panose="020B0604030504040204"/>
            </a:endParaRPr>
          </a:p>
        </p:txBody>
      </p:sp>
      <p:sp>
        <p:nvSpPr>
          <p:cNvPr id="4" name="object 4"/>
          <p:cNvSpPr/>
          <p:nvPr/>
        </p:nvSpPr>
        <p:spPr>
          <a:xfrm>
            <a:off x="0" y="171818"/>
            <a:ext cx="2614930" cy="344170"/>
          </a:xfrm>
          <a:custGeom>
            <a:avLst/>
            <a:gdLst/>
            <a:ahLst/>
            <a:cxnLst/>
            <a:rect l="l" t="t" r="r" b="b"/>
            <a:pathLst>
              <a:path w="2614930" h="344170">
                <a:moveTo>
                  <a:pt x="2614800" y="0"/>
                </a:moveTo>
                <a:lnTo>
                  <a:pt x="0" y="0"/>
                </a:lnTo>
                <a:lnTo>
                  <a:pt x="0" y="344100"/>
                </a:lnTo>
                <a:lnTo>
                  <a:pt x="2614800" y="344100"/>
                </a:lnTo>
                <a:lnTo>
                  <a:pt x="2614800" y="0"/>
                </a:lnTo>
                <a:close/>
              </a:path>
            </a:pathLst>
          </a:custGeom>
          <a:solidFill>
            <a:srgbClr val="FF0000"/>
          </a:solidFill>
        </p:spPr>
        <p:txBody>
          <a:bodyPr wrap="square" lIns="0" tIns="0" rIns="0" bIns="0" rtlCol="0"/>
          <a:lstStyle/>
          <a:p/>
        </p:txBody>
      </p:sp>
      <p:pic>
        <p:nvPicPr>
          <p:cNvPr id="5" name="object 5"/>
          <p:cNvPicPr/>
          <p:nvPr/>
        </p:nvPicPr>
        <p:blipFill>
          <a:blip r:embed="rId1" cstate="print">
            <a:duotone>
              <a:prstClr val="black"/>
              <a:srgbClr val="FF0000">
                <a:tint val="45000"/>
                <a:satMod val="400000"/>
              </a:srgbClr>
            </a:duotone>
          </a:blip>
          <a:stretch>
            <a:fillRect/>
          </a:stretch>
        </p:blipFill>
        <p:spPr>
          <a:xfrm>
            <a:off x="248099" y="1364149"/>
            <a:ext cx="2860850" cy="2860850"/>
          </a:xfrm>
          <a:prstGeom prst="rect">
            <a:avLst/>
          </a:prstGeom>
        </p:spPr>
      </p:pic>
      <p:sp>
        <p:nvSpPr>
          <p:cNvPr id="6" name="object 6"/>
          <p:cNvSpPr/>
          <p:nvPr/>
        </p:nvSpPr>
        <p:spPr>
          <a:xfrm>
            <a:off x="7343999" y="4966970"/>
            <a:ext cx="1800225" cy="195580"/>
          </a:xfrm>
          <a:custGeom>
            <a:avLst/>
            <a:gdLst/>
            <a:ahLst/>
            <a:cxnLst/>
            <a:rect l="l" t="t" r="r" b="b"/>
            <a:pathLst>
              <a:path w="1800225" h="195579">
                <a:moveTo>
                  <a:pt x="1800000" y="0"/>
                </a:moveTo>
                <a:lnTo>
                  <a:pt x="0" y="0"/>
                </a:lnTo>
                <a:lnTo>
                  <a:pt x="0" y="194999"/>
                </a:lnTo>
                <a:lnTo>
                  <a:pt x="1800000" y="194999"/>
                </a:lnTo>
                <a:lnTo>
                  <a:pt x="1800000" y="0"/>
                </a:lnTo>
                <a:close/>
              </a:path>
            </a:pathLst>
          </a:custGeom>
          <a:solidFill>
            <a:srgbClr val="FF0000"/>
          </a:solidFill>
        </p:spPr>
        <p:txBody>
          <a:bodyPr wrap="square" lIns="0" tIns="0" rIns="0" bIns="0" rtlCol="0"/>
          <a:lstStyl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209550"/>
            <a:ext cx="3477986" cy="443711"/>
          </a:xfrm>
          <a:prstGeom prst="rect">
            <a:avLst/>
          </a:prstGeom>
        </p:spPr>
        <p:txBody>
          <a:bodyPr vert="horz" wrap="square" lIns="0" tIns="12700" rIns="0" bIns="0" rtlCol="0">
            <a:spAutoFit/>
          </a:bodyPr>
          <a:lstStyle/>
          <a:p>
            <a:pPr marL="12700">
              <a:lnSpc>
                <a:spcPct val="100000"/>
              </a:lnSpc>
              <a:spcBef>
                <a:spcPts val="100"/>
              </a:spcBef>
            </a:pP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LIBRARIES USED</a:t>
            </a:r>
            <a:endParaRPr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6528589" y="57150"/>
            <a:ext cx="2615411" cy="341406"/>
          </a:xfrm>
          <a:prstGeom prst="rect">
            <a:avLst/>
          </a:prstGeom>
        </p:spPr>
      </p:pic>
      <p:sp>
        <p:nvSpPr>
          <p:cNvPr id="3" name="TextBox 2"/>
          <p:cNvSpPr txBox="1"/>
          <p:nvPr/>
        </p:nvSpPr>
        <p:spPr>
          <a:xfrm>
            <a:off x="76200" y="819150"/>
            <a:ext cx="8763000" cy="4369435"/>
          </a:xfrm>
          <a:prstGeom prst="rect">
            <a:avLst/>
          </a:prstGeom>
          <a:noFill/>
        </p:spPr>
        <p:txBody>
          <a:bodyPr wrap="square" rtlCol="0">
            <a:spAutoFit/>
          </a:bodyPr>
          <a:lstStyle/>
          <a:p>
            <a:r>
              <a:rPr lang="en-IN" sz="1400" dirty="0">
                <a:solidFill>
                  <a:srgbClr val="00B0F0"/>
                </a:solidFill>
                <a:latin typeface="Arial" panose="020B0604020202020204" pitchFamily="34" charset="0"/>
                <a:cs typeface="Arial" panose="020B0604020202020204" pitchFamily="34" charset="0"/>
              </a:rPr>
              <a:t>import NumPy</a:t>
            </a:r>
            <a:endParaRPr lang="en-IN" sz="1400" dirty="0">
              <a:solidFill>
                <a:srgbClr val="00B0F0"/>
              </a:solidFill>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NumPy is a Python library used for working with arrays. It also has functions for working in domain of linear algebra, Fourier transform, and matrices</a:t>
            </a:r>
            <a:r>
              <a:rPr lang="en-US" sz="1200" dirty="0">
                <a:solidFill>
                  <a:srgbClr val="00B0F0"/>
                </a:solidFill>
                <a:latin typeface="Arial" panose="020B0604020202020204" pitchFamily="34" charset="0"/>
                <a:cs typeface="Arial" panose="020B0604020202020204" pitchFamily="34" charset="0"/>
              </a:rPr>
              <a:t>.</a:t>
            </a:r>
            <a:endParaRPr lang="en-US" sz="1200" dirty="0">
              <a:solidFill>
                <a:srgbClr val="00B0F0"/>
              </a:solidFill>
              <a:latin typeface="Arial" panose="020B0604020202020204" pitchFamily="34" charset="0"/>
              <a:cs typeface="Arial" panose="020B0604020202020204" pitchFamily="34" charset="0"/>
            </a:endParaRPr>
          </a:p>
          <a:p>
            <a:endParaRPr lang="en-US" sz="1200" dirty="0">
              <a:solidFill>
                <a:srgbClr val="00B0F0"/>
              </a:solidFill>
              <a:latin typeface="Arial" panose="020B0604020202020204" pitchFamily="34" charset="0"/>
              <a:cs typeface="Arial" panose="020B0604020202020204" pitchFamily="34" charset="0"/>
            </a:endParaRPr>
          </a:p>
          <a:p>
            <a:r>
              <a:rPr lang="en-US" sz="1400" dirty="0">
                <a:solidFill>
                  <a:srgbClr val="00B0F0"/>
                </a:solidFill>
                <a:latin typeface="Arial" panose="020B0604020202020204" pitchFamily="34" charset="0"/>
                <a:cs typeface="Arial" panose="020B0604020202020204" pitchFamily="34" charset="0"/>
              </a:rPr>
              <a:t>import pandas</a:t>
            </a:r>
            <a:endParaRPr lang="en-US" sz="1400" dirty="0">
              <a:solidFill>
                <a:srgbClr val="00B0F0"/>
              </a:solidFill>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Pandas is a game changer, and it is one of the most popular and commonly used tools in data analytics. Pandas is that it takes data from a CSV or TSV file or a SQL database and generates a Python object with rows and columns called a data frame, which looks remarkably similar to a table in statistics tools like Excel. Working with this is far more convenient than dealing with lists and/or dictionaries</a:t>
            </a:r>
            <a:r>
              <a:rPr lang="en-US" sz="1400" dirty="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endParaRPr lang="en-IN" sz="1400" dirty="0">
              <a:solidFill>
                <a:srgbClr val="00B0F0"/>
              </a:solidFill>
              <a:latin typeface="Arial" panose="020B0604020202020204" pitchFamily="34" charset="0"/>
              <a:cs typeface="Arial" panose="020B0604020202020204" pitchFamily="34" charset="0"/>
            </a:endParaRPr>
          </a:p>
          <a:p>
            <a:r>
              <a:rPr lang="en-IN" sz="1400" dirty="0">
                <a:solidFill>
                  <a:srgbClr val="00B0F0"/>
                </a:solidFill>
                <a:latin typeface="Arial" panose="020B0604020202020204" pitchFamily="34" charset="0"/>
                <a:cs typeface="Arial" panose="020B0604020202020204" pitchFamily="34" charset="0"/>
              </a:rPr>
              <a:t>import matplotlib</a:t>
            </a:r>
            <a:endParaRPr lang="en-IN" sz="1400" dirty="0">
              <a:solidFill>
                <a:srgbClr val="00B0F0"/>
              </a:solidFill>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Matplotlib is a python library used to create 2D graphs and plots by using python scripts. It has a module named pyplot which makes things easy for plotting by providing feature to control line styles, font properties, formatting axes etc.</a:t>
            </a:r>
            <a:endParaRPr lang="en-IN" sz="1200" dirty="0">
              <a:latin typeface="Arial" panose="020B0604020202020204" pitchFamily="34" charset="0"/>
              <a:cs typeface="Arial" panose="020B0604020202020204" pitchFamily="34" charset="0"/>
            </a:endParaRPr>
          </a:p>
          <a:p>
            <a:endParaRPr lang="en-IN" sz="1200" u="sng" dirty="0">
              <a:latin typeface="Arial" panose="020B0604020202020204" pitchFamily="34" charset="0"/>
              <a:cs typeface="Arial" panose="020B0604020202020204" pitchFamily="34" charset="0"/>
            </a:endParaRPr>
          </a:p>
          <a:p>
            <a:r>
              <a:rPr lang="en-IN" sz="1400" dirty="0">
                <a:solidFill>
                  <a:srgbClr val="00B0F0"/>
                </a:solidFill>
                <a:latin typeface="Arial" panose="020B0604020202020204" pitchFamily="34" charset="0"/>
                <a:cs typeface="Arial" panose="020B0604020202020204" pitchFamily="34" charset="0"/>
              </a:rPr>
              <a:t>import tensorflow</a:t>
            </a:r>
            <a:endParaRPr lang="en-IN" sz="1400" dirty="0">
              <a:solidFill>
                <a:srgbClr val="00B0F0"/>
              </a:solidFill>
              <a:latin typeface="Arial" panose="020B0604020202020204" pitchFamily="34" charset="0"/>
              <a:cs typeface="Arial" panose="020B0604020202020204" pitchFamily="34" charset="0"/>
            </a:endParaRPr>
          </a:p>
          <a:p>
            <a:r>
              <a:rPr lang="en-IN" sz="1200" dirty="0">
                <a:solidFill>
                  <a:schemeClr val="tx1"/>
                </a:solidFill>
                <a:latin typeface="Arial" panose="020B0604020202020204" pitchFamily="34" charset="0"/>
                <a:cs typeface="Arial" panose="020B0604020202020204" pitchFamily="34" charset="0"/>
              </a:rPr>
              <a:t>TensorFlow is an open-source library developed by Google primarily for deep learning applications. It also supports traditional machine learning. TensorFlow was originally developed for large numerical computations without keeping deep learning in mind.</a:t>
            </a:r>
            <a:endParaRPr lang="en-IN" sz="1200" dirty="0">
              <a:solidFill>
                <a:schemeClr val="tx1"/>
              </a:solidFill>
              <a:latin typeface="Arial" panose="020B0604020202020204" pitchFamily="34" charset="0"/>
              <a:cs typeface="Arial" panose="020B0604020202020204" pitchFamily="34" charset="0"/>
            </a:endParaRPr>
          </a:p>
          <a:p>
            <a:endParaRPr lang="en-IN" sz="1200" dirty="0">
              <a:solidFill>
                <a:schemeClr val="tx1"/>
              </a:solidFill>
              <a:latin typeface="Arial" panose="020B0604020202020204" pitchFamily="34" charset="0"/>
              <a:cs typeface="Arial" panose="020B0604020202020204" pitchFamily="34" charset="0"/>
            </a:endParaRPr>
          </a:p>
          <a:p>
            <a:r>
              <a:rPr lang="en-IN" sz="1400" dirty="0">
                <a:solidFill>
                  <a:srgbClr val="00B0F0"/>
                </a:solidFill>
                <a:latin typeface="Arial" panose="020B0604020202020204" pitchFamily="34" charset="0"/>
                <a:cs typeface="Arial" panose="020B0604020202020204" pitchFamily="34" charset="0"/>
              </a:rPr>
              <a:t>import seaborn</a:t>
            </a:r>
            <a:endParaRPr lang="en-IN" sz="1400" dirty="0">
              <a:solidFill>
                <a:srgbClr val="00B0F0"/>
              </a:solidFill>
              <a:latin typeface="Arial" panose="020B0604020202020204" pitchFamily="34" charset="0"/>
              <a:cs typeface="Arial" panose="020B0604020202020204" pitchFamily="34" charset="0"/>
            </a:endParaRPr>
          </a:p>
          <a:p>
            <a:r>
              <a:rPr lang="en-IN" sz="1200" dirty="0">
                <a:solidFill>
                  <a:schemeClr val="tx1"/>
                </a:solidFill>
                <a:latin typeface="Arial" panose="020B0604020202020204" pitchFamily="34" charset="0"/>
                <a:cs typeface="Arial" panose="020B0604020202020204" pitchFamily="34" charset="0"/>
              </a:rPr>
              <a:t>Seaborn is a Python data visualization library based on matplotlib. It provides a high-level interface for drawing attractive and informative statistical graphics.</a:t>
            </a:r>
            <a:endParaRPr lang="en-IN" sz="1200" dirty="0">
              <a:solidFill>
                <a:schemeClr val="tx1"/>
              </a:solidFill>
              <a:latin typeface="Arial" panose="020B0604020202020204" pitchFamily="34" charset="0"/>
              <a:cs typeface="Arial" panose="020B0604020202020204" pitchFamily="34" charset="0"/>
            </a:endParaRPr>
          </a:p>
          <a:p>
            <a:endParaRPr lang="en-IN" sz="12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070" y="89029"/>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p:txBody>
      </p:sp>
      <p:sp>
        <p:nvSpPr>
          <p:cNvPr id="2" name="TextBox 1"/>
          <p:cNvSpPr txBox="1"/>
          <p:nvPr/>
        </p:nvSpPr>
        <p:spPr>
          <a:xfrm>
            <a:off x="2209800" y="350986"/>
            <a:ext cx="34290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READING</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381000" y="918686"/>
            <a:ext cx="8382000"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It is the data that we need to load for starting any of the ML project. With respect to data, the most common format of data for ML projects is CSV (comma-separated values). Basically, CSV is a simple file format which is used to store tabular data (number and text) such as a spreadsheet in plain text.</a:t>
            </a:r>
            <a:endParaRPr lang="en-IN" sz="1400" dirty="0">
              <a:latin typeface="Arial" panose="020B0604020202020204" pitchFamily="34" charset="0"/>
              <a:cs typeface="Arial" panose="020B0604020202020204" pitchFamily="34" charset="0"/>
            </a:endParaRPr>
          </a:p>
        </p:txBody>
      </p:sp>
      <p:pic>
        <p:nvPicPr>
          <p:cNvPr id="3" name="Content Placeholder 2" descr="tracks"/>
          <p:cNvPicPr>
            <a:picLocks noChangeAspect="1"/>
          </p:cNvPicPr>
          <p:nvPr>
            <p:ph sz="half" idx="2"/>
          </p:nvPr>
        </p:nvPicPr>
        <p:blipFill>
          <a:blip r:embed="rId1"/>
          <a:stretch>
            <a:fillRect/>
          </a:stretch>
        </p:blipFill>
        <p:spPr>
          <a:xfrm>
            <a:off x="381000" y="2183765"/>
            <a:ext cx="4198620" cy="2408555"/>
          </a:xfrm>
          <a:prstGeom prst="rect">
            <a:avLst/>
          </a:prstGeom>
        </p:spPr>
      </p:pic>
      <p:pic>
        <p:nvPicPr>
          <p:cNvPr id="8" name="Content Placeholder 7" descr="genre"/>
          <p:cNvPicPr>
            <a:picLocks noChangeAspect="1"/>
          </p:cNvPicPr>
          <p:nvPr>
            <p:ph sz="half" idx="3"/>
          </p:nvPr>
        </p:nvPicPr>
        <p:blipFill>
          <a:blip r:embed="rId2"/>
          <a:stretch>
            <a:fillRect/>
          </a:stretch>
        </p:blipFill>
        <p:spPr>
          <a:xfrm>
            <a:off x="4535170" y="2196465"/>
            <a:ext cx="4151630" cy="23977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070" y="13335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p:txBody>
      </p:sp>
      <p:sp>
        <p:nvSpPr>
          <p:cNvPr id="2" name="TextBox 1"/>
          <p:cNvSpPr txBox="1"/>
          <p:nvPr/>
        </p:nvSpPr>
        <p:spPr>
          <a:xfrm>
            <a:off x="1676400" y="390796"/>
            <a:ext cx="4519929"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VISUALIZATION</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914400" y="996573"/>
            <a:ext cx="76200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visualization is a graphical representation of quantitative information and data by using visual elements like graphs, charts, and maps.</a:t>
            </a:r>
            <a:endParaRPr lang="en-IN" sz="1400" dirty="0">
              <a:latin typeface="Arial" panose="020B0604020202020204" pitchFamily="34" charset="0"/>
              <a:cs typeface="Arial" panose="020B0604020202020204" pitchFamily="34" charset="0"/>
            </a:endParaRPr>
          </a:p>
        </p:txBody>
      </p:sp>
      <p:pic>
        <p:nvPicPr>
          <p:cNvPr id="3" name="Content Placeholder 2" descr="heatmap"/>
          <p:cNvPicPr>
            <a:picLocks noChangeAspect="1"/>
          </p:cNvPicPr>
          <p:nvPr>
            <p:ph sz="half" idx="2"/>
          </p:nvPr>
        </p:nvPicPr>
        <p:blipFill>
          <a:blip r:embed="rId1"/>
          <a:stretch>
            <a:fillRect/>
          </a:stretch>
        </p:blipFill>
        <p:spPr>
          <a:xfrm>
            <a:off x="457200" y="1791970"/>
            <a:ext cx="3977640" cy="2505710"/>
          </a:xfrm>
          <a:prstGeom prst="rect">
            <a:avLst/>
          </a:prstGeom>
        </p:spPr>
      </p:pic>
      <p:pic>
        <p:nvPicPr>
          <p:cNvPr id="10" name="Content Placeholder 9" descr="top 5"/>
          <p:cNvPicPr>
            <a:picLocks noChangeAspect="1"/>
          </p:cNvPicPr>
          <p:nvPr>
            <p:ph sz="half" idx="3"/>
          </p:nvPr>
        </p:nvPicPr>
        <p:blipFill>
          <a:blip r:embed="rId2"/>
          <a:stretch>
            <a:fillRect/>
          </a:stretch>
        </p:blipFill>
        <p:spPr>
          <a:xfrm>
            <a:off x="4557395" y="1804035"/>
            <a:ext cx="4129405" cy="24936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4792</Words>
  <Application>WPS Presentation</Application>
  <PresentationFormat>On-screen Show (16:9)</PresentationFormat>
  <Paragraphs>94</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Trebuchet MS</vt:lpstr>
      <vt:lpstr>Times New Roman</vt:lpstr>
      <vt:lpstr>Bahnschrift SemiBold</vt:lpstr>
      <vt:lpstr>Tahoma</vt:lpstr>
      <vt:lpstr>Calibri</vt:lpstr>
      <vt:lpstr>Microsoft YaHei</vt:lpstr>
      <vt:lpstr>Arial Unicode MS</vt:lpstr>
      <vt:lpstr>Book Antiqua</vt:lpstr>
      <vt:lpstr>Office Theme</vt:lpstr>
      <vt:lpstr>SPOTIFY  DATA ANALYSIS</vt:lpstr>
      <vt:lpstr>MACHINE LEARNING</vt:lpstr>
      <vt:lpstr>INTRODUCTION</vt:lpstr>
      <vt:lpstr>PROBLEM STATEMENT</vt:lpstr>
      <vt:lpstr>CHALLENGES</vt:lpstr>
      <vt:lpstr>SOLUTION APPROACH</vt:lpstr>
      <vt:lpstr>LIBRARIES USED</vt:lpstr>
      <vt:lpstr>PowerPoint 演示文稿</vt:lpstr>
      <vt:lpstr>PowerPoint 演示文稿</vt:lpstr>
      <vt:lpstr>PowerPoint 演示文稿</vt:lpstr>
      <vt:lpstr>OBSERVATION</vt:lpstr>
      <vt:lpstr>RESULTS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ML_Project</dc:title>
  <dc:creator>lenovo</dc:creator>
  <cp:lastModifiedBy>Sõubhik Sãrkar</cp:lastModifiedBy>
  <cp:revision>6</cp:revision>
  <dcterms:created xsi:type="dcterms:W3CDTF">2023-02-07T08:55:00Z</dcterms:created>
  <dcterms:modified xsi:type="dcterms:W3CDTF">2023-03-01T03:58:19Z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2022-07-23T11:00:00Z</vt:filetime>
  </property>
  <property fmtid="{D5CDD505-2E9C-101B-9397-08002B2CF9AE}" pid="3" name="Creator">
    <vt:lpwstr>Google</vt:lpwstr>
  </property>
  <property fmtid="{D5CDD505-2E9C-101B-9397-08002B2CF9AE}" pid="4" name="LastSaved">
    <vt:filetime>2023-02-07T11:00:00Z</vt:filetime>
  </property>
  <property fmtid="{D5CDD505-2E9C-101B-9397-08002B2CF9AE}" pid="5" name="ICV">
    <vt:lpwstr>9A91F16258304CFDB0FCEFF00FBFEAF9</vt:lpwstr>
  </property>
  <property fmtid="{D5CDD505-2E9C-101B-9397-08002B2CF9AE}" pid="6" name="KSOProductBuildVer">
    <vt:lpwstr>1033-11.2.0.11486</vt:lpwstr>
  </property>
</Properties>
</file>