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Bangladesh Standard</c:v>
                </c:pt>
              </c:strCache>
            </c:strRef>
          </c:tx>
          <c:invertIfNegative val="0"/>
          <c:cat>
            <c:strRef>
              <c:f>Sheet1!$A$2:$A$6</c:f>
              <c:strCache>
                <c:ptCount val="5"/>
                <c:pt idx="0">
                  <c:v>Carbon Monoxide</c:v>
                </c:pt>
                <c:pt idx="1">
                  <c:v>Oxides of Nitrogen</c:v>
                </c:pt>
                <c:pt idx="2">
                  <c:v>Particulates </c:v>
                </c:pt>
                <c:pt idx="3">
                  <c:v>ozone </c:v>
                </c:pt>
                <c:pt idx="4">
                  <c:v>Sulfur Dioxide</c:v>
                </c:pt>
              </c:strCache>
            </c:strRef>
          </c:cat>
          <c:val>
            <c:numRef>
              <c:f>Sheet1!$B$2:$B$6</c:f>
              <c:numCache>
                <c:formatCode>General</c:formatCode>
                <c:ptCount val="5"/>
                <c:pt idx="0">
                  <c:v>10</c:v>
                </c:pt>
                <c:pt idx="1">
                  <c:v>40</c:v>
                </c:pt>
                <c:pt idx="2">
                  <c:v>100</c:v>
                </c:pt>
                <c:pt idx="3">
                  <c:v>157</c:v>
                </c:pt>
                <c:pt idx="4">
                  <c:v>80</c:v>
                </c:pt>
              </c:numCache>
            </c:numRef>
          </c:val>
          <c:extLst>
            <c:ext xmlns:c16="http://schemas.microsoft.com/office/drawing/2014/chart" uri="{C3380CC4-5D6E-409C-BE32-E72D297353CC}">
              <c16:uniqueId val="{00000000-5663-47CF-AEFA-42C412568AEF}"/>
            </c:ext>
          </c:extLst>
        </c:ser>
        <c:ser>
          <c:idx val="1"/>
          <c:order val="1"/>
          <c:tx>
            <c:strRef>
              <c:f>Sheet1!$C$1</c:f>
              <c:strCache>
                <c:ptCount val="1"/>
                <c:pt idx="0">
                  <c:v>WHO guideline</c:v>
                </c:pt>
              </c:strCache>
            </c:strRef>
          </c:tx>
          <c:invertIfNegative val="0"/>
          <c:cat>
            <c:strRef>
              <c:f>Sheet1!$A$2:$A$6</c:f>
              <c:strCache>
                <c:ptCount val="5"/>
                <c:pt idx="0">
                  <c:v>Carbon Monoxide</c:v>
                </c:pt>
                <c:pt idx="1">
                  <c:v>Oxides of Nitrogen</c:v>
                </c:pt>
                <c:pt idx="2">
                  <c:v>Particulates </c:v>
                </c:pt>
                <c:pt idx="3">
                  <c:v>ozone </c:v>
                </c:pt>
                <c:pt idx="4">
                  <c:v>Sulfur Dioxide</c:v>
                </c:pt>
              </c:strCache>
            </c:strRef>
          </c:cat>
          <c:val>
            <c:numRef>
              <c:f>Sheet1!$C$2:$C$6</c:f>
              <c:numCache>
                <c:formatCode>General</c:formatCode>
                <c:ptCount val="5"/>
                <c:pt idx="0">
                  <c:v>9</c:v>
                </c:pt>
                <c:pt idx="1">
                  <c:v>30</c:v>
                </c:pt>
                <c:pt idx="3">
                  <c:v>100</c:v>
                </c:pt>
                <c:pt idx="4">
                  <c:v>2.8</c:v>
                </c:pt>
              </c:numCache>
            </c:numRef>
          </c:val>
          <c:extLst>
            <c:ext xmlns:c16="http://schemas.microsoft.com/office/drawing/2014/chart" uri="{C3380CC4-5D6E-409C-BE32-E72D297353CC}">
              <c16:uniqueId val="{00000001-5663-47CF-AEFA-42C412568AEF}"/>
            </c:ext>
          </c:extLst>
        </c:ser>
        <c:dLbls>
          <c:showLegendKey val="0"/>
          <c:showVal val="0"/>
          <c:showCatName val="0"/>
          <c:showSerName val="0"/>
          <c:showPercent val="0"/>
          <c:showBubbleSize val="0"/>
        </c:dLbls>
        <c:gapWidth val="150"/>
        <c:shape val="box"/>
        <c:axId val="159401472"/>
        <c:axId val="159403008"/>
        <c:axId val="0"/>
      </c:bar3DChart>
      <c:catAx>
        <c:axId val="159401472"/>
        <c:scaling>
          <c:orientation val="minMax"/>
        </c:scaling>
        <c:delete val="0"/>
        <c:axPos val="b"/>
        <c:numFmt formatCode="General" sourceLinked="0"/>
        <c:majorTickMark val="out"/>
        <c:minorTickMark val="none"/>
        <c:tickLblPos val="nextTo"/>
        <c:crossAx val="159403008"/>
        <c:crosses val="autoZero"/>
        <c:auto val="1"/>
        <c:lblAlgn val="ctr"/>
        <c:lblOffset val="100"/>
        <c:noMultiLvlLbl val="0"/>
      </c:catAx>
      <c:valAx>
        <c:axId val="159403008"/>
        <c:scaling>
          <c:orientation val="minMax"/>
        </c:scaling>
        <c:delete val="0"/>
        <c:axPos val="l"/>
        <c:majorGridlines/>
        <c:numFmt formatCode="General" sourceLinked="1"/>
        <c:majorTickMark val="out"/>
        <c:minorTickMark val="none"/>
        <c:tickLblPos val="nextTo"/>
        <c:crossAx val="15940147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9117B-6ED1-412E-97A1-B7C31A5D3CA7}"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43FC58EE-A1B8-4D72-8792-F46ADFEE5CBC}">
      <dgm:prSet/>
      <dgm:spPr>
        <a:xfrm>
          <a:off x="1340173" y="795493"/>
          <a:ext cx="2552269" cy="1082781"/>
        </a:xfrm>
        <a:prstGeom prst="rect">
          <a:avLst/>
        </a:prstGeom>
        <a:noFill/>
        <a:ln>
          <a:noFill/>
        </a:ln>
        <a:effectLst/>
      </dgm:spPr>
      <dgm:t>
        <a:bodyPr/>
        <a:lstStyle/>
        <a:p>
          <a:pPr>
            <a:lnSpc>
              <a:spcPct val="100000"/>
            </a:lnSpc>
          </a:pP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Monitoring air quality before and after interventions is crucial to determine the effectiveness of the intervention and determine whether to sustain or increase it.</a:t>
          </a:r>
        </a:p>
      </dgm:t>
    </dgm:pt>
    <dgm:pt modelId="{4EFE49EE-A398-40AB-BCE0-7269565B376C}" type="parTrans" cxnId="{93C8410D-BF40-4047-860F-A0DF70558F57}">
      <dgm:prSet/>
      <dgm:spPr/>
      <dgm:t>
        <a:bodyPr/>
        <a:lstStyle/>
        <a:p>
          <a:endParaRPr lang="en-US"/>
        </a:p>
      </dgm:t>
    </dgm:pt>
    <dgm:pt modelId="{3922F540-6DF4-45E6-BAA1-C0C22A89DD27}" type="sibTrans" cxnId="{93C8410D-BF40-4047-860F-A0DF70558F57}">
      <dgm:prSet/>
      <dgm:spPr/>
      <dgm:t>
        <a:bodyPr/>
        <a:lstStyle/>
        <a:p>
          <a:pPr>
            <a:lnSpc>
              <a:spcPct val="100000"/>
            </a:lnSpc>
          </a:pPr>
          <a:endParaRPr lang="en-US"/>
        </a:p>
      </dgm:t>
    </dgm:pt>
    <dgm:pt modelId="{E035D26F-67B3-478F-A7D0-9275FA8A514C}">
      <dgm:prSet/>
      <dgm:spPr>
        <a:xfrm>
          <a:off x="5651962" y="795493"/>
          <a:ext cx="2552269" cy="1082781"/>
        </a:xfrm>
        <a:prstGeom prst="rect">
          <a:avLst/>
        </a:prstGeom>
        <a:noFill/>
        <a:ln>
          <a:noFill/>
        </a:ln>
        <a:effectLst/>
      </dgm:spPr>
      <dgm:t>
        <a:bodyPr/>
        <a:lstStyle/>
        <a:p>
          <a:pPr>
            <a:lnSpc>
              <a:spcPct val="100000"/>
            </a:lnSpc>
          </a:pP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The impact of interventions on the community can be assessed through surveys or health assessments.</a:t>
          </a:r>
        </a:p>
      </dgm:t>
    </dgm:pt>
    <dgm:pt modelId="{423D1D28-8E2E-49EF-8EBE-5D7365AA077B}" type="parTrans" cxnId="{8C7FC162-6D79-4B54-AADF-6A67BDC5DE25}">
      <dgm:prSet/>
      <dgm:spPr/>
      <dgm:t>
        <a:bodyPr/>
        <a:lstStyle/>
        <a:p>
          <a:endParaRPr lang="en-US"/>
        </a:p>
      </dgm:t>
    </dgm:pt>
    <dgm:pt modelId="{09A1410F-6704-4200-B789-2241938DD353}" type="sibTrans" cxnId="{8C7FC162-6D79-4B54-AADF-6A67BDC5DE25}">
      <dgm:prSet/>
      <dgm:spPr/>
      <dgm:t>
        <a:bodyPr/>
        <a:lstStyle/>
        <a:p>
          <a:pPr>
            <a:lnSpc>
              <a:spcPct val="100000"/>
            </a:lnSpc>
          </a:pPr>
          <a:endParaRPr lang="en-US"/>
        </a:p>
      </dgm:t>
    </dgm:pt>
    <dgm:pt modelId="{3431E926-2F90-4246-94C6-41F8767491B0}">
      <dgm:prSet/>
      <dgm:spPr>
        <a:xfrm>
          <a:off x="1340173" y="2647688"/>
          <a:ext cx="2552269" cy="1082781"/>
        </a:xfrm>
        <a:prstGeom prst="rect">
          <a:avLst/>
        </a:prstGeom>
        <a:noFill/>
        <a:ln>
          <a:noFill/>
        </a:ln>
        <a:effectLst/>
      </dgm:spPr>
      <dgm:t>
        <a:bodyPr/>
        <a:lstStyle/>
        <a:p>
          <a:pPr>
            <a:lnSpc>
              <a:spcPct val="100000"/>
            </a:lnSpc>
          </a:pP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To guarantee the sustainability of our interventions, we plan to establish partnerships with local organizations</a:t>
          </a:r>
          <a:r>
            <a:rPr lang="en-US" dirty="0">
              <a:solidFill>
                <a:sysClr val="windowText" lastClr="000000">
                  <a:hueOff val="0"/>
                  <a:satOff val="0"/>
                  <a:lumOff val="0"/>
                  <a:alphaOff val="0"/>
                </a:sysClr>
              </a:solidFill>
              <a:latin typeface="Aptos"/>
              <a:ea typeface="+mn-ea"/>
              <a:cs typeface="+mn-cs"/>
            </a:rPr>
            <a:t>.</a:t>
          </a:r>
        </a:p>
      </dgm:t>
    </dgm:pt>
    <dgm:pt modelId="{FC970609-FA34-4C4A-BB5F-28B13DCE8B92}" type="parTrans" cxnId="{893A42F8-ADA0-4561-9501-AD8224E4F53A}">
      <dgm:prSet/>
      <dgm:spPr/>
      <dgm:t>
        <a:bodyPr/>
        <a:lstStyle/>
        <a:p>
          <a:endParaRPr lang="en-US"/>
        </a:p>
      </dgm:t>
    </dgm:pt>
    <dgm:pt modelId="{3345E826-E50D-4533-9655-AB5EB612C5D2}" type="sibTrans" cxnId="{893A42F8-ADA0-4561-9501-AD8224E4F53A}">
      <dgm:prSet/>
      <dgm:spPr/>
      <dgm:t>
        <a:bodyPr/>
        <a:lstStyle/>
        <a:p>
          <a:pPr>
            <a:lnSpc>
              <a:spcPct val="100000"/>
            </a:lnSpc>
          </a:pPr>
          <a:endParaRPr lang="en-US"/>
        </a:p>
      </dgm:t>
    </dgm:pt>
    <dgm:pt modelId="{0249F28C-E5BB-4A99-9D4A-7EB8217C2712}">
      <dgm:prSet/>
      <dgm:spPr>
        <a:xfrm>
          <a:off x="5651962" y="2647688"/>
          <a:ext cx="2552269" cy="1082781"/>
        </a:xfrm>
        <a:prstGeom prst="rect">
          <a:avLst/>
        </a:prstGeom>
        <a:noFill/>
        <a:ln>
          <a:noFill/>
        </a:ln>
        <a:effectLst/>
      </dgm:spPr>
      <dgm:t>
        <a:bodyPr/>
        <a:lstStyle/>
        <a:p>
          <a:pPr>
            <a:lnSpc>
              <a:spcPct val="100000"/>
            </a:lnSpc>
          </a:pP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The recommendation is to implement capacity building initiatives to tackle the long-term issues linked to air quality in our local area</a:t>
          </a:r>
          <a:r>
            <a:rPr lang="en-US" dirty="0">
              <a:solidFill>
                <a:sysClr val="windowText" lastClr="000000">
                  <a:hueOff val="0"/>
                  <a:satOff val="0"/>
                  <a:lumOff val="0"/>
                  <a:alphaOff val="0"/>
                </a:sysClr>
              </a:solidFill>
              <a:latin typeface="Aptos"/>
              <a:ea typeface="+mn-ea"/>
              <a:cs typeface="+mn-cs"/>
            </a:rPr>
            <a:t>.</a:t>
          </a:r>
        </a:p>
      </dgm:t>
    </dgm:pt>
    <dgm:pt modelId="{158DB4DB-3034-4DDD-9C4A-9C0AC38BF374}" type="parTrans" cxnId="{93C3F0B8-5974-4E0E-B08B-01583B24F5C8}">
      <dgm:prSet/>
      <dgm:spPr/>
      <dgm:t>
        <a:bodyPr/>
        <a:lstStyle/>
        <a:p>
          <a:endParaRPr lang="en-US"/>
        </a:p>
      </dgm:t>
    </dgm:pt>
    <dgm:pt modelId="{E5B6CD98-7F91-4B92-AA3F-82343DAD22B8}" type="sibTrans" cxnId="{93C3F0B8-5974-4E0E-B08B-01583B24F5C8}">
      <dgm:prSet/>
      <dgm:spPr/>
      <dgm:t>
        <a:bodyPr/>
        <a:lstStyle/>
        <a:p>
          <a:endParaRPr lang="en-US"/>
        </a:p>
      </dgm:t>
    </dgm:pt>
    <dgm:pt modelId="{8D101E7A-BC4A-4630-9255-76BA9D94376F}" type="pres">
      <dgm:prSet presAssocID="{3949117B-6ED1-412E-97A1-B7C31A5D3CA7}" presName="root" presStyleCnt="0">
        <dgm:presLayoutVars>
          <dgm:dir/>
          <dgm:resizeHandles val="exact"/>
        </dgm:presLayoutVars>
      </dgm:prSet>
      <dgm:spPr/>
    </dgm:pt>
    <dgm:pt modelId="{9A5F8980-8FAB-4651-A568-D920CF94424A}" type="pres">
      <dgm:prSet presAssocID="{3949117B-6ED1-412E-97A1-B7C31A5D3CA7}" presName="container" presStyleCnt="0">
        <dgm:presLayoutVars>
          <dgm:dir/>
          <dgm:resizeHandles val="exact"/>
        </dgm:presLayoutVars>
      </dgm:prSet>
      <dgm:spPr/>
    </dgm:pt>
    <dgm:pt modelId="{545B9A58-1603-4CF7-ABDB-7BFB1DB43D4F}" type="pres">
      <dgm:prSet presAssocID="{43FC58EE-A1B8-4D72-8792-F46ADFEE5CBC}" presName="compNode" presStyleCnt="0"/>
      <dgm:spPr/>
    </dgm:pt>
    <dgm:pt modelId="{60767DAB-6CD4-4BE2-9209-BAA119FAC663}" type="pres">
      <dgm:prSet presAssocID="{43FC58EE-A1B8-4D72-8792-F46ADFEE5CBC}" presName="iconBgRect" presStyleLbl="bgShp" presStyleIdx="0" presStyleCnt="4"/>
      <dgm:spPr>
        <a:xfrm>
          <a:off x="25368" y="795493"/>
          <a:ext cx="1082781" cy="1082781"/>
        </a:xfrm>
        <a:prstGeom prst="ellipse">
          <a:avLst/>
        </a:prstGeom>
        <a:solidFill>
          <a:srgbClr val="A02B93">
            <a:hueOff val="0"/>
            <a:satOff val="0"/>
            <a:lumOff val="0"/>
            <a:alphaOff val="0"/>
          </a:srgbClr>
        </a:solidFill>
        <a:ln>
          <a:noFill/>
        </a:ln>
        <a:effectLst/>
      </dgm:spPr>
    </dgm:pt>
    <dgm:pt modelId="{49636351-2B65-4B19-B96F-841FD6E36ABC}" type="pres">
      <dgm:prSet presAssocID="{43FC58EE-A1B8-4D72-8792-F46ADFEE5CBC}" presName="iconRect" presStyleLbl="node1" presStyleIdx="0" presStyleCnt="4"/>
      <dgm:spPr>
        <a:xfrm>
          <a:off x="252752" y="1022877"/>
          <a:ext cx="628012" cy="62801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gm:spPr>
      <dgm:extLst>
        <a:ext uri="{E40237B7-FDA0-4F09-8148-C483321AD2D9}">
          <dgm14:cNvPr xmlns:dgm14="http://schemas.microsoft.com/office/drawing/2010/diagram" id="0" name="" descr="Presentation with Checklist"/>
        </a:ext>
      </dgm:extLst>
    </dgm:pt>
    <dgm:pt modelId="{6572DC19-F747-49FF-AF94-BA6F1C6C6E64}" type="pres">
      <dgm:prSet presAssocID="{43FC58EE-A1B8-4D72-8792-F46ADFEE5CBC}" presName="spaceRect" presStyleCnt="0"/>
      <dgm:spPr/>
    </dgm:pt>
    <dgm:pt modelId="{73866D65-0D02-4A86-B276-0088A38D2274}" type="pres">
      <dgm:prSet presAssocID="{43FC58EE-A1B8-4D72-8792-F46ADFEE5CBC}" presName="textRect" presStyleLbl="revTx" presStyleIdx="0" presStyleCnt="4">
        <dgm:presLayoutVars>
          <dgm:chMax val="1"/>
          <dgm:chPref val="1"/>
        </dgm:presLayoutVars>
      </dgm:prSet>
      <dgm:spPr/>
    </dgm:pt>
    <dgm:pt modelId="{3CD82231-F053-490D-B621-8C33E8332196}" type="pres">
      <dgm:prSet presAssocID="{3922F540-6DF4-45E6-BAA1-C0C22A89DD27}" presName="sibTrans" presStyleLbl="sibTrans2D1" presStyleIdx="0" presStyleCnt="0"/>
      <dgm:spPr/>
    </dgm:pt>
    <dgm:pt modelId="{93C6A0C4-C247-4412-BEA9-4A03382AB837}" type="pres">
      <dgm:prSet presAssocID="{E035D26F-67B3-478F-A7D0-9275FA8A514C}" presName="compNode" presStyleCnt="0"/>
      <dgm:spPr/>
    </dgm:pt>
    <dgm:pt modelId="{12B693E5-0E84-4183-8634-383133476A4F}" type="pres">
      <dgm:prSet presAssocID="{E035D26F-67B3-478F-A7D0-9275FA8A514C}" presName="iconBgRect" presStyleLbl="bgShp" presStyleIdx="1" presStyleCnt="4"/>
      <dgm:spPr>
        <a:xfrm>
          <a:off x="4337156" y="795493"/>
          <a:ext cx="1082781" cy="1082781"/>
        </a:xfrm>
        <a:prstGeom prst="ellipse">
          <a:avLst/>
        </a:prstGeom>
        <a:solidFill>
          <a:srgbClr val="A02B93">
            <a:hueOff val="-4050717"/>
            <a:satOff val="-275"/>
            <a:lumOff val="654"/>
            <a:alphaOff val="0"/>
          </a:srgbClr>
        </a:solidFill>
        <a:ln>
          <a:noFill/>
        </a:ln>
        <a:effectLst/>
      </dgm:spPr>
    </dgm:pt>
    <dgm:pt modelId="{38A79132-1A2E-4BFF-B41E-91EC47279F27}" type="pres">
      <dgm:prSet presAssocID="{E035D26F-67B3-478F-A7D0-9275FA8A514C}" presName="iconRect" presStyleLbl="node1" presStyleIdx="1" presStyleCnt="4"/>
      <dgm:spPr>
        <a:xfrm>
          <a:off x="4564540" y="1022877"/>
          <a:ext cx="628012" cy="62801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gm:spPr>
      <dgm:extLst>
        <a:ext uri="{E40237B7-FDA0-4F09-8148-C483321AD2D9}">
          <dgm14:cNvPr xmlns:dgm14="http://schemas.microsoft.com/office/drawing/2010/diagram" id="0" name="" descr="Doctor"/>
        </a:ext>
      </dgm:extLst>
    </dgm:pt>
    <dgm:pt modelId="{9E3020B9-38A8-4A5F-A8B1-80E13F04441F}" type="pres">
      <dgm:prSet presAssocID="{E035D26F-67B3-478F-A7D0-9275FA8A514C}" presName="spaceRect" presStyleCnt="0"/>
      <dgm:spPr/>
    </dgm:pt>
    <dgm:pt modelId="{8981377F-9C25-40AB-8477-0AC6B06537F0}" type="pres">
      <dgm:prSet presAssocID="{E035D26F-67B3-478F-A7D0-9275FA8A514C}" presName="textRect" presStyleLbl="revTx" presStyleIdx="1" presStyleCnt="4">
        <dgm:presLayoutVars>
          <dgm:chMax val="1"/>
          <dgm:chPref val="1"/>
        </dgm:presLayoutVars>
      </dgm:prSet>
      <dgm:spPr/>
    </dgm:pt>
    <dgm:pt modelId="{244DAA86-0655-4D98-8F25-27CF57658277}" type="pres">
      <dgm:prSet presAssocID="{09A1410F-6704-4200-B789-2241938DD353}" presName="sibTrans" presStyleLbl="sibTrans2D1" presStyleIdx="0" presStyleCnt="0"/>
      <dgm:spPr/>
    </dgm:pt>
    <dgm:pt modelId="{F9366CCD-2047-4616-ABEF-53213D535531}" type="pres">
      <dgm:prSet presAssocID="{3431E926-2F90-4246-94C6-41F8767491B0}" presName="compNode" presStyleCnt="0"/>
      <dgm:spPr/>
    </dgm:pt>
    <dgm:pt modelId="{41BE5B88-D004-4EE5-A55D-21870BDB852A}" type="pres">
      <dgm:prSet presAssocID="{3431E926-2F90-4246-94C6-41F8767491B0}" presName="iconBgRect" presStyleLbl="bgShp" presStyleIdx="2" presStyleCnt="4"/>
      <dgm:spPr>
        <a:xfrm>
          <a:off x="25368" y="2647688"/>
          <a:ext cx="1082781" cy="1082781"/>
        </a:xfrm>
        <a:prstGeom prst="ellipse">
          <a:avLst/>
        </a:prstGeom>
        <a:solidFill>
          <a:srgbClr val="A02B93">
            <a:hueOff val="-8101434"/>
            <a:satOff val="-551"/>
            <a:lumOff val="1307"/>
            <a:alphaOff val="0"/>
          </a:srgbClr>
        </a:solidFill>
        <a:ln>
          <a:noFill/>
        </a:ln>
        <a:effectLst/>
      </dgm:spPr>
    </dgm:pt>
    <dgm:pt modelId="{28286410-2EC1-4D85-AD18-DE40873CE8FA}" type="pres">
      <dgm:prSet presAssocID="{3431E926-2F90-4246-94C6-41F8767491B0}" presName="iconRect" presStyleLbl="node1" presStyleIdx="2" presStyleCnt="4"/>
      <dgm:spPr>
        <a:xfrm>
          <a:off x="252752" y="2875072"/>
          <a:ext cx="628012" cy="62801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gm:spPr>
      <dgm:extLst>
        <a:ext uri="{E40237B7-FDA0-4F09-8148-C483321AD2D9}">
          <dgm14:cNvPr xmlns:dgm14="http://schemas.microsoft.com/office/drawing/2010/diagram" id="0" name="" descr="Business Growth"/>
        </a:ext>
      </dgm:extLst>
    </dgm:pt>
    <dgm:pt modelId="{EC003021-95FC-4599-8BFA-CB86424853EC}" type="pres">
      <dgm:prSet presAssocID="{3431E926-2F90-4246-94C6-41F8767491B0}" presName="spaceRect" presStyleCnt="0"/>
      <dgm:spPr/>
    </dgm:pt>
    <dgm:pt modelId="{BF49B8B7-C4A6-4945-8C19-67ED8982AFA2}" type="pres">
      <dgm:prSet presAssocID="{3431E926-2F90-4246-94C6-41F8767491B0}" presName="textRect" presStyleLbl="revTx" presStyleIdx="2" presStyleCnt="4">
        <dgm:presLayoutVars>
          <dgm:chMax val="1"/>
          <dgm:chPref val="1"/>
        </dgm:presLayoutVars>
      </dgm:prSet>
      <dgm:spPr/>
    </dgm:pt>
    <dgm:pt modelId="{017A91C7-EAD3-41BD-9F81-0A6F3B5CAF19}" type="pres">
      <dgm:prSet presAssocID="{3345E826-E50D-4533-9655-AB5EB612C5D2}" presName="sibTrans" presStyleLbl="sibTrans2D1" presStyleIdx="0" presStyleCnt="0"/>
      <dgm:spPr/>
    </dgm:pt>
    <dgm:pt modelId="{68A94145-8149-4E7B-9C46-EA9ABDC361D8}" type="pres">
      <dgm:prSet presAssocID="{0249F28C-E5BB-4A99-9D4A-7EB8217C2712}" presName="compNode" presStyleCnt="0"/>
      <dgm:spPr/>
    </dgm:pt>
    <dgm:pt modelId="{05B14EAF-2788-4CC0-B261-6901CAADDE21}" type="pres">
      <dgm:prSet presAssocID="{0249F28C-E5BB-4A99-9D4A-7EB8217C2712}" presName="iconBgRect" presStyleLbl="bgShp" presStyleIdx="3" presStyleCnt="4"/>
      <dgm:spPr>
        <a:xfrm>
          <a:off x="4337156" y="2647688"/>
          <a:ext cx="1082781" cy="1082781"/>
        </a:xfrm>
        <a:prstGeom prst="ellipse">
          <a:avLst/>
        </a:prstGeom>
        <a:solidFill>
          <a:srgbClr val="A02B93">
            <a:hueOff val="-12152150"/>
            <a:satOff val="-826"/>
            <a:lumOff val="1961"/>
            <a:alphaOff val="0"/>
          </a:srgbClr>
        </a:solidFill>
        <a:ln>
          <a:noFill/>
        </a:ln>
        <a:effectLst/>
      </dgm:spPr>
    </dgm:pt>
    <dgm:pt modelId="{32DAA0B0-638C-4E72-8C27-167DD6654455}" type="pres">
      <dgm:prSet presAssocID="{0249F28C-E5BB-4A99-9D4A-7EB8217C2712}" presName="iconRect" presStyleLbl="node1" presStyleIdx="3" presStyleCnt="4"/>
      <dgm:spPr>
        <a:xfrm>
          <a:off x="4564540" y="2875072"/>
          <a:ext cx="628012" cy="62801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gm:spPr>
      <dgm:extLst>
        <a:ext uri="{E40237B7-FDA0-4F09-8148-C483321AD2D9}">
          <dgm14:cNvPr xmlns:dgm14="http://schemas.microsoft.com/office/drawing/2010/diagram" id="0" name="" descr="City"/>
        </a:ext>
      </dgm:extLst>
    </dgm:pt>
    <dgm:pt modelId="{6A89492D-B0D5-4933-BEFE-A1E0AC7BB9C4}" type="pres">
      <dgm:prSet presAssocID="{0249F28C-E5BB-4A99-9D4A-7EB8217C2712}" presName="spaceRect" presStyleCnt="0"/>
      <dgm:spPr/>
    </dgm:pt>
    <dgm:pt modelId="{F2E55C15-1060-4247-974F-5E6EFBFC0D0E}" type="pres">
      <dgm:prSet presAssocID="{0249F28C-E5BB-4A99-9D4A-7EB8217C2712}" presName="textRect" presStyleLbl="revTx" presStyleIdx="3" presStyleCnt="4">
        <dgm:presLayoutVars>
          <dgm:chMax val="1"/>
          <dgm:chPref val="1"/>
        </dgm:presLayoutVars>
      </dgm:prSet>
      <dgm:spPr/>
    </dgm:pt>
  </dgm:ptLst>
  <dgm:cxnLst>
    <dgm:cxn modelId="{93C8410D-BF40-4047-860F-A0DF70558F57}" srcId="{3949117B-6ED1-412E-97A1-B7C31A5D3CA7}" destId="{43FC58EE-A1B8-4D72-8792-F46ADFEE5CBC}" srcOrd="0" destOrd="0" parTransId="{4EFE49EE-A398-40AB-BCE0-7269565B376C}" sibTransId="{3922F540-6DF4-45E6-BAA1-C0C22A89DD27}"/>
    <dgm:cxn modelId="{B3B5415F-A33B-4275-8FFB-16E12C03B311}" type="presOf" srcId="{3431E926-2F90-4246-94C6-41F8767491B0}" destId="{BF49B8B7-C4A6-4945-8C19-67ED8982AFA2}" srcOrd="0" destOrd="0" presId="urn:microsoft.com/office/officeart/2018/2/layout/IconCircleList"/>
    <dgm:cxn modelId="{CB1B0C62-6F2C-42FF-A2DE-AADA12FE7960}" type="presOf" srcId="{E035D26F-67B3-478F-A7D0-9275FA8A514C}" destId="{8981377F-9C25-40AB-8477-0AC6B06537F0}" srcOrd="0" destOrd="0" presId="urn:microsoft.com/office/officeart/2018/2/layout/IconCircleList"/>
    <dgm:cxn modelId="{8C7FC162-6D79-4B54-AADF-6A67BDC5DE25}" srcId="{3949117B-6ED1-412E-97A1-B7C31A5D3CA7}" destId="{E035D26F-67B3-478F-A7D0-9275FA8A514C}" srcOrd="1" destOrd="0" parTransId="{423D1D28-8E2E-49EF-8EBE-5D7365AA077B}" sibTransId="{09A1410F-6704-4200-B789-2241938DD353}"/>
    <dgm:cxn modelId="{DB80DC4C-09A7-456C-83F1-FCEEA43403A2}" type="presOf" srcId="{3922F540-6DF4-45E6-BAA1-C0C22A89DD27}" destId="{3CD82231-F053-490D-B621-8C33E8332196}" srcOrd="0" destOrd="0" presId="urn:microsoft.com/office/officeart/2018/2/layout/IconCircleList"/>
    <dgm:cxn modelId="{C127B084-93A8-4C1A-B450-4DD93F2B892A}" type="presOf" srcId="{09A1410F-6704-4200-B789-2241938DD353}" destId="{244DAA86-0655-4D98-8F25-27CF57658277}" srcOrd="0" destOrd="0" presId="urn:microsoft.com/office/officeart/2018/2/layout/IconCircleList"/>
    <dgm:cxn modelId="{93C3F0B8-5974-4E0E-B08B-01583B24F5C8}" srcId="{3949117B-6ED1-412E-97A1-B7C31A5D3CA7}" destId="{0249F28C-E5BB-4A99-9D4A-7EB8217C2712}" srcOrd="3" destOrd="0" parTransId="{158DB4DB-3034-4DDD-9C4A-9C0AC38BF374}" sibTransId="{E5B6CD98-7F91-4B92-AA3F-82343DAD22B8}"/>
    <dgm:cxn modelId="{72619BC6-9D79-4342-8943-52E1BBEF3E8D}" type="presOf" srcId="{0249F28C-E5BB-4A99-9D4A-7EB8217C2712}" destId="{F2E55C15-1060-4247-974F-5E6EFBFC0D0E}" srcOrd="0" destOrd="0" presId="urn:microsoft.com/office/officeart/2018/2/layout/IconCircleList"/>
    <dgm:cxn modelId="{E30EA2D7-E368-4882-B57A-A25BD747B69E}" type="presOf" srcId="{3949117B-6ED1-412E-97A1-B7C31A5D3CA7}" destId="{8D101E7A-BC4A-4630-9255-76BA9D94376F}" srcOrd="0" destOrd="0" presId="urn:microsoft.com/office/officeart/2018/2/layout/IconCircleList"/>
    <dgm:cxn modelId="{836C21ED-2DD1-471D-9F18-09862958FDC0}" type="presOf" srcId="{3345E826-E50D-4533-9655-AB5EB612C5D2}" destId="{017A91C7-EAD3-41BD-9F81-0A6F3B5CAF19}" srcOrd="0" destOrd="0" presId="urn:microsoft.com/office/officeart/2018/2/layout/IconCircleList"/>
    <dgm:cxn modelId="{893A42F8-ADA0-4561-9501-AD8224E4F53A}" srcId="{3949117B-6ED1-412E-97A1-B7C31A5D3CA7}" destId="{3431E926-2F90-4246-94C6-41F8767491B0}" srcOrd="2" destOrd="0" parTransId="{FC970609-FA34-4C4A-BB5F-28B13DCE8B92}" sibTransId="{3345E826-E50D-4533-9655-AB5EB612C5D2}"/>
    <dgm:cxn modelId="{E88B38FF-3B76-46F7-A6D7-B6DC87E46D8B}" type="presOf" srcId="{43FC58EE-A1B8-4D72-8792-F46ADFEE5CBC}" destId="{73866D65-0D02-4A86-B276-0088A38D2274}" srcOrd="0" destOrd="0" presId="urn:microsoft.com/office/officeart/2018/2/layout/IconCircleList"/>
    <dgm:cxn modelId="{06053226-B2A9-4AB0-B9B2-69C1A76C235F}" type="presParOf" srcId="{8D101E7A-BC4A-4630-9255-76BA9D94376F}" destId="{9A5F8980-8FAB-4651-A568-D920CF94424A}" srcOrd="0" destOrd="0" presId="urn:microsoft.com/office/officeart/2018/2/layout/IconCircleList"/>
    <dgm:cxn modelId="{A7F90FBA-B969-45A0-930F-E3EB40FCACF0}" type="presParOf" srcId="{9A5F8980-8FAB-4651-A568-D920CF94424A}" destId="{545B9A58-1603-4CF7-ABDB-7BFB1DB43D4F}" srcOrd="0" destOrd="0" presId="urn:microsoft.com/office/officeart/2018/2/layout/IconCircleList"/>
    <dgm:cxn modelId="{995712AA-61DE-437A-BFDC-8A377068E162}" type="presParOf" srcId="{545B9A58-1603-4CF7-ABDB-7BFB1DB43D4F}" destId="{60767DAB-6CD4-4BE2-9209-BAA119FAC663}" srcOrd="0" destOrd="0" presId="urn:microsoft.com/office/officeart/2018/2/layout/IconCircleList"/>
    <dgm:cxn modelId="{9C8CB0D2-5262-4DD2-A7FB-D4052191F114}" type="presParOf" srcId="{545B9A58-1603-4CF7-ABDB-7BFB1DB43D4F}" destId="{49636351-2B65-4B19-B96F-841FD6E36ABC}" srcOrd="1" destOrd="0" presId="urn:microsoft.com/office/officeart/2018/2/layout/IconCircleList"/>
    <dgm:cxn modelId="{B7D035CE-B453-4ECB-9ADD-72B8D7D5DF2D}" type="presParOf" srcId="{545B9A58-1603-4CF7-ABDB-7BFB1DB43D4F}" destId="{6572DC19-F747-49FF-AF94-BA6F1C6C6E64}" srcOrd="2" destOrd="0" presId="urn:microsoft.com/office/officeart/2018/2/layout/IconCircleList"/>
    <dgm:cxn modelId="{864FB619-00E7-43AB-AAD7-BC84AB31C4F1}" type="presParOf" srcId="{545B9A58-1603-4CF7-ABDB-7BFB1DB43D4F}" destId="{73866D65-0D02-4A86-B276-0088A38D2274}" srcOrd="3" destOrd="0" presId="urn:microsoft.com/office/officeart/2018/2/layout/IconCircleList"/>
    <dgm:cxn modelId="{DC241B4A-B670-44BA-BCE6-CF854EB264E3}" type="presParOf" srcId="{9A5F8980-8FAB-4651-A568-D920CF94424A}" destId="{3CD82231-F053-490D-B621-8C33E8332196}" srcOrd="1" destOrd="0" presId="urn:microsoft.com/office/officeart/2018/2/layout/IconCircleList"/>
    <dgm:cxn modelId="{E68C1EC7-4BCC-4A66-8964-BE59AE6ABF3F}" type="presParOf" srcId="{9A5F8980-8FAB-4651-A568-D920CF94424A}" destId="{93C6A0C4-C247-4412-BEA9-4A03382AB837}" srcOrd="2" destOrd="0" presId="urn:microsoft.com/office/officeart/2018/2/layout/IconCircleList"/>
    <dgm:cxn modelId="{41DB19FB-5ADB-4913-9121-ABF37D8CE5DA}" type="presParOf" srcId="{93C6A0C4-C247-4412-BEA9-4A03382AB837}" destId="{12B693E5-0E84-4183-8634-383133476A4F}" srcOrd="0" destOrd="0" presId="urn:microsoft.com/office/officeart/2018/2/layout/IconCircleList"/>
    <dgm:cxn modelId="{1B567CFE-06A7-416D-97A5-446F10622589}" type="presParOf" srcId="{93C6A0C4-C247-4412-BEA9-4A03382AB837}" destId="{38A79132-1A2E-4BFF-B41E-91EC47279F27}" srcOrd="1" destOrd="0" presId="urn:microsoft.com/office/officeart/2018/2/layout/IconCircleList"/>
    <dgm:cxn modelId="{CF5E9540-A2B1-4C3E-B64F-379AA3C011EA}" type="presParOf" srcId="{93C6A0C4-C247-4412-BEA9-4A03382AB837}" destId="{9E3020B9-38A8-4A5F-A8B1-80E13F04441F}" srcOrd="2" destOrd="0" presId="urn:microsoft.com/office/officeart/2018/2/layout/IconCircleList"/>
    <dgm:cxn modelId="{DBBA300C-6CC0-4B73-9FF0-C3036F659C39}" type="presParOf" srcId="{93C6A0C4-C247-4412-BEA9-4A03382AB837}" destId="{8981377F-9C25-40AB-8477-0AC6B06537F0}" srcOrd="3" destOrd="0" presId="urn:microsoft.com/office/officeart/2018/2/layout/IconCircleList"/>
    <dgm:cxn modelId="{DAB1BDC1-9FF5-41AC-A77F-7411758FF26A}" type="presParOf" srcId="{9A5F8980-8FAB-4651-A568-D920CF94424A}" destId="{244DAA86-0655-4D98-8F25-27CF57658277}" srcOrd="3" destOrd="0" presId="urn:microsoft.com/office/officeart/2018/2/layout/IconCircleList"/>
    <dgm:cxn modelId="{D616E897-8B43-4C5D-B847-9A36511E8448}" type="presParOf" srcId="{9A5F8980-8FAB-4651-A568-D920CF94424A}" destId="{F9366CCD-2047-4616-ABEF-53213D535531}" srcOrd="4" destOrd="0" presId="urn:microsoft.com/office/officeart/2018/2/layout/IconCircleList"/>
    <dgm:cxn modelId="{55A85EEE-478E-477F-81F8-C1EDE532EC8E}" type="presParOf" srcId="{F9366CCD-2047-4616-ABEF-53213D535531}" destId="{41BE5B88-D004-4EE5-A55D-21870BDB852A}" srcOrd="0" destOrd="0" presId="urn:microsoft.com/office/officeart/2018/2/layout/IconCircleList"/>
    <dgm:cxn modelId="{5CCF536E-182C-4D5A-9337-B57CF39805CA}" type="presParOf" srcId="{F9366CCD-2047-4616-ABEF-53213D535531}" destId="{28286410-2EC1-4D85-AD18-DE40873CE8FA}" srcOrd="1" destOrd="0" presId="urn:microsoft.com/office/officeart/2018/2/layout/IconCircleList"/>
    <dgm:cxn modelId="{66708238-698D-424F-86A6-521E2ED5704C}" type="presParOf" srcId="{F9366CCD-2047-4616-ABEF-53213D535531}" destId="{EC003021-95FC-4599-8BFA-CB86424853EC}" srcOrd="2" destOrd="0" presId="urn:microsoft.com/office/officeart/2018/2/layout/IconCircleList"/>
    <dgm:cxn modelId="{0182B754-8873-4CB6-936C-9473213D6157}" type="presParOf" srcId="{F9366CCD-2047-4616-ABEF-53213D535531}" destId="{BF49B8B7-C4A6-4945-8C19-67ED8982AFA2}" srcOrd="3" destOrd="0" presId="urn:microsoft.com/office/officeart/2018/2/layout/IconCircleList"/>
    <dgm:cxn modelId="{1BEDD156-A925-42B3-82EF-1919A03E6CCE}" type="presParOf" srcId="{9A5F8980-8FAB-4651-A568-D920CF94424A}" destId="{017A91C7-EAD3-41BD-9F81-0A6F3B5CAF19}" srcOrd="5" destOrd="0" presId="urn:microsoft.com/office/officeart/2018/2/layout/IconCircleList"/>
    <dgm:cxn modelId="{09AFC682-547B-44F9-ACBF-DB9BCDF2B97C}" type="presParOf" srcId="{9A5F8980-8FAB-4651-A568-D920CF94424A}" destId="{68A94145-8149-4E7B-9C46-EA9ABDC361D8}" srcOrd="6" destOrd="0" presId="urn:microsoft.com/office/officeart/2018/2/layout/IconCircleList"/>
    <dgm:cxn modelId="{6404587A-36C6-445B-8D54-A63687B5F84D}" type="presParOf" srcId="{68A94145-8149-4E7B-9C46-EA9ABDC361D8}" destId="{05B14EAF-2788-4CC0-B261-6901CAADDE21}" srcOrd="0" destOrd="0" presId="urn:microsoft.com/office/officeart/2018/2/layout/IconCircleList"/>
    <dgm:cxn modelId="{DF1B2039-B464-4ABB-82A3-F7F08AA4B2AF}" type="presParOf" srcId="{68A94145-8149-4E7B-9C46-EA9ABDC361D8}" destId="{32DAA0B0-638C-4E72-8C27-167DD6654455}" srcOrd="1" destOrd="0" presId="urn:microsoft.com/office/officeart/2018/2/layout/IconCircleList"/>
    <dgm:cxn modelId="{2930BB94-146E-47CD-98FC-E34B29C8827D}" type="presParOf" srcId="{68A94145-8149-4E7B-9C46-EA9ABDC361D8}" destId="{6A89492D-B0D5-4933-BEFE-A1E0AC7BB9C4}" srcOrd="2" destOrd="0" presId="urn:microsoft.com/office/officeart/2018/2/layout/IconCircleList"/>
    <dgm:cxn modelId="{A7BD8395-ACF5-4DDB-BB30-7C7F6F638C30}" type="presParOf" srcId="{68A94145-8149-4E7B-9C46-EA9ABDC361D8}" destId="{F2E55C15-1060-4247-974F-5E6EFBFC0D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6E9C3-EF75-407E-970D-B9D74EA24F3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4DDA493-566F-478A-9DC5-6EAD6C0674FC}">
      <dgm:prSet/>
      <dgm:spPr>
        <a:xfrm>
          <a:off x="31009" y="8901"/>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r>
            <a:rPr lang="en-US" dirty="0">
              <a:solidFill>
                <a:sysClr val="window" lastClr="FFFFFF"/>
              </a:solidFill>
              <a:latin typeface="Times New Roman" panose="02020603050405020304" pitchFamily="18" charset="0"/>
              <a:ea typeface="+mn-ea"/>
              <a:cs typeface="Times New Roman" panose="02020603050405020304" pitchFamily="18" charset="0"/>
            </a:rPr>
            <a:t>The interventions should be inclusive of all community members, regardless of their background or financial status, as everyone has an equal right to clean air.</a:t>
          </a:r>
        </a:p>
      </dgm:t>
    </dgm:pt>
    <dgm:pt modelId="{BB080CBD-5B04-4F06-9B36-52E795DB5C2D}" type="parTrans" cxnId="{D2E2649F-DB0D-4F34-976B-94E4758248BF}">
      <dgm:prSet/>
      <dgm:spPr/>
      <dgm:t>
        <a:bodyPr/>
        <a:lstStyle/>
        <a:p>
          <a:endParaRPr lang="en-US"/>
        </a:p>
      </dgm:t>
    </dgm:pt>
    <dgm:pt modelId="{72DF78F1-C304-4B0A-8D6B-A4BF566EA696}" type="sibTrans" cxnId="{D2E2649F-DB0D-4F34-976B-94E4758248BF}">
      <dgm:prSet/>
      <dgm:spPr>
        <a:xfrm>
          <a:off x="5936467" y="762624"/>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gm:spPr>
      <dgm:t>
        <a:bodyPr/>
        <a:lstStyle/>
        <a:p>
          <a:endParaRPr lang="en-US">
            <a:solidFill>
              <a:sysClr val="windowText" lastClr="000000">
                <a:hueOff val="0"/>
                <a:satOff val="0"/>
                <a:lumOff val="0"/>
                <a:alphaOff val="0"/>
              </a:sysClr>
            </a:solidFill>
            <a:latin typeface="Aptos"/>
            <a:ea typeface="+mn-ea"/>
            <a:cs typeface="+mn-cs"/>
          </a:endParaRPr>
        </a:p>
      </dgm:t>
    </dgm:pt>
    <dgm:pt modelId="{4A49CED2-75E9-4E63-8795-E93CE3842B58}">
      <dgm:prSet/>
      <dgm:spPr>
        <a:xfrm>
          <a:off x="551383" y="1176750"/>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r>
            <a:rPr lang="en-US" dirty="0">
              <a:solidFill>
                <a:sysClr val="window" lastClr="FFFFFF"/>
              </a:solidFill>
              <a:latin typeface="Times New Roman" panose="02020603050405020304" pitchFamily="18" charset="0"/>
              <a:ea typeface="+mn-ea"/>
              <a:cs typeface="Times New Roman" panose="02020603050405020304" pitchFamily="18" charset="0"/>
            </a:rPr>
            <a:t>The decision-making process for interventions should be transparent</a:t>
          </a:r>
          <a:r>
            <a:rPr lang="en-US" dirty="0">
              <a:solidFill>
                <a:sysClr val="window" lastClr="FFFFFF"/>
              </a:solidFill>
              <a:latin typeface="Aptos"/>
              <a:ea typeface="+mn-ea"/>
              <a:cs typeface="+mn-cs"/>
            </a:rPr>
            <a:t>.</a:t>
          </a:r>
        </a:p>
      </dgm:t>
    </dgm:pt>
    <dgm:pt modelId="{074CCF6C-D8E5-4269-9FF4-54D3C6F15DC2}" type="parTrans" cxnId="{F8F7ABCE-B4A0-4222-8C56-EE7C2C24C1B1}">
      <dgm:prSet/>
      <dgm:spPr/>
      <dgm:t>
        <a:bodyPr/>
        <a:lstStyle/>
        <a:p>
          <a:endParaRPr lang="en-US"/>
        </a:p>
      </dgm:t>
    </dgm:pt>
    <dgm:pt modelId="{62E9FEF4-1AA4-46A1-B00D-F6D4518FF58C}" type="sibTrans" cxnId="{F8F7ABCE-B4A0-4222-8C56-EE7C2C24C1B1}">
      <dgm:prSet/>
      <dgm:spPr>
        <a:xfrm>
          <a:off x="6487850" y="1939375"/>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gm:spPr>
      <dgm:t>
        <a:bodyPr/>
        <a:lstStyle/>
        <a:p>
          <a:endParaRPr lang="en-US">
            <a:solidFill>
              <a:sysClr val="windowText" lastClr="000000">
                <a:hueOff val="0"/>
                <a:satOff val="0"/>
                <a:lumOff val="0"/>
                <a:alphaOff val="0"/>
              </a:sysClr>
            </a:solidFill>
            <a:latin typeface="Aptos"/>
            <a:ea typeface="+mn-ea"/>
            <a:cs typeface="+mn-cs"/>
          </a:endParaRPr>
        </a:p>
      </dgm:t>
    </dgm:pt>
    <dgm:pt modelId="{9438A112-4DD4-4E94-8F40-E6FF9E8D2D4C}">
      <dgm:prSet/>
      <dgm:spPr>
        <a:xfrm>
          <a:off x="1094536" y="2353500"/>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r>
            <a:rPr lang="en-US" dirty="0">
              <a:solidFill>
                <a:sysClr val="window" lastClr="FFFFFF"/>
              </a:solidFill>
              <a:latin typeface="Times New Roman" panose="02020603050405020304" pitchFamily="18" charset="0"/>
              <a:ea typeface="+mn-ea"/>
              <a:cs typeface="Times New Roman" panose="02020603050405020304" pitchFamily="18" charset="0"/>
            </a:rPr>
            <a:t>The design of interventions should take into account social and cultural customs.</a:t>
          </a:r>
        </a:p>
      </dgm:t>
    </dgm:pt>
    <dgm:pt modelId="{623AEA7C-2A67-4BDF-869A-CBF2A14BBAD7}" type="parTrans" cxnId="{0194CC28-F17E-4664-8AD1-250C959DB20C}">
      <dgm:prSet/>
      <dgm:spPr/>
      <dgm:t>
        <a:bodyPr/>
        <a:lstStyle/>
        <a:p>
          <a:endParaRPr lang="en-US"/>
        </a:p>
      </dgm:t>
    </dgm:pt>
    <dgm:pt modelId="{A03D5E04-5D1D-4243-BAC1-68DC6DA50CD5}" type="sibTrans" cxnId="{0194CC28-F17E-4664-8AD1-250C959DB20C}">
      <dgm:prSet/>
      <dgm:spPr>
        <a:xfrm>
          <a:off x="7031004" y="3116125"/>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gm:spPr>
      <dgm:t>
        <a:bodyPr/>
        <a:lstStyle/>
        <a:p>
          <a:endParaRPr lang="en-US">
            <a:solidFill>
              <a:sysClr val="windowText" lastClr="000000">
                <a:hueOff val="0"/>
                <a:satOff val="0"/>
                <a:lumOff val="0"/>
                <a:alphaOff val="0"/>
              </a:sysClr>
            </a:solidFill>
            <a:latin typeface="Aptos"/>
            <a:ea typeface="+mn-ea"/>
            <a:cs typeface="+mn-cs"/>
          </a:endParaRPr>
        </a:p>
      </dgm:t>
    </dgm:pt>
    <dgm:pt modelId="{428A994A-7C15-4BEA-8C26-60D69934EE42}">
      <dgm:prSet/>
      <dgm:spPr>
        <a:xfrm>
          <a:off x="1645920" y="3530251"/>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pPr algn="just"/>
          <a:r>
            <a:rPr lang="en-US" dirty="0">
              <a:solidFill>
                <a:sysClr val="window" lastClr="FFFFFF"/>
              </a:solidFill>
              <a:latin typeface="Times New Roman" panose="02020603050405020304" pitchFamily="18" charset="0"/>
              <a:ea typeface="+mn-ea"/>
              <a:cs typeface="Times New Roman" panose="02020603050405020304" pitchFamily="18" charset="0"/>
            </a:rPr>
            <a:t>We should try our level best to minimize all kinds of negative effects of the interventions.</a:t>
          </a:r>
          <a:r>
            <a:rPr lang="en-US" dirty="0">
              <a:solidFill>
                <a:sysClr val="window" lastClr="FFFFFF"/>
              </a:solidFill>
              <a:latin typeface="Aptos"/>
              <a:ea typeface="+mn-ea"/>
              <a:cs typeface="+mn-cs"/>
            </a:rPr>
            <a:t>	</a:t>
          </a:r>
        </a:p>
      </dgm:t>
    </dgm:pt>
    <dgm:pt modelId="{3FEA069A-18E4-4D7F-A145-25AE3FDD216F}" type="parTrans" cxnId="{D5BCF262-5489-4586-8CEF-94D7A4B0CAE5}">
      <dgm:prSet/>
      <dgm:spPr/>
      <dgm:t>
        <a:bodyPr/>
        <a:lstStyle/>
        <a:p>
          <a:endParaRPr lang="en-US"/>
        </a:p>
      </dgm:t>
    </dgm:pt>
    <dgm:pt modelId="{62E04EBE-D059-4FA7-BF8D-0E0883235816}" type="sibTrans" cxnId="{D5BCF262-5489-4586-8CEF-94D7A4B0CAE5}">
      <dgm:prSet/>
      <dgm:spPr/>
      <dgm:t>
        <a:bodyPr/>
        <a:lstStyle/>
        <a:p>
          <a:endParaRPr lang="en-US"/>
        </a:p>
      </dgm:t>
    </dgm:pt>
    <dgm:pt modelId="{85BB74DA-06D6-4874-BB03-FEB263A587A6}" type="pres">
      <dgm:prSet presAssocID="{50F6E9C3-EF75-407E-970D-B9D74EA24F3A}" presName="outerComposite" presStyleCnt="0">
        <dgm:presLayoutVars>
          <dgm:chMax val="5"/>
          <dgm:dir/>
          <dgm:resizeHandles val="exact"/>
        </dgm:presLayoutVars>
      </dgm:prSet>
      <dgm:spPr/>
    </dgm:pt>
    <dgm:pt modelId="{038DF225-1433-4CC3-882E-4646531E94ED}" type="pres">
      <dgm:prSet presAssocID="{50F6E9C3-EF75-407E-970D-B9D74EA24F3A}" presName="dummyMaxCanvas" presStyleCnt="0">
        <dgm:presLayoutVars/>
      </dgm:prSet>
      <dgm:spPr/>
    </dgm:pt>
    <dgm:pt modelId="{692B0A34-3829-4B12-8848-B12999606D62}" type="pres">
      <dgm:prSet presAssocID="{50F6E9C3-EF75-407E-970D-B9D74EA24F3A}" presName="FourNodes_1" presStyleLbl="node1" presStyleIdx="0" presStyleCnt="4" custLinFactNeighborX="471" custLinFactNeighborY="894">
        <dgm:presLayoutVars>
          <dgm:bulletEnabled val="1"/>
        </dgm:presLayoutVars>
      </dgm:prSet>
      <dgm:spPr/>
    </dgm:pt>
    <dgm:pt modelId="{68D24E5D-650D-44C9-94C7-8676D950EB40}" type="pres">
      <dgm:prSet presAssocID="{50F6E9C3-EF75-407E-970D-B9D74EA24F3A}" presName="FourNodes_2" presStyleLbl="node1" presStyleIdx="1" presStyleCnt="4">
        <dgm:presLayoutVars>
          <dgm:bulletEnabled val="1"/>
        </dgm:presLayoutVars>
      </dgm:prSet>
      <dgm:spPr/>
    </dgm:pt>
    <dgm:pt modelId="{BF70BF61-BDF4-4AD1-847F-6B1A5764E447}" type="pres">
      <dgm:prSet presAssocID="{50F6E9C3-EF75-407E-970D-B9D74EA24F3A}" presName="FourNodes_3" presStyleLbl="node1" presStyleIdx="2" presStyleCnt="4">
        <dgm:presLayoutVars>
          <dgm:bulletEnabled val="1"/>
        </dgm:presLayoutVars>
      </dgm:prSet>
      <dgm:spPr/>
    </dgm:pt>
    <dgm:pt modelId="{7DB50D96-A8E0-410C-9BCE-93B8ABEACD51}" type="pres">
      <dgm:prSet presAssocID="{50F6E9C3-EF75-407E-970D-B9D74EA24F3A}" presName="FourNodes_4" presStyleLbl="node1" presStyleIdx="3" presStyleCnt="4">
        <dgm:presLayoutVars>
          <dgm:bulletEnabled val="1"/>
        </dgm:presLayoutVars>
      </dgm:prSet>
      <dgm:spPr/>
    </dgm:pt>
    <dgm:pt modelId="{554966F9-6B86-4797-A5DC-1DFF0A17161F}" type="pres">
      <dgm:prSet presAssocID="{50F6E9C3-EF75-407E-970D-B9D74EA24F3A}" presName="FourConn_1-2" presStyleLbl="fgAccFollowNode1" presStyleIdx="0" presStyleCnt="3">
        <dgm:presLayoutVars>
          <dgm:bulletEnabled val="1"/>
        </dgm:presLayoutVars>
      </dgm:prSet>
      <dgm:spPr/>
    </dgm:pt>
    <dgm:pt modelId="{0CBEF780-CD91-4CF0-B961-A28F28540B5F}" type="pres">
      <dgm:prSet presAssocID="{50F6E9C3-EF75-407E-970D-B9D74EA24F3A}" presName="FourConn_2-3" presStyleLbl="fgAccFollowNode1" presStyleIdx="1" presStyleCnt="3">
        <dgm:presLayoutVars>
          <dgm:bulletEnabled val="1"/>
        </dgm:presLayoutVars>
      </dgm:prSet>
      <dgm:spPr/>
    </dgm:pt>
    <dgm:pt modelId="{B56F100A-6A5C-4182-9627-145BEA6E5009}" type="pres">
      <dgm:prSet presAssocID="{50F6E9C3-EF75-407E-970D-B9D74EA24F3A}" presName="FourConn_3-4" presStyleLbl="fgAccFollowNode1" presStyleIdx="2" presStyleCnt="3">
        <dgm:presLayoutVars>
          <dgm:bulletEnabled val="1"/>
        </dgm:presLayoutVars>
      </dgm:prSet>
      <dgm:spPr/>
    </dgm:pt>
    <dgm:pt modelId="{594550BF-3C0E-44F9-803A-065975878670}" type="pres">
      <dgm:prSet presAssocID="{50F6E9C3-EF75-407E-970D-B9D74EA24F3A}" presName="FourNodes_1_text" presStyleLbl="node1" presStyleIdx="3" presStyleCnt="4">
        <dgm:presLayoutVars>
          <dgm:bulletEnabled val="1"/>
        </dgm:presLayoutVars>
      </dgm:prSet>
      <dgm:spPr/>
    </dgm:pt>
    <dgm:pt modelId="{0A42692E-FEE3-42A4-8C7B-A04E95CC538C}" type="pres">
      <dgm:prSet presAssocID="{50F6E9C3-EF75-407E-970D-B9D74EA24F3A}" presName="FourNodes_2_text" presStyleLbl="node1" presStyleIdx="3" presStyleCnt="4">
        <dgm:presLayoutVars>
          <dgm:bulletEnabled val="1"/>
        </dgm:presLayoutVars>
      </dgm:prSet>
      <dgm:spPr/>
    </dgm:pt>
    <dgm:pt modelId="{8204E51A-FFB3-46FC-810B-E95D1A75F673}" type="pres">
      <dgm:prSet presAssocID="{50F6E9C3-EF75-407E-970D-B9D74EA24F3A}" presName="FourNodes_3_text" presStyleLbl="node1" presStyleIdx="3" presStyleCnt="4">
        <dgm:presLayoutVars>
          <dgm:bulletEnabled val="1"/>
        </dgm:presLayoutVars>
      </dgm:prSet>
      <dgm:spPr/>
    </dgm:pt>
    <dgm:pt modelId="{050293A5-BE71-4537-B060-915603EB5AB8}" type="pres">
      <dgm:prSet presAssocID="{50F6E9C3-EF75-407E-970D-B9D74EA24F3A}" presName="FourNodes_4_text" presStyleLbl="node1" presStyleIdx="3" presStyleCnt="4">
        <dgm:presLayoutVars>
          <dgm:bulletEnabled val="1"/>
        </dgm:presLayoutVars>
      </dgm:prSet>
      <dgm:spPr/>
    </dgm:pt>
  </dgm:ptLst>
  <dgm:cxnLst>
    <dgm:cxn modelId="{F33BDD08-F8B9-4ADE-911F-D3C9A5FF56F4}" type="presOf" srcId="{9438A112-4DD4-4E94-8F40-E6FF9E8D2D4C}" destId="{BF70BF61-BDF4-4AD1-847F-6B1A5764E447}" srcOrd="0" destOrd="0" presId="urn:microsoft.com/office/officeart/2005/8/layout/vProcess5"/>
    <dgm:cxn modelId="{30983D1E-B4F9-450B-9CC1-EF01002266C4}" type="presOf" srcId="{50F6E9C3-EF75-407E-970D-B9D74EA24F3A}" destId="{85BB74DA-06D6-4874-BB03-FEB263A587A6}" srcOrd="0" destOrd="0" presId="urn:microsoft.com/office/officeart/2005/8/layout/vProcess5"/>
    <dgm:cxn modelId="{51BA9A22-A618-40DD-853D-94F1F26E723E}" type="presOf" srcId="{72DF78F1-C304-4B0A-8D6B-A4BF566EA696}" destId="{554966F9-6B86-4797-A5DC-1DFF0A17161F}" srcOrd="0" destOrd="0" presId="urn:microsoft.com/office/officeart/2005/8/layout/vProcess5"/>
    <dgm:cxn modelId="{0194CC28-F17E-4664-8AD1-250C959DB20C}" srcId="{50F6E9C3-EF75-407E-970D-B9D74EA24F3A}" destId="{9438A112-4DD4-4E94-8F40-E6FF9E8D2D4C}" srcOrd="2" destOrd="0" parTransId="{623AEA7C-2A67-4BDF-869A-CBF2A14BBAD7}" sibTransId="{A03D5E04-5D1D-4243-BAC1-68DC6DA50CD5}"/>
    <dgm:cxn modelId="{E8228129-31A7-4525-B135-4EF46139DA52}" type="presOf" srcId="{4A49CED2-75E9-4E63-8795-E93CE3842B58}" destId="{0A42692E-FEE3-42A4-8C7B-A04E95CC538C}" srcOrd="1" destOrd="0" presId="urn:microsoft.com/office/officeart/2005/8/layout/vProcess5"/>
    <dgm:cxn modelId="{ABA8BF29-7A5B-4292-85E3-63FAE20080F4}" type="presOf" srcId="{62E9FEF4-1AA4-46A1-B00D-F6D4518FF58C}" destId="{0CBEF780-CD91-4CF0-B961-A28F28540B5F}" srcOrd="0" destOrd="0" presId="urn:microsoft.com/office/officeart/2005/8/layout/vProcess5"/>
    <dgm:cxn modelId="{14761B2B-689F-4896-97DD-FE5C5D9477AF}" type="presOf" srcId="{428A994A-7C15-4BEA-8C26-60D69934EE42}" destId="{7DB50D96-A8E0-410C-9BCE-93B8ABEACD51}" srcOrd="0" destOrd="0" presId="urn:microsoft.com/office/officeart/2005/8/layout/vProcess5"/>
    <dgm:cxn modelId="{A93EF637-50A6-405B-9DCF-467027D94EDA}" type="presOf" srcId="{4A49CED2-75E9-4E63-8795-E93CE3842B58}" destId="{68D24E5D-650D-44C9-94C7-8676D950EB40}" srcOrd="0" destOrd="0" presId="urn:microsoft.com/office/officeart/2005/8/layout/vProcess5"/>
    <dgm:cxn modelId="{D5BCF262-5489-4586-8CEF-94D7A4B0CAE5}" srcId="{50F6E9C3-EF75-407E-970D-B9D74EA24F3A}" destId="{428A994A-7C15-4BEA-8C26-60D69934EE42}" srcOrd="3" destOrd="0" parTransId="{3FEA069A-18E4-4D7F-A145-25AE3FDD216F}" sibTransId="{62E04EBE-D059-4FA7-BF8D-0E0883235816}"/>
    <dgm:cxn modelId="{01D5918C-4F86-4AF9-B27E-0DC23C5799D9}" type="presOf" srcId="{34DDA493-566F-478A-9DC5-6EAD6C0674FC}" destId="{594550BF-3C0E-44F9-803A-065975878670}" srcOrd="1" destOrd="0" presId="urn:microsoft.com/office/officeart/2005/8/layout/vProcess5"/>
    <dgm:cxn modelId="{D2E2649F-DB0D-4F34-976B-94E4758248BF}" srcId="{50F6E9C3-EF75-407E-970D-B9D74EA24F3A}" destId="{34DDA493-566F-478A-9DC5-6EAD6C0674FC}" srcOrd="0" destOrd="0" parTransId="{BB080CBD-5B04-4F06-9B36-52E795DB5C2D}" sibTransId="{72DF78F1-C304-4B0A-8D6B-A4BF566EA696}"/>
    <dgm:cxn modelId="{04E7B3AA-2CDC-46FF-8B9F-8A72F9DC930E}" type="presOf" srcId="{428A994A-7C15-4BEA-8C26-60D69934EE42}" destId="{050293A5-BE71-4537-B060-915603EB5AB8}" srcOrd="1" destOrd="0" presId="urn:microsoft.com/office/officeart/2005/8/layout/vProcess5"/>
    <dgm:cxn modelId="{FDDAFBAE-D915-4472-A066-46C6513A31A5}" type="presOf" srcId="{34DDA493-566F-478A-9DC5-6EAD6C0674FC}" destId="{692B0A34-3829-4B12-8848-B12999606D62}" srcOrd="0" destOrd="0" presId="urn:microsoft.com/office/officeart/2005/8/layout/vProcess5"/>
    <dgm:cxn modelId="{F8F7ABCE-B4A0-4222-8C56-EE7C2C24C1B1}" srcId="{50F6E9C3-EF75-407E-970D-B9D74EA24F3A}" destId="{4A49CED2-75E9-4E63-8795-E93CE3842B58}" srcOrd="1" destOrd="0" parTransId="{074CCF6C-D8E5-4269-9FF4-54D3C6F15DC2}" sibTransId="{62E9FEF4-1AA4-46A1-B00D-F6D4518FF58C}"/>
    <dgm:cxn modelId="{B37F2FE2-78B0-4645-9668-E978F75DC4B3}" type="presOf" srcId="{9438A112-4DD4-4E94-8F40-E6FF9E8D2D4C}" destId="{8204E51A-FFB3-46FC-810B-E95D1A75F673}" srcOrd="1" destOrd="0" presId="urn:microsoft.com/office/officeart/2005/8/layout/vProcess5"/>
    <dgm:cxn modelId="{2B44B1EB-23F8-4352-8040-73765ADA40F9}" type="presOf" srcId="{A03D5E04-5D1D-4243-BAC1-68DC6DA50CD5}" destId="{B56F100A-6A5C-4182-9627-145BEA6E5009}" srcOrd="0" destOrd="0" presId="urn:microsoft.com/office/officeart/2005/8/layout/vProcess5"/>
    <dgm:cxn modelId="{0AE29294-65E0-484D-B280-31D5774D6AF6}" type="presParOf" srcId="{85BB74DA-06D6-4874-BB03-FEB263A587A6}" destId="{038DF225-1433-4CC3-882E-4646531E94ED}" srcOrd="0" destOrd="0" presId="urn:microsoft.com/office/officeart/2005/8/layout/vProcess5"/>
    <dgm:cxn modelId="{CD4D7DEF-9A6F-45CA-93F1-ADECF9027C09}" type="presParOf" srcId="{85BB74DA-06D6-4874-BB03-FEB263A587A6}" destId="{692B0A34-3829-4B12-8848-B12999606D62}" srcOrd="1" destOrd="0" presId="urn:microsoft.com/office/officeart/2005/8/layout/vProcess5"/>
    <dgm:cxn modelId="{1A0F077A-09CF-4F61-85F2-A0E96D45DCEB}" type="presParOf" srcId="{85BB74DA-06D6-4874-BB03-FEB263A587A6}" destId="{68D24E5D-650D-44C9-94C7-8676D950EB40}" srcOrd="2" destOrd="0" presId="urn:microsoft.com/office/officeart/2005/8/layout/vProcess5"/>
    <dgm:cxn modelId="{2BF248A1-1FDA-4674-88BA-492A7762DAA1}" type="presParOf" srcId="{85BB74DA-06D6-4874-BB03-FEB263A587A6}" destId="{BF70BF61-BDF4-4AD1-847F-6B1A5764E447}" srcOrd="3" destOrd="0" presId="urn:microsoft.com/office/officeart/2005/8/layout/vProcess5"/>
    <dgm:cxn modelId="{B66D563C-2CFE-49D5-8DF1-0303A7F10FE3}" type="presParOf" srcId="{85BB74DA-06D6-4874-BB03-FEB263A587A6}" destId="{7DB50D96-A8E0-410C-9BCE-93B8ABEACD51}" srcOrd="4" destOrd="0" presId="urn:microsoft.com/office/officeart/2005/8/layout/vProcess5"/>
    <dgm:cxn modelId="{657BC9DC-0895-461D-8D97-97E04B1D2F8E}" type="presParOf" srcId="{85BB74DA-06D6-4874-BB03-FEB263A587A6}" destId="{554966F9-6B86-4797-A5DC-1DFF0A17161F}" srcOrd="5" destOrd="0" presId="urn:microsoft.com/office/officeart/2005/8/layout/vProcess5"/>
    <dgm:cxn modelId="{EC0F9718-860C-44E8-8416-0DFBECF79642}" type="presParOf" srcId="{85BB74DA-06D6-4874-BB03-FEB263A587A6}" destId="{0CBEF780-CD91-4CF0-B961-A28F28540B5F}" srcOrd="6" destOrd="0" presId="urn:microsoft.com/office/officeart/2005/8/layout/vProcess5"/>
    <dgm:cxn modelId="{7C1AFEDD-5BDC-4E57-A73A-9A3CB6CF4BFB}" type="presParOf" srcId="{85BB74DA-06D6-4874-BB03-FEB263A587A6}" destId="{B56F100A-6A5C-4182-9627-145BEA6E5009}" srcOrd="7" destOrd="0" presId="urn:microsoft.com/office/officeart/2005/8/layout/vProcess5"/>
    <dgm:cxn modelId="{EF5EC875-A3A1-47F2-9A99-DA9C433B8E1E}" type="presParOf" srcId="{85BB74DA-06D6-4874-BB03-FEB263A587A6}" destId="{594550BF-3C0E-44F9-803A-065975878670}" srcOrd="8" destOrd="0" presId="urn:microsoft.com/office/officeart/2005/8/layout/vProcess5"/>
    <dgm:cxn modelId="{5A0A99D9-DEDE-4E5A-BA83-BE6DC40B41B1}" type="presParOf" srcId="{85BB74DA-06D6-4874-BB03-FEB263A587A6}" destId="{0A42692E-FEE3-42A4-8C7B-A04E95CC538C}" srcOrd="9" destOrd="0" presId="urn:microsoft.com/office/officeart/2005/8/layout/vProcess5"/>
    <dgm:cxn modelId="{0896AA85-4C55-4C4F-8994-0C6C3B4E0620}" type="presParOf" srcId="{85BB74DA-06D6-4874-BB03-FEB263A587A6}" destId="{8204E51A-FFB3-46FC-810B-E95D1A75F673}" srcOrd="10" destOrd="0" presId="urn:microsoft.com/office/officeart/2005/8/layout/vProcess5"/>
    <dgm:cxn modelId="{00D3076B-84E5-4268-B10B-F4FF44BDFA97}" type="presParOf" srcId="{85BB74DA-06D6-4874-BB03-FEB263A587A6}" destId="{050293A5-BE71-4537-B060-915603EB5AB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67DAB-6CD4-4BE2-9209-BAA119FAC663}">
      <dsp:nvSpPr>
        <dsp:cNvPr id="0" name=""/>
        <dsp:cNvSpPr/>
      </dsp:nvSpPr>
      <dsp:spPr>
        <a:xfrm>
          <a:off x="25368" y="795493"/>
          <a:ext cx="1082781" cy="1082781"/>
        </a:xfrm>
        <a:prstGeom prst="ellipse">
          <a:avLst/>
        </a:prstGeom>
        <a:solidFill>
          <a:srgbClr val="A02B93">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49636351-2B65-4B19-B96F-841FD6E36ABC}">
      <dsp:nvSpPr>
        <dsp:cNvPr id="0" name=""/>
        <dsp:cNvSpPr/>
      </dsp:nvSpPr>
      <dsp:spPr>
        <a:xfrm>
          <a:off x="252752" y="1022877"/>
          <a:ext cx="628012" cy="62801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66D65-0D02-4A86-B276-0088A38D2274}">
      <dsp:nvSpPr>
        <dsp:cNvPr id="0" name=""/>
        <dsp:cNvSpPr/>
      </dsp:nvSpPr>
      <dsp:spPr>
        <a:xfrm>
          <a:off x="1340173"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Monitoring air quality before and after interventions is crucial to determine the effectiveness of the intervention and determine whether to sustain or increase it.</a:t>
          </a:r>
        </a:p>
      </dsp:txBody>
      <dsp:txXfrm>
        <a:off x="1340173" y="795493"/>
        <a:ext cx="2552269" cy="1082781"/>
      </dsp:txXfrm>
    </dsp:sp>
    <dsp:sp modelId="{12B693E5-0E84-4183-8634-383133476A4F}">
      <dsp:nvSpPr>
        <dsp:cNvPr id="0" name=""/>
        <dsp:cNvSpPr/>
      </dsp:nvSpPr>
      <dsp:spPr>
        <a:xfrm>
          <a:off x="4337156" y="795493"/>
          <a:ext cx="1082781" cy="1082781"/>
        </a:xfrm>
        <a:prstGeom prst="ellipse">
          <a:avLst/>
        </a:prstGeom>
        <a:solidFill>
          <a:srgbClr val="A02B93">
            <a:hueOff val="-4050717"/>
            <a:satOff val="-275"/>
            <a:lumOff val="654"/>
            <a:alphaOff val="0"/>
          </a:srgbClr>
        </a:solidFill>
        <a:ln>
          <a:noFill/>
        </a:ln>
        <a:effectLst/>
      </dsp:spPr>
      <dsp:style>
        <a:lnRef idx="0">
          <a:scrgbClr r="0" g="0" b="0"/>
        </a:lnRef>
        <a:fillRef idx="1">
          <a:scrgbClr r="0" g="0" b="0"/>
        </a:fillRef>
        <a:effectRef idx="0">
          <a:scrgbClr r="0" g="0" b="0"/>
        </a:effectRef>
        <a:fontRef idx="minor"/>
      </dsp:style>
    </dsp:sp>
    <dsp:sp modelId="{38A79132-1A2E-4BFF-B41E-91EC47279F27}">
      <dsp:nvSpPr>
        <dsp:cNvPr id="0" name=""/>
        <dsp:cNvSpPr/>
      </dsp:nvSpPr>
      <dsp:spPr>
        <a:xfrm>
          <a:off x="4564540" y="1022877"/>
          <a:ext cx="628012" cy="62801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1377F-9C25-40AB-8477-0AC6B06537F0}">
      <dsp:nvSpPr>
        <dsp:cNvPr id="0" name=""/>
        <dsp:cNvSpPr/>
      </dsp:nvSpPr>
      <dsp:spPr>
        <a:xfrm>
          <a:off x="5651962"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The impact of interventions on the community can be assessed through surveys or health assessments.</a:t>
          </a:r>
        </a:p>
      </dsp:txBody>
      <dsp:txXfrm>
        <a:off x="5651962" y="795493"/>
        <a:ext cx="2552269" cy="1082781"/>
      </dsp:txXfrm>
    </dsp:sp>
    <dsp:sp modelId="{41BE5B88-D004-4EE5-A55D-21870BDB852A}">
      <dsp:nvSpPr>
        <dsp:cNvPr id="0" name=""/>
        <dsp:cNvSpPr/>
      </dsp:nvSpPr>
      <dsp:spPr>
        <a:xfrm>
          <a:off x="25368" y="2647688"/>
          <a:ext cx="1082781" cy="1082781"/>
        </a:xfrm>
        <a:prstGeom prst="ellipse">
          <a:avLst/>
        </a:prstGeom>
        <a:solidFill>
          <a:srgbClr val="A02B93">
            <a:hueOff val="-8101434"/>
            <a:satOff val="-551"/>
            <a:lumOff val="1307"/>
            <a:alphaOff val="0"/>
          </a:srgbClr>
        </a:solidFill>
        <a:ln>
          <a:noFill/>
        </a:ln>
        <a:effectLst/>
      </dsp:spPr>
      <dsp:style>
        <a:lnRef idx="0">
          <a:scrgbClr r="0" g="0" b="0"/>
        </a:lnRef>
        <a:fillRef idx="1">
          <a:scrgbClr r="0" g="0" b="0"/>
        </a:fillRef>
        <a:effectRef idx="0">
          <a:scrgbClr r="0" g="0" b="0"/>
        </a:effectRef>
        <a:fontRef idx="minor"/>
      </dsp:style>
    </dsp:sp>
    <dsp:sp modelId="{28286410-2EC1-4D85-AD18-DE40873CE8FA}">
      <dsp:nvSpPr>
        <dsp:cNvPr id="0" name=""/>
        <dsp:cNvSpPr/>
      </dsp:nvSpPr>
      <dsp:spPr>
        <a:xfrm>
          <a:off x="252752" y="2875072"/>
          <a:ext cx="628012" cy="62801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49B8B7-C4A6-4945-8C19-67ED8982AFA2}">
      <dsp:nvSpPr>
        <dsp:cNvPr id="0" name=""/>
        <dsp:cNvSpPr/>
      </dsp:nvSpPr>
      <dsp:spPr>
        <a:xfrm>
          <a:off x="1340173"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To guarantee the sustainability of our interventions, we plan to establish partnerships with local organizations</a:t>
          </a:r>
          <a:r>
            <a:rPr lang="en-US" sz="1400" kern="1200" dirty="0">
              <a:solidFill>
                <a:sysClr val="windowText" lastClr="000000">
                  <a:hueOff val="0"/>
                  <a:satOff val="0"/>
                  <a:lumOff val="0"/>
                  <a:alphaOff val="0"/>
                </a:sysClr>
              </a:solidFill>
              <a:latin typeface="Aptos"/>
              <a:ea typeface="+mn-ea"/>
              <a:cs typeface="+mn-cs"/>
            </a:rPr>
            <a:t>.</a:t>
          </a:r>
        </a:p>
      </dsp:txBody>
      <dsp:txXfrm>
        <a:off x="1340173" y="2647688"/>
        <a:ext cx="2552269" cy="1082781"/>
      </dsp:txXfrm>
    </dsp:sp>
    <dsp:sp modelId="{05B14EAF-2788-4CC0-B261-6901CAADDE21}">
      <dsp:nvSpPr>
        <dsp:cNvPr id="0" name=""/>
        <dsp:cNvSpPr/>
      </dsp:nvSpPr>
      <dsp:spPr>
        <a:xfrm>
          <a:off x="4337156" y="2647688"/>
          <a:ext cx="1082781" cy="1082781"/>
        </a:xfrm>
        <a:prstGeom prst="ellipse">
          <a:avLst/>
        </a:prstGeom>
        <a:solidFill>
          <a:srgbClr val="A02B93">
            <a:hueOff val="-12152150"/>
            <a:satOff val="-826"/>
            <a:lumOff val="1961"/>
            <a:alphaOff val="0"/>
          </a:srgbClr>
        </a:solidFill>
        <a:ln>
          <a:noFill/>
        </a:ln>
        <a:effectLst/>
      </dsp:spPr>
      <dsp:style>
        <a:lnRef idx="0">
          <a:scrgbClr r="0" g="0" b="0"/>
        </a:lnRef>
        <a:fillRef idx="1">
          <a:scrgbClr r="0" g="0" b="0"/>
        </a:fillRef>
        <a:effectRef idx="0">
          <a:scrgbClr r="0" g="0" b="0"/>
        </a:effectRef>
        <a:fontRef idx="minor"/>
      </dsp:style>
    </dsp:sp>
    <dsp:sp modelId="{32DAA0B0-638C-4E72-8C27-167DD6654455}">
      <dsp:nvSpPr>
        <dsp:cNvPr id="0" name=""/>
        <dsp:cNvSpPr/>
      </dsp:nvSpPr>
      <dsp:spPr>
        <a:xfrm>
          <a:off x="4564540" y="2875072"/>
          <a:ext cx="628012" cy="62801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55C15-1060-4247-974F-5E6EFBFC0D0E}">
      <dsp:nvSpPr>
        <dsp:cNvPr id="0" name=""/>
        <dsp:cNvSpPr/>
      </dsp:nvSpPr>
      <dsp:spPr>
        <a:xfrm>
          <a:off x="5651962"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The recommendation is to implement capacity building initiatives to tackle the long-term issues linked to air quality in our local area</a:t>
          </a:r>
          <a:r>
            <a:rPr lang="en-US" sz="1400" kern="1200" dirty="0">
              <a:solidFill>
                <a:sysClr val="windowText" lastClr="000000">
                  <a:hueOff val="0"/>
                  <a:satOff val="0"/>
                  <a:lumOff val="0"/>
                  <a:alphaOff val="0"/>
                </a:sysClr>
              </a:solidFill>
              <a:latin typeface="Aptos"/>
              <a:ea typeface="+mn-ea"/>
              <a:cs typeface="+mn-cs"/>
            </a:rPr>
            <a:t>.</a:t>
          </a:r>
        </a:p>
      </dsp:txBody>
      <dsp:txXfrm>
        <a:off x="5651962" y="2647688"/>
        <a:ext cx="2552269" cy="108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B0A34-3829-4B12-8848-B12999606D62}">
      <dsp:nvSpPr>
        <dsp:cNvPr id="0" name=""/>
        <dsp:cNvSpPr/>
      </dsp:nvSpPr>
      <dsp:spPr>
        <a:xfrm>
          <a:off x="31009" y="8901"/>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Times New Roman" panose="02020603050405020304" pitchFamily="18" charset="0"/>
              <a:ea typeface="+mn-ea"/>
              <a:cs typeface="Times New Roman" panose="02020603050405020304" pitchFamily="18" charset="0"/>
            </a:rPr>
            <a:t>The interventions should be inclusive of all community members, regardless of their background or financial status, as everyone has an equal right to clean air.</a:t>
          </a:r>
        </a:p>
      </dsp:txBody>
      <dsp:txXfrm>
        <a:off x="60172" y="38064"/>
        <a:ext cx="5425092" cy="937385"/>
      </dsp:txXfrm>
    </dsp:sp>
    <dsp:sp modelId="{68D24E5D-650D-44C9-94C7-8676D950EB40}">
      <dsp:nvSpPr>
        <dsp:cNvPr id="0" name=""/>
        <dsp:cNvSpPr/>
      </dsp:nvSpPr>
      <dsp:spPr>
        <a:xfrm>
          <a:off x="551383" y="1176750"/>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Times New Roman" panose="02020603050405020304" pitchFamily="18" charset="0"/>
              <a:ea typeface="+mn-ea"/>
              <a:cs typeface="Times New Roman" panose="02020603050405020304" pitchFamily="18" charset="0"/>
            </a:rPr>
            <a:t>The decision-making process for interventions should be transparent</a:t>
          </a:r>
          <a:r>
            <a:rPr lang="en-US" sz="1800" kern="1200" dirty="0">
              <a:solidFill>
                <a:sysClr val="window" lastClr="FFFFFF"/>
              </a:solidFill>
              <a:latin typeface="Aptos"/>
              <a:ea typeface="+mn-ea"/>
              <a:cs typeface="+mn-cs"/>
            </a:rPr>
            <a:t>.</a:t>
          </a:r>
        </a:p>
      </dsp:txBody>
      <dsp:txXfrm>
        <a:off x="580546" y="1205913"/>
        <a:ext cx="5326758" cy="937385"/>
      </dsp:txXfrm>
    </dsp:sp>
    <dsp:sp modelId="{BF70BF61-BDF4-4AD1-847F-6B1A5764E447}">
      <dsp:nvSpPr>
        <dsp:cNvPr id="0" name=""/>
        <dsp:cNvSpPr/>
      </dsp:nvSpPr>
      <dsp:spPr>
        <a:xfrm>
          <a:off x="1094536" y="2353500"/>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Times New Roman" panose="02020603050405020304" pitchFamily="18" charset="0"/>
              <a:ea typeface="+mn-ea"/>
              <a:cs typeface="Times New Roman" panose="02020603050405020304" pitchFamily="18" charset="0"/>
            </a:rPr>
            <a:t>The design of interventions should take into account social and cultural customs.</a:t>
          </a:r>
        </a:p>
      </dsp:txBody>
      <dsp:txXfrm>
        <a:off x="1123699" y="2382663"/>
        <a:ext cx="5334987" cy="937385"/>
      </dsp:txXfrm>
    </dsp:sp>
    <dsp:sp modelId="{7DB50D96-A8E0-410C-9BCE-93B8ABEACD51}">
      <dsp:nvSpPr>
        <dsp:cNvPr id="0" name=""/>
        <dsp:cNvSpPr/>
      </dsp:nvSpPr>
      <dsp:spPr>
        <a:xfrm>
          <a:off x="1645920" y="3530251"/>
          <a:ext cx="6583680" cy="995711"/>
        </a:xfrm>
        <a:prstGeom prst="roundRect">
          <a:avLst>
            <a:gd name="adj" fmla="val 10000"/>
          </a:avLst>
        </a:prstGeom>
        <a:solidFill>
          <a:srgbClr val="156082">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solidFill>
                <a:sysClr val="window" lastClr="FFFFFF"/>
              </a:solidFill>
              <a:latin typeface="Times New Roman" panose="02020603050405020304" pitchFamily="18" charset="0"/>
              <a:ea typeface="+mn-ea"/>
              <a:cs typeface="Times New Roman" panose="02020603050405020304" pitchFamily="18" charset="0"/>
            </a:rPr>
            <a:t>We should try our level best to minimize all kinds of negative effects of the interventions.</a:t>
          </a:r>
          <a:r>
            <a:rPr lang="en-US" sz="1800" kern="1200" dirty="0">
              <a:solidFill>
                <a:sysClr val="window" lastClr="FFFFFF"/>
              </a:solidFill>
              <a:latin typeface="Aptos"/>
              <a:ea typeface="+mn-ea"/>
              <a:cs typeface="+mn-cs"/>
            </a:rPr>
            <a:t>	</a:t>
          </a:r>
        </a:p>
      </dsp:txBody>
      <dsp:txXfrm>
        <a:off x="1675083" y="3559414"/>
        <a:ext cx="5326758" cy="937385"/>
      </dsp:txXfrm>
    </dsp:sp>
    <dsp:sp modelId="{554966F9-6B86-4797-A5DC-1DFF0A17161F}">
      <dsp:nvSpPr>
        <dsp:cNvPr id="0" name=""/>
        <dsp:cNvSpPr/>
      </dsp:nvSpPr>
      <dsp:spPr>
        <a:xfrm>
          <a:off x="5936467" y="762624"/>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sysClr val="windowText" lastClr="000000">
                <a:hueOff val="0"/>
                <a:satOff val="0"/>
                <a:lumOff val="0"/>
                <a:alphaOff val="0"/>
              </a:sysClr>
            </a:solidFill>
            <a:latin typeface="Aptos"/>
            <a:ea typeface="+mn-ea"/>
            <a:cs typeface="+mn-cs"/>
          </a:endParaRPr>
        </a:p>
      </dsp:txBody>
      <dsp:txXfrm>
        <a:off x="6082090" y="762624"/>
        <a:ext cx="355966" cy="487027"/>
      </dsp:txXfrm>
    </dsp:sp>
    <dsp:sp modelId="{0CBEF780-CD91-4CF0-B961-A28F28540B5F}">
      <dsp:nvSpPr>
        <dsp:cNvPr id="0" name=""/>
        <dsp:cNvSpPr/>
      </dsp:nvSpPr>
      <dsp:spPr>
        <a:xfrm>
          <a:off x="6487850" y="1939375"/>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sysClr val="windowText" lastClr="000000">
                <a:hueOff val="0"/>
                <a:satOff val="0"/>
                <a:lumOff val="0"/>
                <a:alphaOff val="0"/>
              </a:sysClr>
            </a:solidFill>
            <a:latin typeface="Aptos"/>
            <a:ea typeface="+mn-ea"/>
            <a:cs typeface="+mn-cs"/>
          </a:endParaRPr>
        </a:p>
      </dsp:txBody>
      <dsp:txXfrm>
        <a:off x="6633473" y="1939375"/>
        <a:ext cx="355966" cy="487027"/>
      </dsp:txXfrm>
    </dsp:sp>
    <dsp:sp modelId="{B56F100A-6A5C-4182-9627-145BEA6E5009}">
      <dsp:nvSpPr>
        <dsp:cNvPr id="0" name=""/>
        <dsp:cNvSpPr/>
      </dsp:nvSpPr>
      <dsp:spPr>
        <a:xfrm>
          <a:off x="7031004" y="3116125"/>
          <a:ext cx="647212" cy="647212"/>
        </a:xfrm>
        <a:prstGeom prst="downArrow">
          <a:avLst>
            <a:gd name="adj1" fmla="val 55000"/>
            <a:gd name="adj2" fmla="val 45000"/>
          </a:avLst>
        </a:prstGeom>
        <a:solidFill>
          <a:srgbClr val="156082">
            <a:alpha val="90000"/>
            <a:tint val="40000"/>
            <a:hueOff val="0"/>
            <a:satOff val="0"/>
            <a:lumOff val="0"/>
            <a:alphaOff val="0"/>
          </a:srgbClr>
        </a:solidFill>
        <a:ln w="19050" cap="flat" cmpd="sng" algn="ctr">
          <a:solidFill>
            <a:srgbClr val="156082">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sysClr val="windowText" lastClr="000000">
                <a:hueOff val="0"/>
                <a:satOff val="0"/>
                <a:lumOff val="0"/>
                <a:alphaOff val="0"/>
              </a:sysClr>
            </a:solidFill>
            <a:latin typeface="Aptos"/>
            <a:ea typeface="+mn-ea"/>
            <a:cs typeface="+mn-cs"/>
          </a:endParaRPr>
        </a:p>
      </dsp:txBody>
      <dsp:txXfrm>
        <a:off x="7176627" y="3116125"/>
        <a:ext cx="355966" cy="48702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BBA67-F114-4946-AE24-70EB6E3C6AE8}" type="datetimeFigureOut">
              <a:rPr lang="en-US" smtClean="0"/>
              <a:pPr/>
              <a:t>9/26/2024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2E00DA-D8F4-41AC-A1A2-07689FDCAEA5}" type="slidenum">
              <a:rPr lang="en-US" smtClean="0"/>
              <a:pPr/>
              <a:t>‹#›</a:t>
            </a:fld>
            <a:endParaRPr lang="en-US"/>
          </a:p>
        </p:txBody>
      </p:sp>
    </p:spTree>
    <p:extLst>
      <p:ext uri="{BB962C8B-B14F-4D97-AF65-F5344CB8AC3E}">
        <p14:creationId xmlns:p14="http://schemas.microsoft.com/office/powerpoint/2010/main" val="70230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E00DA-D8F4-41AC-A1A2-07689FDCAEA5}" type="slidenum">
              <a:rPr lang="en-US" smtClean="0"/>
              <a:pPr/>
              <a:t>7</a:t>
            </a:fld>
            <a:endParaRPr lang="en-US"/>
          </a:p>
        </p:txBody>
      </p:sp>
    </p:spTree>
    <p:extLst>
      <p:ext uri="{BB962C8B-B14F-4D97-AF65-F5344CB8AC3E}">
        <p14:creationId xmlns:p14="http://schemas.microsoft.com/office/powerpoint/2010/main" val="416474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B1D6F4-9410-4D90-ACC5-A3380170C718}"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98594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1D6F4-9410-4D90-ACC5-A3380170C718}"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283371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1D6F4-9410-4D90-ACC5-A3380170C718}"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413217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1D6F4-9410-4D90-ACC5-A3380170C718}"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80959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1D6F4-9410-4D90-ACC5-A3380170C718}"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39446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B1D6F4-9410-4D90-ACC5-A3380170C718}"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242195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B1D6F4-9410-4D90-ACC5-A3380170C718}"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275815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B1D6F4-9410-4D90-ACC5-A3380170C718}"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292030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1D6F4-9410-4D90-ACC5-A3380170C718}"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355062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1D6F4-9410-4D90-ACC5-A3380170C718}"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76410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1D6F4-9410-4D90-ACC5-A3380170C718}"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01A66-3C6B-4BFB-ACEF-9607BB8912BE}" type="slidenum">
              <a:rPr lang="en-US" smtClean="0"/>
              <a:pPr/>
              <a:t>‹#›</a:t>
            </a:fld>
            <a:endParaRPr lang="en-US"/>
          </a:p>
        </p:txBody>
      </p:sp>
    </p:spTree>
    <p:extLst>
      <p:ext uri="{BB962C8B-B14F-4D97-AF65-F5344CB8AC3E}">
        <p14:creationId xmlns:p14="http://schemas.microsoft.com/office/powerpoint/2010/main" val="306868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lumMod val="94000"/>
                <a:lumOff val="6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1D6F4-9410-4D90-ACC5-A3380170C718}"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01A66-3C6B-4BFB-ACEF-9607BB8912BE}" type="slidenum">
              <a:rPr lang="en-US" smtClean="0"/>
              <a:pPr/>
              <a:t>‹#›</a:t>
            </a:fld>
            <a:endParaRPr lang="en-US"/>
          </a:p>
        </p:txBody>
      </p:sp>
    </p:spTree>
    <p:extLst>
      <p:ext uri="{BB962C8B-B14F-4D97-AF65-F5344CB8AC3E}">
        <p14:creationId xmlns:p14="http://schemas.microsoft.com/office/powerpoint/2010/main" val="6625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667000" y="2438400"/>
            <a:ext cx="4038600" cy="2285999"/>
          </a:xfrm>
        </p:spPr>
        <p:txBody>
          <a:bodyPr>
            <a:normAutofit/>
          </a:bodyPr>
          <a:lstStyle/>
          <a:p>
            <a:pPr marL="0" indent="0" algn="ctr">
              <a:buNone/>
            </a:pPr>
            <a:r>
              <a:rPr lang="en-US" sz="1800" b="1" dirty="0">
                <a:solidFill>
                  <a:schemeClr val="tx2"/>
                </a:solidFill>
                <a:latin typeface="Times New Roman" pitchFamily="18" charset="0"/>
                <a:cs typeface="Times New Roman" pitchFamily="18" charset="0"/>
              </a:rPr>
              <a:t>Prepared By:</a:t>
            </a:r>
          </a:p>
          <a:p>
            <a:pPr marL="0" indent="0" algn="ctr">
              <a:buNone/>
            </a:pPr>
            <a:r>
              <a:rPr lang="en-US" sz="1800" b="1" dirty="0" err="1">
                <a:solidFill>
                  <a:schemeClr val="tx2"/>
                </a:solidFill>
                <a:latin typeface="Times New Roman" pitchFamily="18" charset="0"/>
                <a:cs typeface="Times New Roman" pitchFamily="18" charset="0"/>
              </a:rPr>
              <a:t>Soubia</a:t>
            </a:r>
            <a:r>
              <a:rPr lang="en-US" sz="1800" b="1" dirty="0">
                <a:solidFill>
                  <a:schemeClr val="tx2"/>
                </a:solidFill>
                <a:latin typeface="Times New Roman" pitchFamily="18" charset="0"/>
                <a:cs typeface="Times New Roman" pitchFamily="18" charset="0"/>
              </a:rPr>
              <a:t> </a:t>
            </a:r>
            <a:r>
              <a:rPr lang="en-US" sz="1800" b="1" dirty="0" err="1">
                <a:solidFill>
                  <a:schemeClr val="tx2"/>
                </a:solidFill>
                <a:latin typeface="Times New Roman" pitchFamily="18" charset="0"/>
                <a:cs typeface="Times New Roman" pitchFamily="18" charset="0"/>
              </a:rPr>
              <a:t>Afroje</a:t>
            </a:r>
            <a:r>
              <a:rPr lang="en-US" sz="1800" b="1" dirty="0">
                <a:solidFill>
                  <a:schemeClr val="tx2"/>
                </a:solidFill>
                <a:latin typeface="Times New Roman" pitchFamily="18" charset="0"/>
                <a:cs typeface="Times New Roman" pitchFamily="18" charset="0"/>
              </a:rPr>
              <a:t> </a:t>
            </a:r>
            <a:r>
              <a:rPr lang="en-US" sz="1800" b="1" dirty="0" err="1">
                <a:solidFill>
                  <a:schemeClr val="tx2"/>
                </a:solidFill>
                <a:latin typeface="Times New Roman" pitchFamily="18" charset="0"/>
                <a:cs typeface="Times New Roman" pitchFamily="18" charset="0"/>
              </a:rPr>
              <a:t>Lubna</a:t>
            </a:r>
            <a:endParaRPr lang="en-US" sz="1800" b="1" dirty="0">
              <a:solidFill>
                <a:schemeClr val="tx2"/>
              </a:solidFill>
              <a:latin typeface="Times New Roman" pitchFamily="18" charset="0"/>
              <a:cs typeface="Times New Roman" pitchFamily="18" charset="0"/>
            </a:endParaRPr>
          </a:p>
          <a:p>
            <a:pPr marL="0" indent="0" algn="ctr">
              <a:buNone/>
            </a:pPr>
            <a:r>
              <a:rPr lang="en-US" sz="1800" b="1" dirty="0">
                <a:solidFill>
                  <a:schemeClr val="tx2"/>
                </a:solidFill>
                <a:latin typeface="Times New Roman" pitchFamily="18" charset="0"/>
                <a:cs typeface="Times New Roman" pitchFamily="18" charset="0"/>
              </a:rPr>
              <a:t>ID No: MOP00012</a:t>
            </a:r>
          </a:p>
          <a:p>
            <a:pPr marL="0" indent="0" algn="ctr">
              <a:buNone/>
            </a:pPr>
            <a:r>
              <a:rPr lang="en-US" sz="1800" b="1" dirty="0">
                <a:solidFill>
                  <a:schemeClr val="tx2"/>
                </a:solidFill>
                <a:latin typeface="Times New Roman" pitchFamily="18" charset="0"/>
                <a:cs typeface="Times New Roman" pitchFamily="18" charset="0"/>
              </a:rPr>
              <a:t>Batch: 02</a:t>
            </a:r>
          </a:p>
          <a:p>
            <a:pPr marL="0" indent="0" algn="ctr">
              <a:buNone/>
            </a:pPr>
            <a:r>
              <a:rPr lang="en-US" sz="1800" b="1" dirty="0" err="1">
                <a:solidFill>
                  <a:schemeClr val="tx2"/>
                </a:solidFill>
                <a:latin typeface="Times New Roman" pitchFamily="18" charset="0"/>
                <a:cs typeface="Times New Roman" pitchFamily="18" charset="0"/>
              </a:rPr>
              <a:t>Microft</a:t>
            </a:r>
            <a:r>
              <a:rPr lang="en-US" sz="1800" b="1" dirty="0">
                <a:solidFill>
                  <a:schemeClr val="tx2"/>
                </a:solidFill>
                <a:latin typeface="Times New Roman" pitchFamily="18" charset="0"/>
                <a:cs typeface="Times New Roman" pitchFamily="18" charset="0"/>
              </a:rPr>
              <a:t> Office Package, EDGE</a:t>
            </a:r>
          </a:p>
        </p:txBody>
      </p:sp>
      <p:sp>
        <p:nvSpPr>
          <p:cNvPr id="7" name="Rectangle 6"/>
          <p:cNvSpPr/>
          <p:nvPr/>
        </p:nvSpPr>
        <p:spPr>
          <a:xfrm>
            <a:off x="685800" y="609600"/>
            <a:ext cx="8002766" cy="1938992"/>
          </a:xfrm>
          <a:prstGeom prst="rect">
            <a:avLst/>
          </a:prstGeom>
          <a:noFill/>
        </p:spPr>
        <p:txBody>
          <a:bodyPr wrap="square" lIns="91440" tIns="45720" rIns="91440" bIns="45720">
            <a:spAutoFit/>
          </a:bodyPr>
          <a:lstStyle/>
          <a:p>
            <a:pPr algn="ctr"/>
            <a:r>
              <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Designing a community based intervention to address air pollution in my local area</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4" name="Content Placeholder 13" descr="air-pollution.jpeg"/>
          <p:cNvPicPr>
            <a:picLocks noGrp="1" noChangeAspect="1"/>
          </p:cNvPicPr>
          <p:nvPr>
            <p:ph sz="half" idx="2"/>
          </p:nvPr>
        </p:nvPicPr>
        <p:blipFill>
          <a:blip r:embed="rId2"/>
          <a:stretch>
            <a:fillRect/>
          </a:stretch>
        </p:blipFill>
        <p:spPr>
          <a:xfrm>
            <a:off x="0" y="4343400"/>
            <a:ext cx="9144000" cy="2514600"/>
          </a:xfrm>
        </p:spPr>
      </p:pic>
    </p:spTree>
    <p:extLst>
      <p:ext uri="{BB962C8B-B14F-4D97-AF65-F5344CB8AC3E}">
        <p14:creationId xmlns:p14="http://schemas.microsoft.com/office/powerpoint/2010/main" val="387389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754" y="838200"/>
            <a:ext cx="274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40885" y="3581400"/>
            <a:ext cx="3148939"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
        <p:nvSpPr>
          <p:cNvPr id="5" name="Rectangle 4"/>
          <p:cNvSpPr/>
          <p:nvPr/>
        </p:nvSpPr>
        <p:spPr>
          <a:xfrm>
            <a:off x="1752600" y="4800600"/>
            <a:ext cx="5486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3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Identify the issue</a:t>
            </a:r>
          </a:p>
          <a:p>
            <a:r>
              <a:rPr lang="en-US" dirty="0">
                <a:ea typeface="+mj-ea"/>
                <a:cs typeface="+mj-cs"/>
                <a:hlinkClick r:id="rId2" action="ppaction://hlinksldjump"/>
              </a:rPr>
              <a:t>Pollutants level around the brickfields in my area</a:t>
            </a:r>
            <a:endParaRPr lang="en-US" dirty="0">
              <a:ea typeface="+mj-ea"/>
              <a:cs typeface="+mj-cs"/>
            </a:endParaRPr>
          </a:p>
          <a:p>
            <a:r>
              <a:rPr lang="en-US" sz="3500" dirty="0">
                <a:solidFill>
                  <a:prstClr val="black"/>
                </a:solidFill>
                <a:ea typeface="+mj-ea"/>
                <a:cs typeface="+mj-cs"/>
              </a:rPr>
              <a:t>Ambient air quality for Bangladesh and WHO guideline</a:t>
            </a:r>
          </a:p>
          <a:p>
            <a:r>
              <a:rPr lang="en-US" sz="3600" dirty="0"/>
              <a:t>Community Engagement</a:t>
            </a:r>
            <a:endParaRPr lang="en-US" sz="3500" dirty="0"/>
          </a:p>
          <a:p>
            <a:r>
              <a:rPr lang="en-US" dirty="0"/>
              <a:t>Intervention Design</a:t>
            </a:r>
          </a:p>
          <a:p>
            <a:r>
              <a:rPr lang="en-US" dirty="0"/>
              <a:t>Evaluation and Sustainability</a:t>
            </a:r>
          </a:p>
          <a:p>
            <a:r>
              <a:rPr lang="en-US" dirty="0"/>
              <a:t>Ethical Consideration</a:t>
            </a:r>
          </a:p>
        </p:txBody>
      </p:sp>
      <p:sp>
        <p:nvSpPr>
          <p:cNvPr id="4" name="Oval 3"/>
          <p:cNvSpPr/>
          <p:nvPr/>
        </p:nvSpPr>
        <p:spPr>
          <a:xfrm>
            <a:off x="2209800" y="228600"/>
            <a:ext cx="4648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Contents</a:t>
            </a:r>
            <a:r>
              <a:rPr lang="en-US" dirty="0"/>
              <a:t> </a:t>
            </a:r>
          </a:p>
        </p:txBody>
      </p:sp>
    </p:spTree>
    <p:extLst>
      <p:ext uri="{BB962C8B-B14F-4D97-AF65-F5344CB8AC3E}">
        <p14:creationId xmlns:p14="http://schemas.microsoft.com/office/powerpoint/2010/main" val="193792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4800600" cy="1828800"/>
          </a:xfrm>
        </p:spPr>
        <p:txBody>
          <a:bodyPr>
            <a:normAutofit/>
          </a:bodyPr>
          <a:lstStyle/>
          <a:p>
            <a:r>
              <a:rPr lang="en-US" sz="3600" b="1" dirty="0">
                <a:latin typeface="Times New Roman" pitchFamily="18" charset="0"/>
                <a:cs typeface="Times New Roman" pitchFamily="18" charset="0"/>
              </a:rPr>
              <a:t>IDENTIFYING THE ISSUE</a:t>
            </a:r>
          </a:p>
        </p:txBody>
      </p:sp>
      <p:sp>
        <p:nvSpPr>
          <p:cNvPr id="3" name="Content Placeholder 2"/>
          <p:cNvSpPr>
            <a:spLocks noGrp="1"/>
          </p:cNvSpPr>
          <p:nvPr>
            <p:ph sz="half" idx="1"/>
          </p:nvPr>
        </p:nvSpPr>
        <p:spPr>
          <a:xfrm>
            <a:off x="457200" y="2133600"/>
            <a:ext cx="8382000" cy="3992563"/>
          </a:xfrm>
        </p:spPr>
        <p:txBody>
          <a:bodyPr/>
          <a:lstStyle/>
          <a:p>
            <a:pPr marL="228600" lvl="0" indent="-228600" algn="just">
              <a:lnSpc>
                <a:spcPct val="90000"/>
              </a:lnSpc>
              <a:spcBef>
                <a:spcPts val="1000"/>
              </a:spcBef>
            </a:pPr>
            <a:r>
              <a:rPr lang="en-US" sz="2200" dirty="0">
                <a:solidFill>
                  <a:prstClr val="black"/>
                </a:solidFill>
                <a:latin typeface="Times New Roman" panose="02020603050405020304" pitchFamily="18" charset="0"/>
                <a:cs typeface="Times New Roman" panose="02020603050405020304" pitchFamily="18" charset="0"/>
              </a:rPr>
              <a:t>Poor air quality is a major concern for the health of people in my local area.</a:t>
            </a:r>
          </a:p>
          <a:p>
            <a:pPr marL="228600" lvl="0" indent="-228600" algn="just">
              <a:lnSpc>
                <a:spcPct val="90000"/>
              </a:lnSpc>
              <a:spcBef>
                <a:spcPts val="1000"/>
              </a:spcBef>
            </a:pPr>
            <a:r>
              <a:rPr lang="en-US" sz="2200" dirty="0">
                <a:solidFill>
                  <a:prstClr val="black"/>
                </a:solidFill>
                <a:latin typeface="Times New Roman" panose="02020603050405020304" pitchFamily="18" charset="0"/>
                <a:cs typeface="Times New Roman" panose="02020603050405020304" pitchFamily="18" charset="0"/>
              </a:rPr>
              <a:t>Air pollution, caused by chemical, physical, and biological agents, can harm people's health due to sources like household combustion devices, motor vehicles, and industrial facilities. Major health concerns include carbon dioxide, ozone, nitrogen dioxide, and sulfur dioxide.</a:t>
            </a:r>
          </a:p>
          <a:p>
            <a:pPr marL="228600" lvl="0" indent="-228600" algn="just">
              <a:lnSpc>
                <a:spcPct val="90000"/>
              </a:lnSpc>
              <a:spcBef>
                <a:spcPts val="1000"/>
              </a:spcBef>
            </a:pPr>
            <a:r>
              <a:rPr lang="en-US" sz="2200" dirty="0">
                <a:solidFill>
                  <a:prstClr val="black"/>
                </a:solidFill>
                <a:latin typeface="Times New Roman" panose="02020603050405020304" pitchFamily="18" charset="0"/>
                <a:cs typeface="Times New Roman" panose="02020603050405020304" pitchFamily="18" charset="0"/>
              </a:rPr>
              <a:t>Air pollution in my area, primarily caused by biomass burning, factories, construction dust, and waste burning, is increasing the risk of respiratory and cardiovascular diseases among residents.</a:t>
            </a:r>
          </a:p>
          <a:p>
            <a:pPr algn="just"/>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80471" y="0"/>
            <a:ext cx="426352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2800" b="1" dirty="0">
                <a:latin typeface="Times New Roman" pitchFamily="18" charset="0"/>
                <a:cs typeface="Times New Roman" pitchFamily="18" charset="0"/>
              </a:rPr>
              <a:t>Pollutants level around the brickfields in my area</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85613677"/>
              </p:ext>
            </p:extLst>
          </p:nvPr>
        </p:nvGraphicFramePr>
        <p:xfrm>
          <a:off x="381000" y="1981200"/>
          <a:ext cx="8229600" cy="3048001"/>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38684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85934">
                <a:tc rowSpan="2">
                  <a:txBody>
                    <a:bodyPr/>
                    <a:lstStyle/>
                    <a:p>
                      <a:pPr algn="ctr"/>
                      <a:r>
                        <a:rPr lang="en-US" dirty="0"/>
                        <a:t>Place </a:t>
                      </a:r>
                    </a:p>
                  </a:txBody>
                  <a:tcPr/>
                </a:tc>
                <a:tc gridSpan="4">
                  <a:txBody>
                    <a:bodyPr/>
                    <a:lstStyle/>
                    <a:p>
                      <a:endParaRPr lang="en-US"/>
                    </a:p>
                  </a:txBody>
                  <a:tcPr>
                    <a:blipFill rotWithShape="1">
                      <a:blip r:embed="rId2"/>
                      <a:stretch>
                        <a:fillRect l="-30183" t="-8197" b="-690164"/>
                      </a:stretch>
                    </a:blip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84814">
                <a:tc vMerge="1">
                  <a:txBody>
                    <a:bodyPr/>
                    <a:lstStyle/>
                    <a:p>
                      <a:endParaRPr lang="en-US" dirty="0"/>
                    </a:p>
                  </a:txBody>
                  <a:tcPr/>
                </a:tc>
                <a:tc>
                  <a:txBody>
                    <a:bodyPr/>
                    <a:lstStyle/>
                    <a:p>
                      <a:r>
                        <a:rPr lang="en-US" dirty="0"/>
                        <a:t>CO</a:t>
                      </a:r>
                    </a:p>
                  </a:txBody>
                  <a:tcPr/>
                </a:tc>
                <a:tc>
                  <a:txBody>
                    <a:bodyPr/>
                    <a:lstStyle/>
                    <a:p>
                      <a:endParaRPr lang="en-US"/>
                    </a:p>
                  </a:txBody>
                  <a:tcPr>
                    <a:blipFill rotWithShape="1">
                      <a:blip r:embed="rId2"/>
                      <a:stretch>
                        <a:fillRect l="-200000" t="-108197" r="-200000" b="-590164"/>
                      </a:stretch>
                    </a:blipFill>
                  </a:tcPr>
                </a:tc>
                <a:tc>
                  <a:txBody>
                    <a:bodyPr/>
                    <a:lstStyle/>
                    <a:p>
                      <a:r>
                        <a:rPr lang="en-US" dirty="0"/>
                        <a:t>HC (%)</a:t>
                      </a:r>
                    </a:p>
                  </a:txBody>
                  <a:tcPr/>
                </a:tc>
                <a:tc>
                  <a:txBody>
                    <a:bodyPr/>
                    <a:lstStyle/>
                    <a:p>
                      <a:r>
                        <a:rPr lang="en-US" dirty="0"/>
                        <a:t>SPM</a:t>
                      </a:r>
                    </a:p>
                  </a:txBody>
                  <a:tcPr/>
                </a:tc>
                <a:extLst>
                  <a:ext uri="{0D108BD9-81ED-4DB2-BD59-A6C34878D82A}">
                    <a16:rowId xmlns:a16="http://schemas.microsoft.com/office/drawing/2014/main" val="10001"/>
                  </a:ext>
                </a:extLst>
              </a:tr>
              <a:tr h="664199">
                <a:tc>
                  <a:txBody>
                    <a:bodyPr/>
                    <a:lstStyle/>
                    <a:p>
                      <a:r>
                        <a:rPr lang="en-US" dirty="0"/>
                        <a:t>Edge of the cluster</a:t>
                      </a:r>
                    </a:p>
                  </a:txBody>
                  <a:tcPr/>
                </a:tc>
                <a:tc>
                  <a:txBody>
                    <a:bodyPr/>
                    <a:lstStyle/>
                    <a:p>
                      <a:r>
                        <a:rPr lang="en-US" dirty="0"/>
                        <a:t>2863</a:t>
                      </a:r>
                    </a:p>
                  </a:txBody>
                  <a:tcPr/>
                </a:tc>
                <a:tc>
                  <a:txBody>
                    <a:bodyPr/>
                    <a:lstStyle/>
                    <a:p>
                      <a:r>
                        <a:rPr lang="en-US" dirty="0"/>
                        <a:t>131</a:t>
                      </a:r>
                    </a:p>
                  </a:txBody>
                  <a:tcPr/>
                </a:tc>
                <a:tc>
                  <a:txBody>
                    <a:bodyPr/>
                    <a:lstStyle/>
                    <a:p>
                      <a:r>
                        <a:rPr lang="en-US" dirty="0"/>
                        <a:t>0.01</a:t>
                      </a:r>
                    </a:p>
                  </a:txBody>
                  <a:tcPr/>
                </a:tc>
                <a:tc>
                  <a:txBody>
                    <a:bodyPr/>
                    <a:lstStyle/>
                    <a:p>
                      <a:r>
                        <a:rPr lang="en-US" dirty="0"/>
                        <a:t>780.8</a:t>
                      </a:r>
                    </a:p>
                  </a:txBody>
                  <a:tcPr/>
                </a:tc>
                <a:extLst>
                  <a:ext uri="{0D108BD9-81ED-4DB2-BD59-A6C34878D82A}">
                    <a16:rowId xmlns:a16="http://schemas.microsoft.com/office/drawing/2014/main" val="10002"/>
                  </a:ext>
                </a:extLst>
              </a:tr>
              <a:tr h="664199">
                <a:tc>
                  <a:txBody>
                    <a:bodyPr/>
                    <a:lstStyle/>
                    <a:p>
                      <a:r>
                        <a:rPr lang="en-US" dirty="0"/>
                        <a:t>Center of the brickfield cluster 1</a:t>
                      </a:r>
                    </a:p>
                  </a:txBody>
                  <a:tcPr/>
                </a:tc>
                <a:tc>
                  <a:txBody>
                    <a:bodyPr/>
                    <a:lstStyle/>
                    <a:p>
                      <a:r>
                        <a:rPr lang="en-US" dirty="0"/>
                        <a:t>2978</a:t>
                      </a:r>
                    </a:p>
                  </a:txBody>
                  <a:tcPr/>
                </a:tc>
                <a:tc>
                  <a:txBody>
                    <a:bodyPr/>
                    <a:lstStyle/>
                    <a:p>
                      <a:r>
                        <a:rPr lang="en-US" dirty="0"/>
                        <a:t>157</a:t>
                      </a:r>
                    </a:p>
                  </a:txBody>
                  <a:tcPr/>
                </a:tc>
                <a:tc>
                  <a:txBody>
                    <a:bodyPr/>
                    <a:lstStyle/>
                    <a:p>
                      <a:r>
                        <a:rPr lang="en-US" dirty="0"/>
                        <a:t>0.02</a:t>
                      </a:r>
                    </a:p>
                  </a:txBody>
                  <a:tcPr/>
                </a:tc>
                <a:tc>
                  <a:txBody>
                    <a:bodyPr/>
                    <a:lstStyle/>
                    <a:p>
                      <a:r>
                        <a:rPr lang="en-US" dirty="0"/>
                        <a:t>1390</a:t>
                      </a:r>
                    </a:p>
                  </a:txBody>
                  <a:tcPr/>
                </a:tc>
                <a:extLst>
                  <a:ext uri="{0D108BD9-81ED-4DB2-BD59-A6C34878D82A}">
                    <a16:rowId xmlns:a16="http://schemas.microsoft.com/office/drawing/2014/main" val="10003"/>
                  </a:ext>
                </a:extLst>
              </a:tr>
              <a:tr h="9488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Center of the brickfield cluster 2</a:t>
                      </a:r>
                    </a:p>
                    <a:p>
                      <a:endParaRPr lang="en-US" dirty="0"/>
                    </a:p>
                  </a:txBody>
                  <a:tcPr/>
                </a:tc>
                <a:tc>
                  <a:txBody>
                    <a:bodyPr/>
                    <a:lstStyle/>
                    <a:p>
                      <a:r>
                        <a:rPr lang="en-US" dirty="0"/>
                        <a:t>3207</a:t>
                      </a:r>
                    </a:p>
                  </a:txBody>
                  <a:tcPr/>
                </a:tc>
                <a:tc>
                  <a:txBody>
                    <a:bodyPr/>
                    <a:lstStyle/>
                    <a:p>
                      <a:r>
                        <a:rPr lang="en-US" dirty="0"/>
                        <a:t>157</a:t>
                      </a:r>
                    </a:p>
                  </a:txBody>
                  <a:tcPr/>
                </a:tc>
                <a:tc>
                  <a:txBody>
                    <a:bodyPr/>
                    <a:lstStyle/>
                    <a:p>
                      <a:r>
                        <a:rPr lang="en-US" dirty="0"/>
                        <a:t>0.01</a:t>
                      </a:r>
                    </a:p>
                  </a:txBody>
                  <a:tcPr/>
                </a:tc>
                <a:tc>
                  <a:txBody>
                    <a:bodyPr/>
                    <a:lstStyle/>
                    <a:p>
                      <a:r>
                        <a:rPr lang="en-US" dirty="0"/>
                        <a:t>728.5</a:t>
                      </a:r>
                    </a:p>
                  </a:txBody>
                  <a:tcPr/>
                </a:tc>
                <a:extLst>
                  <a:ext uri="{0D108BD9-81ED-4DB2-BD59-A6C34878D82A}">
                    <a16:rowId xmlns:a16="http://schemas.microsoft.com/office/drawing/2014/main" val="10004"/>
                  </a:ext>
                </a:extLst>
              </a:tr>
            </a:tbl>
          </a:graphicData>
        </a:graphic>
      </p:graphicFrame>
      <p:sp>
        <p:nvSpPr>
          <p:cNvPr id="11" name="5-Point Star 10">
            <a:hlinkClick r:id="rId3" action="ppaction://hlinksldjump"/>
          </p:cNvPr>
          <p:cNvSpPr/>
          <p:nvPr/>
        </p:nvSpPr>
        <p:spPr>
          <a:xfrm>
            <a:off x="457200" y="685800"/>
            <a:ext cx="304800" cy="304800"/>
          </a:xfrm>
          <a:prstGeom prst="star5">
            <a:avLst>
              <a:gd name="adj" fmla="val 19098"/>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7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Ambient air quality for Bangladesh and WHO guideline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715461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27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7"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25CF9F0-F8C1-414D-B348-B5FA27CCE6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6858000"/>
            <a:chOff x="651279" y="598259"/>
            <a:chExt cx="10889442" cy="5680742"/>
          </a:xfrm>
        </p:grpSpPr>
        <p:sp>
          <p:nvSpPr>
            <p:cNvPr id="17" name="Color">
              <a:extLst>
                <a:ext uri="{FF2B5EF4-FFF2-40B4-BE49-F238E27FC236}">
                  <a16:creationId xmlns:a16="http://schemas.microsoft.com/office/drawing/2014/main" id="{C1E318F7-B291-4FDB-985C-DB1629D67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37E06338-E21A-4BCF-BAD5-9E9C1121D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MOOC%20image.jpeg"/>
          <p:cNvPicPr>
            <a:picLocks noChangeAspect="1"/>
          </p:cNvPicPr>
          <p:nvPr/>
        </p:nvPicPr>
        <p:blipFill>
          <a:blip r:embed="rId2"/>
          <a:srcRect l="14646" r="18705" b="3"/>
          <a:stretch/>
        </p:blipFill>
        <p:spPr>
          <a:xfrm>
            <a:off x="644900" y="2197387"/>
            <a:ext cx="3897407" cy="3903162"/>
          </a:xfrm>
          <a:prstGeom prst="rect">
            <a:avLst/>
          </a:prstGeom>
        </p:spPr>
      </p:pic>
      <p:grpSp>
        <p:nvGrpSpPr>
          <p:cNvPr id="20" name="Group 19">
            <a:extLst>
              <a:ext uri="{FF2B5EF4-FFF2-40B4-BE49-F238E27FC236}">
                <a16:creationId xmlns:a16="http://schemas.microsoft.com/office/drawing/2014/main" id="{B21CE605-3A03-402B-BB38-A81222A0B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7" cy="6858000"/>
            <a:chOff x="0" y="0"/>
            <a:chExt cx="12188952" cy="6858000"/>
          </a:xfrm>
        </p:grpSpPr>
        <p:sp>
          <p:nvSpPr>
            <p:cNvPr id="21" name="Freeform: Shape 20">
              <a:extLst>
                <a:ext uri="{FF2B5EF4-FFF2-40B4-BE49-F238E27FC236}">
                  <a16:creationId xmlns:a16="http://schemas.microsoft.com/office/drawing/2014/main" id="{EC27C7F5-25D6-4030-88D6-FDD42629F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7FFAF58-47B3-4979-854A-961A54F72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790E1CE-5AF7-4666-8A98-695A942CB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7352469-6A4A-46CB-A5D7-3FB2CE659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0526BE3-3011-4473-BF37-E41AC2354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EDF85AF-945D-4F82-95F6-BEDCBE6DA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FE8AFB9-0F63-4CDE-822A-06D83023D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9788" y="576072"/>
            <a:ext cx="7783113" cy="1546533"/>
          </a:xfrm>
        </p:spPr>
        <p:txBody>
          <a:bodyPr vert="horz" lIns="91440" tIns="45720" rIns="91440" bIns="45720" rtlCol="0" anchor="t">
            <a:normAutofit/>
          </a:bodyPr>
          <a:lstStyle/>
          <a:p>
            <a:pPr algn="l">
              <a:lnSpc>
                <a:spcPct val="90000"/>
              </a:lnSpc>
            </a:pPr>
            <a:r>
              <a:rPr lang="en-US" sz="4200">
                <a:solidFill>
                  <a:schemeClr val="bg1"/>
                </a:solidFill>
              </a:rPr>
              <a:t>Community engagement </a:t>
            </a:r>
          </a:p>
        </p:txBody>
      </p:sp>
      <p:sp>
        <p:nvSpPr>
          <p:cNvPr id="8" name="Content Placeholder 7"/>
          <p:cNvSpPr>
            <a:spLocks noGrp="1"/>
          </p:cNvSpPr>
          <p:nvPr>
            <p:ph sz="half" idx="2"/>
          </p:nvPr>
        </p:nvSpPr>
        <p:spPr>
          <a:xfrm>
            <a:off x="4848306" y="2197386"/>
            <a:ext cx="3524595" cy="3903163"/>
          </a:xfrm>
        </p:spPr>
        <p:txBody>
          <a:bodyPr vert="horz" lIns="91440" tIns="45720" rIns="91440" bIns="45720" rtlCol="0" anchor="ctr">
            <a:normAutofit/>
          </a:bodyPr>
          <a:lstStyle/>
          <a:p>
            <a:pPr marL="228600" lvl="0" indent="-228600">
              <a:lnSpc>
                <a:spcPct val="90000"/>
              </a:lnSpc>
              <a:spcBef>
                <a:spcPts val="1000"/>
              </a:spcBef>
            </a:pPr>
            <a:r>
              <a:rPr lang="en-US" sz="1200">
                <a:solidFill>
                  <a:schemeClr val="bg1"/>
                </a:solidFill>
              </a:rPr>
              <a:t>Educating people about air pollution's health impacts and reducing exposure ultimately leading to healthier living conditions.</a:t>
            </a:r>
          </a:p>
          <a:p>
            <a:pPr marL="228600" lvl="0" indent="-228600">
              <a:lnSpc>
                <a:spcPct val="90000"/>
              </a:lnSpc>
              <a:spcBef>
                <a:spcPts val="1000"/>
              </a:spcBef>
            </a:pPr>
            <a:r>
              <a:rPr lang="en-US" sz="1200">
                <a:solidFill>
                  <a:schemeClr val="bg1"/>
                </a:solidFill>
              </a:rPr>
              <a:t>To reduce air pollution, we should promote healthy behaviors such as carpooling, using public transportation, proper trash disposal, and tree planting in our community.</a:t>
            </a:r>
          </a:p>
          <a:p>
            <a:pPr marL="228600" lvl="0" indent="-228600">
              <a:lnSpc>
                <a:spcPct val="90000"/>
              </a:lnSpc>
              <a:spcBef>
                <a:spcPts val="1000"/>
              </a:spcBef>
            </a:pPr>
            <a:r>
              <a:rPr lang="en-US" sz="1200">
                <a:solidFill>
                  <a:schemeClr val="bg1"/>
                </a:solidFill>
              </a:rPr>
              <a:t>We can organize community campaigns to decrease the level of air pollution in our region.</a:t>
            </a:r>
          </a:p>
          <a:p>
            <a:pPr marL="228600" lvl="0" indent="-228600">
              <a:lnSpc>
                <a:spcPct val="90000"/>
              </a:lnSpc>
              <a:spcBef>
                <a:spcPts val="1000"/>
              </a:spcBef>
            </a:pPr>
            <a:r>
              <a:rPr lang="en-US" sz="1200">
                <a:solidFill>
                  <a:schemeClr val="bg1"/>
                </a:solidFill>
              </a:rPr>
              <a:t>People can take actions like writing to MPs, engaging with the community, and joining pressure groups to increase self-efficacy and bring behavioral change.</a:t>
            </a:r>
          </a:p>
          <a:p>
            <a:pPr marL="228600" lvl="0" indent="-228600">
              <a:lnSpc>
                <a:spcPct val="90000"/>
              </a:lnSpc>
              <a:spcBef>
                <a:spcPts val="1000"/>
              </a:spcBef>
            </a:pPr>
            <a:r>
              <a:rPr lang="en-US" sz="1200">
                <a:solidFill>
                  <a:schemeClr val="bg1"/>
                </a:solidFill>
              </a:rPr>
              <a:t>By fostering community connections, fostering trust through counseling, and encouraging shared responsibility, we can work together to mitigate air pollution.</a:t>
            </a:r>
          </a:p>
          <a:p>
            <a:pPr indent="-228600">
              <a:lnSpc>
                <a:spcPct val="90000"/>
              </a:lnSpc>
            </a:pPr>
            <a:endParaRPr lang="en-US" sz="1200">
              <a:solidFill>
                <a:schemeClr val="bg1"/>
              </a:solidFill>
            </a:endParaRPr>
          </a:p>
        </p:txBody>
      </p:sp>
    </p:spTree>
    <p:extLst>
      <p:ext uri="{BB962C8B-B14F-4D97-AF65-F5344CB8AC3E}">
        <p14:creationId xmlns:p14="http://schemas.microsoft.com/office/powerpoint/2010/main" val="172543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Intervention Design</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229600" cy="91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2286001"/>
            <a:ext cx="8229600"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200400"/>
            <a:ext cx="8229601"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34399"/>
            <a:ext cx="8229601"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966130"/>
            <a:ext cx="8599487"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60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Sustainability</a:t>
            </a:r>
          </a:p>
        </p:txBody>
      </p:sp>
      <p:graphicFrame>
        <p:nvGraphicFramePr>
          <p:cNvPr id="4" name="Content Placeholder 2">
            <a:extLst>
              <a:ext uri="{FF2B5EF4-FFF2-40B4-BE49-F238E27FC236}">
                <a16:creationId xmlns:a16="http://schemas.microsoft.com/office/drawing/2014/main" id="{D5B398CF-847C-5BA6-4FD3-36601F199516}"/>
              </a:ext>
            </a:extLst>
          </p:cNvPr>
          <p:cNvGraphicFramePr>
            <a:graphicFrameLocks noGrp="1"/>
          </p:cNvGraphicFramePr>
          <p:nvPr>
            <p:ph idx="1"/>
            <p:extLst>
              <p:ext uri="{D42A27DB-BD31-4B8C-83A1-F6EECF244321}">
                <p14:modId xmlns:p14="http://schemas.microsoft.com/office/powerpoint/2010/main" val="18205987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07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Ethical Consideration</a:t>
            </a:r>
            <a:endParaRPr lang="en-US" dirty="0"/>
          </a:p>
        </p:txBody>
      </p:sp>
      <p:graphicFrame>
        <p:nvGraphicFramePr>
          <p:cNvPr id="4" name="Content Placeholder 2">
            <a:extLst>
              <a:ext uri="{FF2B5EF4-FFF2-40B4-BE49-F238E27FC236}">
                <a16:creationId xmlns:a16="http://schemas.microsoft.com/office/drawing/2014/main" id="{89492386-DDE9-B6CA-B405-284FDD42D40C}"/>
              </a:ext>
            </a:extLst>
          </p:cNvPr>
          <p:cNvGraphicFramePr>
            <a:graphicFrameLocks noGrp="1"/>
          </p:cNvGraphicFramePr>
          <p:nvPr>
            <p:ph idx="1"/>
            <p:extLst>
              <p:ext uri="{D42A27DB-BD31-4B8C-83A1-F6EECF244321}">
                <p14:modId xmlns:p14="http://schemas.microsoft.com/office/powerpoint/2010/main" val="253754926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7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482</Words>
  <Application>Microsoft Office PowerPoint</Application>
  <PresentationFormat>On-screen Show (4:3)</PresentationFormat>
  <Paragraphs>58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Times New Roman</vt:lpstr>
      <vt:lpstr>Office Theme</vt:lpstr>
      <vt:lpstr>PowerPoint Presentation</vt:lpstr>
      <vt:lpstr>PowerPoint Presentation</vt:lpstr>
      <vt:lpstr>IDENTIFYING THE ISSUE</vt:lpstr>
      <vt:lpstr>Pollutants level around the brickfields in my area</vt:lpstr>
      <vt:lpstr>Ambient air quality for Bangladesh and WHO guideline</vt:lpstr>
      <vt:lpstr>Community engagement </vt:lpstr>
      <vt:lpstr>Intervention Design</vt:lpstr>
      <vt:lpstr>Evaluation and Sustainability</vt:lpstr>
      <vt:lpstr>Ethical Consideration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community based intervention to address air pollution in my local area</dc:title>
  <dc:creator>ismail - [2010]</dc:creator>
  <cp:lastModifiedBy>Soubia Afroje Lubna</cp:lastModifiedBy>
  <cp:revision>24</cp:revision>
  <dcterms:created xsi:type="dcterms:W3CDTF">2024-09-02T17:40:52Z</dcterms:created>
  <dcterms:modified xsi:type="dcterms:W3CDTF">2024-09-26T14:23:57Z</dcterms:modified>
</cp:coreProperties>
</file>