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7"/>
  </p:notesMasterIdLst>
  <p:sldIdLst>
    <p:sldId id="256" r:id="rId2"/>
    <p:sldId id="257" r:id="rId3"/>
    <p:sldId id="325" r:id="rId4"/>
    <p:sldId id="326" r:id="rId5"/>
    <p:sldId id="328" r:id="rId6"/>
    <p:sldId id="327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6" r:id="rId23"/>
    <p:sldId id="347" r:id="rId24"/>
    <p:sldId id="348" r:id="rId25"/>
    <p:sldId id="351" r:id="rId26"/>
    <p:sldId id="349" r:id="rId27"/>
    <p:sldId id="352" r:id="rId28"/>
    <p:sldId id="353" r:id="rId29"/>
    <p:sldId id="354" r:id="rId30"/>
    <p:sldId id="355" r:id="rId31"/>
    <p:sldId id="362" r:id="rId32"/>
    <p:sldId id="367" r:id="rId33"/>
    <p:sldId id="368" r:id="rId34"/>
    <p:sldId id="363" r:id="rId35"/>
    <p:sldId id="361" r:id="rId36"/>
    <p:sldId id="364" r:id="rId37"/>
    <p:sldId id="365" r:id="rId38"/>
    <p:sldId id="366" r:id="rId39"/>
    <p:sldId id="369" r:id="rId40"/>
    <p:sldId id="370" r:id="rId41"/>
    <p:sldId id="371" r:id="rId42"/>
    <p:sldId id="374" r:id="rId43"/>
    <p:sldId id="375" r:id="rId44"/>
    <p:sldId id="372" r:id="rId45"/>
    <p:sldId id="373" r:id="rId46"/>
  </p:sldIdLst>
  <p:sldSz cx="13004800" cy="9753600"/>
  <p:notesSz cx="13004800" cy="97536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CFC52-1953-4C9F-8FD8-ADF22373E80C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3179-C5BE-4D9C-91E0-7C68C488D5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085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2709334"/>
            <a:ext cx="10728960" cy="3689209"/>
          </a:xfrm>
        </p:spPr>
        <p:txBody>
          <a:bodyPr anchor="b"/>
          <a:lstStyle>
            <a:lvl1pPr>
              <a:defRPr sz="9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0" y="6502400"/>
            <a:ext cx="9190059" cy="1517227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492587" cy="832216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7802880"/>
            <a:ext cx="10893777" cy="1661724"/>
          </a:xfrm>
        </p:spPr>
        <p:txBody>
          <a:bodyPr anchor="t"/>
          <a:lstStyle>
            <a:lvl1pPr algn="l">
              <a:defRPr sz="51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1" y="5479627"/>
            <a:ext cx="8726310" cy="232325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184806"/>
            <a:ext cx="5201920" cy="652841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5653" y="2184806"/>
            <a:ext cx="5201920" cy="652841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201920" cy="909884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201920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653" y="2183272"/>
            <a:ext cx="5201920" cy="909884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653" y="3093155"/>
            <a:ext cx="5201920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5" y="7815885"/>
            <a:ext cx="11054080" cy="845312"/>
          </a:xfrm>
        </p:spPr>
        <p:txBody>
          <a:bodyPr anchor="b"/>
          <a:lstStyle>
            <a:lvl1pPr algn="ctr">
              <a:defRPr sz="31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493" y="8669867"/>
            <a:ext cx="11054081" cy="866987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33493" y="541867"/>
            <a:ext cx="11054080" cy="7029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8" y="7815507"/>
            <a:ext cx="11054080" cy="845690"/>
          </a:xfrm>
        </p:spPr>
        <p:txBody>
          <a:bodyPr anchor="b"/>
          <a:lstStyle>
            <a:lvl1pPr algn="ctr">
              <a:defRPr sz="31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029440" cy="780288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8" y="8669866"/>
            <a:ext cx="11054080" cy="871322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0837333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0837333" cy="6827520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29440" y="0"/>
            <a:ext cx="97536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29440" y="7802880"/>
            <a:ext cx="975360" cy="975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34098" y="8034077"/>
            <a:ext cx="780288" cy="563541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790273" y="5758236"/>
            <a:ext cx="3366800" cy="52019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bg2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39700" y="2340864"/>
            <a:ext cx="3467945" cy="52019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1300460" rtl="0" eaLnBrk="1" latinLnBrk="0" hangingPunct="1">
        <a:spcBef>
          <a:spcPct val="0"/>
        </a:spcBef>
        <a:buNone/>
        <a:defRPr sz="6500" kern="1200" cap="none" spc="-142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87672" indent="-325115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910322" indent="-325115" algn="l" defTabSz="130046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0506" indent="-325115" algn="l" defTabSz="130046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0644" indent="-325115" algn="l" defTabSz="130046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10781" indent="-325115" algn="l" defTabSz="130046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70873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260092" algn="l" defTabSz="130046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991057" indent="-260092" algn="l" defTabSz="130046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149" indent="-260092" algn="l" defTabSz="130046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uciance.eqdam.rashti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2800" y="838200"/>
            <a:ext cx="944880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5620"/>
              </a:lnSpc>
            </a:pPr>
            <a:r>
              <a:rPr lang="sv-SE" sz="4700" spc="60" dirty="0">
                <a:latin typeface="Arial"/>
                <a:cs typeface="Arial"/>
              </a:rPr>
              <a:t>Open source Integration</a:t>
            </a:r>
            <a:endParaRPr sz="4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240" y="3581400"/>
            <a:ext cx="12268199" cy="1881925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73025" rIns="0" bIns="0" rtlCol="0">
            <a:spAutoFit/>
          </a:bodyPr>
          <a:lstStyle/>
          <a:p>
            <a:pPr marL="81915" marR="69850" indent="-15875" algn="ctr">
              <a:lnSpc>
                <a:spcPts val="4300"/>
              </a:lnSpc>
              <a:spcBef>
                <a:spcPts val="575"/>
              </a:spcBef>
            </a:pPr>
            <a:r>
              <a:rPr lang="sv-SE" sz="2400" spc="-40" dirty="0">
                <a:latin typeface="Arial"/>
                <a:cs typeface="Arial"/>
              </a:rPr>
              <a:t>Souciance Eqdam Rashti</a:t>
            </a:r>
          </a:p>
          <a:p>
            <a:pPr marL="81915" marR="69850" indent="-15875" algn="ctr">
              <a:lnSpc>
                <a:spcPts val="4300"/>
              </a:lnSpc>
              <a:spcBef>
                <a:spcPts val="575"/>
              </a:spcBef>
            </a:pPr>
            <a:r>
              <a:rPr lang="sv-SE" sz="2400" spc="-40" dirty="0">
                <a:latin typeface="Arial"/>
                <a:cs typeface="Arial"/>
                <a:hlinkClick r:id="rId2"/>
              </a:rPr>
              <a:t>souciance.eqdam.rashti@gmail.com</a:t>
            </a:r>
            <a:endParaRPr lang="sv-SE" sz="2400" spc="-40" dirty="0">
              <a:latin typeface="Arial"/>
              <a:cs typeface="Arial"/>
            </a:endParaRPr>
          </a:p>
          <a:p>
            <a:pPr marL="81915" marR="69850" indent="-15875" algn="ctr">
              <a:lnSpc>
                <a:spcPts val="4300"/>
              </a:lnSpc>
              <a:spcBef>
                <a:spcPts val="575"/>
              </a:spcBef>
            </a:pPr>
            <a:r>
              <a:rPr lang="sv-SE" sz="2400" dirty="0">
                <a:latin typeface="Arial"/>
                <a:cs typeface="Arial"/>
              </a:rPr>
              <a:t>https://github.com/SoucianceEqdamRashti/Integration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52500" y="2209800"/>
            <a:ext cx="110998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5297298"/>
            <a:ext cx="35814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635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from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newOrder  </a:t>
            </a:r>
            <a:r>
              <a:rPr sz="3600" dirty="0">
                <a:latin typeface="Arial"/>
                <a:cs typeface="Arial"/>
              </a:rPr>
              <a:t>choice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50240" y="1000534"/>
            <a:ext cx="10837333" cy="101566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1300460" rtl="0" eaLnBrk="1" latinLnBrk="0" hangingPunct="1">
              <a:spcBef>
                <a:spcPct val="0"/>
              </a:spcBef>
              <a:buNone/>
              <a:defRPr sz="9400" kern="1200" cap="none" spc="-142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762000"/>
            <a:r>
              <a:rPr lang="sv-SE" sz="6600" spc="-5" dirty="0"/>
              <a:t>Content </a:t>
            </a:r>
            <a:r>
              <a:rPr lang="sv-SE" sz="6600" spc="85" dirty="0"/>
              <a:t>Based</a:t>
            </a:r>
            <a:r>
              <a:rPr lang="sv-SE" sz="6600" spc="-50" dirty="0"/>
              <a:t> </a:t>
            </a:r>
            <a:r>
              <a:rPr lang="sv-SE" sz="6600" spc="-75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17389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pc="-5" dirty="0"/>
              <a:t>Content </a:t>
            </a:r>
            <a:r>
              <a:rPr spc="85" dirty="0"/>
              <a:t>Based</a:t>
            </a:r>
            <a:r>
              <a:rPr spc="-50" dirty="0"/>
              <a:t> </a:t>
            </a:r>
            <a:r>
              <a:rPr spc="-75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2209800"/>
            <a:ext cx="110998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5849620"/>
            <a:ext cx="5717540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647950" indent="-381635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from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newOrder  </a:t>
            </a:r>
            <a:r>
              <a:rPr sz="3600" dirty="0">
                <a:latin typeface="Arial"/>
                <a:cs typeface="Arial"/>
              </a:rPr>
              <a:t>choice</a:t>
            </a:r>
            <a:endParaRPr sz="3600">
              <a:latin typeface="Arial"/>
              <a:cs typeface="Arial"/>
            </a:endParaRPr>
          </a:p>
          <a:p>
            <a:pPr marL="647700">
              <a:lnSpc>
                <a:spcPts val="4160"/>
              </a:lnSpc>
              <a:tabLst>
                <a:tab pos="3874770" algn="l"/>
              </a:tabLst>
            </a:pPr>
            <a:r>
              <a:rPr sz="3600" spc="-5" dirty="0">
                <a:latin typeface="Arial"/>
                <a:cs typeface="Arial"/>
              </a:rPr>
              <a:t>when</a:t>
            </a:r>
            <a:r>
              <a:rPr sz="3600" spc="15" dirty="0"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isWidget	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widget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85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pc="-5" dirty="0"/>
              <a:t>Content </a:t>
            </a:r>
            <a:r>
              <a:rPr spc="85" dirty="0"/>
              <a:t>Based</a:t>
            </a:r>
            <a:r>
              <a:rPr spc="-50" dirty="0"/>
              <a:t> </a:t>
            </a:r>
            <a:r>
              <a:rPr spc="-75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2209800"/>
            <a:ext cx="110998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5849620"/>
            <a:ext cx="5717540" cy="219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647950" indent="-381635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from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newOrder  </a:t>
            </a:r>
            <a:r>
              <a:rPr sz="3600" dirty="0">
                <a:latin typeface="Arial"/>
                <a:cs typeface="Arial"/>
              </a:rPr>
              <a:t>choice</a:t>
            </a:r>
            <a:endParaRPr sz="3600">
              <a:latin typeface="Arial"/>
              <a:cs typeface="Arial"/>
            </a:endParaRPr>
          </a:p>
          <a:p>
            <a:pPr marL="647700" marR="5080">
              <a:lnSpc>
                <a:spcPts val="4300"/>
              </a:lnSpc>
              <a:tabLst>
                <a:tab pos="3874770" algn="l"/>
              </a:tabLst>
            </a:pPr>
            <a:r>
              <a:rPr sz="3600" spc="-5" dirty="0">
                <a:latin typeface="Arial"/>
                <a:cs typeface="Arial"/>
              </a:rPr>
              <a:t>when</a:t>
            </a:r>
            <a:r>
              <a:rPr sz="3600" spc="15" dirty="0"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isWidget	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widget  </a:t>
            </a:r>
            <a:r>
              <a:rPr sz="3600" spc="-5" dirty="0">
                <a:latin typeface="Arial"/>
                <a:cs typeface="Arial"/>
              </a:rPr>
              <a:t>otherwise to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433FF"/>
                </a:solidFill>
                <a:latin typeface="Arial"/>
                <a:cs typeface="Arial"/>
              </a:rPr>
              <a:t>gadget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26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pc="-5" dirty="0"/>
              <a:t>Content </a:t>
            </a:r>
            <a:r>
              <a:rPr spc="85" dirty="0"/>
              <a:t>Based</a:t>
            </a:r>
            <a:r>
              <a:rPr spc="-50" dirty="0"/>
              <a:t> </a:t>
            </a:r>
            <a:r>
              <a:rPr spc="-75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2209800"/>
            <a:ext cx="110998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5849620"/>
            <a:ext cx="5946140" cy="219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698750" indent="-381635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rom(</a:t>
            </a:r>
            <a:r>
              <a:rPr sz="3600" dirty="0">
                <a:solidFill>
                  <a:srgbClr val="0433FF"/>
                </a:solidFill>
                <a:latin typeface="Arial"/>
                <a:cs typeface="Arial"/>
              </a:rPr>
              <a:t>new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0433FF"/>
                </a:solidFill>
                <a:latin typeface="Arial"/>
                <a:cs typeface="Arial"/>
              </a:rPr>
              <a:t>rde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r</a:t>
            </a:r>
            <a:r>
              <a:rPr sz="3600" dirty="0">
                <a:latin typeface="Arial"/>
                <a:cs typeface="Arial"/>
              </a:rPr>
              <a:t>)  choice</a:t>
            </a:r>
            <a:endParaRPr sz="3600">
              <a:latin typeface="Arial"/>
              <a:cs typeface="Arial"/>
            </a:endParaRPr>
          </a:p>
          <a:p>
            <a:pPr marL="647700" marR="5080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when(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isWidget</a:t>
            </a:r>
            <a:r>
              <a:rPr sz="3600" spc="-5" dirty="0">
                <a:latin typeface="Arial"/>
                <a:cs typeface="Arial"/>
              </a:rPr>
              <a:t>) to(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widget</a:t>
            </a:r>
            <a:r>
              <a:rPr sz="3600" spc="-5" dirty="0">
                <a:latin typeface="Arial"/>
                <a:cs typeface="Arial"/>
              </a:rPr>
              <a:t>)  otherwise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to(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gadget</a:t>
            </a:r>
            <a:r>
              <a:rPr sz="3600" spc="-5" dirty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5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pc="-5" dirty="0"/>
              <a:t>Content </a:t>
            </a:r>
            <a:r>
              <a:rPr spc="85" dirty="0"/>
              <a:t>Based</a:t>
            </a:r>
            <a:r>
              <a:rPr spc="-50" dirty="0"/>
              <a:t> </a:t>
            </a:r>
            <a:r>
              <a:rPr spc="-75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2209800"/>
            <a:ext cx="110998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5829300"/>
            <a:ext cx="5946140" cy="2213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0"/>
              </a:lnSpc>
            </a:pPr>
            <a:r>
              <a:rPr sz="3600" spc="-5" dirty="0">
                <a:latin typeface="Arial"/>
                <a:cs typeface="Arial"/>
              </a:rPr>
              <a:t>from(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newOrder</a:t>
            </a:r>
            <a:r>
              <a:rPr sz="3600" spc="-5" dirty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266700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.choice()</a:t>
            </a:r>
            <a:endParaRPr sz="3600">
              <a:latin typeface="Arial"/>
              <a:cs typeface="Arial"/>
            </a:endParaRPr>
          </a:p>
          <a:p>
            <a:pPr marL="520700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.when(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isWidget</a:t>
            </a:r>
            <a:r>
              <a:rPr sz="3600" spc="-5" dirty="0">
                <a:latin typeface="Arial"/>
                <a:cs typeface="Arial"/>
              </a:rPr>
              <a:t>).to(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widget</a:t>
            </a:r>
            <a:r>
              <a:rPr sz="3600" spc="-5" dirty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520700">
              <a:lnSpc>
                <a:spcPts val="4310"/>
              </a:lnSpc>
            </a:pPr>
            <a:r>
              <a:rPr sz="3600" spc="-5" dirty="0">
                <a:latin typeface="Arial"/>
                <a:cs typeface="Arial"/>
              </a:rPr>
              <a:t>.otherwise().to(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gadget</a:t>
            </a:r>
            <a:r>
              <a:rPr sz="3600" spc="-5" dirty="0">
                <a:latin typeface="Arial"/>
                <a:cs typeface="Arial"/>
              </a:rPr>
              <a:t>);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43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pc="-5" dirty="0"/>
              <a:t>Content </a:t>
            </a:r>
            <a:r>
              <a:rPr spc="85" dirty="0"/>
              <a:t>Based</a:t>
            </a:r>
            <a:r>
              <a:rPr spc="-50" dirty="0"/>
              <a:t> </a:t>
            </a:r>
            <a:r>
              <a:rPr spc="-75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2209800"/>
            <a:ext cx="110998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2200" y="5524500"/>
            <a:ext cx="1030351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Endpoint </a:t>
            </a:r>
            <a:r>
              <a:rPr sz="3000" dirty="0">
                <a:solidFill>
                  <a:srgbClr val="0433FF"/>
                </a:solidFill>
                <a:latin typeface="Arial"/>
                <a:cs typeface="Arial"/>
              </a:rPr>
              <a:t>newOrder </a:t>
            </a:r>
            <a:r>
              <a:rPr sz="3000" dirty="0">
                <a:latin typeface="Arial"/>
                <a:cs typeface="Arial"/>
              </a:rPr>
              <a:t>=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endpoint(</a:t>
            </a:r>
            <a:r>
              <a:rPr sz="3000" spc="-5" dirty="0">
                <a:solidFill>
                  <a:srgbClr val="942192"/>
                </a:solidFill>
                <a:latin typeface="Arial"/>
                <a:cs typeface="Arial"/>
              </a:rPr>
              <a:t>"activemq:queue:newOrder"</a:t>
            </a:r>
            <a:r>
              <a:rPr sz="3000" spc="-5" dirty="0">
                <a:latin typeface="Arial"/>
                <a:cs typeface="Arial"/>
              </a:rPr>
              <a:t>);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200" y="6324600"/>
            <a:ext cx="60198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from(</a:t>
            </a:r>
            <a:r>
              <a:rPr sz="3000" spc="-5" dirty="0">
                <a:solidFill>
                  <a:srgbClr val="0433FF"/>
                </a:solidFill>
                <a:latin typeface="Arial"/>
                <a:cs typeface="Arial"/>
              </a:rPr>
              <a:t>newOrder</a:t>
            </a:r>
            <a:r>
              <a:rPr sz="3000" spc="-5" dirty="0">
                <a:latin typeface="Arial"/>
                <a:cs typeface="Arial"/>
              </a:rPr>
              <a:t>)</a:t>
            </a:r>
            <a:endParaRPr sz="3000" dirty="0">
              <a:latin typeface="Arial"/>
              <a:cs typeface="Arial"/>
            </a:endParaRPr>
          </a:p>
          <a:p>
            <a:pPr marL="224154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.choice()</a:t>
            </a:r>
          </a:p>
          <a:p>
            <a:pPr marL="435609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.when(</a:t>
            </a:r>
            <a:r>
              <a:rPr sz="3000" spc="-5" dirty="0">
                <a:solidFill>
                  <a:srgbClr val="0433FF"/>
                </a:solidFill>
                <a:latin typeface="Arial"/>
                <a:cs typeface="Arial"/>
              </a:rPr>
              <a:t>isWidget</a:t>
            </a:r>
            <a:r>
              <a:rPr sz="3000" spc="-5" dirty="0">
                <a:latin typeface="Arial"/>
                <a:cs typeface="Arial"/>
              </a:rPr>
              <a:t>).to(</a:t>
            </a:r>
            <a:r>
              <a:rPr sz="3000" spc="-5" dirty="0">
                <a:solidFill>
                  <a:srgbClr val="0433FF"/>
                </a:solidFill>
                <a:latin typeface="Arial"/>
                <a:cs typeface="Arial"/>
              </a:rPr>
              <a:t>widget</a:t>
            </a:r>
            <a:r>
              <a:rPr sz="3000" spc="-5" dirty="0">
                <a:latin typeface="Arial"/>
                <a:cs typeface="Arial"/>
              </a:rPr>
              <a:t>)</a:t>
            </a:r>
            <a:endParaRPr sz="3000" dirty="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.otherwise().to(</a:t>
            </a:r>
            <a:r>
              <a:rPr sz="3000" spc="-5" dirty="0">
                <a:solidFill>
                  <a:srgbClr val="0433FF"/>
                </a:solidFill>
                <a:latin typeface="Arial"/>
                <a:cs typeface="Arial"/>
              </a:rPr>
              <a:t>gadget</a:t>
            </a:r>
            <a:r>
              <a:rPr sz="3000" spc="-5" dirty="0">
                <a:latin typeface="Arial"/>
                <a:cs typeface="Arial"/>
              </a:rPr>
              <a:t>);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02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pc="-5" dirty="0"/>
              <a:t>Content </a:t>
            </a:r>
            <a:r>
              <a:rPr spc="85" dirty="0"/>
              <a:t>Based</a:t>
            </a:r>
            <a:r>
              <a:rPr spc="-50" dirty="0"/>
              <a:t> </a:t>
            </a:r>
            <a:r>
              <a:rPr spc="-75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2209800"/>
            <a:ext cx="110998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2200" y="5524500"/>
            <a:ext cx="10303510" cy="93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Endpoint </a:t>
            </a:r>
            <a:r>
              <a:rPr sz="3000" dirty="0">
                <a:solidFill>
                  <a:srgbClr val="0433FF"/>
                </a:solidFill>
                <a:latin typeface="Arial"/>
                <a:cs typeface="Arial"/>
              </a:rPr>
              <a:t>newOrder </a:t>
            </a:r>
            <a:r>
              <a:rPr sz="3000" dirty="0">
                <a:latin typeface="Arial"/>
                <a:cs typeface="Arial"/>
              </a:rPr>
              <a:t>= </a:t>
            </a:r>
            <a:r>
              <a:rPr sz="3000" spc="-5" dirty="0">
                <a:latin typeface="Arial"/>
                <a:cs typeface="Arial"/>
              </a:rPr>
              <a:t>endpoint(</a:t>
            </a:r>
            <a:r>
              <a:rPr sz="3000" spc="-5" dirty="0">
                <a:solidFill>
                  <a:srgbClr val="942192"/>
                </a:solidFill>
                <a:latin typeface="Arial"/>
                <a:cs typeface="Arial"/>
              </a:rPr>
              <a:t>"activemq:queue:newOrder"</a:t>
            </a:r>
            <a:r>
              <a:rPr sz="3000" spc="-5" dirty="0">
                <a:latin typeface="Arial"/>
                <a:cs typeface="Arial"/>
              </a:rPr>
              <a:t>);  </a:t>
            </a:r>
            <a:r>
              <a:rPr sz="3000" dirty="0">
                <a:latin typeface="Arial"/>
                <a:cs typeface="Arial"/>
              </a:rPr>
              <a:t>Predicate </a:t>
            </a:r>
            <a:r>
              <a:rPr sz="3000" spc="-5" dirty="0">
                <a:solidFill>
                  <a:srgbClr val="0433FF"/>
                </a:solidFill>
                <a:latin typeface="Arial"/>
                <a:cs typeface="Arial"/>
              </a:rPr>
              <a:t>isWidget </a:t>
            </a:r>
            <a:r>
              <a:rPr sz="3000" dirty="0">
                <a:latin typeface="Arial"/>
                <a:cs typeface="Arial"/>
              </a:rPr>
              <a:t>= </a:t>
            </a:r>
            <a:r>
              <a:rPr sz="3000" spc="-5" dirty="0">
                <a:latin typeface="Arial"/>
                <a:cs typeface="Arial"/>
              </a:rPr>
              <a:t>xpath(</a:t>
            </a:r>
            <a:r>
              <a:rPr sz="3000" spc="-5" dirty="0">
                <a:solidFill>
                  <a:srgbClr val="942192"/>
                </a:solidFill>
                <a:latin typeface="Arial"/>
                <a:cs typeface="Arial"/>
              </a:rPr>
              <a:t>"/order/product </a:t>
            </a:r>
            <a:r>
              <a:rPr sz="3000" dirty="0">
                <a:solidFill>
                  <a:srgbClr val="942192"/>
                </a:solidFill>
                <a:latin typeface="Arial"/>
                <a:cs typeface="Arial"/>
              </a:rPr>
              <a:t>=</a:t>
            </a:r>
            <a:r>
              <a:rPr sz="3000" spc="80" dirty="0">
                <a:solidFill>
                  <a:srgbClr val="942192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942192"/>
                </a:solidFill>
                <a:latin typeface="Arial"/>
                <a:cs typeface="Arial"/>
              </a:rPr>
              <a:t>'widget'"</a:t>
            </a:r>
            <a:r>
              <a:rPr sz="3000" spc="-5" dirty="0">
                <a:latin typeface="Arial"/>
                <a:cs typeface="Arial"/>
              </a:rPr>
              <a:t>);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991" y="6629400"/>
            <a:ext cx="4959350" cy="185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from(</a:t>
            </a:r>
            <a:r>
              <a:rPr sz="3000" spc="-5" dirty="0">
                <a:solidFill>
                  <a:srgbClr val="0433FF"/>
                </a:solidFill>
                <a:latin typeface="Arial"/>
                <a:cs typeface="Arial"/>
              </a:rPr>
              <a:t>newOrder</a:t>
            </a:r>
            <a:r>
              <a:rPr sz="3000" spc="-5" dirty="0">
                <a:latin typeface="Arial"/>
                <a:cs typeface="Arial"/>
              </a:rPr>
              <a:t>)</a:t>
            </a:r>
            <a:endParaRPr sz="3000" dirty="0">
              <a:latin typeface="Arial"/>
              <a:cs typeface="Arial"/>
            </a:endParaRPr>
          </a:p>
          <a:p>
            <a:pPr marL="224154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.choice()</a:t>
            </a:r>
          </a:p>
          <a:p>
            <a:pPr marL="435609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.when(</a:t>
            </a:r>
            <a:r>
              <a:rPr sz="3000" spc="-5" dirty="0">
                <a:solidFill>
                  <a:srgbClr val="0433FF"/>
                </a:solidFill>
                <a:latin typeface="Arial"/>
                <a:cs typeface="Arial"/>
              </a:rPr>
              <a:t>isWidget</a:t>
            </a:r>
            <a:r>
              <a:rPr sz="3000" spc="-5" dirty="0">
                <a:latin typeface="Arial"/>
                <a:cs typeface="Arial"/>
              </a:rPr>
              <a:t>).to(</a:t>
            </a:r>
            <a:r>
              <a:rPr sz="3000" spc="-5" dirty="0">
                <a:solidFill>
                  <a:srgbClr val="0433FF"/>
                </a:solidFill>
                <a:latin typeface="Arial"/>
                <a:cs typeface="Arial"/>
              </a:rPr>
              <a:t>widget</a:t>
            </a:r>
            <a:r>
              <a:rPr sz="3000" spc="-5" dirty="0">
                <a:latin typeface="Arial"/>
                <a:cs typeface="Arial"/>
              </a:rPr>
              <a:t>)</a:t>
            </a:r>
            <a:endParaRPr sz="3000" dirty="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.otherwise().to(</a:t>
            </a:r>
            <a:r>
              <a:rPr sz="3000" spc="-5" dirty="0">
                <a:solidFill>
                  <a:srgbClr val="0433FF"/>
                </a:solidFill>
                <a:latin typeface="Arial"/>
                <a:cs typeface="Arial"/>
              </a:rPr>
              <a:t>gadget</a:t>
            </a:r>
            <a:r>
              <a:rPr sz="3000" spc="-5" dirty="0">
                <a:latin typeface="Arial"/>
                <a:cs typeface="Arial"/>
              </a:rPr>
              <a:t>);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52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pc="-5" dirty="0"/>
              <a:t>Content </a:t>
            </a:r>
            <a:r>
              <a:rPr spc="85" dirty="0"/>
              <a:t>Based</a:t>
            </a:r>
            <a:r>
              <a:rPr spc="-50" dirty="0"/>
              <a:t> </a:t>
            </a:r>
            <a:r>
              <a:rPr spc="-75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2209800"/>
            <a:ext cx="110998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2200" y="5524500"/>
            <a:ext cx="1030351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Endpoint </a:t>
            </a:r>
            <a:r>
              <a:rPr sz="2000" dirty="0">
                <a:solidFill>
                  <a:srgbClr val="0433FF"/>
                </a:solidFill>
                <a:latin typeface="Arial"/>
                <a:cs typeface="Arial"/>
              </a:rPr>
              <a:t>newOrder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endpoint(</a:t>
            </a:r>
            <a:r>
              <a:rPr sz="2000" spc="-5" dirty="0">
                <a:solidFill>
                  <a:srgbClr val="942192"/>
                </a:solidFill>
                <a:latin typeface="Arial"/>
                <a:cs typeface="Arial"/>
              </a:rPr>
              <a:t>"activemq:queue:newOrder"</a:t>
            </a:r>
            <a:r>
              <a:rPr sz="2000" spc="-5" dirty="0">
                <a:latin typeface="Arial"/>
                <a:cs typeface="Arial"/>
              </a:rPr>
              <a:t>);  </a:t>
            </a:r>
            <a:endParaRPr lang="sv-SE" sz="2000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Predicate </a:t>
            </a:r>
            <a:r>
              <a:rPr sz="2000" spc="-5" dirty="0">
                <a:solidFill>
                  <a:srgbClr val="0433FF"/>
                </a:solidFill>
                <a:latin typeface="Arial"/>
                <a:cs typeface="Arial"/>
              </a:rPr>
              <a:t>isWidget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xpath(</a:t>
            </a:r>
            <a:r>
              <a:rPr sz="2000" spc="-5" dirty="0">
                <a:solidFill>
                  <a:srgbClr val="942192"/>
                </a:solidFill>
                <a:latin typeface="Arial"/>
                <a:cs typeface="Arial"/>
              </a:rPr>
              <a:t>"/order/product </a:t>
            </a:r>
            <a:r>
              <a:rPr sz="2000" dirty="0">
                <a:solidFill>
                  <a:srgbClr val="942192"/>
                </a:solidFill>
                <a:latin typeface="Arial"/>
                <a:cs typeface="Arial"/>
              </a:rPr>
              <a:t>= </a:t>
            </a:r>
            <a:r>
              <a:rPr sz="2000" spc="-5" dirty="0">
                <a:solidFill>
                  <a:srgbClr val="942192"/>
                </a:solidFill>
                <a:latin typeface="Arial"/>
                <a:cs typeface="Arial"/>
              </a:rPr>
              <a:t>'widget'"</a:t>
            </a:r>
            <a:r>
              <a:rPr sz="2000" spc="-5" dirty="0">
                <a:latin typeface="Arial"/>
                <a:cs typeface="Arial"/>
              </a:rPr>
              <a:t>);  </a:t>
            </a:r>
            <a:endParaRPr lang="sv-SE" sz="2000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Endpoint </a:t>
            </a:r>
            <a:r>
              <a:rPr sz="2000" dirty="0">
                <a:solidFill>
                  <a:srgbClr val="0433FF"/>
                </a:solidFill>
                <a:latin typeface="Arial"/>
                <a:cs typeface="Arial"/>
              </a:rPr>
              <a:t>widget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endpoint(</a:t>
            </a:r>
            <a:r>
              <a:rPr sz="2000" spc="-5" dirty="0">
                <a:solidFill>
                  <a:srgbClr val="942192"/>
                </a:solidFill>
                <a:latin typeface="Arial"/>
                <a:cs typeface="Arial"/>
              </a:rPr>
              <a:t>"activemq:queue:widget"</a:t>
            </a:r>
            <a:r>
              <a:rPr sz="2000" spc="-5" dirty="0">
                <a:latin typeface="Arial"/>
                <a:cs typeface="Arial"/>
              </a:rPr>
              <a:t>);  </a:t>
            </a:r>
            <a:endParaRPr lang="sv-SE" sz="2000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Endpoint </a:t>
            </a:r>
            <a:r>
              <a:rPr sz="2000" dirty="0">
                <a:solidFill>
                  <a:srgbClr val="0433FF"/>
                </a:solidFill>
                <a:latin typeface="Arial"/>
                <a:cs typeface="Arial"/>
              </a:rPr>
              <a:t>gadget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endpoint(</a:t>
            </a:r>
            <a:r>
              <a:rPr sz="2000" spc="-5" dirty="0">
                <a:solidFill>
                  <a:srgbClr val="942192"/>
                </a:solidFill>
                <a:latin typeface="Arial"/>
                <a:cs typeface="Arial"/>
              </a:rPr>
              <a:t>"activemq:queue:gadget"</a:t>
            </a:r>
            <a:r>
              <a:rPr sz="2000" spc="-5" dirty="0">
                <a:latin typeface="Arial"/>
                <a:cs typeface="Arial"/>
              </a:rPr>
              <a:t>);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from(</a:t>
            </a:r>
            <a:r>
              <a:rPr sz="2000" spc="-5" dirty="0">
                <a:solidFill>
                  <a:srgbClr val="0433FF"/>
                </a:solidFill>
                <a:latin typeface="Arial"/>
                <a:cs typeface="Arial"/>
              </a:rPr>
              <a:t>newOrder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224154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.choice()</a:t>
            </a:r>
          </a:p>
          <a:p>
            <a:pPr marL="435609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.when(</a:t>
            </a:r>
            <a:r>
              <a:rPr sz="2000" spc="-5" dirty="0">
                <a:solidFill>
                  <a:srgbClr val="0433FF"/>
                </a:solidFill>
                <a:latin typeface="Arial"/>
                <a:cs typeface="Arial"/>
              </a:rPr>
              <a:t>isWidget</a:t>
            </a:r>
            <a:r>
              <a:rPr sz="2000" spc="-5" dirty="0">
                <a:latin typeface="Arial"/>
                <a:cs typeface="Arial"/>
              </a:rPr>
              <a:t>).to(</a:t>
            </a:r>
            <a:r>
              <a:rPr sz="2000" spc="-5" dirty="0">
                <a:solidFill>
                  <a:srgbClr val="0433FF"/>
                </a:solidFill>
                <a:latin typeface="Arial"/>
                <a:cs typeface="Arial"/>
              </a:rPr>
              <a:t>widget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.otherwise().to(</a:t>
            </a:r>
            <a:r>
              <a:rPr sz="2000" spc="-5" dirty="0">
                <a:solidFill>
                  <a:srgbClr val="0433FF"/>
                </a:solidFill>
                <a:latin typeface="Arial"/>
                <a:cs typeface="Arial"/>
              </a:rPr>
              <a:t>gadget</a:t>
            </a:r>
            <a:r>
              <a:rPr sz="2000" spc="-5" dirty="0">
                <a:latin typeface="Arial"/>
                <a:cs typeface="Arial"/>
              </a:rPr>
              <a:t>);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147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100">
              <a:lnSpc>
                <a:spcPct val="100000"/>
              </a:lnSpc>
            </a:pPr>
            <a:r>
              <a:rPr spc="-5" dirty="0"/>
              <a:t>Java</a:t>
            </a:r>
            <a:r>
              <a:rPr spc="-70" dirty="0"/>
              <a:t> </a:t>
            </a:r>
            <a:r>
              <a:rPr spc="10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15" y="2398712"/>
            <a:ext cx="9465945" cy="449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0"/>
              </a:lnSpc>
            </a:pPr>
            <a:r>
              <a:rPr sz="2700" dirty="0">
                <a:solidFill>
                  <a:srgbClr val="942192"/>
                </a:solidFill>
                <a:latin typeface="Arial"/>
                <a:cs typeface="Arial"/>
              </a:rPr>
              <a:t>public void </a:t>
            </a:r>
            <a:r>
              <a:rPr sz="2700" dirty="0">
                <a:latin typeface="Arial"/>
                <a:cs typeface="Arial"/>
              </a:rPr>
              <a:t>configure() </a:t>
            </a:r>
            <a:r>
              <a:rPr sz="2700" dirty="0">
                <a:solidFill>
                  <a:srgbClr val="942192"/>
                </a:solidFill>
                <a:latin typeface="Arial"/>
                <a:cs typeface="Arial"/>
              </a:rPr>
              <a:t>throws </a:t>
            </a:r>
            <a:r>
              <a:rPr sz="2700" dirty="0">
                <a:latin typeface="Arial"/>
                <a:cs typeface="Arial"/>
              </a:rPr>
              <a:t>Exception</a:t>
            </a:r>
            <a:r>
              <a:rPr sz="2700" spc="-114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{</a:t>
            </a:r>
          </a:p>
          <a:p>
            <a:pPr marL="203200" marR="508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latin typeface="Arial"/>
                <a:cs typeface="Arial"/>
              </a:rPr>
              <a:t>Endpoint </a:t>
            </a:r>
            <a:r>
              <a:rPr sz="2700" dirty="0">
                <a:solidFill>
                  <a:srgbClr val="0433FF"/>
                </a:solidFill>
                <a:latin typeface="Arial"/>
                <a:cs typeface="Arial"/>
              </a:rPr>
              <a:t>newOrder </a:t>
            </a:r>
            <a:r>
              <a:rPr sz="2700" dirty="0">
                <a:latin typeface="Arial"/>
                <a:cs typeface="Arial"/>
              </a:rPr>
              <a:t>= </a:t>
            </a:r>
            <a:r>
              <a:rPr sz="2700" spc="-5" dirty="0">
                <a:latin typeface="Arial"/>
                <a:cs typeface="Arial"/>
              </a:rPr>
              <a:t>endpoint(</a:t>
            </a:r>
            <a:r>
              <a:rPr sz="2700" spc="-5" dirty="0">
                <a:solidFill>
                  <a:srgbClr val="942192"/>
                </a:solidFill>
                <a:latin typeface="Arial"/>
                <a:cs typeface="Arial"/>
              </a:rPr>
              <a:t>"activemq:queue:newOrder"</a:t>
            </a:r>
            <a:r>
              <a:rPr sz="2700" spc="-5" dirty="0">
                <a:latin typeface="Arial"/>
                <a:cs typeface="Arial"/>
              </a:rPr>
              <a:t>);  </a:t>
            </a:r>
            <a:r>
              <a:rPr sz="2700" dirty="0">
                <a:latin typeface="Arial"/>
                <a:cs typeface="Arial"/>
              </a:rPr>
              <a:t>Predicate </a:t>
            </a:r>
            <a:r>
              <a:rPr sz="2700" spc="-5" dirty="0">
                <a:solidFill>
                  <a:srgbClr val="0433FF"/>
                </a:solidFill>
                <a:latin typeface="Arial"/>
                <a:cs typeface="Arial"/>
              </a:rPr>
              <a:t>isWidget </a:t>
            </a:r>
            <a:r>
              <a:rPr sz="2700" dirty="0">
                <a:latin typeface="Arial"/>
                <a:cs typeface="Arial"/>
              </a:rPr>
              <a:t>= </a:t>
            </a:r>
            <a:r>
              <a:rPr sz="2700" spc="-5" dirty="0">
                <a:latin typeface="Arial"/>
                <a:cs typeface="Arial"/>
              </a:rPr>
              <a:t>xpath(</a:t>
            </a:r>
            <a:r>
              <a:rPr sz="2700" spc="-5" dirty="0">
                <a:solidFill>
                  <a:srgbClr val="942192"/>
                </a:solidFill>
                <a:latin typeface="Arial"/>
                <a:cs typeface="Arial"/>
              </a:rPr>
              <a:t>"/order/product </a:t>
            </a:r>
            <a:r>
              <a:rPr sz="2700" dirty="0">
                <a:solidFill>
                  <a:srgbClr val="942192"/>
                </a:solidFill>
                <a:latin typeface="Arial"/>
                <a:cs typeface="Arial"/>
              </a:rPr>
              <a:t>= </a:t>
            </a:r>
            <a:r>
              <a:rPr sz="2700" spc="-5" dirty="0">
                <a:solidFill>
                  <a:srgbClr val="942192"/>
                </a:solidFill>
                <a:latin typeface="Arial"/>
                <a:cs typeface="Arial"/>
              </a:rPr>
              <a:t>'widget'"</a:t>
            </a:r>
            <a:r>
              <a:rPr sz="2700" spc="-5" dirty="0">
                <a:latin typeface="Arial"/>
                <a:cs typeface="Arial"/>
              </a:rPr>
              <a:t>);  </a:t>
            </a:r>
            <a:r>
              <a:rPr sz="2700" dirty="0">
                <a:latin typeface="Arial"/>
                <a:cs typeface="Arial"/>
              </a:rPr>
              <a:t>Endpoint </a:t>
            </a:r>
            <a:r>
              <a:rPr sz="2700" dirty="0">
                <a:solidFill>
                  <a:srgbClr val="0433FF"/>
                </a:solidFill>
                <a:latin typeface="Arial"/>
                <a:cs typeface="Arial"/>
              </a:rPr>
              <a:t>widget </a:t>
            </a:r>
            <a:r>
              <a:rPr sz="2700" dirty="0">
                <a:latin typeface="Arial"/>
                <a:cs typeface="Arial"/>
              </a:rPr>
              <a:t>= </a:t>
            </a:r>
            <a:r>
              <a:rPr sz="2700" spc="-5" dirty="0">
                <a:latin typeface="Arial"/>
                <a:cs typeface="Arial"/>
              </a:rPr>
              <a:t>endpoint(</a:t>
            </a:r>
            <a:r>
              <a:rPr sz="2700" spc="-5" dirty="0">
                <a:solidFill>
                  <a:srgbClr val="942192"/>
                </a:solidFill>
                <a:latin typeface="Arial"/>
                <a:cs typeface="Arial"/>
              </a:rPr>
              <a:t>"activemq:queue:widget"</a:t>
            </a:r>
            <a:r>
              <a:rPr sz="2700" spc="-5" dirty="0">
                <a:latin typeface="Arial"/>
                <a:cs typeface="Arial"/>
              </a:rPr>
              <a:t>);  </a:t>
            </a:r>
            <a:r>
              <a:rPr sz="2700" dirty="0">
                <a:latin typeface="Arial"/>
                <a:cs typeface="Arial"/>
              </a:rPr>
              <a:t>Endpoint </a:t>
            </a:r>
            <a:r>
              <a:rPr sz="2700" dirty="0">
                <a:solidFill>
                  <a:srgbClr val="0433FF"/>
                </a:solidFill>
                <a:latin typeface="Arial"/>
                <a:cs typeface="Arial"/>
              </a:rPr>
              <a:t>gadget </a:t>
            </a:r>
            <a:r>
              <a:rPr sz="2700" dirty="0">
                <a:latin typeface="Arial"/>
                <a:cs typeface="Arial"/>
              </a:rPr>
              <a:t>=</a:t>
            </a:r>
            <a:r>
              <a:rPr sz="2700" spc="5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endpoint(</a:t>
            </a:r>
            <a:r>
              <a:rPr sz="2700" spc="-5" dirty="0">
                <a:solidFill>
                  <a:srgbClr val="942192"/>
                </a:solidFill>
                <a:latin typeface="Arial"/>
                <a:cs typeface="Arial"/>
              </a:rPr>
              <a:t>"activemq:queue:gadget"</a:t>
            </a:r>
            <a:r>
              <a:rPr sz="2700" spc="-5" dirty="0">
                <a:latin typeface="Arial"/>
                <a:cs typeface="Arial"/>
              </a:rPr>
              <a:t>);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203200">
              <a:lnSpc>
                <a:spcPts val="3220"/>
              </a:lnSpc>
            </a:pPr>
            <a:r>
              <a:rPr sz="2700" spc="-5" dirty="0">
                <a:latin typeface="Arial"/>
                <a:cs typeface="Arial"/>
              </a:rPr>
              <a:t>from(</a:t>
            </a:r>
            <a:r>
              <a:rPr sz="2700" spc="-5" dirty="0">
                <a:solidFill>
                  <a:srgbClr val="0433FF"/>
                </a:solidFill>
                <a:latin typeface="Arial"/>
                <a:cs typeface="Arial"/>
              </a:rPr>
              <a:t>newOrder</a:t>
            </a:r>
            <a:r>
              <a:rPr sz="2700" spc="-5" dirty="0">
                <a:latin typeface="Arial"/>
                <a:cs typeface="Arial"/>
              </a:rPr>
              <a:t>)</a:t>
            </a:r>
            <a:endParaRPr sz="2700" dirty="0">
              <a:latin typeface="Arial"/>
              <a:cs typeface="Arial"/>
            </a:endParaRPr>
          </a:p>
          <a:p>
            <a:pPr marL="393700">
              <a:lnSpc>
                <a:spcPts val="3200"/>
              </a:lnSpc>
            </a:pPr>
            <a:r>
              <a:rPr sz="2700" dirty="0">
                <a:latin typeface="Arial"/>
                <a:cs typeface="Arial"/>
              </a:rPr>
              <a:t>.choice()</a:t>
            </a:r>
          </a:p>
          <a:p>
            <a:pPr marL="584200">
              <a:lnSpc>
                <a:spcPts val="3200"/>
              </a:lnSpc>
            </a:pPr>
            <a:r>
              <a:rPr sz="2700" spc="-5" dirty="0">
                <a:latin typeface="Arial"/>
                <a:cs typeface="Arial"/>
              </a:rPr>
              <a:t>.when(</a:t>
            </a:r>
            <a:r>
              <a:rPr sz="2700" spc="-5" dirty="0">
                <a:solidFill>
                  <a:srgbClr val="0433FF"/>
                </a:solidFill>
                <a:latin typeface="Arial"/>
                <a:cs typeface="Arial"/>
              </a:rPr>
              <a:t>isWidget</a:t>
            </a:r>
            <a:r>
              <a:rPr sz="2700" spc="-5" dirty="0">
                <a:latin typeface="Arial"/>
                <a:cs typeface="Arial"/>
              </a:rPr>
              <a:t>).to(</a:t>
            </a:r>
            <a:r>
              <a:rPr sz="2700" spc="-5" dirty="0">
                <a:solidFill>
                  <a:srgbClr val="0433FF"/>
                </a:solidFill>
                <a:latin typeface="Arial"/>
                <a:cs typeface="Arial"/>
              </a:rPr>
              <a:t>widget</a:t>
            </a:r>
            <a:r>
              <a:rPr sz="2700" spc="-5" dirty="0">
                <a:latin typeface="Arial"/>
                <a:cs typeface="Arial"/>
              </a:rPr>
              <a:t>)</a:t>
            </a:r>
            <a:endParaRPr sz="2700" dirty="0">
              <a:latin typeface="Arial"/>
              <a:cs typeface="Arial"/>
            </a:endParaRPr>
          </a:p>
          <a:p>
            <a:pPr marL="584200">
              <a:lnSpc>
                <a:spcPts val="3200"/>
              </a:lnSpc>
            </a:pPr>
            <a:r>
              <a:rPr sz="2700" spc="-5" dirty="0">
                <a:latin typeface="Arial"/>
                <a:cs typeface="Arial"/>
              </a:rPr>
              <a:t>.otherwise().to(</a:t>
            </a:r>
            <a:r>
              <a:rPr sz="2700" spc="-5" dirty="0">
                <a:solidFill>
                  <a:srgbClr val="0433FF"/>
                </a:solidFill>
                <a:latin typeface="Arial"/>
                <a:cs typeface="Arial"/>
              </a:rPr>
              <a:t>gadget</a:t>
            </a:r>
            <a:r>
              <a:rPr sz="2700" spc="-5" dirty="0">
                <a:latin typeface="Arial"/>
                <a:cs typeface="Arial"/>
              </a:rPr>
              <a:t>);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ts val="3220"/>
              </a:lnSpc>
            </a:pPr>
            <a:r>
              <a:rPr sz="2700" dirty="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5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100">
              <a:lnSpc>
                <a:spcPct val="100000"/>
              </a:lnSpc>
            </a:pPr>
            <a:r>
              <a:rPr spc="-5" dirty="0"/>
              <a:t>Java</a:t>
            </a:r>
            <a:r>
              <a:rPr spc="-70" dirty="0"/>
              <a:t> </a:t>
            </a:r>
            <a:r>
              <a:rPr spc="10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02179"/>
            <a:ext cx="9656445" cy="732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22750">
              <a:lnSpc>
                <a:spcPts val="3200"/>
              </a:lnSpc>
            </a:pPr>
            <a:r>
              <a:rPr sz="2700" dirty="0">
                <a:solidFill>
                  <a:srgbClr val="942192"/>
                </a:solidFill>
                <a:latin typeface="Arial"/>
                <a:cs typeface="Arial"/>
              </a:rPr>
              <a:t>import </a:t>
            </a:r>
            <a:r>
              <a:rPr sz="2700" dirty="0">
                <a:latin typeface="Arial"/>
                <a:cs typeface="Arial"/>
              </a:rPr>
              <a:t>org.apache.camel.Endpoint;  </a:t>
            </a:r>
            <a:r>
              <a:rPr sz="2700" dirty="0">
                <a:solidFill>
                  <a:srgbClr val="942192"/>
                </a:solidFill>
                <a:latin typeface="Arial"/>
                <a:cs typeface="Arial"/>
              </a:rPr>
              <a:t>import</a:t>
            </a:r>
            <a:r>
              <a:rPr sz="2700" spc="-105" dirty="0">
                <a:solidFill>
                  <a:srgbClr val="942192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org.apache.camel.Predicate;</a:t>
            </a:r>
          </a:p>
          <a:p>
            <a:pPr marL="12700">
              <a:lnSpc>
                <a:spcPts val="3100"/>
              </a:lnSpc>
            </a:pPr>
            <a:r>
              <a:rPr sz="2700" dirty="0">
                <a:solidFill>
                  <a:srgbClr val="942192"/>
                </a:solidFill>
                <a:latin typeface="Arial"/>
                <a:cs typeface="Arial"/>
              </a:rPr>
              <a:t>import</a:t>
            </a:r>
            <a:r>
              <a:rPr sz="2700" spc="-65" dirty="0">
                <a:solidFill>
                  <a:srgbClr val="942192"/>
                </a:solidFill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org.apache.camel.builder.RouteBuilder;</a:t>
            </a:r>
            <a:endParaRPr sz="2700" dirty="0">
              <a:latin typeface="Arial"/>
              <a:cs typeface="Arial"/>
            </a:endParaRPr>
          </a:p>
          <a:p>
            <a:pPr marL="203200" marR="2811780" indent="-191135">
              <a:lnSpc>
                <a:spcPct val="197500"/>
              </a:lnSpc>
            </a:pPr>
            <a:r>
              <a:rPr sz="2700" dirty="0">
                <a:solidFill>
                  <a:srgbClr val="942192"/>
                </a:solidFill>
                <a:latin typeface="Arial"/>
                <a:cs typeface="Arial"/>
              </a:rPr>
              <a:t>public class </a:t>
            </a:r>
            <a:r>
              <a:rPr sz="2700" dirty="0">
                <a:latin typeface="Arial"/>
                <a:cs typeface="Arial"/>
              </a:rPr>
              <a:t>MyRoute </a:t>
            </a:r>
            <a:r>
              <a:rPr sz="2700" dirty="0">
                <a:solidFill>
                  <a:srgbClr val="942192"/>
                </a:solidFill>
                <a:latin typeface="Arial"/>
                <a:cs typeface="Arial"/>
              </a:rPr>
              <a:t>extends </a:t>
            </a:r>
            <a:r>
              <a:rPr sz="2700" dirty="0">
                <a:latin typeface="Arial"/>
                <a:cs typeface="Arial"/>
              </a:rPr>
              <a:t>RouteBuilder</a:t>
            </a:r>
            <a:r>
              <a:rPr sz="2700" spc="-1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{  </a:t>
            </a:r>
            <a:r>
              <a:rPr sz="2700" dirty="0">
                <a:solidFill>
                  <a:srgbClr val="942192"/>
                </a:solidFill>
                <a:latin typeface="Arial"/>
                <a:cs typeface="Arial"/>
              </a:rPr>
              <a:t>public void </a:t>
            </a:r>
            <a:r>
              <a:rPr sz="2700" dirty="0">
                <a:latin typeface="Arial"/>
                <a:cs typeface="Arial"/>
              </a:rPr>
              <a:t>configure() </a:t>
            </a:r>
            <a:r>
              <a:rPr sz="2700" dirty="0">
                <a:solidFill>
                  <a:srgbClr val="942192"/>
                </a:solidFill>
                <a:latin typeface="Arial"/>
                <a:cs typeface="Arial"/>
              </a:rPr>
              <a:t>throws </a:t>
            </a:r>
            <a:r>
              <a:rPr sz="2700" dirty="0">
                <a:latin typeface="Arial"/>
                <a:cs typeface="Arial"/>
              </a:rPr>
              <a:t>Exception</a:t>
            </a:r>
            <a:r>
              <a:rPr sz="2700" spc="-114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{</a:t>
            </a:r>
          </a:p>
          <a:p>
            <a:pPr marL="393700" marR="5080">
              <a:lnSpc>
                <a:spcPts val="32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Endpoint </a:t>
            </a:r>
            <a:r>
              <a:rPr sz="2700" dirty="0">
                <a:solidFill>
                  <a:srgbClr val="0433FF"/>
                </a:solidFill>
                <a:latin typeface="Arial"/>
                <a:cs typeface="Arial"/>
              </a:rPr>
              <a:t>newOrder </a:t>
            </a:r>
            <a:r>
              <a:rPr sz="2700" dirty="0">
                <a:latin typeface="Arial"/>
                <a:cs typeface="Arial"/>
              </a:rPr>
              <a:t>= </a:t>
            </a:r>
            <a:r>
              <a:rPr sz="2700" spc="-5" dirty="0">
                <a:latin typeface="Arial"/>
                <a:cs typeface="Arial"/>
              </a:rPr>
              <a:t>endpoint(</a:t>
            </a:r>
            <a:r>
              <a:rPr sz="2700" spc="-5" dirty="0">
                <a:solidFill>
                  <a:srgbClr val="942192"/>
                </a:solidFill>
                <a:latin typeface="Arial"/>
                <a:cs typeface="Arial"/>
              </a:rPr>
              <a:t>"activemq:queue:newOrder"</a:t>
            </a:r>
            <a:r>
              <a:rPr sz="2700" spc="-5" dirty="0">
                <a:latin typeface="Arial"/>
                <a:cs typeface="Arial"/>
              </a:rPr>
              <a:t>);  </a:t>
            </a:r>
            <a:r>
              <a:rPr sz="2700" dirty="0">
                <a:latin typeface="Arial"/>
                <a:cs typeface="Arial"/>
              </a:rPr>
              <a:t>Predicate </a:t>
            </a:r>
            <a:r>
              <a:rPr sz="2700" spc="-5" dirty="0">
                <a:solidFill>
                  <a:srgbClr val="0433FF"/>
                </a:solidFill>
                <a:latin typeface="Arial"/>
                <a:cs typeface="Arial"/>
              </a:rPr>
              <a:t>isWidget </a:t>
            </a:r>
            <a:r>
              <a:rPr sz="2700" dirty="0">
                <a:latin typeface="Arial"/>
                <a:cs typeface="Arial"/>
              </a:rPr>
              <a:t>= </a:t>
            </a:r>
            <a:r>
              <a:rPr sz="2700" spc="-5" dirty="0">
                <a:latin typeface="Arial"/>
                <a:cs typeface="Arial"/>
              </a:rPr>
              <a:t>xpath(</a:t>
            </a:r>
            <a:r>
              <a:rPr sz="2700" spc="-5" dirty="0">
                <a:solidFill>
                  <a:srgbClr val="942192"/>
                </a:solidFill>
                <a:latin typeface="Arial"/>
                <a:cs typeface="Arial"/>
              </a:rPr>
              <a:t>"/order/product </a:t>
            </a:r>
            <a:r>
              <a:rPr sz="2700" dirty="0">
                <a:solidFill>
                  <a:srgbClr val="942192"/>
                </a:solidFill>
                <a:latin typeface="Arial"/>
                <a:cs typeface="Arial"/>
              </a:rPr>
              <a:t>= </a:t>
            </a:r>
            <a:r>
              <a:rPr sz="2700" spc="-5" dirty="0">
                <a:solidFill>
                  <a:srgbClr val="942192"/>
                </a:solidFill>
                <a:latin typeface="Arial"/>
                <a:cs typeface="Arial"/>
              </a:rPr>
              <a:t>'widget'"</a:t>
            </a:r>
            <a:r>
              <a:rPr sz="2700" spc="-5" dirty="0">
                <a:latin typeface="Arial"/>
                <a:cs typeface="Arial"/>
              </a:rPr>
              <a:t>);  </a:t>
            </a:r>
            <a:r>
              <a:rPr sz="2700" dirty="0">
                <a:latin typeface="Arial"/>
                <a:cs typeface="Arial"/>
              </a:rPr>
              <a:t>Endpoint </a:t>
            </a:r>
            <a:r>
              <a:rPr sz="2700" dirty="0">
                <a:solidFill>
                  <a:srgbClr val="0433FF"/>
                </a:solidFill>
                <a:latin typeface="Arial"/>
                <a:cs typeface="Arial"/>
              </a:rPr>
              <a:t>widget </a:t>
            </a:r>
            <a:r>
              <a:rPr sz="2700" dirty="0">
                <a:latin typeface="Arial"/>
                <a:cs typeface="Arial"/>
              </a:rPr>
              <a:t>= </a:t>
            </a:r>
            <a:r>
              <a:rPr sz="2700" spc="-5" dirty="0">
                <a:latin typeface="Arial"/>
                <a:cs typeface="Arial"/>
              </a:rPr>
              <a:t>endpoint(</a:t>
            </a:r>
            <a:r>
              <a:rPr sz="2700" spc="-5" dirty="0">
                <a:solidFill>
                  <a:srgbClr val="942192"/>
                </a:solidFill>
                <a:latin typeface="Arial"/>
                <a:cs typeface="Arial"/>
              </a:rPr>
              <a:t>"activemq:queue:widget"</a:t>
            </a:r>
            <a:r>
              <a:rPr sz="2700" spc="-5" dirty="0">
                <a:latin typeface="Arial"/>
                <a:cs typeface="Arial"/>
              </a:rPr>
              <a:t>);  </a:t>
            </a:r>
            <a:r>
              <a:rPr sz="2700" dirty="0">
                <a:latin typeface="Arial"/>
                <a:cs typeface="Arial"/>
              </a:rPr>
              <a:t>Endpoint </a:t>
            </a:r>
            <a:r>
              <a:rPr sz="2700" dirty="0">
                <a:solidFill>
                  <a:srgbClr val="0433FF"/>
                </a:solidFill>
                <a:latin typeface="Arial"/>
                <a:cs typeface="Arial"/>
              </a:rPr>
              <a:t>gadget </a:t>
            </a:r>
            <a:r>
              <a:rPr sz="2700" dirty="0">
                <a:latin typeface="Arial"/>
                <a:cs typeface="Arial"/>
              </a:rPr>
              <a:t>=</a:t>
            </a:r>
            <a:r>
              <a:rPr sz="2700" spc="5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endpoint(</a:t>
            </a:r>
            <a:r>
              <a:rPr sz="2700" spc="-5" dirty="0">
                <a:solidFill>
                  <a:srgbClr val="942192"/>
                </a:solidFill>
                <a:latin typeface="Arial"/>
                <a:cs typeface="Arial"/>
              </a:rPr>
              <a:t>"activemq:queue:gadget"</a:t>
            </a:r>
            <a:r>
              <a:rPr sz="2700" spc="-5" dirty="0">
                <a:latin typeface="Arial"/>
                <a:cs typeface="Arial"/>
              </a:rPr>
              <a:t>);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393700">
              <a:lnSpc>
                <a:spcPts val="3220"/>
              </a:lnSpc>
            </a:pPr>
            <a:r>
              <a:rPr sz="2700" spc="-5" dirty="0">
                <a:latin typeface="Arial"/>
                <a:cs typeface="Arial"/>
              </a:rPr>
              <a:t>from(</a:t>
            </a:r>
            <a:r>
              <a:rPr sz="2700" spc="-5" dirty="0">
                <a:solidFill>
                  <a:srgbClr val="0433FF"/>
                </a:solidFill>
                <a:latin typeface="Arial"/>
                <a:cs typeface="Arial"/>
              </a:rPr>
              <a:t>newOrder</a:t>
            </a:r>
            <a:r>
              <a:rPr sz="2700" spc="-5" dirty="0">
                <a:latin typeface="Arial"/>
                <a:cs typeface="Arial"/>
              </a:rPr>
              <a:t>)</a:t>
            </a:r>
            <a:endParaRPr sz="2700" dirty="0">
              <a:latin typeface="Arial"/>
              <a:cs typeface="Arial"/>
            </a:endParaRPr>
          </a:p>
          <a:p>
            <a:pPr marL="584200">
              <a:lnSpc>
                <a:spcPts val="3200"/>
              </a:lnSpc>
            </a:pPr>
            <a:r>
              <a:rPr sz="2700" dirty="0">
                <a:latin typeface="Arial"/>
                <a:cs typeface="Arial"/>
              </a:rPr>
              <a:t>.choice()</a:t>
            </a:r>
          </a:p>
          <a:p>
            <a:pPr marL="774700">
              <a:lnSpc>
                <a:spcPts val="3200"/>
              </a:lnSpc>
            </a:pPr>
            <a:r>
              <a:rPr sz="2700" spc="-5" dirty="0">
                <a:latin typeface="Arial"/>
                <a:cs typeface="Arial"/>
              </a:rPr>
              <a:t>.when(</a:t>
            </a:r>
            <a:r>
              <a:rPr sz="2700" spc="-5" dirty="0">
                <a:solidFill>
                  <a:srgbClr val="0433FF"/>
                </a:solidFill>
                <a:latin typeface="Arial"/>
                <a:cs typeface="Arial"/>
              </a:rPr>
              <a:t>isWidget</a:t>
            </a:r>
            <a:r>
              <a:rPr sz="2700" spc="-5" dirty="0">
                <a:latin typeface="Arial"/>
                <a:cs typeface="Arial"/>
              </a:rPr>
              <a:t>).to(</a:t>
            </a:r>
            <a:r>
              <a:rPr sz="2700" spc="-5" dirty="0">
                <a:solidFill>
                  <a:srgbClr val="0433FF"/>
                </a:solidFill>
                <a:latin typeface="Arial"/>
                <a:cs typeface="Arial"/>
              </a:rPr>
              <a:t>widget</a:t>
            </a:r>
            <a:r>
              <a:rPr sz="2700" spc="-5" dirty="0">
                <a:latin typeface="Arial"/>
                <a:cs typeface="Arial"/>
              </a:rPr>
              <a:t>)</a:t>
            </a:r>
            <a:endParaRPr sz="2700" dirty="0">
              <a:latin typeface="Arial"/>
              <a:cs typeface="Arial"/>
            </a:endParaRPr>
          </a:p>
          <a:p>
            <a:pPr marL="774700">
              <a:lnSpc>
                <a:spcPts val="3200"/>
              </a:lnSpc>
            </a:pPr>
            <a:r>
              <a:rPr sz="2700" spc="-5" dirty="0">
                <a:latin typeface="Arial"/>
                <a:cs typeface="Arial"/>
              </a:rPr>
              <a:t>.otherwise().to(</a:t>
            </a:r>
            <a:r>
              <a:rPr sz="2700" spc="-5" dirty="0">
                <a:solidFill>
                  <a:srgbClr val="0433FF"/>
                </a:solidFill>
                <a:latin typeface="Arial"/>
                <a:cs typeface="Arial"/>
              </a:rPr>
              <a:t>gadget</a:t>
            </a:r>
            <a:r>
              <a:rPr sz="2700" spc="-5" dirty="0">
                <a:latin typeface="Arial"/>
                <a:cs typeface="Arial"/>
              </a:rPr>
              <a:t>);</a:t>
            </a:r>
            <a:endParaRPr sz="2700" dirty="0">
              <a:latin typeface="Arial"/>
              <a:cs typeface="Arial"/>
            </a:endParaRPr>
          </a:p>
          <a:p>
            <a:pPr marL="203200">
              <a:lnSpc>
                <a:spcPts val="3200"/>
              </a:lnSpc>
            </a:pPr>
            <a:r>
              <a:rPr sz="2700" dirty="0">
                <a:latin typeface="Arial"/>
                <a:cs typeface="Arial"/>
              </a:rPr>
              <a:t>}</a:t>
            </a:r>
          </a:p>
          <a:p>
            <a:pPr marL="12700">
              <a:lnSpc>
                <a:spcPts val="3220"/>
              </a:lnSpc>
            </a:pPr>
            <a:r>
              <a:rPr sz="2700" dirty="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54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678892"/>
            <a:ext cx="10837333" cy="1049005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2362200">
              <a:lnSpc>
                <a:spcPct val="100000"/>
              </a:lnSpc>
            </a:pPr>
            <a:r>
              <a:rPr lang="sv-SE" sz="4400" spc="-5" dirty="0"/>
              <a:t>Souciance Eqdam Rashti</a:t>
            </a:r>
            <a:endParaRPr sz="4400" spc="8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708782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61920"/>
            <a:ext cx="106299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lang="sv-SE" sz="3600" spc="20" dirty="0">
                <a:latin typeface="Arial"/>
                <a:cs typeface="Arial"/>
              </a:rPr>
              <a:t>Integration at Axiell Public Library in R&amp;D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43343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1435100" y="3942208"/>
            <a:ext cx="101727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0"/>
              </a:lnSpc>
            </a:pPr>
            <a:r>
              <a:rPr lang="sv-SE" sz="3600" spc="65" dirty="0">
                <a:latin typeface="Arial"/>
                <a:cs typeface="Arial"/>
              </a:rPr>
              <a:t>Developing microservices for Axiell Quria</a:t>
            </a:r>
          </a:p>
          <a:p>
            <a:pPr marL="12700">
              <a:lnSpc>
                <a:spcPts val="4310"/>
              </a:lnSpc>
            </a:pPr>
            <a:r>
              <a:rPr lang="sv-SE" sz="3600" spc="65" dirty="0">
                <a:latin typeface="Arial"/>
                <a:cs typeface="Arial"/>
              </a:rPr>
              <a:t>”A cloud based library management platform”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0">
              <a:lnSpc>
                <a:spcPct val="100000"/>
              </a:lnSpc>
            </a:pPr>
            <a:r>
              <a:rPr spc="-5" dirty="0"/>
              <a:t>Java</a:t>
            </a:r>
            <a:r>
              <a:rPr spc="-70" dirty="0"/>
              <a:t> </a:t>
            </a:r>
            <a:r>
              <a:rPr spc="-155" dirty="0"/>
              <a:t>DSL</a:t>
            </a: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200" dirty="0">
                <a:solidFill>
                  <a:srgbClr val="942192"/>
                </a:solidFill>
              </a:rPr>
              <a:t>import</a:t>
            </a:r>
            <a:r>
              <a:rPr sz="3200" spc="75" dirty="0">
                <a:solidFill>
                  <a:srgbClr val="942192"/>
                </a:solidFill>
              </a:rPr>
              <a:t> </a:t>
            </a:r>
            <a:r>
              <a:rPr sz="3200" spc="-10" dirty="0"/>
              <a:t>org.apache.camel.builder.RouteBuilder;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35763" y="2209800"/>
            <a:ext cx="8160384" cy="5339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6060">
              <a:lnSpc>
                <a:spcPct val="100000"/>
              </a:lnSpc>
            </a:pPr>
            <a:r>
              <a:rPr sz="3200" dirty="0">
                <a:solidFill>
                  <a:srgbClr val="942192"/>
                </a:solidFill>
                <a:latin typeface="Arial"/>
                <a:cs typeface="Arial"/>
              </a:rPr>
              <a:t>public class </a:t>
            </a:r>
            <a:r>
              <a:rPr sz="3200" spc="-5" dirty="0">
                <a:latin typeface="Arial"/>
                <a:cs typeface="Arial"/>
              </a:rPr>
              <a:t>MyRoute </a:t>
            </a:r>
            <a:r>
              <a:rPr sz="3200" spc="-5" dirty="0">
                <a:solidFill>
                  <a:srgbClr val="942192"/>
                </a:solidFill>
                <a:latin typeface="Arial"/>
                <a:cs typeface="Arial"/>
              </a:rPr>
              <a:t>extends </a:t>
            </a:r>
            <a:r>
              <a:rPr sz="3200" spc="-5" dirty="0">
                <a:latin typeface="Arial"/>
                <a:cs typeface="Arial"/>
              </a:rPr>
              <a:t>RouteBuilder</a:t>
            </a:r>
            <a:r>
              <a:rPr sz="3200" dirty="0">
                <a:latin typeface="Arial"/>
                <a:cs typeface="Arial"/>
              </a:rPr>
              <a:t> {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464184" marR="481965" indent="-226060">
              <a:lnSpc>
                <a:spcPts val="3800"/>
              </a:lnSpc>
            </a:pPr>
            <a:r>
              <a:rPr sz="3200" dirty="0">
                <a:solidFill>
                  <a:srgbClr val="942192"/>
                </a:solidFill>
                <a:latin typeface="Arial"/>
                <a:cs typeface="Arial"/>
              </a:rPr>
              <a:t>public void </a:t>
            </a:r>
            <a:r>
              <a:rPr sz="3200" dirty="0">
                <a:latin typeface="Arial"/>
                <a:cs typeface="Arial"/>
              </a:rPr>
              <a:t>configure() </a:t>
            </a:r>
            <a:r>
              <a:rPr sz="3200" spc="-5" dirty="0">
                <a:solidFill>
                  <a:srgbClr val="942192"/>
                </a:solidFill>
                <a:latin typeface="Arial"/>
                <a:cs typeface="Arial"/>
              </a:rPr>
              <a:t>throws </a:t>
            </a:r>
            <a:r>
              <a:rPr sz="3200" spc="-5" dirty="0">
                <a:latin typeface="Arial"/>
                <a:cs typeface="Arial"/>
              </a:rPr>
              <a:t>Exception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{  </a:t>
            </a:r>
            <a:r>
              <a:rPr sz="3200" spc="-5" dirty="0">
                <a:latin typeface="Arial"/>
                <a:cs typeface="Arial"/>
              </a:rPr>
              <a:t>from(</a:t>
            </a:r>
            <a:r>
              <a:rPr sz="3200" spc="-5" dirty="0">
                <a:solidFill>
                  <a:srgbClr val="942192"/>
                </a:solidFill>
                <a:latin typeface="Arial"/>
                <a:cs typeface="Arial"/>
              </a:rPr>
              <a:t>"activemq:queue:newOrder"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689610">
              <a:lnSpc>
                <a:spcPts val="3660"/>
              </a:lnSpc>
            </a:pPr>
            <a:r>
              <a:rPr sz="3200" spc="-5" dirty="0">
                <a:latin typeface="Arial"/>
                <a:cs typeface="Arial"/>
              </a:rPr>
              <a:t>.choice()</a:t>
            </a:r>
            <a:endParaRPr sz="3200" dirty="0">
              <a:latin typeface="Arial"/>
              <a:cs typeface="Arial"/>
            </a:endParaRPr>
          </a:p>
          <a:p>
            <a:pPr marL="915669">
              <a:lnSpc>
                <a:spcPts val="3800"/>
              </a:lnSpc>
            </a:pPr>
            <a:r>
              <a:rPr sz="3200" spc="-5" dirty="0">
                <a:latin typeface="Arial"/>
                <a:cs typeface="Arial"/>
              </a:rPr>
              <a:t>.when(xpath(</a:t>
            </a:r>
            <a:r>
              <a:rPr sz="3200" spc="-5" dirty="0">
                <a:solidFill>
                  <a:srgbClr val="942192"/>
                </a:solidFill>
                <a:latin typeface="Arial"/>
                <a:cs typeface="Arial"/>
              </a:rPr>
              <a:t>"/order/product </a:t>
            </a:r>
            <a:r>
              <a:rPr sz="3200" dirty="0">
                <a:solidFill>
                  <a:srgbClr val="942192"/>
                </a:solidFill>
                <a:latin typeface="Arial"/>
                <a:cs typeface="Arial"/>
              </a:rPr>
              <a:t>=</a:t>
            </a:r>
            <a:r>
              <a:rPr sz="3200" spc="60" dirty="0">
                <a:solidFill>
                  <a:srgbClr val="94219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942192"/>
                </a:solidFill>
                <a:latin typeface="Arial"/>
                <a:cs typeface="Arial"/>
              </a:rPr>
              <a:t>'widget'"</a:t>
            </a:r>
            <a:r>
              <a:rPr sz="3200" spc="-5" dirty="0">
                <a:latin typeface="Arial"/>
                <a:cs typeface="Arial"/>
              </a:rPr>
              <a:t>))</a:t>
            </a:r>
            <a:endParaRPr sz="3200" dirty="0">
              <a:latin typeface="Arial"/>
              <a:cs typeface="Arial"/>
            </a:endParaRPr>
          </a:p>
          <a:p>
            <a:pPr marL="1141095">
              <a:lnSpc>
                <a:spcPts val="3800"/>
              </a:lnSpc>
            </a:pPr>
            <a:r>
              <a:rPr sz="3200" spc="-5" dirty="0">
                <a:latin typeface="Arial"/>
                <a:cs typeface="Arial"/>
              </a:rPr>
              <a:t>.to(</a:t>
            </a:r>
            <a:r>
              <a:rPr sz="3200" spc="-5" dirty="0">
                <a:solidFill>
                  <a:srgbClr val="942192"/>
                </a:solidFill>
                <a:latin typeface="Arial"/>
                <a:cs typeface="Arial"/>
              </a:rPr>
              <a:t>"activemq:queue:widget"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915669">
              <a:lnSpc>
                <a:spcPts val="3800"/>
              </a:lnSpc>
            </a:pPr>
            <a:r>
              <a:rPr sz="3200" spc="-5" dirty="0">
                <a:latin typeface="Arial"/>
                <a:cs typeface="Arial"/>
              </a:rPr>
              <a:t>.otherwise()</a:t>
            </a:r>
            <a:endParaRPr sz="3200" dirty="0">
              <a:latin typeface="Arial"/>
              <a:cs typeface="Arial"/>
            </a:endParaRPr>
          </a:p>
          <a:p>
            <a:pPr marL="1141095">
              <a:lnSpc>
                <a:spcPts val="3800"/>
              </a:lnSpc>
            </a:pPr>
            <a:r>
              <a:rPr sz="3200" spc="-5" dirty="0">
                <a:latin typeface="Arial"/>
                <a:cs typeface="Arial"/>
              </a:rPr>
              <a:t>.to(</a:t>
            </a:r>
            <a:r>
              <a:rPr sz="3200" spc="-5" dirty="0">
                <a:solidFill>
                  <a:srgbClr val="942192"/>
                </a:solidFill>
                <a:latin typeface="Arial"/>
                <a:cs typeface="Arial"/>
              </a:rPr>
              <a:t>"activemq:queue:gadget"</a:t>
            </a:r>
            <a:r>
              <a:rPr sz="3200" spc="-5" dirty="0">
                <a:latin typeface="Arial"/>
                <a:cs typeface="Arial"/>
              </a:rPr>
              <a:t>);</a:t>
            </a:r>
            <a:endParaRPr sz="3200" dirty="0">
              <a:latin typeface="Arial"/>
              <a:cs typeface="Arial"/>
            </a:endParaRPr>
          </a:p>
          <a:p>
            <a:pPr marL="238125">
              <a:lnSpc>
                <a:spcPts val="3800"/>
              </a:lnSpc>
            </a:pPr>
            <a:r>
              <a:rPr sz="3200" dirty="0">
                <a:latin typeface="Arial"/>
                <a:cs typeface="Arial"/>
              </a:rPr>
              <a:t>}</a:t>
            </a:r>
          </a:p>
          <a:p>
            <a:pPr marL="12700">
              <a:lnSpc>
                <a:spcPts val="3820"/>
              </a:lnSpc>
            </a:pPr>
            <a:r>
              <a:rPr sz="3200" dirty="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4034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0">
              <a:lnSpc>
                <a:spcPct val="100000"/>
              </a:lnSpc>
            </a:pPr>
            <a:r>
              <a:rPr spc="-150" dirty="0"/>
              <a:t>XML</a:t>
            </a:r>
            <a:r>
              <a:rPr spc="-85" dirty="0"/>
              <a:t> </a:t>
            </a:r>
            <a:r>
              <a:rPr spc="-155" dirty="0"/>
              <a:t>DSL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0"/>
              </a:lnSpc>
            </a:pPr>
            <a:r>
              <a:rPr spc="-5" dirty="0"/>
              <a:t>&lt;route&gt;</a:t>
            </a:r>
          </a:p>
          <a:p>
            <a:pPr marL="464184">
              <a:lnSpc>
                <a:spcPts val="3800"/>
              </a:lnSpc>
            </a:pPr>
            <a:r>
              <a:rPr spc="-5" dirty="0"/>
              <a:t>&lt;from</a:t>
            </a:r>
            <a:r>
              <a:rPr spc="35" dirty="0"/>
              <a:t> </a:t>
            </a:r>
            <a:r>
              <a:rPr spc="-5" dirty="0"/>
              <a:t>uri=</a:t>
            </a:r>
            <a:r>
              <a:rPr spc="-5" dirty="0">
                <a:solidFill>
                  <a:srgbClr val="942192"/>
                </a:solidFill>
              </a:rPr>
              <a:t>"activemq:queue:newOrder"</a:t>
            </a:r>
            <a:r>
              <a:rPr spc="-5" dirty="0"/>
              <a:t>/&gt;</a:t>
            </a:r>
          </a:p>
          <a:p>
            <a:pPr marL="464184">
              <a:lnSpc>
                <a:spcPts val="3800"/>
              </a:lnSpc>
            </a:pPr>
            <a:r>
              <a:rPr dirty="0"/>
              <a:t>&lt;choice&gt;</a:t>
            </a:r>
          </a:p>
          <a:p>
            <a:pPr marL="689610">
              <a:lnSpc>
                <a:spcPts val="3800"/>
              </a:lnSpc>
            </a:pPr>
            <a:r>
              <a:rPr dirty="0"/>
              <a:t>&lt;when&gt;</a:t>
            </a:r>
          </a:p>
          <a:p>
            <a:pPr marL="915669">
              <a:lnSpc>
                <a:spcPts val="3800"/>
              </a:lnSpc>
            </a:pPr>
            <a:r>
              <a:rPr spc="-5" dirty="0"/>
              <a:t>&lt;xpath&gt;</a:t>
            </a:r>
            <a:r>
              <a:rPr spc="-5" dirty="0">
                <a:solidFill>
                  <a:srgbClr val="942192"/>
                </a:solidFill>
              </a:rPr>
              <a:t>/order/product </a:t>
            </a:r>
            <a:r>
              <a:rPr dirty="0">
                <a:solidFill>
                  <a:srgbClr val="942192"/>
                </a:solidFill>
              </a:rPr>
              <a:t>=</a:t>
            </a:r>
            <a:r>
              <a:rPr spc="50" dirty="0">
                <a:solidFill>
                  <a:srgbClr val="942192"/>
                </a:solidFill>
              </a:rPr>
              <a:t> </a:t>
            </a:r>
            <a:r>
              <a:rPr spc="-5" dirty="0">
                <a:solidFill>
                  <a:srgbClr val="942192"/>
                </a:solidFill>
              </a:rPr>
              <a:t>'widget'</a:t>
            </a:r>
            <a:r>
              <a:rPr spc="-5" dirty="0"/>
              <a:t>&lt;/xpath&gt;</a:t>
            </a:r>
          </a:p>
          <a:p>
            <a:pPr marL="915669">
              <a:lnSpc>
                <a:spcPts val="3800"/>
              </a:lnSpc>
            </a:pPr>
            <a:r>
              <a:rPr spc="-5" dirty="0"/>
              <a:t>&lt;to</a:t>
            </a:r>
            <a:r>
              <a:rPr spc="20" dirty="0"/>
              <a:t> </a:t>
            </a:r>
            <a:r>
              <a:rPr spc="-5" dirty="0"/>
              <a:t>uri=</a:t>
            </a:r>
            <a:r>
              <a:rPr spc="-5" dirty="0">
                <a:solidFill>
                  <a:srgbClr val="942192"/>
                </a:solidFill>
              </a:rPr>
              <a:t>"activemq:queue:widget"</a:t>
            </a:r>
            <a:r>
              <a:rPr spc="-5" dirty="0"/>
              <a:t>/&gt;</a:t>
            </a:r>
          </a:p>
          <a:p>
            <a:pPr marL="689610">
              <a:lnSpc>
                <a:spcPts val="3800"/>
              </a:lnSpc>
            </a:pPr>
            <a:r>
              <a:rPr spc="-5" dirty="0"/>
              <a:t>&lt;/when&gt;</a:t>
            </a:r>
          </a:p>
          <a:p>
            <a:pPr marL="689610">
              <a:lnSpc>
                <a:spcPts val="3800"/>
              </a:lnSpc>
            </a:pPr>
            <a:r>
              <a:rPr spc="-5" dirty="0"/>
              <a:t>&lt;otherwise&gt;</a:t>
            </a:r>
          </a:p>
          <a:p>
            <a:pPr marL="915669">
              <a:lnSpc>
                <a:spcPts val="3800"/>
              </a:lnSpc>
            </a:pPr>
            <a:r>
              <a:rPr spc="-5" dirty="0"/>
              <a:t>&lt;to</a:t>
            </a:r>
            <a:r>
              <a:rPr spc="20" dirty="0"/>
              <a:t> </a:t>
            </a:r>
            <a:r>
              <a:rPr spc="-5" dirty="0"/>
              <a:t>uri=</a:t>
            </a:r>
            <a:r>
              <a:rPr spc="-5" dirty="0">
                <a:solidFill>
                  <a:srgbClr val="942192"/>
                </a:solidFill>
              </a:rPr>
              <a:t>"activemq:queue:gadget"</a:t>
            </a:r>
            <a:r>
              <a:rPr spc="-5" dirty="0"/>
              <a:t>/&gt;</a:t>
            </a:r>
          </a:p>
          <a:p>
            <a:pPr marL="689610">
              <a:lnSpc>
                <a:spcPts val="3800"/>
              </a:lnSpc>
            </a:pPr>
            <a:r>
              <a:rPr spc="-5" dirty="0"/>
              <a:t>&lt;/otherwise&gt;</a:t>
            </a:r>
          </a:p>
          <a:p>
            <a:pPr marL="464184">
              <a:lnSpc>
                <a:spcPts val="3800"/>
              </a:lnSpc>
            </a:pPr>
            <a:r>
              <a:rPr spc="-5" dirty="0"/>
              <a:t>&lt;/choice&gt;</a:t>
            </a:r>
          </a:p>
          <a:p>
            <a:pPr marL="238125">
              <a:lnSpc>
                <a:spcPts val="3820"/>
              </a:lnSpc>
            </a:pPr>
            <a:r>
              <a:rPr spc="-5" dirty="0"/>
              <a:t>&lt;/route&gt;</a:t>
            </a:r>
          </a:p>
        </p:txBody>
      </p:sp>
    </p:spTree>
    <p:extLst>
      <p:ext uri="{BB962C8B-B14F-4D97-AF65-F5344CB8AC3E}">
        <p14:creationId xmlns:p14="http://schemas.microsoft.com/office/powerpoint/2010/main" val="203128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0">
              <a:lnSpc>
                <a:spcPct val="100000"/>
              </a:lnSpc>
            </a:pPr>
            <a:r>
              <a:rPr spc="50" dirty="0"/>
              <a:t>Endpoint</a:t>
            </a:r>
            <a:r>
              <a:rPr spc="-60" dirty="0"/>
              <a:t> </a:t>
            </a:r>
            <a:r>
              <a:rPr spc="-114" dirty="0"/>
              <a:t>URIs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0"/>
              </a:lnSpc>
            </a:pPr>
            <a:r>
              <a:rPr spc="-5" dirty="0"/>
              <a:t>&lt;route&gt;</a:t>
            </a:r>
          </a:p>
          <a:p>
            <a:pPr marL="464184">
              <a:lnSpc>
                <a:spcPts val="3800"/>
              </a:lnSpc>
            </a:pPr>
            <a:r>
              <a:rPr spc="-5" dirty="0"/>
              <a:t>&lt;from</a:t>
            </a:r>
            <a:r>
              <a:rPr spc="65" dirty="0"/>
              <a:t> </a:t>
            </a:r>
            <a:r>
              <a:rPr spc="-5" dirty="0"/>
              <a:t>uri=</a:t>
            </a:r>
            <a:r>
              <a:rPr spc="-5" dirty="0">
                <a:solidFill>
                  <a:srgbClr val="942192"/>
                </a:solidFill>
              </a:rPr>
              <a:t>"file:inbox/orders?delete=true"</a:t>
            </a:r>
            <a:r>
              <a:rPr spc="-5" dirty="0"/>
              <a:t>/&gt;</a:t>
            </a:r>
          </a:p>
          <a:p>
            <a:pPr marL="464184">
              <a:lnSpc>
                <a:spcPts val="3800"/>
              </a:lnSpc>
            </a:pPr>
            <a:r>
              <a:rPr dirty="0"/>
              <a:t>&lt;choice&gt;</a:t>
            </a:r>
          </a:p>
          <a:p>
            <a:pPr marL="689610">
              <a:lnSpc>
                <a:spcPts val="3800"/>
              </a:lnSpc>
            </a:pPr>
            <a:r>
              <a:rPr dirty="0"/>
              <a:t>&lt;when&gt;</a:t>
            </a:r>
          </a:p>
          <a:p>
            <a:pPr marL="915669">
              <a:lnSpc>
                <a:spcPts val="3800"/>
              </a:lnSpc>
            </a:pPr>
            <a:r>
              <a:rPr spc="-5" dirty="0"/>
              <a:t>&lt;xpath&gt;</a:t>
            </a:r>
            <a:r>
              <a:rPr spc="-5" dirty="0">
                <a:solidFill>
                  <a:srgbClr val="942192"/>
                </a:solidFill>
              </a:rPr>
              <a:t>/order/product </a:t>
            </a:r>
            <a:r>
              <a:rPr dirty="0">
                <a:solidFill>
                  <a:srgbClr val="942192"/>
                </a:solidFill>
              </a:rPr>
              <a:t>=</a:t>
            </a:r>
            <a:r>
              <a:rPr spc="50" dirty="0">
                <a:solidFill>
                  <a:srgbClr val="942192"/>
                </a:solidFill>
              </a:rPr>
              <a:t> </a:t>
            </a:r>
            <a:r>
              <a:rPr spc="-5" dirty="0">
                <a:solidFill>
                  <a:srgbClr val="942192"/>
                </a:solidFill>
              </a:rPr>
              <a:t>'widget'</a:t>
            </a:r>
            <a:r>
              <a:rPr spc="-5" dirty="0"/>
              <a:t>&lt;/xpath&gt;</a:t>
            </a:r>
          </a:p>
          <a:p>
            <a:pPr marL="915669">
              <a:lnSpc>
                <a:spcPts val="3800"/>
              </a:lnSpc>
            </a:pPr>
            <a:r>
              <a:rPr spc="-5" dirty="0"/>
              <a:t>&lt;to</a:t>
            </a:r>
            <a:r>
              <a:rPr spc="20" dirty="0"/>
              <a:t> </a:t>
            </a:r>
            <a:r>
              <a:rPr spc="-5" dirty="0"/>
              <a:t>uri=</a:t>
            </a:r>
            <a:r>
              <a:rPr spc="-5" dirty="0">
                <a:solidFill>
                  <a:srgbClr val="942192"/>
                </a:solidFill>
              </a:rPr>
              <a:t>"activemq:queue:widget"</a:t>
            </a:r>
            <a:r>
              <a:rPr spc="-5" dirty="0"/>
              <a:t>/&gt;</a:t>
            </a:r>
          </a:p>
          <a:p>
            <a:pPr marL="689610">
              <a:lnSpc>
                <a:spcPts val="3800"/>
              </a:lnSpc>
            </a:pPr>
            <a:r>
              <a:rPr spc="-5" dirty="0"/>
              <a:t>&lt;/when&gt;</a:t>
            </a:r>
          </a:p>
          <a:p>
            <a:pPr marL="689610">
              <a:lnSpc>
                <a:spcPts val="3800"/>
              </a:lnSpc>
            </a:pPr>
            <a:r>
              <a:rPr spc="-5" dirty="0"/>
              <a:t>&lt;otherwise&gt;</a:t>
            </a:r>
          </a:p>
          <a:p>
            <a:pPr marL="915669">
              <a:lnSpc>
                <a:spcPts val="3800"/>
              </a:lnSpc>
            </a:pPr>
            <a:r>
              <a:rPr spc="-5" dirty="0"/>
              <a:t>&lt;to</a:t>
            </a:r>
            <a:r>
              <a:rPr spc="20" dirty="0"/>
              <a:t> </a:t>
            </a:r>
            <a:r>
              <a:rPr spc="-5" dirty="0"/>
              <a:t>uri=</a:t>
            </a:r>
            <a:r>
              <a:rPr spc="-5" dirty="0">
                <a:solidFill>
                  <a:srgbClr val="942192"/>
                </a:solidFill>
              </a:rPr>
              <a:t>"activemq:queue:gadget"</a:t>
            </a:r>
            <a:r>
              <a:rPr spc="-5" dirty="0"/>
              <a:t>/&gt;</a:t>
            </a:r>
          </a:p>
          <a:p>
            <a:pPr marL="689610">
              <a:lnSpc>
                <a:spcPts val="3800"/>
              </a:lnSpc>
            </a:pPr>
            <a:r>
              <a:rPr spc="-5" dirty="0"/>
              <a:t>&lt;/otherwise&gt;</a:t>
            </a:r>
          </a:p>
          <a:p>
            <a:pPr marL="464184">
              <a:lnSpc>
                <a:spcPts val="3800"/>
              </a:lnSpc>
            </a:pPr>
            <a:r>
              <a:rPr spc="-5" dirty="0"/>
              <a:t>&lt;/choice&gt;</a:t>
            </a:r>
          </a:p>
          <a:p>
            <a:pPr marL="238125">
              <a:lnSpc>
                <a:spcPts val="3820"/>
              </a:lnSpc>
            </a:pPr>
            <a:r>
              <a:rPr spc="-5" dirty="0"/>
              <a:t>&lt;/route&gt;</a:t>
            </a:r>
          </a:p>
        </p:txBody>
      </p:sp>
      <p:sp>
        <p:nvSpPr>
          <p:cNvPr id="4" name="object 4"/>
          <p:cNvSpPr/>
          <p:nvPr/>
        </p:nvSpPr>
        <p:spPr>
          <a:xfrm>
            <a:off x="7152881" y="3143250"/>
            <a:ext cx="4814087" cy="163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0981" y="3155950"/>
            <a:ext cx="4737887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0981" y="3155950"/>
            <a:ext cx="4738370" cy="1562100"/>
          </a:xfrm>
          <a:custGeom>
            <a:avLst/>
            <a:gdLst/>
            <a:ahLst/>
            <a:cxnLst/>
            <a:rect l="l" t="t" r="r" b="b"/>
            <a:pathLst>
              <a:path w="4738370" h="1562100">
                <a:moveTo>
                  <a:pt x="0" y="0"/>
                </a:moveTo>
                <a:lnTo>
                  <a:pt x="2435618" y="946543"/>
                </a:lnTo>
                <a:lnTo>
                  <a:pt x="2435618" y="1498600"/>
                </a:lnTo>
                <a:lnTo>
                  <a:pt x="2440609" y="1523314"/>
                </a:lnTo>
                <a:lnTo>
                  <a:pt x="2454219" y="1543499"/>
                </a:lnTo>
                <a:lnTo>
                  <a:pt x="2474403" y="1557109"/>
                </a:lnTo>
                <a:lnTo>
                  <a:pt x="2499118" y="1562100"/>
                </a:lnTo>
                <a:lnTo>
                  <a:pt x="4674387" y="1562100"/>
                </a:lnTo>
                <a:lnTo>
                  <a:pt x="4699107" y="1557109"/>
                </a:lnTo>
                <a:lnTo>
                  <a:pt x="4719291" y="1543499"/>
                </a:lnTo>
                <a:lnTo>
                  <a:pt x="4732898" y="1523314"/>
                </a:lnTo>
                <a:lnTo>
                  <a:pt x="4737887" y="1498600"/>
                </a:lnTo>
                <a:lnTo>
                  <a:pt x="4737887" y="831850"/>
                </a:lnTo>
                <a:lnTo>
                  <a:pt x="4732898" y="807135"/>
                </a:lnTo>
                <a:lnTo>
                  <a:pt x="4719291" y="786950"/>
                </a:lnTo>
                <a:lnTo>
                  <a:pt x="4699107" y="773340"/>
                </a:lnTo>
                <a:lnTo>
                  <a:pt x="4674387" y="768350"/>
                </a:lnTo>
                <a:lnTo>
                  <a:pt x="2754706" y="768350"/>
                </a:lnTo>
                <a:lnTo>
                  <a:pt x="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82200" y="4127500"/>
            <a:ext cx="158369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736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0">
              <a:lnSpc>
                <a:spcPct val="100000"/>
              </a:lnSpc>
            </a:pPr>
            <a:r>
              <a:rPr dirty="0"/>
              <a:t>Just </a:t>
            </a:r>
            <a:r>
              <a:rPr spc="-5" dirty="0"/>
              <a:t>Java</a:t>
            </a:r>
            <a:r>
              <a:rPr spc="-70" dirty="0"/>
              <a:t> </a:t>
            </a:r>
            <a:r>
              <a:rPr spc="105"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222500"/>
            <a:ext cx="1071880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14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0">
              <a:lnSpc>
                <a:spcPct val="100000"/>
              </a:lnSpc>
            </a:pPr>
            <a:r>
              <a:rPr dirty="0"/>
              <a:t>A</a:t>
            </a:r>
            <a:r>
              <a:rPr spc="-145" dirty="0"/>
              <a:t>r</a:t>
            </a:r>
            <a:r>
              <a:rPr spc="110" dirty="0"/>
              <a:t>chitectu</a:t>
            </a:r>
            <a:r>
              <a:rPr spc="-145" dirty="0"/>
              <a:t>r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451100"/>
            <a:ext cx="11684000" cy="615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003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Camel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2200" y="2057400"/>
            <a:ext cx="9372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3600" dirty="0"/>
              <a:t>CamelContext – The Camel instance running in the JVM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3600" dirty="0"/>
              <a:t>Camel route – A single individual flow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3600" dirty="0"/>
              <a:t>Camel endpoint – Some uri defining where to get information from and where to send 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3600" dirty="0"/>
              <a:t>Came processors – Inline or separate to help with additional functionality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3600" dirty="0"/>
              <a:t>Camel components – extra functionality as a plugin</a:t>
            </a:r>
          </a:p>
          <a:p>
            <a:pPr marL="285750" indent="-285750">
              <a:buFont typeface="Arial" pitchFamily="34" charset="0"/>
              <a:buChar char="•"/>
            </a:pPr>
            <a:endParaRPr lang="sv-SE" sz="3600" dirty="0"/>
          </a:p>
          <a:p>
            <a:r>
              <a:rPr lang="sv-SE" sz="3600" dirty="0"/>
              <a:t>CamelContext </a:t>
            </a:r>
            <a:r>
              <a:rPr lang="sv-SE" sz="3600" dirty="0">
                <a:sym typeface="Wingdings" pitchFamily="2" charset="2"/>
              </a:rPr>
              <a:t> Route(s)  Endpoint(s), Processor(s), Component(s)</a:t>
            </a: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1778333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703259"/>
            <a:ext cx="10837333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0">
              <a:lnSpc>
                <a:spcPct val="100000"/>
              </a:lnSpc>
            </a:pPr>
            <a:r>
              <a:rPr spc="40" dirty="0"/>
              <a:t>Components</a:t>
            </a:r>
            <a:r>
              <a:rPr lang="sv-SE" spc="40" dirty="0"/>
              <a:t>: 200+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2148"/>
              </p:ext>
            </p:extLst>
          </p:nvPr>
        </p:nvGraphicFramePr>
        <p:xfrm>
          <a:off x="330200" y="1981200"/>
          <a:ext cx="10985105" cy="5702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229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600" spc="45" dirty="0">
                          <a:latin typeface="Arial"/>
                          <a:cs typeface="Arial"/>
                        </a:rPr>
                        <a:t>ahc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600" spc="55" dirty="0">
                          <a:latin typeface="Arial"/>
                          <a:cs typeface="Arial"/>
                        </a:rPr>
                        <a:t>bindy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coap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600" spc="45" dirty="0">
                          <a:latin typeface="Arial"/>
                          <a:cs typeface="Arial"/>
                        </a:rPr>
                        <a:t>docker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600" spc="20" dirty="0">
                          <a:latin typeface="Arial"/>
                          <a:cs typeface="Arial"/>
                        </a:rPr>
                        <a:t>ahc-ws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600" spc="30" dirty="0">
                          <a:latin typeface="Arial"/>
                          <a:cs typeface="Arial"/>
                        </a:rPr>
                        <a:t>blueprint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600" spc="45" dirty="0">
                          <a:latin typeface="Arial"/>
                          <a:cs typeface="Arial"/>
                        </a:rPr>
                        <a:t>cometd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dozer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spc="35" dirty="0">
                          <a:latin typeface="Arial"/>
                          <a:cs typeface="Arial"/>
                        </a:rPr>
                        <a:t>apns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spc="35" dirty="0">
                          <a:latin typeface="Arial"/>
                          <a:cs typeface="Arial"/>
                        </a:rPr>
                        <a:t>boon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spc="20" dirty="0">
                          <a:latin typeface="Arial"/>
                          <a:cs typeface="Arial"/>
                        </a:rPr>
                        <a:t>context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spc="50" dirty="0">
                          <a:latin typeface="Arial"/>
                          <a:cs typeface="Arial"/>
                        </a:rPr>
                        <a:t>dropbox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600" spc="5" dirty="0">
                          <a:latin typeface="Arial"/>
                          <a:cs typeface="Arial"/>
                        </a:rPr>
                        <a:t>atmosphere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600" spc="45" dirty="0">
                          <a:latin typeface="Arial"/>
                          <a:cs typeface="Arial"/>
                        </a:rPr>
                        <a:t>box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600" spc="80" dirty="0">
                          <a:latin typeface="Arial"/>
                          <a:cs typeface="Arial"/>
                        </a:rPr>
                        <a:t>couchdb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600" spc="40" dirty="0">
                          <a:latin typeface="Arial"/>
                          <a:cs typeface="Arial"/>
                        </a:rPr>
                        <a:t>eclipse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atom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600" spc="55" dirty="0">
                          <a:latin typeface="Arial"/>
                          <a:cs typeface="Arial"/>
                        </a:rPr>
                        <a:t>cache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600" spc="55" dirty="0">
                          <a:latin typeface="Arial"/>
                          <a:cs typeface="Arial"/>
                        </a:rPr>
                        <a:t>crypto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600" spc="45" dirty="0">
                          <a:latin typeface="Arial"/>
                          <a:cs typeface="Arial"/>
                        </a:rPr>
                        <a:t>ejb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aws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600" spc="35" dirty="0">
                          <a:latin typeface="Arial"/>
                          <a:cs typeface="Arial"/>
                        </a:rPr>
                        <a:t>cassandraql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600" spc="45" dirty="0">
                          <a:latin typeface="Arial"/>
                          <a:cs typeface="Arial"/>
                        </a:rPr>
                        <a:t>csv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elasticsearch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600" spc="45" dirty="0">
                          <a:latin typeface="Arial"/>
                          <a:cs typeface="Arial"/>
                        </a:rPr>
                        <a:t>bam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600" spc="20" dirty="0">
                          <a:latin typeface="Arial"/>
                          <a:cs typeface="Arial"/>
                        </a:rPr>
                        <a:t>castor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600" spc="45" dirty="0">
                          <a:latin typeface="Arial"/>
                          <a:cs typeface="Arial"/>
                        </a:rPr>
                        <a:t>cfx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elsql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600" spc="20" dirty="0">
                          <a:latin typeface="Arial"/>
                          <a:cs typeface="Arial"/>
                        </a:rPr>
                        <a:t>bean-validator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600" spc="95" dirty="0">
                          <a:latin typeface="Arial"/>
                          <a:cs typeface="Arial"/>
                        </a:rPr>
                        <a:t>cdi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cxf-transport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eventadmin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600" spc="20" dirty="0">
                          <a:latin typeface="Arial"/>
                          <a:cs typeface="Arial"/>
                        </a:rPr>
                        <a:t>beanio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chunk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600" spc="30" dirty="0">
                          <a:latin typeface="Arial"/>
                          <a:cs typeface="Arial"/>
                        </a:rPr>
                        <a:t>disruptor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600" spc="35" dirty="0">
                          <a:latin typeface="Arial"/>
                          <a:cs typeface="Arial"/>
                        </a:rPr>
                        <a:t>exec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2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beanstalk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600" spc="35" dirty="0">
                          <a:latin typeface="Arial"/>
                          <a:cs typeface="Arial"/>
                        </a:rPr>
                        <a:t>cmis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600" spc="45" dirty="0">
                          <a:latin typeface="Arial"/>
                          <a:cs typeface="Arial"/>
                        </a:rPr>
                        <a:t>dns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600" spc="35" dirty="0">
                          <a:latin typeface="Arial"/>
                          <a:cs typeface="Arial"/>
                        </a:rPr>
                        <a:t>facebook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374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 example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44600" y="2629980"/>
            <a:ext cx="9071640" cy="4836600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defPPr marL="365760" marR="0" lvl="0" indent="-274320">
              <a:spcBef>
                <a:spcPts val="0"/>
              </a:spcBef>
              <a:spcAft>
                <a:spcPts val="1417"/>
              </a:spcAft>
              <a:buClr>
                <a:srgbClr val="999999"/>
              </a:buClr>
              <a:buSzPct val="45000"/>
              <a:buFont typeface="StarSymbol"/>
              <a:buNone/>
              <a:defRPr lang="en-US" sz="2800" b="0" i="0" u="none" strike="noStrike" kern="1200">
                <a:ln>
                  <a:noFill/>
                </a:ln>
                <a:latin typeface="Liberation Sans" pitchFamily="34"/>
                <a:ea typeface="MS Gothic" pitchFamily="2"/>
                <a:cs typeface="Tahoma" pitchFamily="2"/>
              </a:defRPr>
            </a:defPPr>
            <a:lvl1pPr marL="365760" marR="0" lvl="0" indent="-274320" algn="l" defTabSz="1300460" rtl="0" eaLnBrk="1" latinLnBrk="0" hangingPunct="1">
              <a:spcBef>
                <a:spcPts val="0"/>
              </a:spcBef>
              <a:spcAft>
                <a:spcPts val="1417"/>
              </a:spcAft>
              <a:buClr>
                <a:srgbClr val="999999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MS Gothic" pitchFamily="2"/>
                <a:cs typeface="Tahoma" pitchFamily="2"/>
              </a:defRPr>
            </a:lvl1pPr>
            <a:lvl2pPr marL="814320" marR="0" lvl="1" indent="-274320" algn="l" defTabSz="1300460" rtl="0" eaLnBrk="1" latinLnBrk="0" hangingPunct="1">
              <a:spcBef>
                <a:spcPts val="0"/>
              </a:spcBef>
              <a:spcAft>
                <a:spcPts val="1134"/>
              </a:spcAft>
              <a:buClr>
                <a:srgbClr val="999999"/>
              </a:buClr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MS Gothic" pitchFamily="2"/>
                <a:cs typeface="Tahoma" pitchFamily="2"/>
              </a:defRPr>
            </a:lvl2pPr>
            <a:lvl3pPr marL="1295999" marR="0" lvl="2" indent="-288000" algn="l" defTabSz="1300460" rtl="0" eaLnBrk="1" latinLnBrk="0" hangingPunct="1">
              <a:spcBef>
                <a:spcPts val="0"/>
              </a:spcBef>
              <a:spcAft>
                <a:spcPts val="850"/>
              </a:spcAft>
              <a:buClr>
                <a:srgbClr val="999999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MS Gothic" pitchFamily="2"/>
                <a:cs typeface="Tahoma" pitchFamily="2"/>
              </a:defRPr>
            </a:lvl3pPr>
            <a:lvl4pPr marL="1728000" marR="0" lvl="3" indent="-216000" algn="l" defTabSz="1300460" rtl="0" eaLnBrk="1" latinLnBrk="0" hangingPunct="1">
              <a:spcBef>
                <a:spcPts val="0"/>
              </a:spcBef>
              <a:spcAft>
                <a:spcPts val="567"/>
              </a:spcAft>
              <a:buClr>
                <a:srgbClr val="999999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MS Gothic" pitchFamily="2"/>
                <a:cs typeface="Tahoma" pitchFamily="2"/>
              </a:defRPr>
            </a:lvl4pPr>
            <a:lvl5pPr marL="2160000" marR="0" lvl="4" indent="-216000" algn="l" defTabSz="1300460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999999"/>
              </a:buClr>
              <a:buSzPct val="45000"/>
              <a:buFont typeface="StarSymbol"/>
              <a:buChar char="●"/>
              <a:defRPr lang="en-US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MS Gothic" pitchFamily="2"/>
                <a:cs typeface="Tahoma" pitchFamily="2"/>
              </a:defRPr>
            </a:lvl5pPr>
            <a:lvl6pPr marL="2592000" marR="0" lvl="5" indent="-216000" algn="l" defTabSz="1300460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999999"/>
              </a:buClr>
              <a:buSzPct val="45000"/>
              <a:buFont typeface="StarSymbol"/>
              <a:buChar char="●"/>
              <a:defRPr lang="en-US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MS Gothic" pitchFamily="2"/>
                <a:cs typeface="Tahoma" pitchFamily="2"/>
              </a:defRPr>
            </a:lvl6pPr>
            <a:lvl7pPr marL="3024000" marR="0" lvl="6" indent="-216000" algn="l" defTabSz="1300460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999999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MS Gothic" pitchFamily="2"/>
                <a:cs typeface="Tahoma" pitchFamily="2"/>
              </a:defRPr>
            </a:lvl7pPr>
            <a:lvl8pPr marL="3456000" marR="0" lvl="7" indent="-216000" algn="l" defTabSz="1300460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999999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MS Gothic" pitchFamily="2"/>
                <a:cs typeface="Tahoma" pitchFamily="2"/>
              </a:defRPr>
            </a:lvl8pPr>
            <a:lvl9pPr marL="3887999" marR="0" lvl="8" indent="-216000" algn="l" defTabSz="1300460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999999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MS Gothic" pitchFamily="2"/>
                <a:cs typeface="Tahoma" pitchFamily="2"/>
              </a:defRPr>
            </a:lvl9pPr>
          </a:lstStyle>
          <a:p>
            <a:r>
              <a:rPr lang="sv-SE" dirty="0"/>
              <a:t>File Copier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86639" y="3423781"/>
            <a:ext cx="6877080" cy="2762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0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Camel code for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68400" y="2286000"/>
            <a:ext cx="9357480" cy="424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238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We don’t have palette with nodes..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73200" y="2895600"/>
            <a:ext cx="8095679" cy="4634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5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184806"/>
            <a:ext cx="10881360" cy="6528410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Why open source?</a:t>
            </a:r>
          </a:p>
          <a:p>
            <a:r>
              <a:rPr lang="sv-SE" dirty="0"/>
              <a:t>Open source platform</a:t>
            </a:r>
          </a:p>
          <a:p>
            <a:pPr lvl="1"/>
            <a:r>
              <a:rPr lang="sv-SE" dirty="0"/>
              <a:t>Apache Camel</a:t>
            </a:r>
          </a:p>
          <a:p>
            <a:pPr lvl="1"/>
            <a:r>
              <a:rPr lang="sv-SE" dirty="0"/>
              <a:t>Apache Karaf</a:t>
            </a:r>
          </a:p>
          <a:p>
            <a:pPr lvl="1"/>
            <a:r>
              <a:rPr lang="sv-SE" dirty="0"/>
              <a:t>Maven</a:t>
            </a:r>
          </a:p>
          <a:p>
            <a:r>
              <a:rPr lang="sv-SE" dirty="0"/>
              <a:t>Test</a:t>
            </a:r>
          </a:p>
          <a:p>
            <a:pPr lvl="1"/>
            <a:r>
              <a:rPr lang="sv-SE" dirty="0"/>
              <a:t>Unit &amp; integration tests</a:t>
            </a:r>
          </a:p>
          <a:p>
            <a:r>
              <a:rPr lang="sv-SE" dirty="0"/>
              <a:t>Build &amp; Deploy</a:t>
            </a:r>
          </a:p>
          <a:p>
            <a:r>
              <a:rPr lang="sv-SE" dirty="0"/>
              <a:t>Microservices with docker</a:t>
            </a:r>
          </a:p>
          <a:p>
            <a:r>
              <a:rPr lang="sv-SE" dirty="0"/>
              <a:t>Q&amp;A</a:t>
            </a:r>
          </a:p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227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Splitter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39800" y="3505200"/>
            <a:ext cx="9211680" cy="438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811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412619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Powerful test framework</a:t>
            </a:r>
          </a:p>
          <a:p>
            <a:r>
              <a:rPr lang="sv-SE" dirty="0"/>
              <a:t>You can perform unit tests</a:t>
            </a:r>
          </a:p>
          <a:p>
            <a:pPr lvl="1"/>
            <a:r>
              <a:rPr lang="sv-SE" dirty="0"/>
              <a:t>Test individual processors</a:t>
            </a:r>
          </a:p>
          <a:p>
            <a:pPr lvl="1"/>
            <a:r>
              <a:rPr lang="sv-SE" dirty="0"/>
              <a:t>Test routes</a:t>
            </a:r>
          </a:p>
          <a:p>
            <a:pPr lvl="1"/>
            <a:r>
              <a:rPr lang="sv-SE" dirty="0"/>
              <a:t>Mock and intercept</a:t>
            </a:r>
          </a:p>
          <a:p>
            <a:pPr lvl="1"/>
            <a:r>
              <a:rPr lang="sv-SE" dirty="0"/>
              <a:t>Use expectation</a:t>
            </a:r>
          </a:p>
          <a:p>
            <a:pPr lvl="1"/>
            <a:r>
              <a:rPr lang="sv-SE" dirty="0"/>
              <a:t>Inject messages</a:t>
            </a:r>
          </a:p>
          <a:p>
            <a:r>
              <a:rPr lang="sv-SE" dirty="0"/>
              <a:t>You can perform integration tests</a:t>
            </a:r>
          </a:p>
          <a:p>
            <a:pPr lvl="1"/>
            <a:r>
              <a:rPr lang="sv-SE" dirty="0"/>
              <a:t>Send message to RabbitMQ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4150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1288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Advanced Camel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Camel metrics</a:t>
            </a:r>
          </a:p>
          <a:p>
            <a:r>
              <a:rPr lang="sv-SE" dirty="0"/>
              <a:t>Jolokia monitoring</a:t>
            </a:r>
          </a:p>
          <a:p>
            <a:r>
              <a:rPr lang="sv-SE" dirty="0"/>
              <a:t>Using Consumer and Producer templates</a:t>
            </a:r>
          </a:p>
          <a:p>
            <a:r>
              <a:rPr lang="sv-SE" dirty="0"/>
              <a:t>Retry and complex error handling</a:t>
            </a:r>
          </a:p>
          <a:p>
            <a:r>
              <a:rPr lang="sv-SE" dirty="0"/>
              <a:t>Generic routes (reusable flows)</a:t>
            </a:r>
          </a:p>
          <a:p>
            <a:r>
              <a:rPr lang="sv-SE" dirty="0"/>
              <a:t>Build your own plugins</a:t>
            </a:r>
          </a:p>
          <a:p>
            <a:r>
              <a:rPr lang="sv-SE" dirty="0"/>
              <a:t>...much more</a:t>
            </a:r>
          </a:p>
        </p:txBody>
      </p:sp>
    </p:spTree>
    <p:extLst>
      <p:ext uri="{BB962C8B-B14F-4D97-AF65-F5344CB8AC3E}">
        <p14:creationId xmlns:p14="http://schemas.microsoft.com/office/powerpoint/2010/main" val="1633127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Apache Karaf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runtime environment..</a:t>
            </a:r>
          </a:p>
          <a:p>
            <a:r>
              <a:rPr lang="sv-SE" dirty="0"/>
              <a:t>Think of it as a repository where you deploy artefacts</a:t>
            </a:r>
          </a:p>
          <a:p>
            <a:pPr lvl="1"/>
            <a:r>
              <a:rPr lang="sv-SE" dirty="0"/>
              <a:t>Deploy manually, maven, or http</a:t>
            </a:r>
          </a:p>
          <a:p>
            <a:pPr lvl="1"/>
            <a:r>
              <a:rPr lang="sv-SE" dirty="0"/>
              <a:t>Manual deployment ok for developer machine</a:t>
            </a:r>
          </a:p>
          <a:p>
            <a:pPr lvl="1"/>
            <a:r>
              <a:rPr lang="sv-SE" dirty="0"/>
              <a:t>Maven for production</a:t>
            </a:r>
          </a:p>
          <a:p>
            <a:r>
              <a:rPr lang="sv-SE" dirty="0"/>
              <a:t>Good Camel integration</a:t>
            </a:r>
          </a:p>
          <a:p>
            <a:r>
              <a:rPr lang="sv-SE" dirty="0"/>
              <a:t>With Hawtio installed you have a powerful runtime environment that can match expensive commercial platforms</a:t>
            </a:r>
          </a:p>
        </p:txBody>
      </p:sp>
    </p:spTree>
    <p:extLst>
      <p:ext uri="{BB962C8B-B14F-4D97-AF65-F5344CB8AC3E}">
        <p14:creationId xmlns:p14="http://schemas.microsoft.com/office/powerpoint/2010/main" val="2893393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Karaf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4290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Custom distribution of Karaf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we want:</a:t>
            </a:r>
          </a:p>
          <a:p>
            <a:pPr lvl="1"/>
            <a:r>
              <a:rPr lang="sv-SE" dirty="0"/>
              <a:t>Build a custom and portal distribution of your runtime and Camel artefacts into a compressed file</a:t>
            </a:r>
          </a:p>
          <a:p>
            <a:pPr lvl="1"/>
            <a:r>
              <a:rPr lang="sv-SE" dirty="0"/>
              <a:t>The distribution can be shared or used for deployment in your build&amp;deploy</a:t>
            </a:r>
          </a:p>
          <a:p>
            <a:pPr lvl="1"/>
            <a:r>
              <a:rPr lang="sv-SE" dirty="0"/>
              <a:t>You can easily customize things like branding, logging and other properties</a:t>
            </a:r>
          </a:p>
          <a:p>
            <a:r>
              <a:rPr lang="sv-SE" dirty="0"/>
              <a:t>First step to combine with docker</a:t>
            </a:r>
          </a:p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11042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Custom distribution with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Docker is an isolated lightweight OS where your applications run</a:t>
            </a:r>
          </a:p>
          <a:p>
            <a:r>
              <a:rPr lang="sv-SE" dirty="0"/>
              <a:t>Docker is good for:</a:t>
            </a:r>
          </a:p>
          <a:p>
            <a:pPr lvl="1"/>
            <a:r>
              <a:rPr lang="sv-SE" dirty="0"/>
              <a:t>Same app across all environments</a:t>
            </a:r>
          </a:p>
          <a:p>
            <a:pPr lvl="1"/>
            <a:r>
              <a:rPr lang="sv-SE" dirty="0"/>
              <a:t>Scaling and moving from one environment to another</a:t>
            </a:r>
          </a:p>
          <a:p>
            <a:pPr lvl="1"/>
            <a:r>
              <a:rPr lang="sv-SE" dirty="0"/>
              <a:t>Easy for devops if you have the right monitoring tool</a:t>
            </a:r>
          </a:p>
          <a:p>
            <a:pPr lvl="1"/>
            <a:endParaRPr lang="sv-SE" dirty="0"/>
          </a:p>
          <a:p>
            <a:r>
              <a:rPr lang="sv-SE" dirty="0"/>
              <a:t>If the docker container dies it has no affect</a:t>
            </a:r>
          </a:p>
          <a:p>
            <a:pPr lvl="1"/>
            <a:r>
              <a:rPr lang="sv-SE" dirty="0"/>
              <a:t>Restart the container</a:t>
            </a:r>
          </a:p>
          <a:p>
            <a:pPr lvl="1"/>
            <a:r>
              <a:rPr lang="sv-SE" dirty="0"/>
              <a:t>Spin a new one</a:t>
            </a:r>
          </a:p>
          <a:p>
            <a:pPr lvl="1"/>
            <a:r>
              <a:rPr lang="sv-SE" dirty="0"/>
              <a:t>All persistent data stored elsewhere</a:t>
            </a:r>
          </a:p>
          <a:p>
            <a:r>
              <a:rPr lang="sv-SE" dirty="0"/>
              <a:t>We combine the power of Camel, Karaf with Docker</a:t>
            </a:r>
          </a:p>
        </p:txBody>
      </p:sp>
    </p:spTree>
    <p:extLst>
      <p:ext uri="{BB962C8B-B14F-4D97-AF65-F5344CB8AC3E}">
        <p14:creationId xmlns:p14="http://schemas.microsoft.com/office/powerpoint/2010/main" val="1135540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Build&amp;Deploy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6907" indent="-514350">
              <a:buAutoNum type="arabicPeriod"/>
            </a:pPr>
            <a:r>
              <a:rPr lang="sv-SE" dirty="0"/>
              <a:t>Developer code and tests integration</a:t>
            </a:r>
          </a:p>
          <a:p>
            <a:pPr marL="676907" indent="-514350">
              <a:buAutoNum type="arabicPeriod"/>
            </a:pPr>
            <a:r>
              <a:rPr lang="sv-SE" dirty="0"/>
              <a:t>Developer builds the feature files</a:t>
            </a:r>
          </a:p>
          <a:p>
            <a:pPr marL="676907" indent="-514350">
              <a:buAutoNum type="arabicPeriod"/>
            </a:pPr>
            <a:r>
              <a:rPr lang="sv-SE" dirty="0"/>
              <a:t>Developer builds the custom distribution</a:t>
            </a:r>
          </a:p>
          <a:p>
            <a:pPr marL="676907" indent="-514350">
              <a:buAutoNum type="arabicPeriod"/>
            </a:pPr>
            <a:r>
              <a:rPr lang="sv-SE" dirty="0"/>
              <a:t>Developer creates the Dockerfile describing how to unpack and start the custom distribution</a:t>
            </a:r>
          </a:p>
          <a:p>
            <a:pPr marL="676907" indent="-514350">
              <a:buAutoNum type="arabicPeriod"/>
            </a:pPr>
            <a:r>
              <a:rPr lang="sv-SE" dirty="0"/>
              <a:t>Developer creates a PR</a:t>
            </a:r>
          </a:p>
          <a:p>
            <a:pPr marL="676907" indent="-514350">
              <a:buAutoNum type="arabicPeriod"/>
            </a:pPr>
            <a:r>
              <a:rPr lang="sv-SE" dirty="0"/>
              <a:t>Code is merged</a:t>
            </a:r>
          </a:p>
          <a:p>
            <a:pPr marL="676907" indent="-514350">
              <a:buAutoNum type="arabicPeriod"/>
            </a:pPr>
            <a:r>
              <a:rPr lang="sv-SE" dirty="0"/>
              <a:t>Jenkins job is triggered</a:t>
            </a:r>
          </a:p>
          <a:p>
            <a:pPr marL="676907" indent="-514350">
              <a:buAutoNum type="arabicPeriod"/>
            </a:pPr>
            <a:r>
              <a:rPr lang="sv-SE" dirty="0"/>
              <a:t>The Camel project tests are run, built and sent to Artifactory</a:t>
            </a:r>
          </a:p>
          <a:p>
            <a:pPr marL="676907" indent="-514350">
              <a:buAutoNum type="arabicPeriod"/>
            </a:pPr>
            <a:r>
              <a:rPr lang="sv-SE" dirty="0"/>
              <a:t>Jenkins builds the docker image from the dockerfile and publishes it to dockerhub</a:t>
            </a:r>
          </a:p>
          <a:p>
            <a:pPr marL="676907" indent="-514350">
              <a:buAutoNum type="arabicPeriod"/>
            </a:pPr>
            <a:r>
              <a:rPr lang="sv-SE" dirty="0"/>
              <a:t> We deploy to our environment via Ansible</a:t>
            </a:r>
          </a:p>
        </p:txBody>
      </p:sp>
    </p:spTree>
    <p:extLst>
      <p:ext uri="{BB962C8B-B14F-4D97-AF65-F5344CB8AC3E}">
        <p14:creationId xmlns:p14="http://schemas.microsoft.com/office/powerpoint/2010/main" val="20019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Why Open Source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184806"/>
            <a:ext cx="11186160" cy="6528410"/>
          </a:xfrm>
        </p:spPr>
        <p:txBody>
          <a:bodyPr>
            <a:normAutofit fontScale="77500" lnSpcReduction="20000"/>
          </a:bodyPr>
          <a:lstStyle/>
          <a:p>
            <a:r>
              <a:rPr lang="sv-SE" dirty="0"/>
              <a:t>Use existing standards within software development</a:t>
            </a:r>
          </a:p>
          <a:p>
            <a:pPr lvl="1"/>
            <a:r>
              <a:rPr lang="sv-SE" dirty="0"/>
              <a:t>Test, build &amp; deploy, container, programming language and ecosystem</a:t>
            </a:r>
          </a:p>
          <a:p>
            <a:r>
              <a:rPr lang="sv-SE" dirty="0"/>
              <a:t>No expensive licensing fees</a:t>
            </a:r>
          </a:p>
          <a:p>
            <a:pPr lvl="1"/>
            <a:r>
              <a:rPr lang="sv-SE" dirty="0"/>
              <a:t>Can scale without first thinking of budget</a:t>
            </a:r>
          </a:p>
          <a:p>
            <a:r>
              <a:rPr lang="sv-SE" dirty="0"/>
              <a:t>Commerical versions available</a:t>
            </a:r>
          </a:p>
          <a:p>
            <a:r>
              <a:rPr lang="sv-SE" dirty="0"/>
              <a:t>Modular components</a:t>
            </a:r>
          </a:p>
          <a:p>
            <a:pPr lvl="1"/>
            <a:r>
              <a:rPr lang="sv-SE" dirty="0"/>
              <a:t>Use what you need, don’t get a huge package with everything</a:t>
            </a:r>
          </a:p>
          <a:p>
            <a:r>
              <a:rPr lang="sv-SE" dirty="0"/>
              <a:t>Simpler for existing programmers to get started</a:t>
            </a:r>
          </a:p>
          <a:p>
            <a:r>
              <a:rPr lang="sv-SE" dirty="0"/>
              <a:t>Easy to fit with a microservice approach</a:t>
            </a:r>
          </a:p>
          <a:p>
            <a:r>
              <a:rPr lang="sv-SE" dirty="0"/>
              <a:t>Fits well with docker</a:t>
            </a:r>
          </a:p>
          <a:p>
            <a:r>
              <a:rPr lang="sv-SE" dirty="0"/>
              <a:t>Used by large and small organisations</a:t>
            </a:r>
          </a:p>
          <a:p>
            <a:r>
              <a:rPr lang="sv-SE" b="1" dirty="0"/>
              <a:t>Skip if you have a pure SAP, Oracle or Microsoft environment</a:t>
            </a:r>
          </a:p>
          <a:p>
            <a:r>
              <a:rPr lang="sv-SE" b="1" dirty="0"/>
              <a:t>If you absolutely must use graphical tools</a:t>
            </a:r>
          </a:p>
          <a:p>
            <a:pPr lvl="1"/>
            <a:r>
              <a:rPr lang="sv-SE" b="1" dirty="0"/>
              <a:t>Graphical mapper is being developed</a:t>
            </a:r>
          </a:p>
        </p:txBody>
      </p:sp>
    </p:spTree>
    <p:extLst>
      <p:ext uri="{BB962C8B-B14F-4D97-AF65-F5344CB8AC3E}">
        <p14:creationId xmlns:p14="http://schemas.microsoft.com/office/powerpoint/2010/main" val="40894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Our goal..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000" dirty="0"/>
              <a:t>Move away from </a:t>
            </a:r>
            <a:r>
              <a:rPr lang="sv-SE" sz="4000" dirty="0" err="1"/>
              <a:t>centralised</a:t>
            </a:r>
            <a:r>
              <a:rPr lang="sv-SE" sz="4000" dirty="0"/>
              <a:t> </a:t>
            </a:r>
            <a:r>
              <a:rPr lang="sv-SE" sz="4000" dirty="0" err="1"/>
              <a:t>platforms</a:t>
            </a:r>
            <a:r>
              <a:rPr lang="sv-SE" sz="4000" dirty="0"/>
              <a:t> </a:t>
            </a:r>
            <a:r>
              <a:rPr lang="sv-SE" sz="4000" dirty="0" err="1"/>
              <a:t>which</a:t>
            </a:r>
            <a:r>
              <a:rPr lang="sv-SE" sz="4000" dirty="0"/>
              <a:t> have a single point of failure</a:t>
            </a:r>
          </a:p>
          <a:p>
            <a:r>
              <a:rPr lang="sv-SE" sz="4000" dirty="0"/>
              <a:t>Each integration is deployed with its own configuration and runtime</a:t>
            </a:r>
          </a:p>
          <a:p>
            <a:r>
              <a:rPr lang="sv-SE" sz="4000" dirty="0"/>
              <a:t>An integration crash will not affect another integration</a:t>
            </a:r>
          </a:p>
          <a:p>
            <a:r>
              <a:rPr lang="sv-SE" sz="4000" dirty="0"/>
              <a:t>If the container dies we become aware and spin a new </a:t>
            </a:r>
            <a:r>
              <a:rPr lang="sv-SE" sz="4000" dirty="0" err="1"/>
              <a:t>one</a:t>
            </a:r>
            <a:endParaRPr lang="sv-SE" dirty="0"/>
          </a:p>
          <a:p>
            <a:r>
              <a:rPr lang="sv-SE" sz="4000" dirty="0"/>
              <a:t>Ideal </a:t>
            </a:r>
            <a:r>
              <a:rPr lang="sv-SE" sz="4000" dirty="0" err="1"/>
              <a:t>world</a:t>
            </a:r>
            <a:r>
              <a:rPr lang="sv-SE" sz="4000" dirty="0"/>
              <a:t> – </a:t>
            </a:r>
            <a:r>
              <a:rPr lang="sv-SE" sz="4000" dirty="0" err="1"/>
              <a:t>environment</a:t>
            </a:r>
            <a:r>
              <a:rPr lang="sv-SE" sz="4000" dirty="0"/>
              <a:t> is ”</a:t>
            </a:r>
            <a:r>
              <a:rPr lang="sv-SE" sz="4000" dirty="0" err="1"/>
              <a:t>self-aware</a:t>
            </a:r>
            <a:r>
              <a:rPr lang="sv-SE" sz="4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0180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Build&amp;Deploy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777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Lessons</a:t>
            </a:r>
            <a:r>
              <a:rPr lang="sv-SE" dirty="0"/>
              <a:t> </a:t>
            </a:r>
            <a:r>
              <a:rPr lang="sv-SE" dirty="0" err="1"/>
              <a:t>learned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u="sng" dirty="0" err="1"/>
              <a:t>Know</a:t>
            </a:r>
            <a:r>
              <a:rPr lang="sv-SE" b="1" u="sng" dirty="0"/>
              <a:t> </a:t>
            </a:r>
            <a:r>
              <a:rPr lang="sv-SE" b="1" u="sng" dirty="0" err="1"/>
              <a:t>your</a:t>
            </a:r>
            <a:r>
              <a:rPr lang="sv-SE" b="1" u="sng" dirty="0"/>
              <a:t> VERSIONING</a:t>
            </a:r>
          </a:p>
          <a:p>
            <a:pPr lvl="1"/>
            <a:r>
              <a:rPr lang="sv-SE" dirty="0" err="1"/>
              <a:t>Biggest</a:t>
            </a:r>
            <a:r>
              <a:rPr lang="sv-SE" dirty="0"/>
              <a:t> </a:t>
            </a:r>
            <a:r>
              <a:rPr lang="sv-SE" dirty="0" err="1"/>
              <a:t>headache</a:t>
            </a:r>
            <a:r>
              <a:rPr lang="sv-SE" dirty="0"/>
              <a:t> is to 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versions 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which</a:t>
            </a:r>
            <a:endParaRPr lang="sv-SE" dirty="0"/>
          </a:p>
          <a:p>
            <a:pPr lvl="1"/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custom</a:t>
            </a:r>
            <a:r>
              <a:rPr lang="sv-SE" dirty="0"/>
              <a:t> distributions to test</a:t>
            </a:r>
          </a:p>
          <a:p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eco</a:t>
            </a:r>
            <a:r>
              <a:rPr lang="sv-SE" dirty="0"/>
              <a:t>-system</a:t>
            </a:r>
          </a:p>
          <a:p>
            <a:pPr lvl="1"/>
            <a:r>
              <a:rPr lang="sv-SE" dirty="0"/>
              <a:t>A LOT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endParaRPr lang="sv-SE" dirty="0"/>
          </a:p>
          <a:p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best </a:t>
            </a:r>
            <a:r>
              <a:rPr lang="sv-SE" dirty="0" err="1"/>
              <a:t>practises</a:t>
            </a:r>
            <a:endParaRPr lang="sv-SE" dirty="0"/>
          </a:p>
          <a:p>
            <a:pPr lvl="1"/>
            <a:r>
              <a:rPr lang="sv-SE" dirty="0"/>
              <a:t>Different best </a:t>
            </a:r>
            <a:r>
              <a:rPr lang="sv-SE" dirty="0" err="1"/>
              <a:t>practises</a:t>
            </a:r>
            <a:r>
              <a:rPr lang="sv-SE" dirty="0"/>
              <a:t> </a:t>
            </a:r>
            <a:r>
              <a:rPr lang="sv-SE" dirty="0" err="1"/>
              <a:t>exist</a:t>
            </a:r>
            <a:endParaRPr lang="sv-SE" dirty="0"/>
          </a:p>
          <a:p>
            <a:pPr lvl="1"/>
            <a:r>
              <a:rPr lang="sv-SE" dirty="0"/>
              <a:t>Test and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works</a:t>
            </a:r>
            <a:r>
              <a:rPr lang="sv-SE" dirty="0"/>
              <a:t> the best</a:t>
            </a:r>
          </a:p>
          <a:p>
            <a:r>
              <a:rPr lang="sv-SE" dirty="0"/>
              <a:t>Be </a:t>
            </a:r>
            <a:r>
              <a:rPr lang="sv-SE" dirty="0" err="1"/>
              <a:t>prepared</a:t>
            </a:r>
            <a:r>
              <a:rPr lang="sv-SE" dirty="0"/>
              <a:t> to read a </a:t>
            </a:r>
            <a:r>
              <a:rPr lang="sv-SE" dirty="0" err="1"/>
              <a:t>lot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to </a:t>
            </a:r>
            <a:r>
              <a:rPr lang="sv-SE" dirty="0" err="1"/>
              <a:t>learn</a:t>
            </a:r>
            <a:endParaRPr lang="sv-SE" dirty="0"/>
          </a:p>
          <a:p>
            <a:r>
              <a:rPr lang="sv-SE" dirty="0" err="1"/>
              <a:t>Stay</a:t>
            </a:r>
            <a:r>
              <a:rPr lang="sv-SE" dirty="0"/>
              <a:t> </a:t>
            </a:r>
            <a:r>
              <a:rPr lang="sv-SE" dirty="0" err="1"/>
              <a:t>update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latest</a:t>
            </a:r>
            <a:r>
              <a:rPr lang="sv-SE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718128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Product </a:t>
            </a:r>
            <a:r>
              <a:rPr lang="sv-SE" dirty="0" err="1"/>
              <a:t>positioning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330083"/>
              </p:ext>
            </p:extLst>
          </p:nvPr>
        </p:nvGraphicFramePr>
        <p:xfrm>
          <a:off x="650875" y="2276475"/>
          <a:ext cx="10836276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92">
                  <a:extLst>
                    <a:ext uri="{9D8B030D-6E8A-4147-A177-3AD203B41FA5}">
                      <a16:colId xmlns:a16="http://schemas.microsoft.com/office/drawing/2014/main" val="568250654"/>
                    </a:ext>
                  </a:extLst>
                </a:gridCol>
                <a:gridCol w="3612092">
                  <a:extLst>
                    <a:ext uri="{9D8B030D-6E8A-4147-A177-3AD203B41FA5}">
                      <a16:colId xmlns:a16="http://schemas.microsoft.com/office/drawing/2014/main" val="4226601833"/>
                    </a:ext>
                  </a:extLst>
                </a:gridCol>
                <a:gridCol w="3612092">
                  <a:extLst>
                    <a:ext uri="{9D8B030D-6E8A-4147-A177-3AD203B41FA5}">
                      <a16:colId xmlns:a16="http://schemas.microsoft.com/office/drawing/2014/main" val="3578541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License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3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Apache Camel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IIB (</a:t>
                      </a:r>
                      <a:r>
                        <a:rPr lang="sv-SE" dirty="0" err="1"/>
                        <a:t>Eclipse</a:t>
                      </a:r>
                      <a:r>
                        <a:rPr lang="sv-S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Apache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Karaf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IIB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runtime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2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Hawtio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IIB web </a:t>
                      </a:r>
                      <a:r>
                        <a:rPr lang="sv-SE" dirty="0" err="1"/>
                        <a:t>console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9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APIMan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Datapower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67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Smooks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WTX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3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RabbitMQ</a:t>
                      </a:r>
                      <a:r>
                        <a:rPr lang="sv-SE" dirty="0"/>
                        <a:t>, </a:t>
                      </a:r>
                      <a:r>
                        <a:rPr lang="sv-SE" dirty="0" err="1"/>
                        <a:t>ActiveMQ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WMQ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9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7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02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/>
              <a:t>Open source platforms can be a good alternative</a:t>
            </a:r>
          </a:p>
          <a:p>
            <a:r>
              <a:rPr lang="sv-SE" dirty="0"/>
              <a:t>Be prepared to do experiment, investigate and test</a:t>
            </a:r>
          </a:p>
          <a:p>
            <a:r>
              <a:rPr lang="sv-SE" dirty="0"/>
              <a:t>You will write more tests than ever before</a:t>
            </a:r>
          </a:p>
          <a:p>
            <a:r>
              <a:rPr lang="sv-SE" dirty="0"/>
              <a:t>Use more tools than a single solution for all</a:t>
            </a:r>
          </a:p>
          <a:p>
            <a:r>
              <a:rPr lang="sv-SE" dirty="0"/>
              <a:t>Free to use your IDE of choice</a:t>
            </a:r>
          </a:p>
          <a:p>
            <a:r>
              <a:rPr lang="sv-SE" dirty="0"/>
              <a:t>No software licencing fees</a:t>
            </a:r>
          </a:p>
          <a:p>
            <a:r>
              <a:rPr lang="sv-SE" dirty="0"/>
              <a:t>Deploy to a physical server, VM or docker</a:t>
            </a:r>
          </a:p>
          <a:p>
            <a:r>
              <a:rPr lang="sv-SE" dirty="0"/>
              <a:t>Scale your host or scale your containers</a:t>
            </a:r>
          </a:p>
          <a:p>
            <a:r>
              <a:rPr lang="sv-SE" dirty="0"/>
              <a:t>More programming required</a:t>
            </a:r>
          </a:p>
          <a:p>
            <a:r>
              <a:rPr lang="sv-SE" dirty="0"/>
              <a:t>Message models exist for simpler kinds</a:t>
            </a:r>
          </a:p>
          <a:p>
            <a:pPr lvl="1"/>
            <a:r>
              <a:rPr lang="sv-SE" dirty="0"/>
              <a:t>More advanced messages will need their own parsers</a:t>
            </a:r>
          </a:p>
          <a:p>
            <a:r>
              <a:rPr lang="sv-SE" dirty="0"/>
              <a:t>Documentation helps but not as good as the IBM Infocenter</a:t>
            </a:r>
          </a:p>
          <a:p>
            <a:r>
              <a:rPr lang="sv-SE" dirty="0"/>
              <a:t>Above all:</a:t>
            </a:r>
          </a:p>
          <a:p>
            <a:pPr lvl="1"/>
            <a:r>
              <a:rPr lang="sv-SE" dirty="0"/>
              <a:t>A small runtime footprint</a:t>
            </a:r>
          </a:p>
          <a:p>
            <a:pPr lvl="1"/>
            <a:r>
              <a:rPr lang="sv-SE" dirty="0"/>
              <a:t>Your integrations run in isolation </a:t>
            </a:r>
            <a:r>
              <a:rPr lang="sv-SE" dirty="0">
                <a:sym typeface="Wingdings" pitchFamily="2" charset="2"/>
              </a:rPr>
              <a:t> If one crashes it has no afffect on all the others (exception group, broker)</a:t>
            </a:r>
          </a:p>
          <a:p>
            <a:pPr lvl="1"/>
            <a:r>
              <a:rPr lang="sv-SE" dirty="0">
                <a:sym typeface="Wingdings" pitchFamily="2" charset="2"/>
              </a:rPr>
              <a:t>All the main administration commands available</a:t>
            </a:r>
          </a:p>
          <a:p>
            <a:pPr lvl="1"/>
            <a:r>
              <a:rPr lang="sv-SE" dirty="0">
                <a:sym typeface="Wingdings" pitchFamily="2" charset="2"/>
              </a:rPr>
              <a:t>Metrics regarding number of messages and performance 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0333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51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Open Source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184806"/>
            <a:ext cx="10881360" cy="6528410"/>
          </a:xfrm>
        </p:spPr>
        <p:txBody>
          <a:bodyPr>
            <a:normAutofit fontScale="85000" lnSpcReduction="20000"/>
          </a:bodyPr>
          <a:lstStyle/>
          <a:p>
            <a:r>
              <a:rPr lang="sv-SE" dirty="0"/>
              <a:t>Apache Camel is the most popular framework for developing integrations</a:t>
            </a:r>
          </a:p>
          <a:p>
            <a:pPr lvl="1"/>
            <a:r>
              <a:rPr lang="sv-SE" dirty="0"/>
              <a:t>Equivalent of a broker flow but not dependent on a runtime environment</a:t>
            </a:r>
          </a:p>
          <a:p>
            <a:r>
              <a:rPr lang="sv-SE" dirty="0"/>
              <a:t>But we still need a runtime environment..</a:t>
            </a:r>
          </a:p>
          <a:p>
            <a:pPr lvl="1"/>
            <a:r>
              <a:rPr lang="sv-SE" dirty="0"/>
              <a:t>Apache Karaf is a simple, and powerful container to deploy run and administrate Camel artefacts</a:t>
            </a:r>
          </a:p>
          <a:p>
            <a:pPr lvl="2"/>
            <a:r>
              <a:rPr lang="sv-SE" dirty="0"/>
              <a:t>It is the equivalent of the broker runtime </a:t>
            </a:r>
          </a:p>
          <a:p>
            <a:pPr lvl="2"/>
            <a:r>
              <a:rPr lang="sv-SE" dirty="0"/>
              <a:t>Easy to get started</a:t>
            </a:r>
          </a:p>
          <a:p>
            <a:pPr lvl="1"/>
            <a:r>
              <a:rPr lang="sv-SE" dirty="0"/>
              <a:t>ServiceMix..too old</a:t>
            </a:r>
          </a:p>
          <a:p>
            <a:pPr lvl="1"/>
            <a:r>
              <a:rPr lang="sv-SE" dirty="0"/>
              <a:t>Spring boot – will require spring compentence</a:t>
            </a:r>
          </a:p>
          <a:p>
            <a:r>
              <a:rPr lang="sv-SE" dirty="0"/>
              <a:t>Commercial options</a:t>
            </a:r>
          </a:p>
          <a:p>
            <a:pPr lvl="1"/>
            <a:r>
              <a:rPr lang="sv-SE" dirty="0"/>
              <a:t>Red Hat Jboss Fuse</a:t>
            </a:r>
          </a:p>
          <a:p>
            <a:pPr lvl="1"/>
            <a:r>
              <a:rPr lang="sv-SE" dirty="0"/>
              <a:t>Talend</a:t>
            </a:r>
          </a:p>
        </p:txBody>
      </p:sp>
    </p:spTree>
    <p:extLst>
      <p:ext uri="{BB962C8B-B14F-4D97-AF65-F5344CB8AC3E}">
        <p14:creationId xmlns:p14="http://schemas.microsoft.com/office/powerpoint/2010/main" val="8185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Apache Camel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057400"/>
            <a:ext cx="4608975" cy="257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35200" y="579120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9830" marR="1161415" indent="-22860" algn="ctr">
              <a:lnSpc>
                <a:spcPct val="100000"/>
              </a:lnSpc>
              <a:spcBef>
                <a:spcPts val="250"/>
              </a:spcBef>
            </a:pPr>
            <a:r>
              <a:rPr lang="en-US" sz="2800" b="1" spc="90" dirty="0">
                <a:latin typeface="Arial"/>
                <a:cs typeface="Arial"/>
              </a:rPr>
              <a:t>Apache </a:t>
            </a:r>
            <a:r>
              <a:rPr lang="en-US" sz="2800" b="1" spc="-5" dirty="0">
                <a:latin typeface="Arial"/>
                <a:cs typeface="Arial"/>
              </a:rPr>
              <a:t>Camel is a  </a:t>
            </a:r>
            <a:r>
              <a:rPr lang="en-US" sz="2800" b="1" spc="45" dirty="0">
                <a:latin typeface="Arial"/>
                <a:cs typeface="Arial"/>
              </a:rPr>
              <a:t>powerful</a:t>
            </a:r>
            <a:r>
              <a:rPr lang="en-US" sz="2800" b="1" spc="-30" dirty="0">
                <a:latin typeface="Arial"/>
                <a:cs typeface="Arial"/>
              </a:rPr>
              <a:t> </a:t>
            </a:r>
            <a:r>
              <a:rPr lang="en-US" sz="2800" b="1" spc="65" dirty="0">
                <a:latin typeface="Arial"/>
                <a:cs typeface="Arial"/>
              </a:rPr>
              <a:t>Open</a:t>
            </a:r>
            <a:r>
              <a:rPr lang="en-US" sz="2800" b="1" spc="-30" dirty="0">
                <a:latin typeface="Arial"/>
                <a:cs typeface="Arial"/>
              </a:rPr>
              <a:t> </a:t>
            </a:r>
            <a:r>
              <a:rPr lang="en-US" sz="2800" b="1" spc="-20" dirty="0">
                <a:latin typeface="Arial"/>
                <a:cs typeface="Arial"/>
              </a:rPr>
              <a:t>Source </a:t>
            </a:r>
            <a:r>
              <a:rPr lang="en-US" sz="2800" b="1" spc="70" dirty="0">
                <a:latin typeface="Arial"/>
                <a:cs typeface="Arial"/>
              </a:rPr>
              <a:t> </a:t>
            </a:r>
            <a:r>
              <a:rPr lang="en-US" sz="2800" b="1" spc="20" dirty="0">
                <a:latin typeface="Arial"/>
                <a:cs typeface="Arial"/>
              </a:rPr>
              <a:t>Integration </a:t>
            </a:r>
            <a:r>
              <a:rPr lang="en-US" sz="2800" b="1" spc="-35" dirty="0">
                <a:latin typeface="Arial"/>
                <a:cs typeface="Arial"/>
              </a:rPr>
              <a:t>Framework  </a:t>
            </a:r>
            <a:r>
              <a:rPr lang="en-US" sz="2800" b="1" spc="105" dirty="0">
                <a:latin typeface="Arial"/>
                <a:cs typeface="Arial"/>
              </a:rPr>
              <a:t>based</a:t>
            </a:r>
            <a:r>
              <a:rPr lang="en-US" sz="2800" b="1" spc="-70" dirty="0">
                <a:latin typeface="Arial"/>
                <a:cs typeface="Arial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on</a:t>
            </a:r>
            <a:endParaRPr lang="en-US" sz="2800" b="1" dirty="0">
              <a:latin typeface="Arial"/>
              <a:cs typeface="Arial"/>
            </a:endParaRPr>
          </a:p>
          <a:p>
            <a:pPr marL="11430" algn="ctr">
              <a:lnSpc>
                <a:spcPct val="100000"/>
              </a:lnSpc>
            </a:pPr>
            <a:r>
              <a:rPr lang="en-US" sz="2800" b="1" spc="-5" dirty="0">
                <a:latin typeface="Arial"/>
                <a:cs typeface="Arial"/>
              </a:rPr>
              <a:t>Enterprise </a:t>
            </a:r>
            <a:r>
              <a:rPr lang="en-US" sz="2800" b="1" spc="20" dirty="0">
                <a:latin typeface="Arial"/>
                <a:cs typeface="Arial"/>
              </a:rPr>
              <a:t>Integration</a:t>
            </a:r>
            <a:r>
              <a:rPr lang="en-US" sz="2800" b="1" spc="5" dirty="0">
                <a:latin typeface="Arial"/>
                <a:cs typeface="Arial"/>
              </a:rPr>
              <a:t> </a:t>
            </a:r>
            <a:r>
              <a:rPr lang="en-US" sz="2800" b="1" spc="-25" dirty="0">
                <a:latin typeface="Arial"/>
                <a:cs typeface="Arial"/>
              </a:rPr>
              <a:t>Patterns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2133600"/>
            <a:ext cx="2951574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257800"/>
            <a:ext cx="2557486" cy="216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7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Foundation - Patterns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11" y="2839780"/>
            <a:ext cx="3901778" cy="521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3048000"/>
            <a:ext cx="5202237" cy="318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55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pc="-5" dirty="0"/>
              <a:t>Content </a:t>
            </a:r>
            <a:r>
              <a:rPr spc="85" dirty="0"/>
              <a:t>Based</a:t>
            </a:r>
            <a:r>
              <a:rPr spc="-50" dirty="0"/>
              <a:t> </a:t>
            </a:r>
            <a:r>
              <a:rPr spc="-75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2209800"/>
            <a:ext cx="108839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51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75360" y="5567546"/>
            <a:ext cx="1072896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Content </a:t>
            </a:r>
            <a:r>
              <a:rPr sz="5400" spc="85" dirty="0"/>
              <a:t>Based</a:t>
            </a:r>
            <a:r>
              <a:rPr sz="5400" spc="-50" dirty="0"/>
              <a:t> </a:t>
            </a:r>
            <a:r>
              <a:rPr sz="4400" spc="-75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2209800"/>
            <a:ext cx="108839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6553200"/>
            <a:ext cx="30746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from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Arial"/>
                <a:cs typeface="Arial"/>
              </a:rPr>
              <a:t>newOrder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1147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397</TotalTime>
  <Words>1429</Words>
  <Application>Microsoft Office PowerPoint</Application>
  <PresentationFormat>Anpassad</PresentationFormat>
  <Paragraphs>322</Paragraphs>
  <Slides>45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45</vt:i4>
      </vt:variant>
    </vt:vector>
  </HeadingPairs>
  <TitlesOfParts>
    <vt:vector size="55" baseType="lpstr">
      <vt:lpstr>MS Gothic</vt:lpstr>
      <vt:lpstr>Arial</vt:lpstr>
      <vt:lpstr>Calibri</vt:lpstr>
      <vt:lpstr>Cambria</vt:lpstr>
      <vt:lpstr>Liberation Sans</vt:lpstr>
      <vt:lpstr>StarSymbol</vt:lpstr>
      <vt:lpstr>Tahoma</vt:lpstr>
      <vt:lpstr>Times New Roman</vt:lpstr>
      <vt:lpstr>Wingdings</vt:lpstr>
      <vt:lpstr>Adjacency</vt:lpstr>
      <vt:lpstr>PowerPoint-presentation</vt:lpstr>
      <vt:lpstr>Souciance Eqdam Rashti</vt:lpstr>
      <vt:lpstr>Agenda</vt:lpstr>
      <vt:lpstr>Why Open Source ?</vt:lpstr>
      <vt:lpstr>Open Source Products</vt:lpstr>
      <vt:lpstr>Apache Camel</vt:lpstr>
      <vt:lpstr>Foundation - Patterns</vt:lpstr>
      <vt:lpstr>Content Based Router</vt:lpstr>
      <vt:lpstr>Content Based Router</vt:lpstr>
      <vt:lpstr>PowerPoint-presentation</vt:lpstr>
      <vt:lpstr>Content Based Router</vt:lpstr>
      <vt:lpstr>Content Based Router</vt:lpstr>
      <vt:lpstr>Content Based Router</vt:lpstr>
      <vt:lpstr>Content Based Router</vt:lpstr>
      <vt:lpstr>Content Based Router</vt:lpstr>
      <vt:lpstr>Content Based Router</vt:lpstr>
      <vt:lpstr>Content Based Router</vt:lpstr>
      <vt:lpstr>Java Code</vt:lpstr>
      <vt:lpstr>Java Code</vt:lpstr>
      <vt:lpstr>Java DSL import org.apache.camel.builder.RouteBuilder;</vt:lpstr>
      <vt:lpstr>XML DSL</vt:lpstr>
      <vt:lpstr>Endpoint URIs</vt:lpstr>
      <vt:lpstr>Just Java Code</vt:lpstr>
      <vt:lpstr>Architecture</vt:lpstr>
      <vt:lpstr>Camel architecture</vt:lpstr>
      <vt:lpstr>Components: 200+</vt:lpstr>
      <vt:lpstr>An example</vt:lpstr>
      <vt:lpstr>Camel code for example</vt:lpstr>
      <vt:lpstr>We don’t have palette with nodes..</vt:lpstr>
      <vt:lpstr>Splitter</vt:lpstr>
      <vt:lpstr>More examples</vt:lpstr>
      <vt:lpstr>Test</vt:lpstr>
      <vt:lpstr>Test examples</vt:lpstr>
      <vt:lpstr>Advanced Camel</vt:lpstr>
      <vt:lpstr>Apache Karaf</vt:lpstr>
      <vt:lpstr>Karaf demo</vt:lpstr>
      <vt:lpstr>Custom distribution of Karaf</vt:lpstr>
      <vt:lpstr>Custom distribution with Docker</vt:lpstr>
      <vt:lpstr>Build&amp;Deploy flow</vt:lpstr>
      <vt:lpstr>Our goal..</vt:lpstr>
      <vt:lpstr>Build&amp;Deploy example</vt:lpstr>
      <vt:lpstr>Lessons learned</vt:lpstr>
      <vt:lpstr>Product positioning</vt:lpstr>
      <vt:lpstr>Summary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moeed</dc:creator>
  <cp:lastModifiedBy>Souciance Eqdam Rashti</cp:lastModifiedBy>
  <cp:revision>19</cp:revision>
  <dcterms:created xsi:type="dcterms:W3CDTF">2016-10-09T13:16:55Z</dcterms:created>
  <dcterms:modified xsi:type="dcterms:W3CDTF">2016-11-06T19:24:27Z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2016-10-09T00:00:00Z</vt:filetime>
  </property>
</Properties>
</file>