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311" r:id="rId6"/>
    <p:sldId id="296" r:id="rId7"/>
    <p:sldId id="264" r:id="rId8"/>
    <p:sldId id="297" r:id="rId9"/>
    <p:sldId id="299" r:id="rId10"/>
    <p:sldId id="300" r:id="rId11"/>
    <p:sldId id="298" r:id="rId12"/>
    <p:sldId id="267" r:id="rId13"/>
    <p:sldId id="301" r:id="rId14"/>
    <p:sldId id="268" r:id="rId15"/>
    <p:sldId id="303" r:id="rId16"/>
    <p:sldId id="304" r:id="rId17"/>
    <p:sldId id="305" r:id="rId18"/>
    <p:sldId id="306" r:id="rId19"/>
    <p:sldId id="302" r:id="rId20"/>
    <p:sldId id="307" r:id="rId21"/>
    <p:sldId id="308" r:id="rId22"/>
    <p:sldId id="309" r:id="rId23"/>
    <p:sldId id="310" r:id="rId24"/>
    <p:sldId id="27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9903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503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59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7340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004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3612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781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837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766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593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12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883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01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747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3 different cycles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componentWillMount </a:t>
            </a:r>
            <a:r>
              <a:rPr lang="en-US"/>
              <a:t>does not differ much from constructor - it is also called once only in the initial mounting life-cycle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maybe called multiple times - due to this fact it is not recommended to use this function for any side-effect causing operations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49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26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" type="tx">
  <p:cSld name="TITLE_AND_BODY">
    <p:bg>
      <p:bgPr>
        <a:solidFill>
          <a:srgbClr val="262626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7453" y="2941319"/>
            <a:ext cx="3386400" cy="22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00050" y="1268118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156737" y="4827713"/>
            <a:ext cx="54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00050" y="1236093"/>
            <a:ext cx="8305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bg>
      <p:bgPr>
        <a:solidFill>
          <a:srgbClr val="F1C23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156737" y="4827713"/>
            <a:ext cx="54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156737" y="4827713"/>
            <a:ext cx="54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00050" y="1153818"/>
            <a:ext cx="3985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720293" y="1153818"/>
            <a:ext cx="3985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156737" y="4827713"/>
            <a:ext cx="54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None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None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None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None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None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None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None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None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Calibri"/>
              <a:buNone/>
              <a:defRPr sz="5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2" y="4827616"/>
            <a:ext cx="9144000" cy="3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00050" y="1236093"/>
            <a:ext cx="8305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156737" y="4827713"/>
            <a:ext cx="54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3t.com/download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products/compas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00050" y="159548"/>
            <a:ext cx="83055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dirty="0"/>
              <a:t>NodeJS</a:t>
            </a:r>
            <a:endParaRPr sz="3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400050" y="4367943"/>
            <a:ext cx="18978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7780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800" dirty="0"/>
              <a:t>Matko Raguž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lvl="0"/>
            <a:r>
              <a:rPr lang="en-US" dirty="0"/>
              <a:t>REST - </a:t>
            </a:r>
            <a:r>
              <a:rPr lang="hr-HR" dirty="0" err="1"/>
              <a:t>REpresentational</a:t>
            </a:r>
            <a:r>
              <a:rPr lang="hr-HR" dirty="0"/>
              <a:t> State Transfer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HTTP </a:t>
            </a:r>
            <a:r>
              <a:rPr lang="hr-HR" dirty="0" err="1"/>
              <a:t>Requests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GET, POST, PUT, DELETE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/>
              <a:t>Response</a:t>
            </a:r>
            <a:r>
              <a:rPr lang="hr-HR" dirty="0"/>
              <a:t> </a:t>
            </a:r>
            <a:r>
              <a:rPr lang="hr-HR" dirty="0" err="1"/>
              <a:t>codes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>
                <a:hlinkClick r:id="rId3"/>
              </a:rPr>
              <a:t>https://en.wikipedia.org/wiki/List_of_HTTP_status_codes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1xx – </a:t>
            </a:r>
            <a:r>
              <a:rPr lang="hr-HR" dirty="0" err="1"/>
              <a:t>Information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2xx – </a:t>
            </a:r>
            <a:r>
              <a:rPr lang="hr-HR" dirty="0" err="1"/>
              <a:t>Success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3xx – </a:t>
            </a:r>
            <a:r>
              <a:rPr lang="hr-HR" dirty="0" err="1"/>
              <a:t>Redirect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4xx – </a:t>
            </a:r>
            <a:r>
              <a:rPr lang="hr-HR" dirty="0" err="1"/>
              <a:t>Client</a:t>
            </a:r>
            <a:r>
              <a:rPr lang="hr-HR" dirty="0"/>
              <a:t> </a:t>
            </a:r>
            <a:r>
              <a:rPr lang="hr-HR" dirty="0" err="1"/>
              <a:t>error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5xx – Server </a:t>
            </a:r>
            <a:r>
              <a:rPr lang="hr-HR" dirty="0" err="1"/>
              <a:t>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98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Parameters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/>
              <a:t>Query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/</a:t>
            </a:r>
            <a:r>
              <a:rPr lang="hr-HR" dirty="0" err="1"/>
              <a:t>route?</a:t>
            </a:r>
            <a:r>
              <a:rPr lang="hr-HR" dirty="0" err="1">
                <a:solidFill>
                  <a:srgbClr val="92D050"/>
                </a:solidFill>
              </a:rPr>
              <a:t>param</a:t>
            </a:r>
            <a:r>
              <a:rPr lang="hr-HR" dirty="0"/>
              <a:t>=</a:t>
            </a:r>
            <a:r>
              <a:rPr lang="hr-HR" dirty="0" err="1"/>
              <a:t>value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/>
              <a:t>req.query.</a:t>
            </a:r>
            <a:r>
              <a:rPr lang="hr-HR" dirty="0" err="1">
                <a:solidFill>
                  <a:srgbClr val="92D050"/>
                </a:solidFill>
              </a:rPr>
              <a:t>param</a:t>
            </a:r>
            <a:endParaRPr lang="hr-HR" dirty="0">
              <a:solidFill>
                <a:srgbClr val="92D050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/>
              <a:t>Body</a:t>
            </a:r>
            <a:r>
              <a:rPr lang="hr-HR" dirty="0"/>
              <a:t> (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available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GET!!)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/</a:t>
            </a:r>
            <a:r>
              <a:rPr lang="hr-HR" dirty="0" err="1"/>
              <a:t>route</a:t>
            </a:r>
            <a:r>
              <a:rPr lang="hr-HR" dirty="0"/>
              <a:t>    {</a:t>
            </a:r>
            <a:r>
              <a:rPr lang="hr-HR" dirty="0">
                <a:solidFill>
                  <a:srgbClr val="92D050"/>
                </a:solidFill>
              </a:rPr>
              <a:t>param</a:t>
            </a:r>
            <a:r>
              <a:rPr lang="hr-HR" dirty="0"/>
              <a:t>: </a:t>
            </a:r>
            <a:r>
              <a:rPr lang="hr-HR" dirty="0" err="1"/>
              <a:t>value</a:t>
            </a:r>
            <a:r>
              <a:rPr lang="hr-HR" dirty="0"/>
              <a:t>}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/>
              <a:t>req.body.</a:t>
            </a:r>
            <a:r>
              <a:rPr lang="hr-HR" dirty="0" err="1">
                <a:solidFill>
                  <a:srgbClr val="92D050"/>
                </a:solidFill>
              </a:rPr>
              <a:t>param</a:t>
            </a:r>
            <a:endParaRPr lang="hr-HR" dirty="0">
              <a:solidFill>
                <a:srgbClr val="92D050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/>
              <a:t>Path</a:t>
            </a:r>
            <a:endParaRPr lang="hr-HR"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/</a:t>
            </a:r>
            <a:r>
              <a:rPr lang="hr-HR" dirty="0" err="1"/>
              <a:t>route</a:t>
            </a:r>
            <a:r>
              <a:rPr lang="hr-HR" dirty="0"/>
              <a:t>/:</a:t>
            </a:r>
            <a:r>
              <a:rPr lang="hr-HR" dirty="0">
                <a:solidFill>
                  <a:srgbClr val="92D050"/>
                </a:solidFill>
              </a:rPr>
              <a:t>param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/>
              <a:t>req.params.</a:t>
            </a:r>
            <a:r>
              <a:rPr lang="hr-HR" dirty="0" err="1">
                <a:solidFill>
                  <a:srgbClr val="92D050"/>
                </a:solidFill>
              </a:rPr>
              <a:t>param</a:t>
            </a:r>
            <a:endParaRPr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0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19250" y="560548"/>
            <a:ext cx="83055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dirty="0"/>
              <a:t>Demo – Creating GET route</a:t>
            </a:r>
            <a:endParaRPr sz="3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19250" y="560548"/>
            <a:ext cx="83055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r>
              <a:rPr lang="en-US" dirty="0"/>
              <a:t>Assignment</a:t>
            </a:r>
            <a:br>
              <a:rPr lang="en-US" dirty="0"/>
            </a:br>
            <a:br>
              <a:rPr lang="en-US" dirty="0"/>
            </a:br>
            <a:endParaRPr sz="3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202">
            <a:extLst>
              <a:ext uri="{FF2B5EF4-FFF2-40B4-BE49-F238E27FC236}">
                <a16:creationId xmlns:a16="http://schemas.microsoft.com/office/drawing/2014/main" id="{ACD069C5-F94F-2D42-B3B2-924D372B34E5}"/>
              </a:ext>
            </a:extLst>
          </p:cNvPr>
          <p:cNvSpPr txBox="1">
            <a:spLocks/>
          </p:cNvSpPr>
          <p:nvPr/>
        </p:nvSpPr>
        <p:spPr>
          <a:xfrm>
            <a:off x="400050" y="1649355"/>
            <a:ext cx="8531700" cy="247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/</a:t>
            </a:r>
            <a:r>
              <a:rPr lang="hr-HR" dirty="0" err="1"/>
              <a:t>block</a:t>
            </a:r>
            <a:r>
              <a:rPr lang="hr-HR" dirty="0"/>
              <a:t>/</a:t>
            </a:r>
            <a:r>
              <a:rPr lang="hr-HR" dirty="0" err="1"/>
              <a:t>rgbMatrix</a:t>
            </a:r>
            <a:endParaRPr lang="hr-HR" dirty="0"/>
          </a:p>
          <a:p>
            <a:pPr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Response: </a:t>
            </a:r>
            <a:r>
              <a:rPr lang="hr-HR" dirty="0"/>
              <a:t>[[</a:t>
            </a:r>
            <a:r>
              <a:rPr lang="hr-HR" dirty="0" err="1"/>
              <a:t>colorHex</a:t>
            </a:r>
            <a:r>
              <a:rPr lang="hr-HR" dirty="0"/>
              <a:t>]] (</a:t>
            </a:r>
            <a:r>
              <a:rPr lang="hr-HR" dirty="0" err="1"/>
              <a:t>i.e</a:t>
            </a:r>
            <a:r>
              <a:rPr lang="hr-HR" dirty="0"/>
              <a:t>. ‘FF00AB’)</a:t>
            </a:r>
          </a:p>
          <a:p>
            <a:pPr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0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00050" y="1602700"/>
            <a:ext cx="77646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Mongo and mongoose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Mongo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>
                <a:solidFill>
                  <a:schemeClr val="tx1"/>
                </a:solidFill>
              </a:rPr>
              <a:t>NoSQL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database</a:t>
            </a:r>
            <a:endParaRPr lang="hr-H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>
                <a:solidFill>
                  <a:schemeClr val="tx1"/>
                </a:solidFill>
              </a:rPr>
              <a:t>Easy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setup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1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Mongoose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>
                <a:solidFill>
                  <a:schemeClr val="tx1"/>
                </a:solidFill>
              </a:rPr>
              <a:t>NPM </a:t>
            </a:r>
            <a:r>
              <a:rPr lang="hr-HR" dirty="0" err="1">
                <a:solidFill>
                  <a:schemeClr val="tx1"/>
                </a:solidFill>
              </a:rPr>
              <a:t>package</a:t>
            </a:r>
            <a:r>
              <a:rPr lang="hr-HR" dirty="0">
                <a:solidFill>
                  <a:schemeClr val="tx1"/>
                </a:solidFill>
              </a:rPr>
              <a:t> for mongo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>
                <a:solidFill>
                  <a:schemeClr val="tx1"/>
                </a:solidFill>
              </a:rPr>
              <a:t>$ </a:t>
            </a:r>
            <a:r>
              <a:rPr lang="hr-HR" dirty="0" err="1">
                <a:solidFill>
                  <a:schemeClr val="tx1"/>
                </a:solidFill>
              </a:rPr>
              <a:t>npm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install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mongoose</a:t>
            </a:r>
            <a:r>
              <a:rPr lang="hr-HR" dirty="0">
                <a:solidFill>
                  <a:schemeClr val="tx1"/>
                </a:solidFill>
              </a:rPr>
              <a:t> –</a:t>
            </a:r>
            <a:r>
              <a:rPr lang="hr-HR" dirty="0" err="1">
                <a:solidFill>
                  <a:schemeClr val="tx1"/>
                </a:solidFill>
              </a:rPr>
              <a:t>save</a:t>
            </a:r>
            <a:endParaRPr lang="hr-H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sz="1800" dirty="0" err="1"/>
              <a:t>mongodb</a:t>
            </a:r>
            <a:r>
              <a:rPr lang="hr-HR" sz="1800" dirty="0"/>
              <a:t>://axilis:axilis@ds119070.mlab.com:19070/jsschool2018node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>
                <a:solidFill>
                  <a:schemeClr val="tx1"/>
                </a:solidFill>
              </a:rPr>
              <a:t>_</a:t>
            </a:r>
            <a:r>
              <a:rPr lang="hr-HR" dirty="0" err="1">
                <a:solidFill>
                  <a:schemeClr val="tx1"/>
                </a:solidFill>
              </a:rPr>
              <a:t>id</a:t>
            </a:r>
            <a:endParaRPr lang="hr-HR" dirty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6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Mongo GUI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>
                <a:solidFill>
                  <a:schemeClr val="tx1"/>
                </a:solidFill>
              </a:rPr>
              <a:t>Studio 3T – </a:t>
            </a:r>
            <a:r>
              <a:rPr lang="hr-HR" dirty="0" err="1">
                <a:solidFill>
                  <a:schemeClr val="tx1"/>
                </a:solidFill>
              </a:rPr>
              <a:t>MongoChef</a:t>
            </a:r>
            <a:endParaRPr lang="hr-HR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>
                <a:solidFill>
                  <a:schemeClr val="tx1"/>
                </a:solidFill>
                <a:hlinkClick r:id="rId3"/>
              </a:rPr>
              <a:t>https://studio3t.com/download/</a:t>
            </a:r>
            <a:endParaRPr lang="hr-H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>
                <a:solidFill>
                  <a:schemeClr val="tx1"/>
                </a:solidFill>
              </a:rPr>
              <a:t>MongoDB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Compass</a:t>
            </a:r>
            <a:endParaRPr lang="hr-HR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hr-HR" dirty="0">
                <a:solidFill>
                  <a:schemeClr val="tx1"/>
                </a:solidFill>
                <a:hlinkClick r:id="rId4"/>
              </a:rPr>
              <a:t>https://www.mongodb.com/products/</a:t>
            </a:r>
            <a:r>
              <a:rPr lang="hr-HR" dirty="0" err="1">
                <a:solidFill>
                  <a:schemeClr val="tx1"/>
                </a:solidFill>
                <a:hlinkClick r:id="rId4"/>
              </a:rPr>
              <a:t>compass</a:t>
            </a:r>
            <a:endParaRPr lang="hr-HR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endParaRPr lang="hr-HR" dirty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9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19250" y="560548"/>
            <a:ext cx="83055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dirty="0"/>
              <a:t>Demo – Mongoose + PUT</a:t>
            </a:r>
            <a:endParaRPr sz="3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39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View Models / Request Models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>
                <a:solidFill>
                  <a:schemeClr val="tx1"/>
                </a:solidFill>
              </a:rPr>
              <a:t>DTO </a:t>
            </a:r>
            <a:r>
              <a:rPr lang="hr-HR" dirty="0" err="1">
                <a:solidFill>
                  <a:schemeClr val="tx1"/>
                </a:solidFill>
              </a:rPr>
              <a:t>in</a:t>
            </a:r>
            <a:r>
              <a:rPr lang="hr-HR" dirty="0">
                <a:solidFill>
                  <a:schemeClr val="tx1"/>
                </a:solidFill>
              </a:rPr>
              <a:t> some </a:t>
            </a:r>
            <a:r>
              <a:rPr lang="hr-HR" dirty="0" err="1">
                <a:solidFill>
                  <a:schemeClr val="tx1"/>
                </a:solidFill>
              </a:rPr>
              <a:t>languages</a:t>
            </a:r>
            <a:endParaRPr lang="hr-H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>
                <a:solidFill>
                  <a:schemeClr val="tx1"/>
                </a:solidFill>
              </a:rPr>
              <a:t>Do </a:t>
            </a:r>
            <a:r>
              <a:rPr lang="hr-HR" dirty="0" err="1">
                <a:solidFill>
                  <a:schemeClr val="tx1"/>
                </a:solidFill>
              </a:rPr>
              <a:t>not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send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any</a:t>
            </a:r>
            <a:r>
              <a:rPr lang="hr-HR" dirty="0">
                <a:solidFill>
                  <a:schemeClr val="tx1"/>
                </a:solidFill>
              </a:rPr>
              <a:t> data </a:t>
            </a:r>
            <a:r>
              <a:rPr lang="hr-HR" dirty="0" err="1">
                <a:solidFill>
                  <a:schemeClr val="tx1"/>
                </a:solidFill>
              </a:rPr>
              <a:t>that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is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not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necessary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7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/>
              <a:t>Summary</a:t>
            </a:r>
            <a:endParaRPr sz="3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3055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Node?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Routes and responses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 and mongoose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19250" y="560548"/>
            <a:ext cx="83055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dirty="0"/>
              <a:t>Demo – GET with </a:t>
            </a:r>
            <a:r>
              <a:rPr lang="en-US" dirty="0" err="1"/>
              <a:t>ViewModel</a:t>
            </a:r>
            <a:endParaRPr sz="3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59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19250" y="560548"/>
            <a:ext cx="83055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r>
              <a:rPr lang="en-US" dirty="0"/>
              <a:t>Assignment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sz="3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202">
            <a:extLst>
              <a:ext uri="{FF2B5EF4-FFF2-40B4-BE49-F238E27FC236}">
                <a16:creationId xmlns:a16="http://schemas.microsoft.com/office/drawing/2014/main" id="{ACD069C5-F94F-2D42-B3B2-924D372B34E5}"/>
              </a:ext>
            </a:extLst>
          </p:cNvPr>
          <p:cNvSpPr txBox="1">
            <a:spLocks/>
          </p:cNvSpPr>
          <p:nvPr/>
        </p:nvSpPr>
        <p:spPr>
          <a:xfrm>
            <a:off x="400050" y="1480750"/>
            <a:ext cx="8531700" cy="370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Model/Collection – </a:t>
            </a:r>
            <a:r>
              <a:rPr lang="en-US" dirty="0" err="1">
                <a:solidFill>
                  <a:schemeClr val="bg1"/>
                </a:solidFill>
              </a:rPr>
              <a:t>Block_NAME</a:t>
            </a:r>
            <a:endParaRPr lang="en-US" dirty="0">
              <a:solidFill>
                <a:schemeClr val="bg1"/>
              </a:solidFill>
            </a:endParaRPr>
          </a:p>
          <a:p>
            <a:pPr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{ x: number, y: number, color: string }</a:t>
            </a:r>
          </a:p>
          <a:p>
            <a:pPr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POST /block/color { x: number, y: number, color: string }</a:t>
            </a:r>
          </a:p>
          <a:p>
            <a:pPr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Should create or update</a:t>
            </a:r>
          </a:p>
          <a:p>
            <a:pPr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200 if OK</a:t>
            </a:r>
          </a:p>
          <a:p>
            <a:pPr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400 if parameters are missing or invalid format</a:t>
            </a:r>
          </a:p>
          <a:p>
            <a:pPr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Update GET to pull values from Mongo</a:t>
            </a:r>
          </a:p>
          <a:p>
            <a:pPr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Matrix size 5x5</a:t>
            </a:r>
          </a:p>
          <a:p>
            <a:pPr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Format through </a:t>
            </a:r>
            <a:r>
              <a:rPr lang="en-US" dirty="0" err="1">
                <a:solidFill>
                  <a:schemeClr val="bg1"/>
                </a:solidFill>
              </a:rPr>
              <a:t>ViewModel</a:t>
            </a:r>
            <a:endParaRPr lang="en-US" dirty="0">
              <a:solidFill>
                <a:schemeClr val="bg1"/>
              </a:solidFill>
            </a:endParaRPr>
          </a:p>
          <a:p>
            <a:pPr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8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 err="1"/>
              <a:t>Middlewares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>
                <a:solidFill>
                  <a:schemeClr val="tx1"/>
                </a:solidFill>
              </a:rPr>
              <a:t>Error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middleware</a:t>
            </a:r>
            <a:endParaRPr lang="hr-H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>
                <a:solidFill>
                  <a:schemeClr val="tx1"/>
                </a:solidFill>
              </a:rPr>
              <a:t>Any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other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middleware</a:t>
            </a:r>
            <a:endParaRPr lang="hr-H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>
                <a:solidFill>
                  <a:schemeClr val="tx1"/>
                </a:solidFill>
              </a:rPr>
              <a:t>next</a:t>
            </a:r>
            <a:r>
              <a:rPr lang="hr-HR" dirty="0">
                <a:solidFill>
                  <a:schemeClr val="tx1"/>
                </a:solidFill>
              </a:rPr>
              <a:t>()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>
                <a:solidFill>
                  <a:schemeClr val="tx1"/>
                </a:solidFill>
              </a:rPr>
              <a:t>Chain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multiple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middlewares</a:t>
            </a:r>
            <a:r>
              <a:rPr lang="hr-HR" dirty="0">
                <a:solidFill>
                  <a:schemeClr val="tx1"/>
                </a:solidFill>
              </a:rPr>
              <a:t> to </a:t>
            </a:r>
            <a:r>
              <a:rPr lang="hr-HR" dirty="0" err="1">
                <a:solidFill>
                  <a:schemeClr val="tx1"/>
                </a:solidFill>
              </a:rPr>
              <a:t>reduce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code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size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8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9250" y="560548"/>
            <a:ext cx="83055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dirty="0"/>
              <a:t>Demo – basic middleware</a:t>
            </a:r>
            <a:endParaRPr sz="3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24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9250" y="560548"/>
            <a:ext cx="83055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dirty="0"/>
              <a:t>Fin!</a:t>
            </a:r>
            <a:endParaRPr sz="3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00050" y="160269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What is Node?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Frontend vs Backend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JavaScript on Server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Chrome V8 engine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All known JavaScript functions available except DOM-related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nodejs</a:t>
            </a:r>
            <a:r>
              <a:rPr lang="en-US" dirty="0"/>
              <a:t>/Release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Node basics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Single thread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Event loop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Process managers, clusters…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66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NPM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Node Package Manager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Yarn?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 err="1"/>
              <a:t>node_modules</a:t>
            </a:r>
            <a:r>
              <a:rPr lang="en-US" dirty="0"/>
              <a:t> = External modules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require vs import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[install/remove] [-g] PACKAGE_NAME [--save/--save-dev]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68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00050" y="160269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Express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00050" y="15954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Express generator</a:t>
            </a:r>
            <a:endParaRPr sz="3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00050" y="1236100"/>
            <a:ext cx="8124018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$ </a:t>
            </a:r>
            <a:r>
              <a:rPr lang="hr-HR" dirty="0" err="1"/>
              <a:t>npm</a:t>
            </a:r>
            <a:r>
              <a:rPr lang="hr-HR" dirty="0"/>
              <a:t> </a:t>
            </a:r>
            <a:r>
              <a:rPr lang="hr-HR" dirty="0" err="1"/>
              <a:t>install</a:t>
            </a:r>
            <a:r>
              <a:rPr lang="hr-HR" dirty="0"/>
              <a:t> </a:t>
            </a:r>
            <a:r>
              <a:rPr lang="hr-HR" dirty="0" err="1"/>
              <a:t>express</a:t>
            </a:r>
            <a:r>
              <a:rPr lang="hr-HR" dirty="0"/>
              <a:t>-generator –g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/>
              <a:t>$ </a:t>
            </a:r>
            <a:r>
              <a:rPr lang="hr-HR" dirty="0" err="1"/>
              <a:t>express</a:t>
            </a:r>
            <a:r>
              <a:rPr lang="hr-HR" dirty="0"/>
              <a:t> APP_NAME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hr-HR" dirty="0" err="1"/>
              <a:t>Blank</a:t>
            </a:r>
            <a:r>
              <a:rPr lang="hr-HR" dirty="0"/>
              <a:t>, </a:t>
            </a:r>
            <a:r>
              <a:rPr lang="hr-HR" dirty="0" err="1"/>
              <a:t>already</a:t>
            </a:r>
            <a:r>
              <a:rPr lang="hr-HR" dirty="0"/>
              <a:t> </a:t>
            </a:r>
            <a:r>
              <a:rPr lang="hr-HR" dirty="0" err="1"/>
              <a:t>preset</a:t>
            </a:r>
            <a:r>
              <a:rPr lang="hr-HR" dirty="0"/>
              <a:t> </a:t>
            </a:r>
            <a:r>
              <a:rPr lang="hr-HR" dirty="0" err="1"/>
              <a:t>Node</a:t>
            </a:r>
            <a:r>
              <a:rPr lang="hr-HR" dirty="0"/>
              <a:t> </a:t>
            </a:r>
            <a:r>
              <a:rPr lang="hr-HR" dirty="0" err="1"/>
              <a:t>project</a:t>
            </a:r>
            <a:endParaRPr lang="hr-HR" dirty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88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00050" y="1602693"/>
            <a:ext cx="830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dirty="0"/>
              <a:t>Routes and Responses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83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894</Words>
  <Application>Microsoft Macintosh PowerPoint</Application>
  <PresentationFormat>On-screen Show (16:9)</PresentationFormat>
  <Paragraphs>134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Arial</vt:lpstr>
      <vt:lpstr>Office Theme</vt:lpstr>
      <vt:lpstr>NodeJS</vt:lpstr>
      <vt:lpstr>Summary</vt:lpstr>
      <vt:lpstr>What is Node?</vt:lpstr>
      <vt:lpstr>Frontend vs Backend</vt:lpstr>
      <vt:lpstr>Node basics</vt:lpstr>
      <vt:lpstr>NPM</vt:lpstr>
      <vt:lpstr>Express</vt:lpstr>
      <vt:lpstr>Express generator</vt:lpstr>
      <vt:lpstr>Routes and Responses</vt:lpstr>
      <vt:lpstr>REST - REpresentational State Transfer</vt:lpstr>
      <vt:lpstr>Parameters</vt:lpstr>
      <vt:lpstr>Demo – Creating GET route</vt:lpstr>
      <vt:lpstr>Assignment  </vt:lpstr>
      <vt:lpstr>Mongo and mongoose  </vt:lpstr>
      <vt:lpstr>Mongo</vt:lpstr>
      <vt:lpstr>Mongoose</vt:lpstr>
      <vt:lpstr>Mongo GUI</vt:lpstr>
      <vt:lpstr>Demo – Mongoose + PUT</vt:lpstr>
      <vt:lpstr>View Models / Request Models</vt:lpstr>
      <vt:lpstr>Demo – GET with ViewModel</vt:lpstr>
      <vt:lpstr>Assignment   </vt:lpstr>
      <vt:lpstr>Middlewares</vt:lpstr>
      <vt:lpstr>Demo – basic middleware</vt:lpstr>
      <vt:lpstr>Fin!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cp:lastModifiedBy>Matko Raguž</cp:lastModifiedBy>
  <cp:revision>7</cp:revision>
  <dcterms:modified xsi:type="dcterms:W3CDTF">2018-05-18T08:47:29Z</dcterms:modified>
</cp:coreProperties>
</file>