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72" r:id="rId6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‹N›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923463"/>
          </a:xfrm>
        </p:spPr>
        <p:txBody>
          <a:bodyPr>
            <a:noAutofit/>
          </a:bodyPr>
          <a:lstStyle/>
          <a:p>
            <a:r>
              <a:rPr lang="en-US" altLang="zh-CN" sz="7200" b="1" i="0" dirty="0" err="1">
                <a:solidFill>
                  <a:srgbClr val="FFCC99"/>
                </a:solidFill>
                <a:latin typeface="Dancing Script"/>
              </a:rPr>
              <a:t>Presentazione</a:t>
            </a:r>
            <a:r>
              <a:rPr lang="en-US" altLang="zh-CN" sz="7200" b="1" i="0" dirty="0">
                <a:solidFill>
                  <a:srgbClr val="FFCC99"/>
                </a:solidFill>
                <a:latin typeface="Dancing Script"/>
              </a:rPr>
              <a:t> layout</a:t>
            </a:r>
            <a:br>
              <a:rPr lang="en-US" altLang="zh-CN" sz="7200" b="1" i="0" dirty="0">
                <a:solidFill>
                  <a:srgbClr val="FFCC99"/>
                </a:solidFill>
                <a:latin typeface="Dancing Script"/>
              </a:rPr>
            </a:br>
            <a:r>
              <a:rPr lang="en-US" altLang="zh-CN" sz="7200" b="1" i="0" dirty="0">
                <a:solidFill>
                  <a:srgbClr val="FFCC99"/>
                </a:solidFill>
                <a:latin typeface="Dancing Script"/>
              </a:rPr>
              <a:t>Mini homework</a:t>
            </a:r>
            <a:endParaRPr lang="en-US" altLang="zh-CN" b="1" i="0" dirty="0">
              <a:solidFill>
                <a:srgbClr val="FFCC99"/>
              </a:solidFill>
              <a:latin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magin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6896" y="672306"/>
            <a:ext cx="7630207" cy="5039385"/>
          </a:xfrm>
          <a:prstGeom prst="rect">
            <a:avLst/>
          </a:prstGeom>
        </p:spPr>
      </p:pic>
      <p:sp>
        <p:nvSpPr>
          <p:cNvPr id="1048603" name="Freccia bidirezionale verticale 1048602"/>
          <p:cNvSpPr/>
          <p:nvPr/>
        </p:nvSpPr>
        <p:spPr>
          <a:xfrm rot="5415311">
            <a:off x="4317042" y="-3561850"/>
            <a:ext cx="490128" cy="7647885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4" name="Freccia bidirezionale verticale 1048603"/>
          <p:cNvSpPr/>
          <p:nvPr/>
        </p:nvSpPr>
        <p:spPr>
          <a:xfrm>
            <a:off x="149019" y="672306"/>
            <a:ext cx="315129" cy="3377468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5" name="Freccia bidirezionale verticale 1048604"/>
          <p:cNvSpPr/>
          <p:nvPr/>
        </p:nvSpPr>
        <p:spPr>
          <a:xfrm rot="5400000">
            <a:off x="3720573" y="834153"/>
            <a:ext cx="275436" cy="6242374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6" name="Freccia bidirezionale verticale 1048605"/>
          <p:cNvSpPr/>
          <p:nvPr/>
        </p:nvSpPr>
        <p:spPr>
          <a:xfrm rot="5398198" flipH="1">
            <a:off x="7546211" y="3278001"/>
            <a:ext cx="289292" cy="1377769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7" name="Freccia bidirezionale verticale 1048606"/>
          <p:cNvSpPr/>
          <p:nvPr/>
        </p:nvSpPr>
        <p:spPr>
          <a:xfrm>
            <a:off x="6757835" y="672306"/>
            <a:ext cx="221643" cy="684062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8" name="CasellaDiTesto 1048607"/>
          <p:cNvSpPr txBox="1"/>
          <p:nvPr/>
        </p:nvSpPr>
        <p:spPr>
          <a:xfrm rot="16200000">
            <a:off x="-1438146" y="1503445"/>
            <a:ext cx="4000000" cy="383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CC99"/>
                </a:solidFill>
                <a:latin typeface="Carrois Gothic SC"/>
              </a:rPr>
              <a:t>Height : fit content</a:t>
            </a:r>
            <a:endParaRPr lang="it-IT" sz="2800">
              <a:solidFill>
                <a:srgbClr val="FFCC99"/>
              </a:solidFill>
              <a:latin typeface="Carrois Gothic SC"/>
            </a:endParaRPr>
          </a:p>
        </p:txBody>
      </p:sp>
      <p:sp>
        <p:nvSpPr>
          <p:cNvPr id="1048609" name="CasellaDiTesto 1048608"/>
          <p:cNvSpPr txBox="1"/>
          <p:nvPr/>
        </p:nvSpPr>
        <p:spPr>
          <a:xfrm>
            <a:off x="3001895" y="338764"/>
            <a:ext cx="4000000" cy="370840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lang="en-US" sz="1800" kern="1200">
                <a:solidFill>
                  <a:srgbClr val="FFCC99"/>
                </a:solidFill>
                <a:latin typeface="Carrois Gothic SC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Width: 100%</a:t>
            </a:r>
          </a:p>
        </p:txBody>
      </p:sp>
      <p:sp>
        <p:nvSpPr>
          <p:cNvPr id="1048610" name="CasellaDiTesto 1048609"/>
          <p:cNvSpPr txBox="1"/>
          <p:nvPr/>
        </p:nvSpPr>
        <p:spPr>
          <a:xfrm>
            <a:off x="5370949" y="886067"/>
            <a:ext cx="1497706" cy="256541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lang="en-US" sz="1800" kern="1200">
                <a:solidFill>
                  <a:srgbClr val="FFCC99"/>
                </a:solidFill>
                <a:latin typeface="Carrois Gothic SC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100"/>
              <a:t>Height: fit-content</a:t>
            </a:r>
          </a:p>
        </p:txBody>
      </p:sp>
      <p:sp>
        <p:nvSpPr>
          <p:cNvPr id="1048611" name="CasellaDiTesto 1048610"/>
          <p:cNvSpPr txBox="1"/>
          <p:nvPr/>
        </p:nvSpPr>
        <p:spPr>
          <a:xfrm>
            <a:off x="3001895" y="3955339"/>
            <a:ext cx="1569543" cy="269241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lang="en-US" sz="1800" kern="1200">
                <a:solidFill>
                  <a:srgbClr val="FFCC99"/>
                </a:solidFill>
                <a:latin typeface="Carrois Gothic SC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/>
              <a:t>Width: 8</a:t>
            </a:r>
            <a:r>
              <a:rPr lang="en-US" sz="1200"/>
              <a:t>0</a:t>
            </a:r>
            <a:r>
              <a:rPr sz="1200"/>
              <a:t>%</a:t>
            </a:r>
          </a:p>
        </p:txBody>
      </p:sp>
      <p:sp>
        <p:nvSpPr>
          <p:cNvPr id="1048612" name="CasellaDiTesto 1048611"/>
          <p:cNvSpPr txBox="1"/>
          <p:nvPr/>
        </p:nvSpPr>
        <p:spPr>
          <a:xfrm>
            <a:off x="7252433" y="3977272"/>
            <a:ext cx="4000000" cy="269240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algn="l" defTabSz="914400" rtl="0" eaLnBrk="1" latinLnBrk="0" hangingPunct="1">
              <a:defRPr lang="en-US" sz="1800" kern="1200">
                <a:solidFill>
                  <a:srgbClr val="FFCC99"/>
                </a:solidFill>
                <a:latin typeface="Carrois Gothic SC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/>
              <a:t>Width:20%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magin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38642" y="683688"/>
            <a:ext cx="9317359" cy="4641302"/>
          </a:xfrm>
          <a:prstGeom prst="rect">
            <a:avLst/>
          </a:prstGeom>
        </p:spPr>
      </p:pic>
      <p:sp>
        <p:nvSpPr>
          <p:cNvPr id="1048587" name="Freccia bidirezionale verticale 1048586"/>
          <p:cNvSpPr/>
          <p:nvPr/>
        </p:nvSpPr>
        <p:spPr>
          <a:xfrm rot="5405954" flipH="1">
            <a:off x="5286982" y="611738"/>
            <a:ext cx="163997" cy="7558634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588" name="Freccia bidirezionale verticale 1048587"/>
          <p:cNvSpPr/>
          <p:nvPr/>
        </p:nvSpPr>
        <p:spPr>
          <a:xfrm rot="5400000">
            <a:off x="572164" y="3729936"/>
            <a:ext cx="202209" cy="1346545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589" name="Rettangolo con angoli arrotondati 1048588"/>
          <p:cNvSpPr/>
          <p:nvPr/>
        </p:nvSpPr>
        <p:spPr>
          <a:xfrm>
            <a:off x="1729687" y="683687"/>
            <a:ext cx="7259423" cy="2189205"/>
          </a:xfrm>
          <a:prstGeom prst="roundRect">
            <a:avLst/>
          </a:prstGeom>
          <a:noFill/>
          <a:ln w="25400">
            <a:solidFill>
              <a:srgbClr val="02A5E3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cxnSp>
        <p:nvCxnSpPr>
          <p:cNvPr id="3145733" name="Connettore 2 3145732"/>
          <p:cNvCxnSpPr>
            <a:cxnSpLocks/>
          </p:cNvCxnSpPr>
          <p:nvPr/>
        </p:nvCxnSpPr>
        <p:spPr>
          <a:xfrm flipV="1">
            <a:off x="1697578" y="1789411"/>
            <a:ext cx="4170762" cy="335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3893E0"/>
            </a:solidFill>
            <a:headEnd type="triangle" w="lg" len="lg"/>
            <a:tailEnd type="triangle" w="lg" len="lg"/>
          </a:ln>
        </p:spPr>
      </p:cxnSp>
      <p:cxnSp>
        <p:nvCxnSpPr>
          <p:cNvPr id="3145734" name="Connettore 2 3145733"/>
          <p:cNvCxnSpPr>
            <a:cxnSpLocks/>
          </p:cNvCxnSpPr>
          <p:nvPr/>
        </p:nvCxnSpPr>
        <p:spPr>
          <a:xfrm>
            <a:off x="5697943" y="2278577"/>
            <a:ext cx="3245868" cy="28679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3893E0"/>
            </a:solidFill>
            <a:headEnd type="triangle" w="lg" len="lg"/>
            <a:tailEnd type="triangle" w="lg" len="lg"/>
          </a:ln>
        </p:spPr>
      </p:cxnSp>
      <p:cxnSp>
        <p:nvCxnSpPr>
          <p:cNvPr id="3145735" name="Connettore 2 3145734"/>
          <p:cNvCxnSpPr>
            <a:cxnSpLocks/>
          </p:cNvCxnSpPr>
          <p:nvPr/>
        </p:nvCxnSpPr>
        <p:spPr>
          <a:xfrm flipH="1">
            <a:off x="7829405" y="702002"/>
            <a:ext cx="41361" cy="2170889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3893E0"/>
            </a:solidFill>
            <a:headEnd type="triangle" w="lg" len="lg"/>
            <a:tailEnd type="triangle" w="lg" len="lg"/>
          </a:ln>
        </p:spPr>
      </p:cxnSp>
      <p:sp>
        <p:nvSpPr>
          <p:cNvPr id="1048590" name="Freccia bidirezionale verticale 1048589"/>
          <p:cNvSpPr/>
          <p:nvPr/>
        </p:nvSpPr>
        <p:spPr>
          <a:xfrm rot="5400000">
            <a:off x="1169200" y="3285154"/>
            <a:ext cx="95856" cy="262475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591" name="Freccia bidirezionale verticale 1048590"/>
          <p:cNvSpPr/>
          <p:nvPr/>
        </p:nvSpPr>
        <p:spPr>
          <a:xfrm>
            <a:off x="1083831" y="1704436"/>
            <a:ext cx="266593" cy="826242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592" name="CasellaDiTesto 1048591"/>
          <p:cNvSpPr txBox="1"/>
          <p:nvPr/>
        </p:nvSpPr>
        <p:spPr>
          <a:xfrm>
            <a:off x="383664" y="1499849"/>
            <a:ext cx="1933521" cy="2895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oto Sans CJK KR"/>
                <a:ea typeface="Noto Sans CJK KR"/>
                <a:cs typeface="MiClock Uyghur Condensed Thin"/>
              </a:rPr>
              <a:t>Height: fit-content</a:t>
            </a:r>
            <a:endParaRPr lang="it-IT" sz="2800">
              <a:solidFill>
                <a:srgbClr val="000000"/>
              </a:solidFill>
              <a:latin typeface="Noto Sans CJK KR"/>
              <a:ea typeface="Noto Sans CJK KR"/>
              <a:cs typeface="MiClock Uyghur Condensed Thin"/>
            </a:endParaRPr>
          </a:p>
        </p:txBody>
      </p:sp>
      <p:sp>
        <p:nvSpPr>
          <p:cNvPr id="1048593" name="CasellaDiTesto 1048592"/>
          <p:cNvSpPr txBox="1"/>
          <p:nvPr/>
        </p:nvSpPr>
        <p:spPr>
          <a:xfrm>
            <a:off x="673267" y="3484626"/>
            <a:ext cx="755628" cy="167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Source Sans Pro"/>
                <a:cs typeface="Noto Sans Oriya UI"/>
              </a:rPr>
              <a:t>Margin-Left: -10%</a:t>
            </a:r>
            <a:endParaRPr lang="it-IT" sz="2800">
              <a:solidFill>
                <a:srgbClr val="000000"/>
              </a:solidFill>
              <a:latin typeface="Source Sans Pro"/>
              <a:cs typeface="Noto Sans Oriya UI"/>
            </a:endParaRPr>
          </a:p>
        </p:txBody>
      </p:sp>
      <p:sp>
        <p:nvSpPr>
          <p:cNvPr id="1048594" name="CasellaDiTesto 1048593"/>
          <p:cNvSpPr txBox="1"/>
          <p:nvPr/>
        </p:nvSpPr>
        <p:spPr>
          <a:xfrm>
            <a:off x="237422" y="4133968"/>
            <a:ext cx="1959411" cy="269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Roboto"/>
              </a:rPr>
              <a:t>Width:15%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95" name="CasellaDiTesto 1048594"/>
          <p:cNvSpPr txBox="1"/>
          <p:nvPr/>
        </p:nvSpPr>
        <p:spPr>
          <a:xfrm>
            <a:off x="5210910" y="4449466"/>
            <a:ext cx="4000000" cy="396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Roboto"/>
              </a:rPr>
              <a:t>Width:80%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96" name="CasellaDiTesto 1048595"/>
          <p:cNvSpPr txBox="1"/>
          <p:nvPr/>
        </p:nvSpPr>
        <p:spPr>
          <a:xfrm>
            <a:off x="7923690" y="702001"/>
            <a:ext cx="4000000" cy="231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Roboto"/>
              </a:rPr>
              <a:t>Height: fit-content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97" name="CasellaDiTesto 1048596"/>
          <p:cNvSpPr txBox="1"/>
          <p:nvPr/>
        </p:nvSpPr>
        <p:spPr>
          <a:xfrm>
            <a:off x="6288637" y="2236038"/>
            <a:ext cx="1332558" cy="294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"/>
              </a:rPr>
              <a:t>Width: 40%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98" name="CasellaDiTesto 1048597"/>
          <p:cNvSpPr txBox="1"/>
          <p:nvPr/>
        </p:nvSpPr>
        <p:spPr>
          <a:xfrm>
            <a:off x="2127215" y="1778288"/>
            <a:ext cx="4000000" cy="358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Roboto"/>
              </a:rPr>
              <a:t>Width: 60%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99" name="Freccia a pentagono 1048598"/>
          <p:cNvSpPr/>
          <p:nvPr/>
        </p:nvSpPr>
        <p:spPr>
          <a:xfrm rot="16200000">
            <a:off x="290263" y="5254878"/>
            <a:ext cx="766010" cy="906233"/>
          </a:xfrm>
          <a:prstGeom prst="homePlat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00" name="Freccia a pentagono 1048599"/>
          <p:cNvSpPr/>
          <p:nvPr/>
        </p:nvSpPr>
        <p:spPr>
          <a:xfrm rot="16200000">
            <a:off x="5124233" y="5254878"/>
            <a:ext cx="766010" cy="906233"/>
          </a:xfrm>
          <a:prstGeom prst="homePlat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48601" name="CasellaDiTesto 1048600"/>
          <p:cNvSpPr txBox="1"/>
          <p:nvPr/>
        </p:nvSpPr>
        <p:spPr>
          <a:xfrm>
            <a:off x="196833" y="5664284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News</a:t>
            </a:r>
            <a:endParaRPr lang="it-IT" sz="2800">
              <a:solidFill>
                <a:srgbClr val="000000"/>
              </a:solidFill>
            </a:endParaRPr>
          </a:p>
        </p:txBody>
      </p:sp>
      <p:sp>
        <p:nvSpPr>
          <p:cNvPr id="1048602" name="CasellaDiTesto 1048601"/>
          <p:cNvSpPr txBox="1"/>
          <p:nvPr/>
        </p:nvSpPr>
        <p:spPr>
          <a:xfrm>
            <a:off x="5054120" y="558045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Topic</a:t>
            </a:r>
            <a:endParaRPr lang="it-IT" sz="2800">
              <a:solidFill>
                <a:srgbClr val="000000"/>
              </a:solidFill>
            </a:endParaRPr>
          </a:p>
        </p:txBody>
      </p:sp>
      <p:cxnSp>
        <p:nvCxnSpPr>
          <p:cNvPr id="3145736" name="Connettore diritto 3145735"/>
          <p:cNvCxnSpPr>
            <a:cxnSpLocks/>
          </p:cNvCxnSpPr>
          <p:nvPr/>
        </p:nvCxnSpPr>
        <p:spPr>
          <a:xfrm flipH="1">
            <a:off x="1379251" y="702002"/>
            <a:ext cx="15746" cy="5511660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7" name="Connettore diritto 3145736"/>
          <p:cNvCxnSpPr>
            <a:cxnSpLocks/>
          </p:cNvCxnSpPr>
          <p:nvPr/>
        </p:nvCxnSpPr>
        <p:spPr>
          <a:xfrm flipV="1">
            <a:off x="-1180297" y="5300624"/>
            <a:ext cx="11985366" cy="42876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magin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96"/>
            <a:ext cx="9144000" cy="1856619"/>
          </a:xfrm>
          <a:prstGeom prst="rect">
            <a:avLst/>
          </a:prstGeom>
        </p:spPr>
      </p:pic>
      <p:cxnSp>
        <p:nvCxnSpPr>
          <p:cNvPr id="3145728" name="Connettore diritto 3145727"/>
          <p:cNvCxnSpPr>
            <a:cxnSpLocks/>
          </p:cNvCxnSpPr>
          <p:nvPr/>
        </p:nvCxnSpPr>
        <p:spPr>
          <a:xfrm flipH="1">
            <a:off x="2131705" y="335584"/>
            <a:ext cx="13856" cy="1758841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29" name="Connettore diritto 3145728"/>
          <p:cNvCxnSpPr>
            <a:cxnSpLocks/>
          </p:cNvCxnSpPr>
          <p:nvPr/>
        </p:nvCxnSpPr>
        <p:spPr>
          <a:xfrm flipH="1">
            <a:off x="7068484" y="335584"/>
            <a:ext cx="13856" cy="1758841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cxnSp>
        <p:nvCxnSpPr>
          <p:cNvPr id="3145730" name="Connettore 2 3145729"/>
          <p:cNvCxnSpPr>
            <a:cxnSpLocks/>
          </p:cNvCxnSpPr>
          <p:nvPr/>
        </p:nvCxnSpPr>
        <p:spPr>
          <a:xfrm flipH="1" flipV="1">
            <a:off x="6950787" y="2387204"/>
            <a:ext cx="2208612" cy="15777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headEnd type="triangle" w="lg" len="lg"/>
            <a:tailEnd type="triangle" w="lg" len="lg"/>
          </a:ln>
        </p:spPr>
      </p:cxnSp>
      <p:cxnSp>
        <p:nvCxnSpPr>
          <p:cNvPr id="3145731" name="Connettore 2 3145730"/>
          <p:cNvCxnSpPr>
            <a:cxnSpLocks/>
          </p:cNvCxnSpPr>
          <p:nvPr/>
        </p:nvCxnSpPr>
        <p:spPr>
          <a:xfrm>
            <a:off x="2046244" y="2373027"/>
            <a:ext cx="5078523" cy="11891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headEnd type="triangle" w="lg" len="lg"/>
            <a:tailEnd type="triangle" w="lg" len="lg"/>
          </a:ln>
        </p:spPr>
      </p:cxnSp>
      <p:cxnSp>
        <p:nvCxnSpPr>
          <p:cNvPr id="3145732" name="Connettore 2 3145731"/>
          <p:cNvCxnSpPr>
            <a:cxnSpLocks/>
          </p:cNvCxnSpPr>
          <p:nvPr/>
        </p:nvCxnSpPr>
        <p:spPr>
          <a:xfrm>
            <a:off x="-150153" y="2340243"/>
            <a:ext cx="2345437" cy="11610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headEnd type="triangle" w="lg" len="lg"/>
            <a:tailEnd type="triangle" w="lg" len="lg"/>
          </a:ln>
        </p:spPr>
      </p:cxnSp>
      <p:sp>
        <p:nvSpPr>
          <p:cNvPr id="1048584" name="CasellaDiTesto 1048583"/>
          <p:cNvSpPr txBox="1"/>
          <p:nvPr/>
        </p:nvSpPr>
        <p:spPr>
          <a:xfrm>
            <a:off x="4187578" y="2340243"/>
            <a:ext cx="4000000" cy="358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Roboto"/>
              </a:rPr>
              <a:t>Width: 50%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85" name="CasellaDiTesto 1048584"/>
          <p:cNvSpPr txBox="1"/>
          <p:nvPr/>
        </p:nvSpPr>
        <p:spPr>
          <a:xfrm>
            <a:off x="284064" y="2340243"/>
            <a:ext cx="4000000" cy="3581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0000"/>
                </a:solidFill>
                <a:latin typeface="Roboto"/>
              </a:rPr>
              <a:t>Width: 25%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586" name="CasellaDiTesto 1048585"/>
          <p:cNvSpPr txBox="1"/>
          <p:nvPr/>
        </p:nvSpPr>
        <p:spPr>
          <a:xfrm>
            <a:off x="7552018" y="2340242"/>
            <a:ext cx="4000000" cy="3581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000000"/>
                </a:solidFill>
                <a:latin typeface="Roboto"/>
              </a:rPr>
              <a:t>Width: 25%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675" name="Freccia bidirezionale verticale 1048674"/>
          <p:cNvSpPr/>
          <p:nvPr/>
        </p:nvSpPr>
        <p:spPr>
          <a:xfrm>
            <a:off x="2195282" y="286695"/>
            <a:ext cx="303777" cy="1853270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76" name="CasellaDiTesto 1048675"/>
          <p:cNvSpPr txBox="1"/>
          <p:nvPr/>
        </p:nvSpPr>
        <p:spPr>
          <a:xfrm>
            <a:off x="2499058" y="453014"/>
            <a:ext cx="4000000" cy="5105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CC99"/>
                </a:solidFill>
              </a:rPr>
              <a:t>Height: 20%</a:t>
            </a:r>
            <a:endParaRPr lang="it-IT" sz="2800">
              <a:solidFill>
                <a:srgbClr val="FFCC99"/>
              </a:solidFill>
            </a:endParaRPr>
          </a:p>
        </p:txBody>
      </p:sp>
      <p:sp>
        <p:nvSpPr>
          <p:cNvPr id="1048677" name="Freccia bidirezionale verticale 1048676"/>
          <p:cNvSpPr/>
          <p:nvPr/>
        </p:nvSpPr>
        <p:spPr>
          <a:xfrm rot="5422644">
            <a:off x="4386337" y="-1444526"/>
            <a:ext cx="357327" cy="9126925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it-IT"/>
          </a:p>
        </p:txBody>
      </p:sp>
      <p:sp>
        <p:nvSpPr>
          <p:cNvPr id="1048679" name="CasellaDiTesto 1048678"/>
          <p:cNvSpPr txBox="1"/>
          <p:nvPr/>
        </p:nvSpPr>
        <p:spPr>
          <a:xfrm>
            <a:off x="2347170" y="3173730"/>
            <a:ext cx="4000000" cy="5105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CC99"/>
                </a:solidFill>
                <a:latin typeface="Arial"/>
              </a:rPr>
              <a:t>Width: 100%</a:t>
            </a:r>
            <a:endParaRPr lang="it-IT" sz="2800">
              <a:solidFill>
                <a:srgbClr val="FFCC99"/>
              </a:solidFill>
            </a:endParaRPr>
          </a:p>
        </p:txBody>
      </p:sp>
      <p:sp>
        <p:nvSpPr>
          <p:cNvPr id="1048680" name="CasellaDiTesto 1048679"/>
          <p:cNvSpPr txBox="1"/>
          <p:nvPr/>
        </p:nvSpPr>
        <p:spPr>
          <a:xfrm>
            <a:off x="173079" y="4714685"/>
            <a:ext cx="8824852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Roboto"/>
              </a:rPr>
              <a:t>Ogni elemento testuale di questo sito ha un font-size che dipende dai valori di view-width e view-height</a:t>
            </a:r>
            <a:endParaRPr lang="it-IT" sz="280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681" name="Rettangolo con angoli arrotondati 1048680"/>
          <p:cNvSpPr/>
          <p:nvPr/>
        </p:nvSpPr>
        <p:spPr>
          <a:xfrm rot="21600000">
            <a:off x="173079" y="4467029"/>
            <a:ext cx="8588465" cy="1475017"/>
          </a:xfrm>
          <a:prstGeom prst="roundRect">
            <a:avLst/>
          </a:prstGeom>
          <a:noFill/>
          <a:ln w="25400">
            <a:solidFill>
              <a:srgbClr val="000080"/>
            </a:solidFill>
            <a:prstDash val="sysDash"/>
          </a:ln>
        </p:spPr>
        <p:txBody>
          <a:bodyPr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ttangolo con angoli arrotondati 1048681"/>
          <p:cNvSpPr/>
          <p:nvPr/>
        </p:nvSpPr>
        <p:spPr>
          <a:xfrm>
            <a:off x="810887" y="1079480"/>
            <a:ext cx="7522225" cy="447889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0080"/>
            </a:solidFill>
          </a:ln>
        </p:spPr>
        <p:txBody>
          <a:bodyPr anchor="ctr"/>
          <a:lstStyle/>
          <a:p>
            <a:pPr algn="ctr"/>
            <a:r>
              <a:rPr lang="en-US" sz="3200" dirty="0" err="1"/>
              <a:t>Ogni</a:t>
            </a:r>
            <a:r>
              <a:rPr lang="en-US" sz="3200" dirty="0"/>
              <a:t> </a:t>
            </a:r>
            <a:r>
              <a:rPr lang="en-US" sz="3200" dirty="0" err="1"/>
              <a:t>elemento</a:t>
            </a:r>
            <a:r>
              <a:rPr lang="en-US" sz="3200" dirty="0"/>
              <a:t> di </a:t>
            </a:r>
            <a:r>
              <a:rPr lang="en-US" sz="3200" dirty="0" err="1"/>
              <a:t>questo</a:t>
            </a:r>
            <a:r>
              <a:rPr lang="en-US" sz="3200" dirty="0"/>
              <a:t> </a:t>
            </a:r>
            <a:r>
              <a:rPr lang="en-US" sz="3200" dirty="0" err="1"/>
              <a:t>sito</a:t>
            </a:r>
            <a:r>
              <a:rPr lang="en-US" sz="3200" dirty="0"/>
              <a:t> ha </a:t>
            </a:r>
            <a:r>
              <a:rPr lang="en-US" sz="3200" dirty="0" err="1"/>
              <a:t>delle</a:t>
            </a:r>
            <a:r>
              <a:rPr lang="en-US" sz="3200" dirty="0"/>
              <a:t> </a:t>
            </a:r>
            <a:r>
              <a:rPr lang="en-US" sz="3200" dirty="0" err="1"/>
              <a:t>dimensioni</a:t>
            </a:r>
            <a:r>
              <a:rPr lang="en-US" sz="3200" dirty="0"/>
              <a:t> </a:t>
            </a:r>
            <a:r>
              <a:rPr lang="en-US" sz="3200" dirty="0" err="1"/>
              <a:t>espresse</a:t>
            </a:r>
            <a:r>
              <a:rPr lang="en-US" sz="3200" dirty="0"/>
              <a:t> in </a:t>
            </a:r>
            <a:r>
              <a:rPr lang="en-US" sz="3200" dirty="0" err="1"/>
              <a:t>percentuale</a:t>
            </a:r>
            <a:r>
              <a:rPr lang="en-US" sz="3200" dirty="0"/>
              <a:t> (%) </a:t>
            </a:r>
            <a:r>
              <a:rPr lang="en-US" sz="3200" dirty="0" err="1"/>
              <a:t>attraverso</a:t>
            </a:r>
            <a:r>
              <a:rPr lang="en-US" sz="3200" dirty="0"/>
              <a:t> le </a:t>
            </a:r>
            <a:r>
              <a:rPr lang="en-US" sz="3200" dirty="0" err="1"/>
              <a:t>dimensioni</a:t>
            </a:r>
            <a:r>
              <a:rPr lang="en-US" sz="3200" dirty="0"/>
              <a:t> </a:t>
            </a:r>
            <a:r>
              <a:rPr lang="en-US" sz="3200" dirty="0" err="1"/>
              <a:t>della</a:t>
            </a:r>
            <a:r>
              <a:rPr lang="en-US" sz="3200" dirty="0"/>
              <a:t> viewport ed </a:t>
            </a:r>
            <a:r>
              <a:rPr lang="en-US" sz="3200" dirty="0" err="1"/>
              <a:t>infine</a:t>
            </a:r>
            <a:r>
              <a:rPr lang="en-US" sz="3200" dirty="0"/>
              <a:t> </a:t>
            </a:r>
            <a:r>
              <a:rPr lang="en-US" sz="3200" dirty="0" err="1"/>
              <a:t>attraverso</a:t>
            </a:r>
            <a:r>
              <a:rPr lang="en-US" sz="3200" dirty="0"/>
              <a:t> il </a:t>
            </a:r>
            <a:r>
              <a:rPr lang="en-US" sz="3200" dirty="0" err="1"/>
              <a:t>valore</a:t>
            </a:r>
            <a:r>
              <a:rPr lang="en-US" sz="3200" dirty="0"/>
              <a:t> fit-content.</a:t>
            </a:r>
            <a:endParaRPr lang="it-IT" sz="3600" dirty="0"/>
          </a:p>
          <a:p>
            <a:pPr algn="ctr"/>
            <a:r>
              <a:rPr lang="en-US" sz="3200" dirty="0"/>
              <a:t>Questa </a:t>
            </a:r>
            <a:r>
              <a:rPr lang="en-US" sz="3200" dirty="0" err="1"/>
              <a:t>scelta</a:t>
            </a:r>
            <a:r>
              <a:rPr lang="en-US" sz="3200" dirty="0"/>
              <a:t> </a:t>
            </a:r>
            <a:r>
              <a:rPr lang="it-IT" altLang="en-US" sz="3200" dirty="0"/>
              <a:t>è </a:t>
            </a:r>
            <a:r>
              <a:rPr lang="en-US" altLang="en-US" sz="3200" dirty="0" err="1"/>
              <a:t>dovuta</a:t>
            </a:r>
            <a:r>
              <a:rPr lang="en-US" altLang="en-US" sz="3200" dirty="0"/>
              <a:t> per </a:t>
            </a:r>
            <a:r>
              <a:rPr lang="en-US" altLang="en-US" sz="3200" dirty="0" err="1"/>
              <a:t>una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diretta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compatibilit</a:t>
            </a:r>
            <a:r>
              <a:rPr lang="it-IT" altLang="en-US" sz="3200" dirty="0"/>
              <a:t>à</a:t>
            </a:r>
            <a:r>
              <a:rPr lang="en-US" altLang="en-US" sz="3200" dirty="0"/>
              <a:t> con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dispositivi</a:t>
            </a:r>
            <a:r>
              <a:rPr lang="en-US" altLang="en-US" sz="3200" dirty="0"/>
              <a:t> mobile</a:t>
            </a:r>
            <a:endParaRPr lang="it-IT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1,Presentazione layoutMini homework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Presentazione su schermo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Carrois Gothic SC</vt:lpstr>
      <vt:lpstr>Dancing Script</vt:lpstr>
      <vt:lpstr>Noto Sans CJK KR</vt:lpstr>
      <vt:lpstr>Roboto</vt:lpstr>
      <vt:lpstr>Source Sans Pro</vt:lpstr>
      <vt:lpstr>Office Theme</vt:lpstr>
      <vt:lpstr>Presentazione layout Mini homework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layout Mini homework</dc:title>
  <dc:creator>M2101K6G</dc:creator>
  <cp:lastModifiedBy>Soufian Batta (IT)</cp:lastModifiedBy>
  <cp:revision>2</cp:revision>
  <dcterms:created xsi:type="dcterms:W3CDTF">2015-05-12T01:30:45Z</dcterms:created>
  <dcterms:modified xsi:type="dcterms:W3CDTF">2023-03-27T20:29:35Z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a0091f7581a4404f960448026d87c2d0</vt:lpwstr>
  </property>
</Properties>
</file>