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Inria Sans"/>
      <p:regular r:id="rId16"/>
      <p:bold r:id="rId17"/>
      <p:italic r:id="rId18"/>
      <p:boldItalic r:id="rId19"/>
    </p:embeddedFont>
    <p:embeddedFont>
      <p:font typeface="Saira SemiCondensed Medium"/>
      <p:regular r:id="rId20"/>
      <p:bold r:id="rId21"/>
    </p:embeddedFont>
    <p:embeddedFont>
      <p:font typeface="Titillium Web"/>
      <p:regular r:id="rId22"/>
      <p:bold r:id="rId23"/>
      <p:italic r:id="rId24"/>
      <p:boldItalic r:id="rId25"/>
    </p:embeddedFont>
    <p:embeddedFont>
      <p:font typeface="Saira Semi Condensed"/>
      <p:regular r:id="rId26"/>
      <p:bold r:id="rId27"/>
    </p:embeddedFont>
    <p:embeddedFont>
      <p:font typeface="Inria Sans 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airaSemiCondensedMedium-regular.fntdata"/><Relationship Id="rId22" Type="http://schemas.openxmlformats.org/officeDocument/2006/relationships/font" Target="fonts/TitilliumWeb-regular.fntdata"/><Relationship Id="rId21" Type="http://schemas.openxmlformats.org/officeDocument/2006/relationships/font" Target="fonts/SairaSemiCondensedMedium-bold.fntdata"/><Relationship Id="rId24" Type="http://schemas.openxmlformats.org/officeDocument/2006/relationships/font" Target="fonts/TitilliumWeb-italic.fntdata"/><Relationship Id="rId23" Type="http://schemas.openxmlformats.org/officeDocument/2006/relationships/font" Target="fonts/TitilliumWeb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airaSemiCondensed-regular.fntdata"/><Relationship Id="rId25" Type="http://schemas.openxmlformats.org/officeDocument/2006/relationships/font" Target="fonts/TitilliumWeb-boldItalic.fntdata"/><Relationship Id="rId28" Type="http://schemas.openxmlformats.org/officeDocument/2006/relationships/font" Target="fonts/InriaSansLight-regular.fntdata"/><Relationship Id="rId27" Type="http://schemas.openxmlformats.org/officeDocument/2006/relationships/font" Target="fonts/SairaSemiCondense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InriaSans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InriaSansLight-boldItalic.fntdata"/><Relationship Id="rId30" Type="http://schemas.openxmlformats.org/officeDocument/2006/relationships/font" Target="fonts/InriaSansLigh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InriaSans-bold.fntdata"/><Relationship Id="rId16" Type="http://schemas.openxmlformats.org/officeDocument/2006/relationships/font" Target="fonts/InriaSans-regular.fntdata"/><Relationship Id="rId19" Type="http://schemas.openxmlformats.org/officeDocument/2006/relationships/font" Target="fonts/InriaSans-boldItalic.fntdata"/><Relationship Id="rId18" Type="http://schemas.openxmlformats.org/officeDocument/2006/relationships/font" Target="fonts/Inria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c85883115e_0_1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c85883115e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62a8f08595_1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62a8f08595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c85883115e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c8588311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60c91f430e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60c91f430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rect b="b" l="l" r="r" t="t"/>
              <a:pathLst>
                <a:path extrusionOk="0" h="17087" w="12799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rect b="b" l="l" r="r" t="t"/>
              <a:pathLst>
                <a:path extrusionOk="0" h="5802" w="752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rect b="b" l="l" r="r" t="t"/>
              <a:pathLst>
                <a:path extrusionOk="0" h="48482" w="32375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rect b="b" l="l" r="r" t="t"/>
              <a:pathLst>
                <a:path extrusionOk="0" h="3902" w="5188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rect b="b" l="l" r="r" t="t"/>
              <a:pathLst>
                <a:path extrusionOk="0" h="3902" w="5223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rect b="b" l="l" r="r" t="t"/>
              <a:pathLst>
                <a:path extrusionOk="0" h="5780" w="9875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rect b="b" l="l" r="r" t="t"/>
              <a:pathLst>
                <a:path extrusionOk="0" h="5825" w="17007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rect b="b" l="l" r="r" t="t"/>
              <a:pathLst>
                <a:path extrusionOk="0" h="12354" w="8055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rect b="b" l="l" r="r" t="t"/>
              <a:pathLst>
                <a:path extrusionOk="0" h="5916" w="3289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rect b="b" l="l" r="r" t="t"/>
              <a:pathLst>
                <a:path extrusionOk="0" h="49142" w="63579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 txBox="1"/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omplete grid">
  <p:cSld name="BLANK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0" y="0"/>
            <a:ext cx="9143953" cy="5143447"/>
          </a:xfrm>
          <a:custGeom>
            <a:rect b="b" l="l" r="r" t="t"/>
            <a:pathLst>
              <a:path extrusionOk="0" h="49142" w="87364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rect b="b" l="l" r="r" t="t"/>
              <a:pathLst>
                <a:path extrusionOk="0" h="9169" w="21455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rect b="b" l="l" r="r" t="t"/>
              <a:pathLst>
                <a:path extrusionOk="0" h="25413" w="30862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rect b="b" l="l" r="r" t="t"/>
              <a:pathLst>
                <a:path extrusionOk="0" h="13264" w="12321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rect b="b" l="l" r="r" t="t"/>
              <a:pathLst>
                <a:path extrusionOk="0" h="13207" w="17064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rect b="b" l="l" r="r" t="t"/>
              <a:pathLst>
                <a:path extrusionOk="0" h="9089" w="8589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rect b="b" l="l" r="r" t="t"/>
              <a:pathLst>
                <a:path extrusionOk="0" h="29509" w="21433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rect b="b" l="l" r="r" t="t"/>
              <a:pathLst>
                <a:path extrusionOk="0" h="5848" w="5188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rect b="b" l="l" r="r" t="t"/>
            <a:pathLst>
              <a:path extrusionOk="0" h="683" w="785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rect b="b" l="l" r="r" t="t"/>
            <a:pathLst>
              <a:path extrusionOk="0" h="888" w="1116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rect b="b" l="l" r="r" t="t"/>
            <a:pathLst>
              <a:path extrusionOk="0" h="9112" w="9522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rect b="b" l="l" r="r" t="t"/>
            <a:pathLst>
              <a:path extrusionOk="0" h="160" w="12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rect b="b" l="l" r="r" t="t"/>
            <a:pathLst>
              <a:path extrusionOk="0" h="9989" w="6132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rect b="b" l="l" r="r" t="t"/>
            <a:pathLst>
              <a:path extrusionOk="0" h="49142" w="47891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rect b="b" l="l" r="r" t="t"/>
            <a:pathLst>
              <a:path extrusionOk="0" h="5814" w="520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rect b="b" l="l" r="r" t="t"/>
            <a:pathLst>
              <a:path extrusionOk="0" h="31943" w="27189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 txBox="1"/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3"/>
          <p:cNvSpPr txBox="1"/>
          <p:nvPr>
            <p:ph idx="1" type="subTitle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/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49" name="Google Shape;49;p4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indent="-431800" lvl="1" marL="9144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indent="-431800" lvl="2" marL="13716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indent="-431800" lvl="3" marL="18288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indent="-431800" lvl="4" marL="22860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indent="-431800" lvl="5" marL="27432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indent="-431800" lvl="6" marL="32004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indent="-431800" lvl="7" marL="36576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indent="-431800" lvl="8" marL="4114800" rtl="0" algn="ctr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5" name="Google Shape;65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rect b="b" l="l" r="r" t="t"/>
              <a:pathLst>
                <a:path extrusionOk="0" h="17211" w="16734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rect b="b" l="l" r="r" t="t"/>
              <a:pathLst>
                <a:path extrusionOk="0" h="8953" w="7588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rect b="b" l="l" r="r" t="t"/>
              <a:pathLst>
                <a:path extrusionOk="0" h="3209" w="5189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rect b="b" l="l" r="r" t="t"/>
              <a:pathLst>
                <a:path extrusionOk="0" h="15540" w="20089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rect b="b" l="l" r="r" t="t"/>
              <a:pathLst>
                <a:path extrusionOk="0" h="14050" w="10591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4" name="Google Shape;84;p5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rect b="b" l="l" r="r" t="t"/>
              <a:pathLst>
                <a:path extrusionOk="0" h="17211" w="16734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rect b="b" l="l" r="r" t="t"/>
              <a:pathLst>
                <a:path extrusionOk="0" h="8953" w="7588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rect b="b" l="l" r="r" t="t"/>
              <a:pathLst>
                <a:path extrusionOk="0" h="3209" w="5189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rect b="b" l="l" r="r" t="t"/>
              <a:pathLst>
                <a:path extrusionOk="0" h="15540" w="20089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rect b="b" l="l" r="r" t="t"/>
              <a:pathLst>
                <a:path extrusionOk="0" h="14050" w="10591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3" name="Google Shape;103;p6"/>
          <p:cNvSpPr txBox="1"/>
          <p:nvPr>
            <p:ph idx="1" type="body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4" name="Google Shape;104;p6"/>
          <p:cNvSpPr txBox="1"/>
          <p:nvPr>
            <p:ph idx="2" type="body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5" name="Google Shape;105;p6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7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11" name="Google Shape;111;p7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0" y="3342092"/>
              <a:ext cx="1751464" cy="1801389"/>
            </a:xfrm>
            <a:custGeom>
              <a:rect b="b" l="l" r="r" t="t"/>
              <a:pathLst>
                <a:path extrusionOk="0" h="17211" w="16734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1947836" y="4206425"/>
              <a:ext cx="794198" cy="937066"/>
            </a:xfrm>
            <a:custGeom>
              <a:rect b="b" l="l" r="r" t="t"/>
              <a:pathLst>
                <a:path extrusionOk="0" h="8953" w="7588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065501" y="0"/>
              <a:ext cx="543107" cy="335870"/>
            </a:xfrm>
            <a:custGeom>
              <a:rect b="b" l="l" r="r" t="t"/>
              <a:pathLst>
                <a:path extrusionOk="0" h="3209" w="5189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0" y="0"/>
              <a:ext cx="2102615" cy="1626494"/>
            </a:xfrm>
            <a:custGeom>
              <a:rect b="b" l="l" r="r" t="t"/>
              <a:pathLst>
                <a:path extrusionOk="0" h="15540" w="20089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0" y="1440624"/>
              <a:ext cx="1108507" cy="1470543"/>
            </a:xfrm>
            <a:custGeom>
              <a:rect b="b" l="l" r="r" t="t"/>
              <a:pathLst>
                <a:path extrusionOk="0" h="14050" w="10591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7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5" name="Google Shape;125;p7"/>
          <p:cNvSpPr txBox="1"/>
          <p:nvPr>
            <p:ph idx="2" type="body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6" name="Google Shape;126;p7"/>
          <p:cNvSpPr txBox="1"/>
          <p:nvPr>
            <p:ph idx="3" type="body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7" name="Google Shape;127;p7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8" name="Google Shape;128;p7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29" name="Google Shape;129;p7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8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33" name="Google Shape;133;p8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0" y="3342092"/>
              <a:ext cx="1751464" cy="1801389"/>
            </a:xfrm>
            <a:custGeom>
              <a:rect b="b" l="l" r="r" t="t"/>
              <a:pathLst>
                <a:path extrusionOk="0" h="17211" w="16734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947836" y="4206425"/>
              <a:ext cx="794198" cy="937066"/>
            </a:xfrm>
            <a:custGeom>
              <a:rect b="b" l="l" r="r" t="t"/>
              <a:pathLst>
                <a:path extrusionOk="0" h="8953" w="7588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065501" y="0"/>
              <a:ext cx="543107" cy="335870"/>
            </a:xfrm>
            <a:custGeom>
              <a:rect b="b" l="l" r="r" t="t"/>
              <a:pathLst>
                <a:path extrusionOk="0" h="3209" w="5189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0" y="0"/>
              <a:ext cx="2102615" cy="1626494"/>
            </a:xfrm>
            <a:custGeom>
              <a:rect b="b" l="l" r="r" t="t"/>
              <a:pathLst>
                <a:path extrusionOk="0" h="15540" w="20089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0" y="1440624"/>
              <a:ext cx="1108507" cy="1470543"/>
            </a:xfrm>
            <a:custGeom>
              <a:rect b="b" l="l" r="r" t="t"/>
              <a:pathLst>
                <a:path extrusionOk="0" h="14050" w="10591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6" name="Google Shape;146;p8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7" name="Google Shape;147;p8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48" name="Google Shape;148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9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52" name="Google Shape;152;p9"/>
            <p:cNvSpPr/>
            <p:nvPr/>
          </p:nvSpPr>
          <p:spPr>
            <a:xfrm>
              <a:off x="7924791" y="0"/>
              <a:ext cx="1219243" cy="1859792"/>
            </a:xfrm>
            <a:custGeom>
              <a:rect b="b" l="l" r="r" t="t"/>
              <a:pathLst>
                <a:path extrusionOk="0" h="17769" w="11649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0" y="3394425"/>
              <a:ext cx="2268195" cy="1749057"/>
            </a:xfrm>
            <a:custGeom>
              <a:rect b="b" l="l" r="r" t="t"/>
              <a:pathLst>
                <a:path extrusionOk="0" h="16711" w="21671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8689168" y="0"/>
              <a:ext cx="7222" cy="105"/>
            </a:xfrm>
            <a:custGeom>
              <a:rect b="b" l="l" r="r" t="t"/>
              <a:pathLst>
                <a:path extrusionOk="0" h="1" w="69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698419" y="0"/>
              <a:ext cx="20410" cy="2512"/>
            </a:xfrm>
            <a:custGeom>
              <a:rect b="b" l="l" r="r" t="t"/>
              <a:pathLst>
                <a:path extrusionOk="0" h="24" w="195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0" y="3397984"/>
              <a:ext cx="1020484" cy="615640"/>
            </a:xfrm>
            <a:custGeom>
              <a:rect b="b" l="l" r="r" t="t"/>
              <a:pathLst>
                <a:path extrusionOk="0" h="5882" w="975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434137" y="0"/>
              <a:ext cx="540595" cy="577541"/>
            </a:xfrm>
            <a:custGeom>
              <a:rect b="b" l="l" r="r" t="t"/>
              <a:pathLst>
                <a:path extrusionOk="0" h="5518" w="5165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27473" y="4440981"/>
              <a:ext cx="790639" cy="702511"/>
            </a:xfrm>
            <a:custGeom>
              <a:rect b="b" l="l" r="r" t="t"/>
              <a:pathLst>
                <a:path extrusionOk="0" h="6712" w="7554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567566" y="4871996"/>
              <a:ext cx="543107" cy="271501"/>
            </a:xfrm>
            <a:custGeom>
              <a:rect b="b" l="l" r="r" t="t"/>
              <a:pathLst>
                <a:path extrusionOk="0" h="2594" w="5189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065253" y="4017084"/>
              <a:ext cx="1078782" cy="1126405"/>
            </a:xfrm>
            <a:custGeom>
              <a:rect b="b" l="l" r="r" t="t"/>
              <a:pathLst>
                <a:path extrusionOk="0" h="10762" w="10307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8067661" y="2296688"/>
              <a:ext cx="1076375" cy="1470543"/>
            </a:xfrm>
            <a:custGeom>
              <a:rect b="b" l="l" r="r" t="t"/>
              <a:pathLst>
                <a:path extrusionOk="0" h="14050" w="10284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0" y="2730110"/>
              <a:ext cx="1163351" cy="2328901"/>
            </a:xfrm>
            <a:custGeom>
              <a:rect b="b" l="l" r="r" t="t"/>
              <a:pathLst>
                <a:path extrusionOk="0" h="22251" w="11115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0" y="1004899"/>
              <a:ext cx="1414547" cy="1909822"/>
            </a:xfrm>
            <a:custGeom>
              <a:rect b="b" l="l" r="r" t="t"/>
              <a:pathLst>
                <a:path extrusionOk="0" h="18247" w="13515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127568" y="0"/>
              <a:ext cx="537036" cy="331055"/>
            </a:xfrm>
            <a:custGeom>
              <a:rect b="b" l="l" r="r" t="t"/>
              <a:pathLst>
                <a:path extrusionOk="0" h="3163" w="5131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0" y="0"/>
              <a:ext cx="675194" cy="763217"/>
            </a:xfrm>
            <a:custGeom>
              <a:rect b="b" l="l" r="r" t="t"/>
              <a:pathLst>
                <a:path extrusionOk="0" h="7292" w="6451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9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"/>
          <p:cNvSpPr txBox="1"/>
          <p:nvPr>
            <p:ph idx="1" type="body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68" name="Google Shape;168;p9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9" name="Google Shape;169;p9"/>
          <p:cNvGrpSpPr/>
          <p:nvPr/>
        </p:nvGrpSpPr>
        <p:grpSpPr>
          <a:xfrm>
            <a:off x="1" y="4635437"/>
            <a:ext cx="731345" cy="306027"/>
            <a:chOff x="-57865" y="847489"/>
            <a:chExt cx="839565" cy="351311"/>
          </a:xfrm>
        </p:grpSpPr>
        <p:sp>
          <p:nvSpPr>
            <p:cNvPr id="170" name="Google Shape;170;p9"/>
            <p:cNvSpPr/>
            <p:nvPr/>
          </p:nvSpPr>
          <p:spPr>
            <a:xfrm>
              <a:off x="-57865" y="847489"/>
              <a:ext cx="690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rect b="b" l="l" r="r" t="t"/>
              <a:pathLst>
                <a:path extrusionOk="0" h="17769" w="11649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rect b="b" l="l" r="r" t="t"/>
              <a:pathLst>
                <a:path extrusionOk="0" h="16711" w="21671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rect b="b" l="l" r="r" t="t"/>
              <a:pathLst>
                <a:path extrusionOk="0" h="1" w="69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rect b="b" l="l" r="r" t="t"/>
              <a:pathLst>
                <a:path extrusionOk="0" h="24" w="195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rect b="b" l="l" r="r" t="t"/>
              <a:pathLst>
                <a:path extrusionOk="0" h="5882" w="975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rect b="b" l="l" r="r" t="t"/>
              <a:pathLst>
                <a:path extrusionOk="0" h="5518" w="5165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rect b="b" l="l" r="r" t="t"/>
              <a:pathLst>
                <a:path extrusionOk="0" h="6712" w="7554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rect b="b" l="l" r="r" t="t"/>
              <a:pathLst>
                <a:path extrusionOk="0" h="2594" w="5189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rect b="b" l="l" r="r" t="t"/>
              <a:pathLst>
                <a:path extrusionOk="0" h="10762" w="10307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rect b="b" l="l" r="r" t="t"/>
              <a:pathLst>
                <a:path extrusionOk="0" h="14050" w="10284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rect b="b" l="l" r="r" t="t"/>
              <a:pathLst>
                <a:path extrusionOk="0" h="22251" w="11115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rect b="b" l="l" r="r" t="t"/>
              <a:pathLst>
                <a:path extrusionOk="0" h="18247" w="13515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rect b="b" l="l" r="r" t="t"/>
              <a:pathLst>
                <a:path extrusionOk="0" h="3163" w="5131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rect b="b" l="l" r="r" t="t"/>
              <a:pathLst>
                <a:path extrusionOk="0" h="7292" w="6451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5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5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/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300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Scratch </a:t>
            </a:r>
            <a:endParaRPr sz="19500"/>
          </a:p>
        </p:txBody>
      </p:sp>
      <p:pic>
        <p:nvPicPr>
          <p:cNvPr id="199" name="Google Shape;19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850" y="2024425"/>
            <a:ext cx="994676" cy="99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/>
          <p:nvPr>
            <p:ph idx="1" type="body"/>
          </p:nvPr>
        </p:nvSpPr>
        <p:spPr>
          <a:xfrm>
            <a:off x="1131650" y="19635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 sz="1800"/>
              <a:t>il est dynamique , il permet de modifier le code du programme en cours d'exécution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 sz="1800"/>
              <a:t>il est visuel ,tout le code est directement inscrit dans la langue maternelle de l'apprenant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 sz="1800"/>
              <a:t>Scratch est libre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64" name="Google Shape;264;p21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270" name="Google Shape;270;p22"/>
          <p:cNvSpPr txBox="1"/>
          <p:nvPr/>
        </p:nvSpPr>
        <p:spPr>
          <a:xfrm>
            <a:off x="1898410" y="3417731"/>
            <a:ext cx="14106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rPr>
              <a:t>Douae linjri</a:t>
            </a:r>
            <a:br>
              <a:rPr lang="en">
                <a:latin typeface="Inria Sans"/>
                <a:ea typeface="Inria Sans"/>
                <a:cs typeface="Inria Sans"/>
                <a:sym typeface="Inria Sans"/>
              </a:rPr>
            </a:br>
            <a:endParaRPr sz="800">
              <a:solidFill>
                <a:schemeClr val="dk2"/>
              </a:solidFill>
              <a:latin typeface="Inria Sans"/>
              <a:ea typeface="Inria Sans"/>
              <a:cs typeface="Inria Sans"/>
              <a:sym typeface="Inria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271" name="Google Shape;271;p22"/>
          <p:cNvSpPr txBox="1"/>
          <p:nvPr/>
        </p:nvSpPr>
        <p:spPr>
          <a:xfrm>
            <a:off x="3773694" y="3417731"/>
            <a:ext cx="14106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rPr>
              <a:t>Soufian Tamim</a:t>
            </a:r>
            <a:br>
              <a:rPr lang="en">
                <a:latin typeface="Inria Sans"/>
                <a:ea typeface="Inria Sans"/>
                <a:cs typeface="Inria Sans"/>
                <a:sym typeface="Inria Sans"/>
              </a:rPr>
            </a:br>
            <a:endParaRPr>
              <a:latin typeface="Inria Sans"/>
              <a:ea typeface="Inria Sans"/>
              <a:cs typeface="Inria Sans"/>
              <a:sym typeface="Inria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Inria Sans"/>
              <a:ea typeface="Inria Sans"/>
              <a:cs typeface="Inria Sans"/>
              <a:sym typeface="Inria Sans"/>
            </a:endParaRPr>
          </a:p>
        </p:txBody>
      </p:sp>
      <p:pic>
        <p:nvPicPr>
          <p:cNvPr id="272" name="Google Shape;27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3681" y="2007125"/>
            <a:ext cx="1410600" cy="1410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73" name="Google Shape;273;p22"/>
          <p:cNvSpPr txBox="1"/>
          <p:nvPr/>
        </p:nvSpPr>
        <p:spPr>
          <a:xfrm>
            <a:off x="5648979" y="3417731"/>
            <a:ext cx="14106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rPr>
              <a:t>Jalal Kaddouri</a:t>
            </a:r>
            <a:br>
              <a:rPr lang="en">
                <a:latin typeface="Inria Sans"/>
                <a:ea typeface="Inria Sans"/>
                <a:cs typeface="Inria Sans"/>
                <a:sym typeface="Inria Sans"/>
              </a:rPr>
            </a:br>
            <a:endParaRPr>
              <a:latin typeface="Inria Sans"/>
              <a:ea typeface="Inria Sans"/>
              <a:cs typeface="Inria Sans"/>
              <a:sym typeface="Inria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Inria Sans"/>
              <a:ea typeface="Inria Sans"/>
              <a:cs typeface="Inria Sans"/>
              <a:sym typeface="Inria Sans"/>
            </a:endParaRPr>
          </a:p>
        </p:txBody>
      </p:sp>
      <p:pic>
        <p:nvPicPr>
          <p:cNvPr id="274" name="Google Shape;27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0878" y="1964388"/>
            <a:ext cx="1410600" cy="1410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75" name="Google Shape;275;p22"/>
          <p:cNvSpPr txBox="1"/>
          <p:nvPr/>
        </p:nvSpPr>
        <p:spPr>
          <a:xfrm>
            <a:off x="7524263" y="3417731"/>
            <a:ext cx="14106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400"/>
              </a:spcAft>
              <a:buNone/>
            </a:pPr>
            <a:r>
              <a:rPr lang="en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rPr>
              <a:t>Nada Aberrada</a:t>
            </a:r>
            <a:endParaRPr>
              <a:latin typeface="Inria Sans"/>
              <a:ea typeface="Inria Sans"/>
              <a:cs typeface="Inria Sans"/>
              <a:sym typeface="Inria Sans"/>
            </a:endParaRPr>
          </a:p>
        </p:txBody>
      </p:sp>
      <p:pic>
        <p:nvPicPr>
          <p:cNvPr id="276" name="Google Shape;27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7200" y="1921650"/>
            <a:ext cx="1410600" cy="14960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7" name="Google Shape;277;p22"/>
          <p:cNvGrpSpPr/>
          <p:nvPr/>
        </p:nvGrpSpPr>
        <p:grpSpPr>
          <a:xfrm rot="10800000">
            <a:off x="12" y="1762468"/>
            <a:ext cx="2511427" cy="2096927"/>
            <a:chOff x="291713" y="847485"/>
            <a:chExt cx="489987" cy="351315"/>
          </a:xfrm>
        </p:grpSpPr>
        <p:sp>
          <p:nvSpPr>
            <p:cNvPr id="278" name="Google Shape;278;p22"/>
            <p:cNvSpPr/>
            <p:nvPr/>
          </p:nvSpPr>
          <p:spPr>
            <a:xfrm>
              <a:off x="291713" y="847485"/>
              <a:ext cx="3384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22"/>
          <p:cNvGrpSpPr/>
          <p:nvPr/>
        </p:nvGrpSpPr>
        <p:grpSpPr>
          <a:xfrm>
            <a:off x="539033" y="2376571"/>
            <a:ext cx="673295" cy="737217"/>
            <a:chOff x="5972700" y="2330200"/>
            <a:chExt cx="411625" cy="387275"/>
          </a:xfrm>
        </p:grpSpPr>
        <p:sp>
          <p:nvSpPr>
            <p:cNvPr id="281" name="Google Shape;281;p22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83" name="Google Shape;283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48991" y="2007125"/>
            <a:ext cx="1410600" cy="1410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/>
          <p:nvPr>
            <p:ph type="ctrTitle"/>
          </p:nvPr>
        </p:nvSpPr>
        <p:spPr>
          <a:xfrm>
            <a:off x="1433725" y="370794"/>
            <a:ext cx="6634200" cy="60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Sommaire</a:t>
            </a:r>
            <a:endParaRPr/>
          </a:p>
        </p:txBody>
      </p:sp>
      <p:sp>
        <p:nvSpPr>
          <p:cNvPr id="205" name="Google Shape;205;p13"/>
          <p:cNvSpPr txBox="1"/>
          <p:nvPr>
            <p:ph type="ctrTitle"/>
          </p:nvPr>
        </p:nvSpPr>
        <p:spPr>
          <a:xfrm>
            <a:off x="2376775" y="1201194"/>
            <a:ext cx="6634200" cy="60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Introduction</a:t>
            </a:r>
            <a:endParaRPr sz="3500"/>
          </a:p>
        </p:txBody>
      </p:sp>
      <p:sp>
        <p:nvSpPr>
          <p:cNvPr id="206" name="Google Shape;206;p13"/>
          <p:cNvSpPr txBox="1"/>
          <p:nvPr/>
        </p:nvSpPr>
        <p:spPr>
          <a:xfrm>
            <a:off x="1696675" y="1030975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1-</a:t>
            </a:r>
            <a:endParaRPr b="1" sz="10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207" name="Google Shape;207;p13"/>
          <p:cNvSpPr txBox="1"/>
          <p:nvPr>
            <p:ph type="ctrTitle"/>
          </p:nvPr>
        </p:nvSpPr>
        <p:spPr>
          <a:xfrm>
            <a:off x="2452975" y="2489419"/>
            <a:ext cx="6634200" cy="60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L'environnement </a:t>
            </a:r>
            <a:endParaRPr sz="3500"/>
          </a:p>
        </p:txBody>
      </p:sp>
      <p:sp>
        <p:nvSpPr>
          <p:cNvPr id="208" name="Google Shape;208;p13"/>
          <p:cNvSpPr txBox="1"/>
          <p:nvPr/>
        </p:nvSpPr>
        <p:spPr>
          <a:xfrm>
            <a:off x="1688775" y="16572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2-</a:t>
            </a:r>
            <a:endParaRPr b="1" sz="350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209" name="Google Shape;209;p13"/>
          <p:cNvSpPr txBox="1"/>
          <p:nvPr>
            <p:ph type="ctrTitle"/>
          </p:nvPr>
        </p:nvSpPr>
        <p:spPr>
          <a:xfrm>
            <a:off x="2376775" y="3097819"/>
            <a:ext cx="6634200" cy="60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 Les caractéristiques </a:t>
            </a:r>
            <a:endParaRPr sz="3500"/>
          </a:p>
        </p:txBody>
      </p:sp>
      <p:sp>
        <p:nvSpPr>
          <p:cNvPr id="210" name="Google Shape;210;p13"/>
          <p:cNvSpPr txBox="1"/>
          <p:nvPr/>
        </p:nvSpPr>
        <p:spPr>
          <a:xfrm>
            <a:off x="1696675" y="23418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3-</a:t>
            </a:r>
            <a:endParaRPr b="1" sz="350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211" name="Google Shape;211;p13"/>
          <p:cNvSpPr txBox="1"/>
          <p:nvPr>
            <p:ph type="ctrTitle"/>
          </p:nvPr>
        </p:nvSpPr>
        <p:spPr>
          <a:xfrm>
            <a:off x="2376775" y="1809607"/>
            <a:ext cx="6634200" cy="60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Pourquoi scratch</a:t>
            </a:r>
            <a:endParaRPr sz="3500"/>
          </a:p>
        </p:txBody>
      </p:sp>
      <p:sp>
        <p:nvSpPr>
          <p:cNvPr id="212" name="Google Shape;212;p13"/>
          <p:cNvSpPr txBox="1"/>
          <p:nvPr/>
        </p:nvSpPr>
        <p:spPr>
          <a:xfrm>
            <a:off x="1696675" y="2956675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4</a:t>
            </a:r>
            <a:r>
              <a:rPr b="1" lang="en" sz="35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-</a:t>
            </a:r>
            <a:endParaRPr b="1" sz="350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</a:t>
            </a:r>
            <a:endParaRPr/>
          </a:p>
        </p:txBody>
      </p:sp>
      <p:sp>
        <p:nvSpPr>
          <p:cNvPr id="218" name="Google Shape;218;p14"/>
          <p:cNvSpPr txBox="1"/>
          <p:nvPr>
            <p:ph idx="1" type="body"/>
          </p:nvPr>
        </p:nvSpPr>
        <p:spPr>
          <a:xfrm>
            <a:off x="1207775" y="1430150"/>
            <a:ext cx="6444300" cy="236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Scratch est un langage informatique qui permet d’apprendre à coder. C’est un logiciel gratuit qui est un véritable outil d’initiation à la programmation. Il est suffisamment riche pour développer des applications (application = programme informatique) ludiques et sérieuses.</a:t>
            </a:r>
            <a:endParaRPr sz="2900"/>
          </a:p>
        </p:txBody>
      </p:sp>
      <p:sp>
        <p:nvSpPr>
          <p:cNvPr id="219" name="Google Shape;219;p14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"/>
          <p:cNvSpPr txBox="1"/>
          <p:nvPr>
            <p:ph type="ctrTitle"/>
          </p:nvPr>
        </p:nvSpPr>
        <p:spPr>
          <a:xfrm>
            <a:off x="1823925" y="2294969"/>
            <a:ext cx="6634200" cy="60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Pourquoi scratch</a:t>
            </a:r>
            <a:endParaRPr/>
          </a:p>
        </p:txBody>
      </p:sp>
      <p:sp>
        <p:nvSpPr>
          <p:cNvPr id="225" name="Google Shape;225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1</a:t>
            </a:r>
            <a:endParaRPr b="1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lang="en" sz="1850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Sa prise en main par les élèves est quasi-immédiate ; </a:t>
            </a:r>
            <a:endParaRPr sz="3800"/>
          </a:p>
        </p:txBody>
      </p:sp>
      <p:sp>
        <p:nvSpPr>
          <p:cNvPr id="231" name="Google Shape;231;p16"/>
          <p:cNvSpPr txBox="1"/>
          <p:nvPr>
            <p:ph idx="1" type="body"/>
          </p:nvPr>
        </p:nvSpPr>
        <p:spPr>
          <a:xfrm>
            <a:off x="1207800" y="855500"/>
            <a:ext cx="6728400" cy="3527400"/>
          </a:xfrm>
          <a:prstGeom prst="rect">
            <a:avLst/>
          </a:prstGeom>
        </p:spPr>
        <p:txBody>
          <a:bodyPr anchorCtr="0" anchor="t" bIns="914400" lIns="182875" spcFirstLastPara="1" rIns="91425" wrap="square" tIns="182875">
            <a:noAutofit/>
          </a:bodyPr>
          <a:lstStyle/>
          <a:p>
            <a:pPr indent="0" lvl="0" marL="0" marR="3657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rgbClr val="DCDDD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2075" lvl="0" marL="731520" marR="365760" rtl="0" algn="l">
              <a:spcBef>
                <a:spcPts val="600"/>
              </a:spcBef>
              <a:spcAft>
                <a:spcPts val="0"/>
              </a:spcAft>
              <a:buClr>
                <a:srgbClr val="DCDDDE"/>
              </a:buClr>
              <a:buSzPts val="1450"/>
              <a:buFont typeface="Arial"/>
              <a:buChar char="⬥"/>
            </a:pPr>
            <a:r>
              <a:rPr b="1" lang="en" sz="1450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l'environnement est simple et efficace .</a:t>
            </a:r>
            <a:endParaRPr b="1" sz="1450">
              <a:solidFill>
                <a:srgbClr val="DCDDD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6576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rgbClr val="DCDDD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2075" lvl="0" marL="731520" marR="365760" rtl="0" algn="l">
              <a:spcBef>
                <a:spcPts val="600"/>
              </a:spcBef>
              <a:spcAft>
                <a:spcPts val="0"/>
              </a:spcAft>
              <a:buClr>
                <a:srgbClr val="DCDDDE"/>
              </a:buClr>
              <a:buSzPts val="1450"/>
              <a:buFont typeface="Arial"/>
              <a:buChar char="⬥"/>
            </a:pPr>
            <a:r>
              <a:rPr b="1" lang="en" sz="1450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 Il n'y a pas de syntaxe à connaître, ni à écrire .</a:t>
            </a:r>
            <a:endParaRPr b="1" sz="1450">
              <a:solidFill>
                <a:srgbClr val="DCDDD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6576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rgbClr val="DCDDD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2075" lvl="0" marL="731520" marR="365760" rtl="0" algn="l">
              <a:spcBef>
                <a:spcPts val="600"/>
              </a:spcBef>
              <a:spcAft>
                <a:spcPts val="0"/>
              </a:spcAft>
              <a:buClr>
                <a:srgbClr val="DCDDDE"/>
              </a:buClr>
              <a:buSzPts val="1450"/>
              <a:buFont typeface="Arial"/>
              <a:buChar char="⬥"/>
            </a:pPr>
            <a:r>
              <a:rPr b="1" lang="en" sz="1450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Il est</a:t>
            </a:r>
            <a:r>
              <a:rPr b="1" lang="en" sz="1450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 adapté à la programmation événementielle .</a:t>
            </a:r>
            <a:endParaRPr b="1" sz="1450">
              <a:solidFill>
                <a:srgbClr val="DCDDD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6576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rgbClr val="DCDDD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2075" lvl="0" marL="731520" marR="365760" rtl="0" algn="l">
              <a:spcBef>
                <a:spcPts val="600"/>
              </a:spcBef>
              <a:spcAft>
                <a:spcPts val="0"/>
              </a:spcAft>
              <a:buClr>
                <a:srgbClr val="DCDDDE"/>
              </a:buClr>
              <a:buSzPts val="1450"/>
              <a:buFont typeface="Arial"/>
              <a:buChar char="⬥"/>
            </a:pPr>
            <a:r>
              <a:rPr b="1" lang="en" sz="1450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450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Un simple</a:t>
            </a:r>
            <a:r>
              <a:rPr b="1" lang="en" sz="1450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 double-clic sur une instruction permet de l'exécuter.</a:t>
            </a:r>
            <a:endParaRPr b="1" sz="1450">
              <a:solidFill>
                <a:srgbClr val="DCDDD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6576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rgbClr val="DCDDD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2075" lvl="0" marL="731520" marR="365760" rtl="0" algn="l">
              <a:spcBef>
                <a:spcPts val="600"/>
              </a:spcBef>
              <a:spcAft>
                <a:spcPts val="0"/>
              </a:spcAft>
              <a:buClr>
                <a:srgbClr val="DCDDDE"/>
              </a:buClr>
              <a:buSzPts val="1450"/>
              <a:buFont typeface="Arial"/>
              <a:buChar char="⬥"/>
            </a:pPr>
            <a:r>
              <a:rPr b="1" lang="en" sz="1450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Il apporte</a:t>
            </a:r>
            <a:r>
              <a:rPr b="1" lang="en" sz="1450">
                <a:solidFill>
                  <a:srgbClr val="DCDDDE"/>
                </a:solidFill>
                <a:latin typeface="Arial"/>
                <a:ea typeface="Arial"/>
                <a:cs typeface="Arial"/>
                <a:sym typeface="Arial"/>
              </a:rPr>
              <a:t> des rendus visuels grâce à des scènes et des costumes et constitue une interface attractive pour le jeune public.</a:t>
            </a:r>
            <a:endParaRPr b="1" sz="2700"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232" name="Google Shape;232;p16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"/>
          <p:cNvSpPr txBox="1"/>
          <p:nvPr>
            <p:ph type="title"/>
          </p:nvPr>
        </p:nvSpPr>
        <p:spPr>
          <a:xfrm>
            <a:off x="1207800" y="84845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Intérêt pédagogique </a:t>
            </a:r>
            <a:endParaRPr/>
          </a:p>
        </p:txBody>
      </p:sp>
      <p:sp>
        <p:nvSpPr>
          <p:cNvPr id="238" name="Google Shape;238;p17"/>
          <p:cNvSpPr txBox="1"/>
          <p:nvPr>
            <p:ph idx="1" type="body"/>
          </p:nvPr>
        </p:nvSpPr>
        <p:spPr>
          <a:xfrm>
            <a:off x="1207800" y="1740150"/>
            <a:ext cx="7635600" cy="30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Voici les compétences des programmes que Scratch permet de travailler.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-Résoudre des problèmes très simples 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-</a:t>
            </a:r>
            <a:r>
              <a:rPr b="1" lang="en"/>
              <a:t>Observer</a:t>
            </a:r>
            <a:r>
              <a:rPr b="1" lang="en"/>
              <a:t> et décrire pour mener des investigations 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 -Commencer à s’approprier un environnement numérique Les élèves entrent progressivement dans une logique de création algorithmique. 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/>
              <a:t>-La machine permet de faire de nombreux essais et de construire le projet en plusieurs étapes.</a:t>
            </a:r>
            <a:endParaRPr/>
          </a:p>
        </p:txBody>
      </p:sp>
      <p:sp>
        <p:nvSpPr>
          <p:cNvPr id="239" name="Google Shape;239;p17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"/>
          <p:cNvSpPr txBox="1"/>
          <p:nvPr>
            <p:ph type="ctrTitle"/>
          </p:nvPr>
        </p:nvSpPr>
        <p:spPr>
          <a:xfrm>
            <a:off x="1823925" y="2294969"/>
            <a:ext cx="6634200" cy="60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L'environnement</a:t>
            </a:r>
            <a:r>
              <a:rPr lang="en"/>
              <a:t> </a:t>
            </a:r>
            <a:endParaRPr/>
          </a:p>
        </p:txBody>
      </p:sp>
      <p:sp>
        <p:nvSpPr>
          <p:cNvPr id="245" name="Google Shape;245;p18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2</a:t>
            </a:r>
            <a:endParaRPr b="1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"/>
          <p:cNvSpPr txBox="1"/>
          <p:nvPr>
            <p:ph idx="4294967295" type="title"/>
          </p:nvPr>
        </p:nvSpPr>
        <p:spPr>
          <a:xfrm>
            <a:off x="1452450" y="4228200"/>
            <a:ext cx="6239100" cy="5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WANT BIG IMPACT? USE BIG IMAGE.</a:t>
            </a:r>
            <a:endParaRPr sz="2000"/>
          </a:p>
        </p:txBody>
      </p:sp>
      <p:sp>
        <p:nvSpPr>
          <p:cNvPr id="251" name="Google Shape;251;p19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2" name="Google Shape;25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"/>
          <p:cNvSpPr txBox="1"/>
          <p:nvPr>
            <p:ph type="ctrTitle"/>
          </p:nvPr>
        </p:nvSpPr>
        <p:spPr>
          <a:xfrm>
            <a:off x="1795550" y="2296794"/>
            <a:ext cx="6634200" cy="60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Les </a:t>
            </a:r>
            <a:r>
              <a:rPr lang="en"/>
              <a:t>caractéristiques</a:t>
            </a:r>
            <a:r>
              <a:rPr lang="en"/>
              <a:t> </a:t>
            </a:r>
            <a:endParaRPr/>
          </a:p>
        </p:txBody>
      </p:sp>
      <p:sp>
        <p:nvSpPr>
          <p:cNvPr id="258" name="Google Shape;258;p20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3</a:t>
            </a:r>
            <a:endParaRPr b="1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