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8">
  <p:sldMasterIdLst>
    <p:sldMasterId id="2147483648" r:id="rId1"/>
  </p:sldMasterIdLst>
  <p:notesMasterIdLst>
    <p:notesMasterId r:id="rId34"/>
  </p:notesMasterIdLst>
  <p:handoutMasterIdLst>
    <p:handoutMasterId r:id="rId35"/>
  </p:handoutMasterIdLst>
  <p:sldIdLst>
    <p:sldId id="256" r:id="rId2"/>
    <p:sldId id="257" r:id="rId3"/>
    <p:sldId id="258" r:id="rId4"/>
    <p:sldId id="274" r:id="rId5"/>
    <p:sldId id="275" r:id="rId6"/>
    <p:sldId id="277" r:id="rId7"/>
    <p:sldId id="276" r:id="rId8"/>
    <p:sldId id="279" r:id="rId9"/>
    <p:sldId id="280" r:id="rId10"/>
    <p:sldId id="281" r:id="rId11"/>
    <p:sldId id="303" r:id="rId12"/>
    <p:sldId id="304" r:id="rId13"/>
    <p:sldId id="282" r:id="rId14"/>
    <p:sldId id="283" r:id="rId15"/>
    <p:sldId id="286" r:id="rId16"/>
    <p:sldId id="285" r:id="rId17"/>
    <p:sldId id="284" r:id="rId18"/>
    <p:sldId id="287" r:id="rId19"/>
    <p:sldId id="289" r:id="rId20"/>
    <p:sldId id="288" r:id="rId21"/>
    <p:sldId id="290" r:id="rId22"/>
    <p:sldId id="291" r:id="rId23"/>
    <p:sldId id="292" r:id="rId24"/>
    <p:sldId id="293" r:id="rId25"/>
    <p:sldId id="294" r:id="rId26"/>
    <p:sldId id="296" r:id="rId27"/>
    <p:sldId id="297" r:id="rId28"/>
    <p:sldId id="298" r:id="rId29"/>
    <p:sldId id="299" r:id="rId30"/>
    <p:sldId id="300" r:id="rId31"/>
    <p:sldId id="302" r:id="rId32"/>
    <p:sldId id="273"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0533" autoAdjust="0"/>
  </p:normalViewPr>
  <p:slideViewPr>
    <p:cSldViewPr snapToGrid="0" snapToObjects="1">
      <p:cViewPr varScale="1">
        <p:scale>
          <a:sx n="66" d="100"/>
          <a:sy n="66" d="100"/>
        </p:scale>
        <p:origin x="882" y="60"/>
      </p:cViewPr>
      <p:guideLst/>
    </p:cSldViewPr>
  </p:slideViewPr>
  <p:outlineViewPr>
    <p:cViewPr>
      <p:scale>
        <a:sx n="33" d="100"/>
        <a:sy n="33" d="100"/>
      </p:scale>
      <p:origin x="0" y="-3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8AE00DB-1BC2-4466-A337-8F4502F073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68AFC42-2EA4-4650-BE1A-254ED870BE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45C20F-FE1E-4985-81E6-5549E8FF3F52}" type="datetimeFigureOut">
              <a:rPr lang="fr-FR" smtClean="0"/>
              <a:t>03/06/2022</a:t>
            </a:fld>
            <a:endParaRPr lang="fr-FR"/>
          </a:p>
        </p:txBody>
      </p:sp>
      <p:sp>
        <p:nvSpPr>
          <p:cNvPr id="4" name="Espace réservé du pied de page 3">
            <a:extLst>
              <a:ext uri="{FF2B5EF4-FFF2-40B4-BE49-F238E27FC236}">
                <a16:creationId xmlns:a16="http://schemas.microsoft.com/office/drawing/2014/main" id="{D7154031-39CB-488C-8DC6-7463919C86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D5A3351B-A660-4B81-B1CA-1D35F0E342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F0796F-FF3F-470E-8B6B-6246F7B51BA4}" type="slidenum">
              <a:rPr lang="fr-FR" smtClean="0"/>
              <a:t>‹N°›</a:t>
            </a:fld>
            <a:endParaRPr lang="fr-FR"/>
          </a:p>
        </p:txBody>
      </p:sp>
    </p:spTree>
    <p:extLst>
      <p:ext uri="{BB962C8B-B14F-4D97-AF65-F5344CB8AC3E}">
        <p14:creationId xmlns:p14="http://schemas.microsoft.com/office/powerpoint/2010/main" val="4031819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92375-4A08-E341-B2AD-AA985EDC6C7A}" type="datetimeFigureOut">
              <a:rPr lang="fr-FR" smtClean="0"/>
              <a:t>03/06/2022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24AA0-F5C1-AA43-8282-3EA14FAC7E31}" type="slidenum">
              <a:rPr lang="fr-FR" smtClean="0"/>
              <a:t>‹N°›</a:t>
            </a:fld>
            <a:endParaRPr lang="fr-FR"/>
          </a:p>
        </p:txBody>
      </p:sp>
    </p:spTree>
    <p:extLst>
      <p:ext uri="{BB962C8B-B14F-4D97-AF65-F5344CB8AC3E}">
        <p14:creationId xmlns:p14="http://schemas.microsoft.com/office/powerpoint/2010/main" val="224314815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A424AA0-F5C1-AA43-8282-3EA14FAC7E31}" type="slidenum">
              <a:rPr lang="fr-FR" smtClean="0"/>
              <a:t>1</a:t>
            </a:fld>
            <a:endParaRPr lang="fr-FR"/>
          </a:p>
        </p:txBody>
      </p:sp>
    </p:spTree>
    <p:extLst>
      <p:ext uri="{BB962C8B-B14F-4D97-AF65-F5344CB8AC3E}">
        <p14:creationId xmlns:p14="http://schemas.microsoft.com/office/powerpoint/2010/main" val="4202898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A424AA0-F5C1-AA43-8282-3EA14FAC7E31}" type="slidenum">
              <a:rPr lang="fr-FR" smtClean="0"/>
              <a:t>2</a:t>
            </a:fld>
            <a:endParaRPr lang="fr-FR"/>
          </a:p>
        </p:txBody>
      </p:sp>
    </p:spTree>
    <p:extLst>
      <p:ext uri="{BB962C8B-B14F-4D97-AF65-F5344CB8AC3E}">
        <p14:creationId xmlns:p14="http://schemas.microsoft.com/office/powerpoint/2010/main" val="1649081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lnSpc>
                <a:spcPct val="115000"/>
              </a:lnSpc>
              <a:spcBef>
                <a:spcPts val="200"/>
              </a:spcBef>
            </a:pPr>
            <a:r>
              <a:rPr lang="fr-FR" dirty="0">
                <a:effectLst/>
                <a:latin typeface="Times New Roman" panose="02020603050405020304" pitchFamily="18" charset="0"/>
                <a:ea typeface="MS PMincho" panose="02020600040205080304" pitchFamily="18" charset="-128"/>
                <a:cs typeface="Times New Roman" panose="02020603050405020304" pitchFamily="18" charset="0"/>
              </a:rPr>
              <a:t>Il existe quatre types ou catégories d’apprentissage : </a:t>
            </a:r>
            <a:endParaRPr lang="fr-FR" dirty="0">
              <a:effectLst/>
              <a:latin typeface="Century Schoolbook" panose="02040604050505020304" pitchFamily="18" charset="0"/>
              <a:ea typeface="MS PMincho" panose="02020600040205080304" pitchFamily="18" charset="-128"/>
              <a:cs typeface="Times New Roman" panose="02020603050405020304" pitchFamily="18" charset="0"/>
            </a:endParaRPr>
          </a:p>
          <a:p>
            <a:pPr marL="342900" lvl="0" indent="-342900" algn="just">
              <a:lnSpc>
                <a:spcPct val="115000"/>
              </a:lnSpc>
              <a:buFont typeface="+mj-lt"/>
              <a:buAutoNum type="arabicPeriod"/>
            </a:pPr>
            <a:r>
              <a:rPr lang="fr-FR" b="1" i="1" dirty="0">
                <a:solidFill>
                  <a:srgbClr val="000000"/>
                </a:solidFill>
                <a:effectLst/>
                <a:latin typeface="Times New Roman" panose="02020603050405020304" pitchFamily="18" charset="0"/>
                <a:ea typeface="MS PMincho" panose="02020600040205080304" pitchFamily="18" charset="-128"/>
                <a:cs typeface="Times New Roman" panose="02020603050405020304" pitchFamily="18" charset="0"/>
              </a:rPr>
              <a:t>L’apprentissage supervisé</a:t>
            </a:r>
            <a:r>
              <a:rPr lang="fr-FR" i="1" dirty="0">
                <a:effectLst/>
                <a:latin typeface="Century Schoolbook" panose="02040604050505020304" pitchFamily="18" charset="0"/>
                <a:ea typeface="MS PMincho" panose="02020600040205080304" pitchFamily="18" charset="-128"/>
                <a:cs typeface="Times New Roman" panose="02020603050405020304" pitchFamily="18" charset="0"/>
              </a:rPr>
              <a:t> </a:t>
            </a:r>
            <a:r>
              <a:rPr lang="fr-FR" dirty="0">
                <a:effectLst/>
                <a:latin typeface="Times New Roman" panose="02020603050405020304" pitchFamily="18" charset="0"/>
                <a:ea typeface="MS PMincho" panose="02020600040205080304" pitchFamily="18" charset="-128"/>
                <a:cs typeface="Times New Roman" panose="02020603050405020304" pitchFamily="18" charset="0"/>
              </a:rPr>
              <a:t>où, après avoir présenté les données et les résultats souhaités aux ordinateurs, ils auront la capacité de faire des prédictions pour de nouvelles données d’entrée.</a:t>
            </a:r>
            <a:endParaRPr lang="fr-FR" dirty="0">
              <a:effectLst/>
              <a:latin typeface="Century Schoolbook" panose="02040604050505020304" pitchFamily="18" charset="0"/>
              <a:ea typeface="MS PMincho" panose="02020600040205080304" pitchFamily="18" charset="-128"/>
              <a:cs typeface="Times New Roman" panose="02020603050405020304" pitchFamily="18" charset="0"/>
            </a:endParaRPr>
          </a:p>
          <a:p>
            <a:pPr marL="342900" lvl="0" indent="-342900" algn="just">
              <a:lnSpc>
                <a:spcPct val="115000"/>
              </a:lnSpc>
              <a:buFont typeface="+mj-lt"/>
              <a:buAutoNum type="arabicPeriod"/>
            </a:pPr>
            <a:r>
              <a:rPr lang="fr-FR" b="1" i="1" dirty="0">
                <a:solidFill>
                  <a:srgbClr val="000000"/>
                </a:solidFill>
                <a:effectLst/>
                <a:latin typeface="Times New Roman" panose="02020603050405020304" pitchFamily="18" charset="0"/>
                <a:ea typeface="MS PMincho" panose="02020600040205080304" pitchFamily="18" charset="-128"/>
                <a:cs typeface="Times New Roman" panose="02020603050405020304" pitchFamily="18" charset="0"/>
              </a:rPr>
              <a:t>L’apprentissage non supervisé</a:t>
            </a:r>
            <a:r>
              <a:rPr lang="fr-FR" dirty="0">
                <a:effectLst/>
                <a:latin typeface="Times New Roman" panose="02020603050405020304" pitchFamily="18" charset="0"/>
                <a:ea typeface="MS PMincho" panose="02020600040205080304" pitchFamily="18" charset="-128"/>
                <a:cs typeface="Times New Roman" panose="02020603050405020304" pitchFamily="18" charset="0"/>
              </a:rPr>
              <a:t> où l’on ne donne à l’ordinateur que les données et où il doit trouver une structure avec un sens par lui-même sans l’intervention d’une supervision extérieure. Elle dépend principalement du clustering.</a:t>
            </a:r>
            <a:endParaRPr lang="fr-FR" dirty="0">
              <a:effectLst/>
              <a:latin typeface="Century Schoolbook" panose="02040604050505020304" pitchFamily="18" charset="0"/>
              <a:ea typeface="MS PMincho" panose="02020600040205080304" pitchFamily="18" charset="-128"/>
              <a:cs typeface="Times New Roman" panose="02020603050405020304" pitchFamily="18" charset="0"/>
            </a:endParaRPr>
          </a:p>
          <a:p>
            <a:pPr marL="342900" lvl="0" indent="-342900" algn="just">
              <a:lnSpc>
                <a:spcPct val="115000"/>
              </a:lnSpc>
              <a:spcAft>
                <a:spcPts val="600"/>
              </a:spcAft>
              <a:buFont typeface="+mj-lt"/>
              <a:buAutoNum type="arabicPeriod"/>
            </a:pPr>
            <a:r>
              <a:rPr lang="fr-FR" b="1" i="1" dirty="0">
                <a:solidFill>
                  <a:srgbClr val="000000"/>
                </a:solidFill>
                <a:effectLst/>
                <a:latin typeface="Times New Roman" panose="02020603050405020304" pitchFamily="18" charset="0"/>
                <a:ea typeface="MS PMincho" panose="02020600040205080304" pitchFamily="18" charset="-128"/>
                <a:cs typeface="Times New Roman" panose="02020603050405020304" pitchFamily="18" charset="0"/>
              </a:rPr>
              <a:t>L’apprentissage par renforcement</a:t>
            </a:r>
            <a:r>
              <a:rPr lang="fr-FR" dirty="0">
                <a:effectLst/>
                <a:latin typeface="Times New Roman" panose="02020603050405020304" pitchFamily="18" charset="0"/>
                <a:ea typeface="MS PMincho" panose="02020600040205080304" pitchFamily="18" charset="-128"/>
                <a:cs typeface="Times New Roman" panose="02020603050405020304" pitchFamily="18" charset="0"/>
              </a:rPr>
              <a:t> où la machine se comporte comme un agent qui apprend de son environnement d’une manière interactive jusqu’à ce qu’il découvert les comportements qui produisent des récompenses.</a:t>
            </a:r>
            <a:endParaRPr lang="fr-FR" dirty="0">
              <a:effectLst/>
              <a:latin typeface="Century Schoolbook" panose="02040604050505020304" pitchFamily="18" charset="0"/>
              <a:ea typeface="MS PMincho" panose="02020600040205080304" pitchFamily="18" charset="-128"/>
              <a:cs typeface="Times New Roman" panose="02020603050405020304" pitchFamily="18" charset="0"/>
            </a:endParaRPr>
          </a:p>
          <a:p>
            <a:pPr algn="l"/>
            <a:r>
              <a:rPr lang="fr-FR" b="1" i="0" dirty="0">
                <a:solidFill>
                  <a:srgbClr val="333333"/>
                </a:solidFill>
                <a:effectLst/>
                <a:latin typeface="Roboto Slab"/>
              </a:rPr>
              <a:t>4.      Apprentissage semi-supervisé </a:t>
            </a:r>
            <a:r>
              <a:rPr lang="fr-FR" b="0" i="0" dirty="0">
                <a:solidFill>
                  <a:srgbClr val="666666"/>
                </a:solidFill>
                <a:effectLst/>
                <a:latin typeface="Roboto" panose="02000000000000000000" pitchFamily="2" charset="0"/>
              </a:rPr>
              <a:t>Cette technique d’apprentissage est une alternative entre l’apprentissage supervisé et non supervisé. Il y a des cas où certaines données sont étiquetées mais pas toutes les données. On peut utiliser l’apprentissage non supervisé pour segmenter une grande quantité de données en deux clusters. On pourra donc labelliser ces données en fonction des caractéristiques de chaque cluster. Une fois les données labelisées, l’apprentissage supervisé servira pour la classification.</a:t>
            </a:r>
          </a:p>
          <a:p>
            <a:endParaRPr lang="fr-FR" sz="1200" b="1" i="0" kern="1200" dirty="0">
              <a:solidFill>
                <a:srgbClr val="333333"/>
              </a:solidFill>
              <a:effectLst/>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dirty="0">
                <a:solidFill>
                  <a:srgbClr val="333333"/>
                </a:solidFill>
                <a:effectLst/>
                <a:latin typeface="Roboto Slab"/>
                <a:ea typeface="+mn-ea"/>
                <a:cs typeface="+mn-cs"/>
              </a:rPr>
              <a:t>Et puisque notre jeu de données présente une tâche de classification binaire (faux, vrai), notre conception automatiquement sera suivre le type : apprentissage supervisé.  </a:t>
            </a:r>
          </a:p>
          <a:p>
            <a:endParaRPr lang="fr-FR" dirty="0"/>
          </a:p>
        </p:txBody>
      </p:sp>
      <p:sp>
        <p:nvSpPr>
          <p:cNvPr id="4" name="Espace réservé du numéro de diapositive 3"/>
          <p:cNvSpPr>
            <a:spLocks noGrp="1"/>
          </p:cNvSpPr>
          <p:nvPr>
            <p:ph type="sldNum" sz="quarter" idx="5"/>
          </p:nvPr>
        </p:nvSpPr>
        <p:spPr/>
        <p:txBody>
          <a:bodyPr/>
          <a:lstStyle/>
          <a:p>
            <a:fld id="{7A424AA0-F5C1-AA43-8282-3EA14FAC7E31}" type="slidenum">
              <a:rPr lang="fr-FR" smtClean="0"/>
              <a:t>7</a:t>
            </a:fld>
            <a:endParaRPr lang="fr-FR"/>
          </a:p>
        </p:txBody>
      </p:sp>
    </p:spTree>
    <p:extLst>
      <p:ext uri="{BB962C8B-B14F-4D97-AF65-F5344CB8AC3E}">
        <p14:creationId xmlns:p14="http://schemas.microsoft.com/office/powerpoint/2010/main" val="2683300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Times New Roman" panose="02020603050405020304" pitchFamily="18" charset="0"/>
                <a:ea typeface="MS PMincho" panose="02020600040205080304" pitchFamily="18" charset="-128"/>
                <a:cs typeface="Times New Roman" panose="02020603050405020304" pitchFamily="18" charset="0"/>
              </a:rPr>
              <a:t>une matrice de confusion est un résumé des résultats de prédiction sur un problème de classification. Le nombre de prédictions correctes et incorrectes est résumé avec des valeurs de comptage et ventilé par classe sous forme tabulaire comme la montre le tableau suivant :</a:t>
            </a:r>
            <a:endParaRPr lang="fr-FR" sz="1200" dirty="0">
              <a:effectLst/>
              <a:latin typeface="Century Schoolbook" panose="02040604050505020304" pitchFamily="18" charset="0"/>
              <a:ea typeface="MS PMincho" panose="02020600040205080304" pitchFamily="18" charset="-128"/>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7A424AA0-F5C1-AA43-8282-3EA14FAC7E31}" type="slidenum">
              <a:rPr lang="fr-FR" smtClean="0"/>
              <a:t>16</a:t>
            </a:fld>
            <a:endParaRPr lang="fr-FR"/>
          </a:p>
        </p:txBody>
      </p:sp>
    </p:spTree>
    <p:extLst>
      <p:ext uri="{BB962C8B-B14F-4D97-AF65-F5344CB8AC3E}">
        <p14:creationId xmlns:p14="http://schemas.microsoft.com/office/powerpoint/2010/main" val="1849151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A424AA0-F5C1-AA43-8282-3EA14FAC7E31}" type="slidenum">
              <a:rPr lang="fr-FR" smtClean="0"/>
              <a:t>19</a:t>
            </a:fld>
            <a:endParaRPr lang="fr-FR"/>
          </a:p>
        </p:txBody>
      </p:sp>
    </p:spTree>
    <p:extLst>
      <p:ext uri="{BB962C8B-B14F-4D97-AF65-F5344CB8AC3E}">
        <p14:creationId xmlns:p14="http://schemas.microsoft.com/office/powerpoint/2010/main" val="1360361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Times New Roman" panose="02020603050405020304" pitchFamily="18" charset="0"/>
                <a:ea typeface="MS PMincho" panose="02020600040205080304" pitchFamily="18" charset="-128"/>
                <a:cs typeface="Times New Roman" panose="02020603050405020304" pitchFamily="18" charset="0"/>
              </a:rPr>
              <a:t>Nous avons nommé notre ensemble de données « data ». Comme nous l’avons déjà décrit dans le chapitre Précédent, cet ensemble est extrait à partir d’un ensemble de données disponibles publiquement. Pour notre objectif, nous avons gardé un corpus avec seulement deux attributs : </a:t>
            </a:r>
            <a:r>
              <a:rPr lang="fr-FR" sz="1200" i="1" dirty="0">
                <a:effectLst/>
                <a:latin typeface="Times New Roman" panose="02020603050405020304" pitchFamily="18" charset="0"/>
                <a:ea typeface="MS PMincho" panose="02020600040205080304" pitchFamily="18" charset="-128"/>
                <a:cs typeface="Times New Roman" panose="02020603050405020304" pitchFamily="18" charset="0"/>
              </a:rPr>
              <a:t>Label</a:t>
            </a:r>
            <a:r>
              <a:rPr lang="fr-FR" sz="1200" dirty="0">
                <a:effectLst/>
                <a:latin typeface="Times New Roman" panose="02020603050405020304" pitchFamily="18" charset="0"/>
                <a:ea typeface="MS PMincho" panose="02020600040205080304" pitchFamily="18" charset="-128"/>
                <a:cs typeface="Times New Roman" panose="02020603050405020304" pitchFamily="18" charset="0"/>
              </a:rPr>
              <a:t> (</a:t>
            </a:r>
            <a:r>
              <a:rPr lang="fr-FR" sz="1200" i="1" dirty="0">
                <a:effectLst/>
                <a:latin typeface="Times New Roman" panose="02020603050405020304" pitchFamily="18" charset="0"/>
                <a:ea typeface="MS PMincho" panose="02020600040205080304" pitchFamily="18" charset="-128"/>
                <a:cs typeface="Times New Roman" panose="02020603050405020304" pitchFamily="18" charset="0"/>
              </a:rPr>
              <a:t>0,1</a:t>
            </a:r>
            <a:r>
              <a:rPr lang="fr-FR" sz="1200" dirty="0">
                <a:effectLst/>
                <a:latin typeface="Times New Roman" panose="02020603050405020304" pitchFamily="18" charset="0"/>
                <a:ea typeface="MS PMincho" panose="02020600040205080304" pitchFamily="18" charset="-128"/>
                <a:cs typeface="Times New Roman" panose="02020603050405020304" pitchFamily="18" charset="0"/>
              </a:rPr>
              <a:t>), et </a:t>
            </a:r>
            <a:r>
              <a:rPr lang="fr-FR" sz="1200" i="1" dirty="0">
                <a:effectLst/>
                <a:latin typeface="Times New Roman" panose="02020603050405020304" pitchFamily="18" charset="0"/>
                <a:ea typeface="MS PMincho" panose="02020600040205080304" pitchFamily="18" charset="-128"/>
                <a:cs typeface="Times New Roman" panose="02020603050405020304" pitchFamily="18" charset="0"/>
              </a:rPr>
              <a:t>News</a:t>
            </a:r>
            <a:r>
              <a:rPr lang="fr-FR" sz="1200" dirty="0">
                <a:effectLst/>
                <a:latin typeface="Times New Roman" panose="02020603050405020304" pitchFamily="18" charset="0"/>
                <a:ea typeface="MS PMincho" panose="02020600040205080304" pitchFamily="18" charset="-128"/>
                <a:cs typeface="Times New Roman" panose="02020603050405020304" pitchFamily="18" charset="0"/>
              </a:rPr>
              <a:t> (une collection des publications partagées sur certains sites web). Les caractéristiques de l’ensemble de données final sont décrites ci-après :</a:t>
            </a:r>
            <a:endParaRPr lang="fr-FR" sz="1200" dirty="0">
              <a:effectLst/>
              <a:latin typeface="Century Schoolbook" panose="02040604050505020304" pitchFamily="18" charset="0"/>
              <a:ea typeface="MS PMincho" panose="02020600040205080304" pitchFamily="18" charset="-128"/>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7A424AA0-F5C1-AA43-8282-3EA14FAC7E31}" type="slidenum">
              <a:rPr lang="fr-FR" smtClean="0"/>
              <a:t>21</a:t>
            </a:fld>
            <a:endParaRPr lang="fr-FR"/>
          </a:p>
        </p:txBody>
      </p:sp>
    </p:spTree>
    <p:extLst>
      <p:ext uri="{BB962C8B-B14F-4D97-AF65-F5344CB8AC3E}">
        <p14:creationId xmlns:p14="http://schemas.microsoft.com/office/powerpoint/2010/main" val="90681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Times New Roman" panose="02020603050405020304" pitchFamily="18" charset="0"/>
                <a:ea typeface="MS PMincho" panose="02020600040205080304" pitchFamily="18" charset="-128"/>
                <a:cs typeface="Times New Roman" panose="02020603050405020304" pitchFamily="18" charset="0"/>
              </a:rPr>
              <a:t>L’ensemble de données « data » contient 4009 articles et publications postées sur les sites web et les médias sociaux, 2137 sont étiquetées « 0 » c-à-d, sont fausses, et 1872 sont étiquetées «1 » c-à-d, sont vraies. La figure 3 illustre la distribution de données selon les attributs « Type » et « Label ».</a:t>
            </a:r>
            <a:endParaRPr lang="fr-FR" sz="1200" dirty="0">
              <a:effectLst/>
              <a:latin typeface="Century Schoolbook" panose="02040604050505020304" pitchFamily="18" charset="0"/>
              <a:ea typeface="MS PMincho" panose="02020600040205080304" pitchFamily="18" charset="-128"/>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7A424AA0-F5C1-AA43-8282-3EA14FAC7E31}" type="slidenum">
              <a:rPr lang="fr-FR" smtClean="0"/>
              <a:t>22</a:t>
            </a:fld>
            <a:endParaRPr lang="fr-FR"/>
          </a:p>
        </p:txBody>
      </p:sp>
    </p:spTree>
    <p:extLst>
      <p:ext uri="{BB962C8B-B14F-4D97-AF65-F5344CB8AC3E}">
        <p14:creationId xmlns:p14="http://schemas.microsoft.com/office/powerpoint/2010/main" val="1868630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effectLst/>
                <a:latin typeface="Times New Roman" panose="02020603050405020304" pitchFamily="18" charset="0"/>
                <a:ea typeface="MS PMincho" panose="02020600040205080304" pitchFamily="18" charset="-128"/>
                <a:cs typeface="Times New Roman" panose="02020603050405020304" pitchFamily="18" charset="0"/>
              </a:rPr>
              <a:t> Pour classifier les textes de l’ensemble de données « data », nous avons appliqué 04 modèles de base de classification : Naïve de Bayes, Régression logistique, Forêts aléatoires, et Arbres décisionnels.</a:t>
            </a:r>
            <a:endParaRPr lang="fr-FR" dirty="0"/>
          </a:p>
        </p:txBody>
      </p:sp>
      <p:sp>
        <p:nvSpPr>
          <p:cNvPr id="4" name="Espace réservé du numéro de diapositive 3"/>
          <p:cNvSpPr>
            <a:spLocks noGrp="1"/>
          </p:cNvSpPr>
          <p:nvPr>
            <p:ph type="sldNum" sz="quarter" idx="5"/>
          </p:nvPr>
        </p:nvSpPr>
        <p:spPr/>
        <p:txBody>
          <a:bodyPr/>
          <a:lstStyle/>
          <a:p>
            <a:fld id="{7A424AA0-F5C1-AA43-8282-3EA14FAC7E31}" type="slidenum">
              <a:rPr lang="fr-FR" smtClean="0"/>
              <a:t>26</a:t>
            </a:fld>
            <a:endParaRPr lang="fr-FR"/>
          </a:p>
        </p:txBody>
      </p:sp>
    </p:spTree>
    <p:extLst>
      <p:ext uri="{BB962C8B-B14F-4D97-AF65-F5344CB8AC3E}">
        <p14:creationId xmlns:p14="http://schemas.microsoft.com/office/powerpoint/2010/main" val="1581401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Times New Roman" panose="02020603050405020304" pitchFamily="18" charset="0"/>
                <a:ea typeface="MS PMincho" panose="02020600040205080304" pitchFamily="18" charset="-128"/>
                <a:cs typeface="Times New Roman" panose="02020603050405020304" pitchFamily="18" charset="0"/>
              </a:rPr>
              <a:t>La dernière étape dans notre projet est la prédiction de fausses informations. Cette étape consiste à prédire la véracité d’un texte en entrée en se basant sur le modèle de classification le plus performant parmi les modèles présentés ci-dessus (dans notre cas, les RFC ou la régression logistique). Le résultat est la classe « Fake » ou « Not a Fake News ».</a:t>
            </a:r>
            <a:endParaRPr lang="fr-FR" sz="1200" dirty="0">
              <a:effectLst/>
              <a:latin typeface="Century Schoolbook" panose="02040604050505020304" pitchFamily="18" charset="0"/>
              <a:ea typeface="MS PMincho" panose="02020600040205080304" pitchFamily="18" charset="-128"/>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7A424AA0-F5C1-AA43-8282-3EA14FAC7E31}" type="slidenum">
              <a:rPr lang="fr-FR" smtClean="0"/>
              <a:t>30</a:t>
            </a:fld>
            <a:endParaRPr lang="fr-FR"/>
          </a:p>
        </p:txBody>
      </p:sp>
    </p:spTree>
    <p:extLst>
      <p:ext uri="{BB962C8B-B14F-4D97-AF65-F5344CB8AC3E}">
        <p14:creationId xmlns:p14="http://schemas.microsoft.com/office/powerpoint/2010/main" val="1118243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B0DBBD-7D69-7646-8490-7A2C66ACFFE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018F66F-8C0B-184A-AA3C-79956E6598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974CD74-B9E8-3B4C-BEE7-C34ECFD956D4}"/>
              </a:ext>
            </a:extLst>
          </p:cNvPr>
          <p:cNvSpPr>
            <a:spLocks noGrp="1"/>
          </p:cNvSpPr>
          <p:nvPr>
            <p:ph type="dt" sz="half" idx="10"/>
          </p:nvPr>
        </p:nvSpPr>
        <p:spPr/>
        <p:txBody>
          <a:bodyPr/>
          <a:lstStyle/>
          <a:p>
            <a:fld id="{D274D1D5-E9D3-DD45-A9B2-984AB35DF56A}" type="datetimeFigureOut">
              <a:rPr lang="fr-FR" smtClean="0"/>
              <a:t>03/06/2022</a:t>
            </a:fld>
            <a:endParaRPr lang="fr-FR"/>
          </a:p>
        </p:txBody>
      </p:sp>
      <p:sp>
        <p:nvSpPr>
          <p:cNvPr id="5" name="Espace réservé du pied de page 4">
            <a:extLst>
              <a:ext uri="{FF2B5EF4-FFF2-40B4-BE49-F238E27FC236}">
                <a16:creationId xmlns:a16="http://schemas.microsoft.com/office/drawing/2014/main" id="{B76787C7-706C-0F4E-953F-673A67E07B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0157840-0EA0-EF47-A52F-9E9443473E1E}"/>
              </a:ext>
            </a:extLst>
          </p:cNvPr>
          <p:cNvSpPr>
            <a:spLocks noGrp="1"/>
          </p:cNvSpPr>
          <p:nvPr>
            <p:ph type="sldNum" sz="quarter" idx="12"/>
          </p:nvPr>
        </p:nvSpPr>
        <p:spPr/>
        <p:txBody>
          <a:bodyPr/>
          <a:lstStyle/>
          <a:p>
            <a:fld id="{07B88AC8-8196-9646-82DC-D26C4A482E8B}" type="slidenum">
              <a:rPr lang="fr-FR" smtClean="0"/>
              <a:t>‹N°›</a:t>
            </a:fld>
            <a:endParaRPr lang="fr-FR"/>
          </a:p>
        </p:txBody>
      </p:sp>
    </p:spTree>
    <p:extLst>
      <p:ext uri="{BB962C8B-B14F-4D97-AF65-F5344CB8AC3E}">
        <p14:creationId xmlns:p14="http://schemas.microsoft.com/office/powerpoint/2010/main" val="2320047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AE23E6-6357-1747-B4E3-0ECD3563057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099AC92-A5C6-8544-98B8-54DAE8B2492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4B8AEC-EF14-7747-B790-2E3E9EEB5453}"/>
              </a:ext>
            </a:extLst>
          </p:cNvPr>
          <p:cNvSpPr>
            <a:spLocks noGrp="1"/>
          </p:cNvSpPr>
          <p:nvPr>
            <p:ph type="dt" sz="half" idx="10"/>
          </p:nvPr>
        </p:nvSpPr>
        <p:spPr/>
        <p:txBody>
          <a:bodyPr/>
          <a:lstStyle/>
          <a:p>
            <a:fld id="{D274D1D5-E9D3-DD45-A9B2-984AB35DF56A}" type="datetimeFigureOut">
              <a:rPr lang="fr-FR" smtClean="0"/>
              <a:t>03/06/2022</a:t>
            </a:fld>
            <a:endParaRPr lang="fr-FR"/>
          </a:p>
        </p:txBody>
      </p:sp>
      <p:sp>
        <p:nvSpPr>
          <p:cNvPr id="5" name="Espace réservé du pied de page 4">
            <a:extLst>
              <a:ext uri="{FF2B5EF4-FFF2-40B4-BE49-F238E27FC236}">
                <a16:creationId xmlns:a16="http://schemas.microsoft.com/office/drawing/2014/main" id="{AE805856-CBF4-4D4A-9F6E-BBEB8162A7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215980-CB84-1943-AC7C-23D39578E78F}"/>
              </a:ext>
            </a:extLst>
          </p:cNvPr>
          <p:cNvSpPr>
            <a:spLocks noGrp="1"/>
          </p:cNvSpPr>
          <p:nvPr>
            <p:ph type="sldNum" sz="quarter" idx="12"/>
          </p:nvPr>
        </p:nvSpPr>
        <p:spPr/>
        <p:txBody>
          <a:bodyPr/>
          <a:lstStyle/>
          <a:p>
            <a:fld id="{07B88AC8-8196-9646-82DC-D26C4A482E8B}" type="slidenum">
              <a:rPr lang="fr-FR" smtClean="0"/>
              <a:t>‹N°›</a:t>
            </a:fld>
            <a:endParaRPr lang="fr-FR"/>
          </a:p>
        </p:txBody>
      </p:sp>
    </p:spTree>
    <p:extLst>
      <p:ext uri="{BB962C8B-B14F-4D97-AF65-F5344CB8AC3E}">
        <p14:creationId xmlns:p14="http://schemas.microsoft.com/office/powerpoint/2010/main" val="4172401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6DD419C-EF13-9F4C-B274-FB010B239E9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5265B6A-359D-A147-A54B-EC75FFCE33B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7021ABA-C9C5-D448-AB2E-422EB1EAF0C4}"/>
              </a:ext>
            </a:extLst>
          </p:cNvPr>
          <p:cNvSpPr>
            <a:spLocks noGrp="1"/>
          </p:cNvSpPr>
          <p:nvPr>
            <p:ph type="dt" sz="half" idx="10"/>
          </p:nvPr>
        </p:nvSpPr>
        <p:spPr/>
        <p:txBody>
          <a:bodyPr/>
          <a:lstStyle/>
          <a:p>
            <a:fld id="{D274D1D5-E9D3-DD45-A9B2-984AB35DF56A}" type="datetimeFigureOut">
              <a:rPr lang="fr-FR" smtClean="0"/>
              <a:t>03/06/2022</a:t>
            </a:fld>
            <a:endParaRPr lang="fr-FR"/>
          </a:p>
        </p:txBody>
      </p:sp>
      <p:sp>
        <p:nvSpPr>
          <p:cNvPr id="5" name="Espace réservé du pied de page 4">
            <a:extLst>
              <a:ext uri="{FF2B5EF4-FFF2-40B4-BE49-F238E27FC236}">
                <a16:creationId xmlns:a16="http://schemas.microsoft.com/office/drawing/2014/main" id="{EDBD16A9-D534-ED40-9E51-B6722EB15F0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524145-E153-4F44-B41B-5ACE10A89652}"/>
              </a:ext>
            </a:extLst>
          </p:cNvPr>
          <p:cNvSpPr>
            <a:spLocks noGrp="1"/>
          </p:cNvSpPr>
          <p:nvPr>
            <p:ph type="sldNum" sz="quarter" idx="12"/>
          </p:nvPr>
        </p:nvSpPr>
        <p:spPr/>
        <p:txBody>
          <a:bodyPr/>
          <a:lstStyle/>
          <a:p>
            <a:fld id="{07B88AC8-8196-9646-82DC-D26C4A482E8B}" type="slidenum">
              <a:rPr lang="fr-FR" smtClean="0"/>
              <a:t>‹N°›</a:t>
            </a:fld>
            <a:endParaRPr lang="fr-FR"/>
          </a:p>
        </p:txBody>
      </p:sp>
    </p:spTree>
    <p:extLst>
      <p:ext uri="{BB962C8B-B14F-4D97-AF65-F5344CB8AC3E}">
        <p14:creationId xmlns:p14="http://schemas.microsoft.com/office/powerpoint/2010/main" val="3478735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D5BD21-D7E0-064E-AF9F-CF0A6D3375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811DBDF-5A7F-8D4E-9909-2BCEA71A08E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6390A51-AC36-094D-82FB-452CA687EF1A}"/>
              </a:ext>
            </a:extLst>
          </p:cNvPr>
          <p:cNvSpPr>
            <a:spLocks noGrp="1"/>
          </p:cNvSpPr>
          <p:nvPr>
            <p:ph type="dt" sz="half" idx="10"/>
          </p:nvPr>
        </p:nvSpPr>
        <p:spPr/>
        <p:txBody>
          <a:bodyPr/>
          <a:lstStyle/>
          <a:p>
            <a:fld id="{D274D1D5-E9D3-DD45-A9B2-984AB35DF56A}" type="datetimeFigureOut">
              <a:rPr lang="fr-FR" smtClean="0"/>
              <a:t>03/06/2022</a:t>
            </a:fld>
            <a:endParaRPr lang="fr-FR"/>
          </a:p>
        </p:txBody>
      </p:sp>
      <p:sp>
        <p:nvSpPr>
          <p:cNvPr id="5" name="Espace réservé du pied de page 4">
            <a:extLst>
              <a:ext uri="{FF2B5EF4-FFF2-40B4-BE49-F238E27FC236}">
                <a16:creationId xmlns:a16="http://schemas.microsoft.com/office/drawing/2014/main" id="{82FE887D-0AD0-4A44-BE87-CC494CEEAE0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909C430-B715-414C-B1EB-2ABC872A28BA}"/>
              </a:ext>
            </a:extLst>
          </p:cNvPr>
          <p:cNvSpPr>
            <a:spLocks noGrp="1"/>
          </p:cNvSpPr>
          <p:nvPr>
            <p:ph type="sldNum" sz="quarter" idx="12"/>
          </p:nvPr>
        </p:nvSpPr>
        <p:spPr/>
        <p:txBody>
          <a:bodyPr/>
          <a:lstStyle/>
          <a:p>
            <a:fld id="{07B88AC8-8196-9646-82DC-D26C4A482E8B}" type="slidenum">
              <a:rPr lang="fr-FR" smtClean="0"/>
              <a:t>‹N°›</a:t>
            </a:fld>
            <a:endParaRPr lang="fr-FR"/>
          </a:p>
        </p:txBody>
      </p:sp>
    </p:spTree>
    <p:extLst>
      <p:ext uri="{BB962C8B-B14F-4D97-AF65-F5344CB8AC3E}">
        <p14:creationId xmlns:p14="http://schemas.microsoft.com/office/powerpoint/2010/main" val="220165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D44851-5438-E34E-85D3-B669A61A8B5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DEDAA09-81B5-B245-9082-8C909404D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1EE7CCA-E802-FC4E-8F6D-B28676020F06}"/>
              </a:ext>
            </a:extLst>
          </p:cNvPr>
          <p:cNvSpPr>
            <a:spLocks noGrp="1"/>
          </p:cNvSpPr>
          <p:nvPr>
            <p:ph type="dt" sz="half" idx="10"/>
          </p:nvPr>
        </p:nvSpPr>
        <p:spPr/>
        <p:txBody>
          <a:bodyPr/>
          <a:lstStyle/>
          <a:p>
            <a:fld id="{D274D1D5-E9D3-DD45-A9B2-984AB35DF56A}" type="datetimeFigureOut">
              <a:rPr lang="fr-FR" smtClean="0"/>
              <a:t>03/06/2022</a:t>
            </a:fld>
            <a:endParaRPr lang="fr-FR"/>
          </a:p>
        </p:txBody>
      </p:sp>
      <p:sp>
        <p:nvSpPr>
          <p:cNvPr id="5" name="Espace réservé du pied de page 4">
            <a:extLst>
              <a:ext uri="{FF2B5EF4-FFF2-40B4-BE49-F238E27FC236}">
                <a16:creationId xmlns:a16="http://schemas.microsoft.com/office/drawing/2014/main" id="{805AC3B9-68D9-A047-B2D5-B35CB5E030D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E4102A-6088-3F4E-B668-FD2935936D32}"/>
              </a:ext>
            </a:extLst>
          </p:cNvPr>
          <p:cNvSpPr>
            <a:spLocks noGrp="1"/>
          </p:cNvSpPr>
          <p:nvPr>
            <p:ph type="sldNum" sz="quarter" idx="12"/>
          </p:nvPr>
        </p:nvSpPr>
        <p:spPr/>
        <p:txBody>
          <a:bodyPr/>
          <a:lstStyle/>
          <a:p>
            <a:fld id="{07B88AC8-8196-9646-82DC-D26C4A482E8B}" type="slidenum">
              <a:rPr lang="fr-FR" smtClean="0"/>
              <a:t>‹N°›</a:t>
            </a:fld>
            <a:endParaRPr lang="fr-FR"/>
          </a:p>
        </p:txBody>
      </p:sp>
    </p:spTree>
    <p:extLst>
      <p:ext uri="{BB962C8B-B14F-4D97-AF65-F5344CB8AC3E}">
        <p14:creationId xmlns:p14="http://schemas.microsoft.com/office/powerpoint/2010/main" val="407726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4134C9-D7B2-5E46-AD06-17875C68741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B19F0F3-F787-E542-9090-BA5FE3DCA86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7A85EAA-FD0B-A049-8639-AE64C43E293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671AFA4-245E-FF40-842D-B1CB6A6F5B65}"/>
              </a:ext>
            </a:extLst>
          </p:cNvPr>
          <p:cNvSpPr>
            <a:spLocks noGrp="1"/>
          </p:cNvSpPr>
          <p:nvPr>
            <p:ph type="dt" sz="half" idx="10"/>
          </p:nvPr>
        </p:nvSpPr>
        <p:spPr/>
        <p:txBody>
          <a:bodyPr/>
          <a:lstStyle/>
          <a:p>
            <a:fld id="{D274D1D5-E9D3-DD45-A9B2-984AB35DF56A}" type="datetimeFigureOut">
              <a:rPr lang="fr-FR" smtClean="0"/>
              <a:t>03/06/2022</a:t>
            </a:fld>
            <a:endParaRPr lang="fr-FR"/>
          </a:p>
        </p:txBody>
      </p:sp>
      <p:sp>
        <p:nvSpPr>
          <p:cNvPr id="6" name="Espace réservé du pied de page 5">
            <a:extLst>
              <a:ext uri="{FF2B5EF4-FFF2-40B4-BE49-F238E27FC236}">
                <a16:creationId xmlns:a16="http://schemas.microsoft.com/office/drawing/2014/main" id="{75854964-63C3-4B49-9F59-748679DCF65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5AB506A-D6CA-B04B-B2FF-680A06396D47}"/>
              </a:ext>
            </a:extLst>
          </p:cNvPr>
          <p:cNvSpPr>
            <a:spLocks noGrp="1"/>
          </p:cNvSpPr>
          <p:nvPr>
            <p:ph type="sldNum" sz="quarter" idx="12"/>
          </p:nvPr>
        </p:nvSpPr>
        <p:spPr/>
        <p:txBody>
          <a:bodyPr/>
          <a:lstStyle/>
          <a:p>
            <a:fld id="{07B88AC8-8196-9646-82DC-D26C4A482E8B}" type="slidenum">
              <a:rPr lang="fr-FR" smtClean="0"/>
              <a:t>‹N°›</a:t>
            </a:fld>
            <a:endParaRPr lang="fr-FR"/>
          </a:p>
        </p:txBody>
      </p:sp>
    </p:spTree>
    <p:extLst>
      <p:ext uri="{BB962C8B-B14F-4D97-AF65-F5344CB8AC3E}">
        <p14:creationId xmlns:p14="http://schemas.microsoft.com/office/powerpoint/2010/main" val="71978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1055B7-8E07-8A4F-93FE-CA7DC8040F3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6F361B9-87A2-CA4A-A9B4-71200A4C79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026B4AB-92FE-454A-9B3C-1E59653A05A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AFF48AF-40E6-4E4C-865C-05F585EE5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1CB3738-08DD-1340-B5A6-DA6C2378F57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D139B8D-CBCE-7343-8694-937C17EBE5B0}"/>
              </a:ext>
            </a:extLst>
          </p:cNvPr>
          <p:cNvSpPr>
            <a:spLocks noGrp="1"/>
          </p:cNvSpPr>
          <p:nvPr>
            <p:ph type="dt" sz="half" idx="10"/>
          </p:nvPr>
        </p:nvSpPr>
        <p:spPr/>
        <p:txBody>
          <a:bodyPr/>
          <a:lstStyle/>
          <a:p>
            <a:fld id="{D274D1D5-E9D3-DD45-A9B2-984AB35DF56A}" type="datetimeFigureOut">
              <a:rPr lang="fr-FR" smtClean="0"/>
              <a:t>03/06/2022</a:t>
            </a:fld>
            <a:endParaRPr lang="fr-FR"/>
          </a:p>
        </p:txBody>
      </p:sp>
      <p:sp>
        <p:nvSpPr>
          <p:cNvPr id="8" name="Espace réservé du pied de page 7">
            <a:extLst>
              <a:ext uri="{FF2B5EF4-FFF2-40B4-BE49-F238E27FC236}">
                <a16:creationId xmlns:a16="http://schemas.microsoft.com/office/drawing/2014/main" id="{A7B127F5-940D-6041-B7DC-E4689B64C4A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3E5A4DF-1E8A-E149-BFFD-63A1D77F6020}"/>
              </a:ext>
            </a:extLst>
          </p:cNvPr>
          <p:cNvSpPr>
            <a:spLocks noGrp="1"/>
          </p:cNvSpPr>
          <p:nvPr>
            <p:ph type="sldNum" sz="quarter" idx="12"/>
          </p:nvPr>
        </p:nvSpPr>
        <p:spPr/>
        <p:txBody>
          <a:bodyPr/>
          <a:lstStyle/>
          <a:p>
            <a:fld id="{07B88AC8-8196-9646-82DC-D26C4A482E8B}" type="slidenum">
              <a:rPr lang="fr-FR" smtClean="0"/>
              <a:t>‹N°›</a:t>
            </a:fld>
            <a:endParaRPr lang="fr-FR"/>
          </a:p>
        </p:txBody>
      </p:sp>
    </p:spTree>
    <p:extLst>
      <p:ext uri="{BB962C8B-B14F-4D97-AF65-F5344CB8AC3E}">
        <p14:creationId xmlns:p14="http://schemas.microsoft.com/office/powerpoint/2010/main" val="1025725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350FE-6C1B-C64D-AE99-80595EC2AAE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3BA0807-9CAE-D84C-A2A4-2479CF47EFBB}"/>
              </a:ext>
            </a:extLst>
          </p:cNvPr>
          <p:cNvSpPr>
            <a:spLocks noGrp="1"/>
          </p:cNvSpPr>
          <p:nvPr>
            <p:ph type="dt" sz="half" idx="10"/>
          </p:nvPr>
        </p:nvSpPr>
        <p:spPr/>
        <p:txBody>
          <a:bodyPr/>
          <a:lstStyle/>
          <a:p>
            <a:fld id="{D274D1D5-E9D3-DD45-A9B2-984AB35DF56A}" type="datetimeFigureOut">
              <a:rPr lang="fr-FR" smtClean="0"/>
              <a:t>03/06/2022</a:t>
            </a:fld>
            <a:endParaRPr lang="fr-FR"/>
          </a:p>
        </p:txBody>
      </p:sp>
      <p:sp>
        <p:nvSpPr>
          <p:cNvPr id="4" name="Espace réservé du pied de page 3">
            <a:extLst>
              <a:ext uri="{FF2B5EF4-FFF2-40B4-BE49-F238E27FC236}">
                <a16:creationId xmlns:a16="http://schemas.microsoft.com/office/drawing/2014/main" id="{F6E68ADC-8299-D44F-A1E6-5DDEFB158D7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41D0CB6-D5E5-144C-BB01-D7BA469DB288}"/>
              </a:ext>
            </a:extLst>
          </p:cNvPr>
          <p:cNvSpPr>
            <a:spLocks noGrp="1"/>
          </p:cNvSpPr>
          <p:nvPr>
            <p:ph type="sldNum" sz="quarter" idx="12"/>
          </p:nvPr>
        </p:nvSpPr>
        <p:spPr/>
        <p:txBody>
          <a:bodyPr/>
          <a:lstStyle/>
          <a:p>
            <a:fld id="{07B88AC8-8196-9646-82DC-D26C4A482E8B}" type="slidenum">
              <a:rPr lang="fr-FR" smtClean="0"/>
              <a:t>‹N°›</a:t>
            </a:fld>
            <a:endParaRPr lang="fr-FR"/>
          </a:p>
        </p:txBody>
      </p:sp>
    </p:spTree>
    <p:extLst>
      <p:ext uri="{BB962C8B-B14F-4D97-AF65-F5344CB8AC3E}">
        <p14:creationId xmlns:p14="http://schemas.microsoft.com/office/powerpoint/2010/main" val="4114293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4DE34F5-58E0-F744-85A5-257E7D9BAF6C}"/>
              </a:ext>
            </a:extLst>
          </p:cNvPr>
          <p:cNvSpPr>
            <a:spLocks noGrp="1"/>
          </p:cNvSpPr>
          <p:nvPr>
            <p:ph type="dt" sz="half" idx="10"/>
          </p:nvPr>
        </p:nvSpPr>
        <p:spPr/>
        <p:txBody>
          <a:bodyPr/>
          <a:lstStyle/>
          <a:p>
            <a:fld id="{D274D1D5-E9D3-DD45-A9B2-984AB35DF56A}" type="datetimeFigureOut">
              <a:rPr lang="fr-FR" smtClean="0"/>
              <a:t>03/06/2022</a:t>
            </a:fld>
            <a:endParaRPr lang="fr-FR"/>
          </a:p>
        </p:txBody>
      </p:sp>
      <p:sp>
        <p:nvSpPr>
          <p:cNvPr id="3" name="Espace réservé du pied de page 2">
            <a:extLst>
              <a:ext uri="{FF2B5EF4-FFF2-40B4-BE49-F238E27FC236}">
                <a16:creationId xmlns:a16="http://schemas.microsoft.com/office/drawing/2014/main" id="{B757D99C-3FDD-E14F-95FA-902CBC7A4F6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6C76CA3-A1A5-CF41-975A-6CA5489A3C4A}"/>
              </a:ext>
            </a:extLst>
          </p:cNvPr>
          <p:cNvSpPr>
            <a:spLocks noGrp="1"/>
          </p:cNvSpPr>
          <p:nvPr>
            <p:ph type="sldNum" sz="quarter" idx="12"/>
          </p:nvPr>
        </p:nvSpPr>
        <p:spPr/>
        <p:txBody>
          <a:bodyPr/>
          <a:lstStyle/>
          <a:p>
            <a:fld id="{07B88AC8-8196-9646-82DC-D26C4A482E8B}" type="slidenum">
              <a:rPr lang="fr-FR" smtClean="0"/>
              <a:t>‹N°›</a:t>
            </a:fld>
            <a:endParaRPr lang="fr-FR"/>
          </a:p>
        </p:txBody>
      </p:sp>
    </p:spTree>
    <p:extLst>
      <p:ext uri="{BB962C8B-B14F-4D97-AF65-F5344CB8AC3E}">
        <p14:creationId xmlns:p14="http://schemas.microsoft.com/office/powerpoint/2010/main" val="2386285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AE93C6-0ECE-9B48-9A9E-59802A84D99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D54C519-BC4C-E847-88F6-AB6F2002B6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3150D11-6AA8-E14B-A55D-6D75E1E59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38F6EA6-B666-CB4B-B0F5-1B977E77AC54}"/>
              </a:ext>
            </a:extLst>
          </p:cNvPr>
          <p:cNvSpPr>
            <a:spLocks noGrp="1"/>
          </p:cNvSpPr>
          <p:nvPr>
            <p:ph type="dt" sz="half" idx="10"/>
          </p:nvPr>
        </p:nvSpPr>
        <p:spPr/>
        <p:txBody>
          <a:bodyPr/>
          <a:lstStyle/>
          <a:p>
            <a:fld id="{D274D1D5-E9D3-DD45-A9B2-984AB35DF56A}" type="datetimeFigureOut">
              <a:rPr lang="fr-FR" smtClean="0"/>
              <a:t>03/06/2022</a:t>
            </a:fld>
            <a:endParaRPr lang="fr-FR"/>
          </a:p>
        </p:txBody>
      </p:sp>
      <p:sp>
        <p:nvSpPr>
          <p:cNvPr id="6" name="Espace réservé du pied de page 5">
            <a:extLst>
              <a:ext uri="{FF2B5EF4-FFF2-40B4-BE49-F238E27FC236}">
                <a16:creationId xmlns:a16="http://schemas.microsoft.com/office/drawing/2014/main" id="{A7196702-C07A-CC41-A795-A60888BFA8E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787454C-53F6-244D-8E20-A2667013E866}"/>
              </a:ext>
            </a:extLst>
          </p:cNvPr>
          <p:cNvSpPr>
            <a:spLocks noGrp="1"/>
          </p:cNvSpPr>
          <p:nvPr>
            <p:ph type="sldNum" sz="quarter" idx="12"/>
          </p:nvPr>
        </p:nvSpPr>
        <p:spPr/>
        <p:txBody>
          <a:bodyPr/>
          <a:lstStyle/>
          <a:p>
            <a:fld id="{07B88AC8-8196-9646-82DC-D26C4A482E8B}" type="slidenum">
              <a:rPr lang="fr-FR" smtClean="0"/>
              <a:t>‹N°›</a:t>
            </a:fld>
            <a:endParaRPr lang="fr-FR"/>
          </a:p>
        </p:txBody>
      </p:sp>
    </p:spTree>
    <p:extLst>
      <p:ext uri="{BB962C8B-B14F-4D97-AF65-F5344CB8AC3E}">
        <p14:creationId xmlns:p14="http://schemas.microsoft.com/office/powerpoint/2010/main" val="184682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9A09D1-3F5F-F242-9FC5-47574645587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7F47222-C592-CF43-B8A5-D1FC56EA28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3BE647E-BFB6-FA40-8926-E37BBB3DB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2813518-D1B3-B144-8D30-2D79B7757D25}"/>
              </a:ext>
            </a:extLst>
          </p:cNvPr>
          <p:cNvSpPr>
            <a:spLocks noGrp="1"/>
          </p:cNvSpPr>
          <p:nvPr>
            <p:ph type="dt" sz="half" idx="10"/>
          </p:nvPr>
        </p:nvSpPr>
        <p:spPr/>
        <p:txBody>
          <a:bodyPr/>
          <a:lstStyle/>
          <a:p>
            <a:fld id="{D274D1D5-E9D3-DD45-A9B2-984AB35DF56A}" type="datetimeFigureOut">
              <a:rPr lang="fr-FR" smtClean="0"/>
              <a:t>03/06/2022</a:t>
            </a:fld>
            <a:endParaRPr lang="fr-FR"/>
          </a:p>
        </p:txBody>
      </p:sp>
      <p:sp>
        <p:nvSpPr>
          <p:cNvPr id="6" name="Espace réservé du pied de page 5">
            <a:extLst>
              <a:ext uri="{FF2B5EF4-FFF2-40B4-BE49-F238E27FC236}">
                <a16:creationId xmlns:a16="http://schemas.microsoft.com/office/drawing/2014/main" id="{F5B5C297-F76B-F645-950F-A625BA5B74F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DF4851-C154-B84E-91A9-F64E9D08581D}"/>
              </a:ext>
            </a:extLst>
          </p:cNvPr>
          <p:cNvSpPr>
            <a:spLocks noGrp="1"/>
          </p:cNvSpPr>
          <p:nvPr>
            <p:ph type="sldNum" sz="quarter" idx="12"/>
          </p:nvPr>
        </p:nvSpPr>
        <p:spPr/>
        <p:txBody>
          <a:bodyPr/>
          <a:lstStyle/>
          <a:p>
            <a:fld id="{07B88AC8-8196-9646-82DC-D26C4A482E8B}" type="slidenum">
              <a:rPr lang="fr-FR" smtClean="0"/>
              <a:t>‹N°›</a:t>
            </a:fld>
            <a:endParaRPr lang="fr-FR"/>
          </a:p>
        </p:txBody>
      </p:sp>
    </p:spTree>
    <p:extLst>
      <p:ext uri="{BB962C8B-B14F-4D97-AF65-F5344CB8AC3E}">
        <p14:creationId xmlns:p14="http://schemas.microsoft.com/office/powerpoint/2010/main" val="102524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9A66F3A-D0EF-7346-BEA9-2DB05FA6C8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70CBFE2-37A9-AE43-BC76-B36FC8E0FA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731040-F08A-A344-A997-6D308DCC3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4D1D5-E9D3-DD45-A9B2-984AB35DF56A}" type="datetimeFigureOut">
              <a:rPr lang="fr-FR" smtClean="0"/>
              <a:t>03/06/2022</a:t>
            </a:fld>
            <a:endParaRPr lang="fr-FR"/>
          </a:p>
        </p:txBody>
      </p:sp>
      <p:sp>
        <p:nvSpPr>
          <p:cNvPr id="5" name="Espace réservé du pied de page 4">
            <a:extLst>
              <a:ext uri="{FF2B5EF4-FFF2-40B4-BE49-F238E27FC236}">
                <a16:creationId xmlns:a16="http://schemas.microsoft.com/office/drawing/2014/main" id="{9B49D832-C90C-0A4A-B047-8F774F5C5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13EF538-2199-4A4B-81FC-1B3F0E6C5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88AC8-8196-9646-82DC-D26C4A482E8B}" type="slidenum">
              <a:rPr lang="fr-FR" smtClean="0"/>
              <a:t>‹N°›</a:t>
            </a:fld>
            <a:endParaRPr lang="fr-FR"/>
          </a:p>
        </p:txBody>
      </p:sp>
    </p:spTree>
    <p:extLst>
      <p:ext uri="{BB962C8B-B14F-4D97-AF65-F5344CB8AC3E}">
        <p14:creationId xmlns:p14="http://schemas.microsoft.com/office/powerpoint/2010/main" val="3823225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clmentbisaillon/fake-and-real-news-datase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663EEF29-ECB3-8845-AB5B-10E71CC9E317}"/>
              </a:ext>
            </a:extLst>
          </p:cNvPr>
          <p:cNvSpPr>
            <a:spLocks noChangeArrowheads="1"/>
          </p:cNvSpPr>
          <p:nvPr/>
        </p:nvSpPr>
        <p:spPr bwMode="gray">
          <a:xfrm>
            <a:off x="1786053" y="2137041"/>
            <a:ext cx="8619893" cy="69234"/>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10" name="Title 1" descr="Title 1">
            <a:extLst>
              <a:ext uri="{FF2B5EF4-FFF2-40B4-BE49-F238E27FC236}">
                <a16:creationId xmlns:a16="http://schemas.microsoft.com/office/drawing/2014/main" id="{8DFD6041-2193-274C-9265-1B864523A17B}"/>
              </a:ext>
            </a:extLst>
          </p:cNvPr>
          <p:cNvSpPr txBox="1">
            <a:spLocks/>
          </p:cNvSpPr>
          <p:nvPr/>
        </p:nvSpPr>
        <p:spPr>
          <a:xfrm>
            <a:off x="2099488" y="373158"/>
            <a:ext cx="7877038" cy="1072705"/>
          </a:xfrm>
          <a:prstGeom prst="rect">
            <a:avLst/>
          </a:prstGeom>
          <a:noFill/>
        </p:spPr>
        <p:txBody>
          <a:bodyPr>
            <a:noAutofit/>
          </a:bodyPr>
          <a:lstStyle/>
          <a:p>
            <a:pPr algn="ctr"/>
            <a:r>
              <a:rPr lang="fr-FR" sz="1400" b="1" dirty="0">
                <a:latin typeface="Bodoni MT" panose="02070603080606020203" pitchFamily="18" charset="0"/>
              </a:rPr>
              <a:t>Université Hassan 1er</a:t>
            </a:r>
          </a:p>
          <a:p>
            <a:pPr algn="ctr"/>
            <a:r>
              <a:rPr lang="fr-FR" sz="1400" b="1" dirty="0">
                <a:latin typeface="Bodoni MT" panose="02070603080606020203" pitchFamily="18" charset="0"/>
              </a:rPr>
              <a:t>Faculté Des Sciences Et Techniques Settat</a:t>
            </a:r>
          </a:p>
          <a:p>
            <a:pPr algn="ctr">
              <a:spcAft>
                <a:spcPts val="600"/>
              </a:spcAft>
            </a:pPr>
            <a:r>
              <a:rPr lang="fr-FR" sz="1400" b="1" dirty="0">
                <a:latin typeface="Bodoni MT" panose="02070603080606020203" pitchFamily="18" charset="0"/>
              </a:rPr>
              <a:t>Département </a:t>
            </a:r>
            <a:r>
              <a:rPr lang="en-AE" sz="1400" b="1" dirty="0">
                <a:latin typeface="Bodoni MT" panose="02070603080606020203" pitchFamily="18" charset="0"/>
              </a:rPr>
              <a:t>:</a:t>
            </a:r>
            <a:r>
              <a:rPr lang="fr-FR" sz="1400" b="1" dirty="0">
                <a:latin typeface="Bodoni MT" panose="02070603080606020203" pitchFamily="18" charset="0"/>
              </a:rPr>
              <a:t> Mathématiques &amp; Informatique</a:t>
            </a:r>
          </a:p>
          <a:p>
            <a:pPr algn="ctr">
              <a:spcAft>
                <a:spcPts val="600"/>
              </a:spcAft>
            </a:pPr>
            <a:r>
              <a:rPr lang="fr-FR" sz="1400" b="1" dirty="0">
                <a:latin typeface="Bodoni MT" panose="02070603080606020203" pitchFamily="18" charset="0"/>
              </a:rPr>
              <a:t>Filière : Cycle d’ingénieur : Génie Informatique (2ème année)</a:t>
            </a:r>
          </a:p>
          <a:p>
            <a:pPr algn="ctr">
              <a:spcAft>
                <a:spcPts val="600"/>
              </a:spcAft>
            </a:pPr>
            <a:endParaRPr lang="fr-FR" sz="1400" b="1" dirty="0">
              <a:latin typeface="Bodoni MT" panose="02070603080606020203" pitchFamily="18" charset="0"/>
            </a:endParaRPr>
          </a:p>
          <a:p>
            <a:pPr algn="ctr"/>
            <a:endParaRPr lang="fr-FR" b="1" dirty="0">
              <a:latin typeface="Century Gothic" panose="020B0502020202020204" pitchFamily="34" charset="0"/>
            </a:endParaRPr>
          </a:p>
        </p:txBody>
      </p:sp>
      <p:sp>
        <p:nvSpPr>
          <p:cNvPr id="11" name="Title 1" descr="Title 1">
            <a:extLst>
              <a:ext uri="{FF2B5EF4-FFF2-40B4-BE49-F238E27FC236}">
                <a16:creationId xmlns:a16="http://schemas.microsoft.com/office/drawing/2014/main" id="{5595A82F-B346-3B49-B4A8-862BE07744B8}"/>
              </a:ext>
            </a:extLst>
          </p:cNvPr>
          <p:cNvSpPr txBox="1">
            <a:spLocks/>
          </p:cNvSpPr>
          <p:nvPr/>
        </p:nvSpPr>
        <p:spPr>
          <a:xfrm>
            <a:off x="1574002" y="1704139"/>
            <a:ext cx="8992398" cy="432048"/>
          </a:xfrm>
          <a:prstGeom prst="rect">
            <a:avLst/>
          </a:prstGeom>
          <a:noFill/>
        </p:spPr>
        <p:txBody>
          <a:bodyPr>
            <a:noAutofit/>
          </a:bodyPr>
          <a:lstStyle/>
          <a:p>
            <a:pPr algn="ctr"/>
            <a:r>
              <a:rPr lang="fr-FR" dirty="0">
                <a:latin typeface="Century Gothic" panose="020B0502020202020204" pitchFamily="34" charset="0"/>
              </a:rPr>
              <a:t>Module : Calcul de Complexité et Méta-Heuristiques</a:t>
            </a:r>
          </a:p>
          <a:p>
            <a:pPr algn="ctr"/>
            <a:endParaRPr lang="fr-FR" b="1" dirty="0">
              <a:solidFill>
                <a:schemeClr val="tx1">
                  <a:lumMod val="75000"/>
                  <a:lumOff val="25000"/>
                </a:schemeClr>
              </a:solidFill>
              <a:latin typeface="Century Gothic" panose="020B0502020202020204" pitchFamily="34" charset="0"/>
            </a:endParaRPr>
          </a:p>
        </p:txBody>
      </p:sp>
      <p:sp>
        <p:nvSpPr>
          <p:cNvPr id="13" name="ZoneTexte 12">
            <a:extLst>
              <a:ext uri="{FF2B5EF4-FFF2-40B4-BE49-F238E27FC236}">
                <a16:creationId xmlns:a16="http://schemas.microsoft.com/office/drawing/2014/main" id="{22A8DF9A-FBB5-9848-BA6E-5BDC4E5A8A46}"/>
              </a:ext>
            </a:extLst>
          </p:cNvPr>
          <p:cNvSpPr txBox="1"/>
          <p:nvPr/>
        </p:nvSpPr>
        <p:spPr>
          <a:xfrm>
            <a:off x="640318" y="5340857"/>
            <a:ext cx="3419872" cy="307777"/>
          </a:xfrm>
          <a:prstGeom prst="rect">
            <a:avLst/>
          </a:prstGeom>
          <a:noFill/>
        </p:spPr>
        <p:txBody>
          <a:bodyPr wrap="square" rtlCol="0">
            <a:spAutoFit/>
          </a:bodyPr>
          <a:lstStyle/>
          <a:p>
            <a:pPr>
              <a:tabLst>
                <a:tab pos="1077913" algn="l"/>
              </a:tabLst>
            </a:pPr>
            <a:r>
              <a:rPr lang="fr-FR" sz="1400" b="1" dirty="0">
                <a:solidFill>
                  <a:schemeClr val="tx1">
                    <a:lumMod val="75000"/>
                    <a:lumOff val="25000"/>
                  </a:schemeClr>
                </a:solidFill>
                <a:latin typeface="Century Gothic" panose="020B0502020202020204" pitchFamily="34" charset="0"/>
              </a:rPr>
              <a:t>Responsable:</a:t>
            </a:r>
          </a:p>
        </p:txBody>
      </p:sp>
      <p:sp>
        <p:nvSpPr>
          <p:cNvPr id="15" name="ZoneTexte 14">
            <a:extLst>
              <a:ext uri="{FF2B5EF4-FFF2-40B4-BE49-F238E27FC236}">
                <a16:creationId xmlns:a16="http://schemas.microsoft.com/office/drawing/2014/main" id="{99D55AEE-ED34-7C42-8B36-9D5847F104F1}"/>
              </a:ext>
            </a:extLst>
          </p:cNvPr>
          <p:cNvSpPr txBox="1"/>
          <p:nvPr/>
        </p:nvSpPr>
        <p:spPr>
          <a:xfrm>
            <a:off x="8001558" y="5340858"/>
            <a:ext cx="2304256" cy="307777"/>
          </a:xfrm>
          <a:prstGeom prst="rect">
            <a:avLst/>
          </a:prstGeom>
          <a:noFill/>
        </p:spPr>
        <p:txBody>
          <a:bodyPr wrap="square" rtlCol="0">
            <a:spAutoFit/>
          </a:bodyPr>
          <a:lstStyle/>
          <a:p>
            <a:pPr>
              <a:tabLst>
                <a:tab pos="1077913" algn="l"/>
              </a:tabLst>
            </a:pPr>
            <a:r>
              <a:rPr lang="fr-FR" sz="1400" b="1" dirty="0">
                <a:solidFill>
                  <a:schemeClr val="tx1">
                    <a:lumMod val="75000"/>
                    <a:lumOff val="25000"/>
                  </a:schemeClr>
                </a:solidFill>
                <a:latin typeface="Century Gothic" panose="020B0502020202020204" pitchFamily="34" charset="0"/>
              </a:rPr>
              <a:t>Présenté par :</a:t>
            </a:r>
          </a:p>
        </p:txBody>
      </p:sp>
      <p:sp>
        <p:nvSpPr>
          <p:cNvPr id="16" name="ZoneTexte 15">
            <a:extLst>
              <a:ext uri="{FF2B5EF4-FFF2-40B4-BE49-F238E27FC236}">
                <a16:creationId xmlns:a16="http://schemas.microsoft.com/office/drawing/2014/main" id="{BA15EF22-72AF-1141-B3CD-A7C7FD46C21E}"/>
              </a:ext>
            </a:extLst>
          </p:cNvPr>
          <p:cNvSpPr txBox="1"/>
          <p:nvPr/>
        </p:nvSpPr>
        <p:spPr>
          <a:xfrm>
            <a:off x="8080216" y="5787684"/>
            <a:ext cx="3576918" cy="646331"/>
          </a:xfrm>
          <a:prstGeom prst="rect">
            <a:avLst/>
          </a:prstGeom>
          <a:noFill/>
        </p:spPr>
        <p:txBody>
          <a:bodyPr wrap="square" rtlCol="0">
            <a:spAutoFit/>
          </a:bodyPr>
          <a:lstStyle/>
          <a:p>
            <a:pPr>
              <a:tabLst>
                <a:tab pos="1077913" algn="l"/>
              </a:tabLst>
            </a:pPr>
            <a:r>
              <a:rPr lang="fr-FR" sz="1200" b="1" dirty="0">
                <a:solidFill>
                  <a:schemeClr val="tx1">
                    <a:lumMod val="75000"/>
                    <a:lumOff val="25000"/>
                  </a:schemeClr>
                </a:solidFill>
                <a:latin typeface="Century Gothic" panose="020B0502020202020204" pitchFamily="34" charset="0"/>
              </a:rPr>
              <a:t>AIT HSSAINE Mohamed</a:t>
            </a:r>
          </a:p>
          <a:p>
            <a:pPr>
              <a:tabLst>
                <a:tab pos="1077913" algn="l"/>
              </a:tabLst>
            </a:pPr>
            <a:r>
              <a:rPr lang="fr-FR" sz="1200" b="1" dirty="0">
                <a:solidFill>
                  <a:schemeClr val="tx1">
                    <a:lumMod val="75000"/>
                    <a:lumOff val="25000"/>
                  </a:schemeClr>
                </a:solidFill>
                <a:latin typeface="Century Gothic" panose="020B0502020202020204" pitchFamily="34" charset="0"/>
              </a:rPr>
              <a:t>AIT ELGHAZI Soufiane</a:t>
            </a:r>
          </a:p>
          <a:p>
            <a:pPr>
              <a:tabLst>
                <a:tab pos="1077913" algn="l"/>
              </a:tabLst>
            </a:pPr>
            <a:r>
              <a:rPr lang="fr-FR" sz="1200" b="1" dirty="0">
                <a:solidFill>
                  <a:schemeClr val="tx1">
                    <a:lumMod val="75000"/>
                    <a:lumOff val="25000"/>
                  </a:schemeClr>
                </a:solidFill>
                <a:latin typeface="Century Gothic" panose="020B0502020202020204" pitchFamily="34" charset="0"/>
              </a:rPr>
              <a:t>BENDIR Mohammed</a:t>
            </a:r>
          </a:p>
        </p:txBody>
      </p:sp>
      <p:sp>
        <p:nvSpPr>
          <p:cNvPr id="17" name="Rectangle 16">
            <a:extLst>
              <a:ext uri="{FF2B5EF4-FFF2-40B4-BE49-F238E27FC236}">
                <a16:creationId xmlns:a16="http://schemas.microsoft.com/office/drawing/2014/main" id="{BCE75D14-0CE3-284F-8C9C-8C3140DF5DFF}"/>
              </a:ext>
            </a:extLst>
          </p:cNvPr>
          <p:cNvSpPr/>
          <p:nvPr/>
        </p:nvSpPr>
        <p:spPr>
          <a:xfrm rot="16200000" flipV="1">
            <a:off x="9823826" y="3919046"/>
            <a:ext cx="54824" cy="3514000"/>
          </a:xfrm>
          <a:prstGeom prst="rect">
            <a:avLst/>
          </a:prstGeom>
          <a:solidFill>
            <a:schemeClr val="accent4">
              <a:lumMod val="75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defRPr/>
            </a:pPr>
            <a:endParaRPr lang="en-GB" sz="2800" dirty="0">
              <a:solidFill>
                <a:srgbClr val="669900"/>
              </a:solidFill>
              <a:latin typeface="Century Gothic" panose="020B0502020202020204" pitchFamily="34" charset="0"/>
            </a:endParaRPr>
          </a:p>
        </p:txBody>
      </p:sp>
      <p:sp>
        <p:nvSpPr>
          <p:cNvPr id="18" name="ZoneTexte 17">
            <a:extLst>
              <a:ext uri="{FF2B5EF4-FFF2-40B4-BE49-F238E27FC236}">
                <a16:creationId xmlns:a16="http://schemas.microsoft.com/office/drawing/2014/main" id="{F54A8DCA-8CB2-6045-88A3-6BA25EF4B459}"/>
              </a:ext>
            </a:extLst>
          </p:cNvPr>
          <p:cNvSpPr txBox="1"/>
          <p:nvPr/>
        </p:nvSpPr>
        <p:spPr>
          <a:xfrm>
            <a:off x="640318" y="5787684"/>
            <a:ext cx="3576918" cy="276999"/>
          </a:xfrm>
          <a:prstGeom prst="rect">
            <a:avLst/>
          </a:prstGeom>
          <a:noFill/>
        </p:spPr>
        <p:txBody>
          <a:bodyPr wrap="square" rtlCol="0">
            <a:spAutoFit/>
          </a:bodyPr>
          <a:lstStyle/>
          <a:p>
            <a:pPr>
              <a:tabLst>
                <a:tab pos="1077913" algn="l"/>
              </a:tabLst>
            </a:pPr>
            <a:r>
              <a:rPr lang="fr-FR" sz="1200" b="1" dirty="0">
                <a:solidFill>
                  <a:schemeClr val="tx1">
                    <a:lumMod val="75000"/>
                    <a:lumOff val="25000"/>
                  </a:schemeClr>
                </a:solidFill>
                <a:latin typeface="Century Gothic" panose="020B0502020202020204" pitchFamily="34" charset="0"/>
              </a:rPr>
              <a:t>Mr. El KAFHALI Said</a:t>
            </a:r>
          </a:p>
        </p:txBody>
      </p:sp>
      <p:pic>
        <p:nvPicPr>
          <p:cNvPr id="3" name="Image 2" descr="Une image contenant texte&#10;&#10;Description générée automatiquement">
            <a:extLst>
              <a:ext uri="{FF2B5EF4-FFF2-40B4-BE49-F238E27FC236}">
                <a16:creationId xmlns:a16="http://schemas.microsoft.com/office/drawing/2014/main" id="{AA217F1F-9F9D-4B4F-8E57-65B77ACF5D6B}"/>
              </a:ext>
            </a:extLst>
          </p:cNvPr>
          <p:cNvPicPr>
            <a:picLocks noChangeAspect="1"/>
          </p:cNvPicPr>
          <p:nvPr/>
        </p:nvPicPr>
        <p:blipFill>
          <a:blip r:embed="rId3"/>
          <a:stretch>
            <a:fillRect/>
          </a:stretch>
        </p:blipFill>
        <p:spPr>
          <a:xfrm>
            <a:off x="10202421" y="193106"/>
            <a:ext cx="1692897" cy="1642748"/>
          </a:xfrm>
          <a:prstGeom prst="rect">
            <a:avLst/>
          </a:prstGeom>
        </p:spPr>
      </p:pic>
      <p:pic>
        <p:nvPicPr>
          <p:cNvPr id="5" name="Image 4">
            <a:extLst>
              <a:ext uri="{FF2B5EF4-FFF2-40B4-BE49-F238E27FC236}">
                <a16:creationId xmlns:a16="http://schemas.microsoft.com/office/drawing/2014/main" id="{4455DB30-F87F-414F-ADE5-5B5C3CF06D69}"/>
              </a:ext>
            </a:extLst>
          </p:cNvPr>
          <p:cNvPicPr>
            <a:picLocks noChangeAspect="1"/>
          </p:cNvPicPr>
          <p:nvPr/>
        </p:nvPicPr>
        <p:blipFill rotWithShape="1">
          <a:blip r:embed="rId4"/>
          <a:srcRect l="27218" t="13927" r="29288" b="16493"/>
          <a:stretch/>
        </p:blipFill>
        <p:spPr>
          <a:xfrm>
            <a:off x="180697" y="25400"/>
            <a:ext cx="1692897" cy="1642748"/>
          </a:xfrm>
          <a:prstGeom prst="rect">
            <a:avLst/>
          </a:prstGeom>
        </p:spPr>
      </p:pic>
      <p:sp>
        <p:nvSpPr>
          <p:cNvPr id="19" name="Rectangle 18">
            <a:extLst>
              <a:ext uri="{FF2B5EF4-FFF2-40B4-BE49-F238E27FC236}">
                <a16:creationId xmlns:a16="http://schemas.microsoft.com/office/drawing/2014/main" id="{7BFD2A3B-B6CB-49EB-875D-F3674B7AB833}"/>
              </a:ext>
            </a:extLst>
          </p:cNvPr>
          <p:cNvSpPr/>
          <p:nvPr/>
        </p:nvSpPr>
        <p:spPr>
          <a:xfrm rot="16200000" flipV="1">
            <a:off x="2401365" y="3944710"/>
            <a:ext cx="54824" cy="3514000"/>
          </a:xfrm>
          <a:prstGeom prst="rect">
            <a:avLst/>
          </a:prstGeom>
          <a:solidFill>
            <a:schemeClr val="accent4">
              <a:lumMod val="75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defRPr/>
            </a:pPr>
            <a:endParaRPr lang="en-GB" sz="2800" dirty="0">
              <a:solidFill>
                <a:srgbClr val="669900"/>
              </a:solidFill>
              <a:latin typeface="Century Gothic" panose="020B0502020202020204" pitchFamily="34" charset="0"/>
            </a:endParaRPr>
          </a:p>
        </p:txBody>
      </p:sp>
      <p:sp>
        <p:nvSpPr>
          <p:cNvPr id="20" name="ZoneTexte 19">
            <a:extLst>
              <a:ext uri="{FF2B5EF4-FFF2-40B4-BE49-F238E27FC236}">
                <a16:creationId xmlns:a16="http://schemas.microsoft.com/office/drawing/2014/main" id="{0B55448E-62C7-412D-A86B-291BACCEC077}"/>
              </a:ext>
            </a:extLst>
          </p:cNvPr>
          <p:cNvSpPr txBox="1"/>
          <p:nvPr/>
        </p:nvSpPr>
        <p:spPr>
          <a:xfrm>
            <a:off x="5065902" y="5587629"/>
            <a:ext cx="1897036" cy="523220"/>
          </a:xfrm>
          <a:prstGeom prst="rect">
            <a:avLst/>
          </a:prstGeom>
          <a:noFill/>
        </p:spPr>
        <p:txBody>
          <a:bodyPr wrap="square" rtlCol="0">
            <a:spAutoFit/>
          </a:bodyPr>
          <a:lstStyle/>
          <a:p>
            <a:pPr algn="ctr">
              <a:tabLst>
                <a:tab pos="1077913" algn="l"/>
              </a:tabLst>
            </a:pPr>
            <a:r>
              <a:rPr lang="fr-FR" sz="1400" b="1" dirty="0">
                <a:solidFill>
                  <a:schemeClr val="bg1">
                    <a:lumMod val="65000"/>
                  </a:schemeClr>
                </a:solidFill>
                <a:latin typeface="Century Gothic" panose="020B0502020202020204" pitchFamily="34" charset="0"/>
              </a:rPr>
              <a:t>Année Universitaire</a:t>
            </a:r>
          </a:p>
          <a:p>
            <a:pPr algn="ctr">
              <a:tabLst>
                <a:tab pos="1077913" algn="l"/>
              </a:tabLst>
            </a:pPr>
            <a:r>
              <a:rPr lang="fr-FR" sz="1400" b="1" dirty="0">
                <a:solidFill>
                  <a:schemeClr val="bg1">
                    <a:lumMod val="65000"/>
                  </a:schemeClr>
                </a:solidFill>
                <a:latin typeface="Century Gothic" panose="020B0502020202020204" pitchFamily="34" charset="0"/>
              </a:rPr>
              <a:t>2021 - 2022</a:t>
            </a:r>
          </a:p>
        </p:txBody>
      </p:sp>
      <p:sp>
        <p:nvSpPr>
          <p:cNvPr id="21" name="Zone de texte 2">
            <a:extLst>
              <a:ext uri="{FF2B5EF4-FFF2-40B4-BE49-F238E27FC236}">
                <a16:creationId xmlns:a16="http://schemas.microsoft.com/office/drawing/2014/main" id="{2D9BA873-6974-C51A-74B3-ED50807058A8}"/>
              </a:ext>
            </a:extLst>
          </p:cNvPr>
          <p:cNvSpPr txBox="1">
            <a:spLocks noChangeArrowheads="1"/>
          </p:cNvSpPr>
          <p:nvPr/>
        </p:nvSpPr>
        <p:spPr bwMode="auto">
          <a:xfrm>
            <a:off x="0" y="2368776"/>
            <a:ext cx="12192000" cy="2555875"/>
          </a:xfrm>
          <a:prstGeom prst="rect">
            <a:avLst/>
          </a:prstGeom>
          <a:solidFill>
            <a:srgbClr val="002060"/>
          </a:solidFill>
          <a:ln>
            <a:solidFill>
              <a:srgbClr val="FF0000"/>
            </a:solidFill>
          </a:ln>
        </p:spPr>
        <p:style>
          <a:lnRef idx="0">
            <a:scrgbClr r="0" g="0" b="0"/>
          </a:lnRef>
          <a:fillRef idx="1003">
            <a:schemeClr val="dk2"/>
          </a:fillRef>
          <a:effectRef idx="0">
            <a:scrgbClr r="0" g="0" b="0"/>
          </a:effectRef>
          <a:fontRef idx="minor">
            <a:schemeClr val="lt1"/>
          </a:fontRef>
        </p:style>
        <p:txBody>
          <a:bodyPr rot="0" vert="horz" wrap="square" lIns="91440" tIns="45720" rIns="91440" bIns="45720" anchor="t" anchorCtr="0">
            <a:noAutofit/>
          </a:bodyPr>
          <a:lstStyle/>
          <a:p>
            <a:pPr algn="ctr">
              <a:lnSpc>
                <a:spcPct val="115000"/>
              </a:lnSpc>
              <a:spcAft>
                <a:spcPts val="600"/>
              </a:spcAft>
            </a:pPr>
            <a:r>
              <a:rPr lang="fr-FR" sz="3600" b="1" dirty="0">
                <a:solidFill>
                  <a:srgbClr val="FFFFFF"/>
                </a:solidFill>
                <a:effectLst/>
                <a:ea typeface="MS PMincho" panose="02020600040205080304" pitchFamily="18" charset="-128"/>
                <a:cs typeface="Times New Roman" panose="02020603050405020304" pitchFamily="18" charset="0"/>
              </a:rPr>
              <a:t> </a:t>
            </a:r>
            <a:r>
              <a:rPr lang="fr-FR" sz="1200" dirty="0">
                <a:effectLst/>
                <a:ea typeface="MS PMincho" panose="02020600040205080304" pitchFamily="18" charset="-128"/>
                <a:cs typeface="Times New Roman" panose="02020603050405020304" pitchFamily="18" charset="0"/>
              </a:rPr>
              <a:t> </a:t>
            </a:r>
          </a:p>
        </p:txBody>
      </p:sp>
      <p:sp>
        <p:nvSpPr>
          <p:cNvPr id="14" name="ZoneTexte 13">
            <a:extLst>
              <a:ext uri="{FF2B5EF4-FFF2-40B4-BE49-F238E27FC236}">
                <a16:creationId xmlns:a16="http://schemas.microsoft.com/office/drawing/2014/main" id="{C332A900-6D9D-0570-2A6C-2E946EC294BC}"/>
              </a:ext>
            </a:extLst>
          </p:cNvPr>
          <p:cNvSpPr txBox="1"/>
          <p:nvPr/>
        </p:nvSpPr>
        <p:spPr>
          <a:xfrm>
            <a:off x="840234" y="2756275"/>
            <a:ext cx="10087427" cy="1600438"/>
          </a:xfrm>
          <a:prstGeom prst="rect">
            <a:avLst/>
          </a:prstGeom>
          <a:noFill/>
        </p:spPr>
        <p:txBody>
          <a:bodyPr wrap="square" rtlCol="0">
            <a:spAutoFit/>
          </a:bodyPr>
          <a:lstStyle/>
          <a:p>
            <a:pPr algn="ctr"/>
            <a:r>
              <a:rPr lang="fr-FR" sz="4000" b="1" dirty="0">
                <a:solidFill>
                  <a:srgbClr val="FFFFFF"/>
                </a:solidFill>
                <a:effectLst/>
                <a:latin typeface="+mj-lt"/>
                <a:ea typeface="MS PMincho" panose="02020600040205080304" pitchFamily="18" charset="-128"/>
                <a:cs typeface="Calibri Light" panose="020F0302020204030204" pitchFamily="34" charset="0"/>
              </a:rPr>
              <a:t>Détection des fausses nouvelles en Python </a:t>
            </a:r>
          </a:p>
          <a:p>
            <a:pPr algn="ctr"/>
            <a:r>
              <a:rPr lang="en-AE" sz="4000" b="1" dirty="0">
                <a:solidFill>
                  <a:srgbClr val="FFFFFF"/>
                </a:solidFill>
                <a:effectLst/>
                <a:latin typeface="+mj-lt"/>
                <a:ea typeface="MS PMincho" panose="02020600040205080304" pitchFamily="18" charset="-128"/>
                <a:cs typeface="Calibri Light" panose="020F0302020204030204" pitchFamily="34" charset="0"/>
              </a:rPr>
              <a:t>( </a:t>
            </a:r>
            <a:r>
              <a:rPr lang="fr-FR" sz="4000" b="1" dirty="0">
                <a:solidFill>
                  <a:srgbClr val="FFFFFF"/>
                </a:solidFill>
                <a:effectLst/>
                <a:latin typeface="+mj-lt"/>
                <a:ea typeface="MS PMincho" panose="02020600040205080304" pitchFamily="18" charset="-128"/>
                <a:cs typeface="Calibri Light" panose="020F0302020204030204" pitchFamily="34" charset="0"/>
              </a:rPr>
              <a:t>Machine Learning )</a:t>
            </a:r>
            <a:endParaRPr lang="fr-FR" b="1" dirty="0">
              <a:effectLst/>
              <a:latin typeface="+mj-lt"/>
              <a:ea typeface="MS PMincho" panose="02020600040205080304" pitchFamily="18" charset="-128"/>
              <a:cs typeface="Times New Roman" panose="02020603050405020304" pitchFamily="18" charset="0"/>
            </a:endParaRPr>
          </a:p>
          <a:p>
            <a:endParaRPr lang="fr-FR" dirty="0"/>
          </a:p>
        </p:txBody>
      </p:sp>
    </p:spTree>
    <p:extLst>
      <p:ext uri="{BB962C8B-B14F-4D97-AF65-F5344CB8AC3E}">
        <p14:creationId xmlns:p14="http://schemas.microsoft.com/office/powerpoint/2010/main" val="1261219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20" name="ZoneTexte 19">
            <a:extLst>
              <a:ext uri="{FF2B5EF4-FFF2-40B4-BE49-F238E27FC236}">
                <a16:creationId xmlns:a16="http://schemas.microsoft.com/office/drawing/2014/main" id="{412AC90D-05F4-10E9-E5CF-6C6CEC4C7B20}"/>
              </a:ext>
            </a:extLst>
          </p:cNvPr>
          <p:cNvSpPr txBox="1"/>
          <p:nvPr/>
        </p:nvSpPr>
        <p:spPr>
          <a:xfrm>
            <a:off x="777110" y="1694379"/>
            <a:ext cx="10637780" cy="4506683"/>
          </a:xfrm>
          <a:prstGeom prst="rect">
            <a:avLst/>
          </a:prstGeom>
          <a:noFill/>
        </p:spPr>
        <p:txBody>
          <a:bodyPr wrap="square">
            <a:spAutoFit/>
          </a:bodyPr>
          <a:lstStyle/>
          <a:p>
            <a:pPr lvl="0">
              <a:lnSpc>
                <a:spcPct val="115000"/>
              </a:lnSpc>
              <a:spcBef>
                <a:spcPts val="200"/>
              </a:spcBef>
              <a:spcAft>
                <a:spcPts val="1200"/>
              </a:spcAft>
            </a:pPr>
            <a:r>
              <a:rPr lang="fr-FR" sz="2000" b="1" dirty="0"/>
              <a:t>      </a:t>
            </a:r>
            <a:r>
              <a:rPr lang="fr-FR" sz="2400" b="1" dirty="0"/>
              <a:t>Le prétraitement de donnés Le pré-traitement linguistique </a:t>
            </a:r>
          </a:p>
          <a:p>
            <a:pPr lvl="0">
              <a:lnSpc>
                <a:spcPct val="115000"/>
              </a:lnSpc>
              <a:spcBef>
                <a:spcPts val="200"/>
              </a:spcBef>
              <a:spcAft>
                <a:spcPts val="1200"/>
              </a:spcAft>
            </a:pPr>
            <a:r>
              <a:rPr lang="fr-FR" sz="2400" dirty="0">
                <a:latin typeface="Times New Roman" panose="02020603050405020304" pitchFamily="18" charset="0"/>
                <a:ea typeface="MS PMincho" panose="02020600040205080304" pitchFamily="18" charset="-128"/>
                <a:cs typeface="Times New Roman" panose="02020603050405020304" pitchFamily="18" charset="0"/>
              </a:rPr>
              <a:t>Est un outil puissant pour préparer les données textuelles au traitement automatique. Généralement, les prétraitements comprennent la normalisation textuelle des mots, la normalisation linguistique et la segmentation.</a:t>
            </a:r>
          </a:p>
          <a:p>
            <a:pPr lvl="0">
              <a:lnSpc>
                <a:spcPct val="115000"/>
              </a:lnSpc>
              <a:spcBef>
                <a:spcPts val="200"/>
              </a:spcBef>
              <a:spcAft>
                <a:spcPts val="1200"/>
              </a:spcAft>
            </a:pPr>
            <a:r>
              <a:rPr lang="fr-FR" sz="2400" b="1" dirty="0">
                <a:latin typeface="Times New Roman" panose="02020603050405020304" pitchFamily="18" charset="0"/>
                <a:ea typeface="MS PMincho" panose="02020600040205080304" pitchFamily="18" charset="-128"/>
                <a:cs typeface="Times New Roman" panose="02020603050405020304" pitchFamily="18" charset="0"/>
              </a:rPr>
              <a:t> La segmentation </a:t>
            </a:r>
            <a:r>
              <a:rPr lang="fr-FR" sz="2400" dirty="0">
                <a:latin typeface="Times New Roman" panose="02020603050405020304" pitchFamily="18" charset="0"/>
                <a:ea typeface="MS PMincho" panose="02020600040205080304" pitchFamily="18" charset="-128"/>
                <a:cs typeface="Times New Roman" panose="02020603050405020304" pitchFamily="18" charset="0"/>
              </a:rPr>
              <a:t>(en anglais tokenisation) consiste à séparer une suite de caractères en éléments sémantiques(en anglais tokens).</a:t>
            </a:r>
          </a:p>
          <a:p>
            <a:pPr lvl="0">
              <a:lnSpc>
                <a:spcPct val="115000"/>
              </a:lnSpc>
              <a:spcBef>
                <a:spcPts val="200"/>
              </a:spcBef>
              <a:spcAft>
                <a:spcPts val="1200"/>
              </a:spcAft>
            </a:pPr>
            <a:r>
              <a:rPr lang="fr-FR" sz="2400" b="0" i="0" dirty="0">
                <a:solidFill>
                  <a:srgbClr val="292929"/>
                </a:solidFill>
                <a:effectLst/>
                <a:latin typeface="charter"/>
              </a:rPr>
              <a:t> </a:t>
            </a:r>
            <a:r>
              <a:rPr lang="fr-FR" sz="2400" b="1" i="0" dirty="0">
                <a:solidFill>
                  <a:srgbClr val="292929"/>
                </a:solidFill>
                <a:effectLst/>
                <a:latin typeface="charter"/>
              </a:rPr>
              <a:t>Exemple </a:t>
            </a:r>
            <a:r>
              <a:rPr lang="fr-FR" sz="2400" dirty="0">
                <a:latin typeface="Times New Roman" panose="02020603050405020304" pitchFamily="18" charset="0"/>
                <a:ea typeface="MS PMincho" panose="02020600040205080304" pitchFamily="18" charset="-128"/>
                <a:cs typeface="Times New Roman" panose="02020603050405020304" pitchFamily="18" charset="0"/>
              </a:rPr>
              <a:t>: “Je vais acheter un nouvel ordinateur” deviendra [‘je’, ‘vais’, ‘acheter’, ‘un’, ‘nouvel’, ‘ordinateur’])</a:t>
            </a:r>
          </a:p>
          <a:p>
            <a:pPr lvl="0">
              <a:lnSpc>
                <a:spcPct val="115000"/>
              </a:lnSpc>
              <a:spcBef>
                <a:spcPts val="200"/>
              </a:spcBef>
              <a:spcAft>
                <a:spcPts val="1200"/>
              </a:spcAft>
            </a:pPr>
            <a:r>
              <a:rPr lang="fr-FR" dirty="0"/>
              <a:t> </a:t>
            </a:r>
            <a:endParaRPr lang="fr-FR" sz="1800" dirty="0">
              <a:solidFill>
                <a:srgbClr val="000000"/>
              </a:solidFill>
              <a:effectLst/>
              <a:latin typeface="Times New Roman" panose="02020603050405020304" pitchFamily="18" charset="0"/>
              <a:ea typeface="MS PMincho" panose="02020600040205080304" pitchFamily="18" charset="-128"/>
            </a:endParaRPr>
          </a:p>
        </p:txBody>
      </p:sp>
      <p:grpSp>
        <p:nvGrpSpPr>
          <p:cNvPr id="27" name="Groupe 34">
            <a:extLst>
              <a:ext uri="{FF2B5EF4-FFF2-40B4-BE49-F238E27FC236}">
                <a16:creationId xmlns:a16="http://schemas.microsoft.com/office/drawing/2014/main" id="{DD94F014-13AC-0E65-12F1-3B17B80AB7BD}"/>
              </a:ext>
            </a:extLst>
          </p:cNvPr>
          <p:cNvGrpSpPr/>
          <p:nvPr/>
        </p:nvGrpSpPr>
        <p:grpSpPr>
          <a:xfrm>
            <a:off x="-83127" y="264468"/>
            <a:ext cx="11934701" cy="636329"/>
            <a:chOff x="841108" y="1294358"/>
            <a:chExt cx="7475308" cy="641404"/>
          </a:xfrm>
        </p:grpSpPr>
        <p:sp>
          <p:nvSpPr>
            <p:cNvPr id="28" name="Rectangle 27">
              <a:extLst>
                <a:ext uri="{FF2B5EF4-FFF2-40B4-BE49-F238E27FC236}">
                  <a16:creationId xmlns:a16="http://schemas.microsoft.com/office/drawing/2014/main" id="{8BF73AEA-2E5E-901A-1F56-42918065E78C}"/>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29" name="ZoneTexte 28">
              <a:extLst>
                <a:ext uri="{FF2B5EF4-FFF2-40B4-BE49-F238E27FC236}">
                  <a16:creationId xmlns:a16="http://schemas.microsoft.com/office/drawing/2014/main" id="{33DCA614-7C86-F248-B390-B8C7468A23CF}"/>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30" name="ZoneTexte 29">
              <a:extLst>
                <a:ext uri="{FF2B5EF4-FFF2-40B4-BE49-F238E27FC236}">
                  <a16:creationId xmlns:a16="http://schemas.microsoft.com/office/drawing/2014/main" id="{B4F8717E-3B9E-C4FA-7619-0EAFC82D647D}"/>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31" name="Rectangle 30">
            <a:extLst>
              <a:ext uri="{FF2B5EF4-FFF2-40B4-BE49-F238E27FC236}">
                <a16:creationId xmlns:a16="http://schemas.microsoft.com/office/drawing/2014/main" id="{DC1A1177-994A-081A-34F2-94D64C05B304}"/>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32" name="ZoneTexte 31">
            <a:extLst>
              <a:ext uri="{FF2B5EF4-FFF2-40B4-BE49-F238E27FC236}">
                <a16:creationId xmlns:a16="http://schemas.microsoft.com/office/drawing/2014/main" id="{FAD5C750-5AAE-D251-B827-3F47A0CBD846}"/>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effectLst/>
                <a:latin typeface="+mj-lt"/>
                <a:ea typeface="MS PMincho" panose="02020600040205080304" pitchFamily="18" charset="-128"/>
                <a:cs typeface="Times New Roman" panose="02020603050405020304" pitchFamily="18" charset="0"/>
              </a:rPr>
              <a:t>L’apprentissage automatique pour la classification du texte</a:t>
            </a:r>
            <a:endParaRPr lang="fr-FR" sz="2800" dirty="0">
              <a:solidFill>
                <a:schemeClr val="bg1"/>
              </a:solidFill>
              <a:latin typeface="+mj-lt"/>
            </a:endParaRPr>
          </a:p>
        </p:txBody>
      </p:sp>
    </p:spTree>
    <p:extLst>
      <p:ext uri="{BB962C8B-B14F-4D97-AF65-F5344CB8AC3E}">
        <p14:creationId xmlns:p14="http://schemas.microsoft.com/office/powerpoint/2010/main" val="251541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8" name="ZoneTexte 17">
            <a:extLst>
              <a:ext uri="{FF2B5EF4-FFF2-40B4-BE49-F238E27FC236}">
                <a16:creationId xmlns:a16="http://schemas.microsoft.com/office/drawing/2014/main" id="{9A34820D-E775-83E5-E717-75994CD5D066}"/>
              </a:ext>
            </a:extLst>
          </p:cNvPr>
          <p:cNvSpPr txBox="1"/>
          <p:nvPr/>
        </p:nvSpPr>
        <p:spPr>
          <a:xfrm>
            <a:off x="384431" y="1973008"/>
            <a:ext cx="11467144" cy="2965748"/>
          </a:xfrm>
          <a:prstGeom prst="rect">
            <a:avLst/>
          </a:prstGeom>
          <a:noFill/>
        </p:spPr>
        <p:txBody>
          <a:bodyPr wrap="square">
            <a:spAutoFit/>
          </a:bodyPr>
          <a:lstStyle/>
          <a:p>
            <a:pPr lvl="0">
              <a:lnSpc>
                <a:spcPct val="115000"/>
              </a:lnSpc>
              <a:spcBef>
                <a:spcPts val="200"/>
              </a:spcBef>
              <a:spcAft>
                <a:spcPts val="1200"/>
              </a:spcAft>
            </a:pPr>
            <a:r>
              <a:rPr lang="fr-FR" sz="2400" b="1" dirty="0">
                <a:latin typeface="Times New Roman" panose="02020603050405020304" pitchFamily="18" charset="0"/>
                <a:ea typeface="MS PMincho" panose="02020600040205080304" pitchFamily="18" charset="-128"/>
                <a:cs typeface="Times New Roman" panose="02020603050405020304" pitchFamily="18" charset="0"/>
              </a:rPr>
              <a:t>La normalisation: </a:t>
            </a:r>
            <a:r>
              <a:rPr lang="fr-FR" sz="2400" dirty="0">
                <a:latin typeface="Times New Roman" panose="02020603050405020304" pitchFamily="18" charset="0"/>
                <a:ea typeface="MS PMincho" panose="02020600040205080304" pitchFamily="18" charset="-128"/>
                <a:cs typeface="Times New Roman" panose="02020603050405020304" pitchFamily="18" charset="0"/>
              </a:rPr>
              <a:t>est une opération qui consiste à fournir une forme canonique pour chaque mot. Deux types de normalisation à distinguer :</a:t>
            </a:r>
          </a:p>
          <a:p>
            <a:pPr marL="342900" lvl="0" indent="-342900">
              <a:lnSpc>
                <a:spcPct val="115000"/>
              </a:lnSpc>
              <a:spcBef>
                <a:spcPts val="200"/>
              </a:spcBef>
              <a:spcAft>
                <a:spcPts val="1200"/>
              </a:spcAft>
              <a:buFont typeface="Wingdings" panose="05000000000000000000" pitchFamily="2" charset="2"/>
              <a:buChar char="q"/>
            </a:pPr>
            <a:r>
              <a:rPr lang="fr-FR" sz="2400" b="1" dirty="0">
                <a:latin typeface="Times New Roman" panose="02020603050405020304" pitchFamily="18" charset="0"/>
                <a:ea typeface="MS PMincho" panose="02020600040205080304" pitchFamily="18" charset="-128"/>
                <a:cs typeface="Times New Roman" panose="02020603050405020304" pitchFamily="18" charset="0"/>
              </a:rPr>
              <a:t>La normalisation textuelle:</a:t>
            </a:r>
          </a:p>
          <a:p>
            <a:pPr lvl="0">
              <a:lnSpc>
                <a:spcPct val="115000"/>
              </a:lnSpc>
              <a:spcBef>
                <a:spcPts val="200"/>
              </a:spcBef>
              <a:spcAft>
                <a:spcPts val="1200"/>
              </a:spcAft>
            </a:pPr>
            <a:r>
              <a:rPr lang="fr-FR" sz="2400" b="1" dirty="0">
                <a:latin typeface="Times New Roman" panose="02020603050405020304" pitchFamily="18" charset="0"/>
                <a:ea typeface="MS PMincho" panose="02020600040205080304" pitchFamily="18" charset="-128"/>
                <a:cs typeface="Times New Roman" panose="02020603050405020304" pitchFamily="18" charset="0"/>
              </a:rPr>
              <a:t> </a:t>
            </a:r>
            <a:r>
              <a:rPr lang="fr-FR" sz="2400" dirty="0">
                <a:latin typeface="Times New Roman" panose="02020603050405020304" pitchFamily="18" charset="0"/>
                <a:ea typeface="MS PMincho" panose="02020600040205080304" pitchFamily="18" charset="-128"/>
                <a:cs typeface="Times New Roman" panose="02020603050405020304" pitchFamily="18" charset="0"/>
              </a:rPr>
              <a:t>Prenant par exemple : supprimer les valeurs nulles et les mots vides (en anglais </a:t>
            </a:r>
            <a:r>
              <a:rPr lang="fr-FR" sz="2400" dirty="0" err="1">
                <a:latin typeface="Times New Roman" panose="02020603050405020304" pitchFamily="18" charset="0"/>
                <a:ea typeface="MS PMincho" panose="02020600040205080304" pitchFamily="18" charset="-128"/>
                <a:cs typeface="Times New Roman" panose="02020603050405020304" pitchFamily="18" charset="0"/>
              </a:rPr>
              <a:t>stopwords</a:t>
            </a:r>
            <a:r>
              <a:rPr lang="fr-FR" sz="2400" dirty="0">
                <a:latin typeface="Times New Roman" panose="02020603050405020304" pitchFamily="18" charset="0"/>
                <a:ea typeface="MS PMincho" panose="02020600040205080304" pitchFamily="18" charset="-128"/>
                <a:cs typeface="Times New Roman" panose="02020603050405020304" pitchFamily="18" charset="0"/>
              </a:rPr>
              <a:t>), éliminer la ponctuation, mettre les lettres du texte en minuscules et transformer les chiffres en lettres, développer les formes contractées (exemple : </a:t>
            </a:r>
            <a:r>
              <a:rPr lang="fr-FR" sz="2400" dirty="0" err="1">
                <a:latin typeface="Times New Roman" panose="02020603050405020304" pitchFamily="18" charset="0"/>
                <a:ea typeface="MS PMincho" panose="02020600040205080304" pitchFamily="18" charset="-128"/>
                <a:cs typeface="Times New Roman" panose="02020603050405020304" pitchFamily="18" charset="0"/>
              </a:rPr>
              <a:t>can’t</a:t>
            </a:r>
            <a:r>
              <a:rPr lang="fr-FR" sz="2400" dirty="0">
                <a:latin typeface="Times New Roman" panose="02020603050405020304" pitchFamily="18" charset="0"/>
                <a:ea typeface="MS PMincho" panose="02020600040205080304" pitchFamily="18" charset="-128"/>
                <a:cs typeface="Times New Roman" panose="02020603050405020304" pitchFamily="18" charset="0"/>
              </a:rPr>
              <a:t> devient can not) …etc.</a:t>
            </a:r>
          </a:p>
        </p:txBody>
      </p:sp>
      <p:grpSp>
        <p:nvGrpSpPr>
          <p:cNvPr id="19" name="Groupe 34">
            <a:extLst>
              <a:ext uri="{FF2B5EF4-FFF2-40B4-BE49-F238E27FC236}">
                <a16:creationId xmlns:a16="http://schemas.microsoft.com/office/drawing/2014/main" id="{333ADC64-C9D0-4E49-DC7D-520F3294BCF3}"/>
              </a:ext>
            </a:extLst>
          </p:cNvPr>
          <p:cNvGrpSpPr/>
          <p:nvPr/>
        </p:nvGrpSpPr>
        <p:grpSpPr>
          <a:xfrm>
            <a:off x="-83127" y="264468"/>
            <a:ext cx="11934701" cy="636329"/>
            <a:chOff x="841108" y="1294358"/>
            <a:chExt cx="7475308" cy="641404"/>
          </a:xfrm>
        </p:grpSpPr>
        <p:sp>
          <p:nvSpPr>
            <p:cNvPr id="21" name="Rectangle 20">
              <a:extLst>
                <a:ext uri="{FF2B5EF4-FFF2-40B4-BE49-F238E27FC236}">
                  <a16:creationId xmlns:a16="http://schemas.microsoft.com/office/drawing/2014/main" id="{64D8AB15-EA16-76E1-74D0-DCC0B8DF6597}"/>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22" name="ZoneTexte 21">
              <a:extLst>
                <a:ext uri="{FF2B5EF4-FFF2-40B4-BE49-F238E27FC236}">
                  <a16:creationId xmlns:a16="http://schemas.microsoft.com/office/drawing/2014/main" id="{015AC0B3-993A-E235-169A-28A04B2BF13E}"/>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23" name="ZoneTexte 22">
              <a:extLst>
                <a:ext uri="{FF2B5EF4-FFF2-40B4-BE49-F238E27FC236}">
                  <a16:creationId xmlns:a16="http://schemas.microsoft.com/office/drawing/2014/main" id="{237E7429-8AF6-B814-3BEE-15905C26B45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24" name="Rectangle 23">
            <a:extLst>
              <a:ext uri="{FF2B5EF4-FFF2-40B4-BE49-F238E27FC236}">
                <a16:creationId xmlns:a16="http://schemas.microsoft.com/office/drawing/2014/main" id="{D26108A4-3760-18DA-0DD2-159F913ABC4E}"/>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25" name="ZoneTexte 24">
            <a:extLst>
              <a:ext uri="{FF2B5EF4-FFF2-40B4-BE49-F238E27FC236}">
                <a16:creationId xmlns:a16="http://schemas.microsoft.com/office/drawing/2014/main" id="{FBA2A980-B3A5-9946-DE18-46236487B9B3}"/>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effectLst/>
                <a:latin typeface="+mj-lt"/>
                <a:ea typeface="MS PMincho" panose="02020600040205080304" pitchFamily="18" charset="-128"/>
                <a:cs typeface="Times New Roman" panose="02020603050405020304" pitchFamily="18" charset="0"/>
              </a:rPr>
              <a:t>L’apprentissage automatique pour la classification du texte</a:t>
            </a:r>
            <a:endParaRPr lang="fr-FR" sz="2800" dirty="0">
              <a:solidFill>
                <a:schemeClr val="bg1"/>
              </a:solidFill>
              <a:latin typeface="+mj-lt"/>
            </a:endParaRPr>
          </a:p>
        </p:txBody>
      </p:sp>
    </p:spTree>
    <p:extLst>
      <p:ext uri="{BB962C8B-B14F-4D97-AF65-F5344CB8AC3E}">
        <p14:creationId xmlns:p14="http://schemas.microsoft.com/office/powerpoint/2010/main" val="347960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8" name="ZoneTexte 17">
            <a:extLst>
              <a:ext uri="{FF2B5EF4-FFF2-40B4-BE49-F238E27FC236}">
                <a16:creationId xmlns:a16="http://schemas.microsoft.com/office/drawing/2014/main" id="{9A34820D-E775-83E5-E717-75994CD5D066}"/>
              </a:ext>
            </a:extLst>
          </p:cNvPr>
          <p:cNvSpPr txBox="1"/>
          <p:nvPr/>
        </p:nvSpPr>
        <p:spPr>
          <a:xfrm>
            <a:off x="649638" y="2288006"/>
            <a:ext cx="11467144" cy="2972930"/>
          </a:xfrm>
          <a:prstGeom prst="rect">
            <a:avLst/>
          </a:prstGeom>
          <a:noFill/>
        </p:spPr>
        <p:txBody>
          <a:bodyPr wrap="square">
            <a:spAutoFit/>
          </a:bodyPr>
          <a:lstStyle/>
          <a:p>
            <a:pPr marL="342900" lvl="0" indent="-342900">
              <a:lnSpc>
                <a:spcPct val="115000"/>
              </a:lnSpc>
              <a:spcBef>
                <a:spcPts val="200"/>
              </a:spcBef>
              <a:spcAft>
                <a:spcPts val="1200"/>
              </a:spcAft>
              <a:buFont typeface="Wingdings" panose="05000000000000000000" pitchFamily="2" charset="2"/>
              <a:buChar char="q"/>
            </a:pPr>
            <a:r>
              <a:rPr lang="fr-FR" sz="2400" b="1" dirty="0">
                <a:latin typeface="Times New Roman" panose="02020603050405020304" pitchFamily="18" charset="0"/>
                <a:ea typeface="MS PMincho" panose="02020600040205080304" pitchFamily="18" charset="-128"/>
                <a:cs typeface="Times New Roman" panose="02020603050405020304" pitchFamily="18" charset="0"/>
              </a:rPr>
              <a:t>La normalisation linguistique </a:t>
            </a:r>
            <a:r>
              <a:rPr lang="fr-FR" sz="2400" dirty="0"/>
              <a:t>avec ses deux types.</a:t>
            </a:r>
          </a:p>
          <a:p>
            <a:pPr marL="342900" lvl="0" indent="-342900">
              <a:lnSpc>
                <a:spcPct val="115000"/>
              </a:lnSpc>
              <a:spcBef>
                <a:spcPts val="200"/>
              </a:spcBef>
              <a:spcAft>
                <a:spcPts val="1200"/>
              </a:spcAft>
              <a:buFont typeface="Wingdings" panose="05000000000000000000" pitchFamily="2" charset="2"/>
              <a:buChar char="Ø"/>
            </a:pPr>
            <a:r>
              <a:rPr lang="fr-FR" sz="2400" dirty="0"/>
              <a:t> </a:t>
            </a:r>
            <a:r>
              <a:rPr lang="fr-FR" sz="2400" b="1" dirty="0"/>
              <a:t>La racinisation </a:t>
            </a:r>
            <a:r>
              <a:rPr lang="fr-FR" sz="2400" dirty="0"/>
              <a:t>(en anglais </a:t>
            </a:r>
            <a:r>
              <a:rPr lang="fr-FR" sz="2400" dirty="0" err="1"/>
              <a:t>stemming</a:t>
            </a:r>
            <a:r>
              <a:rPr lang="fr-FR" sz="2400" dirty="0"/>
              <a:t>) se rapporte au procédé qui cherche à supprimer les flexions et les suffixes des mots. Il est fortement dépendant de la langue utilisée.</a:t>
            </a:r>
          </a:p>
          <a:p>
            <a:pPr marL="342900" lvl="0" indent="-342900">
              <a:lnSpc>
                <a:spcPct val="115000"/>
              </a:lnSpc>
              <a:spcBef>
                <a:spcPts val="200"/>
              </a:spcBef>
              <a:spcAft>
                <a:spcPts val="1200"/>
              </a:spcAft>
              <a:buFont typeface="Wingdings" panose="05000000000000000000" pitchFamily="2" charset="2"/>
              <a:buChar char="Ø"/>
            </a:pPr>
            <a:r>
              <a:rPr lang="fr-FR" sz="2400" b="1" dirty="0"/>
              <a:t> La lemmatisation </a:t>
            </a:r>
            <a:r>
              <a:rPr lang="fr-FR" sz="2400" dirty="0"/>
              <a:t>(en anglais </a:t>
            </a:r>
            <a:r>
              <a:rPr lang="fr-FR" sz="2400" dirty="0" err="1"/>
              <a:t>lemmatization</a:t>
            </a:r>
            <a:r>
              <a:rPr lang="fr-FR" sz="2400" dirty="0"/>
              <a:t>) fait une analyse linguistique poussée destinée à enlever les variantes flexionnelles des mots afin de les ramener sous leur forme lemmatisée ou encyclopédique.</a:t>
            </a:r>
            <a:r>
              <a:rPr lang="fr-FR" sz="2400" dirty="0">
                <a:latin typeface="Times New Roman" panose="02020603050405020304" pitchFamily="18" charset="0"/>
                <a:ea typeface="MS PMincho" panose="02020600040205080304" pitchFamily="18" charset="-128"/>
                <a:cs typeface="Times New Roman" panose="02020603050405020304" pitchFamily="18" charset="0"/>
              </a:rPr>
              <a:t>.</a:t>
            </a:r>
          </a:p>
        </p:txBody>
      </p:sp>
      <p:grpSp>
        <p:nvGrpSpPr>
          <p:cNvPr id="19" name="Groupe 34">
            <a:extLst>
              <a:ext uri="{FF2B5EF4-FFF2-40B4-BE49-F238E27FC236}">
                <a16:creationId xmlns:a16="http://schemas.microsoft.com/office/drawing/2014/main" id="{58BCA0AA-A40A-24EB-9020-1CE607674979}"/>
              </a:ext>
            </a:extLst>
          </p:cNvPr>
          <p:cNvGrpSpPr/>
          <p:nvPr/>
        </p:nvGrpSpPr>
        <p:grpSpPr>
          <a:xfrm>
            <a:off x="-83127" y="264468"/>
            <a:ext cx="11934701" cy="636329"/>
            <a:chOff x="841108" y="1294358"/>
            <a:chExt cx="7475308" cy="641404"/>
          </a:xfrm>
        </p:grpSpPr>
        <p:sp>
          <p:nvSpPr>
            <p:cNvPr id="20" name="Rectangle 19">
              <a:extLst>
                <a:ext uri="{FF2B5EF4-FFF2-40B4-BE49-F238E27FC236}">
                  <a16:creationId xmlns:a16="http://schemas.microsoft.com/office/drawing/2014/main" id="{9B8AB895-A3E2-8D7B-7038-1A12F6B58247}"/>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21" name="ZoneTexte 20">
              <a:extLst>
                <a:ext uri="{FF2B5EF4-FFF2-40B4-BE49-F238E27FC236}">
                  <a16:creationId xmlns:a16="http://schemas.microsoft.com/office/drawing/2014/main" id="{53690A68-55EE-6337-B29C-B0A03E559D73}"/>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22" name="ZoneTexte 21">
              <a:extLst>
                <a:ext uri="{FF2B5EF4-FFF2-40B4-BE49-F238E27FC236}">
                  <a16:creationId xmlns:a16="http://schemas.microsoft.com/office/drawing/2014/main" id="{4671DE47-4BE0-7F2C-F52F-E6EA8E261529}"/>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23" name="Rectangle 22">
            <a:extLst>
              <a:ext uri="{FF2B5EF4-FFF2-40B4-BE49-F238E27FC236}">
                <a16:creationId xmlns:a16="http://schemas.microsoft.com/office/drawing/2014/main" id="{0A6FFB4A-A1D2-8C8B-4F17-0F500270F5C9}"/>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24" name="ZoneTexte 23">
            <a:extLst>
              <a:ext uri="{FF2B5EF4-FFF2-40B4-BE49-F238E27FC236}">
                <a16:creationId xmlns:a16="http://schemas.microsoft.com/office/drawing/2014/main" id="{D2540438-F80D-D990-ECBD-63E5D16274AF}"/>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effectLst/>
                <a:latin typeface="+mj-lt"/>
                <a:ea typeface="MS PMincho" panose="02020600040205080304" pitchFamily="18" charset="-128"/>
                <a:cs typeface="Times New Roman" panose="02020603050405020304" pitchFamily="18" charset="0"/>
              </a:rPr>
              <a:t>L’apprentissage automatique pour la classification du texte</a:t>
            </a:r>
            <a:endParaRPr lang="fr-FR" sz="2800" dirty="0">
              <a:solidFill>
                <a:schemeClr val="bg1"/>
              </a:solidFill>
              <a:latin typeface="+mj-lt"/>
            </a:endParaRPr>
          </a:p>
        </p:txBody>
      </p:sp>
    </p:spTree>
    <p:extLst>
      <p:ext uri="{BB962C8B-B14F-4D97-AF65-F5344CB8AC3E}">
        <p14:creationId xmlns:p14="http://schemas.microsoft.com/office/powerpoint/2010/main" val="3585031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8C9EAC3E-7DCE-1166-9ABC-BBB50F240A52}"/>
                  </a:ext>
                </a:extLst>
              </p:cNvPr>
              <p:cNvSpPr txBox="1"/>
              <p:nvPr/>
            </p:nvSpPr>
            <p:spPr>
              <a:xfrm>
                <a:off x="757210" y="1151623"/>
                <a:ext cx="10302439" cy="5201424"/>
              </a:xfrm>
              <a:prstGeom prst="rect">
                <a:avLst/>
              </a:prstGeom>
              <a:noFill/>
            </p:spPr>
            <p:txBody>
              <a:bodyPr wrap="square">
                <a:spAutoFit/>
              </a:bodyPr>
              <a:lstStyle/>
              <a:p>
                <a:pPr marL="1257300" algn="just"/>
                <a:r>
                  <a:rPr lang="fr-FR" sz="1800" b="1" dirty="0">
                    <a:solidFill>
                      <a:srgbClr val="632423"/>
                    </a:solidFill>
                    <a:effectLst/>
                    <a:latin typeface="Times New Roman" panose="02020603050405020304" pitchFamily="18" charset="0"/>
                    <a:ea typeface="MS PMincho" panose="02020600040205080304" pitchFamily="18" charset="-128"/>
                  </a:rPr>
                  <a:t> </a:t>
                </a:r>
                <a:endParaRPr lang="fr-FR" sz="1800" dirty="0">
                  <a:solidFill>
                    <a:srgbClr val="000000"/>
                  </a:solidFill>
                  <a:effectLst/>
                  <a:latin typeface="Times New Roman" panose="02020603050405020304" pitchFamily="18" charset="0"/>
                  <a:ea typeface="MS PMincho" panose="02020600040205080304" pitchFamily="18" charset="-128"/>
                </a:endParaRPr>
              </a:p>
              <a:p>
                <a:pPr algn="just">
                  <a:lnSpc>
                    <a:spcPct val="115000"/>
                  </a:lnSpc>
                  <a:spcAft>
                    <a:spcPts val="600"/>
                  </a:spcAft>
                </a:pPr>
                <a:r>
                  <a:rPr lang="fr-FR" sz="1800" dirty="0">
                    <a:effectLst/>
                    <a:latin typeface="Times New Roman" panose="02020603050405020304" pitchFamily="18" charset="0"/>
                    <a:ea typeface="MS PMincho" panose="02020600040205080304" pitchFamily="18" charset="-128"/>
                    <a:cs typeface="Times New Roman" panose="02020603050405020304" pitchFamily="18" charset="0"/>
                  </a:rPr>
                  <a:t>   </a:t>
                </a:r>
                <a:r>
                  <a:rPr lang="fr-FR" sz="2400" dirty="0"/>
                  <a:t>La vectorisation du texte (en anglais </a:t>
                </a:r>
                <a:r>
                  <a:rPr lang="fr-FR" sz="2400" dirty="0" err="1"/>
                  <a:t>word</a:t>
                </a:r>
                <a:r>
                  <a:rPr lang="fr-FR" sz="2400" dirty="0"/>
                  <a:t> </a:t>
                </a:r>
                <a:r>
                  <a:rPr lang="fr-FR" sz="2400" dirty="0" err="1"/>
                  <a:t>embedding</a:t>
                </a:r>
                <a:r>
                  <a:rPr lang="fr-FR" sz="2400" dirty="0"/>
                  <a:t>) est un ensemble de techniques de traitement du langage naturel où les mots ou les phrases sont transformées à des vecteurs numériques. La technique la plus utilisée est :</a:t>
                </a:r>
              </a:p>
              <a:p>
                <a:pPr algn="just">
                  <a:lnSpc>
                    <a:spcPct val="115000"/>
                  </a:lnSpc>
                  <a:spcAft>
                    <a:spcPts val="600"/>
                  </a:spcAft>
                </a:pPr>
                <a:r>
                  <a:rPr lang="fr-FR" sz="1800" b="1" dirty="0">
                    <a:effectLst/>
                    <a:latin typeface="Times New Roman" panose="02020603050405020304" pitchFamily="18" charset="0"/>
                    <a:ea typeface="MS PMincho" panose="02020600040205080304" pitchFamily="18" charset="-128"/>
                    <a:cs typeface="Times New Roman" panose="02020603050405020304" pitchFamily="18" charset="0"/>
                  </a:rPr>
                  <a:t>      </a:t>
                </a:r>
                <a:r>
                  <a:rPr lang="fr-FR" sz="2000" b="1" dirty="0" err="1">
                    <a:effectLst/>
                    <a:latin typeface="Times New Roman" panose="02020603050405020304" pitchFamily="18" charset="0"/>
                    <a:ea typeface="MS PMincho" panose="02020600040205080304" pitchFamily="18" charset="-128"/>
                    <a:cs typeface="Times New Roman" panose="02020603050405020304" pitchFamily="18" charset="0"/>
                  </a:rPr>
                  <a:t>Term</a:t>
                </a:r>
                <a:r>
                  <a:rPr lang="fr-FR" sz="2000" b="1" dirty="0">
                    <a:effectLst/>
                    <a:latin typeface="Times New Roman" panose="02020603050405020304" pitchFamily="18" charset="0"/>
                    <a:ea typeface="MS PMincho" panose="02020600040205080304" pitchFamily="18" charset="-128"/>
                    <a:cs typeface="Times New Roman" panose="02020603050405020304" pitchFamily="18" charset="0"/>
                  </a:rPr>
                  <a:t> Frequency-Inverse Document Frequency (TF-IDF) </a:t>
                </a:r>
                <a:r>
                  <a:rPr lang="fr-FR" sz="1800" b="1" dirty="0">
                    <a:effectLst/>
                    <a:latin typeface="Times New Roman" panose="02020603050405020304" pitchFamily="18" charset="0"/>
                    <a:ea typeface="MS PMincho" panose="02020600040205080304" pitchFamily="18" charset="-128"/>
                    <a:cs typeface="Times New Roman" panose="02020603050405020304" pitchFamily="18" charset="0"/>
                  </a:rPr>
                  <a:t>: </a:t>
                </a:r>
                <a:r>
                  <a:rPr lang="fr-FR" sz="2400" dirty="0"/>
                  <a:t>est une méthode d’évaluation de la pertinence d'un document par rapport à un terme, en tenant compte de deux facteurs : la fréquence de ce mot dans le document (TF) et le nombre de documents contenant ce mot (IDF) dans le corpus étudié.  </a:t>
                </a:r>
              </a:p>
              <a:p>
                <a:pPr algn="just">
                  <a:lnSpc>
                    <a:spcPct val="115000"/>
                  </a:lnSpc>
                  <a:spcAft>
                    <a:spcPts val="600"/>
                  </a:spcAft>
                </a:pPr>
                <a:r>
                  <a:rPr lang="fr-FR" sz="1800" dirty="0">
                    <a:effectLst/>
                    <a:latin typeface="Times New Roman" panose="02020603050405020304" pitchFamily="18" charset="0"/>
                    <a:ea typeface="MS PMincho" panose="02020600040205080304" pitchFamily="18" charset="-128"/>
                    <a:cs typeface="Times New Roman" panose="02020603050405020304" pitchFamily="18" charset="0"/>
                  </a:rPr>
                  <a:t>		</a:t>
                </a:r>
                <a14:m>
                  <m:oMath xmlns:m="http://schemas.openxmlformats.org/officeDocument/2006/math">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𝒕𝒇</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m:t>
                    </m:r>
                    <m:sSub>
                      <m:sSubPr>
                        <m:ctrlPr>
                          <a:rPr lang="fr-FR" sz="2000" b="1" i="1">
                            <a:effectLst/>
                            <a:latin typeface="Cambria Math" panose="02040503050406030204" pitchFamily="18" charset="0"/>
                            <a:ea typeface="MS PMincho" panose="02020600040205080304" pitchFamily="18" charset="-128"/>
                            <a:cs typeface="Times New Roman" panose="02020603050405020304" pitchFamily="18" charset="0"/>
                          </a:rPr>
                        </m:ctrlPr>
                      </m:sSubPr>
                      <m:e>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𝒊𝒅𝒇</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 </m:t>
                        </m:r>
                      </m:e>
                      <m:sub>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𝒕</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𝒅</m:t>
                        </m:r>
                      </m:sub>
                    </m:sSub>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 </m:t>
                    </m:r>
                    <m:sSub>
                      <m:sSubPr>
                        <m:ctrlPr>
                          <a:rPr lang="fr-FR" sz="2000" b="1" i="1">
                            <a:effectLst/>
                            <a:latin typeface="Cambria Math" panose="02040503050406030204" pitchFamily="18" charset="0"/>
                            <a:ea typeface="MS PMincho" panose="02020600040205080304" pitchFamily="18" charset="-128"/>
                            <a:cs typeface="Times New Roman" panose="02020603050405020304" pitchFamily="18" charset="0"/>
                          </a:rPr>
                        </m:ctrlPr>
                      </m:sSubPr>
                      <m:e>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𝒕𝒇</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 </m:t>
                        </m:r>
                      </m:e>
                      <m:sub>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𝒕</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𝒅</m:t>
                        </m:r>
                      </m:sub>
                    </m:sSub>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m:t>
                    </m:r>
                    <m:sSub>
                      <m:sSubPr>
                        <m:ctrlPr>
                          <a:rPr lang="fr-FR" sz="2000" b="1" i="1">
                            <a:effectLst/>
                            <a:latin typeface="Cambria Math" panose="02040503050406030204" pitchFamily="18" charset="0"/>
                            <a:ea typeface="MS PMincho" panose="02020600040205080304" pitchFamily="18" charset="-128"/>
                            <a:cs typeface="Times New Roman" panose="02020603050405020304" pitchFamily="18" charset="0"/>
                          </a:rPr>
                        </m:ctrlPr>
                      </m:sSubPr>
                      <m:e>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𝒊𝒅𝒇</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 </m:t>
                        </m:r>
                      </m:e>
                      <m:sub>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𝒕</m:t>
                        </m:r>
                      </m:sub>
                    </m:sSub>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 </m:t>
                    </m:r>
                    <m:sSub>
                      <m:sSubPr>
                        <m:ctrlPr>
                          <a:rPr lang="fr-FR" sz="2000" b="1" i="1">
                            <a:effectLst/>
                            <a:latin typeface="Cambria Math" panose="02040503050406030204" pitchFamily="18" charset="0"/>
                            <a:ea typeface="MS PMincho" panose="02020600040205080304" pitchFamily="18" charset="-128"/>
                            <a:cs typeface="Times New Roman" panose="02020603050405020304" pitchFamily="18" charset="0"/>
                          </a:rPr>
                        </m:ctrlPr>
                      </m:sSubPr>
                      <m:e>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𝒕𝒇</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 </m:t>
                        </m:r>
                      </m:e>
                      <m:sub>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𝒕</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𝒅</m:t>
                        </m:r>
                      </m:sub>
                    </m:sSub>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𝒍𝒐𝒈</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 (</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𝑵</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m:t>
                    </m:r>
                    <m:sSub>
                      <m:sSubPr>
                        <m:ctrlPr>
                          <a:rPr lang="fr-FR" sz="2000" b="1" i="1">
                            <a:effectLst/>
                            <a:latin typeface="Cambria Math" panose="02040503050406030204" pitchFamily="18" charset="0"/>
                            <a:ea typeface="MS PMincho" panose="02020600040205080304" pitchFamily="18" charset="-128"/>
                            <a:cs typeface="Times New Roman" panose="02020603050405020304" pitchFamily="18" charset="0"/>
                          </a:rPr>
                        </m:ctrlPr>
                      </m:sSubPr>
                      <m:e>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𝒅𝒇</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 </m:t>
                        </m:r>
                      </m:e>
                      <m:sub>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𝒕</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𝒅</m:t>
                        </m:r>
                      </m:sub>
                    </m:sSub>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m:t>
                    </m:r>
                  </m:oMath>
                </a14:m>
                <a:r>
                  <a:rPr lang="fr-FR" sz="1800" dirty="0">
                    <a:effectLst/>
                    <a:latin typeface="Times New Roman" panose="02020603050405020304" pitchFamily="18" charset="0"/>
                    <a:ea typeface="MS PMincho" panose="02020600040205080304" pitchFamily="18" charset="-128"/>
                    <a:cs typeface="Times New Roman" panose="02020603050405020304" pitchFamily="18" charset="0"/>
                  </a:rPr>
                  <a:t>	</a:t>
                </a:r>
                <a:endParaRPr lang="fr-FR" sz="1800" dirty="0">
                  <a:effectLst/>
                  <a:latin typeface="Century Schoolbook" panose="02040604050505020304" pitchFamily="18" charset="0"/>
                  <a:ea typeface="MS PMincho" panose="02020600040205080304" pitchFamily="18" charset="-128"/>
                  <a:cs typeface="Times New Roman" panose="02020603050405020304" pitchFamily="18" charset="0"/>
                </a:endParaRPr>
              </a:p>
              <a:p>
                <a:pPr algn="just">
                  <a:lnSpc>
                    <a:spcPct val="115000"/>
                  </a:lnSpc>
                  <a:spcAft>
                    <a:spcPts val="600"/>
                  </a:spcAft>
                </a:pPr>
                <a14:m>
                  <m:oMath xmlns:m="http://schemas.openxmlformats.org/officeDocument/2006/math">
                    <m:sSub>
                      <m:sSubPr>
                        <m:ctrlPr>
                          <a:rPr lang="fr-FR" sz="2000" i="1">
                            <a:effectLst/>
                            <a:latin typeface="Cambria Math" panose="02040503050406030204" pitchFamily="18" charset="0"/>
                            <a:ea typeface="MS PMincho" panose="02020600040205080304" pitchFamily="18" charset="-128"/>
                            <a:cs typeface="Times New Roman" panose="02020603050405020304" pitchFamily="18" charset="0"/>
                          </a:rPr>
                        </m:ctrlPr>
                      </m:sSubPr>
                      <m:e>
                        <m:r>
                          <a:rPr lang="fr-FR" sz="2000" i="1">
                            <a:effectLst/>
                            <a:latin typeface="Cambria Math" panose="02040503050406030204" pitchFamily="18" charset="0"/>
                            <a:ea typeface="MS PMincho" panose="02020600040205080304" pitchFamily="18" charset="-128"/>
                            <a:cs typeface="Times New Roman" panose="02020603050405020304" pitchFamily="18" charset="0"/>
                          </a:rPr>
                          <m:t>𝑡𝑓</m:t>
                        </m:r>
                        <m:r>
                          <a:rPr lang="fr-FR" sz="2000" i="1">
                            <a:effectLst/>
                            <a:latin typeface="Cambria Math" panose="02040503050406030204" pitchFamily="18" charset="0"/>
                            <a:ea typeface="MS PMincho" panose="02020600040205080304" pitchFamily="18" charset="-128"/>
                            <a:cs typeface="Times New Roman" panose="02020603050405020304" pitchFamily="18" charset="0"/>
                          </a:rPr>
                          <m:t> </m:t>
                        </m:r>
                      </m:e>
                      <m:sub>
                        <m:r>
                          <a:rPr lang="fr-FR" sz="2000" i="1">
                            <a:effectLst/>
                            <a:latin typeface="Cambria Math" panose="02040503050406030204" pitchFamily="18" charset="0"/>
                            <a:ea typeface="MS PMincho" panose="02020600040205080304" pitchFamily="18" charset="-128"/>
                            <a:cs typeface="Times New Roman" panose="02020603050405020304" pitchFamily="18" charset="0"/>
                          </a:rPr>
                          <m:t>𝑡</m:t>
                        </m:r>
                        <m:r>
                          <a:rPr lang="fr-FR" sz="2000" i="1">
                            <a:effectLst/>
                            <a:latin typeface="Cambria Math" panose="02040503050406030204" pitchFamily="18" charset="0"/>
                            <a:ea typeface="MS PMincho" panose="02020600040205080304" pitchFamily="18" charset="-128"/>
                            <a:cs typeface="Times New Roman" panose="02020603050405020304" pitchFamily="18" charset="0"/>
                          </a:rPr>
                          <m:t>,</m:t>
                        </m:r>
                        <m:r>
                          <a:rPr lang="fr-FR" sz="2000" i="1">
                            <a:effectLst/>
                            <a:latin typeface="Cambria Math" panose="02040503050406030204" pitchFamily="18" charset="0"/>
                            <a:ea typeface="MS PMincho" panose="02020600040205080304" pitchFamily="18" charset="-128"/>
                            <a:cs typeface="Times New Roman" panose="02020603050405020304" pitchFamily="18" charset="0"/>
                          </a:rPr>
                          <m:t>𝑑</m:t>
                        </m:r>
                      </m:sub>
                    </m:sSub>
                  </m:oMath>
                </a14:m>
                <a:r>
                  <a:rPr lang="fr-FR" sz="1100" dirty="0">
                    <a:effectLst/>
                    <a:latin typeface="Cambria Math" panose="02040503050406030204" pitchFamily="18" charset="0"/>
                    <a:ea typeface="MS PMincho" panose="02020600040205080304" pitchFamily="18" charset="-128"/>
                    <a:cs typeface="Cambria Math" panose="02040503050406030204" pitchFamily="18" charset="0"/>
                  </a:rPr>
                  <a:t>  </a:t>
                </a:r>
                <a:r>
                  <a:rPr lang="fr-FR" dirty="0">
                    <a:latin typeface="Times New Roman" panose="02020603050405020304" pitchFamily="18" charset="0"/>
                    <a:ea typeface="MS PMincho" panose="02020600040205080304" pitchFamily="18" charset="-128"/>
                    <a:cs typeface="Times New Roman" panose="02020603050405020304" pitchFamily="18" charset="0"/>
                  </a:rPr>
                  <a:t>:</a:t>
                </a:r>
                <a:r>
                  <a:rPr lang="fr-FR" sz="1800" dirty="0">
                    <a:effectLst/>
                    <a:latin typeface="Times New Roman" panose="02020603050405020304" pitchFamily="18" charset="0"/>
                    <a:ea typeface="MS PMincho" panose="02020600040205080304" pitchFamily="18" charset="-128"/>
                    <a:cs typeface="Times New Roman" panose="02020603050405020304" pitchFamily="18" charset="0"/>
                  </a:rPr>
                  <a:t> la fréquence d’un terme ou mot </a:t>
                </a:r>
                <a:r>
                  <a:rPr lang="fr-FR" sz="1800" dirty="0">
                    <a:effectLst/>
                    <a:latin typeface="Cambria Math" panose="02040503050406030204" pitchFamily="18" charset="0"/>
                    <a:ea typeface="MS PMincho" panose="02020600040205080304" pitchFamily="18" charset="-128"/>
                    <a:cs typeface="Cambria Math" panose="02040503050406030204" pitchFamily="18" charset="0"/>
                  </a:rPr>
                  <a:t>𝑡 </a:t>
                </a:r>
                <a:r>
                  <a:rPr lang="fr-FR" sz="1800" dirty="0">
                    <a:effectLst/>
                    <a:latin typeface="Times New Roman" panose="02020603050405020304" pitchFamily="18" charset="0"/>
                    <a:ea typeface="MS PMincho" panose="02020600040205080304" pitchFamily="18" charset="-128"/>
                    <a:cs typeface="Times New Roman" panose="02020603050405020304" pitchFamily="18" charset="0"/>
                  </a:rPr>
                  <a:t>dans le document, </a:t>
                </a:r>
              </a:p>
              <a:p>
                <a:pPr algn="just">
                  <a:lnSpc>
                    <a:spcPct val="115000"/>
                  </a:lnSpc>
                  <a:spcAft>
                    <a:spcPts val="600"/>
                  </a:spcAft>
                </a:pPr>
                <a:r>
                  <a:rPr lang="fr-FR" sz="1800" dirty="0">
                    <a:effectLst/>
                    <a:latin typeface="Cambria Math" panose="02040503050406030204" pitchFamily="18" charset="0"/>
                    <a:ea typeface="MS PMincho" panose="02020600040205080304" pitchFamily="18" charset="-128"/>
                    <a:cs typeface="Cambria Math" panose="02040503050406030204" pitchFamily="18" charset="0"/>
                  </a:rPr>
                  <a:t>𝑑</a:t>
                </a:r>
                <a:r>
                  <a:rPr lang="fr-FR" sz="1800" dirty="0">
                    <a:effectLst/>
                    <a:latin typeface="Times New Roman" panose="02020603050405020304" pitchFamily="18" charset="0"/>
                    <a:ea typeface="MS PMincho" panose="02020600040205080304" pitchFamily="18" charset="-128"/>
                    <a:cs typeface="Times New Roman" panose="02020603050405020304" pitchFamily="18" charset="0"/>
                  </a:rPr>
                  <a:t>, </a:t>
                </a:r>
                <a14:m>
                  <m:oMath xmlns:m="http://schemas.openxmlformats.org/officeDocument/2006/math">
                    <m:sSub>
                      <m:sSubPr>
                        <m:ctrlPr>
                          <a:rPr lang="fr-FR" sz="2000" i="1">
                            <a:effectLst/>
                            <a:latin typeface="Cambria Math" panose="02040503050406030204" pitchFamily="18" charset="0"/>
                            <a:ea typeface="MS PMincho" panose="02020600040205080304" pitchFamily="18" charset="-128"/>
                            <a:cs typeface="Times New Roman" panose="02020603050405020304" pitchFamily="18" charset="0"/>
                          </a:rPr>
                        </m:ctrlPr>
                      </m:sSubPr>
                      <m:e>
                        <m:r>
                          <a:rPr lang="fr-FR" sz="2000" i="1">
                            <a:effectLst/>
                            <a:latin typeface="Cambria Math" panose="02040503050406030204" pitchFamily="18" charset="0"/>
                            <a:ea typeface="MS PMincho" panose="02020600040205080304" pitchFamily="18" charset="-128"/>
                            <a:cs typeface="Times New Roman" panose="02020603050405020304" pitchFamily="18" charset="0"/>
                          </a:rPr>
                          <m:t>𝑑𝑓</m:t>
                        </m:r>
                        <m:r>
                          <a:rPr lang="fr-FR" sz="2000" i="1">
                            <a:effectLst/>
                            <a:latin typeface="Cambria Math" panose="02040503050406030204" pitchFamily="18" charset="0"/>
                            <a:ea typeface="MS PMincho" panose="02020600040205080304" pitchFamily="18" charset="-128"/>
                            <a:cs typeface="Times New Roman" panose="02020603050405020304" pitchFamily="18" charset="0"/>
                          </a:rPr>
                          <m:t> </m:t>
                        </m:r>
                      </m:e>
                      <m:sub>
                        <m:r>
                          <a:rPr lang="fr-FR" sz="2000" i="1">
                            <a:effectLst/>
                            <a:latin typeface="Cambria Math" panose="02040503050406030204" pitchFamily="18" charset="0"/>
                            <a:ea typeface="MS PMincho" panose="02020600040205080304" pitchFamily="18" charset="-128"/>
                            <a:cs typeface="Times New Roman" panose="02020603050405020304" pitchFamily="18" charset="0"/>
                          </a:rPr>
                          <m:t>𝑡</m:t>
                        </m:r>
                        <m:r>
                          <a:rPr lang="fr-FR" sz="2000" i="1">
                            <a:effectLst/>
                            <a:latin typeface="Cambria Math" panose="02040503050406030204" pitchFamily="18" charset="0"/>
                            <a:ea typeface="MS PMincho" panose="02020600040205080304" pitchFamily="18" charset="-128"/>
                            <a:cs typeface="Times New Roman" panose="02020603050405020304" pitchFamily="18" charset="0"/>
                          </a:rPr>
                          <m:t>,</m:t>
                        </m:r>
                        <m:r>
                          <a:rPr lang="fr-FR" sz="2000" i="1">
                            <a:effectLst/>
                            <a:latin typeface="Cambria Math" panose="02040503050406030204" pitchFamily="18" charset="0"/>
                            <a:ea typeface="MS PMincho" panose="02020600040205080304" pitchFamily="18" charset="-128"/>
                            <a:cs typeface="Times New Roman" panose="02020603050405020304" pitchFamily="18" charset="0"/>
                          </a:rPr>
                          <m:t>𝑑</m:t>
                        </m:r>
                      </m:sub>
                    </m:sSub>
                  </m:oMath>
                </a14:m>
                <a:r>
                  <a:rPr lang="fr-FR" sz="2000" dirty="0">
                    <a:effectLst/>
                    <a:latin typeface="Times New Roman" panose="02020603050405020304" pitchFamily="18" charset="0"/>
                    <a:ea typeface="MS PMincho" panose="02020600040205080304" pitchFamily="18" charset="-128"/>
                    <a:cs typeface="Times New Roman" panose="02020603050405020304" pitchFamily="18" charset="0"/>
                  </a:rPr>
                  <a:t> </a:t>
                </a:r>
                <a:r>
                  <a:rPr lang="fr-FR" sz="1800" dirty="0">
                    <a:effectLst/>
                    <a:latin typeface="Times New Roman" panose="02020603050405020304" pitchFamily="18" charset="0"/>
                    <a:ea typeface="MS PMincho" panose="02020600040205080304" pitchFamily="18" charset="-128"/>
                    <a:cs typeface="Times New Roman" panose="02020603050405020304" pitchFamily="18" charset="0"/>
                  </a:rPr>
                  <a:t>le nombre de documents </a:t>
                </a:r>
                <a:r>
                  <a:rPr lang="fr-FR" sz="1800" dirty="0">
                    <a:effectLst/>
                    <a:latin typeface="Cambria Math" panose="02040503050406030204" pitchFamily="18" charset="0"/>
                    <a:ea typeface="MS PMincho" panose="02020600040205080304" pitchFamily="18" charset="-128"/>
                    <a:cs typeface="Cambria Math" panose="02040503050406030204" pitchFamily="18" charset="0"/>
                  </a:rPr>
                  <a:t>𝑑 </a:t>
                </a:r>
                <a:r>
                  <a:rPr lang="fr-FR" sz="1800" dirty="0">
                    <a:effectLst/>
                    <a:latin typeface="Times New Roman" panose="02020603050405020304" pitchFamily="18" charset="0"/>
                    <a:ea typeface="MS PMincho" panose="02020600040205080304" pitchFamily="18" charset="-128"/>
                    <a:cs typeface="Times New Roman" panose="02020603050405020304" pitchFamily="18" charset="0"/>
                  </a:rPr>
                  <a:t>contenant le terme </a:t>
                </a:r>
                <a:r>
                  <a:rPr lang="fr-FR" sz="1800" dirty="0">
                    <a:effectLst/>
                    <a:latin typeface="Cambria Math" panose="02040503050406030204" pitchFamily="18" charset="0"/>
                    <a:ea typeface="MS PMincho" panose="02020600040205080304" pitchFamily="18" charset="-128"/>
                    <a:cs typeface="Cambria Math" panose="02040503050406030204" pitchFamily="18" charset="0"/>
                  </a:rPr>
                  <a:t>𝑡</a:t>
                </a:r>
                <a:r>
                  <a:rPr lang="fr-FR" sz="1800" dirty="0">
                    <a:effectLst/>
                    <a:latin typeface="Times New Roman" panose="02020603050405020304" pitchFamily="18" charset="0"/>
                    <a:ea typeface="MS PMincho" panose="02020600040205080304" pitchFamily="18" charset="-128"/>
                    <a:cs typeface="Times New Roman" panose="02020603050405020304" pitchFamily="18" charset="0"/>
                  </a:rPr>
                  <a:t>, </a:t>
                </a:r>
              </a:p>
              <a:p>
                <a:pPr algn="just">
                  <a:lnSpc>
                    <a:spcPct val="115000"/>
                  </a:lnSpc>
                  <a:spcAft>
                    <a:spcPts val="600"/>
                  </a:spcAft>
                </a:pPr>
                <a:r>
                  <a:rPr lang="fr-FR" sz="1800" dirty="0">
                    <a:effectLst/>
                    <a:latin typeface="Cambria Math" panose="02040503050406030204" pitchFamily="18" charset="0"/>
                    <a:ea typeface="MS PMincho" panose="02020600040205080304" pitchFamily="18" charset="-128"/>
                    <a:cs typeface="Cambria Math" panose="02040503050406030204" pitchFamily="18" charset="0"/>
                  </a:rPr>
                  <a:t>𝑁 </a:t>
                </a:r>
                <a:r>
                  <a:rPr lang="fr-FR" sz="1800" dirty="0">
                    <a:effectLst/>
                    <a:latin typeface="Times New Roman" panose="02020603050405020304" pitchFamily="18" charset="0"/>
                    <a:ea typeface="MS PMincho" panose="02020600040205080304" pitchFamily="18" charset="-128"/>
                    <a:cs typeface="Times New Roman" panose="02020603050405020304" pitchFamily="18" charset="0"/>
                  </a:rPr>
                  <a:t>est le nombre total de documents dans le corpus.</a:t>
                </a:r>
                <a:endParaRPr lang="fr-FR" sz="1800" dirty="0">
                  <a:effectLst/>
                  <a:latin typeface="Century Schoolbook" panose="02040604050505020304" pitchFamily="18" charset="0"/>
                  <a:ea typeface="MS PMincho" panose="02020600040205080304" pitchFamily="18" charset="-128"/>
                  <a:cs typeface="Times New Roman" panose="02020603050405020304" pitchFamily="18" charset="0"/>
                </a:endParaRPr>
              </a:p>
            </p:txBody>
          </p:sp>
        </mc:Choice>
        <mc:Fallback xmlns="">
          <p:sp>
            <p:nvSpPr>
              <p:cNvPr id="18" name="ZoneTexte 17">
                <a:extLst>
                  <a:ext uri="{FF2B5EF4-FFF2-40B4-BE49-F238E27FC236}">
                    <a16:creationId xmlns:a16="http://schemas.microsoft.com/office/drawing/2014/main" id="{8C9EAC3E-7DCE-1166-9ABC-BBB50F240A52}"/>
                  </a:ext>
                </a:extLst>
              </p:cNvPr>
              <p:cNvSpPr txBox="1">
                <a:spLocks noRot="1" noChangeAspect="1" noMove="1" noResize="1" noEditPoints="1" noAdjustHandles="1" noChangeArrowheads="1" noChangeShapeType="1" noTextEdit="1"/>
              </p:cNvSpPr>
              <p:nvPr/>
            </p:nvSpPr>
            <p:spPr>
              <a:xfrm>
                <a:off x="757210" y="1151623"/>
                <a:ext cx="10302439" cy="5201424"/>
              </a:xfrm>
              <a:prstGeom prst="rect">
                <a:avLst/>
              </a:prstGeom>
              <a:blipFill>
                <a:blip r:embed="rId2"/>
                <a:stretch>
                  <a:fillRect l="-888" r="-947"/>
                </a:stretch>
              </a:blipFill>
            </p:spPr>
            <p:txBody>
              <a:bodyPr/>
              <a:lstStyle/>
              <a:p>
                <a:r>
                  <a:rPr lang="fr-FR">
                    <a:noFill/>
                  </a:rPr>
                  <a:t> </a:t>
                </a:r>
              </a:p>
            </p:txBody>
          </p:sp>
        </mc:Fallback>
      </mc:AlternateContent>
      <p:sp>
        <p:nvSpPr>
          <p:cNvPr id="19" name="ZoneTexte 18">
            <a:extLst>
              <a:ext uri="{FF2B5EF4-FFF2-40B4-BE49-F238E27FC236}">
                <a16:creationId xmlns:a16="http://schemas.microsoft.com/office/drawing/2014/main" id="{6D40432E-4D2D-7D10-84DB-DB8CA898D9F0}"/>
              </a:ext>
            </a:extLst>
          </p:cNvPr>
          <p:cNvSpPr txBox="1"/>
          <p:nvPr/>
        </p:nvSpPr>
        <p:spPr>
          <a:xfrm>
            <a:off x="1312756" y="1067391"/>
            <a:ext cx="6132786" cy="417871"/>
          </a:xfrm>
          <a:prstGeom prst="rect">
            <a:avLst/>
          </a:prstGeom>
          <a:noFill/>
        </p:spPr>
        <p:txBody>
          <a:bodyPr wrap="square">
            <a:spAutoFit/>
          </a:bodyPr>
          <a:lstStyle/>
          <a:p>
            <a:pPr lvl="0">
              <a:lnSpc>
                <a:spcPct val="115000"/>
              </a:lnSpc>
              <a:spcBef>
                <a:spcPts val="200"/>
              </a:spcBef>
            </a:pPr>
            <a:r>
              <a:rPr lang="fr-FR" sz="2000" b="1" i="1" dirty="0">
                <a:solidFill>
                  <a:srgbClr val="000000"/>
                </a:solidFill>
                <a:effectLst/>
                <a:latin typeface="Times New Roman" panose="02020603050405020304" pitchFamily="18" charset="0"/>
                <a:ea typeface="MS PMincho" panose="02020600040205080304" pitchFamily="18" charset="-128"/>
                <a:cs typeface="Times New Roman" panose="02020603050405020304" pitchFamily="18" charset="0"/>
              </a:rPr>
              <a:t>L</a:t>
            </a:r>
            <a:r>
              <a:rPr lang="fr-FR" sz="2000" b="1" i="1" dirty="0">
                <a:solidFill>
                  <a:srgbClr val="000000"/>
                </a:solidFill>
                <a:effectLst/>
                <a:latin typeface="Times New Roman,Bold"/>
                <a:ea typeface="MS PMincho" panose="02020600040205080304" pitchFamily="18" charset="-128"/>
                <a:cs typeface="Times New Roman,Bold"/>
              </a:rPr>
              <a:t>’</a:t>
            </a:r>
            <a:r>
              <a:rPr lang="fr-FR" sz="2000" b="1" i="1" dirty="0">
                <a:solidFill>
                  <a:srgbClr val="000000"/>
                </a:solidFill>
                <a:effectLst/>
                <a:latin typeface="Times New Roman" panose="02020603050405020304" pitchFamily="18" charset="0"/>
                <a:ea typeface="MS PMincho" panose="02020600040205080304" pitchFamily="18" charset="-128"/>
                <a:cs typeface="Times New Roman" panose="02020603050405020304" pitchFamily="18" charset="0"/>
              </a:rPr>
              <a:t>extraction des caractéristiques</a:t>
            </a:r>
          </a:p>
        </p:txBody>
      </p:sp>
      <p:grpSp>
        <p:nvGrpSpPr>
          <p:cNvPr id="20" name="Groupe 34">
            <a:extLst>
              <a:ext uri="{FF2B5EF4-FFF2-40B4-BE49-F238E27FC236}">
                <a16:creationId xmlns:a16="http://schemas.microsoft.com/office/drawing/2014/main" id="{30C2C914-F97B-0936-A227-AB16A0E72AE7}"/>
              </a:ext>
            </a:extLst>
          </p:cNvPr>
          <p:cNvGrpSpPr/>
          <p:nvPr/>
        </p:nvGrpSpPr>
        <p:grpSpPr>
          <a:xfrm>
            <a:off x="-83127" y="264468"/>
            <a:ext cx="11934701" cy="636329"/>
            <a:chOff x="841108" y="1294358"/>
            <a:chExt cx="7475308" cy="641404"/>
          </a:xfrm>
        </p:grpSpPr>
        <p:sp>
          <p:nvSpPr>
            <p:cNvPr id="21" name="Rectangle 20">
              <a:extLst>
                <a:ext uri="{FF2B5EF4-FFF2-40B4-BE49-F238E27FC236}">
                  <a16:creationId xmlns:a16="http://schemas.microsoft.com/office/drawing/2014/main" id="{1D96B74A-1D29-0163-3FCD-5A88EAC41FB6}"/>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22" name="ZoneTexte 21">
              <a:extLst>
                <a:ext uri="{FF2B5EF4-FFF2-40B4-BE49-F238E27FC236}">
                  <a16:creationId xmlns:a16="http://schemas.microsoft.com/office/drawing/2014/main" id="{BD505EC3-EE0C-8F44-0BE2-B8465AB049D5}"/>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23" name="ZoneTexte 22">
              <a:extLst>
                <a:ext uri="{FF2B5EF4-FFF2-40B4-BE49-F238E27FC236}">
                  <a16:creationId xmlns:a16="http://schemas.microsoft.com/office/drawing/2014/main" id="{EA5B3E58-470F-606D-626B-67D72FB8BE3D}"/>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24" name="Rectangle 23">
            <a:extLst>
              <a:ext uri="{FF2B5EF4-FFF2-40B4-BE49-F238E27FC236}">
                <a16:creationId xmlns:a16="http://schemas.microsoft.com/office/drawing/2014/main" id="{202205B1-28F0-D3A6-0270-C6A179F41124}"/>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25" name="ZoneTexte 24">
            <a:extLst>
              <a:ext uri="{FF2B5EF4-FFF2-40B4-BE49-F238E27FC236}">
                <a16:creationId xmlns:a16="http://schemas.microsoft.com/office/drawing/2014/main" id="{19CDC776-AC08-4FB9-1A18-968C7D8BB7D0}"/>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effectLst/>
                <a:latin typeface="+mj-lt"/>
                <a:ea typeface="MS PMincho" panose="02020600040205080304" pitchFamily="18" charset="-128"/>
                <a:cs typeface="Times New Roman" panose="02020603050405020304" pitchFamily="18" charset="0"/>
              </a:rPr>
              <a:t>L’apprentissage automatique pour la classification du texte</a:t>
            </a:r>
            <a:endParaRPr lang="fr-FR" sz="2800" dirty="0">
              <a:solidFill>
                <a:schemeClr val="bg1"/>
              </a:solidFill>
              <a:latin typeface="+mj-lt"/>
            </a:endParaRPr>
          </a:p>
        </p:txBody>
      </p:sp>
    </p:spTree>
    <p:extLst>
      <p:ext uri="{BB962C8B-B14F-4D97-AF65-F5344CB8AC3E}">
        <p14:creationId xmlns:p14="http://schemas.microsoft.com/office/powerpoint/2010/main" val="3034420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9" name="ZoneTexte 18">
            <a:extLst>
              <a:ext uri="{FF2B5EF4-FFF2-40B4-BE49-F238E27FC236}">
                <a16:creationId xmlns:a16="http://schemas.microsoft.com/office/drawing/2014/main" id="{BFB75374-F931-C7FE-FEDF-F778E595DD8F}"/>
              </a:ext>
            </a:extLst>
          </p:cNvPr>
          <p:cNvSpPr txBox="1"/>
          <p:nvPr/>
        </p:nvSpPr>
        <p:spPr>
          <a:xfrm>
            <a:off x="1006072" y="2612725"/>
            <a:ext cx="10425693" cy="1766317"/>
          </a:xfrm>
          <a:prstGeom prst="rect">
            <a:avLst/>
          </a:prstGeom>
          <a:noFill/>
        </p:spPr>
        <p:txBody>
          <a:bodyPr wrap="square">
            <a:spAutoFit/>
          </a:bodyPr>
          <a:lstStyle/>
          <a:p>
            <a:pPr lvl="0">
              <a:lnSpc>
                <a:spcPct val="115000"/>
              </a:lnSpc>
              <a:spcBef>
                <a:spcPts val="200"/>
              </a:spcBef>
            </a:pPr>
            <a:r>
              <a:rPr lang="fr-FR" sz="2400" dirty="0"/>
              <a:t>Il existe différents classificateurs d’apprentissage supervisé qui sont utilisés pour la classification du texte. Pour classifier les textes de l’ensemble de données « data », nous avons appliqué 04 modèles de base de classification : Naïve de Bayes, Régression logistique, Forêts aléatoires, et Arbres décisionnels.</a:t>
            </a:r>
          </a:p>
        </p:txBody>
      </p:sp>
      <p:sp>
        <p:nvSpPr>
          <p:cNvPr id="18" name="ZoneTexte 17">
            <a:extLst>
              <a:ext uri="{FF2B5EF4-FFF2-40B4-BE49-F238E27FC236}">
                <a16:creationId xmlns:a16="http://schemas.microsoft.com/office/drawing/2014/main" id="{BAC07790-0467-2118-10B3-0C4D2A5B433F}"/>
              </a:ext>
            </a:extLst>
          </p:cNvPr>
          <p:cNvSpPr txBox="1"/>
          <p:nvPr/>
        </p:nvSpPr>
        <p:spPr>
          <a:xfrm>
            <a:off x="1006072" y="1382084"/>
            <a:ext cx="6132786" cy="483017"/>
          </a:xfrm>
          <a:prstGeom prst="rect">
            <a:avLst/>
          </a:prstGeom>
          <a:noFill/>
        </p:spPr>
        <p:txBody>
          <a:bodyPr wrap="square">
            <a:spAutoFit/>
          </a:bodyPr>
          <a:lstStyle/>
          <a:p>
            <a:pPr lvl="0">
              <a:lnSpc>
                <a:spcPct val="115000"/>
              </a:lnSpc>
              <a:spcBef>
                <a:spcPts val="200"/>
              </a:spcBef>
            </a:pPr>
            <a:r>
              <a:rPr lang="fr-FR" sz="2400" b="1" i="1" dirty="0">
                <a:solidFill>
                  <a:srgbClr val="000000"/>
                </a:solidFill>
                <a:effectLst/>
                <a:latin typeface="Times New Roman" panose="02020603050405020304" pitchFamily="18" charset="0"/>
                <a:ea typeface="MS PMincho" panose="02020600040205080304" pitchFamily="18" charset="-128"/>
                <a:cs typeface="Times New Roman" panose="02020603050405020304" pitchFamily="18" charset="0"/>
              </a:rPr>
              <a:t>La classification</a:t>
            </a:r>
          </a:p>
        </p:txBody>
      </p:sp>
      <p:grpSp>
        <p:nvGrpSpPr>
          <p:cNvPr id="20" name="Groupe 34">
            <a:extLst>
              <a:ext uri="{FF2B5EF4-FFF2-40B4-BE49-F238E27FC236}">
                <a16:creationId xmlns:a16="http://schemas.microsoft.com/office/drawing/2014/main" id="{5CF4B80B-A743-8B23-2D31-AAD37DAFE987}"/>
              </a:ext>
            </a:extLst>
          </p:cNvPr>
          <p:cNvGrpSpPr/>
          <p:nvPr/>
        </p:nvGrpSpPr>
        <p:grpSpPr>
          <a:xfrm>
            <a:off x="-83127" y="264468"/>
            <a:ext cx="11934701" cy="636329"/>
            <a:chOff x="841108" y="1294358"/>
            <a:chExt cx="7475308" cy="641404"/>
          </a:xfrm>
        </p:grpSpPr>
        <p:sp>
          <p:nvSpPr>
            <p:cNvPr id="21" name="Rectangle 20">
              <a:extLst>
                <a:ext uri="{FF2B5EF4-FFF2-40B4-BE49-F238E27FC236}">
                  <a16:creationId xmlns:a16="http://schemas.microsoft.com/office/drawing/2014/main" id="{6E694E08-5811-2F36-23A1-B8834C46EDCB}"/>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22" name="ZoneTexte 21">
              <a:extLst>
                <a:ext uri="{FF2B5EF4-FFF2-40B4-BE49-F238E27FC236}">
                  <a16:creationId xmlns:a16="http://schemas.microsoft.com/office/drawing/2014/main" id="{600C59A1-6325-A77E-3945-BB0D7342B1C1}"/>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23" name="ZoneTexte 22">
              <a:extLst>
                <a:ext uri="{FF2B5EF4-FFF2-40B4-BE49-F238E27FC236}">
                  <a16:creationId xmlns:a16="http://schemas.microsoft.com/office/drawing/2014/main" id="{E9AA4F09-8604-8965-7845-C4B3EC08474E}"/>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24" name="Rectangle 23">
            <a:extLst>
              <a:ext uri="{FF2B5EF4-FFF2-40B4-BE49-F238E27FC236}">
                <a16:creationId xmlns:a16="http://schemas.microsoft.com/office/drawing/2014/main" id="{7938A079-96F4-E5FB-B75C-59038A63A049}"/>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25" name="ZoneTexte 24">
            <a:extLst>
              <a:ext uri="{FF2B5EF4-FFF2-40B4-BE49-F238E27FC236}">
                <a16:creationId xmlns:a16="http://schemas.microsoft.com/office/drawing/2014/main" id="{5009BC11-0EAD-6B96-788A-132DE6D6865B}"/>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effectLst/>
                <a:latin typeface="+mj-lt"/>
                <a:ea typeface="MS PMincho" panose="02020600040205080304" pitchFamily="18" charset="-128"/>
                <a:cs typeface="Times New Roman" panose="02020603050405020304" pitchFamily="18" charset="0"/>
              </a:rPr>
              <a:t>L’apprentissage automatique pour la classification du texte</a:t>
            </a:r>
            <a:endParaRPr lang="fr-FR" sz="2800" dirty="0">
              <a:solidFill>
                <a:schemeClr val="bg1"/>
              </a:solidFill>
              <a:latin typeface="+mj-lt"/>
            </a:endParaRPr>
          </a:p>
        </p:txBody>
      </p:sp>
    </p:spTree>
    <p:extLst>
      <p:ext uri="{BB962C8B-B14F-4D97-AF65-F5344CB8AC3E}">
        <p14:creationId xmlns:p14="http://schemas.microsoft.com/office/powerpoint/2010/main" val="4201563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9" name="ZoneTexte 18">
            <a:extLst>
              <a:ext uri="{FF2B5EF4-FFF2-40B4-BE49-F238E27FC236}">
                <a16:creationId xmlns:a16="http://schemas.microsoft.com/office/drawing/2014/main" id="{BFB75374-F931-C7FE-FEDF-F778E595DD8F}"/>
              </a:ext>
            </a:extLst>
          </p:cNvPr>
          <p:cNvSpPr txBox="1"/>
          <p:nvPr/>
        </p:nvSpPr>
        <p:spPr>
          <a:xfrm>
            <a:off x="903294" y="1990087"/>
            <a:ext cx="10010271" cy="4090159"/>
          </a:xfrm>
          <a:prstGeom prst="rect">
            <a:avLst/>
          </a:prstGeom>
          <a:noFill/>
        </p:spPr>
        <p:txBody>
          <a:bodyPr wrap="square">
            <a:spAutoFit/>
          </a:bodyPr>
          <a:lstStyle/>
          <a:p>
            <a:pPr lvl="0">
              <a:lnSpc>
                <a:spcPct val="115000"/>
              </a:lnSpc>
              <a:spcBef>
                <a:spcPts val="200"/>
              </a:spcBef>
            </a:pPr>
            <a:r>
              <a:rPr lang="fr-FR" sz="2400" dirty="0"/>
              <a:t>La performance des modèles de classification est généralement basée sur la façon dont ils prédisent les résultats pour les nouveaux ensembles de donnés. Cette performance est mesurée par rapport à un ensemble de test. Plusieurs métriques déterminent les performances de prédiction d'un modèle, mais nous allons principalement se concentrer sur les métriques suivantes :</a:t>
            </a:r>
          </a:p>
          <a:p>
            <a:pPr algn="just">
              <a:lnSpc>
                <a:spcPct val="115000"/>
              </a:lnSpc>
              <a:spcAft>
                <a:spcPts val="600"/>
              </a:spcAft>
            </a:pPr>
            <a:r>
              <a:rPr lang="fr-FR" sz="1800" b="1" dirty="0">
                <a:effectLst/>
                <a:latin typeface="Times New Roman" panose="02020603050405020304" pitchFamily="18" charset="0"/>
                <a:ea typeface="MS PMincho" panose="02020600040205080304" pitchFamily="18" charset="-128"/>
              </a:rPr>
              <a:t>La matrice de confusion,</a:t>
            </a:r>
          </a:p>
          <a:p>
            <a:pPr algn="just">
              <a:lnSpc>
                <a:spcPct val="115000"/>
              </a:lnSpc>
              <a:spcAft>
                <a:spcPts val="600"/>
              </a:spcAft>
            </a:pPr>
            <a:r>
              <a:rPr lang="fr-FR" sz="1800" b="1" dirty="0">
                <a:effectLst/>
                <a:latin typeface="Times New Roman" panose="02020603050405020304" pitchFamily="18" charset="0"/>
                <a:ea typeface="MS PMincho" panose="02020600040205080304" pitchFamily="18" charset="-128"/>
              </a:rPr>
              <a:t>Le taux de succès ou d’erreur,</a:t>
            </a:r>
          </a:p>
          <a:p>
            <a:pPr algn="just">
              <a:lnSpc>
                <a:spcPct val="115000"/>
              </a:lnSpc>
              <a:spcAft>
                <a:spcPts val="600"/>
              </a:spcAft>
            </a:pPr>
            <a:r>
              <a:rPr lang="fr-FR" sz="1800" b="1" dirty="0">
                <a:effectLst/>
                <a:latin typeface="Times New Roman" panose="02020603050405020304" pitchFamily="18" charset="0"/>
                <a:ea typeface="MS PMincho" panose="02020600040205080304" pitchFamily="18" charset="-128"/>
              </a:rPr>
              <a:t>La précision,</a:t>
            </a:r>
            <a:endParaRPr lang="fr-FR" b="1" dirty="0">
              <a:latin typeface="Times New Roman" panose="02020603050405020304" pitchFamily="18" charset="0"/>
              <a:ea typeface="MS PMincho" panose="02020600040205080304" pitchFamily="18" charset="-128"/>
            </a:endParaRPr>
          </a:p>
          <a:p>
            <a:pPr algn="just">
              <a:lnSpc>
                <a:spcPct val="115000"/>
              </a:lnSpc>
              <a:spcAft>
                <a:spcPts val="600"/>
              </a:spcAft>
            </a:pPr>
            <a:r>
              <a:rPr lang="fr-FR" sz="1800" b="1" dirty="0">
                <a:effectLst/>
                <a:latin typeface="Times New Roman" panose="02020603050405020304" pitchFamily="18" charset="0"/>
                <a:ea typeface="MS PMincho" panose="02020600040205080304" pitchFamily="18" charset="-128"/>
              </a:rPr>
              <a:t>Le rappel,</a:t>
            </a:r>
          </a:p>
          <a:p>
            <a:pPr algn="just">
              <a:lnSpc>
                <a:spcPct val="115000"/>
              </a:lnSpc>
              <a:spcAft>
                <a:spcPts val="600"/>
              </a:spcAft>
            </a:pPr>
            <a:r>
              <a:rPr lang="fr-FR" sz="1800" b="1" dirty="0">
                <a:effectLst/>
                <a:latin typeface="Times New Roman" panose="02020603050405020304" pitchFamily="18" charset="0"/>
                <a:ea typeface="MS PMincho" panose="02020600040205080304" pitchFamily="18" charset="-128"/>
              </a:rPr>
              <a:t>F1-Score</a:t>
            </a:r>
            <a:r>
              <a:rPr lang="fr-FR" sz="1800" dirty="0">
                <a:effectLst/>
                <a:latin typeface="Times New Roman" panose="02020603050405020304" pitchFamily="18" charset="0"/>
                <a:ea typeface="MS PMincho" panose="02020600040205080304" pitchFamily="18" charset="-128"/>
              </a:rPr>
              <a:t> </a:t>
            </a:r>
            <a:endParaRPr lang="fr-FR" sz="1800" dirty="0">
              <a:effectLst/>
              <a:latin typeface="Century Schoolbook" panose="02040604050505020304" pitchFamily="18" charset="0"/>
              <a:ea typeface="MS PMincho" panose="02020600040205080304" pitchFamily="18" charset="-128"/>
              <a:cs typeface="Times New Roman" panose="02020603050405020304" pitchFamily="18" charset="0"/>
            </a:endParaRPr>
          </a:p>
        </p:txBody>
      </p:sp>
      <p:sp>
        <p:nvSpPr>
          <p:cNvPr id="18" name="ZoneTexte 17">
            <a:extLst>
              <a:ext uri="{FF2B5EF4-FFF2-40B4-BE49-F238E27FC236}">
                <a16:creationId xmlns:a16="http://schemas.microsoft.com/office/drawing/2014/main" id="{B6847BCC-243C-43C0-9445-AC63661B47E8}"/>
              </a:ext>
            </a:extLst>
          </p:cNvPr>
          <p:cNvSpPr txBox="1"/>
          <p:nvPr/>
        </p:nvSpPr>
        <p:spPr>
          <a:xfrm>
            <a:off x="1312756" y="1148741"/>
            <a:ext cx="6132786" cy="483017"/>
          </a:xfrm>
          <a:prstGeom prst="rect">
            <a:avLst/>
          </a:prstGeom>
          <a:noFill/>
        </p:spPr>
        <p:txBody>
          <a:bodyPr wrap="square">
            <a:spAutoFit/>
          </a:bodyPr>
          <a:lstStyle/>
          <a:p>
            <a:pPr lvl="0">
              <a:lnSpc>
                <a:spcPct val="115000"/>
              </a:lnSpc>
              <a:spcBef>
                <a:spcPts val="200"/>
              </a:spcBef>
            </a:pPr>
            <a:r>
              <a:rPr lang="fr-FR" sz="2400" b="1" i="1" dirty="0">
                <a:solidFill>
                  <a:srgbClr val="000000"/>
                </a:solidFill>
                <a:effectLst/>
                <a:latin typeface="Times New Roman" panose="02020603050405020304" pitchFamily="18" charset="0"/>
                <a:ea typeface="MS PMincho" panose="02020600040205080304" pitchFamily="18" charset="-128"/>
                <a:cs typeface="Times New Roman" panose="02020603050405020304" pitchFamily="18" charset="0"/>
              </a:rPr>
              <a:t>L’évaluation</a:t>
            </a:r>
          </a:p>
        </p:txBody>
      </p:sp>
      <p:grpSp>
        <p:nvGrpSpPr>
          <p:cNvPr id="20" name="Groupe 34">
            <a:extLst>
              <a:ext uri="{FF2B5EF4-FFF2-40B4-BE49-F238E27FC236}">
                <a16:creationId xmlns:a16="http://schemas.microsoft.com/office/drawing/2014/main" id="{A742FEA4-E180-D528-F4FD-50BBD9887C29}"/>
              </a:ext>
            </a:extLst>
          </p:cNvPr>
          <p:cNvGrpSpPr/>
          <p:nvPr/>
        </p:nvGrpSpPr>
        <p:grpSpPr>
          <a:xfrm>
            <a:off x="-83127" y="264468"/>
            <a:ext cx="11934701" cy="636329"/>
            <a:chOff x="841108" y="1294358"/>
            <a:chExt cx="7475308" cy="641404"/>
          </a:xfrm>
        </p:grpSpPr>
        <p:sp>
          <p:nvSpPr>
            <p:cNvPr id="21" name="Rectangle 20">
              <a:extLst>
                <a:ext uri="{FF2B5EF4-FFF2-40B4-BE49-F238E27FC236}">
                  <a16:creationId xmlns:a16="http://schemas.microsoft.com/office/drawing/2014/main" id="{B389FA3E-7B19-B32B-D8C2-926FBC12D91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22" name="ZoneTexte 21">
              <a:extLst>
                <a:ext uri="{FF2B5EF4-FFF2-40B4-BE49-F238E27FC236}">
                  <a16:creationId xmlns:a16="http://schemas.microsoft.com/office/drawing/2014/main" id="{1C87CD19-3107-70D9-291B-2EAEEC95199C}"/>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23" name="ZoneTexte 22">
              <a:extLst>
                <a:ext uri="{FF2B5EF4-FFF2-40B4-BE49-F238E27FC236}">
                  <a16:creationId xmlns:a16="http://schemas.microsoft.com/office/drawing/2014/main" id="{34FB4346-D8A0-3886-53DD-B29D84752E74}"/>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24" name="Rectangle 23">
            <a:extLst>
              <a:ext uri="{FF2B5EF4-FFF2-40B4-BE49-F238E27FC236}">
                <a16:creationId xmlns:a16="http://schemas.microsoft.com/office/drawing/2014/main" id="{CC327F38-CCD4-D4AB-EA42-A181DF2B767E}"/>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25" name="ZoneTexte 24">
            <a:extLst>
              <a:ext uri="{FF2B5EF4-FFF2-40B4-BE49-F238E27FC236}">
                <a16:creationId xmlns:a16="http://schemas.microsoft.com/office/drawing/2014/main" id="{C0532319-5C2C-586F-1217-95F46A9C6C65}"/>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effectLst/>
                <a:latin typeface="+mj-lt"/>
                <a:ea typeface="MS PMincho" panose="02020600040205080304" pitchFamily="18" charset="-128"/>
                <a:cs typeface="Times New Roman" panose="02020603050405020304" pitchFamily="18" charset="0"/>
              </a:rPr>
              <a:t>L’apprentissage automatique pour la classification du texte</a:t>
            </a:r>
            <a:endParaRPr lang="fr-FR" sz="2800" dirty="0">
              <a:solidFill>
                <a:schemeClr val="bg1"/>
              </a:solidFill>
              <a:latin typeface="+mj-lt"/>
            </a:endParaRPr>
          </a:p>
        </p:txBody>
      </p:sp>
    </p:spTree>
    <p:extLst>
      <p:ext uri="{BB962C8B-B14F-4D97-AF65-F5344CB8AC3E}">
        <p14:creationId xmlns:p14="http://schemas.microsoft.com/office/powerpoint/2010/main" val="944246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9" name="ZoneTexte 18">
            <a:extLst>
              <a:ext uri="{FF2B5EF4-FFF2-40B4-BE49-F238E27FC236}">
                <a16:creationId xmlns:a16="http://schemas.microsoft.com/office/drawing/2014/main" id="{BFB75374-F931-C7FE-FEDF-F778E595DD8F}"/>
              </a:ext>
            </a:extLst>
          </p:cNvPr>
          <p:cNvSpPr txBox="1"/>
          <p:nvPr/>
        </p:nvSpPr>
        <p:spPr>
          <a:xfrm>
            <a:off x="827811" y="1237506"/>
            <a:ext cx="10010271" cy="816249"/>
          </a:xfrm>
          <a:prstGeom prst="rect">
            <a:avLst/>
          </a:prstGeom>
          <a:noFill/>
        </p:spPr>
        <p:txBody>
          <a:bodyPr wrap="square">
            <a:spAutoFit/>
          </a:bodyPr>
          <a:lstStyle/>
          <a:p>
            <a:pPr algn="just">
              <a:lnSpc>
                <a:spcPct val="115000"/>
              </a:lnSpc>
              <a:spcAft>
                <a:spcPts val="600"/>
              </a:spcAft>
            </a:pPr>
            <a:r>
              <a:rPr lang="fr-FR" sz="2000" b="1" dirty="0">
                <a:effectLst/>
                <a:latin typeface="Times New Roman" panose="02020603050405020304" pitchFamily="18" charset="0"/>
                <a:ea typeface="MS PMincho" panose="02020600040205080304" pitchFamily="18" charset="-128"/>
              </a:rPr>
              <a:t>La matrice de confusion</a:t>
            </a:r>
            <a:r>
              <a:rPr lang="fr-FR" sz="1800" b="1" dirty="0">
                <a:effectLst/>
                <a:latin typeface="Times New Roman" panose="02020603050405020304" pitchFamily="18" charset="0"/>
                <a:ea typeface="MS PMincho" panose="02020600040205080304" pitchFamily="18" charset="-128"/>
              </a:rPr>
              <a:t>.</a:t>
            </a:r>
          </a:p>
          <a:p>
            <a:pPr algn="just">
              <a:lnSpc>
                <a:spcPct val="115000"/>
              </a:lnSpc>
              <a:spcAft>
                <a:spcPts val="600"/>
              </a:spcAft>
            </a:pPr>
            <a:endParaRPr lang="fr-FR" sz="1800" b="1" dirty="0">
              <a:effectLst/>
              <a:latin typeface="Times New Roman" panose="02020603050405020304" pitchFamily="18" charset="0"/>
              <a:ea typeface="MS PMincho" panose="02020600040205080304" pitchFamily="18" charset="-128"/>
            </a:endParaRPr>
          </a:p>
        </p:txBody>
      </p:sp>
      <p:pic>
        <p:nvPicPr>
          <p:cNvPr id="18" name="Image 17" descr="Une image contenant table&#10;&#10;Description générée automatiquement">
            <a:extLst>
              <a:ext uri="{FF2B5EF4-FFF2-40B4-BE49-F238E27FC236}">
                <a16:creationId xmlns:a16="http://schemas.microsoft.com/office/drawing/2014/main" id="{6933945C-5002-2393-1D84-51123204E9F8}"/>
              </a:ext>
            </a:extLst>
          </p:cNvPr>
          <p:cNvPicPr>
            <a:picLocks noChangeAspect="1"/>
          </p:cNvPicPr>
          <p:nvPr/>
        </p:nvPicPr>
        <p:blipFill>
          <a:blip r:embed="rId3"/>
          <a:stretch>
            <a:fillRect/>
          </a:stretch>
        </p:blipFill>
        <p:spPr>
          <a:xfrm>
            <a:off x="1044912" y="1909524"/>
            <a:ext cx="9576067" cy="2894722"/>
          </a:xfrm>
          <a:prstGeom prst="rect">
            <a:avLst/>
          </a:prstGeom>
        </p:spPr>
      </p:pic>
      <p:grpSp>
        <p:nvGrpSpPr>
          <p:cNvPr id="20" name="Groupe 34">
            <a:extLst>
              <a:ext uri="{FF2B5EF4-FFF2-40B4-BE49-F238E27FC236}">
                <a16:creationId xmlns:a16="http://schemas.microsoft.com/office/drawing/2014/main" id="{87CE6753-03FB-6022-546C-2A7A112DC26E}"/>
              </a:ext>
            </a:extLst>
          </p:cNvPr>
          <p:cNvGrpSpPr/>
          <p:nvPr/>
        </p:nvGrpSpPr>
        <p:grpSpPr>
          <a:xfrm>
            <a:off x="-83127" y="264468"/>
            <a:ext cx="11934701" cy="636329"/>
            <a:chOff x="841108" y="1294358"/>
            <a:chExt cx="7475308" cy="641404"/>
          </a:xfrm>
        </p:grpSpPr>
        <p:sp>
          <p:nvSpPr>
            <p:cNvPr id="21" name="Rectangle 20">
              <a:extLst>
                <a:ext uri="{FF2B5EF4-FFF2-40B4-BE49-F238E27FC236}">
                  <a16:creationId xmlns:a16="http://schemas.microsoft.com/office/drawing/2014/main" id="{DA3362DB-D5D5-1815-C66F-D9114C0AD5BD}"/>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22" name="ZoneTexte 21">
              <a:extLst>
                <a:ext uri="{FF2B5EF4-FFF2-40B4-BE49-F238E27FC236}">
                  <a16:creationId xmlns:a16="http://schemas.microsoft.com/office/drawing/2014/main" id="{6F0F7ACC-B0B4-2C14-CA67-8E02F81B87D6}"/>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23" name="ZoneTexte 22">
              <a:extLst>
                <a:ext uri="{FF2B5EF4-FFF2-40B4-BE49-F238E27FC236}">
                  <a16:creationId xmlns:a16="http://schemas.microsoft.com/office/drawing/2014/main" id="{4010233B-7E9A-D7C3-7987-50E7EB3D3CE8}"/>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24" name="Rectangle 23">
            <a:extLst>
              <a:ext uri="{FF2B5EF4-FFF2-40B4-BE49-F238E27FC236}">
                <a16:creationId xmlns:a16="http://schemas.microsoft.com/office/drawing/2014/main" id="{6EC009F2-6D67-0FBA-B0D9-C8B591DD031B}"/>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25" name="ZoneTexte 24">
            <a:extLst>
              <a:ext uri="{FF2B5EF4-FFF2-40B4-BE49-F238E27FC236}">
                <a16:creationId xmlns:a16="http://schemas.microsoft.com/office/drawing/2014/main" id="{EA8ADFC0-5774-6272-A022-517B269E3C7F}"/>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effectLst/>
                <a:latin typeface="+mj-lt"/>
                <a:ea typeface="MS PMincho" panose="02020600040205080304" pitchFamily="18" charset="-128"/>
                <a:cs typeface="Times New Roman" panose="02020603050405020304" pitchFamily="18" charset="0"/>
              </a:rPr>
              <a:t>L’apprentissage automatique pour la classification du texte</a:t>
            </a:r>
            <a:endParaRPr lang="fr-FR" sz="2800" dirty="0">
              <a:solidFill>
                <a:schemeClr val="bg1"/>
              </a:solidFill>
              <a:latin typeface="+mj-lt"/>
            </a:endParaRPr>
          </a:p>
        </p:txBody>
      </p:sp>
    </p:spTree>
    <p:extLst>
      <p:ext uri="{BB962C8B-B14F-4D97-AF65-F5344CB8AC3E}">
        <p14:creationId xmlns:p14="http://schemas.microsoft.com/office/powerpoint/2010/main" val="3936876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2F6703A0-6F2D-28FF-1E65-1EFADE6FB604}"/>
                  </a:ext>
                </a:extLst>
              </p:cNvPr>
              <p:cNvSpPr txBox="1"/>
              <p:nvPr/>
            </p:nvSpPr>
            <p:spPr>
              <a:xfrm>
                <a:off x="835687" y="1602292"/>
                <a:ext cx="10145485" cy="3269293"/>
              </a:xfrm>
              <a:prstGeom prst="rect">
                <a:avLst/>
              </a:prstGeom>
              <a:noFill/>
            </p:spPr>
            <p:txBody>
              <a:bodyPr wrap="square">
                <a:spAutoFit/>
              </a:bodyPr>
              <a:lstStyle/>
              <a:p>
                <a:pPr marL="342900" lvl="0" indent="-342900" algn="just">
                  <a:lnSpc>
                    <a:spcPct val="115000"/>
                  </a:lnSpc>
                  <a:spcAft>
                    <a:spcPts val="600"/>
                  </a:spcAft>
                  <a:buFont typeface="Symbol" panose="05050102010706020507" pitchFamily="18" charset="2"/>
                  <a:buBlip>
                    <a:blip r:embed="rId2"/>
                  </a:buBlip>
                </a:pPr>
                <a:r>
                  <a:rPr lang="fr-FR" sz="2400" b="1" dirty="0">
                    <a:effectLst/>
                    <a:latin typeface="Times New Roman" panose="02020603050405020304" pitchFamily="18" charset="0"/>
                    <a:ea typeface="MS PMincho" panose="02020600040205080304" pitchFamily="18" charset="-128"/>
                    <a:cs typeface="Times New Roman" panose="02020603050405020304" pitchFamily="18" charset="0"/>
                  </a:rPr>
                  <a:t>Le taux de succès ou d’erreur </a:t>
                </a:r>
                <a:r>
                  <a:rPr lang="fr-FR" sz="2400" dirty="0">
                    <a:effectLst/>
                    <a:latin typeface="Times New Roman" panose="02020603050405020304" pitchFamily="18" charset="0"/>
                    <a:ea typeface="MS PMincho" panose="02020600040205080304" pitchFamily="18" charset="-128"/>
                    <a:cs typeface="Times New Roman" panose="02020603050405020304" pitchFamily="18" charset="0"/>
                  </a:rPr>
                  <a:t>(en anglais </a:t>
                </a:r>
                <a:r>
                  <a:rPr lang="fr-FR" sz="2400" i="1" dirty="0" err="1">
                    <a:effectLst/>
                    <a:latin typeface="Times New Roman" panose="02020603050405020304" pitchFamily="18" charset="0"/>
                    <a:ea typeface="MS PMincho" panose="02020600040205080304" pitchFamily="18" charset="-128"/>
                    <a:cs typeface="Times New Roman" panose="02020603050405020304" pitchFamily="18" charset="0"/>
                  </a:rPr>
                  <a:t>accuracy</a:t>
                </a:r>
                <a:r>
                  <a:rPr lang="fr-FR" sz="2400" dirty="0">
                    <a:effectLst/>
                    <a:latin typeface="Times New Roman" panose="02020603050405020304" pitchFamily="18" charset="0"/>
                    <a:ea typeface="MS PMincho" panose="02020600040205080304" pitchFamily="18" charset="-128"/>
                    <a:cs typeface="Times New Roman" panose="02020603050405020304" pitchFamily="18" charset="0"/>
                  </a:rPr>
                  <a:t>) : </a:t>
                </a:r>
              </a:p>
              <a:p>
                <a:pPr lvl="0" algn="just">
                  <a:lnSpc>
                    <a:spcPct val="115000"/>
                  </a:lnSpc>
                  <a:spcAft>
                    <a:spcPts val="600"/>
                  </a:spcAft>
                </a:pPr>
                <a:r>
                  <a:rPr lang="fr-FR" sz="2400" dirty="0"/>
                  <a:t>Désigne le taux des prédictions réussites obtenu par le modèle de classification. C-à-d :</a:t>
                </a:r>
              </a:p>
              <a:p>
                <a:pPr marL="342900" lvl="0" indent="-342900" algn="just">
                  <a:lnSpc>
                    <a:spcPct val="115000"/>
                  </a:lnSpc>
                  <a:spcAft>
                    <a:spcPts val="600"/>
                  </a:spcAft>
                  <a:buFont typeface="Symbol" panose="05050102010706020507" pitchFamily="18" charset="2"/>
                  <a:buBlip>
                    <a:blip r:embed="rId2"/>
                  </a:buBlip>
                </a:pPr>
                <a:endParaRPr lang="fr-FR" sz="2400" dirty="0"/>
              </a:p>
              <a:p>
                <a:pPr lvl="0" algn="just">
                  <a:lnSpc>
                    <a:spcPct val="115000"/>
                  </a:lnSpc>
                  <a:spcAft>
                    <a:spcPts val="600"/>
                  </a:spcAft>
                </a:pPr>
                <a:endParaRPr lang="fr-FR" sz="2400" dirty="0"/>
              </a:p>
              <a:p>
                <a:pPr marL="457200" algn="just">
                  <a:lnSpc>
                    <a:spcPct val="115000"/>
                  </a:lnSpc>
                  <a:spcAft>
                    <a:spcPts val="600"/>
                  </a:spcAft>
                </a:pPr>
                <a14:m>
                  <m:oMathPara xmlns:m="http://schemas.openxmlformats.org/officeDocument/2006/math">
                    <m:oMathParaPr>
                      <m:jc m:val="centerGroup"/>
                    </m:oMathParaPr>
                    <m:oMath xmlns:m="http://schemas.openxmlformats.org/officeDocument/2006/math">
                      <m:r>
                        <a:rPr lang="fr-FR" sz="2000" b="1" i="1">
                          <a:latin typeface="Cambria Math" panose="02040503050406030204" pitchFamily="18" charset="0"/>
                          <a:ea typeface="MS PMincho" panose="02020600040205080304" pitchFamily="18" charset="-128"/>
                          <a:cs typeface="Cambria Math" panose="02040503050406030204" pitchFamily="18" charset="0"/>
                        </a:rPr>
                        <m:t>𝑨𝒄𝒄𝒖𝒓𝒂𝒄𝒚</m:t>
                      </m:r>
                      <m:r>
                        <a:rPr lang="fr-FR" sz="2000" b="1" i="1">
                          <a:latin typeface="Cambria Math" panose="02040503050406030204" pitchFamily="18" charset="0"/>
                          <a:ea typeface="MS PMincho" panose="02020600040205080304" pitchFamily="18" charset="-128"/>
                          <a:cs typeface="Cambria Math" panose="02040503050406030204" pitchFamily="18" charset="0"/>
                        </a:rPr>
                        <m:t>=</m:t>
                      </m:r>
                      <m:f>
                        <m:fPr>
                          <m:ctrlPr>
                            <a:rPr lang="fr-FR" sz="2000" b="1" i="1">
                              <a:latin typeface="Cambria Math" panose="02040503050406030204" pitchFamily="18" charset="0"/>
                              <a:ea typeface="MS PMincho" panose="02020600040205080304" pitchFamily="18" charset="-128"/>
                              <a:cs typeface="Cambria Math" panose="02040503050406030204" pitchFamily="18" charset="0"/>
                            </a:rPr>
                          </m:ctrlPr>
                        </m:fPr>
                        <m:num>
                          <m:r>
                            <a:rPr lang="fr-FR" sz="2000" b="1" i="1">
                              <a:latin typeface="Cambria Math" panose="02040503050406030204" pitchFamily="18" charset="0"/>
                              <a:ea typeface="MS PMincho" panose="02020600040205080304" pitchFamily="18" charset="-128"/>
                              <a:cs typeface="Cambria Math" panose="02040503050406030204" pitchFamily="18" charset="0"/>
                            </a:rPr>
                            <m:t>𝑻𝑷</m:t>
                          </m:r>
                          <m:r>
                            <a:rPr lang="fr-FR" sz="2000" b="1" i="1">
                              <a:latin typeface="Cambria Math" panose="02040503050406030204" pitchFamily="18" charset="0"/>
                              <a:ea typeface="MS PMincho" panose="02020600040205080304" pitchFamily="18" charset="-128"/>
                              <a:cs typeface="Cambria Math" panose="02040503050406030204" pitchFamily="18" charset="0"/>
                            </a:rPr>
                            <m:t>+</m:t>
                          </m:r>
                          <m:r>
                            <a:rPr lang="fr-FR" sz="2000" b="1" i="1">
                              <a:latin typeface="Cambria Math" panose="02040503050406030204" pitchFamily="18" charset="0"/>
                              <a:ea typeface="MS PMincho" panose="02020600040205080304" pitchFamily="18" charset="-128"/>
                              <a:cs typeface="Cambria Math" panose="02040503050406030204" pitchFamily="18" charset="0"/>
                            </a:rPr>
                            <m:t>𝑻𝑵</m:t>
                          </m:r>
                        </m:num>
                        <m:den>
                          <m:r>
                            <a:rPr lang="fr-FR" sz="2000" b="1" i="1">
                              <a:latin typeface="Cambria Math" panose="02040503050406030204" pitchFamily="18" charset="0"/>
                              <a:ea typeface="MS PMincho" panose="02020600040205080304" pitchFamily="18" charset="-128"/>
                              <a:cs typeface="Cambria Math" panose="02040503050406030204" pitchFamily="18" charset="0"/>
                            </a:rPr>
                            <m:t>𝑻𝑷</m:t>
                          </m:r>
                          <m:r>
                            <a:rPr lang="fr-FR" sz="2000" b="1" i="1">
                              <a:latin typeface="Cambria Math" panose="02040503050406030204" pitchFamily="18" charset="0"/>
                              <a:ea typeface="MS PMincho" panose="02020600040205080304" pitchFamily="18" charset="-128"/>
                              <a:cs typeface="Cambria Math" panose="02040503050406030204" pitchFamily="18" charset="0"/>
                            </a:rPr>
                            <m:t>+</m:t>
                          </m:r>
                          <m:r>
                            <a:rPr lang="fr-FR" sz="2000" b="1" i="1">
                              <a:latin typeface="Cambria Math" panose="02040503050406030204" pitchFamily="18" charset="0"/>
                              <a:ea typeface="MS PMincho" panose="02020600040205080304" pitchFamily="18" charset="-128"/>
                              <a:cs typeface="Cambria Math" panose="02040503050406030204" pitchFamily="18" charset="0"/>
                            </a:rPr>
                            <m:t>𝑻𝑵</m:t>
                          </m:r>
                          <m:r>
                            <a:rPr lang="fr-FR" sz="2000" b="1" i="1">
                              <a:latin typeface="Cambria Math" panose="02040503050406030204" pitchFamily="18" charset="0"/>
                              <a:ea typeface="MS PMincho" panose="02020600040205080304" pitchFamily="18" charset="-128"/>
                              <a:cs typeface="Cambria Math" panose="02040503050406030204" pitchFamily="18" charset="0"/>
                            </a:rPr>
                            <m:t>+</m:t>
                          </m:r>
                          <m:r>
                            <a:rPr lang="fr-FR" sz="2000" b="1" i="1">
                              <a:latin typeface="Cambria Math" panose="02040503050406030204" pitchFamily="18" charset="0"/>
                              <a:ea typeface="MS PMincho" panose="02020600040205080304" pitchFamily="18" charset="-128"/>
                              <a:cs typeface="Cambria Math" panose="02040503050406030204" pitchFamily="18" charset="0"/>
                            </a:rPr>
                            <m:t>𝑭𝑷</m:t>
                          </m:r>
                          <m:r>
                            <a:rPr lang="fr-FR" sz="2000" b="1" i="1">
                              <a:latin typeface="Cambria Math" panose="02040503050406030204" pitchFamily="18" charset="0"/>
                              <a:ea typeface="MS PMincho" panose="02020600040205080304" pitchFamily="18" charset="-128"/>
                              <a:cs typeface="Cambria Math" panose="02040503050406030204" pitchFamily="18" charset="0"/>
                            </a:rPr>
                            <m:t>+</m:t>
                          </m:r>
                          <m:r>
                            <a:rPr lang="fr-FR" sz="2000" b="1" i="1">
                              <a:latin typeface="Cambria Math" panose="02040503050406030204" pitchFamily="18" charset="0"/>
                              <a:ea typeface="MS PMincho" panose="02020600040205080304" pitchFamily="18" charset="-128"/>
                              <a:cs typeface="Cambria Math" panose="02040503050406030204" pitchFamily="18" charset="0"/>
                            </a:rPr>
                            <m:t>𝑭𝑵</m:t>
                          </m:r>
                        </m:den>
                      </m:f>
                    </m:oMath>
                  </m:oMathPara>
                </a14:m>
                <a:endParaRPr lang="fr-FR" sz="2000" b="1" i="1" dirty="0">
                  <a:latin typeface="Cambria Math" panose="02040503050406030204" pitchFamily="18" charset="0"/>
                  <a:ea typeface="MS PMincho" panose="02020600040205080304" pitchFamily="18" charset="-128"/>
                  <a:cs typeface="Cambria Math" panose="02040503050406030204" pitchFamily="18" charset="0"/>
                </a:endParaRPr>
              </a:p>
            </p:txBody>
          </p:sp>
        </mc:Choice>
        <mc:Fallback xmlns="">
          <p:sp>
            <p:nvSpPr>
              <p:cNvPr id="20" name="ZoneTexte 19">
                <a:extLst>
                  <a:ext uri="{FF2B5EF4-FFF2-40B4-BE49-F238E27FC236}">
                    <a16:creationId xmlns:a16="http://schemas.microsoft.com/office/drawing/2014/main" id="{2F6703A0-6F2D-28FF-1E65-1EFADE6FB604}"/>
                  </a:ext>
                </a:extLst>
              </p:cNvPr>
              <p:cNvSpPr txBox="1">
                <a:spLocks noRot="1" noChangeAspect="1" noMove="1" noResize="1" noEditPoints="1" noAdjustHandles="1" noChangeArrowheads="1" noChangeShapeType="1" noTextEdit="1"/>
              </p:cNvSpPr>
              <p:nvPr/>
            </p:nvSpPr>
            <p:spPr>
              <a:xfrm>
                <a:off x="835687" y="1602292"/>
                <a:ext cx="10145485" cy="3269293"/>
              </a:xfrm>
              <a:prstGeom prst="rect">
                <a:avLst/>
              </a:prstGeom>
              <a:blipFill>
                <a:blip r:embed="rId3"/>
                <a:stretch>
                  <a:fillRect l="-901" t="-746" r="-962"/>
                </a:stretch>
              </a:blipFill>
            </p:spPr>
            <p:txBody>
              <a:bodyPr/>
              <a:lstStyle/>
              <a:p>
                <a:r>
                  <a:rPr lang="fr-FR">
                    <a:noFill/>
                  </a:rPr>
                  <a:t> </a:t>
                </a:r>
              </a:p>
            </p:txBody>
          </p:sp>
        </mc:Fallback>
      </mc:AlternateContent>
      <p:grpSp>
        <p:nvGrpSpPr>
          <p:cNvPr id="18" name="Groupe 34">
            <a:extLst>
              <a:ext uri="{FF2B5EF4-FFF2-40B4-BE49-F238E27FC236}">
                <a16:creationId xmlns:a16="http://schemas.microsoft.com/office/drawing/2014/main" id="{8736747E-8452-A008-3A75-ACD78D3E642C}"/>
              </a:ext>
            </a:extLst>
          </p:cNvPr>
          <p:cNvGrpSpPr/>
          <p:nvPr/>
        </p:nvGrpSpPr>
        <p:grpSpPr>
          <a:xfrm>
            <a:off x="-83127" y="264468"/>
            <a:ext cx="11934701" cy="636329"/>
            <a:chOff x="841108" y="1294358"/>
            <a:chExt cx="7475308" cy="641404"/>
          </a:xfrm>
        </p:grpSpPr>
        <p:sp>
          <p:nvSpPr>
            <p:cNvPr id="19" name="Rectangle 18">
              <a:extLst>
                <a:ext uri="{FF2B5EF4-FFF2-40B4-BE49-F238E27FC236}">
                  <a16:creationId xmlns:a16="http://schemas.microsoft.com/office/drawing/2014/main" id="{D2A7B1DE-9F54-4567-2DF3-B945B075A9BA}"/>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21" name="ZoneTexte 20">
              <a:extLst>
                <a:ext uri="{FF2B5EF4-FFF2-40B4-BE49-F238E27FC236}">
                  <a16:creationId xmlns:a16="http://schemas.microsoft.com/office/drawing/2014/main" id="{23F4B2E9-C63F-8263-3079-9EAF3208D13D}"/>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22" name="ZoneTexte 21">
              <a:extLst>
                <a:ext uri="{FF2B5EF4-FFF2-40B4-BE49-F238E27FC236}">
                  <a16:creationId xmlns:a16="http://schemas.microsoft.com/office/drawing/2014/main" id="{2F74538F-67A2-DCFD-6A2F-D365A2D11FE4}"/>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23" name="Rectangle 22">
            <a:extLst>
              <a:ext uri="{FF2B5EF4-FFF2-40B4-BE49-F238E27FC236}">
                <a16:creationId xmlns:a16="http://schemas.microsoft.com/office/drawing/2014/main" id="{B6BF3EEE-7289-3D7A-3377-534E7F5E36AD}"/>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24" name="ZoneTexte 23">
            <a:extLst>
              <a:ext uri="{FF2B5EF4-FFF2-40B4-BE49-F238E27FC236}">
                <a16:creationId xmlns:a16="http://schemas.microsoft.com/office/drawing/2014/main" id="{30FA883D-BB05-841E-7519-7FA46CC68756}"/>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effectLst/>
                <a:latin typeface="+mj-lt"/>
                <a:ea typeface="MS PMincho" panose="02020600040205080304" pitchFamily="18" charset="-128"/>
                <a:cs typeface="Times New Roman" panose="02020603050405020304" pitchFamily="18" charset="0"/>
              </a:rPr>
              <a:t>L’apprentissage automatique pour la classification du texte</a:t>
            </a:r>
            <a:endParaRPr lang="fr-FR" sz="2800" dirty="0">
              <a:solidFill>
                <a:schemeClr val="bg1"/>
              </a:solidFill>
              <a:latin typeface="+mj-lt"/>
            </a:endParaRPr>
          </a:p>
        </p:txBody>
      </p:sp>
    </p:spTree>
    <p:extLst>
      <p:ext uri="{BB962C8B-B14F-4D97-AF65-F5344CB8AC3E}">
        <p14:creationId xmlns:p14="http://schemas.microsoft.com/office/powerpoint/2010/main" val="3383678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6DDC1C4-91CE-F4C9-8B8C-05048478B43C}"/>
                  </a:ext>
                </a:extLst>
              </p:cNvPr>
              <p:cNvSpPr txBox="1"/>
              <p:nvPr/>
            </p:nvSpPr>
            <p:spPr>
              <a:xfrm>
                <a:off x="406400" y="1192353"/>
                <a:ext cx="11445173" cy="4094134"/>
              </a:xfrm>
              <a:prstGeom prst="rect">
                <a:avLst/>
              </a:prstGeom>
              <a:noFill/>
            </p:spPr>
            <p:txBody>
              <a:bodyPr wrap="square">
                <a:spAutoFit/>
              </a:bodyPr>
              <a:lstStyle/>
              <a:p>
                <a:pPr marL="342900" lvl="0" indent="-342900" algn="just">
                  <a:lnSpc>
                    <a:spcPct val="115000"/>
                  </a:lnSpc>
                  <a:buFont typeface="Symbol" panose="05050102010706020507" pitchFamily="18" charset="2"/>
                  <a:buBlip>
                    <a:blip r:embed="rId2"/>
                  </a:buBlip>
                </a:pPr>
                <a:r>
                  <a:rPr lang="fr-FR" sz="3200" b="1" dirty="0">
                    <a:effectLst/>
                    <a:latin typeface="Times New Roman" panose="02020603050405020304" pitchFamily="18" charset="0"/>
                    <a:ea typeface="MS PMincho" panose="02020600040205080304" pitchFamily="18" charset="-128"/>
                    <a:cs typeface="Times New Roman" panose="02020603050405020304" pitchFamily="18" charset="0"/>
                  </a:rPr>
                  <a:t>La précision </a:t>
                </a:r>
                <a:r>
                  <a:rPr lang="fr-FR" sz="3200" dirty="0">
                    <a:effectLst/>
                    <a:latin typeface="Times New Roman" panose="02020603050405020304" pitchFamily="18" charset="0"/>
                    <a:ea typeface="MS PMincho" panose="02020600040205080304" pitchFamily="18" charset="-128"/>
                    <a:cs typeface="Times New Roman" panose="02020603050405020304" pitchFamily="18" charset="0"/>
                  </a:rPr>
                  <a:t>(en anglais </a:t>
                </a:r>
                <a:r>
                  <a:rPr lang="fr-FR" sz="3200" i="1" dirty="0" err="1">
                    <a:effectLst/>
                    <a:latin typeface="Times New Roman" panose="02020603050405020304" pitchFamily="18" charset="0"/>
                    <a:ea typeface="MS PMincho" panose="02020600040205080304" pitchFamily="18" charset="-128"/>
                    <a:cs typeface="Times New Roman" panose="02020603050405020304" pitchFamily="18" charset="0"/>
                  </a:rPr>
                  <a:t>precision</a:t>
                </a:r>
                <a:r>
                  <a:rPr lang="fr-FR" sz="3200" dirty="0">
                    <a:effectLst/>
                    <a:latin typeface="Times New Roman" panose="02020603050405020304" pitchFamily="18" charset="0"/>
                    <a:ea typeface="MS PMincho" panose="02020600040205080304" pitchFamily="18" charset="-128"/>
                    <a:cs typeface="Times New Roman" panose="02020603050405020304" pitchFamily="18" charset="0"/>
                  </a:rPr>
                  <a:t>) :</a:t>
                </a:r>
              </a:p>
              <a:p>
                <a:pPr lvl="0" algn="just">
                  <a:lnSpc>
                    <a:spcPct val="115000"/>
                  </a:lnSpc>
                </a:pPr>
                <a:endParaRPr lang="fr-FR" sz="3200" dirty="0">
                  <a:effectLst/>
                  <a:latin typeface="Times New Roman" panose="02020603050405020304" pitchFamily="18" charset="0"/>
                  <a:ea typeface="MS PMincho" panose="02020600040205080304" pitchFamily="18" charset="-128"/>
                  <a:cs typeface="Times New Roman" panose="02020603050405020304" pitchFamily="18" charset="0"/>
                </a:endParaRPr>
              </a:p>
              <a:p>
                <a:pPr lvl="0" algn="just">
                  <a:lnSpc>
                    <a:spcPct val="115000"/>
                  </a:lnSpc>
                </a:pPr>
                <a:r>
                  <a:rPr lang="fr-FR" sz="1800" dirty="0">
                    <a:effectLst/>
                    <a:latin typeface="Times New Roman" panose="02020603050405020304" pitchFamily="18" charset="0"/>
                    <a:ea typeface="MS PMincho" panose="02020600040205080304" pitchFamily="18" charset="-128"/>
                    <a:cs typeface="Times New Roman" panose="02020603050405020304" pitchFamily="18" charset="0"/>
                  </a:rPr>
                  <a:t> </a:t>
                </a:r>
                <a:r>
                  <a:rPr lang="fr-FR" sz="2400" dirty="0">
                    <a:effectLst/>
                    <a:latin typeface="Times New Roman" panose="02020603050405020304" pitchFamily="18" charset="0"/>
                    <a:ea typeface="MS PMincho" panose="02020600040205080304" pitchFamily="18" charset="-128"/>
                    <a:cs typeface="Times New Roman" panose="02020603050405020304" pitchFamily="18" charset="0"/>
                  </a:rPr>
                  <a:t>E</a:t>
                </a:r>
                <a:r>
                  <a:rPr lang="fr-FR" sz="2400" dirty="0"/>
                  <a:t>st définie comme le nombre de prédictions faites qui sont réellement correctes ou pertinent parmi toutes les prédictions basées sur la classe positive. Ceci est également connu comme valeur prédictive positive et peut être représentée par la formule :</a:t>
                </a:r>
              </a:p>
              <a:p>
                <a:pPr lvl="0" algn="just">
                  <a:lnSpc>
                    <a:spcPct val="115000"/>
                  </a:lnSpc>
                </a:pPr>
                <a:endParaRPr lang="fr-FR" sz="2400" dirty="0"/>
              </a:p>
              <a:p>
                <a:pPr lvl="0" algn="just">
                  <a:lnSpc>
                    <a:spcPct val="115000"/>
                  </a:lnSpc>
                </a:pPr>
                <a:endParaRPr lang="fr-FR" sz="2400" dirty="0"/>
              </a:p>
              <a:p>
                <a:pPr marL="457200" algn="just">
                  <a:lnSpc>
                    <a:spcPct val="115000"/>
                  </a:lnSpc>
                  <a:spcAft>
                    <a:spcPts val="600"/>
                  </a:spcAft>
                </a:pPr>
                <a14:m>
                  <m:oMathPara xmlns:m="http://schemas.openxmlformats.org/officeDocument/2006/math">
                    <m:oMathParaPr>
                      <m:jc m:val="centerGroup"/>
                    </m:oMathParaPr>
                    <m:oMath xmlns:m="http://schemas.openxmlformats.org/officeDocument/2006/math">
                      <m:r>
                        <a:rPr lang="fr-FR" sz="2000" b="1" i="1">
                          <a:effectLst/>
                          <a:latin typeface="Cambria Math" panose="02040503050406030204" pitchFamily="18" charset="0"/>
                          <a:ea typeface="MS PMincho" panose="02020600040205080304" pitchFamily="18" charset="-128"/>
                          <a:cs typeface="Cambria Math" panose="02040503050406030204" pitchFamily="18" charset="0"/>
                        </a:rPr>
                        <m:t>𝐏𝐫𝐞𝐜𝐬𝐢𝐨𝐧</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m:t>
                      </m:r>
                      <m:f>
                        <m:fPr>
                          <m:ctrlPr>
                            <a:rPr lang="fr-FR" sz="2000" b="1" i="1">
                              <a:effectLst/>
                              <a:latin typeface="Cambria Math" panose="02040503050406030204" pitchFamily="18" charset="0"/>
                              <a:ea typeface="MS PMincho" panose="02020600040205080304" pitchFamily="18" charset="-128"/>
                              <a:cs typeface="Times New Roman" panose="02020603050405020304" pitchFamily="18" charset="0"/>
                            </a:rPr>
                          </m:ctrlPr>
                        </m:fPr>
                        <m:num>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𝑻𝑷</m:t>
                          </m:r>
                        </m:num>
                        <m:den>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𝑻𝑷</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𝑭𝑷</m:t>
                          </m:r>
                        </m:den>
                      </m:f>
                    </m:oMath>
                  </m:oMathPara>
                </a14:m>
                <a:endParaRPr lang="fr-FR" sz="2000" b="1" dirty="0">
                  <a:effectLst/>
                  <a:latin typeface="Century Schoolbook" panose="02040604050505020304" pitchFamily="18" charset="0"/>
                  <a:ea typeface="MS PMincho" panose="02020600040205080304" pitchFamily="18" charset="-128"/>
                  <a:cs typeface="Times New Roman" panose="02020603050405020304" pitchFamily="18" charset="0"/>
                </a:endParaRPr>
              </a:p>
            </p:txBody>
          </p:sp>
        </mc:Choice>
        <mc:Fallback xmlns="">
          <p:sp>
            <p:nvSpPr>
              <p:cNvPr id="18" name="ZoneTexte 17">
                <a:extLst>
                  <a:ext uri="{FF2B5EF4-FFF2-40B4-BE49-F238E27FC236}">
                    <a16:creationId xmlns:a16="http://schemas.microsoft.com/office/drawing/2014/main" id="{D6DDC1C4-91CE-F4C9-8B8C-05048478B43C}"/>
                  </a:ext>
                </a:extLst>
              </p:cNvPr>
              <p:cNvSpPr txBox="1">
                <a:spLocks noRot="1" noChangeAspect="1" noMove="1" noResize="1" noEditPoints="1" noAdjustHandles="1" noChangeArrowheads="1" noChangeShapeType="1" noTextEdit="1"/>
              </p:cNvSpPr>
              <p:nvPr/>
            </p:nvSpPr>
            <p:spPr>
              <a:xfrm>
                <a:off x="406400" y="1192353"/>
                <a:ext cx="11445173" cy="4094134"/>
              </a:xfrm>
              <a:prstGeom prst="rect">
                <a:avLst/>
              </a:prstGeom>
              <a:blipFill>
                <a:blip r:embed="rId3"/>
                <a:stretch>
                  <a:fillRect l="-852" t="-1341" r="-799"/>
                </a:stretch>
              </a:blipFill>
            </p:spPr>
            <p:txBody>
              <a:bodyPr/>
              <a:lstStyle/>
              <a:p>
                <a:r>
                  <a:rPr lang="fr-FR">
                    <a:noFill/>
                  </a:rPr>
                  <a:t> </a:t>
                </a:r>
              </a:p>
            </p:txBody>
          </p:sp>
        </mc:Fallback>
      </mc:AlternateContent>
      <p:grpSp>
        <p:nvGrpSpPr>
          <p:cNvPr id="19" name="Groupe 34">
            <a:extLst>
              <a:ext uri="{FF2B5EF4-FFF2-40B4-BE49-F238E27FC236}">
                <a16:creationId xmlns:a16="http://schemas.microsoft.com/office/drawing/2014/main" id="{ED0FE3AF-520A-033A-1DF7-669F899BA9FE}"/>
              </a:ext>
            </a:extLst>
          </p:cNvPr>
          <p:cNvGrpSpPr/>
          <p:nvPr/>
        </p:nvGrpSpPr>
        <p:grpSpPr>
          <a:xfrm>
            <a:off x="-83127" y="264468"/>
            <a:ext cx="11934701" cy="636329"/>
            <a:chOff x="841108" y="1294358"/>
            <a:chExt cx="7475308" cy="641404"/>
          </a:xfrm>
        </p:grpSpPr>
        <p:sp>
          <p:nvSpPr>
            <p:cNvPr id="20" name="Rectangle 19">
              <a:extLst>
                <a:ext uri="{FF2B5EF4-FFF2-40B4-BE49-F238E27FC236}">
                  <a16:creationId xmlns:a16="http://schemas.microsoft.com/office/drawing/2014/main" id="{11CBFD61-5687-A16D-83AD-288CADED1A25}"/>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21" name="ZoneTexte 20">
              <a:extLst>
                <a:ext uri="{FF2B5EF4-FFF2-40B4-BE49-F238E27FC236}">
                  <a16:creationId xmlns:a16="http://schemas.microsoft.com/office/drawing/2014/main" id="{1B338701-30B7-45D2-0272-9F780CD86FEF}"/>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22" name="ZoneTexte 21">
              <a:extLst>
                <a:ext uri="{FF2B5EF4-FFF2-40B4-BE49-F238E27FC236}">
                  <a16:creationId xmlns:a16="http://schemas.microsoft.com/office/drawing/2014/main" id="{F0AE6940-4472-53F2-C6A5-C21193D4AD1A}"/>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23" name="Rectangle 22">
            <a:extLst>
              <a:ext uri="{FF2B5EF4-FFF2-40B4-BE49-F238E27FC236}">
                <a16:creationId xmlns:a16="http://schemas.microsoft.com/office/drawing/2014/main" id="{B6CA7F6D-46B7-E08E-34A7-C4CA5CF194CD}"/>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24" name="ZoneTexte 23">
            <a:extLst>
              <a:ext uri="{FF2B5EF4-FFF2-40B4-BE49-F238E27FC236}">
                <a16:creationId xmlns:a16="http://schemas.microsoft.com/office/drawing/2014/main" id="{88A4ECC6-1D44-9F5A-A3BC-FF79EBD05A89}"/>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effectLst/>
                <a:latin typeface="+mj-lt"/>
                <a:ea typeface="MS PMincho" panose="02020600040205080304" pitchFamily="18" charset="-128"/>
                <a:cs typeface="Times New Roman" panose="02020603050405020304" pitchFamily="18" charset="0"/>
              </a:rPr>
              <a:t>L’apprentissage automatique pour la classification du texte</a:t>
            </a:r>
            <a:endParaRPr lang="fr-FR" sz="2800" dirty="0">
              <a:solidFill>
                <a:schemeClr val="bg1"/>
              </a:solidFill>
              <a:latin typeface="+mj-lt"/>
            </a:endParaRPr>
          </a:p>
        </p:txBody>
      </p:sp>
    </p:spTree>
    <p:extLst>
      <p:ext uri="{BB962C8B-B14F-4D97-AF65-F5344CB8AC3E}">
        <p14:creationId xmlns:p14="http://schemas.microsoft.com/office/powerpoint/2010/main" val="2945804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6DDC1C4-91CE-F4C9-8B8C-05048478B43C}"/>
                  </a:ext>
                </a:extLst>
              </p:cNvPr>
              <p:cNvSpPr txBox="1"/>
              <p:nvPr/>
            </p:nvSpPr>
            <p:spPr>
              <a:xfrm>
                <a:off x="406400" y="1192353"/>
                <a:ext cx="11445173" cy="3598614"/>
              </a:xfrm>
              <a:prstGeom prst="rect">
                <a:avLst/>
              </a:prstGeom>
              <a:noFill/>
            </p:spPr>
            <p:txBody>
              <a:bodyPr wrap="square">
                <a:spAutoFit/>
              </a:bodyPr>
              <a:lstStyle/>
              <a:p>
                <a:pPr marL="2247900" algn="just">
                  <a:lnSpc>
                    <a:spcPct val="115000"/>
                  </a:lnSpc>
                  <a:spcAft>
                    <a:spcPts val="600"/>
                  </a:spcAft>
                </a:pPr>
                <a:r>
                  <a:rPr lang="fr-FR" sz="1800" dirty="0">
                    <a:effectLst/>
                    <a:latin typeface="Times New Roman" panose="02020603050405020304" pitchFamily="18" charset="0"/>
                    <a:ea typeface="MS PMincho" panose="02020600040205080304" pitchFamily="18" charset="-128"/>
                    <a:cs typeface="Times New Roman" panose="02020603050405020304" pitchFamily="18" charset="0"/>
                  </a:rPr>
                  <a:t> </a:t>
                </a:r>
                <a:endParaRPr lang="fr-FR" sz="1800" dirty="0">
                  <a:effectLst/>
                  <a:latin typeface="Century Schoolbook" panose="02040604050505020304" pitchFamily="18" charset="0"/>
                  <a:ea typeface="MS PMincho" panose="02020600040205080304" pitchFamily="18" charset="-128"/>
                  <a:cs typeface="Times New Roman" panose="02020603050405020304" pitchFamily="18" charset="0"/>
                </a:endParaRPr>
              </a:p>
              <a:p>
                <a:pPr marL="342900" lvl="0" indent="-342900" algn="just">
                  <a:lnSpc>
                    <a:spcPct val="115000"/>
                  </a:lnSpc>
                  <a:buFont typeface="Symbol" panose="05050102010706020507" pitchFamily="18" charset="2"/>
                  <a:buBlip>
                    <a:blip r:embed="rId3"/>
                  </a:buBlip>
                </a:pPr>
                <a:r>
                  <a:rPr lang="fr-FR" sz="2400" b="1" dirty="0">
                    <a:effectLst/>
                    <a:latin typeface="Times New Roman" panose="02020603050405020304" pitchFamily="18" charset="0"/>
                    <a:ea typeface="MS PMincho" panose="02020600040205080304" pitchFamily="18" charset="-128"/>
                    <a:cs typeface="Times New Roman" panose="02020603050405020304" pitchFamily="18" charset="0"/>
                  </a:rPr>
                  <a:t>Le rappel </a:t>
                </a:r>
                <a:r>
                  <a:rPr lang="fr-FR" sz="2400" dirty="0">
                    <a:effectLst/>
                    <a:latin typeface="Times New Roman" panose="02020603050405020304" pitchFamily="18" charset="0"/>
                    <a:ea typeface="MS PMincho" panose="02020600040205080304" pitchFamily="18" charset="-128"/>
                    <a:cs typeface="Times New Roman" panose="02020603050405020304" pitchFamily="18" charset="0"/>
                  </a:rPr>
                  <a:t>(en anglais </a:t>
                </a:r>
                <a:r>
                  <a:rPr lang="fr-FR" sz="2400" i="1" dirty="0" err="1">
                    <a:effectLst/>
                    <a:latin typeface="Times New Roman" panose="02020603050405020304" pitchFamily="18" charset="0"/>
                    <a:ea typeface="MS PMincho" panose="02020600040205080304" pitchFamily="18" charset="-128"/>
                    <a:cs typeface="Times New Roman" panose="02020603050405020304" pitchFamily="18" charset="0"/>
                  </a:rPr>
                  <a:t>recall</a:t>
                </a:r>
                <a:r>
                  <a:rPr lang="fr-FR" sz="2400" dirty="0">
                    <a:effectLst/>
                    <a:latin typeface="Times New Roman" panose="02020603050405020304" pitchFamily="18" charset="0"/>
                    <a:ea typeface="MS PMincho" panose="02020600040205080304" pitchFamily="18" charset="-128"/>
                    <a:cs typeface="Times New Roman" panose="02020603050405020304" pitchFamily="18" charset="0"/>
                  </a:rPr>
                  <a:t>) : </a:t>
                </a:r>
              </a:p>
              <a:p>
                <a:pPr lvl="0" algn="just">
                  <a:lnSpc>
                    <a:spcPct val="115000"/>
                  </a:lnSpc>
                </a:pPr>
                <a:endParaRPr lang="fr-FR" dirty="0">
                  <a:latin typeface="Times New Roman" panose="02020603050405020304" pitchFamily="18" charset="0"/>
                  <a:ea typeface="MS PMincho" panose="02020600040205080304" pitchFamily="18" charset="-128"/>
                  <a:cs typeface="Times New Roman" panose="02020603050405020304" pitchFamily="18" charset="0"/>
                </a:endParaRPr>
              </a:p>
              <a:p>
                <a:pPr lvl="0" algn="just">
                  <a:lnSpc>
                    <a:spcPct val="115000"/>
                  </a:lnSpc>
                </a:pPr>
                <a:r>
                  <a:rPr lang="fr-FR" sz="2400" dirty="0"/>
                  <a:t>Est défini comme le nombre d'instances de la classe positive qui étaient correctement prédit. Ceci est également connu sous le nom de couverture ou de sensibilité et peut être représenté par la formule :</a:t>
                </a:r>
              </a:p>
              <a:p>
                <a:pPr lvl="0" algn="just">
                  <a:lnSpc>
                    <a:spcPct val="115000"/>
                  </a:lnSpc>
                </a:pPr>
                <a:endParaRPr lang="fr-FR" sz="2400" dirty="0"/>
              </a:p>
              <a:p>
                <a:pPr marL="457200" algn="just">
                  <a:lnSpc>
                    <a:spcPct val="115000"/>
                  </a:lnSpc>
                </a:pPr>
                <a14:m>
                  <m:oMathPara xmlns:m="http://schemas.openxmlformats.org/officeDocument/2006/math">
                    <m:oMathParaPr>
                      <m:jc m:val="centerGroup"/>
                    </m:oMathParaPr>
                    <m:oMath xmlns:m="http://schemas.openxmlformats.org/officeDocument/2006/math">
                      <m:r>
                        <a:rPr lang="fr-FR" sz="2000" b="1" i="1">
                          <a:latin typeface="Cambria Math" panose="02040503050406030204" pitchFamily="18" charset="0"/>
                          <a:ea typeface="MS PMincho" panose="02020600040205080304" pitchFamily="18" charset="-128"/>
                          <a:cs typeface="Times New Roman" panose="02020603050405020304" pitchFamily="18" charset="0"/>
                        </a:rPr>
                        <m:t>𝑹𝒆𝒄𝒂𝒍𝒍</m:t>
                      </m:r>
                      <m:r>
                        <a:rPr lang="fr-FR" sz="2000" b="1" i="1">
                          <a:latin typeface="Cambria Math" panose="02040503050406030204" pitchFamily="18" charset="0"/>
                          <a:ea typeface="MS PMincho" panose="02020600040205080304" pitchFamily="18" charset="-128"/>
                          <a:cs typeface="Times New Roman" panose="02020603050405020304" pitchFamily="18" charset="0"/>
                        </a:rPr>
                        <m:t>=</m:t>
                      </m:r>
                      <m:f>
                        <m:fPr>
                          <m:ctrlPr>
                            <a:rPr lang="fr-FR" sz="2000" b="1" i="1">
                              <a:latin typeface="Cambria Math" panose="02040503050406030204" pitchFamily="18" charset="0"/>
                              <a:ea typeface="MS PMincho" panose="02020600040205080304" pitchFamily="18" charset="-128"/>
                              <a:cs typeface="Times New Roman" panose="02020603050405020304" pitchFamily="18" charset="0"/>
                            </a:rPr>
                          </m:ctrlPr>
                        </m:fPr>
                        <m:num>
                          <m:r>
                            <a:rPr lang="fr-FR" sz="2000" b="1" i="1">
                              <a:latin typeface="Cambria Math" panose="02040503050406030204" pitchFamily="18" charset="0"/>
                              <a:ea typeface="MS PMincho" panose="02020600040205080304" pitchFamily="18" charset="-128"/>
                              <a:cs typeface="Times New Roman" panose="02020603050405020304" pitchFamily="18" charset="0"/>
                            </a:rPr>
                            <m:t>𝑻𝑷</m:t>
                          </m:r>
                        </m:num>
                        <m:den>
                          <m:r>
                            <a:rPr lang="fr-FR" sz="2000" b="1" i="1">
                              <a:latin typeface="Cambria Math" panose="02040503050406030204" pitchFamily="18" charset="0"/>
                              <a:ea typeface="MS PMincho" panose="02020600040205080304" pitchFamily="18" charset="-128"/>
                              <a:cs typeface="Times New Roman" panose="02020603050405020304" pitchFamily="18" charset="0"/>
                            </a:rPr>
                            <m:t>𝑻𝑷</m:t>
                          </m:r>
                          <m:r>
                            <a:rPr lang="fr-FR" sz="2000" b="1" i="1">
                              <a:latin typeface="Cambria Math" panose="02040503050406030204" pitchFamily="18" charset="0"/>
                              <a:ea typeface="MS PMincho" panose="02020600040205080304" pitchFamily="18" charset="-128"/>
                              <a:cs typeface="Times New Roman" panose="02020603050405020304" pitchFamily="18" charset="0"/>
                            </a:rPr>
                            <m:t>+</m:t>
                          </m:r>
                          <m:r>
                            <a:rPr lang="fr-FR" sz="2000" b="1" i="1">
                              <a:latin typeface="Cambria Math" panose="02040503050406030204" pitchFamily="18" charset="0"/>
                              <a:ea typeface="MS PMincho" panose="02020600040205080304" pitchFamily="18" charset="-128"/>
                              <a:cs typeface="Times New Roman" panose="02020603050405020304" pitchFamily="18" charset="0"/>
                            </a:rPr>
                            <m:t>𝑭𝑵</m:t>
                          </m:r>
                        </m:den>
                      </m:f>
                    </m:oMath>
                  </m:oMathPara>
                </a14:m>
                <a:endParaRPr lang="fr-FR" sz="2000" b="1" i="1" dirty="0">
                  <a:latin typeface="Cambria Math" panose="02040503050406030204" pitchFamily="18" charset="0"/>
                  <a:ea typeface="MS PMincho" panose="02020600040205080304" pitchFamily="18" charset="-128"/>
                  <a:cs typeface="Times New Roman" panose="02020603050405020304" pitchFamily="18" charset="0"/>
                </a:endParaRPr>
              </a:p>
            </p:txBody>
          </p:sp>
        </mc:Choice>
        <mc:Fallback xmlns="">
          <p:sp>
            <p:nvSpPr>
              <p:cNvPr id="18" name="ZoneTexte 17">
                <a:extLst>
                  <a:ext uri="{FF2B5EF4-FFF2-40B4-BE49-F238E27FC236}">
                    <a16:creationId xmlns:a16="http://schemas.microsoft.com/office/drawing/2014/main" id="{D6DDC1C4-91CE-F4C9-8B8C-05048478B43C}"/>
                  </a:ext>
                </a:extLst>
              </p:cNvPr>
              <p:cNvSpPr txBox="1">
                <a:spLocks noRot="1" noChangeAspect="1" noMove="1" noResize="1" noEditPoints="1" noAdjustHandles="1" noChangeArrowheads="1" noChangeShapeType="1" noTextEdit="1"/>
              </p:cNvSpPr>
              <p:nvPr/>
            </p:nvSpPr>
            <p:spPr>
              <a:xfrm>
                <a:off x="406400" y="1192353"/>
                <a:ext cx="11445173" cy="3598614"/>
              </a:xfrm>
              <a:prstGeom prst="rect">
                <a:avLst/>
              </a:prstGeom>
              <a:blipFill>
                <a:blip r:embed="rId4"/>
                <a:stretch>
                  <a:fillRect l="-852" r="-799"/>
                </a:stretch>
              </a:blipFill>
            </p:spPr>
            <p:txBody>
              <a:bodyPr/>
              <a:lstStyle/>
              <a:p>
                <a:r>
                  <a:rPr lang="fr-FR">
                    <a:noFill/>
                  </a:rPr>
                  <a:t> </a:t>
                </a:r>
              </a:p>
            </p:txBody>
          </p:sp>
        </mc:Fallback>
      </mc:AlternateContent>
      <p:grpSp>
        <p:nvGrpSpPr>
          <p:cNvPr id="19" name="Groupe 34">
            <a:extLst>
              <a:ext uri="{FF2B5EF4-FFF2-40B4-BE49-F238E27FC236}">
                <a16:creationId xmlns:a16="http://schemas.microsoft.com/office/drawing/2014/main" id="{726131C0-9806-3843-31A5-D58024A22F20}"/>
              </a:ext>
            </a:extLst>
          </p:cNvPr>
          <p:cNvGrpSpPr/>
          <p:nvPr/>
        </p:nvGrpSpPr>
        <p:grpSpPr>
          <a:xfrm>
            <a:off x="-83127" y="264468"/>
            <a:ext cx="11934701" cy="636329"/>
            <a:chOff x="841108" y="1294358"/>
            <a:chExt cx="7475308" cy="641404"/>
          </a:xfrm>
        </p:grpSpPr>
        <p:sp>
          <p:nvSpPr>
            <p:cNvPr id="20" name="Rectangle 19">
              <a:extLst>
                <a:ext uri="{FF2B5EF4-FFF2-40B4-BE49-F238E27FC236}">
                  <a16:creationId xmlns:a16="http://schemas.microsoft.com/office/drawing/2014/main" id="{F23E539E-17E6-141D-68C5-531FE6A4D903}"/>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21" name="ZoneTexte 20">
              <a:extLst>
                <a:ext uri="{FF2B5EF4-FFF2-40B4-BE49-F238E27FC236}">
                  <a16:creationId xmlns:a16="http://schemas.microsoft.com/office/drawing/2014/main" id="{8B3626E7-09D5-C224-A038-34EE7FBA2E7F}"/>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22" name="ZoneTexte 21">
              <a:extLst>
                <a:ext uri="{FF2B5EF4-FFF2-40B4-BE49-F238E27FC236}">
                  <a16:creationId xmlns:a16="http://schemas.microsoft.com/office/drawing/2014/main" id="{0364A4E7-D1CF-FD68-CE0B-5FD584C1FF0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23" name="Rectangle 22">
            <a:extLst>
              <a:ext uri="{FF2B5EF4-FFF2-40B4-BE49-F238E27FC236}">
                <a16:creationId xmlns:a16="http://schemas.microsoft.com/office/drawing/2014/main" id="{142ECFF1-3FDA-3464-BFF9-EC183630B76F}"/>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24" name="ZoneTexte 23">
            <a:extLst>
              <a:ext uri="{FF2B5EF4-FFF2-40B4-BE49-F238E27FC236}">
                <a16:creationId xmlns:a16="http://schemas.microsoft.com/office/drawing/2014/main" id="{C2AF57A2-6509-D230-E9F4-2CDA175AE33D}"/>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effectLst/>
                <a:latin typeface="+mj-lt"/>
                <a:ea typeface="MS PMincho" panose="02020600040205080304" pitchFamily="18" charset="-128"/>
                <a:cs typeface="Times New Roman" panose="02020603050405020304" pitchFamily="18" charset="0"/>
              </a:rPr>
              <a:t>L’apprentissage automatique pour la classification du texte</a:t>
            </a:r>
            <a:endParaRPr lang="fr-FR" sz="2800" dirty="0">
              <a:solidFill>
                <a:schemeClr val="bg1"/>
              </a:solidFill>
              <a:latin typeface="+mj-lt"/>
            </a:endParaRPr>
          </a:p>
        </p:txBody>
      </p:sp>
    </p:spTree>
    <p:extLst>
      <p:ext uri="{BB962C8B-B14F-4D97-AF65-F5344CB8AC3E}">
        <p14:creationId xmlns:p14="http://schemas.microsoft.com/office/powerpoint/2010/main" val="424990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4">
            <a:extLst>
              <a:ext uri="{FF2B5EF4-FFF2-40B4-BE49-F238E27FC236}">
                <a16:creationId xmlns:a16="http://schemas.microsoft.com/office/drawing/2014/main" id="{4D202BC3-50C2-6D41-A0A3-8DC825F61EFB}"/>
              </a:ext>
            </a:extLst>
          </p:cNvPr>
          <p:cNvGrpSpPr/>
          <p:nvPr/>
        </p:nvGrpSpPr>
        <p:grpSpPr>
          <a:xfrm>
            <a:off x="732705" y="2749713"/>
            <a:ext cx="11009188" cy="504057"/>
            <a:chOff x="841108" y="1294358"/>
            <a:chExt cx="7475308" cy="508077"/>
          </a:xfrm>
        </p:grpSpPr>
        <p:sp>
          <p:nvSpPr>
            <p:cNvPr id="5" name="Rectangle 4">
              <a:extLst>
                <a:ext uri="{FF2B5EF4-FFF2-40B4-BE49-F238E27FC236}">
                  <a16:creationId xmlns:a16="http://schemas.microsoft.com/office/drawing/2014/main" id="{ED7F1CA0-2427-4F47-945D-34B2EA6636BC}"/>
                </a:ext>
              </a:extLst>
            </p:cNvPr>
            <p:cNvSpPr/>
            <p:nvPr/>
          </p:nvSpPr>
          <p:spPr>
            <a:xfrm rot="16200000" flipV="1">
              <a:off x="4637265" y="-1421677"/>
              <a:ext cx="508077"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schemeClr val="bg1"/>
                </a:solidFill>
                <a:latin typeface="Century Gothic" pitchFamily="34" charset="0"/>
              </a:endParaRPr>
            </a:p>
          </p:txBody>
        </p:sp>
        <p:sp>
          <p:nvSpPr>
            <p:cNvPr id="6" name="ZoneTexte 5">
              <a:extLst>
                <a:ext uri="{FF2B5EF4-FFF2-40B4-BE49-F238E27FC236}">
                  <a16:creationId xmlns:a16="http://schemas.microsoft.com/office/drawing/2014/main" id="{C4C336A3-FEDA-C647-A389-11A817D01954}"/>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7" name="ZoneTexte 6">
              <a:extLst>
                <a:ext uri="{FF2B5EF4-FFF2-40B4-BE49-F238E27FC236}">
                  <a16:creationId xmlns:a16="http://schemas.microsoft.com/office/drawing/2014/main" id="{5A300F48-C4F8-694B-9EA6-2ACACD0D15D3}"/>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8" name="Rectangle 7">
            <a:extLst>
              <a:ext uri="{FF2B5EF4-FFF2-40B4-BE49-F238E27FC236}">
                <a16:creationId xmlns:a16="http://schemas.microsoft.com/office/drawing/2014/main" id="{6F614569-4088-E749-B07F-8C5DEAC23AF2}"/>
              </a:ext>
            </a:extLst>
          </p:cNvPr>
          <p:cNvSpPr/>
          <p:nvPr/>
        </p:nvSpPr>
        <p:spPr>
          <a:xfrm>
            <a:off x="2472308" y="2760258"/>
            <a:ext cx="3841953" cy="400110"/>
          </a:xfrm>
          <a:prstGeom prst="rect">
            <a:avLst/>
          </a:prstGeom>
        </p:spPr>
        <p:txBody>
          <a:bodyPr wrap="square">
            <a:spAutoFit/>
          </a:bodyPr>
          <a:lstStyle/>
          <a:p>
            <a:endParaRPr lang="fr-FR" sz="2000" dirty="0">
              <a:solidFill>
                <a:schemeClr val="bg1"/>
              </a:solidFill>
              <a:latin typeface="Century Gothic" pitchFamily="34" charset="0"/>
            </a:endParaRPr>
          </a:p>
        </p:txBody>
      </p:sp>
      <p:sp>
        <p:nvSpPr>
          <p:cNvPr id="9" name="Rectangle 8">
            <a:extLst>
              <a:ext uri="{FF2B5EF4-FFF2-40B4-BE49-F238E27FC236}">
                <a16:creationId xmlns:a16="http://schemas.microsoft.com/office/drawing/2014/main" id="{15A3C5F7-6323-624F-8AE4-AC54D1F401DD}"/>
              </a:ext>
            </a:extLst>
          </p:cNvPr>
          <p:cNvSpPr/>
          <p:nvPr/>
        </p:nvSpPr>
        <p:spPr>
          <a:xfrm>
            <a:off x="1236760" y="2731442"/>
            <a:ext cx="566059" cy="504056"/>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latin typeface="Century Gothic" pitchFamily="34" charset="0"/>
              </a:rPr>
              <a:t>II</a:t>
            </a:r>
          </a:p>
        </p:txBody>
      </p:sp>
      <p:grpSp>
        <p:nvGrpSpPr>
          <p:cNvPr id="10" name="Groupe 34">
            <a:extLst>
              <a:ext uri="{FF2B5EF4-FFF2-40B4-BE49-F238E27FC236}">
                <a16:creationId xmlns:a16="http://schemas.microsoft.com/office/drawing/2014/main" id="{A25EE77C-27AA-5E48-8ACB-681B0B27B9F6}"/>
              </a:ext>
            </a:extLst>
          </p:cNvPr>
          <p:cNvGrpSpPr/>
          <p:nvPr/>
        </p:nvGrpSpPr>
        <p:grpSpPr>
          <a:xfrm>
            <a:off x="749218" y="3397607"/>
            <a:ext cx="11009188" cy="517387"/>
            <a:chOff x="841108" y="1340769"/>
            <a:chExt cx="7475308" cy="521514"/>
          </a:xfrm>
        </p:grpSpPr>
        <p:sp>
          <p:nvSpPr>
            <p:cNvPr id="11" name="Rectangle 10">
              <a:extLst>
                <a:ext uri="{FF2B5EF4-FFF2-40B4-BE49-F238E27FC236}">
                  <a16:creationId xmlns:a16="http://schemas.microsoft.com/office/drawing/2014/main" id="{62C14C97-53DB-F341-B638-9DC12570476B}"/>
                </a:ext>
              </a:extLst>
            </p:cNvPr>
            <p:cNvSpPr/>
            <p:nvPr/>
          </p:nvSpPr>
          <p:spPr>
            <a:xfrm rot="16200000" flipV="1">
              <a:off x="4637264" y="-1361829"/>
              <a:ext cx="508077"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fr-FR" sz="2000" dirty="0">
                  <a:solidFill>
                    <a:schemeClr val="bg1"/>
                  </a:solidFill>
                  <a:latin typeface="Century Gothic" pitchFamily="34" charset="0"/>
                </a:rPr>
                <a:t>  L’apprentissage automatique pour la classification du texte</a:t>
              </a:r>
            </a:p>
          </p:txBody>
        </p:sp>
        <p:sp>
          <p:nvSpPr>
            <p:cNvPr id="12" name="ZoneTexte 11">
              <a:extLst>
                <a:ext uri="{FF2B5EF4-FFF2-40B4-BE49-F238E27FC236}">
                  <a16:creationId xmlns:a16="http://schemas.microsoft.com/office/drawing/2014/main" id="{9CBC1939-9FC5-2145-990B-4A1DE82EFE4C}"/>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C32CD885-A256-6E45-BD38-C658FEB3E01D}"/>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5" name="Rectangle 14">
            <a:extLst>
              <a:ext uri="{FF2B5EF4-FFF2-40B4-BE49-F238E27FC236}">
                <a16:creationId xmlns:a16="http://schemas.microsoft.com/office/drawing/2014/main" id="{FC95D61A-47FC-CA46-9550-AC1F09A5EB53}"/>
              </a:ext>
            </a:extLst>
          </p:cNvPr>
          <p:cNvSpPr/>
          <p:nvPr/>
        </p:nvSpPr>
        <p:spPr>
          <a:xfrm>
            <a:off x="1236760" y="3379514"/>
            <a:ext cx="566059" cy="504056"/>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latin typeface="Century Gothic" pitchFamily="34" charset="0"/>
              </a:rPr>
              <a:t>III</a:t>
            </a:r>
          </a:p>
        </p:txBody>
      </p:sp>
      <p:sp>
        <p:nvSpPr>
          <p:cNvPr id="29" name="Rectangle 28">
            <a:extLst>
              <a:ext uri="{FF2B5EF4-FFF2-40B4-BE49-F238E27FC236}">
                <a16:creationId xmlns:a16="http://schemas.microsoft.com/office/drawing/2014/main" id="{0AC7AE8D-A81B-DD4E-80FF-D18EBF6CC98F}"/>
              </a:ext>
            </a:extLst>
          </p:cNvPr>
          <p:cNvSpPr/>
          <p:nvPr/>
        </p:nvSpPr>
        <p:spPr>
          <a:xfrm rot="10800000" flipV="1">
            <a:off x="4192197" y="277827"/>
            <a:ext cx="2673051" cy="60074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defRPr/>
            </a:pPr>
            <a:r>
              <a:rPr lang="en-GB" sz="4000" dirty="0">
                <a:solidFill>
                  <a:srgbClr val="002060"/>
                </a:solidFill>
                <a:latin typeface="Century Gothic" pitchFamily="34" charset="0"/>
              </a:rPr>
              <a:t>PLAN</a:t>
            </a:r>
          </a:p>
        </p:txBody>
      </p:sp>
      <p:grpSp>
        <p:nvGrpSpPr>
          <p:cNvPr id="30" name="Groupe 34">
            <a:extLst>
              <a:ext uri="{FF2B5EF4-FFF2-40B4-BE49-F238E27FC236}">
                <a16:creationId xmlns:a16="http://schemas.microsoft.com/office/drawing/2014/main" id="{314D4525-2397-9346-9216-7E5D563FD96B}"/>
              </a:ext>
            </a:extLst>
          </p:cNvPr>
          <p:cNvGrpSpPr/>
          <p:nvPr/>
        </p:nvGrpSpPr>
        <p:grpSpPr>
          <a:xfrm>
            <a:off x="732705" y="2097031"/>
            <a:ext cx="11009188" cy="504057"/>
            <a:chOff x="841108" y="1294358"/>
            <a:chExt cx="7475308" cy="508077"/>
          </a:xfrm>
        </p:grpSpPr>
        <p:sp>
          <p:nvSpPr>
            <p:cNvPr id="31" name="Rectangle 30">
              <a:extLst>
                <a:ext uri="{FF2B5EF4-FFF2-40B4-BE49-F238E27FC236}">
                  <a16:creationId xmlns:a16="http://schemas.microsoft.com/office/drawing/2014/main" id="{7A0BB427-030A-804D-9EB1-43CA5DA391FC}"/>
                </a:ext>
              </a:extLst>
            </p:cNvPr>
            <p:cNvSpPr/>
            <p:nvPr/>
          </p:nvSpPr>
          <p:spPr>
            <a:xfrm rot="16200000" flipV="1">
              <a:off x="4637264" y="-1421677"/>
              <a:ext cx="508077" cy="5940148"/>
            </a:xfrm>
            <a:prstGeom prst="rect">
              <a:avLst/>
            </a:prstGeom>
            <a:solidFill>
              <a:srgbClr val="002060"/>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32" name="ZoneTexte 31">
              <a:extLst>
                <a:ext uri="{FF2B5EF4-FFF2-40B4-BE49-F238E27FC236}">
                  <a16:creationId xmlns:a16="http://schemas.microsoft.com/office/drawing/2014/main" id="{25AFE7EE-FD35-CD4D-B0E3-6728B6A47660}"/>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33" name="ZoneTexte 32">
              <a:extLst>
                <a:ext uri="{FF2B5EF4-FFF2-40B4-BE49-F238E27FC236}">
                  <a16:creationId xmlns:a16="http://schemas.microsoft.com/office/drawing/2014/main" id="{C4DBBDC3-31FF-054E-82AF-8BD7E472FE2D}"/>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34" name="Rectangle 33">
            <a:extLst>
              <a:ext uri="{FF2B5EF4-FFF2-40B4-BE49-F238E27FC236}">
                <a16:creationId xmlns:a16="http://schemas.microsoft.com/office/drawing/2014/main" id="{B19FA92E-F3BD-804E-97CB-E0383A8BFDA4}"/>
              </a:ext>
            </a:extLst>
          </p:cNvPr>
          <p:cNvSpPr/>
          <p:nvPr/>
        </p:nvSpPr>
        <p:spPr>
          <a:xfrm>
            <a:off x="1246301" y="2090154"/>
            <a:ext cx="566059" cy="504056"/>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latin typeface="Century Gothic" pitchFamily="34" charset="0"/>
              </a:rPr>
              <a:t>I</a:t>
            </a:r>
          </a:p>
        </p:txBody>
      </p:sp>
      <p:sp>
        <p:nvSpPr>
          <p:cNvPr id="35" name="Rectangle 34">
            <a:extLst>
              <a:ext uri="{FF2B5EF4-FFF2-40B4-BE49-F238E27FC236}">
                <a16:creationId xmlns:a16="http://schemas.microsoft.com/office/drawing/2014/main" id="{7B0119F2-0A0D-054B-A7BD-ED401C82404D}"/>
              </a:ext>
            </a:extLst>
          </p:cNvPr>
          <p:cNvSpPr/>
          <p:nvPr/>
        </p:nvSpPr>
        <p:spPr>
          <a:xfrm>
            <a:off x="2472308" y="2165353"/>
            <a:ext cx="4255996" cy="400110"/>
          </a:xfrm>
          <a:prstGeom prst="rect">
            <a:avLst/>
          </a:prstGeom>
        </p:spPr>
        <p:txBody>
          <a:bodyPr wrap="square">
            <a:spAutoFit/>
          </a:bodyPr>
          <a:lstStyle/>
          <a:p>
            <a:r>
              <a:rPr lang="fr-FR" sz="2000" dirty="0">
                <a:solidFill>
                  <a:schemeClr val="bg1"/>
                </a:solidFill>
                <a:latin typeface="Century Gothic" pitchFamily="34" charset="0"/>
              </a:rPr>
              <a:t>Objectif et contribution</a:t>
            </a:r>
          </a:p>
        </p:txBody>
      </p:sp>
      <p:sp>
        <p:nvSpPr>
          <p:cNvPr id="36" name="Rectangle 7">
            <a:extLst>
              <a:ext uri="{FF2B5EF4-FFF2-40B4-BE49-F238E27FC236}">
                <a16:creationId xmlns:a16="http://schemas.microsoft.com/office/drawing/2014/main" id="{28AC012D-408C-4C8F-81E8-5FABE732308D}"/>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37" name="Groupe 34">
            <a:extLst>
              <a:ext uri="{FF2B5EF4-FFF2-40B4-BE49-F238E27FC236}">
                <a16:creationId xmlns:a16="http://schemas.microsoft.com/office/drawing/2014/main" id="{2AFC9D75-867A-4D09-8459-DB34E0F4CD68}"/>
              </a:ext>
            </a:extLst>
          </p:cNvPr>
          <p:cNvGrpSpPr/>
          <p:nvPr/>
        </p:nvGrpSpPr>
        <p:grpSpPr>
          <a:xfrm>
            <a:off x="743976" y="4046757"/>
            <a:ext cx="11009188" cy="504057"/>
            <a:chOff x="841108" y="1294358"/>
            <a:chExt cx="7475308" cy="508077"/>
          </a:xfrm>
        </p:grpSpPr>
        <p:sp>
          <p:nvSpPr>
            <p:cNvPr id="38" name="Rectangle 37">
              <a:extLst>
                <a:ext uri="{FF2B5EF4-FFF2-40B4-BE49-F238E27FC236}">
                  <a16:creationId xmlns:a16="http://schemas.microsoft.com/office/drawing/2014/main" id="{F5CD2221-D460-42A2-B0EB-6407BCFDBE13}"/>
                </a:ext>
              </a:extLst>
            </p:cNvPr>
            <p:cNvSpPr/>
            <p:nvPr/>
          </p:nvSpPr>
          <p:spPr>
            <a:xfrm rot="16200000" flipV="1">
              <a:off x="4637264" y="-1421677"/>
              <a:ext cx="508077"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fr-FR" sz="2000" dirty="0">
                  <a:solidFill>
                    <a:schemeClr val="bg1"/>
                  </a:solidFill>
                  <a:latin typeface="Century Gothic" pitchFamily="34" charset="0"/>
                </a:rPr>
                <a:t>  Implémentation et résultats</a:t>
              </a:r>
            </a:p>
          </p:txBody>
        </p:sp>
        <p:sp>
          <p:nvSpPr>
            <p:cNvPr id="39" name="ZoneTexte 38">
              <a:extLst>
                <a:ext uri="{FF2B5EF4-FFF2-40B4-BE49-F238E27FC236}">
                  <a16:creationId xmlns:a16="http://schemas.microsoft.com/office/drawing/2014/main" id="{B85EFC34-3680-4954-B73D-6491EC79D2A9}"/>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40" name="ZoneTexte 39">
              <a:extLst>
                <a:ext uri="{FF2B5EF4-FFF2-40B4-BE49-F238E27FC236}">
                  <a16:creationId xmlns:a16="http://schemas.microsoft.com/office/drawing/2014/main" id="{FDB939FC-8614-411B-B4E7-CF9309CC05AD}"/>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41" name="Rectangle 40">
            <a:extLst>
              <a:ext uri="{FF2B5EF4-FFF2-40B4-BE49-F238E27FC236}">
                <a16:creationId xmlns:a16="http://schemas.microsoft.com/office/drawing/2014/main" id="{A151A555-691D-4966-992C-F5DD32E8B3A6}"/>
              </a:ext>
            </a:extLst>
          </p:cNvPr>
          <p:cNvSpPr/>
          <p:nvPr/>
        </p:nvSpPr>
        <p:spPr>
          <a:xfrm>
            <a:off x="2432177" y="4037381"/>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42" name="Rectangle 41">
            <a:extLst>
              <a:ext uri="{FF2B5EF4-FFF2-40B4-BE49-F238E27FC236}">
                <a16:creationId xmlns:a16="http://schemas.microsoft.com/office/drawing/2014/main" id="{979E9054-A1CC-4914-9997-0CDC78936203}"/>
              </a:ext>
            </a:extLst>
          </p:cNvPr>
          <p:cNvSpPr/>
          <p:nvPr/>
        </p:nvSpPr>
        <p:spPr>
          <a:xfrm>
            <a:off x="1233775" y="4040302"/>
            <a:ext cx="566059" cy="504056"/>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latin typeface="Century Gothic" pitchFamily="34" charset="0"/>
              </a:rPr>
              <a:t>IV</a:t>
            </a:r>
          </a:p>
        </p:txBody>
      </p:sp>
      <p:grpSp>
        <p:nvGrpSpPr>
          <p:cNvPr id="55" name="Groupe 34">
            <a:extLst>
              <a:ext uri="{FF2B5EF4-FFF2-40B4-BE49-F238E27FC236}">
                <a16:creationId xmlns:a16="http://schemas.microsoft.com/office/drawing/2014/main" id="{F4D9C6BE-026A-40C4-ADC4-E754086C5462}"/>
              </a:ext>
            </a:extLst>
          </p:cNvPr>
          <p:cNvGrpSpPr/>
          <p:nvPr/>
        </p:nvGrpSpPr>
        <p:grpSpPr>
          <a:xfrm>
            <a:off x="749218" y="4740499"/>
            <a:ext cx="11009188" cy="504058"/>
            <a:chOff x="841108" y="1294358"/>
            <a:chExt cx="7475308" cy="508077"/>
          </a:xfrm>
        </p:grpSpPr>
        <p:sp>
          <p:nvSpPr>
            <p:cNvPr id="56" name="Rectangle 55">
              <a:extLst>
                <a:ext uri="{FF2B5EF4-FFF2-40B4-BE49-F238E27FC236}">
                  <a16:creationId xmlns:a16="http://schemas.microsoft.com/office/drawing/2014/main" id="{1E3EF85D-FA7C-4603-AC6B-301D622B9797}"/>
                </a:ext>
              </a:extLst>
            </p:cNvPr>
            <p:cNvSpPr/>
            <p:nvPr/>
          </p:nvSpPr>
          <p:spPr>
            <a:xfrm rot="16200000" flipV="1">
              <a:off x="4637264" y="-1421677"/>
              <a:ext cx="508077"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fr-FR" sz="2000" dirty="0">
                  <a:solidFill>
                    <a:schemeClr val="bg1"/>
                  </a:solidFill>
                  <a:latin typeface="Century Gothic" pitchFamily="34" charset="0"/>
                </a:rPr>
                <a:t>  Conclusion</a:t>
              </a:r>
            </a:p>
          </p:txBody>
        </p:sp>
        <p:sp>
          <p:nvSpPr>
            <p:cNvPr id="57" name="ZoneTexte 56">
              <a:extLst>
                <a:ext uri="{FF2B5EF4-FFF2-40B4-BE49-F238E27FC236}">
                  <a16:creationId xmlns:a16="http://schemas.microsoft.com/office/drawing/2014/main" id="{7B165885-ECFB-483A-9A56-0E5C6DB55B8A}"/>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58" name="ZoneTexte 57">
              <a:extLst>
                <a:ext uri="{FF2B5EF4-FFF2-40B4-BE49-F238E27FC236}">
                  <a16:creationId xmlns:a16="http://schemas.microsoft.com/office/drawing/2014/main" id="{82036CD5-0F0A-4EFB-8928-76FA9ED287CA}"/>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60" name="Rectangle 59">
            <a:extLst>
              <a:ext uri="{FF2B5EF4-FFF2-40B4-BE49-F238E27FC236}">
                <a16:creationId xmlns:a16="http://schemas.microsoft.com/office/drawing/2014/main" id="{A4E500E9-5630-4AF7-9B35-BD6031F52C55}"/>
              </a:ext>
            </a:extLst>
          </p:cNvPr>
          <p:cNvSpPr/>
          <p:nvPr/>
        </p:nvSpPr>
        <p:spPr>
          <a:xfrm>
            <a:off x="1242543" y="4752488"/>
            <a:ext cx="566059" cy="504056"/>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latin typeface="Century Gothic" pitchFamily="34" charset="0"/>
              </a:rPr>
              <a:t>V</a:t>
            </a:r>
          </a:p>
        </p:txBody>
      </p:sp>
      <p:sp>
        <p:nvSpPr>
          <p:cNvPr id="63" name="Rectangle 62">
            <a:extLst>
              <a:ext uri="{FF2B5EF4-FFF2-40B4-BE49-F238E27FC236}">
                <a16:creationId xmlns:a16="http://schemas.microsoft.com/office/drawing/2014/main" id="{962CA6BF-9ABC-464F-A2A4-E13F66CDE830}"/>
              </a:ext>
            </a:extLst>
          </p:cNvPr>
          <p:cNvSpPr/>
          <p:nvPr/>
        </p:nvSpPr>
        <p:spPr>
          <a:xfrm>
            <a:off x="2448947" y="3432876"/>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65" name="Rectangle 64">
            <a:extLst>
              <a:ext uri="{FF2B5EF4-FFF2-40B4-BE49-F238E27FC236}">
                <a16:creationId xmlns:a16="http://schemas.microsoft.com/office/drawing/2014/main" id="{2CB47D60-55CC-4D0D-AF8D-EE77C5B6E1F1}"/>
              </a:ext>
            </a:extLst>
          </p:cNvPr>
          <p:cNvSpPr/>
          <p:nvPr/>
        </p:nvSpPr>
        <p:spPr>
          <a:xfrm>
            <a:off x="2463940" y="4049050"/>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70" name="Rectangle 7">
            <a:extLst>
              <a:ext uri="{FF2B5EF4-FFF2-40B4-BE49-F238E27FC236}">
                <a16:creationId xmlns:a16="http://schemas.microsoft.com/office/drawing/2014/main" id="{0D9EE591-C9C7-4295-A279-0AC03E06C4B4}"/>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43" name="ZoneTexte 42">
            <a:extLst>
              <a:ext uri="{FF2B5EF4-FFF2-40B4-BE49-F238E27FC236}">
                <a16:creationId xmlns:a16="http://schemas.microsoft.com/office/drawing/2014/main" id="{CC7EF237-AE30-66E0-1B96-0E74A6E58822}"/>
              </a:ext>
            </a:extLst>
          </p:cNvPr>
          <p:cNvSpPr txBox="1"/>
          <p:nvPr/>
        </p:nvSpPr>
        <p:spPr>
          <a:xfrm>
            <a:off x="2472308" y="2819372"/>
            <a:ext cx="6093372" cy="400110"/>
          </a:xfrm>
          <a:prstGeom prst="rect">
            <a:avLst/>
          </a:prstGeom>
          <a:noFill/>
        </p:spPr>
        <p:txBody>
          <a:bodyPr wrap="square">
            <a:spAutoFit/>
          </a:bodyPr>
          <a:lstStyle/>
          <a:p>
            <a:r>
              <a:rPr lang="en-AE" sz="2000" dirty="0">
                <a:solidFill>
                  <a:schemeClr val="bg1"/>
                </a:solidFill>
                <a:latin typeface="Century Gothic" pitchFamily="34" charset="0"/>
              </a:rPr>
              <a:t>Introduction</a:t>
            </a:r>
            <a:endParaRPr lang="fr-FR" sz="2000" dirty="0">
              <a:solidFill>
                <a:schemeClr val="bg1"/>
              </a:solidFill>
              <a:latin typeface="Century Gothic" pitchFamily="34" charset="0"/>
            </a:endParaRPr>
          </a:p>
        </p:txBody>
      </p:sp>
    </p:spTree>
    <p:extLst>
      <p:ext uri="{BB962C8B-B14F-4D97-AF65-F5344CB8AC3E}">
        <p14:creationId xmlns:p14="http://schemas.microsoft.com/office/powerpoint/2010/main" val="413992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1+#ppt_w/2"/>
                                          </p:val>
                                        </p:tav>
                                        <p:tav tm="100000">
                                          <p:val>
                                            <p:strVal val="#ppt_x"/>
                                          </p:val>
                                        </p:tav>
                                      </p:tavLst>
                                    </p:anim>
                                    <p:anim calcmode="lin" valueType="num">
                                      <p:cBhvr additive="base">
                                        <p:cTn id="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1000" fill="hold"/>
                                        <p:tgtEl>
                                          <p:spTgt spid="30"/>
                                        </p:tgtEl>
                                        <p:attrNameLst>
                                          <p:attrName>ppt_x</p:attrName>
                                        </p:attrNameLst>
                                      </p:cBhvr>
                                      <p:tavLst>
                                        <p:tav tm="0">
                                          <p:val>
                                            <p:strVal val="0-#ppt_w/2"/>
                                          </p:val>
                                        </p:tav>
                                        <p:tav tm="100000">
                                          <p:val>
                                            <p:strVal val="#ppt_x"/>
                                          </p:val>
                                        </p:tav>
                                      </p:tavLst>
                                    </p:anim>
                                    <p:anim calcmode="lin" valueType="num">
                                      <p:cBhvr additive="base">
                                        <p:cTn id="14" dur="1000" fill="hold"/>
                                        <p:tgtEl>
                                          <p:spTgt spid="30"/>
                                        </p:tgtEl>
                                        <p:attrNameLst>
                                          <p:attrName>ppt_y</p:attrName>
                                        </p:attrNameLst>
                                      </p:cBhvr>
                                      <p:tavLst>
                                        <p:tav tm="0">
                                          <p:val>
                                            <p:strVal val="#ppt_y"/>
                                          </p:val>
                                        </p:tav>
                                        <p:tav tm="100000">
                                          <p:val>
                                            <p:strVal val="#ppt_y"/>
                                          </p:val>
                                        </p:tav>
                                      </p:tavLst>
                                    </p:anim>
                                  </p:childTnLst>
                                </p:cTn>
                              </p:par>
                              <p:par>
                                <p:cTn id="15" presetID="50" presetClass="entr" presetSubtype="0" decel="10000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750" fill="hold"/>
                                        <p:tgtEl>
                                          <p:spTgt spid="34"/>
                                        </p:tgtEl>
                                        <p:attrNameLst>
                                          <p:attrName>ppt_w</p:attrName>
                                        </p:attrNameLst>
                                      </p:cBhvr>
                                      <p:tavLst>
                                        <p:tav tm="0">
                                          <p:val>
                                            <p:strVal val="#ppt_w+.3"/>
                                          </p:val>
                                        </p:tav>
                                        <p:tav tm="100000">
                                          <p:val>
                                            <p:strVal val="#ppt_w"/>
                                          </p:val>
                                        </p:tav>
                                      </p:tavLst>
                                    </p:anim>
                                    <p:anim calcmode="lin" valueType="num">
                                      <p:cBhvr>
                                        <p:cTn id="18" dur="750" fill="hold"/>
                                        <p:tgtEl>
                                          <p:spTgt spid="34"/>
                                        </p:tgtEl>
                                        <p:attrNameLst>
                                          <p:attrName>ppt_h</p:attrName>
                                        </p:attrNameLst>
                                      </p:cBhvr>
                                      <p:tavLst>
                                        <p:tav tm="0">
                                          <p:val>
                                            <p:strVal val="#ppt_h"/>
                                          </p:val>
                                        </p:tav>
                                        <p:tav tm="100000">
                                          <p:val>
                                            <p:strVal val="#ppt_h"/>
                                          </p:val>
                                        </p:tav>
                                      </p:tavLst>
                                    </p:anim>
                                    <p:animEffect transition="in" filter="fade">
                                      <p:cBhvr>
                                        <p:cTn id="19" dur="75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25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1000" fill="hold"/>
                                        <p:tgtEl>
                                          <p:spTgt spid="4"/>
                                        </p:tgtEl>
                                        <p:attrNameLst>
                                          <p:attrName>ppt_x</p:attrName>
                                        </p:attrNameLst>
                                      </p:cBhvr>
                                      <p:tavLst>
                                        <p:tav tm="0">
                                          <p:val>
                                            <p:strVal val="0-#ppt_w/2"/>
                                          </p:val>
                                        </p:tav>
                                        <p:tav tm="100000">
                                          <p:val>
                                            <p:strVal val="#ppt_x"/>
                                          </p:val>
                                        </p:tav>
                                      </p:tavLst>
                                    </p:anim>
                                    <p:anim calcmode="lin" valueType="num">
                                      <p:cBhvr additive="base">
                                        <p:cTn id="25" dur="1000" fill="hold"/>
                                        <p:tgtEl>
                                          <p:spTgt spid="4"/>
                                        </p:tgtEl>
                                        <p:attrNameLst>
                                          <p:attrName>ppt_y</p:attrName>
                                        </p:attrNameLst>
                                      </p:cBhvr>
                                      <p:tavLst>
                                        <p:tav tm="0">
                                          <p:val>
                                            <p:strVal val="#ppt_y"/>
                                          </p:val>
                                        </p:tav>
                                        <p:tav tm="100000">
                                          <p:val>
                                            <p:strVal val="#ppt_y"/>
                                          </p:val>
                                        </p:tav>
                                      </p:tavLst>
                                    </p:anim>
                                  </p:childTnLst>
                                </p:cTn>
                              </p:par>
                              <p:par>
                                <p:cTn id="26" presetID="50" presetClass="entr" presetSubtype="0" decel="100000" fill="hold" grpId="0" nodeType="withEffect">
                                  <p:stCondLst>
                                    <p:cond delay="250"/>
                                  </p:stCondLst>
                                  <p:childTnLst>
                                    <p:set>
                                      <p:cBhvr>
                                        <p:cTn id="27" dur="1" fill="hold">
                                          <p:stCondLst>
                                            <p:cond delay="0"/>
                                          </p:stCondLst>
                                        </p:cTn>
                                        <p:tgtEl>
                                          <p:spTgt spid="9"/>
                                        </p:tgtEl>
                                        <p:attrNameLst>
                                          <p:attrName>style.visibility</p:attrName>
                                        </p:attrNameLst>
                                      </p:cBhvr>
                                      <p:to>
                                        <p:strVal val="visible"/>
                                      </p:to>
                                    </p:set>
                                    <p:anim calcmode="lin" valueType="num">
                                      <p:cBhvr>
                                        <p:cTn id="28" dur="750" fill="hold"/>
                                        <p:tgtEl>
                                          <p:spTgt spid="9"/>
                                        </p:tgtEl>
                                        <p:attrNameLst>
                                          <p:attrName>ppt_w</p:attrName>
                                        </p:attrNameLst>
                                      </p:cBhvr>
                                      <p:tavLst>
                                        <p:tav tm="0">
                                          <p:val>
                                            <p:strVal val="#ppt_w+.3"/>
                                          </p:val>
                                        </p:tav>
                                        <p:tav tm="100000">
                                          <p:val>
                                            <p:strVal val="#ppt_w"/>
                                          </p:val>
                                        </p:tav>
                                      </p:tavLst>
                                    </p:anim>
                                    <p:anim calcmode="lin" valueType="num">
                                      <p:cBhvr>
                                        <p:cTn id="29" dur="750" fill="hold"/>
                                        <p:tgtEl>
                                          <p:spTgt spid="9"/>
                                        </p:tgtEl>
                                        <p:attrNameLst>
                                          <p:attrName>ppt_h</p:attrName>
                                        </p:attrNameLst>
                                      </p:cBhvr>
                                      <p:tavLst>
                                        <p:tav tm="0">
                                          <p:val>
                                            <p:strVal val="#ppt_h"/>
                                          </p:val>
                                        </p:tav>
                                        <p:tav tm="100000">
                                          <p:val>
                                            <p:strVal val="#ppt_h"/>
                                          </p:val>
                                        </p:tav>
                                      </p:tavLst>
                                    </p:anim>
                                    <p:animEffect transition="in" filter="fade">
                                      <p:cBhvr>
                                        <p:cTn id="30" dur="75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000" fill="hold"/>
                                        <p:tgtEl>
                                          <p:spTgt spid="10"/>
                                        </p:tgtEl>
                                        <p:attrNameLst>
                                          <p:attrName>ppt_x</p:attrName>
                                        </p:attrNameLst>
                                      </p:cBhvr>
                                      <p:tavLst>
                                        <p:tav tm="0">
                                          <p:val>
                                            <p:strVal val="0-#ppt_w/2"/>
                                          </p:val>
                                        </p:tav>
                                        <p:tav tm="100000">
                                          <p:val>
                                            <p:strVal val="#ppt_x"/>
                                          </p:val>
                                        </p:tav>
                                      </p:tavLst>
                                    </p:anim>
                                    <p:anim calcmode="lin" valueType="num">
                                      <p:cBhvr additive="base">
                                        <p:cTn id="36" dur="1000" fill="hold"/>
                                        <p:tgtEl>
                                          <p:spTgt spid="10"/>
                                        </p:tgtEl>
                                        <p:attrNameLst>
                                          <p:attrName>ppt_y</p:attrName>
                                        </p:attrNameLst>
                                      </p:cBhvr>
                                      <p:tavLst>
                                        <p:tav tm="0">
                                          <p:val>
                                            <p:strVal val="#ppt_y"/>
                                          </p:val>
                                        </p:tav>
                                        <p:tav tm="100000">
                                          <p:val>
                                            <p:strVal val="#ppt_y"/>
                                          </p:val>
                                        </p:tav>
                                      </p:tavLst>
                                    </p:anim>
                                  </p:childTnLst>
                                </p:cTn>
                              </p:par>
                              <p:par>
                                <p:cTn id="37" presetID="50" presetClass="entr" presetSubtype="0" decel="10000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750" fill="hold"/>
                                        <p:tgtEl>
                                          <p:spTgt spid="15"/>
                                        </p:tgtEl>
                                        <p:attrNameLst>
                                          <p:attrName>ppt_w</p:attrName>
                                        </p:attrNameLst>
                                      </p:cBhvr>
                                      <p:tavLst>
                                        <p:tav tm="0">
                                          <p:val>
                                            <p:strVal val="#ppt_w+.3"/>
                                          </p:val>
                                        </p:tav>
                                        <p:tav tm="100000">
                                          <p:val>
                                            <p:strVal val="#ppt_w"/>
                                          </p:val>
                                        </p:tav>
                                      </p:tavLst>
                                    </p:anim>
                                    <p:anim calcmode="lin" valueType="num">
                                      <p:cBhvr>
                                        <p:cTn id="40" dur="750" fill="hold"/>
                                        <p:tgtEl>
                                          <p:spTgt spid="15"/>
                                        </p:tgtEl>
                                        <p:attrNameLst>
                                          <p:attrName>ppt_h</p:attrName>
                                        </p:attrNameLst>
                                      </p:cBhvr>
                                      <p:tavLst>
                                        <p:tav tm="0">
                                          <p:val>
                                            <p:strVal val="#ppt_h"/>
                                          </p:val>
                                        </p:tav>
                                        <p:tav tm="100000">
                                          <p:val>
                                            <p:strVal val="#ppt_h"/>
                                          </p:val>
                                        </p:tav>
                                      </p:tavLst>
                                    </p:anim>
                                    <p:animEffect transition="in" filter="fade">
                                      <p:cBhvr>
                                        <p:cTn id="41" dur="75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1000" fill="hold"/>
                                        <p:tgtEl>
                                          <p:spTgt spid="37"/>
                                        </p:tgtEl>
                                        <p:attrNameLst>
                                          <p:attrName>ppt_x</p:attrName>
                                        </p:attrNameLst>
                                      </p:cBhvr>
                                      <p:tavLst>
                                        <p:tav tm="0">
                                          <p:val>
                                            <p:strVal val="0-#ppt_w/2"/>
                                          </p:val>
                                        </p:tav>
                                        <p:tav tm="100000">
                                          <p:val>
                                            <p:strVal val="#ppt_x"/>
                                          </p:val>
                                        </p:tav>
                                      </p:tavLst>
                                    </p:anim>
                                    <p:anim calcmode="lin" valueType="num">
                                      <p:cBhvr additive="base">
                                        <p:cTn id="47" dur="1000" fill="hold"/>
                                        <p:tgtEl>
                                          <p:spTgt spid="37"/>
                                        </p:tgtEl>
                                        <p:attrNameLst>
                                          <p:attrName>ppt_y</p:attrName>
                                        </p:attrNameLst>
                                      </p:cBhvr>
                                      <p:tavLst>
                                        <p:tav tm="0">
                                          <p:val>
                                            <p:strVal val="#ppt_y"/>
                                          </p:val>
                                        </p:tav>
                                        <p:tav tm="100000">
                                          <p:val>
                                            <p:strVal val="#ppt_y"/>
                                          </p:val>
                                        </p:tav>
                                      </p:tavLst>
                                    </p:anim>
                                  </p:childTnLst>
                                </p:cTn>
                              </p:par>
                              <p:par>
                                <p:cTn id="48" presetID="50" presetClass="entr" presetSubtype="0" decel="10000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 calcmode="lin" valueType="num">
                                      <p:cBhvr>
                                        <p:cTn id="50" dur="750" fill="hold"/>
                                        <p:tgtEl>
                                          <p:spTgt spid="42"/>
                                        </p:tgtEl>
                                        <p:attrNameLst>
                                          <p:attrName>ppt_w</p:attrName>
                                        </p:attrNameLst>
                                      </p:cBhvr>
                                      <p:tavLst>
                                        <p:tav tm="0">
                                          <p:val>
                                            <p:strVal val="#ppt_w+.3"/>
                                          </p:val>
                                        </p:tav>
                                        <p:tav tm="100000">
                                          <p:val>
                                            <p:strVal val="#ppt_w"/>
                                          </p:val>
                                        </p:tav>
                                      </p:tavLst>
                                    </p:anim>
                                    <p:anim calcmode="lin" valueType="num">
                                      <p:cBhvr>
                                        <p:cTn id="51" dur="750" fill="hold"/>
                                        <p:tgtEl>
                                          <p:spTgt spid="42"/>
                                        </p:tgtEl>
                                        <p:attrNameLst>
                                          <p:attrName>ppt_h</p:attrName>
                                        </p:attrNameLst>
                                      </p:cBhvr>
                                      <p:tavLst>
                                        <p:tav tm="0">
                                          <p:val>
                                            <p:strVal val="#ppt_h"/>
                                          </p:val>
                                        </p:tav>
                                        <p:tav tm="100000">
                                          <p:val>
                                            <p:strVal val="#ppt_h"/>
                                          </p:val>
                                        </p:tav>
                                      </p:tavLst>
                                    </p:anim>
                                    <p:animEffect transition="in" filter="fade">
                                      <p:cBhvr>
                                        <p:cTn id="52" dur="75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additive="base">
                                        <p:cTn id="57" dur="1000" fill="hold"/>
                                        <p:tgtEl>
                                          <p:spTgt spid="55"/>
                                        </p:tgtEl>
                                        <p:attrNameLst>
                                          <p:attrName>ppt_x</p:attrName>
                                        </p:attrNameLst>
                                      </p:cBhvr>
                                      <p:tavLst>
                                        <p:tav tm="0">
                                          <p:val>
                                            <p:strVal val="0-#ppt_w/2"/>
                                          </p:val>
                                        </p:tav>
                                        <p:tav tm="100000">
                                          <p:val>
                                            <p:strVal val="#ppt_x"/>
                                          </p:val>
                                        </p:tav>
                                      </p:tavLst>
                                    </p:anim>
                                    <p:anim calcmode="lin" valueType="num">
                                      <p:cBhvr additive="base">
                                        <p:cTn id="58" dur="1000" fill="hold"/>
                                        <p:tgtEl>
                                          <p:spTgt spid="55"/>
                                        </p:tgtEl>
                                        <p:attrNameLst>
                                          <p:attrName>ppt_y</p:attrName>
                                        </p:attrNameLst>
                                      </p:cBhvr>
                                      <p:tavLst>
                                        <p:tav tm="0">
                                          <p:val>
                                            <p:strVal val="#ppt_y"/>
                                          </p:val>
                                        </p:tav>
                                        <p:tav tm="100000">
                                          <p:val>
                                            <p:strVal val="#ppt_y"/>
                                          </p:val>
                                        </p:tav>
                                      </p:tavLst>
                                    </p:anim>
                                  </p:childTnLst>
                                </p:cTn>
                              </p:par>
                              <p:par>
                                <p:cTn id="59" presetID="50" presetClass="entr" presetSubtype="0" decel="10000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 calcmode="lin" valueType="num">
                                      <p:cBhvr>
                                        <p:cTn id="61" dur="750" fill="hold"/>
                                        <p:tgtEl>
                                          <p:spTgt spid="60"/>
                                        </p:tgtEl>
                                        <p:attrNameLst>
                                          <p:attrName>ppt_w</p:attrName>
                                        </p:attrNameLst>
                                      </p:cBhvr>
                                      <p:tavLst>
                                        <p:tav tm="0">
                                          <p:val>
                                            <p:strVal val="#ppt_w+.3"/>
                                          </p:val>
                                        </p:tav>
                                        <p:tav tm="100000">
                                          <p:val>
                                            <p:strVal val="#ppt_w"/>
                                          </p:val>
                                        </p:tav>
                                      </p:tavLst>
                                    </p:anim>
                                    <p:anim calcmode="lin" valueType="num">
                                      <p:cBhvr>
                                        <p:cTn id="62" dur="750" fill="hold"/>
                                        <p:tgtEl>
                                          <p:spTgt spid="60"/>
                                        </p:tgtEl>
                                        <p:attrNameLst>
                                          <p:attrName>ppt_h</p:attrName>
                                        </p:attrNameLst>
                                      </p:cBhvr>
                                      <p:tavLst>
                                        <p:tav tm="0">
                                          <p:val>
                                            <p:strVal val="#ppt_h"/>
                                          </p:val>
                                        </p:tav>
                                        <p:tav tm="100000">
                                          <p:val>
                                            <p:strVal val="#ppt_h"/>
                                          </p:val>
                                        </p:tav>
                                      </p:tavLst>
                                    </p:anim>
                                    <p:animEffect transition="in" filter="fade">
                                      <p:cBhvr>
                                        <p:cTn id="63" dur="7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29" grpId="0"/>
      <p:bldP spid="34" grpId="0" animBg="1"/>
      <p:bldP spid="42" grpId="0" animBg="1"/>
      <p:bldP spid="6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6DDC1C4-91CE-F4C9-8B8C-05048478B43C}"/>
                  </a:ext>
                </a:extLst>
              </p:cNvPr>
              <p:cNvSpPr txBox="1"/>
              <p:nvPr/>
            </p:nvSpPr>
            <p:spPr>
              <a:xfrm>
                <a:off x="406400" y="1192353"/>
                <a:ext cx="11445173" cy="3395930"/>
              </a:xfrm>
              <a:prstGeom prst="rect">
                <a:avLst/>
              </a:prstGeom>
              <a:noFill/>
            </p:spPr>
            <p:txBody>
              <a:bodyPr wrap="square">
                <a:spAutoFit/>
              </a:bodyPr>
              <a:lstStyle/>
              <a:p>
                <a:pPr marL="342900" indent="-342900" algn="just">
                  <a:lnSpc>
                    <a:spcPct val="115000"/>
                  </a:lnSpc>
                  <a:buBlip>
                    <a:blip r:embed="rId2"/>
                  </a:buBlip>
                </a:pPr>
                <a:r>
                  <a:rPr lang="fr-FR" sz="2400" b="1" dirty="0">
                    <a:latin typeface="Times New Roman" panose="02020603050405020304" pitchFamily="18" charset="0"/>
                    <a:ea typeface="MS PMincho" panose="02020600040205080304" pitchFamily="18" charset="-128"/>
                    <a:cs typeface="Times New Roman" panose="02020603050405020304" pitchFamily="18" charset="0"/>
                  </a:rPr>
                  <a:t>F1-Score : </a:t>
                </a:r>
              </a:p>
              <a:p>
                <a:pPr algn="just">
                  <a:lnSpc>
                    <a:spcPct val="115000"/>
                  </a:lnSpc>
                </a:pPr>
                <a:endParaRPr lang="fr-FR" sz="2400" b="1" dirty="0">
                  <a:latin typeface="Times New Roman" panose="02020603050405020304" pitchFamily="18" charset="0"/>
                  <a:ea typeface="MS PMincho" panose="02020600040205080304" pitchFamily="18" charset="-128"/>
                  <a:cs typeface="Times New Roman" panose="02020603050405020304" pitchFamily="18" charset="0"/>
                </a:endParaRPr>
              </a:p>
              <a:p>
                <a:pPr algn="just">
                  <a:lnSpc>
                    <a:spcPct val="115000"/>
                  </a:lnSpc>
                </a:pPr>
                <a:r>
                  <a:rPr lang="fr-FR" sz="2400" dirty="0"/>
                  <a:t>   Est une autre mesure de précision qui est calculée en prenant la moyenne harmonique de la précision et du rappel et peut être représentée comme suit :</a:t>
                </a:r>
              </a:p>
              <a:p>
                <a:pPr algn="just">
                  <a:lnSpc>
                    <a:spcPct val="115000"/>
                  </a:lnSpc>
                </a:pPr>
                <a:endParaRPr lang="fr-FR" sz="2400" dirty="0"/>
              </a:p>
              <a:p>
                <a:pPr algn="just">
                  <a:lnSpc>
                    <a:spcPct val="115000"/>
                  </a:lnSpc>
                </a:pPr>
                <a:endParaRPr lang="fr-FR" sz="2400" dirty="0"/>
              </a:p>
              <a:p>
                <a:pPr marL="457200" algn="just">
                  <a:lnSpc>
                    <a:spcPct val="115000"/>
                  </a:lnSpc>
                  <a:spcAft>
                    <a:spcPts val="600"/>
                  </a:spcAft>
                </a:pPr>
                <a14:m>
                  <m:oMathPara xmlns:m="http://schemas.openxmlformats.org/officeDocument/2006/math">
                    <m:oMathParaPr>
                      <m:jc m:val="centerGroup"/>
                    </m:oMathParaPr>
                    <m:oMath xmlns:m="http://schemas.openxmlformats.org/officeDocument/2006/math">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𝑭</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𝟏</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𝑺𝒄𝒐𝒓𝒆</m:t>
                      </m:r>
                      <m:r>
                        <a:rPr lang="fr-FR" sz="2000" b="1" i="1">
                          <a:effectLst/>
                          <a:latin typeface="Cambria Math" panose="02040503050406030204" pitchFamily="18" charset="0"/>
                          <a:ea typeface="MS PMincho" panose="02020600040205080304" pitchFamily="18" charset="-128"/>
                          <a:cs typeface="Times New Roman" panose="02020603050405020304" pitchFamily="18" charset="0"/>
                        </a:rPr>
                        <m:t>=</m:t>
                      </m:r>
                      <m:f>
                        <m:fPr>
                          <m:ctrlPr>
                            <a:rPr lang="fr-FR" sz="2000" b="1" i="1">
                              <a:effectLst/>
                              <a:latin typeface="Cambria Math" panose="02040503050406030204" pitchFamily="18" charset="0"/>
                              <a:ea typeface="MS PMincho" panose="02020600040205080304" pitchFamily="18" charset="-128"/>
                              <a:cs typeface="Times New Roman" panose="02020603050405020304" pitchFamily="18" charset="0"/>
                            </a:rPr>
                          </m:ctrlPr>
                        </m:fPr>
                        <m:num>
                          <m:r>
                            <a:rPr lang="fr-FR" sz="2000" b="1" i="1">
                              <a:effectLst/>
                              <a:latin typeface="Cambria Math" panose="02040503050406030204" pitchFamily="18" charset="0"/>
                              <a:ea typeface="MS PMincho" panose="02020600040205080304" pitchFamily="18" charset="-128"/>
                              <a:cs typeface="Cambria Math" panose="02040503050406030204" pitchFamily="18" charset="0"/>
                            </a:rPr>
                            <m:t>𝟐</m:t>
                          </m:r>
                          <m:r>
                            <a:rPr lang="fr-FR" sz="2000" b="1" i="1">
                              <a:effectLst/>
                              <a:latin typeface="Cambria Math" panose="02040503050406030204" pitchFamily="18" charset="0"/>
                              <a:ea typeface="MS PMincho" panose="02020600040205080304" pitchFamily="18" charset="-128"/>
                              <a:cs typeface="Cambria Math" panose="02040503050406030204" pitchFamily="18" charset="0"/>
                            </a:rPr>
                            <m:t>∗</m:t>
                          </m:r>
                          <m:r>
                            <a:rPr lang="fr-FR" sz="2000" b="1" i="1">
                              <a:effectLst/>
                              <a:latin typeface="Cambria Math" panose="02040503050406030204" pitchFamily="18" charset="0"/>
                              <a:ea typeface="MS PMincho" panose="02020600040205080304" pitchFamily="18" charset="-128"/>
                              <a:cs typeface="Cambria Math" panose="02040503050406030204" pitchFamily="18" charset="0"/>
                            </a:rPr>
                            <m:t>𝑷𝒓𝒆𝒄𝒔𝒊𝒐𝒏</m:t>
                          </m:r>
                          <m:r>
                            <a:rPr lang="fr-FR" sz="2000" b="1" i="1">
                              <a:effectLst/>
                              <a:latin typeface="Cambria Math" panose="02040503050406030204" pitchFamily="18" charset="0"/>
                              <a:ea typeface="MS PMincho" panose="02020600040205080304" pitchFamily="18" charset="-128"/>
                              <a:cs typeface="Cambria Math" panose="02040503050406030204" pitchFamily="18" charset="0"/>
                            </a:rPr>
                            <m:t>∗</m:t>
                          </m:r>
                          <m:r>
                            <a:rPr lang="fr-FR" sz="2000" b="1" i="1">
                              <a:effectLst/>
                              <a:latin typeface="Cambria Math" panose="02040503050406030204" pitchFamily="18" charset="0"/>
                              <a:ea typeface="MS PMincho" panose="02020600040205080304" pitchFamily="18" charset="-128"/>
                              <a:cs typeface="Cambria Math" panose="02040503050406030204" pitchFamily="18" charset="0"/>
                            </a:rPr>
                            <m:t>𝑹𝒆𝒄𝒂𝒍𝒍</m:t>
                          </m:r>
                        </m:num>
                        <m:den>
                          <m:r>
                            <a:rPr lang="fr-FR" sz="2000" b="1" i="1">
                              <a:effectLst/>
                              <a:latin typeface="Cambria Math" panose="02040503050406030204" pitchFamily="18" charset="0"/>
                              <a:ea typeface="MS PMincho" panose="02020600040205080304" pitchFamily="18" charset="-128"/>
                              <a:cs typeface="Cambria Math" panose="02040503050406030204" pitchFamily="18" charset="0"/>
                            </a:rPr>
                            <m:t>𝑷𝒓𝒆𝒄𝒊𝒔𝒊𝒐𝒏</m:t>
                          </m:r>
                          <m:r>
                            <a:rPr lang="fr-FR" sz="2000" b="1" i="1">
                              <a:effectLst/>
                              <a:latin typeface="Cambria Math" panose="02040503050406030204" pitchFamily="18" charset="0"/>
                              <a:ea typeface="MS PMincho" panose="02020600040205080304" pitchFamily="18" charset="-128"/>
                              <a:cs typeface="Cambria Math" panose="02040503050406030204" pitchFamily="18" charset="0"/>
                            </a:rPr>
                            <m:t>+</m:t>
                          </m:r>
                          <m:r>
                            <a:rPr lang="fr-FR" sz="2000" b="1" i="1">
                              <a:effectLst/>
                              <a:latin typeface="Cambria Math" panose="02040503050406030204" pitchFamily="18" charset="0"/>
                              <a:ea typeface="MS PMincho" panose="02020600040205080304" pitchFamily="18" charset="-128"/>
                              <a:cs typeface="Cambria Math" panose="02040503050406030204" pitchFamily="18" charset="0"/>
                            </a:rPr>
                            <m:t>𝑹𝒆𝒄𝒂𝒍𝒍</m:t>
                          </m:r>
                        </m:den>
                      </m:f>
                    </m:oMath>
                  </m:oMathPara>
                </a14:m>
                <a:endParaRPr lang="fr-FR" sz="2000" b="1" dirty="0">
                  <a:effectLst/>
                  <a:latin typeface="Century Schoolbook" panose="02040604050505020304" pitchFamily="18" charset="0"/>
                  <a:ea typeface="MS PMincho" panose="02020600040205080304" pitchFamily="18" charset="-128"/>
                  <a:cs typeface="Times New Roman" panose="02020603050405020304" pitchFamily="18" charset="0"/>
                </a:endParaRPr>
              </a:p>
            </p:txBody>
          </p:sp>
        </mc:Choice>
        <mc:Fallback xmlns="">
          <p:sp>
            <p:nvSpPr>
              <p:cNvPr id="18" name="ZoneTexte 17">
                <a:extLst>
                  <a:ext uri="{FF2B5EF4-FFF2-40B4-BE49-F238E27FC236}">
                    <a16:creationId xmlns:a16="http://schemas.microsoft.com/office/drawing/2014/main" id="{D6DDC1C4-91CE-F4C9-8B8C-05048478B43C}"/>
                  </a:ext>
                </a:extLst>
              </p:cNvPr>
              <p:cNvSpPr txBox="1">
                <a:spLocks noRot="1" noChangeAspect="1" noMove="1" noResize="1" noEditPoints="1" noAdjustHandles="1" noChangeArrowheads="1" noChangeShapeType="1" noTextEdit="1"/>
              </p:cNvSpPr>
              <p:nvPr/>
            </p:nvSpPr>
            <p:spPr>
              <a:xfrm>
                <a:off x="406400" y="1192353"/>
                <a:ext cx="11445173" cy="3395930"/>
              </a:xfrm>
              <a:prstGeom prst="rect">
                <a:avLst/>
              </a:prstGeom>
              <a:blipFill>
                <a:blip r:embed="rId3"/>
                <a:stretch>
                  <a:fillRect l="-852" t="-718" r="-799"/>
                </a:stretch>
              </a:blipFill>
            </p:spPr>
            <p:txBody>
              <a:bodyPr/>
              <a:lstStyle/>
              <a:p>
                <a:r>
                  <a:rPr lang="fr-FR">
                    <a:noFill/>
                  </a:rPr>
                  <a:t> </a:t>
                </a:r>
              </a:p>
            </p:txBody>
          </p:sp>
        </mc:Fallback>
      </mc:AlternateContent>
      <p:grpSp>
        <p:nvGrpSpPr>
          <p:cNvPr id="19" name="Groupe 34">
            <a:extLst>
              <a:ext uri="{FF2B5EF4-FFF2-40B4-BE49-F238E27FC236}">
                <a16:creationId xmlns:a16="http://schemas.microsoft.com/office/drawing/2014/main" id="{14A601D8-915C-1FDD-09E4-BA8F208E3A5C}"/>
              </a:ext>
            </a:extLst>
          </p:cNvPr>
          <p:cNvGrpSpPr/>
          <p:nvPr/>
        </p:nvGrpSpPr>
        <p:grpSpPr>
          <a:xfrm>
            <a:off x="-83127" y="264468"/>
            <a:ext cx="11934701" cy="636329"/>
            <a:chOff x="841108" y="1294358"/>
            <a:chExt cx="7475308" cy="641404"/>
          </a:xfrm>
        </p:grpSpPr>
        <p:sp>
          <p:nvSpPr>
            <p:cNvPr id="20" name="Rectangle 19">
              <a:extLst>
                <a:ext uri="{FF2B5EF4-FFF2-40B4-BE49-F238E27FC236}">
                  <a16:creationId xmlns:a16="http://schemas.microsoft.com/office/drawing/2014/main" id="{4B690BF8-59A2-C89C-E95D-ECEC6844FE5D}"/>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21" name="ZoneTexte 20">
              <a:extLst>
                <a:ext uri="{FF2B5EF4-FFF2-40B4-BE49-F238E27FC236}">
                  <a16:creationId xmlns:a16="http://schemas.microsoft.com/office/drawing/2014/main" id="{1284BFF5-0E0D-CB37-7422-E9C7D9D55B0A}"/>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22" name="ZoneTexte 21">
              <a:extLst>
                <a:ext uri="{FF2B5EF4-FFF2-40B4-BE49-F238E27FC236}">
                  <a16:creationId xmlns:a16="http://schemas.microsoft.com/office/drawing/2014/main" id="{48B67141-2059-0AED-7C3E-9D313E8889F8}"/>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23" name="Rectangle 22">
            <a:extLst>
              <a:ext uri="{FF2B5EF4-FFF2-40B4-BE49-F238E27FC236}">
                <a16:creationId xmlns:a16="http://schemas.microsoft.com/office/drawing/2014/main" id="{B5931FA9-E1F2-545F-B64C-96E574C0A8A0}"/>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24" name="ZoneTexte 23">
            <a:extLst>
              <a:ext uri="{FF2B5EF4-FFF2-40B4-BE49-F238E27FC236}">
                <a16:creationId xmlns:a16="http://schemas.microsoft.com/office/drawing/2014/main" id="{C2EB3415-E307-8158-CDF7-756A9095D14A}"/>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effectLst/>
                <a:latin typeface="+mj-lt"/>
                <a:ea typeface="MS PMincho" panose="02020600040205080304" pitchFamily="18" charset="-128"/>
                <a:cs typeface="Times New Roman" panose="02020603050405020304" pitchFamily="18" charset="0"/>
              </a:rPr>
              <a:t>L’apprentissage automatique pour la classification du texte</a:t>
            </a:r>
            <a:endParaRPr lang="fr-FR" sz="2800" dirty="0">
              <a:solidFill>
                <a:schemeClr val="bg1"/>
              </a:solidFill>
              <a:latin typeface="+mj-lt"/>
            </a:endParaRPr>
          </a:p>
        </p:txBody>
      </p:sp>
    </p:spTree>
    <p:extLst>
      <p:ext uri="{BB962C8B-B14F-4D97-AF65-F5344CB8AC3E}">
        <p14:creationId xmlns:p14="http://schemas.microsoft.com/office/powerpoint/2010/main" val="4283355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9" name="ZoneTexte 18">
            <a:extLst>
              <a:ext uri="{FF2B5EF4-FFF2-40B4-BE49-F238E27FC236}">
                <a16:creationId xmlns:a16="http://schemas.microsoft.com/office/drawing/2014/main" id="{C4DD7952-1049-7008-80FF-DD90673A67AB}"/>
              </a:ext>
            </a:extLst>
          </p:cNvPr>
          <p:cNvSpPr txBox="1"/>
          <p:nvPr/>
        </p:nvSpPr>
        <p:spPr>
          <a:xfrm>
            <a:off x="887155" y="1160338"/>
            <a:ext cx="11304845" cy="417102"/>
          </a:xfrm>
          <a:prstGeom prst="rect">
            <a:avLst/>
          </a:prstGeom>
          <a:noFill/>
        </p:spPr>
        <p:txBody>
          <a:bodyPr wrap="square">
            <a:spAutoFit/>
          </a:bodyPr>
          <a:lstStyle/>
          <a:p>
            <a:pPr lvl="0">
              <a:lnSpc>
                <a:spcPct val="115000"/>
              </a:lnSpc>
              <a:spcBef>
                <a:spcPts val="200"/>
              </a:spcBef>
            </a:pPr>
            <a:r>
              <a:rPr lang="fr-FR" sz="2000" b="1" dirty="0">
                <a:effectLst/>
                <a:latin typeface="Century Schoolbook" panose="02040604050505020304" pitchFamily="18" charset="0"/>
                <a:ea typeface="MS PMincho" panose="02020600040205080304" pitchFamily="18" charset="-128"/>
                <a:cs typeface="Times New Roman" panose="02020603050405020304" pitchFamily="18" charset="0"/>
              </a:rPr>
              <a:t>L</a:t>
            </a:r>
            <a:r>
              <a:rPr lang="fr-FR" sz="2000" b="1" dirty="0">
                <a:effectLst/>
                <a:latin typeface="Times New Roman,Bold"/>
                <a:ea typeface="MS PMincho" panose="02020600040205080304" pitchFamily="18" charset="-128"/>
                <a:cs typeface="Times New Roman,Bold"/>
              </a:rPr>
              <a:t>’</a:t>
            </a:r>
            <a:r>
              <a:rPr lang="fr-FR" sz="2000" b="1" dirty="0">
                <a:effectLst/>
                <a:latin typeface="Century Schoolbook" panose="02040604050505020304" pitchFamily="18" charset="0"/>
                <a:ea typeface="MS PMincho" panose="02020600040205080304" pitchFamily="18" charset="-128"/>
                <a:cs typeface="Times New Roman" panose="02020603050405020304" pitchFamily="18" charset="0"/>
              </a:rPr>
              <a:t>analyse exploratoire de données</a:t>
            </a:r>
          </a:p>
        </p:txBody>
      </p:sp>
      <p:graphicFrame>
        <p:nvGraphicFramePr>
          <p:cNvPr id="5" name="Tableau 4">
            <a:extLst>
              <a:ext uri="{FF2B5EF4-FFF2-40B4-BE49-F238E27FC236}">
                <a16:creationId xmlns:a16="http://schemas.microsoft.com/office/drawing/2014/main" id="{EAD98189-72A9-A0C5-7B9B-119EC48B45FB}"/>
              </a:ext>
            </a:extLst>
          </p:cNvPr>
          <p:cNvGraphicFramePr>
            <a:graphicFrameLocks noGrp="1"/>
          </p:cNvGraphicFramePr>
          <p:nvPr>
            <p:extLst>
              <p:ext uri="{D42A27DB-BD31-4B8C-83A1-F6EECF244321}">
                <p14:modId xmlns:p14="http://schemas.microsoft.com/office/powerpoint/2010/main" val="3234697368"/>
              </p:ext>
            </p:extLst>
          </p:nvPr>
        </p:nvGraphicFramePr>
        <p:xfrm>
          <a:off x="1455164" y="2174108"/>
          <a:ext cx="9281672" cy="3181833"/>
        </p:xfrm>
        <a:graphic>
          <a:graphicData uri="http://schemas.openxmlformats.org/drawingml/2006/table">
            <a:tbl>
              <a:tblPr firstRow="1" firstCol="1" bandRow="1">
                <a:tableStyleId>{D27102A9-8310-4765-A935-A1911B00CA55}</a:tableStyleId>
              </a:tblPr>
              <a:tblGrid>
                <a:gridCol w="4640836">
                  <a:extLst>
                    <a:ext uri="{9D8B030D-6E8A-4147-A177-3AD203B41FA5}">
                      <a16:colId xmlns:a16="http://schemas.microsoft.com/office/drawing/2014/main" val="1291978824"/>
                    </a:ext>
                  </a:extLst>
                </a:gridCol>
                <a:gridCol w="4640836">
                  <a:extLst>
                    <a:ext uri="{9D8B030D-6E8A-4147-A177-3AD203B41FA5}">
                      <a16:colId xmlns:a16="http://schemas.microsoft.com/office/drawing/2014/main" val="308528637"/>
                    </a:ext>
                  </a:extLst>
                </a:gridCol>
              </a:tblGrid>
              <a:tr h="872637">
                <a:tc>
                  <a:txBody>
                    <a:bodyPr/>
                    <a:lstStyle/>
                    <a:p>
                      <a:pPr marL="548640" marR="548640" algn="ctr">
                        <a:lnSpc>
                          <a:spcPct val="200000"/>
                        </a:lnSpc>
                        <a:spcBef>
                          <a:spcPts val="1000"/>
                        </a:spcBef>
                        <a:spcAft>
                          <a:spcPts val="800"/>
                        </a:spcAft>
                      </a:pPr>
                      <a:r>
                        <a:rPr lang="fr-FR" sz="1400" b="1" dirty="0">
                          <a:solidFill>
                            <a:schemeClr val="tx1"/>
                          </a:solidFill>
                          <a:effectLst/>
                        </a:rPr>
                        <a:t>Nom de l’ensemble de données</a:t>
                      </a:r>
                      <a:endParaRPr lang="fr-FR" sz="1800" b="1" i="1" dirty="0">
                        <a:solidFill>
                          <a:schemeClr val="tx1"/>
                        </a:solidFill>
                        <a:effectLst/>
                        <a:latin typeface="Century Schoolbook" panose="02040604050505020304" pitchFamily="18" charset="0"/>
                        <a:ea typeface="Century Schoolbook" panose="02040604050505020304" pitchFamily="18" charset="0"/>
                        <a:cs typeface="Times New Roman" panose="02020603050405020304" pitchFamily="18" charset="0"/>
                      </a:endParaRPr>
                    </a:p>
                  </a:txBody>
                  <a:tcPr marL="68580" marR="68580" marT="0" marB="0"/>
                </a:tc>
                <a:tc>
                  <a:txBody>
                    <a:bodyPr/>
                    <a:lstStyle/>
                    <a:p>
                      <a:pPr algn="ctr">
                        <a:lnSpc>
                          <a:spcPct val="200000"/>
                        </a:lnSpc>
                        <a:spcAft>
                          <a:spcPts val="600"/>
                        </a:spcAft>
                        <a:tabLst>
                          <a:tab pos="1442720" algn="l"/>
                        </a:tabLst>
                      </a:pPr>
                      <a:r>
                        <a:rPr lang="fr-FR" sz="1400" b="1" dirty="0">
                          <a:effectLst/>
                        </a:rPr>
                        <a:t> </a:t>
                      </a:r>
                      <a:r>
                        <a:rPr lang="fr-FR" sz="1400" b="1" dirty="0">
                          <a:solidFill>
                            <a:schemeClr val="tx1"/>
                          </a:solidFill>
                          <a:effectLst/>
                        </a:rPr>
                        <a:t>data</a:t>
                      </a:r>
                      <a:endParaRPr lang="fr-FR" sz="2000" b="1" dirty="0">
                        <a:solidFill>
                          <a:schemeClr val="tx1"/>
                        </a:solidFill>
                        <a:effectLst/>
                        <a:latin typeface="Century Schoolbook" panose="02040604050505020304" pitchFamily="18" charset="0"/>
                        <a:ea typeface="MS PMincho" panose="02020600040205080304"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901556215"/>
                  </a:ext>
                </a:extLst>
              </a:tr>
              <a:tr h="576609">
                <a:tc>
                  <a:txBody>
                    <a:bodyPr/>
                    <a:lstStyle/>
                    <a:p>
                      <a:pPr marL="548640" marR="548640" algn="ctr">
                        <a:lnSpc>
                          <a:spcPct val="200000"/>
                        </a:lnSpc>
                        <a:spcBef>
                          <a:spcPts val="1000"/>
                        </a:spcBef>
                        <a:spcAft>
                          <a:spcPts val="800"/>
                        </a:spcAft>
                      </a:pPr>
                      <a:r>
                        <a:rPr lang="fr-FR" sz="1400" b="1" dirty="0">
                          <a:effectLst/>
                        </a:rPr>
                        <a:t>Nombre de lignes</a:t>
                      </a:r>
                      <a:endParaRPr lang="fr-FR" sz="1800" b="1" i="1" dirty="0">
                        <a:solidFill>
                          <a:srgbClr val="404040"/>
                        </a:solidFill>
                        <a:effectLst/>
                        <a:latin typeface="Century Schoolbook" panose="02040604050505020304" pitchFamily="18" charset="0"/>
                        <a:ea typeface="Century Schoolbook" panose="02040604050505020304" pitchFamily="18" charset="0"/>
                        <a:cs typeface="Times New Roman" panose="02020603050405020304" pitchFamily="18" charset="0"/>
                      </a:endParaRPr>
                    </a:p>
                  </a:txBody>
                  <a:tcPr marL="68580" marR="68580" marT="0" marB="0"/>
                </a:tc>
                <a:tc>
                  <a:txBody>
                    <a:bodyPr/>
                    <a:lstStyle/>
                    <a:p>
                      <a:pPr algn="ctr">
                        <a:lnSpc>
                          <a:spcPct val="200000"/>
                        </a:lnSpc>
                        <a:spcAft>
                          <a:spcPts val="600"/>
                        </a:spcAft>
                        <a:tabLst>
                          <a:tab pos="1442720" algn="l"/>
                        </a:tabLst>
                      </a:pPr>
                      <a:r>
                        <a:rPr lang="fr-FR" sz="1400" b="1" dirty="0">
                          <a:effectLst/>
                        </a:rPr>
                        <a:t>4009</a:t>
                      </a:r>
                      <a:endParaRPr lang="fr-FR" sz="2000" b="1" dirty="0">
                        <a:effectLst/>
                        <a:latin typeface="Century Schoolbook" panose="02040604050505020304" pitchFamily="18" charset="0"/>
                        <a:ea typeface="MS PMincho" panose="02020600040205080304"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22724994"/>
                  </a:ext>
                </a:extLst>
              </a:tr>
              <a:tr h="577529">
                <a:tc>
                  <a:txBody>
                    <a:bodyPr/>
                    <a:lstStyle/>
                    <a:p>
                      <a:pPr marL="548640" marR="548640" algn="ctr">
                        <a:lnSpc>
                          <a:spcPct val="200000"/>
                        </a:lnSpc>
                        <a:spcBef>
                          <a:spcPts val="1000"/>
                        </a:spcBef>
                        <a:spcAft>
                          <a:spcPts val="800"/>
                        </a:spcAft>
                      </a:pPr>
                      <a:r>
                        <a:rPr lang="fr-FR" sz="1400" b="1" dirty="0">
                          <a:effectLst/>
                        </a:rPr>
                        <a:t>Nombre de colonnes</a:t>
                      </a:r>
                      <a:endParaRPr lang="fr-FR" sz="1800" b="1" i="1" dirty="0">
                        <a:solidFill>
                          <a:srgbClr val="404040"/>
                        </a:solidFill>
                        <a:effectLst/>
                        <a:latin typeface="Century Schoolbook" panose="02040604050505020304" pitchFamily="18" charset="0"/>
                        <a:ea typeface="Century Schoolbook" panose="02040604050505020304" pitchFamily="18" charset="0"/>
                        <a:cs typeface="Times New Roman" panose="02020603050405020304" pitchFamily="18" charset="0"/>
                      </a:endParaRPr>
                    </a:p>
                  </a:txBody>
                  <a:tcPr marL="68580" marR="68580" marT="0" marB="0"/>
                </a:tc>
                <a:tc>
                  <a:txBody>
                    <a:bodyPr/>
                    <a:lstStyle/>
                    <a:p>
                      <a:pPr algn="ctr">
                        <a:lnSpc>
                          <a:spcPct val="200000"/>
                        </a:lnSpc>
                        <a:spcAft>
                          <a:spcPts val="600"/>
                        </a:spcAft>
                        <a:tabLst>
                          <a:tab pos="1442720" algn="l"/>
                        </a:tabLst>
                      </a:pPr>
                      <a:r>
                        <a:rPr lang="fr-FR" sz="1400" b="1">
                          <a:effectLst/>
                        </a:rPr>
                        <a:t>2</a:t>
                      </a:r>
                      <a:endParaRPr lang="fr-FR" sz="2000" b="1">
                        <a:effectLst/>
                        <a:latin typeface="Century Schoolbook" panose="02040604050505020304" pitchFamily="18" charset="0"/>
                        <a:ea typeface="MS PMincho" panose="02020600040205080304"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913547195"/>
                  </a:ext>
                </a:extLst>
              </a:tr>
              <a:tr h="577529">
                <a:tc>
                  <a:txBody>
                    <a:bodyPr/>
                    <a:lstStyle/>
                    <a:p>
                      <a:pPr marL="548640" marR="548640" algn="ctr">
                        <a:lnSpc>
                          <a:spcPct val="200000"/>
                        </a:lnSpc>
                        <a:spcBef>
                          <a:spcPts val="1000"/>
                        </a:spcBef>
                        <a:spcAft>
                          <a:spcPts val="800"/>
                        </a:spcAft>
                      </a:pPr>
                      <a:r>
                        <a:rPr lang="fr-FR" sz="1400" b="1" dirty="0">
                          <a:effectLst/>
                        </a:rPr>
                        <a:t>Type de données</a:t>
                      </a:r>
                      <a:endParaRPr lang="fr-FR" sz="1800" b="1" i="1" dirty="0">
                        <a:solidFill>
                          <a:srgbClr val="404040"/>
                        </a:solidFill>
                        <a:effectLst/>
                        <a:latin typeface="Century Schoolbook" panose="02040604050505020304" pitchFamily="18" charset="0"/>
                        <a:ea typeface="Century Schoolbook" panose="02040604050505020304" pitchFamily="18" charset="0"/>
                        <a:cs typeface="Times New Roman" panose="02020603050405020304" pitchFamily="18" charset="0"/>
                      </a:endParaRPr>
                    </a:p>
                  </a:txBody>
                  <a:tcPr marL="68580" marR="68580" marT="0" marB="0"/>
                </a:tc>
                <a:tc>
                  <a:txBody>
                    <a:bodyPr/>
                    <a:lstStyle/>
                    <a:p>
                      <a:pPr algn="ctr">
                        <a:lnSpc>
                          <a:spcPct val="200000"/>
                        </a:lnSpc>
                        <a:spcAft>
                          <a:spcPts val="600"/>
                        </a:spcAft>
                        <a:tabLst>
                          <a:tab pos="1442720" algn="l"/>
                        </a:tabLst>
                      </a:pPr>
                      <a:r>
                        <a:rPr lang="fr-FR" sz="1400" b="1" dirty="0">
                          <a:effectLst/>
                        </a:rPr>
                        <a:t>Textuelles</a:t>
                      </a:r>
                      <a:endParaRPr lang="fr-FR" sz="2000" b="1" dirty="0">
                        <a:effectLst/>
                        <a:latin typeface="Century Schoolbook" panose="02040604050505020304" pitchFamily="18" charset="0"/>
                        <a:ea typeface="MS PMincho" panose="02020600040205080304"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551402929"/>
                  </a:ext>
                </a:extLst>
              </a:tr>
              <a:tr h="577529">
                <a:tc>
                  <a:txBody>
                    <a:bodyPr/>
                    <a:lstStyle/>
                    <a:p>
                      <a:pPr marL="548640" marR="548640" algn="ctr">
                        <a:lnSpc>
                          <a:spcPct val="200000"/>
                        </a:lnSpc>
                        <a:spcBef>
                          <a:spcPts val="1000"/>
                        </a:spcBef>
                        <a:spcAft>
                          <a:spcPts val="800"/>
                        </a:spcAft>
                      </a:pPr>
                      <a:r>
                        <a:rPr lang="fr-FR" sz="1400" b="1">
                          <a:effectLst/>
                        </a:rPr>
                        <a:t>Noms des colonnes</a:t>
                      </a:r>
                      <a:endParaRPr lang="fr-FR" sz="1800" b="1" i="1">
                        <a:solidFill>
                          <a:srgbClr val="404040"/>
                        </a:solidFill>
                        <a:effectLst/>
                        <a:latin typeface="Century Schoolbook" panose="02040604050505020304" pitchFamily="18" charset="0"/>
                        <a:ea typeface="Century Schoolbook" panose="02040604050505020304" pitchFamily="18" charset="0"/>
                        <a:cs typeface="Times New Roman" panose="02020603050405020304" pitchFamily="18" charset="0"/>
                      </a:endParaRPr>
                    </a:p>
                  </a:txBody>
                  <a:tcPr marL="68580" marR="68580" marT="0" marB="0"/>
                </a:tc>
                <a:tc>
                  <a:txBody>
                    <a:bodyPr/>
                    <a:lstStyle/>
                    <a:p>
                      <a:pPr algn="ctr">
                        <a:lnSpc>
                          <a:spcPct val="200000"/>
                        </a:lnSpc>
                        <a:spcAft>
                          <a:spcPts val="600"/>
                        </a:spcAft>
                        <a:tabLst>
                          <a:tab pos="1442720" algn="l"/>
                        </a:tabLst>
                      </a:pPr>
                      <a:r>
                        <a:rPr lang="fr-FR" sz="1400" b="1" dirty="0">
                          <a:effectLst/>
                        </a:rPr>
                        <a:t>(News, Label)</a:t>
                      </a:r>
                      <a:endParaRPr lang="fr-FR" sz="2000" b="1" dirty="0">
                        <a:effectLst/>
                        <a:latin typeface="Century Schoolbook" panose="02040604050505020304" pitchFamily="18" charset="0"/>
                        <a:ea typeface="MS PMincho" panose="02020600040205080304"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819098854"/>
                  </a:ext>
                </a:extLst>
              </a:tr>
            </a:tbl>
          </a:graphicData>
        </a:graphic>
      </p:graphicFrame>
      <p:grpSp>
        <p:nvGrpSpPr>
          <p:cNvPr id="18" name="Groupe 34">
            <a:extLst>
              <a:ext uri="{FF2B5EF4-FFF2-40B4-BE49-F238E27FC236}">
                <a16:creationId xmlns:a16="http://schemas.microsoft.com/office/drawing/2014/main" id="{DA093C24-3265-31B5-A01B-4DFD69CB097D}"/>
              </a:ext>
            </a:extLst>
          </p:cNvPr>
          <p:cNvGrpSpPr/>
          <p:nvPr/>
        </p:nvGrpSpPr>
        <p:grpSpPr>
          <a:xfrm>
            <a:off x="-83127" y="264468"/>
            <a:ext cx="11934701" cy="636329"/>
            <a:chOff x="841108" y="1294358"/>
            <a:chExt cx="7475308" cy="641404"/>
          </a:xfrm>
        </p:grpSpPr>
        <p:sp>
          <p:nvSpPr>
            <p:cNvPr id="20" name="Rectangle 19">
              <a:extLst>
                <a:ext uri="{FF2B5EF4-FFF2-40B4-BE49-F238E27FC236}">
                  <a16:creationId xmlns:a16="http://schemas.microsoft.com/office/drawing/2014/main" id="{3017EC61-F601-8FBE-D0AA-B1A67AB8DD7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21" name="ZoneTexte 20">
              <a:extLst>
                <a:ext uri="{FF2B5EF4-FFF2-40B4-BE49-F238E27FC236}">
                  <a16:creationId xmlns:a16="http://schemas.microsoft.com/office/drawing/2014/main" id="{FCE56AE6-1902-FCF6-A2A1-DE1B6496BD5D}"/>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22" name="ZoneTexte 21">
              <a:extLst>
                <a:ext uri="{FF2B5EF4-FFF2-40B4-BE49-F238E27FC236}">
                  <a16:creationId xmlns:a16="http://schemas.microsoft.com/office/drawing/2014/main" id="{AC06522E-A843-C0B0-48C3-4FADD88DD57D}"/>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23" name="Rectangle 22">
            <a:extLst>
              <a:ext uri="{FF2B5EF4-FFF2-40B4-BE49-F238E27FC236}">
                <a16:creationId xmlns:a16="http://schemas.microsoft.com/office/drawing/2014/main" id="{36647CE3-056E-F7C8-B12F-2D6ECE2B4E44}"/>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24" name="ZoneTexte 23">
            <a:extLst>
              <a:ext uri="{FF2B5EF4-FFF2-40B4-BE49-F238E27FC236}">
                <a16:creationId xmlns:a16="http://schemas.microsoft.com/office/drawing/2014/main" id="{21E50809-F22A-6804-1EDA-ECFED96E1C98}"/>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effectLst/>
                <a:latin typeface="+mj-lt"/>
                <a:ea typeface="MS PMincho" panose="02020600040205080304" pitchFamily="18" charset="-128"/>
                <a:cs typeface="Times New Roman" panose="02020603050405020304" pitchFamily="18" charset="0"/>
              </a:rPr>
              <a:t>L’apprentissage automatique pour la classification du texte</a:t>
            </a:r>
            <a:endParaRPr lang="fr-FR" sz="2800" dirty="0">
              <a:solidFill>
                <a:schemeClr val="bg1"/>
              </a:solidFill>
              <a:latin typeface="+mj-lt"/>
            </a:endParaRPr>
          </a:p>
        </p:txBody>
      </p:sp>
    </p:spTree>
    <p:extLst>
      <p:ext uri="{BB962C8B-B14F-4D97-AF65-F5344CB8AC3E}">
        <p14:creationId xmlns:p14="http://schemas.microsoft.com/office/powerpoint/2010/main" val="2985526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5" name="Rectangle 14">
            <a:extLst>
              <a:ext uri="{FF2B5EF4-FFF2-40B4-BE49-F238E27FC236}">
                <a16:creationId xmlns:a16="http://schemas.microsoft.com/office/drawing/2014/main" id="{4E804476-5551-4668-A44B-8DA00F831D26}"/>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IV</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7" name="ZoneTexte 16">
            <a:extLst>
              <a:ext uri="{FF2B5EF4-FFF2-40B4-BE49-F238E27FC236}">
                <a16:creationId xmlns:a16="http://schemas.microsoft.com/office/drawing/2014/main" id="{85CF4854-81BA-4925-A7E2-FF14C3810D37}"/>
              </a:ext>
            </a:extLst>
          </p:cNvPr>
          <p:cNvSpPr txBox="1"/>
          <p:nvPr/>
        </p:nvSpPr>
        <p:spPr>
          <a:xfrm>
            <a:off x="2082769" y="308806"/>
            <a:ext cx="8742250" cy="584775"/>
          </a:xfrm>
          <a:prstGeom prst="rect">
            <a:avLst/>
          </a:prstGeom>
          <a:noFill/>
        </p:spPr>
        <p:txBody>
          <a:bodyPr wrap="square">
            <a:spAutoFit/>
          </a:bodyPr>
          <a:lstStyle/>
          <a:p>
            <a:r>
              <a:rPr lang="fr-FR" sz="3200" dirty="0">
                <a:solidFill>
                  <a:schemeClr val="bg1"/>
                </a:solidFill>
                <a:effectLst/>
                <a:latin typeface="Century Schoolbook" panose="02040604050505020304" pitchFamily="18" charset="0"/>
                <a:ea typeface="MS PMincho" panose="02020600040205080304" pitchFamily="18" charset="-128"/>
                <a:cs typeface="Times New Roman" panose="02020603050405020304" pitchFamily="18" charset="0"/>
              </a:rPr>
              <a:t>Implémentation et résultats</a:t>
            </a:r>
            <a:endParaRPr lang="fr-FR" sz="3600" dirty="0">
              <a:solidFill>
                <a:schemeClr val="bg1"/>
              </a:solidFill>
              <a:latin typeface="Georgia" pitchFamily="18" charset="0"/>
            </a:endParaRPr>
          </a:p>
        </p:txBody>
      </p:sp>
      <p:sp>
        <p:nvSpPr>
          <p:cNvPr id="18" name="ZoneTexte 17">
            <a:extLst>
              <a:ext uri="{FF2B5EF4-FFF2-40B4-BE49-F238E27FC236}">
                <a16:creationId xmlns:a16="http://schemas.microsoft.com/office/drawing/2014/main" id="{B66B4323-05A8-E0CF-50FA-5EB7F6FE575D}"/>
              </a:ext>
            </a:extLst>
          </p:cNvPr>
          <p:cNvSpPr txBox="1"/>
          <p:nvPr/>
        </p:nvSpPr>
        <p:spPr>
          <a:xfrm>
            <a:off x="979887" y="1243544"/>
            <a:ext cx="9404434" cy="413896"/>
          </a:xfrm>
          <a:prstGeom prst="rect">
            <a:avLst/>
          </a:prstGeom>
          <a:noFill/>
        </p:spPr>
        <p:txBody>
          <a:bodyPr wrap="square">
            <a:spAutoFit/>
          </a:bodyPr>
          <a:lstStyle/>
          <a:p>
            <a:pPr lvl="0">
              <a:lnSpc>
                <a:spcPct val="115000"/>
              </a:lnSpc>
              <a:spcBef>
                <a:spcPts val="200"/>
              </a:spcBef>
            </a:pPr>
            <a:r>
              <a:rPr lang="fr-FR" sz="2000" b="1" dirty="0">
                <a:solidFill>
                  <a:srgbClr val="000000"/>
                </a:solidFill>
                <a:effectLst/>
                <a:latin typeface="Century Schoolbook" panose="02040604050505020304" pitchFamily="18" charset="0"/>
                <a:ea typeface="MS PMincho" panose="02020600040205080304" pitchFamily="18" charset="-128"/>
                <a:cs typeface="Times New Roman" panose="02020603050405020304" pitchFamily="18" charset="0"/>
              </a:rPr>
              <a:t>La distribution de données</a:t>
            </a:r>
          </a:p>
        </p:txBody>
      </p:sp>
      <p:pic>
        <p:nvPicPr>
          <p:cNvPr id="20" name="Image 19">
            <a:extLst>
              <a:ext uri="{FF2B5EF4-FFF2-40B4-BE49-F238E27FC236}">
                <a16:creationId xmlns:a16="http://schemas.microsoft.com/office/drawing/2014/main" id="{2F0042C8-9C2E-5A4F-7E59-88A9199014F7}"/>
              </a:ext>
            </a:extLst>
          </p:cNvPr>
          <p:cNvPicPr>
            <a:picLocks noChangeAspect="1"/>
          </p:cNvPicPr>
          <p:nvPr/>
        </p:nvPicPr>
        <p:blipFill>
          <a:blip r:embed="rId3"/>
          <a:stretch>
            <a:fillRect/>
          </a:stretch>
        </p:blipFill>
        <p:spPr>
          <a:xfrm>
            <a:off x="2141694" y="1676928"/>
            <a:ext cx="7080819" cy="4203105"/>
          </a:xfrm>
          <a:prstGeom prst="rect">
            <a:avLst/>
          </a:prstGeom>
        </p:spPr>
      </p:pic>
    </p:spTree>
    <p:extLst>
      <p:ext uri="{BB962C8B-B14F-4D97-AF65-F5344CB8AC3E}">
        <p14:creationId xmlns:p14="http://schemas.microsoft.com/office/powerpoint/2010/main" val="340699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7" name="ZoneTexte 16">
            <a:extLst>
              <a:ext uri="{FF2B5EF4-FFF2-40B4-BE49-F238E27FC236}">
                <a16:creationId xmlns:a16="http://schemas.microsoft.com/office/drawing/2014/main" id="{85CF4854-81BA-4925-A7E2-FF14C3810D37}"/>
              </a:ext>
            </a:extLst>
          </p:cNvPr>
          <p:cNvSpPr txBox="1"/>
          <p:nvPr/>
        </p:nvSpPr>
        <p:spPr>
          <a:xfrm>
            <a:off x="2082769" y="308806"/>
            <a:ext cx="8742250" cy="584775"/>
          </a:xfrm>
          <a:prstGeom prst="rect">
            <a:avLst/>
          </a:prstGeom>
          <a:noFill/>
        </p:spPr>
        <p:txBody>
          <a:bodyPr wrap="square">
            <a:spAutoFit/>
          </a:bodyPr>
          <a:lstStyle/>
          <a:p>
            <a:r>
              <a:rPr lang="fr-FR" sz="3200" dirty="0">
                <a:solidFill>
                  <a:schemeClr val="bg1"/>
                </a:solidFill>
                <a:effectLst/>
                <a:latin typeface="Century Schoolbook" panose="02040604050505020304" pitchFamily="18" charset="0"/>
                <a:ea typeface="MS PMincho" panose="02020600040205080304" pitchFamily="18" charset="-128"/>
                <a:cs typeface="Times New Roman" panose="02020603050405020304" pitchFamily="18" charset="0"/>
              </a:rPr>
              <a:t>Implémentation et résultats</a:t>
            </a:r>
            <a:endParaRPr lang="fr-FR" sz="3600" dirty="0">
              <a:solidFill>
                <a:schemeClr val="bg1"/>
              </a:solidFill>
              <a:latin typeface="Georgia" pitchFamily="18" charset="0"/>
            </a:endParaRPr>
          </a:p>
        </p:txBody>
      </p:sp>
      <p:sp>
        <p:nvSpPr>
          <p:cNvPr id="19" name="ZoneTexte 18">
            <a:extLst>
              <a:ext uri="{FF2B5EF4-FFF2-40B4-BE49-F238E27FC236}">
                <a16:creationId xmlns:a16="http://schemas.microsoft.com/office/drawing/2014/main" id="{1BDAB29F-0F13-9283-E7E1-66BFBBB53DEC}"/>
              </a:ext>
            </a:extLst>
          </p:cNvPr>
          <p:cNvSpPr txBox="1"/>
          <p:nvPr/>
        </p:nvSpPr>
        <p:spPr>
          <a:xfrm>
            <a:off x="673240" y="1586702"/>
            <a:ext cx="10681039" cy="2924583"/>
          </a:xfrm>
          <a:prstGeom prst="rect">
            <a:avLst/>
          </a:prstGeom>
          <a:noFill/>
        </p:spPr>
        <p:txBody>
          <a:bodyPr wrap="square">
            <a:spAutoFit/>
          </a:bodyPr>
          <a:lstStyle/>
          <a:p>
            <a:pPr lvl="0">
              <a:lnSpc>
                <a:spcPct val="115000"/>
              </a:lnSpc>
              <a:spcBef>
                <a:spcPts val="200"/>
              </a:spcBef>
            </a:pPr>
            <a:r>
              <a:rPr lang="fr-FR" sz="2000" b="1" dirty="0">
                <a:solidFill>
                  <a:srgbClr val="000000"/>
                </a:solidFill>
                <a:effectLst/>
                <a:latin typeface="Century Schoolbook" panose="02040604050505020304" pitchFamily="18" charset="0"/>
                <a:ea typeface="MS PMincho" panose="02020600040205080304" pitchFamily="18" charset="-128"/>
                <a:cs typeface="Times New Roman" panose="02020603050405020304" pitchFamily="18" charset="0"/>
              </a:rPr>
              <a:t>Le prétraitement</a:t>
            </a:r>
          </a:p>
          <a:p>
            <a:pPr lvl="0">
              <a:lnSpc>
                <a:spcPct val="115000"/>
              </a:lnSpc>
              <a:spcBef>
                <a:spcPts val="200"/>
              </a:spcBef>
            </a:pPr>
            <a:endParaRPr lang="fr-FR" sz="2000" b="1" dirty="0">
              <a:solidFill>
                <a:srgbClr val="000000"/>
              </a:solidFill>
              <a:effectLst/>
              <a:latin typeface="Century Schoolbook" panose="02040604050505020304" pitchFamily="18" charset="0"/>
              <a:ea typeface="MS PMincho" panose="02020600040205080304" pitchFamily="18" charset="-128"/>
              <a:cs typeface="Times New Roman" panose="02020603050405020304" pitchFamily="18" charset="0"/>
            </a:endParaRPr>
          </a:p>
          <a:p>
            <a:pPr algn="just">
              <a:lnSpc>
                <a:spcPct val="115000"/>
              </a:lnSpc>
              <a:spcAft>
                <a:spcPts val="600"/>
              </a:spcAft>
            </a:pPr>
            <a:r>
              <a:rPr lang="fr-FR" sz="1800" dirty="0">
                <a:effectLst/>
                <a:latin typeface="Times New Roman" panose="02020603050405020304" pitchFamily="18" charset="0"/>
                <a:ea typeface="MS PMincho" panose="02020600040205080304" pitchFamily="18" charset="-128"/>
                <a:cs typeface="Times New Roman" panose="02020603050405020304" pitchFamily="18" charset="0"/>
              </a:rPr>
              <a:t>    </a:t>
            </a:r>
            <a:r>
              <a:rPr lang="fr-FR" sz="2400" dirty="0"/>
              <a:t>La phase de prétraitement de données textuelle est une étape clé pour un modèle de détection performant. Nous avons appliqué sur le corpus « data » les fonctions de normalisation et prétraitement mentionnées précédemment. L’exemple suivant montre un texte brut avant et après la normalisation superficielle et la normalisation linguistique :</a:t>
            </a:r>
          </a:p>
        </p:txBody>
      </p:sp>
      <p:sp>
        <p:nvSpPr>
          <p:cNvPr id="20" name="Rectangle 19">
            <a:extLst>
              <a:ext uri="{FF2B5EF4-FFF2-40B4-BE49-F238E27FC236}">
                <a16:creationId xmlns:a16="http://schemas.microsoft.com/office/drawing/2014/main" id="{08840469-6262-40A1-4AF2-65496BD98345}"/>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IV</a:t>
            </a:r>
          </a:p>
        </p:txBody>
      </p:sp>
    </p:spTree>
    <p:extLst>
      <p:ext uri="{BB962C8B-B14F-4D97-AF65-F5344CB8AC3E}">
        <p14:creationId xmlns:p14="http://schemas.microsoft.com/office/powerpoint/2010/main" val="1143143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7" name="ZoneTexte 16">
            <a:extLst>
              <a:ext uri="{FF2B5EF4-FFF2-40B4-BE49-F238E27FC236}">
                <a16:creationId xmlns:a16="http://schemas.microsoft.com/office/drawing/2014/main" id="{85CF4854-81BA-4925-A7E2-FF14C3810D37}"/>
              </a:ext>
            </a:extLst>
          </p:cNvPr>
          <p:cNvSpPr txBox="1"/>
          <p:nvPr/>
        </p:nvSpPr>
        <p:spPr>
          <a:xfrm>
            <a:off x="2082769" y="308806"/>
            <a:ext cx="8742250" cy="584775"/>
          </a:xfrm>
          <a:prstGeom prst="rect">
            <a:avLst/>
          </a:prstGeom>
          <a:noFill/>
        </p:spPr>
        <p:txBody>
          <a:bodyPr wrap="square">
            <a:spAutoFit/>
          </a:bodyPr>
          <a:lstStyle/>
          <a:p>
            <a:r>
              <a:rPr lang="fr-FR" sz="3200" dirty="0">
                <a:solidFill>
                  <a:schemeClr val="bg1"/>
                </a:solidFill>
                <a:effectLst/>
                <a:latin typeface="Century Schoolbook" panose="02040604050505020304" pitchFamily="18" charset="0"/>
                <a:ea typeface="MS PMincho" panose="02020600040205080304" pitchFamily="18" charset="-128"/>
                <a:cs typeface="Times New Roman" panose="02020603050405020304" pitchFamily="18" charset="0"/>
              </a:rPr>
              <a:t>Implémentation et résultats</a:t>
            </a:r>
            <a:endParaRPr lang="fr-FR" sz="3600" dirty="0">
              <a:solidFill>
                <a:schemeClr val="bg1"/>
              </a:solidFill>
              <a:latin typeface="Georgia" pitchFamily="18" charset="0"/>
            </a:endParaRPr>
          </a:p>
        </p:txBody>
      </p:sp>
      <p:pic>
        <p:nvPicPr>
          <p:cNvPr id="18" name="Image 17" descr="Une image contenant texte&#10;&#10;Description générée automatiquement">
            <a:extLst>
              <a:ext uri="{FF2B5EF4-FFF2-40B4-BE49-F238E27FC236}">
                <a16:creationId xmlns:a16="http://schemas.microsoft.com/office/drawing/2014/main" id="{FB38CD04-78BB-2459-B2F9-9C550DC2803A}"/>
              </a:ext>
            </a:extLst>
          </p:cNvPr>
          <p:cNvPicPr>
            <a:picLocks noChangeAspect="1"/>
          </p:cNvPicPr>
          <p:nvPr/>
        </p:nvPicPr>
        <p:blipFill>
          <a:blip r:embed="rId2"/>
          <a:stretch>
            <a:fillRect/>
          </a:stretch>
        </p:blipFill>
        <p:spPr>
          <a:xfrm>
            <a:off x="660165" y="1616935"/>
            <a:ext cx="10496530" cy="4483844"/>
          </a:xfrm>
          <a:prstGeom prst="rect">
            <a:avLst/>
          </a:prstGeom>
        </p:spPr>
      </p:pic>
      <p:sp>
        <p:nvSpPr>
          <p:cNvPr id="20" name="ZoneTexte 19">
            <a:extLst>
              <a:ext uri="{FF2B5EF4-FFF2-40B4-BE49-F238E27FC236}">
                <a16:creationId xmlns:a16="http://schemas.microsoft.com/office/drawing/2014/main" id="{C5EA8132-334A-95DD-2012-6374491F776F}"/>
              </a:ext>
            </a:extLst>
          </p:cNvPr>
          <p:cNvSpPr txBox="1"/>
          <p:nvPr/>
        </p:nvSpPr>
        <p:spPr>
          <a:xfrm>
            <a:off x="1108662" y="1177215"/>
            <a:ext cx="6133010" cy="384529"/>
          </a:xfrm>
          <a:prstGeom prst="rect">
            <a:avLst/>
          </a:prstGeom>
          <a:noFill/>
        </p:spPr>
        <p:txBody>
          <a:bodyPr wrap="square">
            <a:spAutoFit/>
          </a:bodyPr>
          <a:lstStyle/>
          <a:p>
            <a:pPr algn="just">
              <a:lnSpc>
                <a:spcPct val="115000"/>
              </a:lnSpc>
              <a:spcAft>
                <a:spcPts val="600"/>
              </a:spcAft>
            </a:pPr>
            <a:r>
              <a:rPr lang="fr-FR" sz="1800" b="1" i="1" dirty="0">
                <a:effectLst/>
                <a:latin typeface="Times New Roman" panose="02020603050405020304" pitchFamily="18" charset="0"/>
                <a:ea typeface="MS PMincho" panose="02020600040205080304" pitchFamily="18" charset="-128"/>
                <a:cs typeface="Times New Roman" panose="02020603050405020304" pitchFamily="18" charset="0"/>
              </a:rPr>
              <a:t>Texte brut :</a:t>
            </a:r>
            <a:endParaRPr lang="fr-FR" sz="1800" b="1" dirty="0">
              <a:effectLst/>
              <a:latin typeface="Century Schoolbook" panose="02040604050505020304" pitchFamily="18" charset="0"/>
              <a:ea typeface="MS PMincho" panose="02020600040205080304" pitchFamily="18" charset="-128"/>
              <a:cs typeface="Times New Roman" panose="02020603050405020304" pitchFamily="18" charset="0"/>
            </a:endParaRPr>
          </a:p>
        </p:txBody>
      </p:sp>
      <p:sp>
        <p:nvSpPr>
          <p:cNvPr id="19" name="Rectangle 18">
            <a:extLst>
              <a:ext uri="{FF2B5EF4-FFF2-40B4-BE49-F238E27FC236}">
                <a16:creationId xmlns:a16="http://schemas.microsoft.com/office/drawing/2014/main" id="{FD56DBB2-0AAF-3A06-B452-27C3299127FD}"/>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IV</a:t>
            </a:r>
          </a:p>
        </p:txBody>
      </p:sp>
    </p:spTree>
    <p:extLst>
      <p:ext uri="{BB962C8B-B14F-4D97-AF65-F5344CB8AC3E}">
        <p14:creationId xmlns:p14="http://schemas.microsoft.com/office/powerpoint/2010/main" val="3602232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7" name="ZoneTexte 16">
            <a:extLst>
              <a:ext uri="{FF2B5EF4-FFF2-40B4-BE49-F238E27FC236}">
                <a16:creationId xmlns:a16="http://schemas.microsoft.com/office/drawing/2014/main" id="{85CF4854-81BA-4925-A7E2-FF14C3810D37}"/>
              </a:ext>
            </a:extLst>
          </p:cNvPr>
          <p:cNvSpPr txBox="1"/>
          <p:nvPr/>
        </p:nvSpPr>
        <p:spPr>
          <a:xfrm>
            <a:off x="2082769" y="308806"/>
            <a:ext cx="8742250" cy="584775"/>
          </a:xfrm>
          <a:prstGeom prst="rect">
            <a:avLst/>
          </a:prstGeom>
          <a:noFill/>
        </p:spPr>
        <p:txBody>
          <a:bodyPr wrap="square">
            <a:spAutoFit/>
          </a:bodyPr>
          <a:lstStyle/>
          <a:p>
            <a:r>
              <a:rPr lang="fr-FR" sz="3200" dirty="0">
                <a:solidFill>
                  <a:schemeClr val="bg1"/>
                </a:solidFill>
                <a:effectLst/>
                <a:latin typeface="Century Schoolbook" panose="02040604050505020304" pitchFamily="18" charset="0"/>
                <a:ea typeface="MS PMincho" panose="02020600040205080304" pitchFamily="18" charset="-128"/>
                <a:cs typeface="Times New Roman" panose="02020603050405020304" pitchFamily="18" charset="0"/>
              </a:rPr>
              <a:t>Implémentation et résultats</a:t>
            </a:r>
            <a:endParaRPr lang="fr-FR" sz="3600" dirty="0">
              <a:solidFill>
                <a:schemeClr val="bg1"/>
              </a:solidFill>
              <a:latin typeface="Georgia" pitchFamily="18" charset="0"/>
            </a:endParaRPr>
          </a:p>
        </p:txBody>
      </p:sp>
      <p:sp>
        <p:nvSpPr>
          <p:cNvPr id="2" name="Rectangle 2">
            <a:extLst>
              <a:ext uri="{FF2B5EF4-FFF2-40B4-BE49-F238E27FC236}">
                <a16:creationId xmlns:a16="http://schemas.microsoft.com/office/drawing/2014/main" id="{7DC07FB9-2018-3EDC-C82E-671A79CDFDB5}"/>
              </a:ext>
            </a:extLst>
          </p:cNvPr>
          <p:cNvSpPr>
            <a:spLocks noChangeArrowheads="1"/>
          </p:cNvSpPr>
          <p:nvPr/>
        </p:nvSpPr>
        <p:spPr bwMode="auto">
          <a:xfrm>
            <a:off x="927463" y="152835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073" name="Image 18" descr="Une image contenant texte&#10;&#10;Description générée automatiquement">
            <a:extLst>
              <a:ext uri="{FF2B5EF4-FFF2-40B4-BE49-F238E27FC236}">
                <a16:creationId xmlns:a16="http://schemas.microsoft.com/office/drawing/2014/main" id="{92311E94-5499-6F98-85E9-2EBAB3C0D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41" y="1660629"/>
            <a:ext cx="10470380" cy="44090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1F7A7CD-75A3-B05E-98AD-9C408F8C5015}"/>
              </a:ext>
            </a:extLst>
          </p:cNvPr>
          <p:cNvSpPr>
            <a:spLocks noChangeArrowheads="1"/>
          </p:cNvSpPr>
          <p:nvPr/>
        </p:nvSpPr>
        <p:spPr bwMode="auto">
          <a:xfrm>
            <a:off x="927463" y="1254391"/>
            <a:ext cx="24463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82650" algn="l"/>
              </a:tabLst>
              <a:defRPr>
                <a:solidFill>
                  <a:schemeClr val="tx1"/>
                </a:solidFill>
                <a:latin typeface="Arial" panose="020B0604020202020204" pitchFamily="34" charset="0"/>
              </a:defRPr>
            </a:lvl1pPr>
            <a:lvl2pPr eaLnBrk="0" fontAlgn="base" hangingPunct="0">
              <a:spcBef>
                <a:spcPct val="0"/>
              </a:spcBef>
              <a:spcAft>
                <a:spcPct val="0"/>
              </a:spcAft>
              <a:tabLst>
                <a:tab pos="882650" algn="l"/>
              </a:tabLst>
              <a:defRPr>
                <a:solidFill>
                  <a:schemeClr val="tx1"/>
                </a:solidFill>
                <a:latin typeface="Arial" panose="020B0604020202020204" pitchFamily="34" charset="0"/>
              </a:defRPr>
            </a:lvl2pPr>
            <a:lvl3pPr eaLnBrk="0" fontAlgn="base" hangingPunct="0">
              <a:spcBef>
                <a:spcPct val="0"/>
              </a:spcBef>
              <a:spcAft>
                <a:spcPct val="0"/>
              </a:spcAft>
              <a:tabLst>
                <a:tab pos="882650" algn="l"/>
              </a:tabLst>
              <a:defRPr>
                <a:solidFill>
                  <a:schemeClr val="tx1"/>
                </a:solidFill>
                <a:latin typeface="Arial" panose="020B0604020202020204" pitchFamily="34" charset="0"/>
              </a:defRPr>
            </a:lvl3pPr>
            <a:lvl4pPr eaLnBrk="0" fontAlgn="base" hangingPunct="0">
              <a:spcBef>
                <a:spcPct val="0"/>
              </a:spcBef>
              <a:spcAft>
                <a:spcPct val="0"/>
              </a:spcAft>
              <a:tabLst>
                <a:tab pos="882650" algn="l"/>
              </a:tabLst>
              <a:defRPr>
                <a:solidFill>
                  <a:schemeClr val="tx1"/>
                </a:solidFill>
                <a:latin typeface="Arial" panose="020B0604020202020204" pitchFamily="34" charset="0"/>
              </a:defRPr>
            </a:lvl4pPr>
            <a:lvl5pPr eaLnBrk="0" fontAlgn="base" hangingPunct="0">
              <a:spcBef>
                <a:spcPct val="0"/>
              </a:spcBef>
              <a:spcAft>
                <a:spcPct val="0"/>
              </a:spcAft>
              <a:tabLst>
                <a:tab pos="882650" algn="l"/>
              </a:tabLst>
              <a:defRPr>
                <a:solidFill>
                  <a:schemeClr val="tx1"/>
                </a:solidFill>
                <a:latin typeface="Arial" panose="020B0604020202020204" pitchFamily="34" charset="0"/>
              </a:defRPr>
            </a:lvl5pPr>
            <a:lvl6pPr eaLnBrk="0" fontAlgn="base" hangingPunct="0">
              <a:spcBef>
                <a:spcPct val="0"/>
              </a:spcBef>
              <a:spcAft>
                <a:spcPct val="0"/>
              </a:spcAft>
              <a:tabLst>
                <a:tab pos="882650" algn="l"/>
              </a:tabLst>
              <a:defRPr>
                <a:solidFill>
                  <a:schemeClr val="tx1"/>
                </a:solidFill>
                <a:latin typeface="Arial" panose="020B0604020202020204" pitchFamily="34" charset="0"/>
              </a:defRPr>
            </a:lvl6pPr>
            <a:lvl7pPr eaLnBrk="0" fontAlgn="base" hangingPunct="0">
              <a:spcBef>
                <a:spcPct val="0"/>
              </a:spcBef>
              <a:spcAft>
                <a:spcPct val="0"/>
              </a:spcAft>
              <a:tabLst>
                <a:tab pos="882650" algn="l"/>
              </a:tabLst>
              <a:defRPr>
                <a:solidFill>
                  <a:schemeClr val="tx1"/>
                </a:solidFill>
                <a:latin typeface="Arial" panose="020B0604020202020204" pitchFamily="34" charset="0"/>
              </a:defRPr>
            </a:lvl7pPr>
            <a:lvl8pPr eaLnBrk="0" fontAlgn="base" hangingPunct="0">
              <a:spcBef>
                <a:spcPct val="0"/>
              </a:spcBef>
              <a:spcAft>
                <a:spcPct val="0"/>
              </a:spcAft>
              <a:tabLst>
                <a:tab pos="882650" algn="l"/>
              </a:tabLst>
              <a:defRPr>
                <a:solidFill>
                  <a:schemeClr val="tx1"/>
                </a:solidFill>
                <a:latin typeface="Arial" panose="020B0604020202020204" pitchFamily="34" charset="0"/>
              </a:defRPr>
            </a:lvl8pPr>
            <a:lvl9pPr eaLnBrk="0" fontAlgn="base" hangingPunct="0">
              <a:spcBef>
                <a:spcPct val="0"/>
              </a:spcBef>
              <a:spcAft>
                <a:spcPct val="0"/>
              </a:spcAft>
              <a:tabLst>
                <a:tab pos="8826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82650" algn="l"/>
              </a:tabLst>
            </a:pPr>
            <a:r>
              <a:rPr lang="fr-FR" altLang="fr-FR" b="1" i="1" dirty="0">
                <a:latin typeface="Times New Roman" panose="02020603050405020304" pitchFamily="18" charset="0"/>
                <a:ea typeface="MS PMincho" panose="02020600040205080304" pitchFamily="18" charset="-128"/>
                <a:cs typeface="Times New Roman" panose="02020603050405020304" pitchFamily="18" charset="0"/>
              </a:rPr>
              <a:t>Texte final prétraité : </a:t>
            </a:r>
          </a:p>
        </p:txBody>
      </p:sp>
      <p:sp>
        <p:nvSpPr>
          <p:cNvPr id="19" name="Rectangle 18">
            <a:extLst>
              <a:ext uri="{FF2B5EF4-FFF2-40B4-BE49-F238E27FC236}">
                <a16:creationId xmlns:a16="http://schemas.microsoft.com/office/drawing/2014/main" id="{7BA2F561-17DB-3D1E-5E14-08DA08F90D9B}"/>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IV</a:t>
            </a:r>
          </a:p>
        </p:txBody>
      </p:sp>
    </p:spTree>
    <p:extLst>
      <p:ext uri="{BB962C8B-B14F-4D97-AF65-F5344CB8AC3E}">
        <p14:creationId xmlns:p14="http://schemas.microsoft.com/office/powerpoint/2010/main" val="4035323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7" name="ZoneTexte 16">
            <a:extLst>
              <a:ext uri="{FF2B5EF4-FFF2-40B4-BE49-F238E27FC236}">
                <a16:creationId xmlns:a16="http://schemas.microsoft.com/office/drawing/2014/main" id="{85CF4854-81BA-4925-A7E2-FF14C3810D37}"/>
              </a:ext>
            </a:extLst>
          </p:cNvPr>
          <p:cNvSpPr txBox="1"/>
          <p:nvPr/>
        </p:nvSpPr>
        <p:spPr>
          <a:xfrm>
            <a:off x="2082769" y="308806"/>
            <a:ext cx="8742250" cy="584775"/>
          </a:xfrm>
          <a:prstGeom prst="rect">
            <a:avLst/>
          </a:prstGeom>
          <a:noFill/>
        </p:spPr>
        <p:txBody>
          <a:bodyPr wrap="square">
            <a:spAutoFit/>
          </a:bodyPr>
          <a:lstStyle/>
          <a:p>
            <a:r>
              <a:rPr lang="fr-FR" sz="3200" dirty="0">
                <a:solidFill>
                  <a:schemeClr val="bg1"/>
                </a:solidFill>
                <a:effectLst/>
                <a:latin typeface="Century Schoolbook" panose="02040604050505020304" pitchFamily="18" charset="0"/>
                <a:ea typeface="MS PMincho" panose="02020600040205080304" pitchFamily="18" charset="-128"/>
                <a:cs typeface="Times New Roman" panose="02020603050405020304" pitchFamily="18" charset="0"/>
              </a:rPr>
              <a:t>Implémentation et résultats</a:t>
            </a:r>
            <a:endParaRPr lang="fr-FR" sz="3600" dirty="0">
              <a:solidFill>
                <a:schemeClr val="bg1"/>
              </a:solidFill>
              <a:latin typeface="Georgia" pitchFamily="18" charset="0"/>
            </a:endParaRPr>
          </a:p>
        </p:txBody>
      </p:sp>
      <p:pic>
        <p:nvPicPr>
          <p:cNvPr id="3" name="Image 2">
            <a:extLst>
              <a:ext uri="{FF2B5EF4-FFF2-40B4-BE49-F238E27FC236}">
                <a16:creationId xmlns:a16="http://schemas.microsoft.com/office/drawing/2014/main" id="{420BB842-79EE-001F-08DD-62D9BB1FA09E}"/>
              </a:ext>
            </a:extLst>
          </p:cNvPr>
          <p:cNvPicPr>
            <a:picLocks noChangeAspect="1"/>
          </p:cNvPicPr>
          <p:nvPr/>
        </p:nvPicPr>
        <p:blipFill>
          <a:blip r:embed="rId3"/>
          <a:stretch>
            <a:fillRect/>
          </a:stretch>
        </p:blipFill>
        <p:spPr>
          <a:xfrm>
            <a:off x="1335594" y="1723586"/>
            <a:ext cx="9520811" cy="4646541"/>
          </a:xfrm>
          <a:prstGeom prst="rect">
            <a:avLst/>
          </a:prstGeom>
        </p:spPr>
      </p:pic>
      <p:sp>
        <p:nvSpPr>
          <p:cNvPr id="18" name="ZoneTexte 17">
            <a:extLst>
              <a:ext uri="{FF2B5EF4-FFF2-40B4-BE49-F238E27FC236}">
                <a16:creationId xmlns:a16="http://schemas.microsoft.com/office/drawing/2014/main" id="{70AB0301-CA35-1C6D-6973-BD3C40634404}"/>
              </a:ext>
            </a:extLst>
          </p:cNvPr>
          <p:cNvSpPr txBox="1"/>
          <p:nvPr/>
        </p:nvSpPr>
        <p:spPr>
          <a:xfrm>
            <a:off x="1054257" y="1078160"/>
            <a:ext cx="11137743" cy="413896"/>
          </a:xfrm>
          <a:prstGeom prst="rect">
            <a:avLst/>
          </a:prstGeom>
          <a:noFill/>
        </p:spPr>
        <p:txBody>
          <a:bodyPr wrap="square">
            <a:spAutoFit/>
          </a:bodyPr>
          <a:lstStyle/>
          <a:p>
            <a:pPr lvl="0">
              <a:lnSpc>
                <a:spcPct val="115000"/>
              </a:lnSpc>
              <a:spcBef>
                <a:spcPts val="200"/>
              </a:spcBef>
            </a:pPr>
            <a:r>
              <a:rPr lang="fr-FR" sz="2000" b="1" dirty="0">
                <a:solidFill>
                  <a:srgbClr val="000000"/>
                </a:solidFill>
                <a:effectLst/>
                <a:latin typeface="Century Schoolbook" panose="02040604050505020304" pitchFamily="18" charset="0"/>
                <a:ea typeface="MS PMincho" panose="02020600040205080304" pitchFamily="18" charset="-128"/>
                <a:cs typeface="Times New Roman" panose="02020603050405020304" pitchFamily="18" charset="0"/>
              </a:rPr>
              <a:t>Les résultats de classification</a:t>
            </a:r>
          </a:p>
        </p:txBody>
      </p:sp>
      <p:sp>
        <p:nvSpPr>
          <p:cNvPr id="19" name="Rectangle 18">
            <a:extLst>
              <a:ext uri="{FF2B5EF4-FFF2-40B4-BE49-F238E27FC236}">
                <a16:creationId xmlns:a16="http://schemas.microsoft.com/office/drawing/2014/main" id="{5D5B9417-CD05-F489-56F8-FDA9D4CA6F8F}"/>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IV</a:t>
            </a:r>
          </a:p>
        </p:txBody>
      </p:sp>
    </p:spTree>
    <p:extLst>
      <p:ext uri="{BB962C8B-B14F-4D97-AF65-F5344CB8AC3E}">
        <p14:creationId xmlns:p14="http://schemas.microsoft.com/office/powerpoint/2010/main" val="3661892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7" name="ZoneTexte 16">
            <a:extLst>
              <a:ext uri="{FF2B5EF4-FFF2-40B4-BE49-F238E27FC236}">
                <a16:creationId xmlns:a16="http://schemas.microsoft.com/office/drawing/2014/main" id="{85CF4854-81BA-4925-A7E2-FF14C3810D37}"/>
              </a:ext>
            </a:extLst>
          </p:cNvPr>
          <p:cNvSpPr txBox="1"/>
          <p:nvPr/>
        </p:nvSpPr>
        <p:spPr>
          <a:xfrm>
            <a:off x="2082769" y="308806"/>
            <a:ext cx="8742250" cy="584775"/>
          </a:xfrm>
          <a:prstGeom prst="rect">
            <a:avLst/>
          </a:prstGeom>
          <a:noFill/>
        </p:spPr>
        <p:txBody>
          <a:bodyPr wrap="square">
            <a:spAutoFit/>
          </a:bodyPr>
          <a:lstStyle/>
          <a:p>
            <a:r>
              <a:rPr lang="fr-FR" sz="3200" dirty="0">
                <a:solidFill>
                  <a:schemeClr val="bg1"/>
                </a:solidFill>
                <a:effectLst/>
                <a:latin typeface="Century Schoolbook" panose="02040604050505020304" pitchFamily="18" charset="0"/>
                <a:ea typeface="MS PMincho" panose="02020600040205080304" pitchFamily="18" charset="-128"/>
                <a:cs typeface="Times New Roman" panose="02020603050405020304" pitchFamily="18" charset="0"/>
              </a:rPr>
              <a:t>Implémentation et résultats</a:t>
            </a:r>
            <a:endParaRPr lang="fr-FR" sz="3600" dirty="0">
              <a:solidFill>
                <a:schemeClr val="bg1"/>
              </a:solidFill>
              <a:latin typeface="Georgia" pitchFamily="18" charset="0"/>
            </a:endParaRPr>
          </a:p>
        </p:txBody>
      </p:sp>
      <p:pic>
        <p:nvPicPr>
          <p:cNvPr id="4" name="Image 3">
            <a:extLst>
              <a:ext uri="{FF2B5EF4-FFF2-40B4-BE49-F238E27FC236}">
                <a16:creationId xmlns:a16="http://schemas.microsoft.com/office/drawing/2014/main" id="{6D28A981-2198-6672-39EE-D883C9BBA437}"/>
              </a:ext>
            </a:extLst>
          </p:cNvPr>
          <p:cNvPicPr>
            <a:picLocks noChangeAspect="1"/>
          </p:cNvPicPr>
          <p:nvPr/>
        </p:nvPicPr>
        <p:blipFill>
          <a:blip r:embed="rId2"/>
          <a:stretch>
            <a:fillRect/>
          </a:stretch>
        </p:blipFill>
        <p:spPr>
          <a:xfrm>
            <a:off x="494628" y="1110242"/>
            <a:ext cx="10707298" cy="5077515"/>
          </a:xfrm>
          <a:prstGeom prst="rect">
            <a:avLst/>
          </a:prstGeom>
        </p:spPr>
      </p:pic>
      <p:sp>
        <p:nvSpPr>
          <p:cNvPr id="18" name="Rectangle 17">
            <a:extLst>
              <a:ext uri="{FF2B5EF4-FFF2-40B4-BE49-F238E27FC236}">
                <a16:creationId xmlns:a16="http://schemas.microsoft.com/office/drawing/2014/main" id="{A7401EE7-AE57-334D-1977-4EF186D7FA18}"/>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IV</a:t>
            </a:r>
          </a:p>
        </p:txBody>
      </p:sp>
    </p:spTree>
    <p:extLst>
      <p:ext uri="{BB962C8B-B14F-4D97-AF65-F5344CB8AC3E}">
        <p14:creationId xmlns:p14="http://schemas.microsoft.com/office/powerpoint/2010/main" val="1913948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7" name="ZoneTexte 16">
            <a:extLst>
              <a:ext uri="{FF2B5EF4-FFF2-40B4-BE49-F238E27FC236}">
                <a16:creationId xmlns:a16="http://schemas.microsoft.com/office/drawing/2014/main" id="{85CF4854-81BA-4925-A7E2-FF14C3810D37}"/>
              </a:ext>
            </a:extLst>
          </p:cNvPr>
          <p:cNvSpPr txBox="1"/>
          <p:nvPr/>
        </p:nvSpPr>
        <p:spPr>
          <a:xfrm>
            <a:off x="2082769" y="308806"/>
            <a:ext cx="8742250" cy="584775"/>
          </a:xfrm>
          <a:prstGeom prst="rect">
            <a:avLst/>
          </a:prstGeom>
          <a:noFill/>
        </p:spPr>
        <p:txBody>
          <a:bodyPr wrap="square">
            <a:spAutoFit/>
          </a:bodyPr>
          <a:lstStyle/>
          <a:p>
            <a:r>
              <a:rPr lang="fr-FR" sz="3200" dirty="0">
                <a:solidFill>
                  <a:schemeClr val="bg1"/>
                </a:solidFill>
                <a:effectLst/>
                <a:latin typeface="Century Schoolbook" panose="02040604050505020304" pitchFamily="18" charset="0"/>
                <a:ea typeface="MS PMincho" panose="02020600040205080304" pitchFamily="18" charset="-128"/>
                <a:cs typeface="Times New Roman" panose="02020603050405020304" pitchFamily="18" charset="0"/>
              </a:rPr>
              <a:t>Implémentation et résultats</a:t>
            </a:r>
            <a:endParaRPr lang="fr-FR" sz="3600" dirty="0">
              <a:solidFill>
                <a:schemeClr val="bg1"/>
              </a:solidFill>
              <a:latin typeface="Georgia" pitchFamily="18" charset="0"/>
            </a:endParaRPr>
          </a:p>
        </p:txBody>
      </p:sp>
      <p:pic>
        <p:nvPicPr>
          <p:cNvPr id="18" name="Image 17">
            <a:extLst>
              <a:ext uri="{FF2B5EF4-FFF2-40B4-BE49-F238E27FC236}">
                <a16:creationId xmlns:a16="http://schemas.microsoft.com/office/drawing/2014/main" id="{535F0B39-DD82-DE63-C4E7-93A732EB4D59}"/>
              </a:ext>
            </a:extLst>
          </p:cNvPr>
          <p:cNvPicPr>
            <a:picLocks noChangeAspect="1"/>
          </p:cNvPicPr>
          <p:nvPr/>
        </p:nvPicPr>
        <p:blipFill>
          <a:blip r:embed="rId2"/>
          <a:stretch>
            <a:fillRect/>
          </a:stretch>
        </p:blipFill>
        <p:spPr>
          <a:xfrm>
            <a:off x="1724875" y="1419347"/>
            <a:ext cx="8742250" cy="4765837"/>
          </a:xfrm>
          <a:prstGeom prst="rect">
            <a:avLst/>
          </a:prstGeom>
        </p:spPr>
      </p:pic>
      <p:sp>
        <p:nvSpPr>
          <p:cNvPr id="19" name="Rectangle 18">
            <a:extLst>
              <a:ext uri="{FF2B5EF4-FFF2-40B4-BE49-F238E27FC236}">
                <a16:creationId xmlns:a16="http://schemas.microsoft.com/office/drawing/2014/main" id="{E0DBFB8C-4420-76FC-ECEC-F91E3CC3E3FD}"/>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IV</a:t>
            </a:r>
          </a:p>
        </p:txBody>
      </p:sp>
    </p:spTree>
    <p:extLst>
      <p:ext uri="{BB962C8B-B14F-4D97-AF65-F5344CB8AC3E}">
        <p14:creationId xmlns:p14="http://schemas.microsoft.com/office/powerpoint/2010/main" val="1098100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7" name="ZoneTexte 16">
            <a:extLst>
              <a:ext uri="{FF2B5EF4-FFF2-40B4-BE49-F238E27FC236}">
                <a16:creationId xmlns:a16="http://schemas.microsoft.com/office/drawing/2014/main" id="{85CF4854-81BA-4925-A7E2-FF14C3810D37}"/>
              </a:ext>
            </a:extLst>
          </p:cNvPr>
          <p:cNvSpPr txBox="1"/>
          <p:nvPr/>
        </p:nvSpPr>
        <p:spPr>
          <a:xfrm>
            <a:off x="2082769" y="308806"/>
            <a:ext cx="8742250" cy="584775"/>
          </a:xfrm>
          <a:prstGeom prst="rect">
            <a:avLst/>
          </a:prstGeom>
          <a:noFill/>
        </p:spPr>
        <p:txBody>
          <a:bodyPr wrap="square">
            <a:spAutoFit/>
          </a:bodyPr>
          <a:lstStyle/>
          <a:p>
            <a:r>
              <a:rPr lang="fr-FR" sz="3200" dirty="0">
                <a:solidFill>
                  <a:schemeClr val="bg1"/>
                </a:solidFill>
                <a:effectLst/>
                <a:latin typeface="+mj-lt"/>
                <a:ea typeface="MS PMincho" panose="02020600040205080304" pitchFamily="18" charset="-128"/>
                <a:cs typeface="Times New Roman" panose="02020603050405020304" pitchFamily="18" charset="0"/>
              </a:rPr>
              <a:t>Implémentation et résultats</a:t>
            </a:r>
            <a:endParaRPr lang="fr-FR" sz="3600" dirty="0">
              <a:solidFill>
                <a:schemeClr val="bg1"/>
              </a:solidFill>
              <a:latin typeface="+mj-lt"/>
            </a:endParaRPr>
          </a:p>
        </p:txBody>
      </p:sp>
      <p:sp>
        <p:nvSpPr>
          <p:cNvPr id="19" name="ZoneTexte 18">
            <a:extLst>
              <a:ext uri="{FF2B5EF4-FFF2-40B4-BE49-F238E27FC236}">
                <a16:creationId xmlns:a16="http://schemas.microsoft.com/office/drawing/2014/main" id="{AF62AAC8-4970-8203-F30F-955BBE1CDBB9}"/>
              </a:ext>
            </a:extLst>
          </p:cNvPr>
          <p:cNvSpPr txBox="1"/>
          <p:nvPr/>
        </p:nvSpPr>
        <p:spPr>
          <a:xfrm>
            <a:off x="654702" y="1153488"/>
            <a:ext cx="11043312" cy="4639412"/>
          </a:xfrm>
          <a:prstGeom prst="rect">
            <a:avLst/>
          </a:prstGeom>
          <a:noFill/>
        </p:spPr>
        <p:txBody>
          <a:bodyPr wrap="square">
            <a:spAutoFit/>
          </a:bodyPr>
          <a:lstStyle/>
          <a:p>
            <a:pPr lvl="0">
              <a:lnSpc>
                <a:spcPct val="115000"/>
              </a:lnSpc>
              <a:spcBef>
                <a:spcPts val="200"/>
              </a:spcBef>
            </a:pPr>
            <a:r>
              <a:rPr lang="fr-FR" sz="2000" b="1" dirty="0">
                <a:solidFill>
                  <a:srgbClr val="000000"/>
                </a:solidFill>
                <a:effectLst/>
                <a:latin typeface="Century Schoolbook" panose="02040604050505020304" pitchFamily="18" charset="0"/>
                <a:ea typeface="MS PMincho" panose="02020600040205080304" pitchFamily="18" charset="-128"/>
                <a:cs typeface="Times New Roman" panose="02020603050405020304" pitchFamily="18" charset="0"/>
              </a:rPr>
              <a:t>La discussion des résultats de classification </a:t>
            </a:r>
          </a:p>
          <a:p>
            <a:pPr>
              <a:lnSpc>
                <a:spcPct val="115000"/>
              </a:lnSpc>
              <a:spcAft>
                <a:spcPts val="600"/>
              </a:spcAft>
            </a:pPr>
            <a:r>
              <a:rPr lang="fr-FR" sz="1800" dirty="0">
                <a:effectLst/>
                <a:latin typeface="Century Schoolbook" panose="02040604050505020304" pitchFamily="18" charset="0"/>
                <a:ea typeface="MS PMincho" panose="02020600040205080304" pitchFamily="18" charset="-128"/>
                <a:cs typeface="Times New Roman" panose="02020603050405020304" pitchFamily="18" charset="0"/>
              </a:rPr>
              <a:t> </a:t>
            </a:r>
          </a:p>
          <a:p>
            <a:pPr algn="just">
              <a:lnSpc>
                <a:spcPct val="115000"/>
              </a:lnSpc>
              <a:spcAft>
                <a:spcPts val="600"/>
              </a:spcAft>
            </a:pPr>
            <a:r>
              <a:rPr lang="fr-FR" sz="1800" dirty="0">
                <a:effectLst/>
                <a:latin typeface="Times New Roman" panose="02020603050405020304" pitchFamily="18" charset="0"/>
                <a:ea typeface="MS PMincho" panose="02020600040205080304" pitchFamily="18" charset="-128"/>
                <a:cs typeface="Times New Roman" panose="02020603050405020304" pitchFamily="18" charset="0"/>
              </a:rPr>
              <a:t>    </a:t>
            </a:r>
            <a:r>
              <a:rPr lang="fr-FR" sz="2400" dirty="0"/>
              <a:t>A partir de ce que nous avons comme résultats, nous remarquons que les modèles de classification de base Naïve de Bayes, Régression logistique, Forêts aléatoires, et arbres de décisions, donnent de bonnes performances. D’autre part, nous constatons que le modèle RFC et le modèle de la régression logistique surpassent les autres classificateurs de base et fonctionnent mieux en termes de toutes les mesures. Ceci n’est pas surprenant parce que RFC est connu de sa capacité optimale à supporter le type catégorique de données (comme les données textuelles) par rapport aux autres classificateurs classiques. De même pour la régression logistique qui donne des bons résultats dans le cas où les classes des données peuvent être linéairement séparables.</a:t>
            </a:r>
          </a:p>
        </p:txBody>
      </p:sp>
      <p:sp>
        <p:nvSpPr>
          <p:cNvPr id="18" name="Rectangle 17">
            <a:extLst>
              <a:ext uri="{FF2B5EF4-FFF2-40B4-BE49-F238E27FC236}">
                <a16:creationId xmlns:a16="http://schemas.microsoft.com/office/drawing/2014/main" id="{D1AC3E99-1F88-2856-7114-3E554E3AB6DA}"/>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IV</a:t>
            </a:r>
          </a:p>
        </p:txBody>
      </p:sp>
    </p:spTree>
    <p:extLst>
      <p:ext uri="{BB962C8B-B14F-4D97-AF65-F5344CB8AC3E}">
        <p14:creationId xmlns:p14="http://schemas.microsoft.com/office/powerpoint/2010/main" val="110226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5" name="Rectangle 14">
            <a:extLst>
              <a:ext uri="{FF2B5EF4-FFF2-40B4-BE49-F238E27FC236}">
                <a16:creationId xmlns:a16="http://schemas.microsoft.com/office/drawing/2014/main" id="{4E804476-5551-4668-A44B-8DA00F831D26}"/>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7" name="ZoneTexte 16">
            <a:extLst>
              <a:ext uri="{FF2B5EF4-FFF2-40B4-BE49-F238E27FC236}">
                <a16:creationId xmlns:a16="http://schemas.microsoft.com/office/drawing/2014/main" id="{85CF4854-81BA-4925-A7E2-FF14C3810D37}"/>
              </a:ext>
            </a:extLst>
          </p:cNvPr>
          <p:cNvSpPr txBox="1"/>
          <p:nvPr/>
        </p:nvSpPr>
        <p:spPr>
          <a:xfrm>
            <a:off x="2095832" y="304453"/>
            <a:ext cx="8742250" cy="523220"/>
          </a:xfrm>
          <a:prstGeom prst="rect">
            <a:avLst/>
          </a:prstGeom>
          <a:noFill/>
        </p:spPr>
        <p:txBody>
          <a:bodyPr wrap="square">
            <a:spAutoFit/>
          </a:bodyPr>
          <a:lstStyle/>
          <a:p>
            <a:r>
              <a:rPr lang="fr-FR" sz="2800" dirty="0">
                <a:solidFill>
                  <a:schemeClr val="bg1"/>
                </a:solidFill>
                <a:latin typeface="Century Gothic" pitchFamily="34" charset="0"/>
              </a:rPr>
              <a:t> </a:t>
            </a:r>
            <a:r>
              <a:rPr lang="fr-FR" sz="2400" dirty="0">
                <a:solidFill>
                  <a:schemeClr val="bg1"/>
                </a:solidFill>
                <a:latin typeface="Century Gothic" pitchFamily="34" charset="0"/>
              </a:rPr>
              <a:t>Objectif et contribution </a:t>
            </a:r>
            <a:endParaRPr lang="fr-FR" sz="2000" dirty="0">
              <a:solidFill>
                <a:schemeClr val="bg1"/>
              </a:solidFill>
              <a:latin typeface="Century Gothic" pitchFamily="34" charset="0"/>
            </a:endParaRPr>
          </a:p>
        </p:txBody>
      </p:sp>
      <p:sp>
        <p:nvSpPr>
          <p:cNvPr id="18" name="ZoneTexte 17">
            <a:extLst>
              <a:ext uri="{FF2B5EF4-FFF2-40B4-BE49-F238E27FC236}">
                <a16:creationId xmlns:a16="http://schemas.microsoft.com/office/drawing/2014/main" id="{691FF093-AFB8-689E-66DD-FBC6DDE6D0BF}"/>
              </a:ext>
            </a:extLst>
          </p:cNvPr>
          <p:cNvSpPr txBox="1"/>
          <p:nvPr/>
        </p:nvSpPr>
        <p:spPr>
          <a:xfrm>
            <a:off x="654701" y="2200396"/>
            <a:ext cx="10728002" cy="2605585"/>
          </a:xfrm>
          <a:prstGeom prst="rect">
            <a:avLst/>
          </a:prstGeom>
          <a:noFill/>
        </p:spPr>
        <p:txBody>
          <a:bodyPr wrap="square">
            <a:spAutoFit/>
          </a:bodyPr>
          <a:lstStyle/>
          <a:p>
            <a:pPr algn="just">
              <a:lnSpc>
                <a:spcPct val="115000"/>
              </a:lnSpc>
              <a:spcAft>
                <a:spcPts val="600"/>
              </a:spcAft>
            </a:pPr>
            <a:r>
              <a:rPr lang="fr-FR" sz="1800" dirty="0">
                <a:effectLst/>
                <a:latin typeface="Times New Roman" panose="02020603050405020304" pitchFamily="18" charset="0"/>
                <a:ea typeface="MS PMincho" panose="02020600040205080304" pitchFamily="18" charset="-128"/>
                <a:cs typeface="Times New Roman" panose="02020603050405020304" pitchFamily="18" charset="0"/>
              </a:rPr>
              <a:t> </a:t>
            </a:r>
            <a:r>
              <a:rPr lang="fr-FR" sz="2400" dirty="0">
                <a:effectLst/>
                <a:latin typeface="Times New Roman" panose="02020603050405020304" pitchFamily="18" charset="0"/>
                <a:ea typeface="MS PMincho" panose="02020600040205080304" pitchFamily="18" charset="-128"/>
                <a:cs typeface="Times New Roman" panose="02020603050405020304" pitchFamily="18" charset="0"/>
              </a:rPr>
              <a:t>Dans ce projet, notre objectif est d’explorer le domaine des fausses informations, en particulier la tâche de détection de fausses nouvelles publiées sur le web et les médias sociaux. Nous avons également exploité les techniques de l’apprentissage automatique pour développer certains modèles de détection de fausses informations tout en respectant la méthodologie de la classification du texte liée au domaine du traitement automatique du langage naturel (NLP).</a:t>
            </a:r>
            <a:endParaRPr lang="fr-FR" sz="1800" dirty="0">
              <a:effectLst/>
              <a:latin typeface="Century Schoolbook" panose="02040604050505020304" pitchFamily="18" charset="0"/>
              <a:ea typeface="MS PMincho" panose="02020600040205080304" pitchFamily="18" charset="-128"/>
              <a:cs typeface="Times New Roman" panose="02020603050405020304" pitchFamily="18" charset="0"/>
            </a:endParaRPr>
          </a:p>
        </p:txBody>
      </p:sp>
    </p:spTree>
    <p:extLst>
      <p:ext uri="{BB962C8B-B14F-4D97-AF65-F5344CB8AC3E}">
        <p14:creationId xmlns:p14="http://schemas.microsoft.com/office/powerpoint/2010/main" val="3012752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7" name="ZoneTexte 16">
            <a:extLst>
              <a:ext uri="{FF2B5EF4-FFF2-40B4-BE49-F238E27FC236}">
                <a16:creationId xmlns:a16="http://schemas.microsoft.com/office/drawing/2014/main" id="{85CF4854-81BA-4925-A7E2-FF14C3810D37}"/>
              </a:ext>
            </a:extLst>
          </p:cNvPr>
          <p:cNvSpPr txBox="1"/>
          <p:nvPr/>
        </p:nvSpPr>
        <p:spPr>
          <a:xfrm>
            <a:off x="2082769" y="308806"/>
            <a:ext cx="8742250" cy="584775"/>
          </a:xfrm>
          <a:prstGeom prst="rect">
            <a:avLst/>
          </a:prstGeom>
          <a:noFill/>
        </p:spPr>
        <p:txBody>
          <a:bodyPr wrap="square">
            <a:spAutoFit/>
          </a:bodyPr>
          <a:lstStyle/>
          <a:p>
            <a:r>
              <a:rPr lang="fr-FR" sz="3200" dirty="0">
                <a:solidFill>
                  <a:schemeClr val="bg1"/>
                </a:solidFill>
                <a:effectLst/>
                <a:latin typeface="Century Schoolbook" panose="02040604050505020304" pitchFamily="18" charset="0"/>
                <a:ea typeface="MS PMincho" panose="02020600040205080304" pitchFamily="18" charset="-128"/>
                <a:cs typeface="Times New Roman" panose="02020603050405020304" pitchFamily="18" charset="0"/>
              </a:rPr>
              <a:t>Implémentation et résultats</a:t>
            </a:r>
            <a:endParaRPr lang="fr-FR" sz="3600" dirty="0">
              <a:solidFill>
                <a:schemeClr val="bg1"/>
              </a:solidFill>
              <a:latin typeface="Georgia" pitchFamily="18" charset="0"/>
            </a:endParaRPr>
          </a:p>
        </p:txBody>
      </p:sp>
      <p:pic>
        <p:nvPicPr>
          <p:cNvPr id="4101" name="Image 29">
            <a:extLst>
              <a:ext uri="{FF2B5EF4-FFF2-40B4-BE49-F238E27FC236}">
                <a16:creationId xmlns:a16="http://schemas.microsoft.com/office/drawing/2014/main" id="{CAD55D8C-3F66-BC04-0129-550FD9161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701" y="3023757"/>
            <a:ext cx="10470381" cy="1046429"/>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8">
            <a:extLst>
              <a:ext uri="{FF2B5EF4-FFF2-40B4-BE49-F238E27FC236}">
                <a16:creationId xmlns:a16="http://schemas.microsoft.com/office/drawing/2014/main" id="{02A019BC-C515-B032-DB35-789732055AD6}"/>
              </a:ext>
            </a:extLst>
          </p:cNvPr>
          <p:cNvSpPr>
            <a:spLocks noChangeArrowheads="1"/>
          </p:cNvSpPr>
          <p:nvPr/>
        </p:nvSpPr>
        <p:spPr bwMode="auto">
          <a:xfrm>
            <a:off x="0" y="26894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8" name="Rectangle 17">
            <a:extLst>
              <a:ext uri="{FF2B5EF4-FFF2-40B4-BE49-F238E27FC236}">
                <a16:creationId xmlns:a16="http://schemas.microsoft.com/office/drawing/2014/main" id="{813F91EF-60F2-E045-4C14-D698EA9C4DBF}"/>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IV</a:t>
            </a:r>
          </a:p>
        </p:txBody>
      </p:sp>
    </p:spTree>
    <p:extLst>
      <p:ext uri="{BB962C8B-B14F-4D97-AF65-F5344CB8AC3E}">
        <p14:creationId xmlns:p14="http://schemas.microsoft.com/office/powerpoint/2010/main" val="560480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5" name="Rectangle 14">
            <a:extLst>
              <a:ext uri="{FF2B5EF4-FFF2-40B4-BE49-F238E27FC236}">
                <a16:creationId xmlns:a16="http://schemas.microsoft.com/office/drawing/2014/main" id="{4E804476-5551-4668-A44B-8DA00F831D26}"/>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V</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7" name="ZoneTexte 16">
            <a:extLst>
              <a:ext uri="{FF2B5EF4-FFF2-40B4-BE49-F238E27FC236}">
                <a16:creationId xmlns:a16="http://schemas.microsoft.com/office/drawing/2014/main" id="{85CF4854-81BA-4925-A7E2-FF14C3810D37}"/>
              </a:ext>
            </a:extLst>
          </p:cNvPr>
          <p:cNvSpPr txBox="1"/>
          <p:nvPr/>
        </p:nvSpPr>
        <p:spPr>
          <a:xfrm>
            <a:off x="2082769" y="308806"/>
            <a:ext cx="8742250" cy="584775"/>
          </a:xfrm>
          <a:prstGeom prst="rect">
            <a:avLst/>
          </a:prstGeom>
          <a:noFill/>
        </p:spPr>
        <p:txBody>
          <a:bodyPr wrap="square">
            <a:spAutoFit/>
          </a:bodyPr>
          <a:lstStyle/>
          <a:p>
            <a:r>
              <a:rPr lang="fr-FR" sz="3200" dirty="0">
                <a:solidFill>
                  <a:schemeClr val="bg1"/>
                </a:solidFill>
                <a:latin typeface="Century Schoolbook" panose="02040604050505020304" pitchFamily="18" charset="0"/>
                <a:ea typeface="MS PMincho" panose="02020600040205080304" pitchFamily="18" charset="-128"/>
                <a:cs typeface="Times New Roman" panose="02020603050405020304" pitchFamily="18" charset="0"/>
              </a:rPr>
              <a:t>Conclusion</a:t>
            </a:r>
            <a:endParaRPr lang="fr-FR" sz="3600" dirty="0">
              <a:solidFill>
                <a:schemeClr val="bg1"/>
              </a:solidFill>
              <a:latin typeface="Georgia" pitchFamily="18" charset="0"/>
            </a:endParaRPr>
          </a:p>
        </p:txBody>
      </p:sp>
      <p:sp>
        <p:nvSpPr>
          <p:cNvPr id="19" name="ZoneTexte 18">
            <a:extLst>
              <a:ext uri="{FF2B5EF4-FFF2-40B4-BE49-F238E27FC236}">
                <a16:creationId xmlns:a16="http://schemas.microsoft.com/office/drawing/2014/main" id="{1A49D9C0-9734-DBB0-4A6E-A992788B3251}"/>
              </a:ext>
            </a:extLst>
          </p:cNvPr>
          <p:cNvSpPr txBox="1"/>
          <p:nvPr/>
        </p:nvSpPr>
        <p:spPr>
          <a:xfrm>
            <a:off x="717928" y="2275688"/>
            <a:ext cx="10451842" cy="2180853"/>
          </a:xfrm>
          <a:prstGeom prst="rect">
            <a:avLst/>
          </a:prstGeom>
          <a:noFill/>
        </p:spPr>
        <p:txBody>
          <a:bodyPr wrap="square">
            <a:spAutoFit/>
          </a:bodyPr>
          <a:lstStyle/>
          <a:p>
            <a:pPr algn="just">
              <a:lnSpc>
                <a:spcPct val="115000"/>
              </a:lnSpc>
              <a:spcAft>
                <a:spcPts val="600"/>
              </a:spcAft>
            </a:pPr>
            <a:r>
              <a:rPr lang="fr-FR" sz="2400" dirty="0">
                <a:effectLst/>
                <a:latin typeface="Times New Roman" panose="02020603050405020304" pitchFamily="18" charset="0"/>
                <a:ea typeface="MS PMincho" panose="02020600040205080304" pitchFamily="18" charset="-128"/>
                <a:cs typeface="Times New Roman" panose="02020603050405020304" pitchFamily="18" charset="0"/>
              </a:rPr>
              <a:t>Bien que les fakes news soient aujourd’hui monnaie courante, la plupart ne sont pas tous des articles. Les progrès ont donné lieu au </a:t>
            </a:r>
            <a:r>
              <a:rPr lang="fr-FR" sz="2400" dirty="0" err="1">
                <a:effectLst/>
                <a:latin typeface="Times New Roman" panose="02020603050405020304" pitchFamily="18" charset="0"/>
                <a:ea typeface="MS PMincho" panose="02020600040205080304" pitchFamily="18" charset="-128"/>
                <a:cs typeface="Times New Roman" panose="02020603050405020304" pitchFamily="18" charset="0"/>
              </a:rPr>
              <a:t>deepfake</a:t>
            </a:r>
            <a:r>
              <a:rPr lang="fr-FR" sz="2400" dirty="0">
                <a:effectLst/>
                <a:latin typeface="Times New Roman" panose="02020603050405020304" pitchFamily="18" charset="0"/>
                <a:ea typeface="MS PMincho" panose="02020600040205080304" pitchFamily="18" charset="-128"/>
                <a:cs typeface="Times New Roman" panose="02020603050405020304" pitchFamily="18" charset="0"/>
              </a:rPr>
              <a:t> qui permet de falsifier les vidéos. Il serait donc intéressant de s’orienter vers des algorithmes plus complexes qui permettront d’identifier si une information est vraie, et ce quelque soit la nature (texte, image et vidéo).</a:t>
            </a:r>
            <a:endParaRPr lang="fr-FR" sz="2400" dirty="0">
              <a:effectLst/>
              <a:latin typeface="Century Schoolbook" panose="02040604050505020304" pitchFamily="18" charset="0"/>
              <a:ea typeface="MS PMincho" panose="02020600040205080304" pitchFamily="18" charset="-128"/>
              <a:cs typeface="Times New Roman" panose="02020603050405020304" pitchFamily="18" charset="0"/>
            </a:endParaRPr>
          </a:p>
        </p:txBody>
      </p:sp>
    </p:spTree>
    <p:extLst>
      <p:ext uri="{BB962C8B-B14F-4D97-AF65-F5344CB8AC3E}">
        <p14:creationId xmlns:p14="http://schemas.microsoft.com/office/powerpoint/2010/main" val="1276224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descr="Title 1">
            <a:extLst>
              <a:ext uri="{FF2B5EF4-FFF2-40B4-BE49-F238E27FC236}">
                <a16:creationId xmlns:a16="http://schemas.microsoft.com/office/drawing/2014/main" id="{7647BB9A-9A6D-43FE-B6C9-96FFAA55482B}"/>
              </a:ext>
            </a:extLst>
          </p:cNvPr>
          <p:cNvSpPr txBox="1">
            <a:spLocks/>
          </p:cNvSpPr>
          <p:nvPr/>
        </p:nvSpPr>
        <p:spPr>
          <a:xfrm>
            <a:off x="-3" y="2129068"/>
            <a:ext cx="12191999" cy="2724208"/>
          </a:xfrm>
          <a:prstGeom prst="rect">
            <a:avLst/>
          </a:prstGeom>
          <a:solidFill>
            <a:srgbClr val="002060"/>
          </a:solidFill>
          <a:ln w="381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a:noAutofit/>
          </a:bodyPr>
          <a:lstStyle/>
          <a:p>
            <a:pPr algn="ctr"/>
            <a:r>
              <a:rPr lang="fr-FR" sz="5400" b="1" i="0" dirty="0">
                <a:solidFill>
                  <a:srgbClr val="0922C3"/>
                </a:solidFill>
                <a:effectLst/>
                <a:latin typeface="Tropiline"/>
              </a:rPr>
              <a:t> </a:t>
            </a:r>
            <a:endParaRPr lang="fr-FR" sz="8000" b="1" dirty="0">
              <a:solidFill>
                <a:schemeClr val="bg1"/>
              </a:solidFill>
              <a:latin typeface="Calibri Light" panose="020F0302020204030204" pitchFamily="34" charset="0"/>
              <a:cs typeface="Calibri Light" panose="020F0302020204030204" pitchFamily="34" charset="0"/>
            </a:endParaRPr>
          </a:p>
        </p:txBody>
      </p:sp>
      <p:sp>
        <p:nvSpPr>
          <p:cNvPr id="22" name="Rectangle 7">
            <a:extLst>
              <a:ext uri="{FF2B5EF4-FFF2-40B4-BE49-F238E27FC236}">
                <a16:creationId xmlns:a16="http://schemas.microsoft.com/office/drawing/2014/main" id="{0A8E89DD-12E5-48AF-BCE8-A9CD89D2E461}"/>
              </a:ext>
            </a:extLst>
          </p:cNvPr>
          <p:cNvSpPr>
            <a:spLocks noChangeArrowheads="1"/>
          </p:cNvSpPr>
          <p:nvPr/>
        </p:nvSpPr>
        <p:spPr bwMode="gray">
          <a:xfrm>
            <a:off x="1786051" y="5197155"/>
            <a:ext cx="8619893" cy="69234"/>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24" name="ZoneTexte 23">
            <a:extLst>
              <a:ext uri="{FF2B5EF4-FFF2-40B4-BE49-F238E27FC236}">
                <a16:creationId xmlns:a16="http://schemas.microsoft.com/office/drawing/2014/main" id="{9BAF04A1-7C13-4F08-AF08-AC3B3B0C7F26}"/>
              </a:ext>
            </a:extLst>
          </p:cNvPr>
          <p:cNvSpPr txBox="1"/>
          <p:nvPr/>
        </p:nvSpPr>
        <p:spPr>
          <a:xfrm>
            <a:off x="0" y="2817977"/>
            <a:ext cx="12192001" cy="1015663"/>
          </a:xfrm>
          <a:prstGeom prst="rect">
            <a:avLst/>
          </a:prstGeom>
          <a:noFill/>
        </p:spPr>
        <p:txBody>
          <a:bodyPr wrap="square">
            <a:spAutoFit/>
          </a:bodyPr>
          <a:lstStyle/>
          <a:p>
            <a:pPr algn="ctr"/>
            <a:r>
              <a:rPr lang="fr-FR" sz="6000" b="1" dirty="0">
                <a:solidFill>
                  <a:schemeClr val="bg1"/>
                </a:solidFill>
                <a:latin typeface="Calibri Light" panose="020F0302020204030204" pitchFamily="34" charset="0"/>
                <a:cs typeface="Calibri Light" panose="020F0302020204030204" pitchFamily="34" charset="0"/>
              </a:rPr>
              <a:t>Merci pour votre attention</a:t>
            </a:r>
            <a:endParaRPr lang="fr-FR" sz="6000" dirty="0"/>
          </a:p>
        </p:txBody>
      </p:sp>
      <p:sp>
        <p:nvSpPr>
          <p:cNvPr id="25" name="Rectangle 7">
            <a:extLst>
              <a:ext uri="{FF2B5EF4-FFF2-40B4-BE49-F238E27FC236}">
                <a16:creationId xmlns:a16="http://schemas.microsoft.com/office/drawing/2014/main" id="{9D7F09A2-BD52-4617-8311-2617321F72B8}"/>
              </a:ext>
            </a:extLst>
          </p:cNvPr>
          <p:cNvSpPr>
            <a:spLocks noChangeArrowheads="1"/>
          </p:cNvSpPr>
          <p:nvPr/>
        </p:nvSpPr>
        <p:spPr bwMode="gray">
          <a:xfrm>
            <a:off x="1786049" y="1711584"/>
            <a:ext cx="8619893" cy="69234"/>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Tree>
    <p:extLst>
      <p:ext uri="{BB962C8B-B14F-4D97-AF65-F5344CB8AC3E}">
        <p14:creationId xmlns:p14="http://schemas.microsoft.com/office/powerpoint/2010/main" val="28019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mph" presetSubtype="0" grpId="0" nodeType="clickEffect">
                                  <p:stCondLst>
                                    <p:cond delay="0"/>
                                  </p:stCondLst>
                                  <p:childTnLst>
                                    <p:set>
                                      <p:cBhvr>
                                        <p:cTn id="13" dur="indefinite"/>
                                        <p:tgtEl>
                                          <p:spTgt spid="22"/>
                                        </p:tgtEl>
                                        <p:attrNameLst>
                                          <p:attrName>style.opacity</p:attrName>
                                        </p:attrNameLst>
                                      </p:cBhvr>
                                      <p:to>
                                        <p:strVal val="0.5"/>
                                      </p:to>
                                    </p:set>
                                    <p:animEffect filter="image" prLst="opacity: 0.5">
                                      <p:cBhvr rctx="IE">
                                        <p:cTn id="14" dur="indefinite"/>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mph" presetSubtype="0" grpId="0" nodeType="clickEffect">
                                  <p:stCondLst>
                                    <p:cond delay="0"/>
                                  </p:stCondLst>
                                  <p:childTnLst>
                                    <p:set>
                                      <p:cBhvr>
                                        <p:cTn id="18" dur="indefinite"/>
                                        <p:tgtEl>
                                          <p:spTgt spid="25"/>
                                        </p:tgtEl>
                                        <p:attrNameLst>
                                          <p:attrName>style.opacity</p:attrName>
                                        </p:attrNameLst>
                                      </p:cBhvr>
                                      <p:to>
                                        <p:strVal val="0.5"/>
                                      </p:to>
                                    </p:set>
                                    <p:animEffect filter="image" prLst="opacity: 0.5">
                                      <p:cBhvr rctx="IE">
                                        <p:cTn id="19"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5" name="Rectangle 14">
            <a:extLst>
              <a:ext uri="{FF2B5EF4-FFF2-40B4-BE49-F238E27FC236}">
                <a16:creationId xmlns:a16="http://schemas.microsoft.com/office/drawing/2014/main" id="{4E804476-5551-4668-A44B-8DA00F831D26}"/>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7" name="ZoneTexte 16">
            <a:extLst>
              <a:ext uri="{FF2B5EF4-FFF2-40B4-BE49-F238E27FC236}">
                <a16:creationId xmlns:a16="http://schemas.microsoft.com/office/drawing/2014/main" id="{85CF4854-81BA-4925-A7E2-FF14C3810D37}"/>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latin typeface="Century Gothic" pitchFamily="34" charset="0"/>
              </a:rPr>
              <a:t>Introduction</a:t>
            </a:r>
            <a:r>
              <a:rPr lang="fr-FR" sz="2200" b="1" dirty="0">
                <a:solidFill>
                  <a:schemeClr val="bg1"/>
                </a:solidFill>
                <a:latin typeface="Century Gothic" pitchFamily="34" charset="0"/>
              </a:rPr>
              <a:t> </a:t>
            </a:r>
          </a:p>
        </p:txBody>
      </p:sp>
      <p:sp>
        <p:nvSpPr>
          <p:cNvPr id="18" name="ZoneTexte 17">
            <a:extLst>
              <a:ext uri="{FF2B5EF4-FFF2-40B4-BE49-F238E27FC236}">
                <a16:creationId xmlns:a16="http://schemas.microsoft.com/office/drawing/2014/main" id="{68D62096-7F4E-B108-BFD8-ACB7CF7D3F1F}"/>
              </a:ext>
            </a:extLst>
          </p:cNvPr>
          <p:cNvSpPr txBox="1"/>
          <p:nvPr/>
        </p:nvSpPr>
        <p:spPr>
          <a:xfrm>
            <a:off x="673240" y="1312957"/>
            <a:ext cx="10930180" cy="4940455"/>
          </a:xfrm>
          <a:prstGeom prst="rect">
            <a:avLst/>
          </a:prstGeom>
          <a:noFill/>
        </p:spPr>
        <p:txBody>
          <a:bodyPr wrap="square">
            <a:spAutoFit/>
          </a:bodyPr>
          <a:lstStyle/>
          <a:p>
            <a:pPr>
              <a:lnSpc>
                <a:spcPct val="115000"/>
              </a:lnSpc>
              <a:spcAft>
                <a:spcPts val="600"/>
              </a:spcAft>
            </a:pPr>
            <a:r>
              <a:rPr lang="fr-FR" sz="2400" dirty="0">
                <a:latin typeface="Times New Roman" panose="02020603050405020304" pitchFamily="18" charset="0"/>
                <a:ea typeface="MS PMincho" panose="02020600040205080304" pitchFamily="18" charset="-128"/>
                <a:cs typeface="Times New Roman" panose="02020603050405020304" pitchFamily="18" charset="0"/>
              </a:rPr>
              <a:t>Les fausses nouvelles existent depuis des décennies et ne sont pas un concept nouveau. Cependant, l’aube de l’ère des médias sociaux a aggravé la génération et la circulation de fausses nouvelles de nombreux plis. Les fausses nouvelles peuvent simplement être expliquées comme un article qui est habituellement écrit pour des gains économiques, personnels ou politiques.</a:t>
            </a:r>
          </a:p>
          <a:p>
            <a:pPr>
              <a:lnSpc>
                <a:spcPct val="115000"/>
              </a:lnSpc>
              <a:spcAft>
                <a:spcPts val="600"/>
              </a:spcAft>
            </a:pPr>
            <a:endParaRPr lang="fr-FR" sz="2400" dirty="0">
              <a:latin typeface="Times New Roman" panose="02020603050405020304" pitchFamily="18" charset="0"/>
              <a:ea typeface="MS PMincho" panose="02020600040205080304" pitchFamily="18" charset="-128"/>
              <a:cs typeface="Times New Roman" panose="02020603050405020304" pitchFamily="18" charset="0"/>
            </a:endParaRPr>
          </a:p>
          <a:p>
            <a:pPr>
              <a:lnSpc>
                <a:spcPct val="115000"/>
              </a:lnSpc>
              <a:spcAft>
                <a:spcPts val="600"/>
              </a:spcAft>
            </a:pPr>
            <a:r>
              <a:rPr lang="fr-FR" sz="2400" dirty="0">
                <a:latin typeface="Times New Roman" panose="02020603050405020304" pitchFamily="18" charset="0"/>
                <a:ea typeface="MS PMincho" panose="02020600040205080304" pitchFamily="18" charset="-128"/>
                <a:cs typeface="Times New Roman" panose="02020603050405020304" pitchFamily="18" charset="0"/>
              </a:rPr>
              <a:t>Dans ce projet, nous proposons une approche de détection de fausses informations dans le langage python. Pour ce faire, nous avons utilisé les algorithmes de classification pour déterminer si une information est fallacieuse ou non.</a:t>
            </a:r>
          </a:p>
          <a:p>
            <a:pPr>
              <a:lnSpc>
                <a:spcPct val="115000"/>
              </a:lnSpc>
              <a:spcAft>
                <a:spcPts val="600"/>
              </a:spcAft>
            </a:pPr>
            <a:endParaRPr lang="fr-FR" sz="2400" dirty="0">
              <a:latin typeface="Times New Roman" panose="02020603050405020304" pitchFamily="18" charset="0"/>
              <a:ea typeface="MS PMincho" panose="02020600040205080304" pitchFamily="18" charset="-128"/>
              <a:cs typeface="Times New Roman" panose="02020603050405020304" pitchFamily="18" charset="0"/>
            </a:endParaRPr>
          </a:p>
          <a:p>
            <a:pPr>
              <a:lnSpc>
                <a:spcPct val="115000"/>
              </a:lnSpc>
              <a:spcAft>
                <a:spcPts val="600"/>
              </a:spcAft>
            </a:pPr>
            <a:endParaRPr lang="fr-FR" sz="1800" dirty="0">
              <a:effectLst/>
              <a:latin typeface="Times New Roman" panose="02020603050405020304" pitchFamily="18" charset="0"/>
              <a:ea typeface="MS PMincho" panose="02020600040205080304" pitchFamily="18" charset="-128"/>
            </a:endParaRPr>
          </a:p>
        </p:txBody>
      </p:sp>
    </p:spTree>
    <p:extLst>
      <p:ext uri="{BB962C8B-B14F-4D97-AF65-F5344CB8AC3E}">
        <p14:creationId xmlns:p14="http://schemas.microsoft.com/office/powerpoint/2010/main" val="114444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5" name="Rectangle 14">
            <a:extLst>
              <a:ext uri="{FF2B5EF4-FFF2-40B4-BE49-F238E27FC236}">
                <a16:creationId xmlns:a16="http://schemas.microsoft.com/office/drawing/2014/main" id="{4E804476-5551-4668-A44B-8DA00F831D26}"/>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8" name="ZoneTexte 17">
            <a:extLst>
              <a:ext uri="{FF2B5EF4-FFF2-40B4-BE49-F238E27FC236}">
                <a16:creationId xmlns:a16="http://schemas.microsoft.com/office/drawing/2014/main" id="{68D62096-7F4E-B108-BFD8-ACB7CF7D3F1F}"/>
              </a:ext>
            </a:extLst>
          </p:cNvPr>
          <p:cNvSpPr txBox="1"/>
          <p:nvPr/>
        </p:nvSpPr>
        <p:spPr>
          <a:xfrm>
            <a:off x="979887" y="1237506"/>
            <a:ext cx="10116457" cy="1332481"/>
          </a:xfrm>
          <a:prstGeom prst="rect">
            <a:avLst/>
          </a:prstGeom>
          <a:noFill/>
        </p:spPr>
        <p:txBody>
          <a:bodyPr wrap="square">
            <a:spAutoFit/>
          </a:bodyPr>
          <a:lstStyle/>
          <a:p>
            <a:pPr>
              <a:lnSpc>
                <a:spcPct val="115000"/>
              </a:lnSpc>
              <a:spcAft>
                <a:spcPts val="600"/>
              </a:spcAft>
            </a:pPr>
            <a:r>
              <a:rPr lang="fr-FR" sz="1800" dirty="0">
                <a:effectLst/>
                <a:latin typeface="Times New Roman" panose="02020603050405020304" pitchFamily="18" charset="0"/>
                <a:ea typeface="MS PMincho" panose="02020600040205080304" pitchFamily="18" charset="-128"/>
                <a:cs typeface="Times New Roman" panose="02020603050405020304" pitchFamily="18" charset="0"/>
              </a:rPr>
              <a:t> </a:t>
            </a:r>
            <a:r>
              <a:rPr lang="fr-FR" sz="2400" dirty="0">
                <a:latin typeface="Times New Roman" panose="02020603050405020304" pitchFamily="18" charset="0"/>
                <a:ea typeface="MS PMincho" panose="02020600040205080304" pitchFamily="18" charset="-128"/>
                <a:cs typeface="Times New Roman" panose="02020603050405020304" pitchFamily="18" charset="0"/>
              </a:rPr>
              <a:t>Parmi les différentes approches de détection des Fakes News, nous avons suivi une approche basée sur La vérification automatique qui s’appuie sur le traitement automatique du langage naturel (NLP). </a:t>
            </a:r>
          </a:p>
        </p:txBody>
      </p:sp>
      <p:pic>
        <p:nvPicPr>
          <p:cNvPr id="19" name="Image 18">
            <a:extLst>
              <a:ext uri="{FF2B5EF4-FFF2-40B4-BE49-F238E27FC236}">
                <a16:creationId xmlns:a16="http://schemas.microsoft.com/office/drawing/2014/main" id="{0AEA49F2-37AC-5547-C9C7-FFA5E00FB1CA}"/>
              </a:ext>
            </a:extLst>
          </p:cNvPr>
          <p:cNvPicPr>
            <a:picLocks noChangeAspect="1"/>
          </p:cNvPicPr>
          <p:nvPr/>
        </p:nvPicPr>
        <p:blipFill>
          <a:blip r:embed="rId2"/>
          <a:stretch>
            <a:fillRect/>
          </a:stretch>
        </p:blipFill>
        <p:spPr>
          <a:xfrm>
            <a:off x="2851217" y="2779430"/>
            <a:ext cx="6807200" cy="3443536"/>
          </a:xfrm>
          <a:prstGeom prst="rect">
            <a:avLst/>
          </a:prstGeom>
        </p:spPr>
      </p:pic>
      <p:sp>
        <p:nvSpPr>
          <p:cNvPr id="20" name="ZoneTexte 19">
            <a:extLst>
              <a:ext uri="{FF2B5EF4-FFF2-40B4-BE49-F238E27FC236}">
                <a16:creationId xmlns:a16="http://schemas.microsoft.com/office/drawing/2014/main" id="{39031B57-1CAB-B621-B1B6-936CEFAF0FA1}"/>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effectLst/>
                <a:latin typeface="+mj-lt"/>
                <a:ea typeface="MS PMincho" panose="02020600040205080304" pitchFamily="18" charset="-128"/>
                <a:cs typeface="Times New Roman" panose="02020603050405020304" pitchFamily="18" charset="0"/>
              </a:rPr>
              <a:t>L’apprentissage automatique pour la classification du texte</a:t>
            </a:r>
            <a:endParaRPr lang="fr-FR" sz="2800" dirty="0">
              <a:solidFill>
                <a:schemeClr val="bg1"/>
              </a:solidFill>
              <a:latin typeface="+mj-lt"/>
            </a:endParaRPr>
          </a:p>
        </p:txBody>
      </p:sp>
    </p:spTree>
    <p:extLst>
      <p:ext uri="{BB962C8B-B14F-4D97-AF65-F5344CB8AC3E}">
        <p14:creationId xmlns:p14="http://schemas.microsoft.com/office/powerpoint/2010/main" val="396180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5" name="Rectangle 14">
            <a:extLst>
              <a:ext uri="{FF2B5EF4-FFF2-40B4-BE49-F238E27FC236}">
                <a16:creationId xmlns:a16="http://schemas.microsoft.com/office/drawing/2014/main" id="{4E804476-5551-4668-A44B-8DA00F831D26}"/>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7" name="ZoneTexte 16">
            <a:extLst>
              <a:ext uri="{FF2B5EF4-FFF2-40B4-BE49-F238E27FC236}">
                <a16:creationId xmlns:a16="http://schemas.microsoft.com/office/drawing/2014/main" id="{85CF4854-81BA-4925-A7E2-FF14C3810D37}"/>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latin typeface="+mj-lt"/>
                <a:ea typeface="MS PMincho" panose="02020600040205080304" pitchFamily="18" charset="-128"/>
                <a:cs typeface="Times New Roman" panose="02020603050405020304" pitchFamily="18" charset="0"/>
              </a:rPr>
              <a:t>L’apprentissage automatique pour la classification du texte</a:t>
            </a:r>
          </a:p>
        </p:txBody>
      </p:sp>
      <p:sp>
        <p:nvSpPr>
          <p:cNvPr id="19" name="ZoneTexte 18">
            <a:extLst>
              <a:ext uri="{FF2B5EF4-FFF2-40B4-BE49-F238E27FC236}">
                <a16:creationId xmlns:a16="http://schemas.microsoft.com/office/drawing/2014/main" id="{96D911D0-163C-5365-15D9-837833FDF948}"/>
              </a:ext>
            </a:extLst>
          </p:cNvPr>
          <p:cNvSpPr txBox="1"/>
          <p:nvPr/>
        </p:nvSpPr>
        <p:spPr>
          <a:xfrm>
            <a:off x="673240" y="2275142"/>
            <a:ext cx="10970097" cy="2181944"/>
          </a:xfrm>
          <a:prstGeom prst="rect">
            <a:avLst/>
          </a:prstGeom>
          <a:noFill/>
        </p:spPr>
        <p:txBody>
          <a:bodyPr wrap="square">
            <a:spAutoFit/>
          </a:bodyPr>
          <a:lstStyle/>
          <a:p>
            <a:pPr algn="just">
              <a:lnSpc>
                <a:spcPct val="115000"/>
              </a:lnSpc>
              <a:spcAft>
                <a:spcPts val="600"/>
              </a:spcAft>
            </a:pPr>
            <a:r>
              <a:rPr lang="fr-FR" sz="2400" b="1" dirty="0">
                <a:latin typeface="Times New Roman" panose="02020603050405020304" pitchFamily="18" charset="0"/>
                <a:ea typeface="MS PMincho" panose="02020600040205080304" pitchFamily="18" charset="-128"/>
                <a:cs typeface="Times New Roman" panose="02020603050405020304" pitchFamily="18" charset="0"/>
              </a:rPr>
              <a:t>L’apprentissage automatique (ML : Machine Learning) : </a:t>
            </a:r>
            <a:r>
              <a:rPr lang="fr-FR" sz="2400" dirty="0">
                <a:latin typeface="Times New Roman" panose="02020603050405020304" pitchFamily="18" charset="0"/>
                <a:ea typeface="MS PMincho" panose="02020600040205080304" pitchFamily="18" charset="-128"/>
                <a:cs typeface="Times New Roman" panose="02020603050405020304" pitchFamily="18" charset="0"/>
              </a:rPr>
              <a:t>est un sous-domaine de l’intelligence artificielle, qui donne à un système une capacité de compréhension grâce à ses algorithmes. Il est basé sur l’idée de faire apprendre des algorithmes à partir de données et de faire des prédictions avec ces données et par cela les ordinateurs apprennent à résoudre des tâches spécifiques, sans avoir besoin de les programmer. </a:t>
            </a:r>
          </a:p>
        </p:txBody>
      </p:sp>
    </p:spTree>
    <p:extLst>
      <p:ext uri="{BB962C8B-B14F-4D97-AF65-F5344CB8AC3E}">
        <p14:creationId xmlns:p14="http://schemas.microsoft.com/office/powerpoint/2010/main" val="3405729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5" name="Rectangle 14">
            <a:extLst>
              <a:ext uri="{FF2B5EF4-FFF2-40B4-BE49-F238E27FC236}">
                <a16:creationId xmlns:a16="http://schemas.microsoft.com/office/drawing/2014/main" id="{4E804476-5551-4668-A44B-8DA00F831D26}"/>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7" name="ZoneTexte 16">
            <a:extLst>
              <a:ext uri="{FF2B5EF4-FFF2-40B4-BE49-F238E27FC236}">
                <a16:creationId xmlns:a16="http://schemas.microsoft.com/office/drawing/2014/main" id="{85CF4854-81BA-4925-A7E2-FF14C3810D37}"/>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effectLst/>
                <a:latin typeface="+mj-lt"/>
                <a:ea typeface="MS PMincho" panose="02020600040205080304" pitchFamily="18" charset="-128"/>
                <a:cs typeface="Times New Roman" panose="02020603050405020304" pitchFamily="18" charset="0"/>
              </a:rPr>
              <a:t>L’apprentissage automatique pour la classification du texte</a:t>
            </a:r>
            <a:endParaRPr lang="fr-FR" sz="2800" dirty="0">
              <a:solidFill>
                <a:schemeClr val="bg1"/>
              </a:solidFill>
              <a:latin typeface="+mj-lt"/>
            </a:endParaRPr>
          </a:p>
        </p:txBody>
      </p:sp>
      <p:pic>
        <p:nvPicPr>
          <p:cNvPr id="5" name="Image 4">
            <a:extLst>
              <a:ext uri="{FF2B5EF4-FFF2-40B4-BE49-F238E27FC236}">
                <a16:creationId xmlns:a16="http://schemas.microsoft.com/office/drawing/2014/main" id="{AF2010AE-7C98-C92A-D1CE-646E08C1ECBE}"/>
              </a:ext>
            </a:extLst>
          </p:cNvPr>
          <p:cNvPicPr>
            <a:picLocks noChangeAspect="1"/>
          </p:cNvPicPr>
          <p:nvPr/>
        </p:nvPicPr>
        <p:blipFill>
          <a:blip r:embed="rId3"/>
          <a:stretch>
            <a:fillRect/>
          </a:stretch>
        </p:blipFill>
        <p:spPr>
          <a:xfrm>
            <a:off x="2358956" y="1361590"/>
            <a:ext cx="7151246" cy="4171561"/>
          </a:xfrm>
          <a:prstGeom prst="rect">
            <a:avLst/>
          </a:prstGeom>
        </p:spPr>
      </p:pic>
      <p:sp>
        <p:nvSpPr>
          <p:cNvPr id="18" name="ZoneTexte 17">
            <a:extLst>
              <a:ext uri="{FF2B5EF4-FFF2-40B4-BE49-F238E27FC236}">
                <a16:creationId xmlns:a16="http://schemas.microsoft.com/office/drawing/2014/main" id="{5F2DB570-A56D-B0FA-FDD4-2A677F8460FA}"/>
              </a:ext>
            </a:extLst>
          </p:cNvPr>
          <p:cNvSpPr txBox="1"/>
          <p:nvPr/>
        </p:nvSpPr>
        <p:spPr>
          <a:xfrm>
            <a:off x="3174928" y="5751554"/>
            <a:ext cx="6132786" cy="369332"/>
          </a:xfrm>
          <a:prstGeom prst="rect">
            <a:avLst/>
          </a:prstGeom>
          <a:noFill/>
        </p:spPr>
        <p:txBody>
          <a:bodyPr wrap="square">
            <a:spAutoFit/>
          </a:bodyPr>
          <a:lstStyle/>
          <a:p>
            <a:pPr algn="l"/>
            <a:r>
              <a:rPr lang="fr-FR" b="1" i="0" dirty="0">
                <a:solidFill>
                  <a:srgbClr val="333333"/>
                </a:solidFill>
                <a:effectLst/>
                <a:latin typeface="Roboto Slab"/>
              </a:rPr>
              <a:t>Les différents types d’apprentissage automatique</a:t>
            </a:r>
          </a:p>
        </p:txBody>
      </p:sp>
    </p:spTree>
    <p:extLst>
      <p:ext uri="{BB962C8B-B14F-4D97-AF65-F5344CB8AC3E}">
        <p14:creationId xmlns:p14="http://schemas.microsoft.com/office/powerpoint/2010/main" val="339572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5" name="Rectangle 14">
            <a:extLst>
              <a:ext uri="{FF2B5EF4-FFF2-40B4-BE49-F238E27FC236}">
                <a16:creationId xmlns:a16="http://schemas.microsoft.com/office/drawing/2014/main" id="{4E804476-5551-4668-A44B-8DA00F831D26}"/>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7" name="ZoneTexte 16">
            <a:extLst>
              <a:ext uri="{FF2B5EF4-FFF2-40B4-BE49-F238E27FC236}">
                <a16:creationId xmlns:a16="http://schemas.microsoft.com/office/drawing/2014/main" id="{85CF4854-81BA-4925-A7E2-FF14C3810D37}"/>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effectLst/>
                <a:latin typeface="+mj-lt"/>
                <a:ea typeface="MS PMincho" panose="02020600040205080304" pitchFamily="18" charset="-128"/>
                <a:cs typeface="Times New Roman" panose="02020603050405020304" pitchFamily="18" charset="0"/>
              </a:rPr>
              <a:t>L’apprentissage automatique pour la classification du texte</a:t>
            </a:r>
            <a:endParaRPr lang="fr-FR" sz="2800" dirty="0">
              <a:solidFill>
                <a:schemeClr val="bg1"/>
              </a:solidFill>
              <a:latin typeface="+mj-lt"/>
            </a:endParaRPr>
          </a:p>
        </p:txBody>
      </p:sp>
      <p:sp>
        <p:nvSpPr>
          <p:cNvPr id="18" name="ZoneTexte 17">
            <a:extLst>
              <a:ext uri="{FF2B5EF4-FFF2-40B4-BE49-F238E27FC236}">
                <a16:creationId xmlns:a16="http://schemas.microsoft.com/office/drawing/2014/main" id="{AACD2AA0-97E1-9F09-DD98-5712EF848A78}"/>
              </a:ext>
            </a:extLst>
          </p:cNvPr>
          <p:cNvSpPr txBox="1"/>
          <p:nvPr/>
        </p:nvSpPr>
        <p:spPr>
          <a:xfrm>
            <a:off x="883153" y="1590357"/>
            <a:ext cx="10425693" cy="3825663"/>
          </a:xfrm>
          <a:prstGeom prst="rect">
            <a:avLst/>
          </a:prstGeom>
          <a:noFill/>
        </p:spPr>
        <p:txBody>
          <a:bodyPr wrap="square">
            <a:spAutoFit/>
          </a:bodyPr>
          <a:lstStyle/>
          <a:p>
            <a:pPr lvl="0">
              <a:lnSpc>
                <a:spcPct val="115000"/>
              </a:lnSpc>
              <a:spcBef>
                <a:spcPts val="200"/>
              </a:spcBef>
            </a:pPr>
            <a:r>
              <a:rPr lang="fr-FR" sz="2400" b="1" dirty="0">
                <a:solidFill>
                  <a:srgbClr val="000000"/>
                </a:solidFill>
                <a:effectLst/>
                <a:latin typeface="Century Schoolbook" panose="02040604050505020304" pitchFamily="18" charset="0"/>
                <a:ea typeface="MS PMincho" panose="02020600040205080304" pitchFamily="18" charset="-128"/>
                <a:cs typeface="Times New Roman" panose="02020603050405020304" pitchFamily="18" charset="0"/>
              </a:rPr>
              <a:t>La classification du texte </a:t>
            </a:r>
          </a:p>
          <a:p>
            <a:pPr>
              <a:lnSpc>
                <a:spcPct val="115000"/>
              </a:lnSpc>
              <a:spcAft>
                <a:spcPts val="600"/>
              </a:spcAft>
            </a:pPr>
            <a:r>
              <a:rPr lang="fr-FR" sz="1800" dirty="0">
                <a:effectLst/>
                <a:latin typeface="Century Schoolbook" panose="02040604050505020304" pitchFamily="18" charset="0"/>
                <a:ea typeface="MS PMincho" panose="02020600040205080304" pitchFamily="18" charset="-128"/>
                <a:cs typeface="Times New Roman" panose="02020603050405020304" pitchFamily="18" charset="0"/>
              </a:rPr>
              <a:t>     </a:t>
            </a:r>
            <a:r>
              <a:rPr lang="fr-FR" sz="2400" dirty="0">
                <a:latin typeface="Times New Roman" panose="02020603050405020304" pitchFamily="18" charset="0"/>
                <a:ea typeface="MS PMincho" panose="02020600040205080304" pitchFamily="18" charset="-128"/>
                <a:cs typeface="Times New Roman" panose="02020603050405020304" pitchFamily="18" charset="0"/>
              </a:rPr>
              <a:t>La classification des textes est une tâche générique de traitement automatique de la langue naturelle qui consiste à assigner une ou plusieurs catégories, parmi une liste prédéfinie ou non à un document en trouvant une liaison fonctionnelle entre un ensemble de textes et un ensemble de catégories (étiquettes, classes) selon des critères.</a:t>
            </a:r>
          </a:p>
          <a:p>
            <a:r>
              <a:rPr lang="fr-FR" sz="2400" dirty="0">
                <a:latin typeface="Times New Roman" panose="02020603050405020304" pitchFamily="18" charset="0"/>
                <a:ea typeface="MS PMincho" panose="02020600040205080304" pitchFamily="18" charset="-128"/>
                <a:cs typeface="Times New Roman" panose="02020603050405020304" pitchFamily="18" charset="0"/>
              </a:rPr>
              <a:t>   Classifier des textes consiste souvent en cinq étapes : collection de données, prétraitement de données, extraction des caractéristiques, classification et évaluation du modèle de classification</a:t>
            </a:r>
          </a:p>
        </p:txBody>
      </p:sp>
    </p:spTree>
    <p:extLst>
      <p:ext uri="{BB962C8B-B14F-4D97-AF65-F5344CB8AC3E}">
        <p14:creationId xmlns:p14="http://schemas.microsoft.com/office/powerpoint/2010/main" val="3205690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075147-F3D6-4AF6-9364-0CD383DB9006}"/>
              </a:ext>
            </a:extLst>
          </p:cNvPr>
          <p:cNvSpPr>
            <a:spLocks noChangeArrowheads="1"/>
          </p:cNvSpPr>
          <p:nvPr/>
        </p:nvSpPr>
        <p:spPr bwMode="gray">
          <a:xfrm>
            <a:off x="699389" y="6497392"/>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sp>
        <p:nvSpPr>
          <p:cNvPr id="9" name="Rectangle 7">
            <a:extLst>
              <a:ext uri="{FF2B5EF4-FFF2-40B4-BE49-F238E27FC236}">
                <a16:creationId xmlns:a16="http://schemas.microsoft.com/office/drawing/2014/main" id="{9781164C-7883-4B45-8B70-CA6615507EB5}"/>
              </a:ext>
            </a:extLst>
          </p:cNvPr>
          <p:cNvSpPr>
            <a:spLocks noChangeArrowheads="1"/>
          </p:cNvSpPr>
          <p:nvPr/>
        </p:nvSpPr>
        <p:spPr bwMode="gray">
          <a:xfrm>
            <a:off x="673240" y="977967"/>
            <a:ext cx="10470381" cy="50096"/>
          </a:xfrm>
          <a:prstGeom prst="rect">
            <a:avLst/>
          </a:prstGeom>
          <a:solidFill>
            <a:schemeClr val="accent4">
              <a:lumMod val="75000"/>
            </a:schemeClr>
          </a:solidFill>
          <a:ln w="3175">
            <a:solidFill>
              <a:srgbClr val="002060"/>
            </a:solidFill>
            <a:miter lim="800000"/>
            <a:headEnd/>
            <a:tailEnd/>
          </a:ln>
          <a:effectLst/>
        </p:spPr>
        <p:txBody>
          <a:bodyPr wrap="none" anchor="ctr"/>
          <a:lstStyle/>
          <a:p>
            <a:endParaRPr lang="fr-FR">
              <a:ln w="6350">
                <a:solidFill>
                  <a:schemeClr val="tx1"/>
                </a:solidFill>
              </a:ln>
              <a:solidFill>
                <a:srgbClr val="669900"/>
              </a:solidFill>
              <a:latin typeface="Century Gothic" panose="020B0502020202020204" pitchFamily="34" charset="0"/>
            </a:endParaRPr>
          </a:p>
        </p:txBody>
      </p:sp>
      <p:grpSp>
        <p:nvGrpSpPr>
          <p:cNvPr id="10" name="Groupe 34">
            <a:extLst>
              <a:ext uri="{FF2B5EF4-FFF2-40B4-BE49-F238E27FC236}">
                <a16:creationId xmlns:a16="http://schemas.microsoft.com/office/drawing/2014/main" id="{7105D71C-1D52-4925-986B-A616942EDBDB}"/>
              </a:ext>
            </a:extLst>
          </p:cNvPr>
          <p:cNvGrpSpPr/>
          <p:nvPr/>
        </p:nvGrpSpPr>
        <p:grpSpPr>
          <a:xfrm>
            <a:off x="-83127" y="264468"/>
            <a:ext cx="11934701" cy="636329"/>
            <a:chOff x="841108" y="1294358"/>
            <a:chExt cx="7475308" cy="641404"/>
          </a:xfrm>
        </p:grpSpPr>
        <p:sp>
          <p:nvSpPr>
            <p:cNvPr id="11" name="Rectangle 10">
              <a:extLst>
                <a:ext uri="{FF2B5EF4-FFF2-40B4-BE49-F238E27FC236}">
                  <a16:creationId xmlns:a16="http://schemas.microsoft.com/office/drawing/2014/main" id="{B39032F0-CC2A-41BF-919B-63C15467ABCE}"/>
                </a:ext>
              </a:extLst>
            </p:cNvPr>
            <p:cNvSpPr/>
            <p:nvPr/>
          </p:nvSpPr>
          <p:spPr>
            <a:xfrm rot="16200000" flipV="1">
              <a:off x="4570601" y="-1355014"/>
              <a:ext cx="641404" cy="59401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latin typeface="Georgia" pitchFamily="18" charset="0"/>
              </a:endParaRPr>
            </a:p>
          </p:txBody>
        </p:sp>
        <p:sp>
          <p:nvSpPr>
            <p:cNvPr id="12" name="ZoneTexte 11">
              <a:extLst>
                <a:ext uri="{FF2B5EF4-FFF2-40B4-BE49-F238E27FC236}">
                  <a16:creationId xmlns:a16="http://schemas.microsoft.com/office/drawing/2014/main" id="{713B2A9C-5CC8-4EAD-B235-AFCF40E05528}"/>
                </a:ext>
              </a:extLst>
            </p:cNvPr>
            <p:cNvSpPr txBox="1"/>
            <p:nvPr/>
          </p:nvSpPr>
          <p:spPr>
            <a:xfrm>
              <a:off x="841108" y="1340769"/>
              <a:ext cx="1331640" cy="461665"/>
            </a:xfrm>
            <a:prstGeom prst="rect">
              <a:avLst/>
            </a:prstGeom>
            <a:noFill/>
            <a:ln>
              <a:noFill/>
            </a:ln>
          </p:spPr>
          <p:txBody>
            <a:bodyPr wrap="square" rtlCol="0">
              <a:spAutoFit/>
            </a:bodyPr>
            <a:lstStyle/>
            <a:p>
              <a:endParaRPr lang="fr-FR" sz="2400" dirty="0">
                <a:latin typeface="Century Gothic" pitchFamily="34" charset="0"/>
              </a:endParaRPr>
            </a:p>
          </p:txBody>
        </p:sp>
        <p:sp>
          <p:nvSpPr>
            <p:cNvPr id="13" name="ZoneTexte 12">
              <a:extLst>
                <a:ext uri="{FF2B5EF4-FFF2-40B4-BE49-F238E27FC236}">
                  <a16:creationId xmlns:a16="http://schemas.microsoft.com/office/drawing/2014/main" id="{3E13A919-718D-4206-AE2E-CD70EA562090}"/>
                </a:ext>
              </a:extLst>
            </p:cNvPr>
            <p:cNvSpPr txBox="1"/>
            <p:nvPr/>
          </p:nvSpPr>
          <p:spPr>
            <a:xfrm>
              <a:off x="6984776" y="1340769"/>
              <a:ext cx="1331640" cy="461665"/>
            </a:xfrm>
            <a:prstGeom prst="rect">
              <a:avLst/>
            </a:prstGeom>
            <a:noFill/>
            <a:ln>
              <a:noFill/>
            </a:ln>
          </p:spPr>
          <p:txBody>
            <a:bodyPr wrap="square" rtlCol="0">
              <a:spAutoFit/>
            </a:bodyPr>
            <a:lstStyle/>
            <a:p>
              <a:endParaRPr lang="fr-FR" sz="2400" dirty="0">
                <a:solidFill>
                  <a:schemeClr val="bg1"/>
                </a:solidFill>
                <a:latin typeface="Century Gothic" pitchFamily="34" charset="0"/>
              </a:endParaRPr>
            </a:p>
          </p:txBody>
        </p:sp>
      </p:grpSp>
      <p:sp>
        <p:nvSpPr>
          <p:cNvPr id="14" name="Rectangle 13">
            <a:extLst>
              <a:ext uri="{FF2B5EF4-FFF2-40B4-BE49-F238E27FC236}">
                <a16:creationId xmlns:a16="http://schemas.microsoft.com/office/drawing/2014/main" id="{4C0FFDAA-AB0D-4DD4-A6F7-A9C7FC47544F}"/>
              </a:ext>
            </a:extLst>
          </p:cNvPr>
          <p:cNvSpPr/>
          <p:nvPr/>
        </p:nvSpPr>
        <p:spPr>
          <a:xfrm>
            <a:off x="2432177" y="231340"/>
            <a:ext cx="5699743" cy="400110"/>
          </a:xfrm>
          <a:prstGeom prst="rect">
            <a:avLst/>
          </a:prstGeom>
        </p:spPr>
        <p:txBody>
          <a:bodyPr wrap="square">
            <a:spAutoFit/>
          </a:bodyPr>
          <a:lstStyle/>
          <a:p>
            <a:r>
              <a:rPr lang="fr-FR" sz="2000" dirty="0">
                <a:solidFill>
                  <a:schemeClr val="bg1"/>
                </a:solidFill>
                <a:latin typeface="Century Gothic" pitchFamily="34" charset="0"/>
              </a:rPr>
              <a:t> </a:t>
            </a:r>
          </a:p>
        </p:txBody>
      </p:sp>
      <p:sp>
        <p:nvSpPr>
          <p:cNvPr id="15" name="Rectangle 14">
            <a:extLst>
              <a:ext uri="{FF2B5EF4-FFF2-40B4-BE49-F238E27FC236}">
                <a16:creationId xmlns:a16="http://schemas.microsoft.com/office/drawing/2014/main" id="{4E804476-5551-4668-A44B-8DA00F831D26}"/>
              </a:ext>
            </a:extLst>
          </p:cNvPr>
          <p:cNvSpPr/>
          <p:nvPr/>
        </p:nvSpPr>
        <p:spPr>
          <a:xfrm>
            <a:off x="699389" y="269886"/>
            <a:ext cx="613367" cy="630912"/>
          </a:xfrm>
          <a:prstGeom prst="rect">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Century Gothic" pitchFamily="34" charset="0"/>
              </a:rPr>
              <a:t>III</a:t>
            </a:r>
          </a:p>
        </p:txBody>
      </p:sp>
      <p:sp>
        <p:nvSpPr>
          <p:cNvPr id="16" name="Rectangle 15">
            <a:extLst>
              <a:ext uri="{FF2B5EF4-FFF2-40B4-BE49-F238E27FC236}">
                <a16:creationId xmlns:a16="http://schemas.microsoft.com/office/drawing/2014/main" id="{FCEA4714-F5D5-4AAE-B1A4-6365A78C49C0}"/>
              </a:ext>
            </a:extLst>
          </p:cNvPr>
          <p:cNvSpPr/>
          <p:nvPr/>
        </p:nvSpPr>
        <p:spPr>
          <a:xfrm>
            <a:off x="2463940" y="243009"/>
            <a:ext cx="5216982" cy="707886"/>
          </a:xfrm>
          <a:prstGeom prst="rect">
            <a:avLst/>
          </a:prstGeom>
        </p:spPr>
        <p:txBody>
          <a:bodyPr wrap="square">
            <a:spAutoFit/>
          </a:bodyPr>
          <a:lstStyle/>
          <a:p>
            <a:endParaRPr lang="fr-FR" sz="2000" dirty="0">
              <a:solidFill>
                <a:schemeClr val="bg1"/>
              </a:solidFill>
              <a:latin typeface="Century Gothic" pitchFamily="34" charset="0"/>
            </a:endParaRPr>
          </a:p>
          <a:p>
            <a:endParaRPr lang="fr-FR" sz="2000" dirty="0">
              <a:solidFill>
                <a:schemeClr val="bg1"/>
              </a:solidFill>
              <a:latin typeface="Century Gothic" pitchFamily="34" charset="0"/>
            </a:endParaRPr>
          </a:p>
        </p:txBody>
      </p:sp>
      <p:sp>
        <p:nvSpPr>
          <p:cNvPr id="17" name="ZoneTexte 16">
            <a:extLst>
              <a:ext uri="{FF2B5EF4-FFF2-40B4-BE49-F238E27FC236}">
                <a16:creationId xmlns:a16="http://schemas.microsoft.com/office/drawing/2014/main" id="{85CF4854-81BA-4925-A7E2-FF14C3810D37}"/>
              </a:ext>
            </a:extLst>
          </p:cNvPr>
          <p:cNvSpPr txBox="1"/>
          <p:nvPr/>
        </p:nvSpPr>
        <p:spPr>
          <a:xfrm>
            <a:off x="2095832" y="347995"/>
            <a:ext cx="8742250" cy="461665"/>
          </a:xfrm>
          <a:prstGeom prst="rect">
            <a:avLst/>
          </a:prstGeom>
          <a:noFill/>
        </p:spPr>
        <p:txBody>
          <a:bodyPr wrap="square">
            <a:spAutoFit/>
          </a:bodyPr>
          <a:lstStyle/>
          <a:p>
            <a:r>
              <a:rPr lang="fr-FR" sz="2400" dirty="0">
                <a:solidFill>
                  <a:schemeClr val="bg1"/>
                </a:solidFill>
                <a:effectLst/>
                <a:latin typeface="+mj-lt"/>
                <a:ea typeface="MS PMincho" panose="02020600040205080304" pitchFamily="18" charset="-128"/>
                <a:cs typeface="Times New Roman" panose="02020603050405020304" pitchFamily="18" charset="0"/>
              </a:rPr>
              <a:t>L’apprentissage automatique pour la classification du texte</a:t>
            </a:r>
            <a:endParaRPr lang="fr-FR" sz="2800" dirty="0">
              <a:solidFill>
                <a:schemeClr val="bg1"/>
              </a:solidFill>
              <a:latin typeface="+mj-lt"/>
            </a:endParaRPr>
          </a:p>
        </p:txBody>
      </p:sp>
      <p:sp>
        <p:nvSpPr>
          <p:cNvPr id="19" name="ZoneTexte 18">
            <a:extLst>
              <a:ext uri="{FF2B5EF4-FFF2-40B4-BE49-F238E27FC236}">
                <a16:creationId xmlns:a16="http://schemas.microsoft.com/office/drawing/2014/main" id="{0E60C631-BF11-2E1E-06C9-B1585F1C1DFF}"/>
              </a:ext>
            </a:extLst>
          </p:cNvPr>
          <p:cNvSpPr txBox="1"/>
          <p:nvPr/>
        </p:nvSpPr>
        <p:spPr>
          <a:xfrm>
            <a:off x="860810" y="2828835"/>
            <a:ext cx="10470381" cy="1200329"/>
          </a:xfrm>
          <a:prstGeom prst="rect">
            <a:avLst/>
          </a:prstGeom>
          <a:noFill/>
        </p:spPr>
        <p:txBody>
          <a:bodyPr wrap="square">
            <a:spAutoFit/>
          </a:bodyPr>
          <a:lstStyle/>
          <a:p>
            <a:r>
              <a:rPr lang="fr-FR" sz="2400" dirty="0">
                <a:latin typeface="Times New Roman" panose="02020603050405020304" pitchFamily="18" charset="0"/>
                <a:ea typeface="MS PMincho" panose="02020600040205080304" pitchFamily="18" charset="-128"/>
                <a:cs typeface="Times New Roman" panose="02020603050405020304" pitchFamily="18" charset="0"/>
              </a:rPr>
              <a:t>Les données utilisées dans notre application proviennent de la plateforme </a:t>
            </a:r>
            <a:r>
              <a:rPr lang="fr-FR" sz="2400" dirty="0" err="1">
                <a:latin typeface="Times New Roman" panose="02020603050405020304" pitchFamily="18" charset="0"/>
                <a:ea typeface="MS PMincho" panose="02020600040205080304" pitchFamily="18" charset="-128"/>
                <a:cs typeface="Times New Roman" panose="02020603050405020304" pitchFamily="18" charset="0"/>
                <a:hlinkClick r:id="rId2">
                  <a:extLst>
                    <a:ext uri="{A12FA001-AC4F-418D-AE19-62706E023703}">
                      <ahyp:hlinkClr xmlns:ahyp="http://schemas.microsoft.com/office/drawing/2018/hyperlinkcolor" val="tx"/>
                    </a:ext>
                  </a:extLst>
                </a:hlinkClick>
              </a:rPr>
              <a:t>Kaggle</a:t>
            </a:r>
            <a:r>
              <a:rPr lang="fr-FR" sz="2400" dirty="0">
                <a:latin typeface="Times New Roman" panose="02020603050405020304" pitchFamily="18" charset="0"/>
                <a:ea typeface="MS PMincho" panose="02020600040205080304" pitchFamily="18" charset="-128"/>
                <a:cs typeface="Times New Roman" panose="02020603050405020304" pitchFamily="18" charset="0"/>
              </a:rPr>
              <a:t>. Il s’agit d’un ensemble de 4009 données publiques fausses et vraies, collectées à partir des articles des journaux partagées sur les sites web</a:t>
            </a:r>
          </a:p>
        </p:txBody>
      </p:sp>
      <p:sp>
        <p:nvSpPr>
          <p:cNvPr id="18" name="ZoneTexte 17">
            <a:extLst>
              <a:ext uri="{FF2B5EF4-FFF2-40B4-BE49-F238E27FC236}">
                <a16:creationId xmlns:a16="http://schemas.microsoft.com/office/drawing/2014/main" id="{B2BF83D9-5726-5CCB-E680-C919A828FB29}"/>
              </a:ext>
            </a:extLst>
          </p:cNvPr>
          <p:cNvSpPr txBox="1"/>
          <p:nvPr/>
        </p:nvSpPr>
        <p:spPr>
          <a:xfrm>
            <a:off x="860809" y="2107631"/>
            <a:ext cx="6132786" cy="461665"/>
          </a:xfrm>
          <a:prstGeom prst="rect">
            <a:avLst/>
          </a:prstGeom>
          <a:noFill/>
        </p:spPr>
        <p:txBody>
          <a:bodyPr wrap="square">
            <a:spAutoFit/>
          </a:bodyPr>
          <a:lstStyle/>
          <a:p>
            <a:pPr algn="l"/>
            <a:r>
              <a:rPr lang="fr-FR" sz="2400" b="1" i="0" dirty="0">
                <a:solidFill>
                  <a:srgbClr val="292929"/>
                </a:solidFill>
                <a:effectLst/>
                <a:latin typeface="sohne"/>
              </a:rPr>
              <a:t>Source et description de données</a:t>
            </a:r>
          </a:p>
        </p:txBody>
      </p:sp>
    </p:spTree>
    <p:extLst>
      <p:ext uri="{BB962C8B-B14F-4D97-AF65-F5344CB8AC3E}">
        <p14:creationId xmlns:p14="http://schemas.microsoft.com/office/powerpoint/2010/main" val="394514749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1962</TotalTime>
  <Words>2228</Words>
  <Application>Microsoft Office PowerPoint</Application>
  <PresentationFormat>Grand écran</PresentationFormat>
  <Paragraphs>224</Paragraphs>
  <Slides>32</Slides>
  <Notes>9</Notes>
  <HiddenSlides>0</HiddenSlides>
  <MMClips>0</MMClips>
  <ScaleCrop>false</ScaleCrop>
  <HeadingPairs>
    <vt:vector size="6" baseType="variant">
      <vt:variant>
        <vt:lpstr>Polices utilisées</vt:lpstr>
      </vt:variant>
      <vt:variant>
        <vt:i4>17</vt:i4>
      </vt:variant>
      <vt:variant>
        <vt:lpstr>Thème</vt:lpstr>
      </vt:variant>
      <vt:variant>
        <vt:i4>1</vt:i4>
      </vt:variant>
      <vt:variant>
        <vt:lpstr>Titres des diapositives</vt:lpstr>
      </vt:variant>
      <vt:variant>
        <vt:i4>32</vt:i4>
      </vt:variant>
    </vt:vector>
  </HeadingPairs>
  <TitlesOfParts>
    <vt:vector size="50" baseType="lpstr">
      <vt:lpstr>Arial</vt:lpstr>
      <vt:lpstr>Bodoni MT</vt:lpstr>
      <vt:lpstr>Calibri</vt:lpstr>
      <vt:lpstr>Calibri Light</vt:lpstr>
      <vt:lpstr>Cambria Math</vt:lpstr>
      <vt:lpstr>Century Gothic</vt:lpstr>
      <vt:lpstr>Century Schoolbook</vt:lpstr>
      <vt:lpstr>charter</vt:lpstr>
      <vt:lpstr>Georgia</vt:lpstr>
      <vt:lpstr>Roboto</vt:lpstr>
      <vt:lpstr>Roboto Slab</vt:lpstr>
      <vt:lpstr>sohne</vt:lpstr>
      <vt:lpstr>Symbol</vt:lpstr>
      <vt:lpstr>Times New Roman</vt:lpstr>
      <vt:lpstr>Times New Roman,Bold</vt:lpstr>
      <vt:lpstr>Tropiline</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croyances</dc:title>
  <dc:creator>SALAHDINE HNA</dc:creator>
  <cp:lastModifiedBy>Bendir Mohammed</cp:lastModifiedBy>
  <cp:revision>217</cp:revision>
  <dcterms:created xsi:type="dcterms:W3CDTF">2021-01-31T21:36:19Z</dcterms:created>
  <dcterms:modified xsi:type="dcterms:W3CDTF">2022-06-03T17:51:58Z</dcterms:modified>
</cp:coreProperties>
</file>