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1" r:id="rId2"/>
    <p:sldId id="280" r:id="rId3"/>
    <p:sldId id="262" r:id="rId4"/>
    <p:sldId id="263" r:id="rId5"/>
    <p:sldId id="264" r:id="rId6"/>
    <p:sldId id="265" r:id="rId7"/>
    <p:sldId id="256" r:id="rId8"/>
    <p:sldId id="259" r:id="rId9"/>
    <p:sldId id="258"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7"/>
    <p:restoredTop sz="94816"/>
  </p:normalViewPr>
  <p:slideViewPr>
    <p:cSldViewPr snapToGrid="0" snapToObjects="1">
      <p:cViewPr varScale="1">
        <p:scale>
          <a:sx n="77" d="100"/>
          <a:sy n="77" d="100"/>
        </p:scale>
        <p:origin x="130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ED41A-078B-411F-AA1B-1B4214C665EF}" type="doc">
      <dgm:prSet loTypeId="urn:microsoft.com/office/officeart/2005/8/layout/hierarchy3" loCatId="list" qsTypeId="urn:microsoft.com/office/officeart/2005/8/quickstyle/3d1" qsCatId="3D" csTypeId="urn:microsoft.com/office/officeart/2005/8/colors/colorful1" csCatId="colorful" phldr="1"/>
      <dgm:spPr/>
      <dgm:t>
        <a:bodyPr/>
        <a:lstStyle/>
        <a:p>
          <a:endParaRPr lang="fr-FR"/>
        </a:p>
      </dgm:t>
    </dgm:pt>
    <dgm:pt modelId="{21968EC6-6D93-40A1-B0A6-600DA13A0BA7}">
      <dgm:prSet phldrT="[Texte]"/>
      <dgm:spPr/>
      <dgm:t>
        <a:bodyPr/>
        <a:lstStyle/>
        <a:p>
          <a:r>
            <a:rPr lang="fr-FR" dirty="0"/>
            <a:t>prérequis </a:t>
          </a:r>
        </a:p>
      </dgm:t>
    </dgm:pt>
    <dgm:pt modelId="{ED1D0328-251D-4CB1-A6E0-A67A80DF327E}" type="parTrans" cxnId="{44DC10F3-47F0-459D-AD48-5D83C9D7C7B0}">
      <dgm:prSet/>
      <dgm:spPr/>
      <dgm:t>
        <a:bodyPr/>
        <a:lstStyle/>
        <a:p>
          <a:endParaRPr lang="fr-FR"/>
        </a:p>
      </dgm:t>
    </dgm:pt>
    <dgm:pt modelId="{2F3309A1-8B6A-4CF6-9EE6-997829F11AE1}" type="sibTrans" cxnId="{44DC10F3-47F0-459D-AD48-5D83C9D7C7B0}">
      <dgm:prSet/>
      <dgm:spPr/>
      <dgm:t>
        <a:bodyPr/>
        <a:lstStyle/>
        <a:p>
          <a:endParaRPr lang="fr-FR"/>
        </a:p>
      </dgm:t>
    </dgm:pt>
    <dgm:pt modelId="{4C7EBDCB-A5D4-4DAD-A104-9C59FCC7892B}">
      <dgm:prSet phldrT="[Texte]"/>
      <dgm:spPr/>
      <dgm:t>
        <a:bodyPr/>
        <a:lstStyle/>
        <a:p>
          <a:r>
            <a:rPr lang="fr-FR" dirty="0"/>
            <a:t>Python (&gt; 3.6) </a:t>
          </a:r>
        </a:p>
      </dgm:t>
    </dgm:pt>
    <dgm:pt modelId="{40873661-3676-4626-8A96-02256E2F134E}" type="parTrans" cxnId="{401D9F29-159D-4D74-9950-BDF07C64A4F5}">
      <dgm:prSet/>
      <dgm:spPr/>
      <dgm:t>
        <a:bodyPr/>
        <a:lstStyle/>
        <a:p>
          <a:endParaRPr lang="fr-FR"/>
        </a:p>
      </dgm:t>
    </dgm:pt>
    <dgm:pt modelId="{AB66A390-26A7-433D-AED2-6924B34A9824}" type="sibTrans" cxnId="{401D9F29-159D-4D74-9950-BDF07C64A4F5}">
      <dgm:prSet/>
      <dgm:spPr/>
      <dgm:t>
        <a:bodyPr/>
        <a:lstStyle/>
        <a:p>
          <a:endParaRPr lang="fr-FR"/>
        </a:p>
      </dgm:t>
    </dgm:pt>
    <dgm:pt modelId="{4EB32D84-FD6F-4DB3-9FCD-231F796BBFA7}">
      <dgm:prSet phldrT="[Texte]"/>
      <dgm:spPr/>
      <dgm:t>
        <a:bodyPr/>
        <a:lstStyle/>
        <a:p>
          <a:r>
            <a:rPr lang="fr-FR" dirty="0"/>
            <a:t>installation</a:t>
          </a:r>
        </a:p>
      </dgm:t>
    </dgm:pt>
    <dgm:pt modelId="{605BA8BF-261D-4004-B713-0044E7F3F268}" type="parTrans" cxnId="{78418FFB-B3C0-47B0-9485-FE560A6E3BAB}">
      <dgm:prSet/>
      <dgm:spPr/>
      <dgm:t>
        <a:bodyPr/>
        <a:lstStyle/>
        <a:p>
          <a:endParaRPr lang="fr-FR"/>
        </a:p>
      </dgm:t>
    </dgm:pt>
    <dgm:pt modelId="{1CDC326A-3197-4ACC-9722-03A7F0C50BFE}" type="sibTrans" cxnId="{78418FFB-B3C0-47B0-9485-FE560A6E3BAB}">
      <dgm:prSet/>
      <dgm:spPr/>
      <dgm:t>
        <a:bodyPr/>
        <a:lstStyle/>
        <a:p>
          <a:endParaRPr lang="fr-FR"/>
        </a:p>
      </dgm:t>
    </dgm:pt>
    <dgm:pt modelId="{93F1C1AE-FEE6-4AC0-82FE-69526AA94D92}">
      <dgm:prSet phldrT="[Texte]" custT="1"/>
      <dgm:spPr/>
      <dgm:t>
        <a:bodyPr/>
        <a:lstStyle/>
        <a:p>
          <a:r>
            <a:rPr lang="fr-FR" sz="2800" dirty="0" err="1"/>
            <a:t>pip</a:t>
          </a:r>
          <a:r>
            <a:rPr lang="fr-FR" sz="2800" dirty="0"/>
            <a:t> </a:t>
          </a:r>
          <a:r>
            <a:rPr lang="fr-FR" sz="2800" dirty="0" err="1"/>
            <a:t>install</a:t>
          </a:r>
          <a:r>
            <a:rPr lang="fr-FR" sz="2800" dirty="0"/>
            <a:t> </a:t>
          </a:r>
          <a:r>
            <a:rPr lang="fr-FR" sz="2800" dirty="0" err="1"/>
            <a:t>JarvisAI</a:t>
          </a:r>
          <a:endParaRPr lang="fr-FR" sz="2800" dirty="0"/>
        </a:p>
        <a:p>
          <a:endParaRPr lang="fr-FR" sz="1800" dirty="0"/>
        </a:p>
      </dgm:t>
    </dgm:pt>
    <dgm:pt modelId="{3013C0B8-082B-47A0-A0B5-213E28D9FCE3}" type="parTrans" cxnId="{6CACA91C-DCFE-40DF-AF12-ECD8DDE6607A}">
      <dgm:prSet/>
      <dgm:spPr/>
      <dgm:t>
        <a:bodyPr/>
        <a:lstStyle/>
        <a:p>
          <a:endParaRPr lang="fr-FR"/>
        </a:p>
      </dgm:t>
    </dgm:pt>
    <dgm:pt modelId="{2C614DE5-B00A-464C-929E-0C742E763087}" type="sibTrans" cxnId="{6CACA91C-DCFE-40DF-AF12-ECD8DDE6607A}">
      <dgm:prSet/>
      <dgm:spPr/>
      <dgm:t>
        <a:bodyPr/>
        <a:lstStyle/>
        <a:p>
          <a:endParaRPr lang="fr-FR"/>
        </a:p>
      </dgm:t>
    </dgm:pt>
    <dgm:pt modelId="{15053A3E-00EB-4E3C-8155-C17BBEE8E1CF}">
      <dgm:prSet phldrT="[Texte]" custT="1"/>
      <dgm:spPr/>
      <dgm:t>
        <a:bodyPr/>
        <a:lstStyle/>
        <a:p>
          <a:r>
            <a:rPr lang="en-US" sz="2800" b="0" dirty="0"/>
            <a:t>pip install -r requirements.txt</a:t>
          </a:r>
          <a:endParaRPr lang="fr-FR" sz="2800" b="0" dirty="0"/>
        </a:p>
      </dgm:t>
    </dgm:pt>
    <dgm:pt modelId="{7550F2B9-4533-4E24-B822-64BC44658105}" type="parTrans" cxnId="{D2C9DA3E-15CB-4E00-938C-C9BF12B998A8}">
      <dgm:prSet/>
      <dgm:spPr/>
      <dgm:t>
        <a:bodyPr/>
        <a:lstStyle/>
        <a:p>
          <a:endParaRPr lang="fr-FR"/>
        </a:p>
      </dgm:t>
    </dgm:pt>
    <dgm:pt modelId="{26993567-C19A-488C-8004-A7DCCDD437EF}" type="sibTrans" cxnId="{D2C9DA3E-15CB-4E00-938C-C9BF12B998A8}">
      <dgm:prSet/>
      <dgm:spPr/>
      <dgm:t>
        <a:bodyPr/>
        <a:lstStyle/>
        <a:p>
          <a:endParaRPr lang="fr-FR"/>
        </a:p>
      </dgm:t>
    </dgm:pt>
    <dgm:pt modelId="{1988405A-0BFD-444D-A98F-DD710FE23655}" type="pres">
      <dgm:prSet presAssocID="{435ED41A-078B-411F-AA1B-1B4214C665EF}" presName="diagram" presStyleCnt="0">
        <dgm:presLayoutVars>
          <dgm:chPref val="1"/>
          <dgm:dir/>
          <dgm:animOne val="branch"/>
          <dgm:animLvl val="lvl"/>
          <dgm:resizeHandles/>
        </dgm:presLayoutVars>
      </dgm:prSet>
      <dgm:spPr/>
    </dgm:pt>
    <dgm:pt modelId="{1E8943E9-D2A5-4BD8-95A3-D0AE8D9C420C}" type="pres">
      <dgm:prSet presAssocID="{21968EC6-6D93-40A1-B0A6-600DA13A0BA7}" presName="root" presStyleCnt="0"/>
      <dgm:spPr/>
    </dgm:pt>
    <dgm:pt modelId="{8EB615AA-630B-4C14-BA0B-A5649FF8EA5E}" type="pres">
      <dgm:prSet presAssocID="{21968EC6-6D93-40A1-B0A6-600DA13A0BA7}" presName="rootComposite" presStyleCnt="0"/>
      <dgm:spPr/>
    </dgm:pt>
    <dgm:pt modelId="{B482ECD0-F2A8-4917-BEFE-C2952D37E5AE}" type="pres">
      <dgm:prSet presAssocID="{21968EC6-6D93-40A1-B0A6-600DA13A0BA7}" presName="rootText" presStyleLbl="node1" presStyleIdx="0" presStyleCnt="2" custLinFactNeighborX="-84306" custLinFactNeighborY="-8379"/>
      <dgm:spPr/>
    </dgm:pt>
    <dgm:pt modelId="{29A7B066-0B33-4806-A524-68823C6E5A8A}" type="pres">
      <dgm:prSet presAssocID="{21968EC6-6D93-40A1-B0A6-600DA13A0BA7}" presName="rootConnector" presStyleLbl="node1" presStyleIdx="0" presStyleCnt="2"/>
      <dgm:spPr/>
    </dgm:pt>
    <dgm:pt modelId="{05027885-4032-4F86-A832-AB9450722DED}" type="pres">
      <dgm:prSet presAssocID="{21968EC6-6D93-40A1-B0A6-600DA13A0BA7}" presName="childShape" presStyleCnt="0"/>
      <dgm:spPr/>
    </dgm:pt>
    <dgm:pt modelId="{F368A45B-B2DF-4191-AD1B-847C05B6F0D2}" type="pres">
      <dgm:prSet presAssocID="{40873661-3676-4626-8A96-02256E2F134E}" presName="Name13" presStyleLbl="parChTrans1D2" presStyleIdx="0" presStyleCnt="3"/>
      <dgm:spPr/>
    </dgm:pt>
    <dgm:pt modelId="{46F0CCBC-DFA6-4D84-B46E-5DE4BB3890B0}" type="pres">
      <dgm:prSet presAssocID="{4C7EBDCB-A5D4-4DAD-A104-9C59FCC7892B}" presName="childText" presStyleLbl="bgAcc1" presStyleIdx="0" presStyleCnt="3" custLinFactNeighborX="-93529" custLinFactNeighborY="33949">
        <dgm:presLayoutVars>
          <dgm:bulletEnabled val="1"/>
        </dgm:presLayoutVars>
      </dgm:prSet>
      <dgm:spPr/>
    </dgm:pt>
    <dgm:pt modelId="{B3B63960-DA30-4EFE-B1C5-F8B0775CE06B}" type="pres">
      <dgm:prSet presAssocID="{4EB32D84-FD6F-4DB3-9FCD-231F796BBFA7}" presName="root" presStyleCnt="0"/>
      <dgm:spPr/>
    </dgm:pt>
    <dgm:pt modelId="{EBDF5295-3C71-432A-99F1-3062937A2564}" type="pres">
      <dgm:prSet presAssocID="{4EB32D84-FD6F-4DB3-9FCD-231F796BBFA7}" presName="rootComposite" presStyleCnt="0"/>
      <dgm:spPr/>
    </dgm:pt>
    <dgm:pt modelId="{D28A5E8F-6A4F-4B72-B5F7-BD68C90A1E6F}" type="pres">
      <dgm:prSet presAssocID="{4EB32D84-FD6F-4DB3-9FCD-231F796BBFA7}" presName="rootText" presStyleLbl="node1" presStyleIdx="1" presStyleCnt="2" custLinFactNeighborX="35080" custLinFactNeighborY="-8379"/>
      <dgm:spPr/>
    </dgm:pt>
    <dgm:pt modelId="{A219DBC2-D8CB-499C-B2BE-8C4D86560B11}" type="pres">
      <dgm:prSet presAssocID="{4EB32D84-FD6F-4DB3-9FCD-231F796BBFA7}" presName="rootConnector" presStyleLbl="node1" presStyleIdx="1" presStyleCnt="2"/>
      <dgm:spPr/>
    </dgm:pt>
    <dgm:pt modelId="{0E4E9239-F33B-49E7-8F40-0A89B1BC9C31}" type="pres">
      <dgm:prSet presAssocID="{4EB32D84-FD6F-4DB3-9FCD-231F796BBFA7}" presName="childShape" presStyleCnt="0"/>
      <dgm:spPr/>
    </dgm:pt>
    <dgm:pt modelId="{B045C2A0-52CA-4E72-B99D-D8BFE6948067}" type="pres">
      <dgm:prSet presAssocID="{3013C0B8-082B-47A0-A0B5-213E28D9FCE3}" presName="Name13" presStyleLbl="parChTrans1D2" presStyleIdx="1" presStyleCnt="3"/>
      <dgm:spPr/>
    </dgm:pt>
    <dgm:pt modelId="{B3C7F636-AEBB-43C2-8479-82D26CDCF515}" type="pres">
      <dgm:prSet presAssocID="{93F1C1AE-FEE6-4AC0-82FE-69526AA94D92}" presName="childText" presStyleLbl="bgAcc1" presStyleIdx="1" presStyleCnt="3" custLinFactNeighborX="59410" custLinFactNeighborY="-1132">
        <dgm:presLayoutVars>
          <dgm:bulletEnabled val="1"/>
        </dgm:presLayoutVars>
      </dgm:prSet>
      <dgm:spPr/>
    </dgm:pt>
    <dgm:pt modelId="{EB80372C-09E3-4836-A5FB-BB6583CC417F}" type="pres">
      <dgm:prSet presAssocID="{7550F2B9-4533-4E24-B822-64BC44658105}" presName="Name13" presStyleLbl="parChTrans1D2" presStyleIdx="2" presStyleCnt="3"/>
      <dgm:spPr/>
    </dgm:pt>
    <dgm:pt modelId="{C91DCC48-FDDC-4207-9B3A-2D0E9930D021}" type="pres">
      <dgm:prSet presAssocID="{15053A3E-00EB-4E3C-8155-C17BBEE8E1CF}" presName="childText" presStyleLbl="bgAcc1" presStyleIdx="2" presStyleCnt="3" custLinFactNeighborX="57288" custLinFactNeighborY="13">
        <dgm:presLayoutVars>
          <dgm:bulletEnabled val="1"/>
        </dgm:presLayoutVars>
      </dgm:prSet>
      <dgm:spPr/>
    </dgm:pt>
  </dgm:ptLst>
  <dgm:cxnLst>
    <dgm:cxn modelId="{6CACA91C-DCFE-40DF-AF12-ECD8DDE6607A}" srcId="{4EB32D84-FD6F-4DB3-9FCD-231F796BBFA7}" destId="{93F1C1AE-FEE6-4AC0-82FE-69526AA94D92}" srcOrd="0" destOrd="0" parTransId="{3013C0B8-082B-47A0-A0B5-213E28D9FCE3}" sibTransId="{2C614DE5-B00A-464C-929E-0C742E763087}"/>
    <dgm:cxn modelId="{401D9F29-159D-4D74-9950-BDF07C64A4F5}" srcId="{21968EC6-6D93-40A1-B0A6-600DA13A0BA7}" destId="{4C7EBDCB-A5D4-4DAD-A104-9C59FCC7892B}" srcOrd="0" destOrd="0" parTransId="{40873661-3676-4626-8A96-02256E2F134E}" sibTransId="{AB66A390-26A7-433D-AED2-6924B34A9824}"/>
    <dgm:cxn modelId="{D66CCD38-9A31-4EA9-8B66-DAB9A262D094}" type="presOf" srcId="{93F1C1AE-FEE6-4AC0-82FE-69526AA94D92}" destId="{B3C7F636-AEBB-43C2-8479-82D26CDCF515}" srcOrd="0" destOrd="0" presId="urn:microsoft.com/office/officeart/2005/8/layout/hierarchy3"/>
    <dgm:cxn modelId="{D2C9DA3E-15CB-4E00-938C-C9BF12B998A8}" srcId="{4EB32D84-FD6F-4DB3-9FCD-231F796BBFA7}" destId="{15053A3E-00EB-4E3C-8155-C17BBEE8E1CF}" srcOrd="1" destOrd="0" parTransId="{7550F2B9-4533-4E24-B822-64BC44658105}" sibTransId="{26993567-C19A-488C-8004-A7DCCDD437EF}"/>
    <dgm:cxn modelId="{DF01704B-1D0F-4E97-B869-BBEB1EF765E2}" type="presOf" srcId="{21968EC6-6D93-40A1-B0A6-600DA13A0BA7}" destId="{B482ECD0-F2A8-4917-BEFE-C2952D37E5AE}" srcOrd="0" destOrd="0" presId="urn:microsoft.com/office/officeart/2005/8/layout/hierarchy3"/>
    <dgm:cxn modelId="{CB90F774-4103-4FFA-AD6E-271FCB3C57EC}" type="presOf" srcId="{4EB32D84-FD6F-4DB3-9FCD-231F796BBFA7}" destId="{D28A5E8F-6A4F-4B72-B5F7-BD68C90A1E6F}" srcOrd="0" destOrd="0" presId="urn:microsoft.com/office/officeart/2005/8/layout/hierarchy3"/>
    <dgm:cxn modelId="{E3DBEC75-81BA-4D6C-A556-46EC52601918}" type="presOf" srcId="{15053A3E-00EB-4E3C-8155-C17BBEE8E1CF}" destId="{C91DCC48-FDDC-4207-9B3A-2D0E9930D021}" srcOrd="0" destOrd="0" presId="urn:microsoft.com/office/officeart/2005/8/layout/hierarchy3"/>
    <dgm:cxn modelId="{7E38E876-ED2D-4E1A-9003-F07FF12D14C8}" type="presOf" srcId="{4EB32D84-FD6F-4DB3-9FCD-231F796BBFA7}" destId="{A219DBC2-D8CB-499C-B2BE-8C4D86560B11}" srcOrd="1" destOrd="0" presId="urn:microsoft.com/office/officeart/2005/8/layout/hierarchy3"/>
    <dgm:cxn modelId="{2D1F8590-2033-414E-A2DE-2B4583D9C342}" type="presOf" srcId="{435ED41A-078B-411F-AA1B-1B4214C665EF}" destId="{1988405A-0BFD-444D-A98F-DD710FE23655}" srcOrd="0" destOrd="0" presId="urn:microsoft.com/office/officeart/2005/8/layout/hierarchy3"/>
    <dgm:cxn modelId="{B4072FB0-015F-4546-A441-1A1AD0DCB15B}" type="presOf" srcId="{4C7EBDCB-A5D4-4DAD-A104-9C59FCC7892B}" destId="{46F0CCBC-DFA6-4D84-B46E-5DE4BB3890B0}" srcOrd="0" destOrd="0" presId="urn:microsoft.com/office/officeart/2005/8/layout/hierarchy3"/>
    <dgm:cxn modelId="{2CFB00C3-B3BD-4032-9027-D11325DE761E}" type="presOf" srcId="{3013C0B8-082B-47A0-A0B5-213E28D9FCE3}" destId="{B045C2A0-52CA-4E72-B99D-D8BFE6948067}" srcOrd="0" destOrd="0" presId="urn:microsoft.com/office/officeart/2005/8/layout/hierarchy3"/>
    <dgm:cxn modelId="{2FD6F3CE-66BB-476C-875D-6DADF86B6889}" type="presOf" srcId="{21968EC6-6D93-40A1-B0A6-600DA13A0BA7}" destId="{29A7B066-0B33-4806-A524-68823C6E5A8A}" srcOrd="1" destOrd="0" presId="urn:microsoft.com/office/officeart/2005/8/layout/hierarchy3"/>
    <dgm:cxn modelId="{5CE93DEA-73D1-4576-8F28-55F48ED8C7E4}" type="presOf" srcId="{40873661-3676-4626-8A96-02256E2F134E}" destId="{F368A45B-B2DF-4191-AD1B-847C05B6F0D2}" srcOrd="0" destOrd="0" presId="urn:microsoft.com/office/officeart/2005/8/layout/hierarchy3"/>
    <dgm:cxn modelId="{44DC10F3-47F0-459D-AD48-5D83C9D7C7B0}" srcId="{435ED41A-078B-411F-AA1B-1B4214C665EF}" destId="{21968EC6-6D93-40A1-B0A6-600DA13A0BA7}" srcOrd="0" destOrd="0" parTransId="{ED1D0328-251D-4CB1-A6E0-A67A80DF327E}" sibTransId="{2F3309A1-8B6A-4CF6-9EE6-997829F11AE1}"/>
    <dgm:cxn modelId="{AA1F45F6-D616-4392-B3EF-764F51F0992B}" type="presOf" srcId="{7550F2B9-4533-4E24-B822-64BC44658105}" destId="{EB80372C-09E3-4836-A5FB-BB6583CC417F}" srcOrd="0" destOrd="0" presId="urn:microsoft.com/office/officeart/2005/8/layout/hierarchy3"/>
    <dgm:cxn modelId="{78418FFB-B3C0-47B0-9485-FE560A6E3BAB}" srcId="{435ED41A-078B-411F-AA1B-1B4214C665EF}" destId="{4EB32D84-FD6F-4DB3-9FCD-231F796BBFA7}" srcOrd="1" destOrd="0" parTransId="{605BA8BF-261D-4004-B713-0044E7F3F268}" sibTransId="{1CDC326A-3197-4ACC-9722-03A7F0C50BFE}"/>
    <dgm:cxn modelId="{59B07787-A81E-49D4-889D-B5FA5CBCBD05}" type="presParOf" srcId="{1988405A-0BFD-444D-A98F-DD710FE23655}" destId="{1E8943E9-D2A5-4BD8-95A3-D0AE8D9C420C}" srcOrd="0" destOrd="0" presId="urn:microsoft.com/office/officeart/2005/8/layout/hierarchy3"/>
    <dgm:cxn modelId="{A1883A48-AF84-4C38-98F0-B57612A24F10}" type="presParOf" srcId="{1E8943E9-D2A5-4BD8-95A3-D0AE8D9C420C}" destId="{8EB615AA-630B-4C14-BA0B-A5649FF8EA5E}" srcOrd="0" destOrd="0" presId="urn:microsoft.com/office/officeart/2005/8/layout/hierarchy3"/>
    <dgm:cxn modelId="{0DBFC5A6-819A-4FA3-9AF8-88980053E3F9}" type="presParOf" srcId="{8EB615AA-630B-4C14-BA0B-A5649FF8EA5E}" destId="{B482ECD0-F2A8-4917-BEFE-C2952D37E5AE}" srcOrd="0" destOrd="0" presId="urn:microsoft.com/office/officeart/2005/8/layout/hierarchy3"/>
    <dgm:cxn modelId="{CE47D945-E35E-4380-9A45-09FFE656BC56}" type="presParOf" srcId="{8EB615AA-630B-4C14-BA0B-A5649FF8EA5E}" destId="{29A7B066-0B33-4806-A524-68823C6E5A8A}" srcOrd="1" destOrd="0" presId="urn:microsoft.com/office/officeart/2005/8/layout/hierarchy3"/>
    <dgm:cxn modelId="{CDFE886B-81AA-44FB-B47C-3ACA85605F76}" type="presParOf" srcId="{1E8943E9-D2A5-4BD8-95A3-D0AE8D9C420C}" destId="{05027885-4032-4F86-A832-AB9450722DED}" srcOrd="1" destOrd="0" presId="urn:microsoft.com/office/officeart/2005/8/layout/hierarchy3"/>
    <dgm:cxn modelId="{51267E36-E667-4197-BC38-CD8D09CE09C1}" type="presParOf" srcId="{05027885-4032-4F86-A832-AB9450722DED}" destId="{F368A45B-B2DF-4191-AD1B-847C05B6F0D2}" srcOrd="0" destOrd="0" presId="urn:microsoft.com/office/officeart/2005/8/layout/hierarchy3"/>
    <dgm:cxn modelId="{A26FEE02-616A-41A8-A195-E6B4F401EF38}" type="presParOf" srcId="{05027885-4032-4F86-A832-AB9450722DED}" destId="{46F0CCBC-DFA6-4D84-B46E-5DE4BB3890B0}" srcOrd="1" destOrd="0" presId="urn:microsoft.com/office/officeart/2005/8/layout/hierarchy3"/>
    <dgm:cxn modelId="{F5613B25-11A5-46F8-B83A-61F35639DBA7}" type="presParOf" srcId="{1988405A-0BFD-444D-A98F-DD710FE23655}" destId="{B3B63960-DA30-4EFE-B1C5-F8B0775CE06B}" srcOrd="1" destOrd="0" presId="urn:microsoft.com/office/officeart/2005/8/layout/hierarchy3"/>
    <dgm:cxn modelId="{59D1AE81-4476-42AD-81F0-DA7A6C5E19AE}" type="presParOf" srcId="{B3B63960-DA30-4EFE-B1C5-F8B0775CE06B}" destId="{EBDF5295-3C71-432A-99F1-3062937A2564}" srcOrd="0" destOrd="0" presId="urn:microsoft.com/office/officeart/2005/8/layout/hierarchy3"/>
    <dgm:cxn modelId="{CEA36826-AF68-48E6-AE8A-6DB03E28CC24}" type="presParOf" srcId="{EBDF5295-3C71-432A-99F1-3062937A2564}" destId="{D28A5E8F-6A4F-4B72-B5F7-BD68C90A1E6F}" srcOrd="0" destOrd="0" presId="urn:microsoft.com/office/officeart/2005/8/layout/hierarchy3"/>
    <dgm:cxn modelId="{15153449-81A1-41D0-8236-9B03B26F8C0B}" type="presParOf" srcId="{EBDF5295-3C71-432A-99F1-3062937A2564}" destId="{A219DBC2-D8CB-499C-B2BE-8C4D86560B11}" srcOrd="1" destOrd="0" presId="urn:microsoft.com/office/officeart/2005/8/layout/hierarchy3"/>
    <dgm:cxn modelId="{6FC9FDF9-F417-473B-B703-9BFCFFFB2B5F}" type="presParOf" srcId="{B3B63960-DA30-4EFE-B1C5-F8B0775CE06B}" destId="{0E4E9239-F33B-49E7-8F40-0A89B1BC9C31}" srcOrd="1" destOrd="0" presId="urn:microsoft.com/office/officeart/2005/8/layout/hierarchy3"/>
    <dgm:cxn modelId="{926C7094-6F1F-41CD-A35B-8F6BA563F497}" type="presParOf" srcId="{0E4E9239-F33B-49E7-8F40-0A89B1BC9C31}" destId="{B045C2A0-52CA-4E72-B99D-D8BFE6948067}" srcOrd="0" destOrd="0" presId="urn:microsoft.com/office/officeart/2005/8/layout/hierarchy3"/>
    <dgm:cxn modelId="{3C32CD9B-3565-4B25-AAB5-18C3EAAED71A}" type="presParOf" srcId="{0E4E9239-F33B-49E7-8F40-0A89B1BC9C31}" destId="{B3C7F636-AEBB-43C2-8479-82D26CDCF515}" srcOrd="1" destOrd="0" presId="urn:microsoft.com/office/officeart/2005/8/layout/hierarchy3"/>
    <dgm:cxn modelId="{96366D7B-E45D-4E93-A59D-106A02B4D190}" type="presParOf" srcId="{0E4E9239-F33B-49E7-8F40-0A89B1BC9C31}" destId="{EB80372C-09E3-4836-A5FB-BB6583CC417F}" srcOrd="2" destOrd="0" presId="urn:microsoft.com/office/officeart/2005/8/layout/hierarchy3"/>
    <dgm:cxn modelId="{4E3C675A-686F-4E94-8E2D-592A858A7941}" type="presParOf" srcId="{0E4E9239-F33B-49E7-8F40-0A89B1BC9C31}" destId="{C91DCC48-FDDC-4207-9B3A-2D0E9930D02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2ECD0-F2A8-4917-BEFE-C2952D37E5AE}">
      <dsp:nvSpPr>
        <dsp:cNvPr id="0" name=""/>
        <dsp:cNvSpPr/>
      </dsp:nvSpPr>
      <dsp:spPr>
        <a:xfrm>
          <a:off x="1090289" y="0"/>
          <a:ext cx="2486290" cy="124314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fr-FR" sz="3900" kern="1200" dirty="0"/>
            <a:t>prérequis </a:t>
          </a:r>
        </a:p>
      </dsp:txBody>
      <dsp:txXfrm>
        <a:off x="1126699" y="36410"/>
        <a:ext cx="2413470" cy="1170325"/>
      </dsp:txXfrm>
    </dsp:sp>
    <dsp:sp modelId="{F368A45B-B2DF-4191-AD1B-847C05B6F0D2}">
      <dsp:nvSpPr>
        <dsp:cNvPr id="0" name=""/>
        <dsp:cNvSpPr/>
      </dsp:nvSpPr>
      <dsp:spPr>
        <a:xfrm>
          <a:off x="1338918" y="1243145"/>
          <a:ext cx="484399" cy="1354559"/>
        </a:xfrm>
        <a:custGeom>
          <a:avLst/>
          <a:gdLst/>
          <a:ahLst/>
          <a:cxnLst/>
          <a:rect l="0" t="0" r="0" b="0"/>
          <a:pathLst>
            <a:path>
              <a:moveTo>
                <a:pt x="0" y="0"/>
              </a:moveTo>
              <a:lnTo>
                <a:pt x="0" y="1354559"/>
              </a:lnTo>
              <a:lnTo>
                <a:pt x="484399" y="1354559"/>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6F0CCBC-DFA6-4D84-B46E-5DE4BB3890B0}">
      <dsp:nvSpPr>
        <dsp:cNvPr id="0" name=""/>
        <dsp:cNvSpPr/>
      </dsp:nvSpPr>
      <dsp:spPr>
        <a:xfrm>
          <a:off x="1823317" y="1976131"/>
          <a:ext cx="1989032" cy="124314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fr-FR" sz="3800" kern="1200" dirty="0"/>
            <a:t>Python (&gt; 3.6) </a:t>
          </a:r>
        </a:p>
      </dsp:txBody>
      <dsp:txXfrm>
        <a:off x="1859727" y="2012541"/>
        <a:ext cx="1916212" cy="1170325"/>
      </dsp:txXfrm>
    </dsp:sp>
    <dsp:sp modelId="{D28A5E8F-6A4F-4B72-B5F7-BD68C90A1E6F}">
      <dsp:nvSpPr>
        <dsp:cNvPr id="0" name=""/>
        <dsp:cNvSpPr/>
      </dsp:nvSpPr>
      <dsp:spPr>
        <a:xfrm>
          <a:off x="7166435" y="0"/>
          <a:ext cx="2486290" cy="124314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fr-FR" sz="3900" kern="1200" dirty="0"/>
            <a:t>installation</a:t>
          </a:r>
        </a:p>
      </dsp:txBody>
      <dsp:txXfrm>
        <a:off x="7202845" y="36410"/>
        <a:ext cx="2413470" cy="1170325"/>
      </dsp:txXfrm>
    </dsp:sp>
    <dsp:sp modelId="{B045C2A0-52CA-4E72-B99D-D8BFE6948067}">
      <dsp:nvSpPr>
        <dsp:cNvPr id="0" name=""/>
        <dsp:cNvSpPr/>
      </dsp:nvSpPr>
      <dsp:spPr>
        <a:xfrm>
          <a:off x="7415064" y="1243145"/>
          <a:ext cx="558122" cy="918451"/>
        </a:xfrm>
        <a:custGeom>
          <a:avLst/>
          <a:gdLst/>
          <a:ahLst/>
          <a:cxnLst/>
          <a:rect l="0" t="0" r="0" b="0"/>
          <a:pathLst>
            <a:path>
              <a:moveTo>
                <a:pt x="0" y="0"/>
              </a:moveTo>
              <a:lnTo>
                <a:pt x="0" y="918451"/>
              </a:lnTo>
              <a:lnTo>
                <a:pt x="558122" y="918451"/>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3C7F636-AEBB-43C2-8479-82D26CDCF515}">
      <dsp:nvSpPr>
        <dsp:cNvPr id="0" name=""/>
        <dsp:cNvSpPr/>
      </dsp:nvSpPr>
      <dsp:spPr>
        <a:xfrm>
          <a:off x="7973187" y="1540023"/>
          <a:ext cx="1989032" cy="124314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fr-FR" sz="2800" kern="1200" dirty="0" err="1"/>
            <a:t>pip</a:t>
          </a:r>
          <a:r>
            <a:rPr lang="fr-FR" sz="2800" kern="1200" dirty="0"/>
            <a:t> </a:t>
          </a:r>
          <a:r>
            <a:rPr lang="fr-FR" sz="2800" kern="1200" dirty="0" err="1"/>
            <a:t>install</a:t>
          </a:r>
          <a:r>
            <a:rPr lang="fr-FR" sz="2800" kern="1200" dirty="0"/>
            <a:t> </a:t>
          </a:r>
          <a:r>
            <a:rPr lang="fr-FR" sz="2800" kern="1200" dirty="0" err="1"/>
            <a:t>JarvisAI</a:t>
          </a:r>
          <a:endParaRPr lang="fr-FR" sz="2800" kern="1200" dirty="0"/>
        </a:p>
        <a:p>
          <a:pPr marL="0" lvl="0" indent="0" algn="ctr" defTabSz="1244600">
            <a:lnSpc>
              <a:spcPct val="90000"/>
            </a:lnSpc>
            <a:spcBef>
              <a:spcPct val="0"/>
            </a:spcBef>
            <a:spcAft>
              <a:spcPct val="35000"/>
            </a:spcAft>
            <a:buNone/>
          </a:pPr>
          <a:endParaRPr lang="fr-FR" sz="1800" kern="1200" dirty="0"/>
        </a:p>
      </dsp:txBody>
      <dsp:txXfrm>
        <a:off x="8009597" y="1576433"/>
        <a:ext cx="1916212" cy="1170325"/>
      </dsp:txXfrm>
    </dsp:sp>
    <dsp:sp modelId="{EB80372C-09E3-4836-A5FB-BB6583CC417F}">
      <dsp:nvSpPr>
        <dsp:cNvPr id="0" name=""/>
        <dsp:cNvSpPr/>
      </dsp:nvSpPr>
      <dsp:spPr>
        <a:xfrm>
          <a:off x="7415064" y="1243145"/>
          <a:ext cx="515915" cy="2486616"/>
        </a:xfrm>
        <a:custGeom>
          <a:avLst/>
          <a:gdLst/>
          <a:ahLst/>
          <a:cxnLst/>
          <a:rect l="0" t="0" r="0" b="0"/>
          <a:pathLst>
            <a:path>
              <a:moveTo>
                <a:pt x="0" y="0"/>
              </a:moveTo>
              <a:lnTo>
                <a:pt x="0" y="2486616"/>
              </a:lnTo>
              <a:lnTo>
                <a:pt x="515915" y="2486616"/>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1DCC48-FDDC-4207-9B3A-2D0E9930D021}">
      <dsp:nvSpPr>
        <dsp:cNvPr id="0" name=""/>
        <dsp:cNvSpPr/>
      </dsp:nvSpPr>
      <dsp:spPr>
        <a:xfrm>
          <a:off x="7930979" y="3108189"/>
          <a:ext cx="1989032" cy="124314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0" kern="1200" dirty="0"/>
            <a:t>pip install -r requirements.txt</a:t>
          </a:r>
          <a:endParaRPr lang="fr-FR" sz="2800" b="0" kern="1200" dirty="0"/>
        </a:p>
      </dsp:txBody>
      <dsp:txXfrm>
        <a:off x="7967389" y="3144599"/>
        <a:ext cx="1916212" cy="11703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F6BDC2-22E1-4F9C-91EE-A377FC284D6C}" type="datetimeFigureOut">
              <a:rPr lang="fr-FR" smtClean="0"/>
              <a:t>05/06/2022</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EA13B-AE56-4803-ACC1-D33BA8A98E8A}"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DFEA13B-AE56-4803-ACC1-D33BA8A98E8A}" type="slidenum">
              <a:rPr lang="fr-FR" smtClean="0"/>
              <a:t>17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DFEA13B-AE56-4803-ACC1-D33BA8A98E8A}" type="slidenum">
              <a:rPr lang="fr-FR" smtClean="0"/>
              <a:t>19</a:t>
            </a:fld>
            <a:endParaRPr lang="fr-FR"/>
          </a:p>
        </p:txBody>
      </p:sp>
    </p:spTree>
    <p:extLst>
      <p:ext uri="{BB962C8B-B14F-4D97-AF65-F5344CB8AC3E}">
        <p14:creationId xmlns:p14="http://schemas.microsoft.com/office/powerpoint/2010/main" val="257435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8949AC-95BC-6546-8C79-D4C2329EA6C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EFB84A9-FB67-E240-BF39-03F4E0D64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AC23779-A4C5-8B41-9D36-A4B56A3BAFBD}"/>
              </a:ext>
            </a:extLst>
          </p:cNvPr>
          <p:cNvSpPr>
            <a:spLocks noGrp="1"/>
          </p:cNvSpPr>
          <p:nvPr>
            <p:ph type="dt" sz="half" idx="10"/>
          </p:nvPr>
        </p:nvSpPr>
        <p:spPr/>
        <p:txBody>
          <a:bodyPr/>
          <a:lstStyle/>
          <a:p>
            <a:fld id="{F8741562-1DBC-7641-BF06-9155E01816B8}" type="datetimeFigureOut">
              <a:rPr lang="fr-FR" smtClean="0"/>
              <a:pPr/>
              <a:t>05/06/2022</a:t>
            </a:fld>
            <a:endParaRPr lang="fr-FR"/>
          </a:p>
        </p:txBody>
      </p:sp>
      <p:sp>
        <p:nvSpPr>
          <p:cNvPr id="5" name="Espace réservé du pied de page 4">
            <a:extLst>
              <a:ext uri="{FF2B5EF4-FFF2-40B4-BE49-F238E27FC236}">
                <a16:creationId xmlns:a16="http://schemas.microsoft.com/office/drawing/2014/main" id="{7F840797-AF6E-7C45-B02F-5499FEBFB0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32C3BD-06C3-E74D-A563-CA525D8A8863}"/>
              </a:ext>
            </a:extLst>
          </p:cNvPr>
          <p:cNvSpPr>
            <a:spLocks noGrp="1"/>
          </p:cNvSpPr>
          <p:nvPr>
            <p:ph type="sldNum" sz="quarter" idx="12"/>
          </p:nvPr>
        </p:nvSpPr>
        <p:spPr/>
        <p:txBody>
          <a:bodyPr/>
          <a:lstStyle/>
          <a:p>
            <a:fld id="{8B42A64D-EFFD-5842-9938-A74A5129B9DE}" type="slidenum">
              <a:rPr lang="fr-FR" smtClean="0"/>
              <a:pPr/>
              <a:t>‹N°›</a:t>
            </a:fld>
            <a:endParaRPr lang="fr-FR"/>
          </a:p>
        </p:txBody>
      </p:sp>
    </p:spTree>
    <p:extLst>
      <p:ext uri="{BB962C8B-B14F-4D97-AF65-F5344CB8AC3E}">
        <p14:creationId xmlns:p14="http://schemas.microsoft.com/office/powerpoint/2010/main" val="212729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15129B-C0CE-9B47-AC7D-AC91CE6348F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E69213D-E534-0C42-A585-D44E653A4A5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89841B-DA5C-244A-BC7D-C7265488B492}"/>
              </a:ext>
            </a:extLst>
          </p:cNvPr>
          <p:cNvSpPr>
            <a:spLocks noGrp="1"/>
          </p:cNvSpPr>
          <p:nvPr>
            <p:ph type="dt" sz="half" idx="10"/>
          </p:nvPr>
        </p:nvSpPr>
        <p:spPr/>
        <p:txBody>
          <a:bodyPr/>
          <a:lstStyle/>
          <a:p>
            <a:fld id="{F8741562-1DBC-7641-BF06-9155E01816B8}" type="datetimeFigureOut">
              <a:rPr lang="fr-FR" smtClean="0"/>
              <a:pPr/>
              <a:t>05/06/2022</a:t>
            </a:fld>
            <a:endParaRPr lang="fr-FR"/>
          </a:p>
        </p:txBody>
      </p:sp>
      <p:sp>
        <p:nvSpPr>
          <p:cNvPr id="5" name="Espace réservé du pied de page 4">
            <a:extLst>
              <a:ext uri="{FF2B5EF4-FFF2-40B4-BE49-F238E27FC236}">
                <a16:creationId xmlns:a16="http://schemas.microsoft.com/office/drawing/2014/main" id="{271F1C9A-2E33-2A4F-8D76-EAD86EED42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CC6AA57-9B98-BF48-9885-8E27E19B326E}"/>
              </a:ext>
            </a:extLst>
          </p:cNvPr>
          <p:cNvSpPr>
            <a:spLocks noGrp="1"/>
          </p:cNvSpPr>
          <p:nvPr>
            <p:ph type="sldNum" sz="quarter" idx="12"/>
          </p:nvPr>
        </p:nvSpPr>
        <p:spPr/>
        <p:txBody>
          <a:bodyPr/>
          <a:lstStyle/>
          <a:p>
            <a:fld id="{8B42A64D-EFFD-5842-9938-A74A5129B9DE}" type="slidenum">
              <a:rPr lang="fr-FR" smtClean="0"/>
              <a:pPr/>
              <a:t>‹N°›</a:t>
            </a:fld>
            <a:endParaRPr lang="fr-FR"/>
          </a:p>
        </p:txBody>
      </p:sp>
    </p:spTree>
    <p:extLst>
      <p:ext uri="{BB962C8B-B14F-4D97-AF65-F5344CB8AC3E}">
        <p14:creationId xmlns:p14="http://schemas.microsoft.com/office/powerpoint/2010/main" val="119895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626CA5B-15FE-0C43-87ED-48E388FE5C3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7B3ECCF-C37F-4F47-BE48-8975A7EEED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4FD444-818E-2949-A028-2B2B2E88D46E}"/>
              </a:ext>
            </a:extLst>
          </p:cNvPr>
          <p:cNvSpPr>
            <a:spLocks noGrp="1"/>
          </p:cNvSpPr>
          <p:nvPr>
            <p:ph type="dt" sz="half" idx="10"/>
          </p:nvPr>
        </p:nvSpPr>
        <p:spPr/>
        <p:txBody>
          <a:bodyPr/>
          <a:lstStyle/>
          <a:p>
            <a:fld id="{F8741562-1DBC-7641-BF06-9155E01816B8}" type="datetimeFigureOut">
              <a:rPr lang="fr-FR" smtClean="0"/>
              <a:pPr/>
              <a:t>05/06/2022</a:t>
            </a:fld>
            <a:endParaRPr lang="fr-FR"/>
          </a:p>
        </p:txBody>
      </p:sp>
      <p:sp>
        <p:nvSpPr>
          <p:cNvPr id="5" name="Espace réservé du pied de page 4">
            <a:extLst>
              <a:ext uri="{FF2B5EF4-FFF2-40B4-BE49-F238E27FC236}">
                <a16:creationId xmlns:a16="http://schemas.microsoft.com/office/drawing/2014/main" id="{2FD128FE-E5F7-6947-BEBD-98B57D800A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283744F-976F-694B-AD7B-18AB5BA10E66}"/>
              </a:ext>
            </a:extLst>
          </p:cNvPr>
          <p:cNvSpPr>
            <a:spLocks noGrp="1"/>
          </p:cNvSpPr>
          <p:nvPr>
            <p:ph type="sldNum" sz="quarter" idx="12"/>
          </p:nvPr>
        </p:nvSpPr>
        <p:spPr/>
        <p:txBody>
          <a:bodyPr/>
          <a:lstStyle/>
          <a:p>
            <a:fld id="{8B42A64D-EFFD-5842-9938-A74A5129B9DE}" type="slidenum">
              <a:rPr lang="fr-FR" smtClean="0"/>
              <a:pPr/>
              <a:t>‹N°›</a:t>
            </a:fld>
            <a:endParaRPr lang="fr-FR"/>
          </a:p>
        </p:txBody>
      </p:sp>
    </p:spTree>
    <p:extLst>
      <p:ext uri="{BB962C8B-B14F-4D97-AF65-F5344CB8AC3E}">
        <p14:creationId xmlns:p14="http://schemas.microsoft.com/office/powerpoint/2010/main" val="19231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B6407-4F86-9E4C-9AB7-BDE9A7DCE58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37F35B0-C553-AF41-9897-712BEC80BD6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F944357-3A63-B84C-A6CC-CBA7EA5BBF66}"/>
              </a:ext>
            </a:extLst>
          </p:cNvPr>
          <p:cNvSpPr>
            <a:spLocks noGrp="1"/>
          </p:cNvSpPr>
          <p:nvPr>
            <p:ph type="dt" sz="half" idx="10"/>
          </p:nvPr>
        </p:nvSpPr>
        <p:spPr/>
        <p:txBody>
          <a:bodyPr/>
          <a:lstStyle/>
          <a:p>
            <a:fld id="{F8741562-1DBC-7641-BF06-9155E01816B8}" type="datetimeFigureOut">
              <a:rPr lang="fr-FR" smtClean="0"/>
              <a:pPr/>
              <a:t>05/06/2022</a:t>
            </a:fld>
            <a:endParaRPr lang="fr-FR"/>
          </a:p>
        </p:txBody>
      </p:sp>
      <p:sp>
        <p:nvSpPr>
          <p:cNvPr id="5" name="Espace réservé du pied de page 4">
            <a:extLst>
              <a:ext uri="{FF2B5EF4-FFF2-40B4-BE49-F238E27FC236}">
                <a16:creationId xmlns:a16="http://schemas.microsoft.com/office/drawing/2014/main" id="{EA58A390-33AC-EC4D-BD33-F321EF6643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C3881E-CC2C-AD42-80BB-7107ABBF7617}"/>
              </a:ext>
            </a:extLst>
          </p:cNvPr>
          <p:cNvSpPr>
            <a:spLocks noGrp="1"/>
          </p:cNvSpPr>
          <p:nvPr>
            <p:ph type="sldNum" sz="quarter" idx="12"/>
          </p:nvPr>
        </p:nvSpPr>
        <p:spPr/>
        <p:txBody>
          <a:bodyPr/>
          <a:lstStyle/>
          <a:p>
            <a:fld id="{8B42A64D-EFFD-5842-9938-A74A5129B9DE}" type="slidenum">
              <a:rPr lang="fr-FR" smtClean="0"/>
              <a:pPr/>
              <a:t>‹N°›</a:t>
            </a:fld>
            <a:endParaRPr lang="fr-FR"/>
          </a:p>
        </p:txBody>
      </p:sp>
    </p:spTree>
    <p:extLst>
      <p:ext uri="{BB962C8B-B14F-4D97-AF65-F5344CB8AC3E}">
        <p14:creationId xmlns:p14="http://schemas.microsoft.com/office/powerpoint/2010/main" val="317829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7A066B-682B-864A-9B99-31C1A17686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30DA3A0-0E4F-4A46-978D-D87BD8460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AD69EFD-34E4-FA49-839C-D7539B8BB180}"/>
              </a:ext>
            </a:extLst>
          </p:cNvPr>
          <p:cNvSpPr>
            <a:spLocks noGrp="1"/>
          </p:cNvSpPr>
          <p:nvPr>
            <p:ph type="dt" sz="half" idx="10"/>
          </p:nvPr>
        </p:nvSpPr>
        <p:spPr/>
        <p:txBody>
          <a:bodyPr/>
          <a:lstStyle/>
          <a:p>
            <a:fld id="{F8741562-1DBC-7641-BF06-9155E01816B8}" type="datetimeFigureOut">
              <a:rPr lang="fr-FR" smtClean="0"/>
              <a:pPr/>
              <a:t>05/06/2022</a:t>
            </a:fld>
            <a:endParaRPr lang="fr-FR"/>
          </a:p>
        </p:txBody>
      </p:sp>
      <p:sp>
        <p:nvSpPr>
          <p:cNvPr id="5" name="Espace réservé du pied de page 4">
            <a:extLst>
              <a:ext uri="{FF2B5EF4-FFF2-40B4-BE49-F238E27FC236}">
                <a16:creationId xmlns:a16="http://schemas.microsoft.com/office/drawing/2014/main" id="{EB8B8355-2C33-AF48-A18B-E3DF4390143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14E66B-EF4A-D34B-B11B-D5CDC08BC329}"/>
              </a:ext>
            </a:extLst>
          </p:cNvPr>
          <p:cNvSpPr>
            <a:spLocks noGrp="1"/>
          </p:cNvSpPr>
          <p:nvPr>
            <p:ph type="sldNum" sz="quarter" idx="12"/>
          </p:nvPr>
        </p:nvSpPr>
        <p:spPr/>
        <p:txBody>
          <a:bodyPr/>
          <a:lstStyle/>
          <a:p>
            <a:fld id="{8B42A64D-EFFD-5842-9938-A74A5129B9DE}" type="slidenum">
              <a:rPr lang="fr-FR" smtClean="0"/>
              <a:pPr/>
              <a:t>‹N°›</a:t>
            </a:fld>
            <a:endParaRPr lang="fr-FR"/>
          </a:p>
        </p:txBody>
      </p:sp>
    </p:spTree>
    <p:extLst>
      <p:ext uri="{BB962C8B-B14F-4D97-AF65-F5344CB8AC3E}">
        <p14:creationId xmlns:p14="http://schemas.microsoft.com/office/powerpoint/2010/main" val="297845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2092C7-C11E-4E4C-A441-6D842A8CF2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43C87EF-D67B-2A4F-9444-FAD0617B7BB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8AAAC07-4480-8049-858E-8587B8B9822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6E93E43-77DC-A94A-822E-52C5BF3F482B}"/>
              </a:ext>
            </a:extLst>
          </p:cNvPr>
          <p:cNvSpPr>
            <a:spLocks noGrp="1"/>
          </p:cNvSpPr>
          <p:nvPr>
            <p:ph type="dt" sz="half" idx="10"/>
          </p:nvPr>
        </p:nvSpPr>
        <p:spPr/>
        <p:txBody>
          <a:bodyPr/>
          <a:lstStyle/>
          <a:p>
            <a:fld id="{F8741562-1DBC-7641-BF06-9155E01816B8}" type="datetimeFigureOut">
              <a:rPr lang="fr-FR" smtClean="0"/>
              <a:pPr/>
              <a:t>05/06/2022</a:t>
            </a:fld>
            <a:endParaRPr lang="fr-FR"/>
          </a:p>
        </p:txBody>
      </p:sp>
      <p:sp>
        <p:nvSpPr>
          <p:cNvPr id="6" name="Espace réservé du pied de page 5">
            <a:extLst>
              <a:ext uri="{FF2B5EF4-FFF2-40B4-BE49-F238E27FC236}">
                <a16:creationId xmlns:a16="http://schemas.microsoft.com/office/drawing/2014/main" id="{91968608-072E-3A45-AFA7-1C93A6E90CC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75AE851-62D0-FF44-AEA2-D95E08042001}"/>
              </a:ext>
            </a:extLst>
          </p:cNvPr>
          <p:cNvSpPr>
            <a:spLocks noGrp="1"/>
          </p:cNvSpPr>
          <p:nvPr>
            <p:ph type="sldNum" sz="quarter" idx="12"/>
          </p:nvPr>
        </p:nvSpPr>
        <p:spPr/>
        <p:txBody>
          <a:bodyPr/>
          <a:lstStyle/>
          <a:p>
            <a:fld id="{8B42A64D-EFFD-5842-9938-A74A5129B9DE}" type="slidenum">
              <a:rPr lang="fr-FR" smtClean="0"/>
              <a:pPr/>
              <a:t>‹N°›</a:t>
            </a:fld>
            <a:endParaRPr lang="fr-FR"/>
          </a:p>
        </p:txBody>
      </p:sp>
    </p:spTree>
    <p:extLst>
      <p:ext uri="{BB962C8B-B14F-4D97-AF65-F5344CB8AC3E}">
        <p14:creationId xmlns:p14="http://schemas.microsoft.com/office/powerpoint/2010/main" val="216248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B4DEEE-EE28-E342-8DFB-F0EBC147C77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297CD34-68A9-BB4D-A5C6-E9308FFEF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BA16D9-A455-3F4A-8218-11CF33FD2F3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6BC9A0C-F1C4-9A4E-BBA7-A6C14E7FF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35F94A5-5F9F-5E46-B5C8-FFED223B6EF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095F9FA-5D26-C94C-A994-F08E4F49C424}"/>
              </a:ext>
            </a:extLst>
          </p:cNvPr>
          <p:cNvSpPr>
            <a:spLocks noGrp="1"/>
          </p:cNvSpPr>
          <p:nvPr>
            <p:ph type="dt" sz="half" idx="10"/>
          </p:nvPr>
        </p:nvSpPr>
        <p:spPr/>
        <p:txBody>
          <a:bodyPr/>
          <a:lstStyle/>
          <a:p>
            <a:fld id="{F8741562-1DBC-7641-BF06-9155E01816B8}" type="datetimeFigureOut">
              <a:rPr lang="fr-FR" smtClean="0"/>
              <a:pPr/>
              <a:t>05/06/2022</a:t>
            </a:fld>
            <a:endParaRPr lang="fr-FR"/>
          </a:p>
        </p:txBody>
      </p:sp>
      <p:sp>
        <p:nvSpPr>
          <p:cNvPr id="8" name="Espace réservé du pied de page 7">
            <a:extLst>
              <a:ext uri="{FF2B5EF4-FFF2-40B4-BE49-F238E27FC236}">
                <a16:creationId xmlns:a16="http://schemas.microsoft.com/office/drawing/2014/main" id="{8FA43D79-954C-8D44-9A91-FCEDE28D84B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04B74F1-BFDC-AE48-AB62-30BC2FA3FBF1}"/>
              </a:ext>
            </a:extLst>
          </p:cNvPr>
          <p:cNvSpPr>
            <a:spLocks noGrp="1"/>
          </p:cNvSpPr>
          <p:nvPr>
            <p:ph type="sldNum" sz="quarter" idx="12"/>
          </p:nvPr>
        </p:nvSpPr>
        <p:spPr/>
        <p:txBody>
          <a:bodyPr/>
          <a:lstStyle/>
          <a:p>
            <a:fld id="{8B42A64D-EFFD-5842-9938-A74A5129B9DE}" type="slidenum">
              <a:rPr lang="fr-FR" smtClean="0"/>
              <a:pPr/>
              <a:t>‹N°›</a:t>
            </a:fld>
            <a:endParaRPr lang="fr-FR"/>
          </a:p>
        </p:txBody>
      </p:sp>
    </p:spTree>
    <p:extLst>
      <p:ext uri="{BB962C8B-B14F-4D97-AF65-F5344CB8AC3E}">
        <p14:creationId xmlns:p14="http://schemas.microsoft.com/office/powerpoint/2010/main" val="80363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C5A9DF-8839-1443-BAB5-547CA0F8586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0EC062D-AFC6-264E-A232-C4CD0E6C84D0}"/>
              </a:ext>
            </a:extLst>
          </p:cNvPr>
          <p:cNvSpPr>
            <a:spLocks noGrp="1"/>
          </p:cNvSpPr>
          <p:nvPr>
            <p:ph type="dt" sz="half" idx="10"/>
          </p:nvPr>
        </p:nvSpPr>
        <p:spPr/>
        <p:txBody>
          <a:bodyPr/>
          <a:lstStyle/>
          <a:p>
            <a:fld id="{F8741562-1DBC-7641-BF06-9155E01816B8}" type="datetimeFigureOut">
              <a:rPr lang="fr-FR" smtClean="0"/>
              <a:pPr/>
              <a:t>05/06/2022</a:t>
            </a:fld>
            <a:endParaRPr lang="fr-FR"/>
          </a:p>
        </p:txBody>
      </p:sp>
      <p:sp>
        <p:nvSpPr>
          <p:cNvPr id="4" name="Espace réservé du pied de page 3">
            <a:extLst>
              <a:ext uri="{FF2B5EF4-FFF2-40B4-BE49-F238E27FC236}">
                <a16:creationId xmlns:a16="http://schemas.microsoft.com/office/drawing/2014/main" id="{0B8D0A0A-DFEB-0043-81DA-B3ABD097E61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2C21A37-B343-6E47-B455-04FB2FDBF0C6}"/>
              </a:ext>
            </a:extLst>
          </p:cNvPr>
          <p:cNvSpPr>
            <a:spLocks noGrp="1"/>
          </p:cNvSpPr>
          <p:nvPr>
            <p:ph type="sldNum" sz="quarter" idx="12"/>
          </p:nvPr>
        </p:nvSpPr>
        <p:spPr/>
        <p:txBody>
          <a:bodyPr/>
          <a:lstStyle/>
          <a:p>
            <a:fld id="{8B42A64D-EFFD-5842-9938-A74A5129B9DE}" type="slidenum">
              <a:rPr lang="fr-FR" smtClean="0"/>
              <a:pPr/>
              <a:t>‹N°›</a:t>
            </a:fld>
            <a:endParaRPr lang="fr-FR"/>
          </a:p>
        </p:txBody>
      </p:sp>
    </p:spTree>
    <p:extLst>
      <p:ext uri="{BB962C8B-B14F-4D97-AF65-F5344CB8AC3E}">
        <p14:creationId xmlns:p14="http://schemas.microsoft.com/office/powerpoint/2010/main" val="11689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4165D32-D4C2-9845-AECC-0D6F2E0B718B}"/>
              </a:ext>
            </a:extLst>
          </p:cNvPr>
          <p:cNvSpPr>
            <a:spLocks noGrp="1"/>
          </p:cNvSpPr>
          <p:nvPr>
            <p:ph type="dt" sz="half" idx="10"/>
          </p:nvPr>
        </p:nvSpPr>
        <p:spPr/>
        <p:txBody>
          <a:bodyPr/>
          <a:lstStyle/>
          <a:p>
            <a:fld id="{F8741562-1DBC-7641-BF06-9155E01816B8}" type="datetimeFigureOut">
              <a:rPr lang="fr-FR" smtClean="0"/>
              <a:pPr/>
              <a:t>05/06/2022</a:t>
            </a:fld>
            <a:endParaRPr lang="fr-FR"/>
          </a:p>
        </p:txBody>
      </p:sp>
      <p:sp>
        <p:nvSpPr>
          <p:cNvPr id="3" name="Espace réservé du pied de page 2">
            <a:extLst>
              <a:ext uri="{FF2B5EF4-FFF2-40B4-BE49-F238E27FC236}">
                <a16:creationId xmlns:a16="http://schemas.microsoft.com/office/drawing/2014/main" id="{87C1CCE1-EF69-2640-9429-540FE116637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3AEA338-C7A2-EF4D-AB5C-FDA3497BF262}"/>
              </a:ext>
            </a:extLst>
          </p:cNvPr>
          <p:cNvSpPr>
            <a:spLocks noGrp="1"/>
          </p:cNvSpPr>
          <p:nvPr>
            <p:ph type="sldNum" sz="quarter" idx="12"/>
          </p:nvPr>
        </p:nvSpPr>
        <p:spPr/>
        <p:txBody>
          <a:bodyPr/>
          <a:lstStyle/>
          <a:p>
            <a:fld id="{8B42A64D-EFFD-5842-9938-A74A5129B9DE}" type="slidenum">
              <a:rPr lang="fr-FR" smtClean="0"/>
              <a:pPr/>
              <a:t>‹N°›</a:t>
            </a:fld>
            <a:endParaRPr lang="fr-FR"/>
          </a:p>
        </p:txBody>
      </p:sp>
    </p:spTree>
    <p:extLst>
      <p:ext uri="{BB962C8B-B14F-4D97-AF65-F5344CB8AC3E}">
        <p14:creationId xmlns:p14="http://schemas.microsoft.com/office/powerpoint/2010/main" val="201650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2A730-931E-D54C-B69C-C76FB7AC1C0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9F27A3C-5769-9D4E-977B-04C8715E9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621E041-248C-DE4B-8E96-C11A4FBC6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B4BEBD-7498-3042-9B5C-1DABE2B9CF5A}"/>
              </a:ext>
            </a:extLst>
          </p:cNvPr>
          <p:cNvSpPr>
            <a:spLocks noGrp="1"/>
          </p:cNvSpPr>
          <p:nvPr>
            <p:ph type="dt" sz="half" idx="10"/>
          </p:nvPr>
        </p:nvSpPr>
        <p:spPr/>
        <p:txBody>
          <a:bodyPr/>
          <a:lstStyle/>
          <a:p>
            <a:fld id="{F8741562-1DBC-7641-BF06-9155E01816B8}" type="datetimeFigureOut">
              <a:rPr lang="fr-FR" smtClean="0"/>
              <a:pPr/>
              <a:t>05/06/2022</a:t>
            </a:fld>
            <a:endParaRPr lang="fr-FR"/>
          </a:p>
        </p:txBody>
      </p:sp>
      <p:sp>
        <p:nvSpPr>
          <p:cNvPr id="6" name="Espace réservé du pied de page 5">
            <a:extLst>
              <a:ext uri="{FF2B5EF4-FFF2-40B4-BE49-F238E27FC236}">
                <a16:creationId xmlns:a16="http://schemas.microsoft.com/office/drawing/2014/main" id="{CC6BE3A4-510E-3443-A8E2-3DA0EB549C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A5BAA1C-29CA-3B42-9232-21348AA34C3F}"/>
              </a:ext>
            </a:extLst>
          </p:cNvPr>
          <p:cNvSpPr>
            <a:spLocks noGrp="1"/>
          </p:cNvSpPr>
          <p:nvPr>
            <p:ph type="sldNum" sz="quarter" idx="12"/>
          </p:nvPr>
        </p:nvSpPr>
        <p:spPr/>
        <p:txBody>
          <a:bodyPr/>
          <a:lstStyle/>
          <a:p>
            <a:fld id="{8B42A64D-EFFD-5842-9938-A74A5129B9DE}" type="slidenum">
              <a:rPr lang="fr-FR" smtClean="0"/>
              <a:pPr/>
              <a:t>‹N°›</a:t>
            </a:fld>
            <a:endParaRPr lang="fr-FR"/>
          </a:p>
        </p:txBody>
      </p:sp>
    </p:spTree>
    <p:extLst>
      <p:ext uri="{BB962C8B-B14F-4D97-AF65-F5344CB8AC3E}">
        <p14:creationId xmlns:p14="http://schemas.microsoft.com/office/powerpoint/2010/main" val="303724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9F4B64-1B10-C24F-B5FA-6B269CC1604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EF95DBE-BDED-E248-9579-1317D28AA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6130D7E-AC7D-FC45-997D-C2E99045F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4491788-F5F5-0A44-B5D6-A279058EDA59}"/>
              </a:ext>
            </a:extLst>
          </p:cNvPr>
          <p:cNvSpPr>
            <a:spLocks noGrp="1"/>
          </p:cNvSpPr>
          <p:nvPr>
            <p:ph type="dt" sz="half" idx="10"/>
          </p:nvPr>
        </p:nvSpPr>
        <p:spPr/>
        <p:txBody>
          <a:bodyPr/>
          <a:lstStyle/>
          <a:p>
            <a:fld id="{F8741562-1DBC-7641-BF06-9155E01816B8}" type="datetimeFigureOut">
              <a:rPr lang="fr-FR" smtClean="0"/>
              <a:pPr/>
              <a:t>05/06/2022</a:t>
            </a:fld>
            <a:endParaRPr lang="fr-FR"/>
          </a:p>
        </p:txBody>
      </p:sp>
      <p:sp>
        <p:nvSpPr>
          <p:cNvPr id="6" name="Espace réservé du pied de page 5">
            <a:extLst>
              <a:ext uri="{FF2B5EF4-FFF2-40B4-BE49-F238E27FC236}">
                <a16:creationId xmlns:a16="http://schemas.microsoft.com/office/drawing/2014/main" id="{BCC8E5C1-5F5F-B04A-9374-532BF50978A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2EBC1A1-8933-4747-B5E7-43DF830F28A8}"/>
              </a:ext>
            </a:extLst>
          </p:cNvPr>
          <p:cNvSpPr>
            <a:spLocks noGrp="1"/>
          </p:cNvSpPr>
          <p:nvPr>
            <p:ph type="sldNum" sz="quarter" idx="12"/>
          </p:nvPr>
        </p:nvSpPr>
        <p:spPr/>
        <p:txBody>
          <a:bodyPr/>
          <a:lstStyle/>
          <a:p>
            <a:fld id="{8B42A64D-EFFD-5842-9938-A74A5129B9DE}" type="slidenum">
              <a:rPr lang="fr-FR" smtClean="0"/>
              <a:pPr/>
              <a:t>‹N°›</a:t>
            </a:fld>
            <a:endParaRPr lang="fr-FR"/>
          </a:p>
        </p:txBody>
      </p:sp>
    </p:spTree>
    <p:extLst>
      <p:ext uri="{BB962C8B-B14F-4D97-AF65-F5344CB8AC3E}">
        <p14:creationId xmlns:p14="http://schemas.microsoft.com/office/powerpoint/2010/main" val="109095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816ABEB-D805-E044-845D-171E4F8A5B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ECAB82C-B584-2743-AB7D-CA12F30AB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004E4F-79A6-5246-8E97-78A870038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41562-1DBC-7641-BF06-9155E01816B8}" type="datetimeFigureOut">
              <a:rPr lang="fr-FR" smtClean="0"/>
              <a:pPr/>
              <a:t>05/06/2022</a:t>
            </a:fld>
            <a:endParaRPr lang="fr-FR"/>
          </a:p>
        </p:txBody>
      </p:sp>
      <p:sp>
        <p:nvSpPr>
          <p:cNvPr id="5" name="Espace réservé du pied de page 4">
            <a:extLst>
              <a:ext uri="{FF2B5EF4-FFF2-40B4-BE49-F238E27FC236}">
                <a16:creationId xmlns:a16="http://schemas.microsoft.com/office/drawing/2014/main" id="{4B7C598B-D388-9540-8903-D2035988D1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542D804-B9B4-0440-96CF-FA1C5B0A3E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2A64D-EFFD-5842-9938-A74A5129B9DE}" type="slidenum">
              <a:rPr lang="fr-FR" smtClean="0"/>
              <a:pPr/>
              <a:t>‹N°›</a:t>
            </a:fld>
            <a:endParaRPr lang="fr-FR"/>
          </a:p>
        </p:txBody>
      </p:sp>
    </p:spTree>
    <p:extLst>
      <p:ext uri="{BB962C8B-B14F-4D97-AF65-F5344CB8AC3E}">
        <p14:creationId xmlns:p14="http://schemas.microsoft.com/office/powerpoint/2010/main" val="168953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ortaudio.com/" TargetMode="External"/><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FD2B106-31C7-446F-B4D3-C9EE8CEB5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9" name="Rectangle 18">
            <a:extLst>
              <a:ext uri="{FF2B5EF4-FFF2-40B4-BE49-F238E27FC236}">
                <a16:creationId xmlns:a16="http://schemas.microsoft.com/office/drawing/2014/main" id="{1D7678B8-0AAC-460B-8CDB-C43156BB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sp>
        <p:nvSpPr>
          <p:cNvPr id="2" name="Titre 1">
            <a:extLst>
              <a:ext uri="{FF2B5EF4-FFF2-40B4-BE49-F238E27FC236}">
                <a16:creationId xmlns:a16="http://schemas.microsoft.com/office/drawing/2014/main" id="{F4BA2DA5-6925-FA4B-A8A2-90AF9609BB8C}"/>
              </a:ext>
            </a:extLst>
          </p:cNvPr>
          <p:cNvSpPr>
            <a:spLocks noGrp="1"/>
          </p:cNvSpPr>
          <p:nvPr>
            <p:ph type="ctrTitle"/>
          </p:nvPr>
        </p:nvSpPr>
        <p:spPr>
          <a:xfrm>
            <a:off x="710586" y="1697558"/>
            <a:ext cx="5292727" cy="2682772"/>
          </a:xfrm>
        </p:spPr>
        <p:txBody>
          <a:bodyPr anchor="b">
            <a:normAutofit/>
          </a:bodyPr>
          <a:lstStyle/>
          <a:p>
            <a:pPr algn="l"/>
            <a:r>
              <a:rPr lang="fr-FR" sz="8100" b="1" i="1" dirty="0"/>
              <a:t>Speech recognition</a:t>
            </a:r>
          </a:p>
        </p:txBody>
      </p:sp>
      <p:sp>
        <p:nvSpPr>
          <p:cNvPr id="21" name="Freeform 6">
            <a:extLst>
              <a:ext uri="{FF2B5EF4-FFF2-40B4-BE49-F238E27FC236}">
                <a16:creationId xmlns:a16="http://schemas.microsoft.com/office/drawing/2014/main" id="{1F0D9B0E-E48B-450C-9134-0435D96D0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0220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w="0">
            <a:noFill/>
            <a:prstDash val="solid"/>
            <a:round/>
            <a:headEnd/>
            <a:tailEnd/>
          </a:ln>
        </p:spPr>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0291" y="1971876"/>
            <a:ext cx="4748094" cy="2408454"/>
          </a:xfrm>
          <a:prstGeom prst="rect">
            <a:avLst/>
          </a:prstGeom>
        </p:spPr>
      </p:pic>
    </p:spTree>
    <p:extLst>
      <p:ext uri="{BB962C8B-B14F-4D97-AF65-F5344CB8AC3E}">
        <p14:creationId xmlns:p14="http://schemas.microsoft.com/office/powerpoint/2010/main" val="379320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Titre 1">
            <a:extLst>
              <a:ext uri="{FF2B5EF4-FFF2-40B4-BE49-F238E27FC236}">
                <a16:creationId xmlns:a16="http://schemas.microsoft.com/office/drawing/2014/main" id="{62EEE12F-354C-4549-BCCD-81F03D0124D9}"/>
              </a:ext>
            </a:extLst>
          </p:cNvPr>
          <p:cNvSpPr>
            <a:spLocks noGrp="1"/>
          </p:cNvSpPr>
          <p:nvPr>
            <p:ph type="title"/>
          </p:nvPr>
        </p:nvSpPr>
        <p:spPr>
          <a:xfrm>
            <a:off x="864809" y="743661"/>
            <a:ext cx="10306520" cy="1325563"/>
          </a:xfrm>
        </p:spPr>
        <p:txBody>
          <a:bodyPr vert="horz" lIns="91440" tIns="45720" rIns="91440" bIns="45720" rtlCol="0" anchor="ctr">
            <a:normAutofit/>
          </a:bodyPr>
          <a:lstStyle/>
          <a:p>
            <a:pPr algn="ctr"/>
            <a:r>
              <a:rPr lang="fr-FR" b="1" i="1" dirty="0">
                <a:solidFill>
                  <a:schemeClr val="bg1"/>
                </a:solidFill>
              </a:rPr>
              <a:t>La classe Recognizer</a:t>
            </a:r>
          </a:p>
        </p:txBody>
      </p:sp>
      <p:sp>
        <p:nvSpPr>
          <p:cNvPr id="7" name="Rectangle 6">
            <a:extLst>
              <a:ext uri="{FF2B5EF4-FFF2-40B4-BE49-F238E27FC236}">
                <a16:creationId xmlns:a16="http://schemas.microsoft.com/office/drawing/2014/main" id="{E8FC5D9E-0F44-8548-BAB3-14CD40550CDD}"/>
              </a:ext>
            </a:extLst>
          </p:cNvPr>
          <p:cNvSpPr/>
          <p:nvPr/>
        </p:nvSpPr>
        <p:spPr>
          <a:xfrm>
            <a:off x="1297532" y="3117851"/>
            <a:ext cx="9747461" cy="3583219"/>
          </a:xfrm>
          <a:prstGeom prst="rect">
            <a:avLst/>
          </a:prstGeom>
        </p:spPr>
        <p:txBody>
          <a:bodyPr vert="horz" lIns="91440" tIns="45720" rIns="91440" bIns="45720" rtlCol="0">
            <a:normAutofit/>
          </a:bodyPr>
          <a:lstStyle/>
          <a:p>
            <a:r>
              <a:rPr lang="fr-FR" sz="3200" dirty="0"/>
              <a:t>L'objectif principal d'une instance de Recognizer est, bien entendu, de reconnaître la parole. Chaque instance est fournie avec une variété de paramètres et de fonctionnalités permettant de reconnaître la parole à partir d'une source audio.</a:t>
            </a:r>
          </a:p>
        </p:txBody>
      </p:sp>
    </p:spTree>
    <p:extLst>
      <p:ext uri="{BB962C8B-B14F-4D97-AF65-F5344CB8AC3E}">
        <p14:creationId xmlns:p14="http://schemas.microsoft.com/office/powerpoint/2010/main" val="48915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8FD6AFA3-DD75-E54D-AEC9-A87C48B033E3}"/>
              </a:ext>
            </a:extLst>
          </p:cNvPr>
          <p:cNvSpPr/>
          <p:nvPr/>
        </p:nvSpPr>
        <p:spPr>
          <a:xfrm>
            <a:off x="1074380" y="1724025"/>
            <a:ext cx="5140325" cy="3806825"/>
          </a:xfrm>
          <a:prstGeom prst="rect">
            <a:avLst/>
          </a:prstGeom>
        </p:spPr>
        <p:txBody>
          <a:bodyPr wrap="square" anchor="t">
            <a:normAutofit/>
          </a:bodyPr>
          <a:lstStyle/>
          <a:p>
            <a:pPr>
              <a:lnSpc>
                <a:spcPct val="90000"/>
              </a:lnSpc>
              <a:spcAft>
                <a:spcPts val="600"/>
              </a:spcAft>
            </a:pPr>
            <a:endParaRPr lang="fr-FR" sz="2600" dirty="0"/>
          </a:p>
        </p:txBody>
      </p:sp>
      <p:sp>
        <p:nvSpPr>
          <p:cNvPr id="5" name="Rectangle 4">
            <a:extLst>
              <a:ext uri="{FF2B5EF4-FFF2-40B4-BE49-F238E27FC236}">
                <a16:creationId xmlns:a16="http://schemas.microsoft.com/office/drawing/2014/main" id="{1CE20B46-A06D-5046-9819-88EF13E2A2D2}"/>
              </a:ext>
            </a:extLst>
          </p:cNvPr>
          <p:cNvSpPr/>
          <p:nvPr/>
        </p:nvSpPr>
        <p:spPr>
          <a:xfrm>
            <a:off x="638388" y="643467"/>
            <a:ext cx="10899798" cy="5391943"/>
          </a:xfrm>
          <a:prstGeom prst="rect">
            <a:avLst/>
          </a:prstGeom>
        </p:spPr>
        <p:txBody>
          <a:bodyPr wrap="square" anchor="t">
            <a:normAutofit/>
          </a:bodyPr>
          <a:lstStyle/>
          <a:p>
            <a:pPr>
              <a:buFont typeface="Wingdings" pitchFamily="2" charset="2"/>
              <a:buChar char="q"/>
            </a:pPr>
            <a:r>
              <a:rPr lang="fr-FR" sz="2800" dirty="0"/>
              <a:t> La création d'une instance de Recognizer est simple :</a:t>
            </a:r>
          </a:p>
          <a:p>
            <a:endParaRPr lang="fr-FR" sz="2800" dirty="0"/>
          </a:p>
          <a:p>
            <a:endParaRPr lang="fr-FR" sz="2800" dirty="0"/>
          </a:p>
          <a:p>
            <a:endParaRPr lang="fr-FR" sz="2800" dirty="0"/>
          </a:p>
          <a:p>
            <a:endParaRPr lang="fr-FR" sz="2800" dirty="0"/>
          </a:p>
          <a:p>
            <a:pPr>
              <a:buFont typeface="Wingdings" pitchFamily="2" charset="2"/>
              <a:buChar char="q"/>
            </a:pPr>
            <a:endParaRPr lang="fr-FR" sz="2800" dirty="0"/>
          </a:p>
          <a:p>
            <a:pPr>
              <a:buFont typeface="Wingdings" pitchFamily="2" charset="2"/>
              <a:buChar char="q"/>
            </a:pPr>
            <a:r>
              <a:rPr lang="fr-FR" sz="2800" dirty="0"/>
              <a:t> Chaque instance de Recognizer dispose de sept méthodes pour reconnaître la parole à partir d'une source audio en utilisant diverses API. Ces méthodes sont les suivantes :</a:t>
            </a:r>
          </a:p>
          <a:p>
            <a:pPr lvl="1"/>
            <a:r>
              <a:rPr lang="en-US" sz="2800" i="1" dirty="0"/>
              <a:t>recognize_bing(),</a:t>
            </a:r>
            <a:r>
              <a:rPr lang="fr-FR" sz="2800" i="1" dirty="0"/>
              <a:t> </a:t>
            </a:r>
            <a:r>
              <a:rPr lang="en-US" sz="2800" i="1" dirty="0"/>
              <a:t>recognize_google(),</a:t>
            </a:r>
            <a:r>
              <a:rPr lang="fr-FR" sz="2800" i="1" dirty="0"/>
              <a:t> </a:t>
            </a:r>
            <a:r>
              <a:rPr lang="en-US" sz="2800" i="1" dirty="0"/>
              <a:t>recognize_google_cloud(),</a:t>
            </a:r>
            <a:r>
              <a:rPr lang="fr-FR" sz="2800" i="1" dirty="0"/>
              <a:t> </a:t>
            </a:r>
            <a:r>
              <a:rPr lang="en-US" sz="2800" i="1" dirty="0"/>
              <a:t>recognize_houndify(),</a:t>
            </a:r>
            <a:r>
              <a:rPr lang="fr-FR" sz="2800" i="1" dirty="0"/>
              <a:t> </a:t>
            </a:r>
            <a:r>
              <a:rPr lang="en-US" sz="2800" i="1" dirty="0"/>
              <a:t>recognize_ibm(),</a:t>
            </a:r>
            <a:r>
              <a:rPr lang="fr-FR" sz="2800" i="1" dirty="0"/>
              <a:t> </a:t>
            </a:r>
            <a:r>
              <a:rPr lang="en-US" sz="2800" i="1" dirty="0"/>
              <a:t>recognize_sphinx(),</a:t>
            </a:r>
            <a:r>
              <a:rPr lang="fr-FR" sz="2800" i="1" dirty="0"/>
              <a:t> recognize_wit() ;</a:t>
            </a:r>
          </a:p>
          <a:p>
            <a:endParaRPr lang="fr-FR" sz="2800" dirty="0"/>
          </a:p>
          <a:p>
            <a:endParaRPr lang="fr-FR" sz="2800" dirty="0"/>
          </a:p>
        </p:txBody>
      </p:sp>
      <p:pic>
        <p:nvPicPr>
          <p:cNvPr id="9" name="Image 8" descr="pton1.PNG"/>
          <p:cNvPicPr/>
          <p:nvPr/>
        </p:nvPicPr>
        <p:blipFill>
          <a:blip r:embed="rId2" cstate="print"/>
          <a:stretch>
            <a:fillRect/>
          </a:stretch>
        </p:blipFill>
        <p:spPr>
          <a:xfrm>
            <a:off x="1975717" y="1724025"/>
            <a:ext cx="5757494" cy="1188992"/>
          </a:xfrm>
          <a:prstGeom prst="rect">
            <a:avLst/>
          </a:prstGeom>
        </p:spPr>
      </p:pic>
    </p:spTree>
    <p:extLst>
      <p:ext uri="{BB962C8B-B14F-4D97-AF65-F5344CB8AC3E}">
        <p14:creationId xmlns:p14="http://schemas.microsoft.com/office/powerpoint/2010/main" val="137280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Titre 1">
            <a:extLst>
              <a:ext uri="{FF2B5EF4-FFF2-40B4-BE49-F238E27FC236}">
                <a16:creationId xmlns:a16="http://schemas.microsoft.com/office/drawing/2014/main" id="{62EEE12F-354C-4549-BCCD-81F03D0124D9}"/>
              </a:ext>
            </a:extLst>
          </p:cNvPr>
          <p:cNvSpPr>
            <a:spLocks noGrp="1"/>
          </p:cNvSpPr>
          <p:nvPr>
            <p:ph type="title"/>
          </p:nvPr>
        </p:nvSpPr>
        <p:spPr>
          <a:xfrm>
            <a:off x="1047280" y="759805"/>
            <a:ext cx="10306520" cy="1325563"/>
          </a:xfrm>
        </p:spPr>
        <p:txBody>
          <a:bodyPr vert="horz" lIns="91440" tIns="45720" rIns="91440" bIns="45720" rtlCol="0" anchor="ctr">
            <a:normAutofit/>
          </a:bodyPr>
          <a:lstStyle/>
          <a:p>
            <a:pPr algn="ctr"/>
            <a:r>
              <a:rPr lang="fr-FR" i="1" dirty="0">
                <a:solidFill>
                  <a:schemeClr val="bg1"/>
                </a:solidFill>
              </a:rPr>
              <a:t>La méthode recognize_google()</a:t>
            </a:r>
          </a:p>
        </p:txBody>
      </p:sp>
      <p:sp>
        <p:nvSpPr>
          <p:cNvPr id="7" name="Rectangle 6">
            <a:extLst>
              <a:ext uri="{FF2B5EF4-FFF2-40B4-BE49-F238E27FC236}">
                <a16:creationId xmlns:a16="http://schemas.microsoft.com/office/drawing/2014/main" id="{E8FC5D9E-0F44-8548-BAB3-14CD40550CDD}"/>
              </a:ext>
            </a:extLst>
          </p:cNvPr>
          <p:cNvSpPr/>
          <p:nvPr/>
        </p:nvSpPr>
        <p:spPr>
          <a:xfrm>
            <a:off x="1297532" y="2543175"/>
            <a:ext cx="9747461" cy="4314825"/>
          </a:xfrm>
          <a:prstGeom prst="rect">
            <a:avLst/>
          </a:prstGeom>
        </p:spPr>
        <p:txBody>
          <a:bodyPr vert="horz" lIns="91440" tIns="45720" rIns="91440" bIns="45720" rtlCol="0">
            <a:normAutofit/>
          </a:bodyPr>
          <a:lstStyle/>
          <a:p>
            <a:r>
              <a:rPr lang="fr-FR" sz="3200" dirty="0"/>
              <a:t>Essayons d’appeler cette méthode :</a:t>
            </a:r>
          </a:p>
          <a:p>
            <a:endParaRPr lang="fr-FR" sz="3200" dirty="0"/>
          </a:p>
          <a:p>
            <a:endParaRPr lang="fr-FR" sz="3200" dirty="0"/>
          </a:p>
          <a:p>
            <a:r>
              <a:rPr lang="fr-FR" sz="3200" dirty="0"/>
              <a:t>Vous allez probablement obtenir quelque chose qui ressemble à :</a:t>
            </a:r>
          </a:p>
          <a:p>
            <a:endParaRPr lang="fr-FR" sz="3200" dirty="0"/>
          </a:p>
          <a:p>
            <a:endParaRPr lang="fr-FR" sz="3200" dirty="0"/>
          </a:p>
          <a:p>
            <a:endParaRPr lang="fr-FR" sz="3200" dirty="0"/>
          </a:p>
        </p:txBody>
      </p:sp>
      <p:pic>
        <p:nvPicPr>
          <p:cNvPr id="11" name="Image 10" descr="pton1.PNG"/>
          <p:cNvPicPr/>
          <p:nvPr/>
        </p:nvPicPr>
        <p:blipFill>
          <a:blip r:embed="rId2" cstate="print"/>
          <a:stretch>
            <a:fillRect/>
          </a:stretch>
        </p:blipFill>
        <p:spPr>
          <a:xfrm>
            <a:off x="1402036" y="3117851"/>
            <a:ext cx="5316583" cy="808989"/>
          </a:xfrm>
          <a:prstGeom prst="rect">
            <a:avLst/>
          </a:prstGeom>
        </p:spPr>
      </p:pic>
      <p:pic>
        <p:nvPicPr>
          <p:cNvPr id="12" name="Image 11" descr="pton2.PNG"/>
          <p:cNvPicPr/>
          <p:nvPr/>
        </p:nvPicPr>
        <p:blipFill>
          <a:blip r:embed="rId3" cstate="print"/>
          <a:stretch>
            <a:fillRect/>
          </a:stretch>
        </p:blipFill>
        <p:spPr>
          <a:xfrm>
            <a:off x="1402036" y="4993685"/>
            <a:ext cx="8630238" cy="1694498"/>
          </a:xfrm>
          <a:prstGeom prst="rect">
            <a:avLst/>
          </a:prstGeom>
        </p:spPr>
      </p:pic>
    </p:spTree>
    <p:extLst>
      <p:ext uri="{BB962C8B-B14F-4D97-AF65-F5344CB8AC3E}">
        <p14:creationId xmlns:p14="http://schemas.microsoft.com/office/powerpoint/2010/main" val="48915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8FD6AFA3-DD75-E54D-AEC9-A87C48B033E3}"/>
              </a:ext>
            </a:extLst>
          </p:cNvPr>
          <p:cNvSpPr/>
          <p:nvPr/>
        </p:nvSpPr>
        <p:spPr>
          <a:xfrm>
            <a:off x="1074380" y="1724025"/>
            <a:ext cx="5140325" cy="3806825"/>
          </a:xfrm>
          <a:prstGeom prst="rect">
            <a:avLst/>
          </a:prstGeom>
        </p:spPr>
        <p:txBody>
          <a:bodyPr wrap="square" anchor="t">
            <a:normAutofit/>
          </a:bodyPr>
          <a:lstStyle/>
          <a:p>
            <a:pPr>
              <a:lnSpc>
                <a:spcPct val="90000"/>
              </a:lnSpc>
              <a:spcAft>
                <a:spcPts val="600"/>
              </a:spcAft>
            </a:pPr>
            <a:endParaRPr lang="fr-FR" sz="2600" dirty="0"/>
          </a:p>
        </p:txBody>
      </p:sp>
      <p:sp>
        <p:nvSpPr>
          <p:cNvPr id="5" name="Rectangle 4">
            <a:extLst>
              <a:ext uri="{FF2B5EF4-FFF2-40B4-BE49-F238E27FC236}">
                <a16:creationId xmlns:a16="http://schemas.microsoft.com/office/drawing/2014/main" id="{1CE20B46-A06D-5046-9819-88EF13E2A2D2}"/>
              </a:ext>
            </a:extLst>
          </p:cNvPr>
          <p:cNvSpPr/>
          <p:nvPr/>
        </p:nvSpPr>
        <p:spPr>
          <a:xfrm>
            <a:off x="1317656" y="1167855"/>
            <a:ext cx="9067315" cy="4362995"/>
          </a:xfrm>
          <a:prstGeom prst="rect">
            <a:avLst/>
          </a:prstGeom>
        </p:spPr>
        <p:txBody>
          <a:bodyPr wrap="square" anchor="t">
            <a:normAutofit/>
          </a:bodyPr>
          <a:lstStyle/>
          <a:p>
            <a:pPr>
              <a:buFont typeface="Wingdings" pitchFamily="2" charset="2"/>
              <a:buChar char="q"/>
            </a:pPr>
            <a:r>
              <a:rPr lang="fr-FR" sz="2800" dirty="0"/>
              <a:t> Les sept méthodes </a:t>
            </a:r>
            <a:r>
              <a:rPr lang="fr-FR" sz="2800" dirty="0" err="1"/>
              <a:t>recognize_</a:t>
            </a:r>
            <a:r>
              <a:rPr lang="fr-FR" sz="2800" dirty="0"/>
              <a:t>*() de la classe Recognizer requièrent un argument </a:t>
            </a:r>
            <a:r>
              <a:rPr lang="fr-FR" sz="2800" dirty="0" err="1"/>
              <a:t>audio_data</a:t>
            </a:r>
            <a:r>
              <a:rPr lang="fr-FR" sz="2800" dirty="0"/>
              <a:t>. </a:t>
            </a:r>
          </a:p>
          <a:p>
            <a:endParaRPr lang="fr-FR" sz="2800" dirty="0"/>
          </a:p>
          <a:p>
            <a:pPr>
              <a:buFont typeface="Wingdings" pitchFamily="2" charset="2"/>
              <a:buChar char="q"/>
            </a:pPr>
            <a:r>
              <a:rPr lang="fr-FR" sz="2800" dirty="0"/>
              <a:t> Dans chaque cas, </a:t>
            </a:r>
            <a:r>
              <a:rPr lang="fr-FR" sz="2800" dirty="0" err="1"/>
              <a:t>audio_data</a:t>
            </a:r>
            <a:r>
              <a:rPr lang="fr-FR" sz="2800" dirty="0"/>
              <a:t> doit être une instance de la classe </a:t>
            </a:r>
            <a:r>
              <a:rPr lang="fr-FR" sz="2800" dirty="0" err="1"/>
              <a:t>AudioData</a:t>
            </a:r>
            <a:r>
              <a:rPr lang="fr-FR" sz="2800" dirty="0"/>
              <a:t> de </a:t>
            </a:r>
            <a:r>
              <a:rPr lang="fr-FR" sz="2800" dirty="0" err="1"/>
              <a:t>SpeechRecognition</a:t>
            </a:r>
            <a:r>
              <a:rPr lang="fr-FR" sz="2800" dirty="0"/>
              <a:t>.</a:t>
            </a:r>
          </a:p>
          <a:p>
            <a:endParaRPr lang="fr-FR" sz="2800" dirty="0"/>
          </a:p>
          <a:p>
            <a:pPr>
              <a:buFont typeface="Wingdings" pitchFamily="2" charset="2"/>
              <a:buChar char="q"/>
            </a:pPr>
            <a:r>
              <a:rPr lang="fr-FR" sz="2800" dirty="0"/>
              <a:t> Il existe deux façons de créer une instance </a:t>
            </a:r>
            <a:r>
              <a:rPr lang="fr-FR" sz="2800" dirty="0" err="1"/>
              <a:t>AudioData</a:t>
            </a:r>
            <a:r>
              <a:rPr lang="fr-FR" sz="2800" dirty="0"/>
              <a:t> : </a:t>
            </a:r>
          </a:p>
          <a:p>
            <a:pPr marL="971550" lvl="1" indent="-514350">
              <a:buFont typeface="+mj-lt"/>
              <a:buAutoNum type="arabicPeriod"/>
            </a:pPr>
            <a:r>
              <a:rPr lang="fr-FR" sz="2800" dirty="0"/>
              <a:t>à partir d'un fichier audio</a:t>
            </a:r>
          </a:p>
          <a:p>
            <a:pPr marL="971550" lvl="1" indent="-514350">
              <a:buFont typeface="+mj-lt"/>
              <a:buAutoNum type="arabicPeriod"/>
            </a:pPr>
            <a:r>
              <a:rPr lang="fr-FR" sz="2800" dirty="0"/>
              <a:t> à partir d'un son enregistré par un microphone.</a:t>
            </a:r>
          </a:p>
          <a:p>
            <a:endParaRPr lang="fr-FR" sz="2800" dirty="0"/>
          </a:p>
        </p:txBody>
      </p:sp>
    </p:spTree>
    <p:extLst>
      <p:ext uri="{BB962C8B-B14F-4D97-AF65-F5344CB8AC3E}">
        <p14:creationId xmlns:p14="http://schemas.microsoft.com/office/powerpoint/2010/main" val="137280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Titre 1">
            <a:extLst>
              <a:ext uri="{FF2B5EF4-FFF2-40B4-BE49-F238E27FC236}">
                <a16:creationId xmlns:a16="http://schemas.microsoft.com/office/drawing/2014/main" id="{62EEE12F-354C-4549-BCCD-81F03D0124D9}"/>
              </a:ext>
            </a:extLst>
          </p:cNvPr>
          <p:cNvSpPr>
            <a:spLocks noGrp="1"/>
          </p:cNvSpPr>
          <p:nvPr>
            <p:ph type="title"/>
          </p:nvPr>
        </p:nvSpPr>
        <p:spPr>
          <a:xfrm>
            <a:off x="1047280" y="759805"/>
            <a:ext cx="10306520" cy="1325563"/>
          </a:xfrm>
        </p:spPr>
        <p:txBody>
          <a:bodyPr vert="horz" lIns="91440" tIns="45720" rIns="91440" bIns="45720" rtlCol="0" anchor="ctr">
            <a:normAutofit/>
          </a:bodyPr>
          <a:lstStyle/>
          <a:p>
            <a:pPr algn="ctr"/>
            <a:r>
              <a:rPr lang="fr-FR" i="1" dirty="0">
                <a:solidFill>
                  <a:schemeClr val="bg1"/>
                </a:solidFill>
              </a:rPr>
              <a:t>La classe  Microphone</a:t>
            </a:r>
          </a:p>
        </p:txBody>
      </p:sp>
      <p:sp>
        <p:nvSpPr>
          <p:cNvPr id="7" name="Rectangle 6">
            <a:extLst>
              <a:ext uri="{FF2B5EF4-FFF2-40B4-BE49-F238E27FC236}">
                <a16:creationId xmlns:a16="http://schemas.microsoft.com/office/drawing/2014/main" id="{E8FC5D9E-0F44-8548-BAB3-14CD40550CDD}"/>
              </a:ext>
            </a:extLst>
          </p:cNvPr>
          <p:cNvSpPr/>
          <p:nvPr/>
        </p:nvSpPr>
        <p:spPr>
          <a:xfrm>
            <a:off x="1297532" y="2543175"/>
            <a:ext cx="9747461" cy="3722277"/>
          </a:xfrm>
          <a:prstGeom prst="rect">
            <a:avLst/>
          </a:prstGeom>
        </p:spPr>
        <p:txBody>
          <a:bodyPr vert="horz" lIns="91440" tIns="45720" rIns="91440" bIns="45720" rtlCol="0">
            <a:normAutofit/>
          </a:bodyPr>
          <a:lstStyle/>
          <a:p>
            <a:r>
              <a:rPr lang="fr-FR" sz="2800" dirty="0"/>
              <a:t>Ouvrez une session d'interprétation et créez une instance de la classe </a:t>
            </a:r>
            <a:r>
              <a:rPr lang="fr-FR" sz="2800" i="1" dirty="0"/>
              <a:t>recognizer</a:t>
            </a:r>
            <a:r>
              <a:rPr lang="fr-FR" sz="2800" dirty="0"/>
              <a:t>.</a:t>
            </a:r>
          </a:p>
          <a:p>
            <a:endParaRPr lang="fr-FR" sz="2800" dirty="0"/>
          </a:p>
          <a:p>
            <a:endParaRPr lang="fr-FR" sz="2800" dirty="0"/>
          </a:p>
          <a:p>
            <a:endParaRPr lang="fr-FR" sz="2800" dirty="0"/>
          </a:p>
          <a:p>
            <a:r>
              <a:rPr lang="fr-FR" sz="2800" dirty="0"/>
              <a:t>Vous utiliserez le microphone système par défaut. Vous pouvez y accéder en créant une instance de la classe Microphone.</a:t>
            </a:r>
          </a:p>
          <a:p>
            <a:endParaRPr lang="fr-FR" sz="2800" dirty="0"/>
          </a:p>
          <a:p>
            <a:endParaRPr lang="fr-FR" sz="3200" dirty="0"/>
          </a:p>
        </p:txBody>
      </p:sp>
      <p:pic>
        <p:nvPicPr>
          <p:cNvPr id="15" name="Image 14" descr="pton.PNG"/>
          <p:cNvPicPr/>
          <p:nvPr/>
        </p:nvPicPr>
        <p:blipFill>
          <a:blip r:embed="rId2" cstate="print"/>
          <a:stretch>
            <a:fillRect/>
          </a:stretch>
        </p:blipFill>
        <p:spPr>
          <a:xfrm>
            <a:off x="1297532" y="3456288"/>
            <a:ext cx="7576457" cy="1141838"/>
          </a:xfrm>
          <a:prstGeom prst="rect">
            <a:avLst/>
          </a:prstGeom>
        </p:spPr>
      </p:pic>
      <p:pic>
        <p:nvPicPr>
          <p:cNvPr id="16" name="Image 15" descr="pton1.PNG"/>
          <p:cNvPicPr/>
          <p:nvPr/>
        </p:nvPicPr>
        <p:blipFill>
          <a:blip r:embed="rId3" cstate="print"/>
          <a:stretch>
            <a:fillRect/>
          </a:stretch>
        </p:blipFill>
        <p:spPr>
          <a:xfrm>
            <a:off x="1297532" y="5627187"/>
            <a:ext cx="7576457" cy="995681"/>
          </a:xfrm>
          <a:prstGeom prst="rect">
            <a:avLst/>
          </a:prstGeom>
        </p:spPr>
      </p:pic>
    </p:spTree>
    <p:extLst>
      <p:ext uri="{BB962C8B-B14F-4D97-AF65-F5344CB8AC3E}">
        <p14:creationId xmlns:p14="http://schemas.microsoft.com/office/powerpoint/2010/main" val="489150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Titre 1">
            <a:extLst>
              <a:ext uri="{FF2B5EF4-FFF2-40B4-BE49-F238E27FC236}">
                <a16:creationId xmlns:a16="http://schemas.microsoft.com/office/drawing/2014/main" id="{62EEE12F-354C-4549-BCCD-81F03D0124D9}"/>
              </a:ext>
            </a:extLst>
          </p:cNvPr>
          <p:cNvSpPr>
            <a:spLocks noGrp="1"/>
          </p:cNvSpPr>
          <p:nvPr>
            <p:ph type="title"/>
          </p:nvPr>
        </p:nvSpPr>
        <p:spPr>
          <a:xfrm>
            <a:off x="1047280" y="759805"/>
            <a:ext cx="10306520" cy="1325563"/>
          </a:xfrm>
        </p:spPr>
        <p:txBody>
          <a:bodyPr vert="horz" lIns="91440" tIns="45720" rIns="91440" bIns="45720" rtlCol="0" anchor="ctr">
            <a:normAutofit/>
          </a:bodyPr>
          <a:lstStyle/>
          <a:p>
            <a:pPr algn="ctr"/>
            <a:r>
              <a:rPr lang="fr-FR" i="1" dirty="0">
                <a:solidFill>
                  <a:schemeClr val="bg1"/>
                </a:solidFill>
              </a:rPr>
              <a:t>Utilisation de </a:t>
            </a:r>
            <a:r>
              <a:rPr lang="fr-FR" i="1" dirty="0" err="1">
                <a:solidFill>
                  <a:schemeClr val="bg1"/>
                </a:solidFill>
              </a:rPr>
              <a:t>listen</a:t>
            </a:r>
            <a:r>
              <a:rPr lang="fr-FR" i="1" dirty="0">
                <a:solidFill>
                  <a:schemeClr val="bg1"/>
                </a:solidFill>
              </a:rPr>
              <a:t>() pour capturer l'entrée du microphone </a:t>
            </a:r>
          </a:p>
        </p:txBody>
      </p:sp>
      <p:sp>
        <p:nvSpPr>
          <p:cNvPr id="7" name="Rectangle 6">
            <a:extLst>
              <a:ext uri="{FF2B5EF4-FFF2-40B4-BE49-F238E27FC236}">
                <a16:creationId xmlns:a16="http://schemas.microsoft.com/office/drawing/2014/main" id="{E8FC5D9E-0F44-8548-BAB3-14CD40550CDD}"/>
              </a:ext>
            </a:extLst>
          </p:cNvPr>
          <p:cNvSpPr/>
          <p:nvPr/>
        </p:nvSpPr>
        <p:spPr>
          <a:xfrm>
            <a:off x="1297532" y="2543175"/>
            <a:ext cx="9747461" cy="3722277"/>
          </a:xfrm>
          <a:prstGeom prst="rect">
            <a:avLst/>
          </a:prstGeom>
        </p:spPr>
        <p:txBody>
          <a:bodyPr vert="horz" lIns="91440" tIns="45720" rIns="91440" bIns="45720" rtlCol="0">
            <a:normAutofit/>
          </a:bodyPr>
          <a:lstStyle/>
          <a:p>
            <a:pPr>
              <a:buFont typeface="Wingdings" pitchFamily="2" charset="2"/>
              <a:buChar char="q"/>
            </a:pPr>
            <a:r>
              <a:rPr lang="fr-FR" sz="2800" dirty="0"/>
              <a:t> Maintenant que l'instance de microphone est prête, il est temps de capturer des entrées.</a:t>
            </a:r>
          </a:p>
          <a:p>
            <a:pPr>
              <a:buFont typeface="Wingdings" pitchFamily="2" charset="2"/>
              <a:buChar char="q"/>
            </a:pPr>
            <a:r>
              <a:rPr lang="fr-FR" sz="2800" dirty="0"/>
              <a:t> Vous pouvez capturer l'entrée du microphone en utilisant la méthode </a:t>
            </a:r>
            <a:r>
              <a:rPr lang="fr-FR" sz="2800" dirty="0" err="1"/>
              <a:t>listen</a:t>
            </a:r>
            <a:r>
              <a:rPr lang="fr-FR" sz="2800" dirty="0"/>
              <a:t>() de la classe Recognizer à l'intérieur du bloc </a:t>
            </a:r>
            <a:r>
              <a:rPr lang="fr-FR" sz="2800" dirty="0" err="1"/>
              <a:t>with</a:t>
            </a:r>
            <a:r>
              <a:rPr lang="fr-FR" sz="2800" dirty="0"/>
              <a:t>. Cette méthode prend une source audio comme premier argument et enregistre l'entrée de la source jusqu'à ce qu'un silence soit détecté.</a:t>
            </a:r>
          </a:p>
        </p:txBody>
      </p:sp>
      <p:pic>
        <p:nvPicPr>
          <p:cNvPr id="13" name="Image 12" descr="pton2.PNG"/>
          <p:cNvPicPr/>
          <p:nvPr/>
        </p:nvPicPr>
        <p:blipFill>
          <a:blip r:embed="rId2" cstate="print"/>
          <a:stretch>
            <a:fillRect/>
          </a:stretch>
        </p:blipFill>
        <p:spPr>
          <a:xfrm>
            <a:off x="2834639" y="5255661"/>
            <a:ext cx="7119257" cy="1602339"/>
          </a:xfrm>
          <a:prstGeom prst="rect">
            <a:avLst/>
          </a:prstGeom>
        </p:spPr>
      </p:pic>
    </p:spTree>
    <p:extLst>
      <p:ext uri="{BB962C8B-B14F-4D97-AF65-F5344CB8AC3E}">
        <p14:creationId xmlns:p14="http://schemas.microsoft.com/office/powerpoint/2010/main" val="48915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8FD6AFA3-DD75-E54D-AEC9-A87C48B033E3}"/>
              </a:ext>
            </a:extLst>
          </p:cNvPr>
          <p:cNvSpPr/>
          <p:nvPr/>
        </p:nvSpPr>
        <p:spPr>
          <a:xfrm>
            <a:off x="1074380" y="1724025"/>
            <a:ext cx="5140325" cy="3806825"/>
          </a:xfrm>
          <a:prstGeom prst="rect">
            <a:avLst/>
          </a:prstGeom>
        </p:spPr>
        <p:txBody>
          <a:bodyPr wrap="square" anchor="t">
            <a:normAutofit/>
          </a:bodyPr>
          <a:lstStyle/>
          <a:p>
            <a:pPr>
              <a:lnSpc>
                <a:spcPct val="90000"/>
              </a:lnSpc>
              <a:spcAft>
                <a:spcPts val="600"/>
              </a:spcAft>
            </a:pPr>
            <a:endParaRPr lang="fr-FR" sz="2600" dirty="0"/>
          </a:p>
        </p:txBody>
      </p:sp>
      <p:sp>
        <p:nvSpPr>
          <p:cNvPr id="5" name="Rectangle 4">
            <a:extLst>
              <a:ext uri="{FF2B5EF4-FFF2-40B4-BE49-F238E27FC236}">
                <a16:creationId xmlns:a16="http://schemas.microsoft.com/office/drawing/2014/main" id="{1CE20B46-A06D-5046-9819-88EF13E2A2D2}"/>
              </a:ext>
            </a:extLst>
          </p:cNvPr>
          <p:cNvSpPr/>
          <p:nvPr/>
        </p:nvSpPr>
        <p:spPr>
          <a:xfrm>
            <a:off x="1317656" y="1167855"/>
            <a:ext cx="9067315" cy="4362995"/>
          </a:xfrm>
          <a:prstGeom prst="rect">
            <a:avLst/>
          </a:prstGeom>
        </p:spPr>
        <p:txBody>
          <a:bodyPr wrap="square" anchor="t">
            <a:normAutofit/>
          </a:bodyPr>
          <a:lstStyle/>
          <a:p>
            <a:pPr>
              <a:buFont typeface="Wingdings" pitchFamily="2" charset="2"/>
              <a:buChar char="q"/>
            </a:pPr>
            <a:r>
              <a:rPr lang="fr-FR" sz="2800" dirty="0"/>
              <a:t> Une fois que vous avez exécuté le bloc </a:t>
            </a:r>
            <a:r>
              <a:rPr lang="fr-FR" sz="2800" dirty="0" err="1"/>
              <a:t>with</a:t>
            </a:r>
            <a:r>
              <a:rPr lang="fr-FR" sz="2800" dirty="0"/>
              <a:t>, essayez de prononcer "hello" dans votre microphone. Attendez un moment que l'invite de l'interprète s'affiche à nouveau. Une fois que l'invite "&gt;&gt;&gt;" revient, vous êtes prêt à reconnaître la parole.</a:t>
            </a:r>
          </a:p>
        </p:txBody>
      </p:sp>
      <p:pic>
        <p:nvPicPr>
          <p:cNvPr id="7" name="Image 6" descr="pton3.PNG"/>
          <p:cNvPicPr/>
          <p:nvPr/>
        </p:nvPicPr>
        <p:blipFill>
          <a:blip r:embed="rId2" cstate="print"/>
          <a:stretch>
            <a:fillRect/>
          </a:stretch>
        </p:blipFill>
        <p:spPr>
          <a:xfrm>
            <a:off x="1619794" y="3797452"/>
            <a:ext cx="8451669" cy="1963268"/>
          </a:xfrm>
          <a:prstGeom prst="rect">
            <a:avLst/>
          </a:prstGeom>
        </p:spPr>
      </p:pic>
    </p:spTree>
    <p:extLst>
      <p:ext uri="{BB962C8B-B14F-4D97-AF65-F5344CB8AC3E}">
        <p14:creationId xmlns:p14="http://schemas.microsoft.com/office/powerpoint/2010/main" val="137280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4" y="918266"/>
            <a:ext cx="679652"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80" y="643467"/>
            <a:ext cx="404548"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523569"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8FD6AFA3-DD75-E54D-AEC9-A87C48B033E3}"/>
              </a:ext>
            </a:extLst>
          </p:cNvPr>
          <p:cNvSpPr/>
          <p:nvPr/>
        </p:nvSpPr>
        <p:spPr>
          <a:xfrm>
            <a:off x="1074380" y="1724025"/>
            <a:ext cx="4947597" cy="3806825"/>
          </a:xfrm>
          <a:prstGeom prst="rect">
            <a:avLst/>
          </a:prstGeom>
        </p:spPr>
        <p:txBody>
          <a:bodyPr wrap="square" anchor="t">
            <a:normAutofit/>
          </a:bodyPr>
          <a:lstStyle/>
          <a:p>
            <a:pPr>
              <a:lnSpc>
                <a:spcPct val="90000"/>
              </a:lnSpc>
              <a:spcAft>
                <a:spcPts val="600"/>
              </a:spcAft>
            </a:pPr>
            <a:endParaRPr lang="fr-FR" sz="2600" dirty="0"/>
          </a:p>
        </p:txBody>
      </p:sp>
      <p:sp>
        <p:nvSpPr>
          <p:cNvPr id="5" name="Rectangle 4">
            <a:extLst>
              <a:ext uri="{FF2B5EF4-FFF2-40B4-BE49-F238E27FC236}">
                <a16:creationId xmlns:a16="http://schemas.microsoft.com/office/drawing/2014/main" id="{1CE20B46-A06D-5046-9819-88EF13E2A2D2}"/>
              </a:ext>
            </a:extLst>
          </p:cNvPr>
          <p:cNvSpPr/>
          <p:nvPr/>
        </p:nvSpPr>
        <p:spPr>
          <a:xfrm>
            <a:off x="1317656" y="1167855"/>
            <a:ext cx="8727351" cy="4697368"/>
          </a:xfrm>
          <a:prstGeom prst="rect">
            <a:avLst/>
          </a:prstGeom>
        </p:spPr>
        <p:txBody>
          <a:bodyPr wrap="square" anchor="t">
            <a:normAutofit/>
          </a:bodyPr>
          <a:lstStyle/>
          <a:p>
            <a:pPr>
              <a:buFont typeface="Wingdings" pitchFamily="2" charset="2"/>
              <a:buChar char="q"/>
            </a:pPr>
            <a:r>
              <a:rPr lang="fr-FR" sz="2800" dirty="0"/>
              <a:t> Si l'invite ne revient jamais, il est probable que votre microphone capte trop de bruit ambiant. Vous pouvez interrompre le processus avec +ctrl+c++ pour récupérer votre invite.</a:t>
            </a:r>
          </a:p>
          <a:p>
            <a:pPr>
              <a:buFont typeface="Wingdings" pitchFamily="2" charset="2"/>
              <a:buChar char="q"/>
            </a:pPr>
            <a:r>
              <a:rPr lang="fr-FR" sz="2800" dirty="0"/>
              <a:t> Pour gérer le bruit ambiant, vous devrez utiliser la méthode </a:t>
            </a:r>
            <a:r>
              <a:rPr lang="fr-FR" sz="2800" dirty="0" err="1"/>
              <a:t>adjust_for_ambient_noise</a:t>
            </a:r>
            <a:r>
              <a:rPr lang="fr-FR" sz="2800" dirty="0"/>
              <a:t>() de la classe Recognizer :</a:t>
            </a:r>
          </a:p>
          <a:p>
            <a:pPr>
              <a:buFont typeface="Wingdings" pitchFamily="2" charset="2"/>
              <a:buChar char="q"/>
            </a:pPr>
            <a:endParaRPr lang="fr-FR" sz="2800" dirty="0"/>
          </a:p>
        </p:txBody>
      </p:sp>
      <p:pic>
        <p:nvPicPr>
          <p:cNvPr id="9" name="Image 8" descr="pton4.PNG"/>
          <p:cNvPicPr/>
          <p:nvPr/>
        </p:nvPicPr>
        <p:blipFill>
          <a:blip r:embed="rId3" cstate="print"/>
          <a:stretch>
            <a:fillRect/>
          </a:stretch>
        </p:blipFill>
        <p:spPr>
          <a:xfrm>
            <a:off x="3579222" y="3931920"/>
            <a:ext cx="6975567" cy="2103491"/>
          </a:xfrm>
          <a:prstGeom prst="rect">
            <a:avLst/>
          </a:prstGeom>
        </p:spPr>
      </p:pic>
    </p:spTree>
    <p:extLst>
      <p:ext uri="{BB962C8B-B14F-4D97-AF65-F5344CB8AC3E}">
        <p14:creationId xmlns:p14="http://schemas.microsoft.com/office/powerpoint/2010/main" val="137280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chemin : horizontal 3">
            <a:extLst>
              <a:ext uri="{FF2B5EF4-FFF2-40B4-BE49-F238E27FC236}">
                <a16:creationId xmlns:a16="http://schemas.microsoft.com/office/drawing/2014/main" id="{13B2A0E2-EF11-4BF8-94A8-4364AF164C68}"/>
              </a:ext>
            </a:extLst>
          </p:cNvPr>
          <p:cNvSpPr/>
          <p:nvPr/>
        </p:nvSpPr>
        <p:spPr>
          <a:xfrm>
            <a:off x="711591" y="0"/>
            <a:ext cx="10767646" cy="2067951"/>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0" dirty="0">
                <a:solidFill>
                  <a:schemeClr val="bg1"/>
                </a:solidFill>
              </a:rPr>
              <a:t>JARVIS</a:t>
            </a:r>
          </a:p>
        </p:txBody>
      </p:sp>
      <p:sp>
        <p:nvSpPr>
          <p:cNvPr id="11" name="Rectangle : avec coins arrondis en diagonale 10">
            <a:extLst>
              <a:ext uri="{FF2B5EF4-FFF2-40B4-BE49-F238E27FC236}">
                <a16:creationId xmlns:a16="http://schemas.microsoft.com/office/drawing/2014/main" id="{55E55102-7468-486B-9D8A-FAE638F67C72}"/>
              </a:ext>
            </a:extLst>
          </p:cNvPr>
          <p:cNvSpPr/>
          <p:nvPr/>
        </p:nvSpPr>
        <p:spPr>
          <a:xfrm>
            <a:off x="1014046" y="2067951"/>
            <a:ext cx="10465191" cy="4417256"/>
          </a:xfrm>
          <a:prstGeom prst="round2DiagRect">
            <a:avLst/>
          </a:prstGeom>
        </p:spPr>
        <p:style>
          <a:lnRef idx="2">
            <a:schemeClr val="dk1">
              <a:shade val="50000"/>
            </a:schemeClr>
          </a:lnRef>
          <a:fillRef idx="1001">
            <a:schemeClr val="lt2"/>
          </a:fillRef>
          <a:effectRef idx="0">
            <a:schemeClr val="dk1"/>
          </a:effectRef>
          <a:fontRef idx="minor">
            <a:schemeClr val="lt1"/>
          </a:fontRef>
        </p:style>
        <p:txBody>
          <a:bodyPr rtlCol="0" anchor="ctr"/>
          <a:lstStyle/>
          <a:p>
            <a:r>
              <a:rPr lang="fr-FR" sz="3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Jarvis  est un module Python capable d’effectuer des tâches telles que </a:t>
            </a:r>
            <a:r>
              <a:rPr lang="fr-FR" sz="32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chatbot</a:t>
            </a:r>
            <a:r>
              <a:rPr lang="fr-FR" sz="3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assistant, etc. Il fournit des fonctionnalités de base pour toute application assistante.</a:t>
            </a:r>
          </a:p>
          <a:p>
            <a:pPr>
              <a:lnSpc>
                <a:spcPct val="107000"/>
              </a:lnSpc>
              <a:spcAft>
                <a:spcPts val="800"/>
              </a:spcAft>
            </a:pPr>
            <a:r>
              <a:rPr lang="fr-FR" sz="3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Ce Jarvis est construit en utilisant </a:t>
            </a:r>
          </a:p>
          <a:p>
            <a:pPr lvl="3">
              <a:lnSpc>
                <a:spcPct val="107000"/>
              </a:lnSpc>
              <a:spcAft>
                <a:spcPts val="800"/>
              </a:spcAft>
              <a:buFont typeface="Wingdings" panose="05000000000000000000" pitchFamily="2" charset="2"/>
              <a:buChar char="v"/>
            </a:pPr>
            <a:r>
              <a:rPr lang="fr-FR"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fr-FR"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Tensorflow</a:t>
            </a:r>
            <a:endParaRPr lang="fr-FR" sz="2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lvl="3">
              <a:lnSpc>
                <a:spcPct val="107000"/>
              </a:lnSpc>
              <a:spcAft>
                <a:spcPts val="800"/>
              </a:spcAft>
              <a:buFont typeface="Wingdings" panose="05000000000000000000" pitchFamily="2" charset="2"/>
              <a:buChar char="v"/>
            </a:pPr>
            <a:r>
              <a:rPr lang="fr-FR" sz="2800" dirty="0">
                <a:solidFill>
                  <a:schemeClr val="tx1"/>
                </a:solidFill>
                <a:latin typeface="Calibri" panose="020F0502020204030204" pitchFamily="34" charset="0"/>
                <a:ea typeface="Calibri" panose="020F0502020204030204" pitchFamily="34" charset="0"/>
                <a:cs typeface="Arial" panose="020B0604020202020204" pitchFamily="34" charset="0"/>
              </a:rPr>
              <a:t>  </a:t>
            </a:r>
            <a:r>
              <a:rPr lang="fr-FR"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Pytorch</a:t>
            </a:r>
            <a:r>
              <a:rPr lang="fr-FR"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t>
            </a:r>
          </a:p>
          <a:p>
            <a:pPr lvl="3">
              <a:lnSpc>
                <a:spcPct val="107000"/>
              </a:lnSpc>
              <a:spcAft>
                <a:spcPts val="800"/>
              </a:spcAft>
              <a:buFont typeface="Wingdings" panose="05000000000000000000" pitchFamily="2" charset="2"/>
              <a:buChar char="v"/>
            </a:pPr>
            <a:r>
              <a:rPr lang="fr-FR" sz="3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d’autres bibliothèques et </a:t>
            </a:r>
            <a:r>
              <a:rPr lang="fr-FR" sz="3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frameworks</a:t>
            </a:r>
            <a:r>
              <a:rPr lang="fr-FR" sz="3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fr-FR" sz="3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opensource</a:t>
            </a:r>
            <a:endParaRPr lang="fr-FR"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5456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91756622-4956-4439-81E8-22BC13FF115A}"/>
              </a:ext>
            </a:extLst>
          </p:cNvPr>
          <p:cNvGraphicFramePr>
            <a:graphicFrameLocks noGrp="1"/>
          </p:cNvGraphicFramePr>
          <p:nvPr>
            <p:ph idx="1"/>
            <p:extLst>
              <p:ext uri="{D42A27DB-BD31-4B8C-83A1-F6EECF244321}">
                <p14:modId xmlns:p14="http://schemas.microsoft.com/office/powerpoint/2010/main" val="2841509177"/>
              </p:ext>
            </p:extLst>
          </p:nvPr>
        </p:nvGraphicFramePr>
        <p:xfrm>
          <a:off x="225082" y="2289859"/>
          <a:ext cx="1196691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èche : pentagone 7">
            <a:extLst>
              <a:ext uri="{FF2B5EF4-FFF2-40B4-BE49-F238E27FC236}">
                <a16:creationId xmlns:a16="http://schemas.microsoft.com/office/drawing/2014/main" id="{F374A515-22A1-4EEB-BCA6-4E3C22337343}"/>
              </a:ext>
            </a:extLst>
          </p:cNvPr>
          <p:cNvSpPr/>
          <p:nvPr/>
        </p:nvSpPr>
        <p:spPr>
          <a:xfrm>
            <a:off x="323557" y="557262"/>
            <a:ext cx="7455877" cy="1125415"/>
          </a:xfrm>
          <a:prstGeom prst="homePlat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4800" b="1" dirty="0">
                <a:solidFill>
                  <a:schemeClr val="accent2">
                    <a:lumMod val="60000"/>
                    <a:lumOff val="40000"/>
                  </a:schemeClr>
                </a:solidFill>
                <a:effectLst>
                  <a:outerShdw blurRad="38100" dist="38100" dir="2700000" algn="tl">
                    <a:srgbClr val="000000">
                      <a:alpha val="43137"/>
                    </a:srgbClr>
                  </a:outerShdw>
                </a:effectLst>
              </a:rPr>
              <a:t>Installation</a:t>
            </a:r>
          </a:p>
        </p:txBody>
      </p:sp>
    </p:spTree>
    <p:extLst>
      <p:ext uri="{BB962C8B-B14F-4D97-AF65-F5344CB8AC3E}">
        <p14:creationId xmlns:p14="http://schemas.microsoft.com/office/powerpoint/2010/main" val="218257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chemin : horizontal 3">
            <a:extLst>
              <a:ext uri="{FF2B5EF4-FFF2-40B4-BE49-F238E27FC236}">
                <a16:creationId xmlns:a16="http://schemas.microsoft.com/office/drawing/2014/main" id="{13B2A0E2-EF11-4BF8-94A8-4364AF164C68}"/>
              </a:ext>
            </a:extLst>
          </p:cNvPr>
          <p:cNvSpPr/>
          <p:nvPr/>
        </p:nvSpPr>
        <p:spPr>
          <a:xfrm>
            <a:off x="1039091" y="1"/>
            <a:ext cx="10440146" cy="117763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0" dirty="0">
                <a:solidFill>
                  <a:schemeClr val="bg1"/>
                </a:solidFill>
              </a:rPr>
              <a:t>Plan</a:t>
            </a:r>
          </a:p>
        </p:txBody>
      </p:sp>
      <p:sp>
        <p:nvSpPr>
          <p:cNvPr id="7" name="ZoneTexte 6"/>
          <p:cNvSpPr txBox="1"/>
          <p:nvPr/>
        </p:nvSpPr>
        <p:spPr>
          <a:xfrm>
            <a:off x="1565563" y="2050471"/>
            <a:ext cx="9670473" cy="3170099"/>
          </a:xfrm>
          <a:prstGeom prst="rect">
            <a:avLst/>
          </a:prstGeom>
          <a:noFill/>
        </p:spPr>
        <p:txBody>
          <a:bodyPr wrap="square" rtlCol="0">
            <a:spAutoFit/>
          </a:bodyPr>
          <a:lstStyle/>
          <a:p>
            <a:pPr marL="285750" indent="-285750">
              <a:buFont typeface="Wingdings" panose="05000000000000000000" pitchFamily="2" charset="2"/>
              <a:buChar char="v"/>
            </a:pPr>
            <a:r>
              <a:rPr lang="fr-FR" sz="4000" b="1" i="1" dirty="0"/>
              <a:t>Introduction</a:t>
            </a:r>
          </a:p>
          <a:p>
            <a:pPr marL="285750" indent="-285750">
              <a:buFont typeface="Wingdings" panose="05000000000000000000" pitchFamily="2" charset="2"/>
              <a:buChar char="v"/>
            </a:pPr>
            <a:r>
              <a:rPr lang="fr-FR" sz="4000" b="1" dirty="0"/>
              <a:t>Applications</a:t>
            </a:r>
          </a:p>
          <a:p>
            <a:pPr marL="285750" indent="-285750">
              <a:buFont typeface="Wingdings" panose="05000000000000000000" pitchFamily="2" charset="2"/>
              <a:buChar char="v"/>
            </a:pPr>
            <a:r>
              <a:rPr lang="fr-FR" sz="4000" b="1" dirty="0"/>
              <a:t>Bibliothèques &amp; Méthodes utilisées</a:t>
            </a:r>
          </a:p>
          <a:p>
            <a:pPr marL="285750" indent="-285750">
              <a:buFont typeface="Wingdings" panose="05000000000000000000" pitchFamily="2" charset="2"/>
              <a:buChar char="v"/>
            </a:pPr>
            <a:r>
              <a:rPr lang="fr-FR" sz="4000" b="1" dirty="0"/>
              <a:t>JARVIS</a:t>
            </a:r>
          </a:p>
          <a:p>
            <a:pPr marL="285750" indent="-285750">
              <a:buFont typeface="Wingdings" panose="05000000000000000000" pitchFamily="2" charset="2"/>
              <a:buChar char="v"/>
            </a:pPr>
            <a:r>
              <a:rPr lang="fr-FR" sz="4000" b="1" dirty="0"/>
              <a:t>Réalisation</a:t>
            </a:r>
          </a:p>
        </p:txBody>
      </p:sp>
    </p:spTree>
    <p:extLst>
      <p:ext uri="{BB962C8B-B14F-4D97-AF65-F5344CB8AC3E}">
        <p14:creationId xmlns:p14="http://schemas.microsoft.com/office/powerpoint/2010/main" val="840955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EF78F4-EEC5-4F27-9C34-305D70E762F8}"/>
              </a:ext>
            </a:extLst>
          </p:cNvPr>
          <p:cNvSpPr>
            <a:spLocks noGrp="1"/>
          </p:cNvSpPr>
          <p:nvPr>
            <p:ph type="title"/>
          </p:nvPr>
        </p:nvSpPr>
        <p:spPr>
          <a:xfrm>
            <a:off x="298938" y="168813"/>
            <a:ext cx="10515600" cy="1237982"/>
          </a:xfrm>
        </p:spPr>
        <p:txBody>
          <a:bodyPr/>
          <a:lstStyle/>
          <a:p>
            <a:r>
              <a:rPr lang="fr-FR" b="1" dirty="0">
                <a:solidFill>
                  <a:schemeClr val="bg1">
                    <a:lumMod val="50000"/>
                  </a:schemeClr>
                </a:solidFill>
              </a:rPr>
              <a:t>Utilisation:</a:t>
            </a:r>
          </a:p>
        </p:txBody>
      </p:sp>
      <p:sp>
        <p:nvSpPr>
          <p:cNvPr id="5" name="Rectangle : coins arrondis 4">
            <a:extLst>
              <a:ext uri="{FF2B5EF4-FFF2-40B4-BE49-F238E27FC236}">
                <a16:creationId xmlns:a16="http://schemas.microsoft.com/office/drawing/2014/main" id="{FF450B30-B42B-4AEA-B955-FB184BC40E20}"/>
              </a:ext>
            </a:extLst>
          </p:cNvPr>
          <p:cNvSpPr/>
          <p:nvPr/>
        </p:nvSpPr>
        <p:spPr>
          <a:xfrm>
            <a:off x="1111348" y="1856935"/>
            <a:ext cx="9703190" cy="467557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indent="0">
              <a:buNone/>
            </a:pPr>
            <a:r>
              <a:rPr lang="fr-FR" sz="2000" dirty="0"/>
              <a:t>1.Importer le module </a:t>
            </a:r>
            <a:r>
              <a:rPr lang="fr-FR" sz="2000" dirty="0" err="1"/>
              <a:t>JarvisAI</a:t>
            </a:r>
            <a:r>
              <a:rPr lang="fr-FR" sz="2000" dirty="0"/>
              <a:t> </a:t>
            </a:r>
          </a:p>
          <a:p>
            <a:pPr marL="0" indent="0">
              <a:buNone/>
            </a:pPr>
            <a:endParaRPr lang="fr-FR" sz="2000" dirty="0"/>
          </a:p>
          <a:p>
            <a:pPr marL="0" indent="0">
              <a:buNone/>
            </a:pPr>
            <a:r>
              <a:rPr lang="fr-FR" sz="2000" dirty="0"/>
              <a:t>2. créer un objet de </a:t>
            </a:r>
            <a:r>
              <a:rPr lang="fr-FR" sz="2000" dirty="0" err="1"/>
              <a:t>JarvisAI</a:t>
            </a:r>
            <a:r>
              <a:rPr lang="fr-FR" sz="2000" dirty="0"/>
              <a:t>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sz="2000" dirty="0"/>
              <a:t>3.Initialiser les paramètres du projet </a:t>
            </a:r>
          </a:p>
        </p:txBody>
      </p:sp>
      <p:sp>
        <p:nvSpPr>
          <p:cNvPr id="4" name="Rectangle 1">
            <a:extLst>
              <a:ext uri="{FF2B5EF4-FFF2-40B4-BE49-F238E27FC236}">
                <a16:creationId xmlns:a16="http://schemas.microsoft.com/office/drawing/2014/main" id="{627A0352-6B5D-4FF5-A82C-3CFB5F130B5C}"/>
              </a:ext>
            </a:extLst>
          </p:cNvPr>
          <p:cNvSpPr>
            <a:spLocks noChangeArrowheads="1"/>
          </p:cNvSpPr>
          <p:nvPr/>
        </p:nvSpPr>
        <p:spPr bwMode="auto">
          <a:xfrm>
            <a:off x="1377461" y="3690836"/>
            <a:ext cx="8287043" cy="125570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6820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6C6C6C"/>
                </a:solidFill>
                <a:effectLst/>
                <a:latin typeface="Source Code Pro" panose="020B0509030403020204" pitchFamily="49" charset="0"/>
              </a:rPr>
              <a:t>import </a:t>
            </a:r>
            <a:r>
              <a:rPr kumimoji="0" lang="fr-FR" altLang="fr-FR" sz="1600" b="0" i="0" u="none" strike="noStrike" cap="none" normalizeH="0" baseline="0" dirty="0" err="1">
                <a:ln>
                  <a:noFill/>
                </a:ln>
                <a:solidFill>
                  <a:srgbClr val="6C6C6C"/>
                </a:solidFill>
                <a:effectLst/>
                <a:latin typeface="Source Code Pro" panose="020B0509030403020204" pitchFamily="49" charset="0"/>
              </a:rPr>
              <a:t>JarvisAI</a:t>
            </a:r>
            <a:r>
              <a:rPr kumimoji="0" lang="fr-FR" altLang="fr-FR" sz="1600" b="0" i="0" u="none" strike="noStrike" cap="none" normalizeH="0" baseline="0" dirty="0">
                <a:ln>
                  <a:noFill/>
                </a:ln>
                <a:solidFill>
                  <a:srgbClr val="6C6C6C"/>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6C6C6C"/>
                </a:solidFill>
                <a:effectLst/>
                <a:latin typeface="Source Code Pro" panose="020B0509030403020204" pitchFamily="49" charset="0"/>
              </a:rPr>
              <a:t>obj</a:t>
            </a:r>
            <a:r>
              <a:rPr kumimoji="0" lang="fr-FR" altLang="fr-FR" sz="1600" b="0" i="0" u="none" strike="noStrike" cap="none" normalizeH="0" baseline="0" dirty="0">
                <a:ln>
                  <a:noFill/>
                </a:ln>
                <a:solidFill>
                  <a:srgbClr val="6C6C6C"/>
                </a:solidFill>
                <a:effectLst/>
                <a:latin typeface="Source Code Pro" panose="020B0509030403020204" pitchFamily="49" charset="0"/>
              </a:rPr>
              <a:t> = </a:t>
            </a:r>
            <a:r>
              <a:rPr kumimoji="0" lang="fr-FR" altLang="fr-FR" sz="1600" b="0" i="0" u="none" strike="noStrike" cap="none" normalizeH="0" baseline="0" dirty="0" err="1">
                <a:ln>
                  <a:noFill/>
                </a:ln>
                <a:solidFill>
                  <a:srgbClr val="6C6C6C"/>
                </a:solidFill>
                <a:effectLst/>
                <a:latin typeface="Source Code Pro" panose="020B0509030403020204" pitchFamily="49" charset="0"/>
              </a:rPr>
              <a:t>JarvisAI.JarvisAssistant</a:t>
            </a:r>
            <a:r>
              <a:rPr kumimoji="0" lang="fr-FR" altLang="fr-FR" sz="1600" b="0" i="0" u="none" strike="noStrike" cap="none" normalizeH="0" baseline="0" dirty="0">
                <a:ln>
                  <a:noFill/>
                </a:ln>
                <a:solidFill>
                  <a:srgbClr val="6C6C6C"/>
                </a:solidFill>
                <a:effectLst/>
                <a:latin typeface="Source Code Pro" panose="020B0509030403020204" pitchFamily="49" charset="0"/>
              </a:rPr>
              <a:t>(</a:t>
            </a:r>
            <a:r>
              <a:rPr kumimoji="0" lang="fr-FR" altLang="fr-FR" sz="1600" b="0" i="0" u="none" strike="noStrike" cap="none" normalizeH="0" baseline="0" dirty="0" err="1">
                <a:ln>
                  <a:noFill/>
                </a:ln>
                <a:solidFill>
                  <a:srgbClr val="6C6C6C"/>
                </a:solidFill>
                <a:effectLst/>
                <a:latin typeface="Source Code Pro" panose="020B0509030403020204" pitchFamily="49" charset="0"/>
              </a:rPr>
              <a:t>sync</a:t>
            </a:r>
            <a:r>
              <a:rPr kumimoji="0" lang="fr-FR" altLang="fr-FR" sz="1600" b="0" i="0" u="none" strike="noStrike" cap="none" normalizeH="0" baseline="0" dirty="0">
                <a:ln>
                  <a:noFill/>
                </a:ln>
                <a:solidFill>
                  <a:srgbClr val="6C6C6C"/>
                </a:solidFill>
                <a:effectLst/>
                <a:latin typeface="Source Code Pro" panose="020B0509030403020204" pitchFamily="49" charset="0"/>
              </a:rPr>
              <a:t>=False)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6C6C6C"/>
                </a:solidFill>
                <a:effectLst/>
                <a:latin typeface="Source Code Pro" panose="020B0509030403020204" pitchFamily="49" charset="0"/>
              </a:rPr>
              <a:t>response</a:t>
            </a:r>
            <a:r>
              <a:rPr kumimoji="0" lang="fr-FR" altLang="fr-FR" sz="1600" b="0" i="0" u="none" strike="noStrike" cap="none" normalizeH="0" baseline="0" dirty="0">
                <a:ln>
                  <a:noFill/>
                </a:ln>
                <a:solidFill>
                  <a:srgbClr val="6C6C6C"/>
                </a:solidFill>
                <a:effectLst/>
                <a:latin typeface="Source Code Pro" panose="020B0509030403020204" pitchFamily="49" charset="0"/>
              </a:rPr>
              <a:t> = </a:t>
            </a:r>
            <a:r>
              <a:rPr kumimoji="0" lang="fr-FR" altLang="fr-FR" sz="1600" b="0" i="0" u="none" strike="noStrike" cap="none" normalizeH="0" baseline="0" dirty="0" err="1">
                <a:ln>
                  <a:noFill/>
                </a:ln>
                <a:solidFill>
                  <a:srgbClr val="6C6C6C"/>
                </a:solidFill>
                <a:effectLst/>
                <a:latin typeface="Source Code Pro" panose="020B0509030403020204" pitchFamily="49" charset="0"/>
              </a:rPr>
              <a:t>obj.mic_input_ai</a:t>
            </a:r>
            <a:r>
              <a:rPr kumimoji="0" lang="fr-FR" altLang="fr-FR" sz="1600" b="0" i="0" u="none" strike="noStrike" cap="none" normalizeH="0" baseline="0" dirty="0">
                <a:ln>
                  <a:noFill/>
                </a:ln>
                <a:solidFill>
                  <a:srgbClr val="6C6C6C"/>
                </a:solidFill>
                <a:effectLst/>
                <a:latin typeface="Source Code Pro" panose="020B0509030403020204" pitchFamily="49" charset="0"/>
              </a:rPr>
              <a:t>() # </a:t>
            </a:r>
            <a:r>
              <a:rPr kumimoji="0" lang="fr-FR" altLang="fr-FR" sz="1600" b="0" i="0" u="none" strike="noStrike" cap="none" normalizeH="0" baseline="0" dirty="0" err="1">
                <a:ln>
                  <a:noFill/>
                </a:ln>
                <a:solidFill>
                  <a:srgbClr val="6C6C6C"/>
                </a:solidFill>
                <a:effectLst/>
                <a:latin typeface="Source Code Pro" panose="020B0509030403020204" pitchFamily="49" charset="0"/>
              </a:rPr>
              <a:t>mic_input</a:t>
            </a:r>
            <a:r>
              <a:rPr kumimoji="0" lang="fr-FR" altLang="fr-FR" sz="1600" b="0" i="0" u="none" strike="noStrike" cap="none" normalizeH="0" baseline="0" dirty="0">
                <a:ln>
                  <a:noFill/>
                </a:ln>
                <a:solidFill>
                  <a:srgbClr val="6C6C6C"/>
                </a:solidFill>
                <a:effectLst/>
                <a:latin typeface="Source Code Pro" panose="020B0509030403020204" pitchFamily="49" charset="0"/>
              </a:rPr>
              <a:t>() can </a:t>
            </a:r>
            <a:r>
              <a:rPr kumimoji="0" lang="fr-FR" altLang="fr-FR" sz="1600" b="0" i="0" u="none" strike="noStrike" cap="none" normalizeH="0" baseline="0" dirty="0" err="1">
                <a:ln>
                  <a:noFill/>
                </a:ln>
                <a:solidFill>
                  <a:srgbClr val="6C6C6C"/>
                </a:solidFill>
                <a:effectLst/>
                <a:latin typeface="Source Code Pro" panose="020B0509030403020204" pitchFamily="49" charset="0"/>
              </a:rPr>
              <a:t>be</a:t>
            </a:r>
            <a:r>
              <a:rPr kumimoji="0" lang="fr-FR" altLang="fr-FR" sz="1600" b="0" i="0" u="none" strike="noStrike" cap="none" normalizeH="0" baseline="0" dirty="0">
                <a:ln>
                  <a:noFill/>
                </a:ln>
                <a:solidFill>
                  <a:srgbClr val="6C6C6C"/>
                </a:solidFill>
                <a:effectLst/>
                <a:latin typeface="Source Code Pro" panose="020B0509030403020204" pitchFamily="49" charset="0"/>
              </a:rPr>
              <a:t> </a:t>
            </a:r>
            <a:r>
              <a:rPr kumimoji="0" lang="fr-FR" altLang="fr-FR" sz="1600" b="0" i="0" u="none" strike="noStrike" cap="none" normalizeH="0" baseline="0" dirty="0" err="1">
                <a:ln>
                  <a:noFill/>
                </a:ln>
                <a:solidFill>
                  <a:srgbClr val="6C6C6C"/>
                </a:solidFill>
                <a:effectLst/>
                <a:latin typeface="Source Code Pro" panose="020B0509030403020204" pitchFamily="49" charset="0"/>
              </a:rPr>
              <a:t>also</a:t>
            </a:r>
            <a:r>
              <a:rPr kumimoji="0" lang="fr-FR" altLang="fr-FR" sz="1600" b="0" i="0" u="none" strike="noStrike" cap="none" normalizeH="0" baseline="0" dirty="0">
                <a:ln>
                  <a:noFill/>
                </a:ln>
                <a:solidFill>
                  <a:srgbClr val="6C6C6C"/>
                </a:solidFill>
                <a:effectLst/>
                <a:latin typeface="Source Code Pro" panose="020B0509030403020204" pitchFamily="49" charset="0"/>
              </a:rPr>
              <a:t> </a:t>
            </a:r>
            <a:r>
              <a:rPr kumimoji="0" lang="fr-FR" altLang="fr-FR" sz="1600" b="0" i="0" u="none" strike="noStrike" cap="none" normalizeH="0" baseline="0" dirty="0" err="1">
                <a:ln>
                  <a:noFill/>
                </a:ln>
                <a:solidFill>
                  <a:srgbClr val="6C6C6C"/>
                </a:solidFill>
                <a:effectLst/>
                <a:latin typeface="Source Code Pro" panose="020B0509030403020204" pitchFamily="49" charset="0"/>
              </a:rPr>
              <a:t>used</a:t>
            </a:r>
            <a:endParaRPr kumimoji="0" lang="fr-FR" altLang="fr-FR" sz="1600" b="0" i="0" u="none" strike="noStrike" cap="none" normalizeH="0" baseline="0" dirty="0">
              <a:ln>
                <a:noFill/>
              </a:ln>
              <a:solidFill>
                <a:srgbClr val="6C6C6C"/>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04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1F028-39CF-43CB-A58E-D01D29BC469C}"/>
              </a:ext>
            </a:extLst>
          </p:cNvPr>
          <p:cNvSpPr>
            <a:spLocks noGrp="1"/>
          </p:cNvSpPr>
          <p:nvPr>
            <p:ph type="title"/>
          </p:nvPr>
        </p:nvSpPr>
        <p:spPr/>
        <p:txBody>
          <a:bodyPr/>
          <a:lstStyle/>
          <a:p>
            <a:r>
              <a:rPr lang="fr-FR" dirty="0"/>
              <a:t>Les fonctions de </a:t>
            </a:r>
            <a:r>
              <a:rPr lang="fr-FR" dirty="0" err="1"/>
              <a:t>JarvisAI</a:t>
            </a:r>
            <a:r>
              <a:rPr lang="fr-FR" dirty="0"/>
              <a:t>:</a:t>
            </a:r>
          </a:p>
        </p:txBody>
      </p:sp>
      <p:sp>
        <p:nvSpPr>
          <p:cNvPr id="3" name="Espace réservé du contenu 2">
            <a:extLst>
              <a:ext uri="{FF2B5EF4-FFF2-40B4-BE49-F238E27FC236}">
                <a16:creationId xmlns:a16="http://schemas.microsoft.com/office/drawing/2014/main" id="{0549339B-3D04-4B26-A0B4-36885A2E2A5A}"/>
              </a:ext>
            </a:extLst>
          </p:cNvPr>
          <p:cNvSpPr>
            <a:spLocks noGrp="1"/>
          </p:cNvSpPr>
          <p:nvPr>
            <p:ph idx="1"/>
          </p:nvPr>
        </p:nvSpPr>
        <p:spPr/>
        <p:txBody>
          <a:bodyPr>
            <a:normAutofit/>
          </a:bodyPr>
          <a:lstStyle/>
          <a:p>
            <a:pPr marL="0" indent="0">
              <a:buNone/>
            </a:pPr>
            <a:r>
              <a:rPr lang="fr-FR" b="0" i="0" dirty="0">
                <a:solidFill>
                  <a:srgbClr val="464646"/>
                </a:solidFill>
                <a:effectLst/>
                <a:latin typeface="Source Sans Pro" panose="020B0503030403020204" pitchFamily="34" charset="0"/>
              </a:rPr>
              <a:t>1.res = </a:t>
            </a:r>
            <a:r>
              <a:rPr lang="fr-FR" b="0" i="0" dirty="0" err="1">
                <a:solidFill>
                  <a:srgbClr val="464646"/>
                </a:solidFill>
                <a:effectLst/>
                <a:latin typeface="Source Sans Pro" panose="020B0503030403020204" pitchFamily="34" charset="0"/>
              </a:rPr>
              <a:t>obj.website_opener</a:t>
            </a:r>
            <a:r>
              <a:rPr lang="fr-FR" b="0" i="0" dirty="0">
                <a:solidFill>
                  <a:srgbClr val="464646"/>
                </a:solidFill>
                <a:effectLst/>
                <a:latin typeface="Source Sans Pro" panose="020B0503030403020204" pitchFamily="34" charset="0"/>
              </a:rPr>
              <a:t>("</a:t>
            </a:r>
            <a:r>
              <a:rPr lang="fr-FR" b="0" i="0" dirty="0" err="1">
                <a:solidFill>
                  <a:srgbClr val="464646"/>
                </a:solidFill>
                <a:effectLst/>
                <a:latin typeface="Source Sans Pro" panose="020B0503030403020204" pitchFamily="34" charset="0"/>
              </a:rPr>
              <a:t>facebook</a:t>
            </a:r>
            <a:r>
              <a:rPr lang="fr-FR" b="0" i="0" dirty="0">
                <a:solidFill>
                  <a:srgbClr val="464646"/>
                </a:solidFill>
                <a:effectLst/>
                <a:latin typeface="Source Sans Pro" panose="020B0503030403020204" pitchFamily="34" charset="0"/>
              </a:rPr>
              <a:t>")</a:t>
            </a:r>
          </a:p>
          <a:p>
            <a:pPr marL="0" indent="0">
              <a:buNone/>
            </a:pPr>
            <a:r>
              <a:rPr lang="en-US" b="0" i="0" dirty="0">
                <a:solidFill>
                  <a:srgbClr val="464646"/>
                </a:solidFill>
                <a:effectLst/>
                <a:latin typeface="Source Sans Pro" panose="020B0503030403020204" pitchFamily="34" charset="0"/>
              </a:rPr>
              <a:t>2.res = </a:t>
            </a:r>
            <a:r>
              <a:rPr lang="en-US" b="0" i="0" dirty="0" err="1">
                <a:solidFill>
                  <a:srgbClr val="464646"/>
                </a:solidFill>
                <a:effectLst/>
                <a:latin typeface="Source Sans Pro" panose="020B0503030403020204" pitchFamily="34" charset="0"/>
              </a:rPr>
              <a:t>obj.tell_me</a:t>
            </a:r>
            <a:r>
              <a:rPr lang="en-US" b="0" i="0" dirty="0">
                <a:solidFill>
                  <a:srgbClr val="464646"/>
                </a:solidFill>
                <a:effectLst/>
                <a:latin typeface="Source Sans Pro" panose="020B0503030403020204" pitchFamily="34" charset="0"/>
              </a:rPr>
              <a:t>(topic='tell me about Taj Mahal’)</a:t>
            </a:r>
          </a:p>
          <a:p>
            <a:pPr marL="0" indent="0">
              <a:buNone/>
            </a:pPr>
            <a:r>
              <a:rPr lang="en-US" b="0" i="0" dirty="0">
                <a:solidFill>
                  <a:srgbClr val="464646"/>
                </a:solidFill>
                <a:effectLst/>
                <a:latin typeface="Source Sans Pro" panose="020B0503030403020204" pitchFamily="34" charset="0"/>
              </a:rPr>
              <a:t>3.</a:t>
            </a:r>
            <a:r>
              <a:rPr lang="fr-FR" b="0" i="0" dirty="0">
                <a:solidFill>
                  <a:srgbClr val="464646"/>
                </a:solidFill>
                <a:effectLst/>
                <a:latin typeface="Source Sans Pro" panose="020B0503030403020204" pitchFamily="34" charset="0"/>
              </a:rPr>
              <a:t> </a:t>
            </a:r>
            <a:r>
              <a:rPr lang="fr-FR" b="0" i="0" dirty="0" err="1">
                <a:solidFill>
                  <a:srgbClr val="464646"/>
                </a:solidFill>
                <a:effectLst/>
                <a:latin typeface="Source Sans Pro" panose="020B0503030403020204" pitchFamily="34" charset="0"/>
              </a:rPr>
              <a:t>res</a:t>
            </a:r>
            <a:r>
              <a:rPr lang="fr-FR" b="0" i="0" dirty="0">
                <a:solidFill>
                  <a:srgbClr val="464646"/>
                </a:solidFill>
                <a:effectLst/>
                <a:latin typeface="Source Sans Pro" panose="020B0503030403020204" pitchFamily="34" charset="0"/>
              </a:rPr>
              <a:t> = </a:t>
            </a:r>
            <a:r>
              <a:rPr lang="fr-FR" b="0" i="0" dirty="0" err="1">
                <a:solidFill>
                  <a:srgbClr val="464646"/>
                </a:solidFill>
                <a:effectLst/>
                <a:latin typeface="Source Sans Pro" panose="020B0503030403020204" pitchFamily="34" charset="0"/>
              </a:rPr>
              <a:t>obj.tell_me_time</a:t>
            </a:r>
            <a:r>
              <a:rPr lang="fr-FR" b="0" i="0" dirty="0">
                <a:solidFill>
                  <a:srgbClr val="464646"/>
                </a:solidFill>
                <a:effectLst/>
                <a:latin typeface="Source Sans Pro" panose="020B0503030403020204" pitchFamily="34" charset="0"/>
              </a:rPr>
              <a:t>()</a:t>
            </a:r>
          </a:p>
          <a:p>
            <a:pPr marL="0" indent="0">
              <a:buNone/>
            </a:pPr>
            <a:r>
              <a:rPr lang="en-US" b="0" i="0" dirty="0">
                <a:solidFill>
                  <a:srgbClr val="464646"/>
                </a:solidFill>
                <a:effectLst/>
                <a:latin typeface="Source Sans Pro" panose="020B0503030403020204" pitchFamily="34" charset="0"/>
              </a:rPr>
              <a:t>4.</a:t>
            </a:r>
            <a:r>
              <a:rPr lang="fr-FR" b="0" i="0" dirty="0">
                <a:solidFill>
                  <a:srgbClr val="464646"/>
                </a:solidFill>
                <a:effectLst/>
                <a:latin typeface="Source Sans Pro" panose="020B0503030403020204" pitchFamily="34" charset="0"/>
              </a:rPr>
              <a:t> </a:t>
            </a:r>
            <a:r>
              <a:rPr lang="fr-FR" b="0" i="0" dirty="0" err="1">
                <a:solidFill>
                  <a:srgbClr val="464646"/>
                </a:solidFill>
                <a:effectLst/>
                <a:latin typeface="Source Sans Pro" panose="020B0503030403020204" pitchFamily="34" charset="0"/>
              </a:rPr>
              <a:t>res</a:t>
            </a:r>
            <a:r>
              <a:rPr lang="fr-FR" b="0" i="0" dirty="0">
                <a:solidFill>
                  <a:srgbClr val="464646"/>
                </a:solidFill>
                <a:effectLst/>
                <a:latin typeface="Source Sans Pro" panose="020B0503030403020204" pitchFamily="34" charset="0"/>
              </a:rPr>
              <a:t> = </a:t>
            </a:r>
            <a:r>
              <a:rPr lang="fr-FR" b="0" i="0" dirty="0" err="1">
                <a:solidFill>
                  <a:srgbClr val="464646"/>
                </a:solidFill>
                <a:effectLst/>
                <a:latin typeface="Source Sans Pro" panose="020B0503030403020204" pitchFamily="34" charset="0"/>
              </a:rPr>
              <a:t>obj.tell_me_date</a:t>
            </a:r>
            <a:r>
              <a:rPr lang="fr-FR" b="0" i="0" dirty="0">
                <a:solidFill>
                  <a:srgbClr val="464646"/>
                </a:solidFill>
                <a:effectLst/>
                <a:latin typeface="Source Sans Pro" panose="020B0503030403020204" pitchFamily="34" charset="0"/>
              </a:rPr>
              <a:t>()</a:t>
            </a:r>
          </a:p>
          <a:p>
            <a:pPr marL="0" indent="0">
              <a:buNone/>
            </a:pPr>
            <a:r>
              <a:rPr lang="fr-FR" b="0" i="0" dirty="0">
                <a:solidFill>
                  <a:srgbClr val="464646"/>
                </a:solidFill>
                <a:effectLst/>
                <a:latin typeface="Source Sans Pro" panose="020B0503030403020204" pitchFamily="34" charset="0"/>
              </a:rPr>
              <a:t>5. </a:t>
            </a:r>
            <a:r>
              <a:rPr lang="fr-FR" b="0" i="0" dirty="0" err="1">
                <a:solidFill>
                  <a:srgbClr val="464646"/>
                </a:solidFill>
                <a:effectLst/>
                <a:latin typeface="Source Sans Pro" panose="020B0503030403020204" pitchFamily="34" charset="0"/>
              </a:rPr>
              <a:t>res</a:t>
            </a:r>
            <a:r>
              <a:rPr lang="fr-FR" b="0" i="0" dirty="0">
                <a:solidFill>
                  <a:srgbClr val="464646"/>
                </a:solidFill>
                <a:effectLst/>
                <a:latin typeface="Source Sans Pro" panose="020B0503030403020204" pitchFamily="34" charset="0"/>
              </a:rPr>
              <a:t> = </a:t>
            </a:r>
            <a:r>
              <a:rPr lang="fr-FR" b="0" i="0" dirty="0" err="1">
                <a:solidFill>
                  <a:srgbClr val="464646"/>
                </a:solidFill>
                <a:effectLst/>
                <a:latin typeface="Source Sans Pro" panose="020B0503030403020204" pitchFamily="34" charset="0"/>
              </a:rPr>
              <a:t>obj.news</a:t>
            </a:r>
            <a:r>
              <a:rPr lang="fr-FR" b="0" i="0" dirty="0">
                <a:solidFill>
                  <a:srgbClr val="464646"/>
                </a:solidFill>
                <a:effectLst/>
                <a:latin typeface="Source Sans Pro" panose="020B0503030403020204" pitchFamily="34" charset="0"/>
              </a:rPr>
              <a:t>()</a:t>
            </a:r>
          </a:p>
          <a:p>
            <a:pPr marL="0" indent="0">
              <a:buNone/>
            </a:pPr>
            <a:r>
              <a:rPr lang="fr-FR" b="0" i="0" dirty="0">
                <a:solidFill>
                  <a:srgbClr val="464646"/>
                </a:solidFill>
                <a:effectLst/>
                <a:latin typeface="Source Sans Pro" panose="020B0503030403020204" pitchFamily="34" charset="0"/>
              </a:rPr>
              <a:t>6. </a:t>
            </a:r>
            <a:r>
              <a:rPr lang="fr-FR" b="0" i="0" dirty="0" err="1">
                <a:solidFill>
                  <a:srgbClr val="464646"/>
                </a:solidFill>
                <a:effectLst/>
                <a:latin typeface="Source Sans Pro" panose="020B0503030403020204" pitchFamily="34" charset="0"/>
              </a:rPr>
              <a:t>res</a:t>
            </a:r>
            <a:r>
              <a:rPr lang="fr-FR" b="0" i="0" dirty="0">
                <a:solidFill>
                  <a:srgbClr val="464646"/>
                </a:solidFill>
                <a:effectLst/>
                <a:latin typeface="Source Sans Pro" panose="020B0503030403020204" pitchFamily="34" charset="0"/>
              </a:rPr>
              <a:t> = </a:t>
            </a:r>
            <a:r>
              <a:rPr lang="fr-FR" b="0" i="0" dirty="0" err="1">
                <a:solidFill>
                  <a:srgbClr val="464646"/>
                </a:solidFill>
                <a:effectLst/>
                <a:latin typeface="Source Sans Pro" panose="020B0503030403020204" pitchFamily="34" charset="0"/>
              </a:rPr>
              <a:t>obj.send_mail</a:t>
            </a:r>
            <a:r>
              <a:rPr lang="fr-FR" b="0" i="0" dirty="0">
                <a:solidFill>
                  <a:srgbClr val="464646"/>
                </a:solidFill>
                <a:effectLst/>
                <a:latin typeface="Source Sans Pro" panose="020B0503030403020204" pitchFamily="34" charset="0"/>
              </a:rPr>
              <a:t>(</a:t>
            </a:r>
            <a:r>
              <a:rPr lang="fr-FR" b="0" i="0" dirty="0" err="1">
                <a:solidFill>
                  <a:srgbClr val="464646"/>
                </a:solidFill>
                <a:effectLst/>
                <a:latin typeface="Source Sans Pro" panose="020B0503030403020204" pitchFamily="34" charset="0"/>
              </a:rPr>
              <a:t>sender_email</a:t>
            </a:r>
            <a:r>
              <a:rPr lang="fr-FR" b="0" i="0" dirty="0">
                <a:solidFill>
                  <a:srgbClr val="464646"/>
                </a:solidFill>
                <a:effectLst/>
                <a:latin typeface="Source Sans Pro" panose="020B0503030403020204" pitchFamily="34" charset="0"/>
              </a:rPr>
              <a:t>=None, </a:t>
            </a:r>
            <a:r>
              <a:rPr lang="fr-FR" b="0" i="0" dirty="0" err="1">
                <a:solidFill>
                  <a:srgbClr val="464646"/>
                </a:solidFill>
                <a:effectLst/>
                <a:latin typeface="Source Sans Pro" panose="020B0503030403020204" pitchFamily="34" charset="0"/>
              </a:rPr>
              <a:t>sender_password</a:t>
            </a:r>
            <a:r>
              <a:rPr lang="fr-FR" b="0" i="0" dirty="0">
                <a:solidFill>
                  <a:srgbClr val="464646"/>
                </a:solidFill>
                <a:effectLst/>
                <a:latin typeface="Source Sans Pro" panose="020B0503030403020204" pitchFamily="34" charset="0"/>
              </a:rPr>
              <a:t>=None, </a:t>
            </a:r>
            <a:r>
              <a:rPr lang="fr-FR" b="0" i="0" dirty="0" err="1">
                <a:solidFill>
                  <a:srgbClr val="464646"/>
                </a:solidFill>
                <a:effectLst/>
                <a:latin typeface="Source Sans Pro" panose="020B0503030403020204" pitchFamily="34" charset="0"/>
              </a:rPr>
              <a:t>receiver_email</a:t>
            </a:r>
            <a:r>
              <a:rPr lang="fr-FR" b="0" i="0" dirty="0">
                <a:solidFill>
                  <a:srgbClr val="464646"/>
                </a:solidFill>
                <a:effectLst/>
                <a:latin typeface="Source Sans Pro" panose="020B0503030403020204" pitchFamily="34" charset="0"/>
              </a:rPr>
              <a:t>=None, msg="Hello")</a:t>
            </a:r>
          </a:p>
          <a:p>
            <a:pPr marL="0" indent="0">
              <a:buNone/>
            </a:pPr>
            <a:r>
              <a:rPr lang="fr-FR" dirty="0">
                <a:solidFill>
                  <a:srgbClr val="464646"/>
                </a:solidFill>
                <a:latin typeface="Source Sans Pro" panose="020B0503030403020204" pitchFamily="34" charset="0"/>
              </a:rPr>
              <a:t>7.</a:t>
            </a:r>
            <a:r>
              <a:rPr lang="en-US" b="0" i="0" dirty="0">
                <a:solidFill>
                  <a:srgbClr val="464646"/>
                </a:solidFill>
                <a:effectLst/>
                <a:latin typeface="Source Sans Pro" panose="020B0503030403020204" pitchFamily="34" charset="0"/>
              </a:rPr>
              <a:t> res = </a:t>
            </a:r>
            <a:r>
              <a:rPr lang="en-US" b="0" i="0" dirty="0" err="1">
                <a:solidFill>
                  <a:srgbClr val="464646"/>
                </a:solidFill>
                <a:effectLst/>
                <a:latin typeface="Source Sans Pro" panose="020B0503030403020204" pitchFamily="34" charset="0"/>
              </a:rPr>
              <a:t>obj.show_me_my_images</a:t>
            </a:r>
            <a:r>
              <a:rPr lang="en-US" b="0" i="0">
                <a:solidFill>
                  <a:srgbClr val="464646"/>
                </a:solidFill>
                <a:effectLst/>
                <a:latin typeface="Source Sans Pro" panose="020B0503030403020204" pitchFamily="34" charset="0"/>
              </a:rPr>
              <a:t>()</a:t>
            </a:r>
          </a:p>
          <a:p>
            <a:pPr marL="0" indent="0">
              <a:buNone/>
            </a:pPr>
            <a:endParaRPr lang="fr-FR" b="0" i="0" dirty="0">
              <a:solidFill>
                <a:srgbClr val="464646"/>
              </a:solidFill>
              <a:effectLst/>
              <a:latin typeface="Source Sans Pro" panose="020B0503030403020204" pitchFamily="34" charset="0"/>
            </a:endParaRPr>
          </a:p>
          <a:p>
            <a:pPr marL="0" indent="0">
              <a:buNone/>
            </a:pPr>
            <a:endParaRPr lang="en-US" b="0" i="0" dirty="0">
              <a:solidFill>
                <a:srgbClr val="464646"/>
              </a:solidFill>
              <a:effectLst/>
              <a:latin typeface="Source Sans Pro" panose="020B0503030403020204" pitchFamily="34" charset="0"/>
            </a:endParaRPr>
          </a:p>
          <a:p>
            <a:pPr algn="l">
              <a:buFont typeface="+mj-lt"/>
              <a:buAutoNum type="arabicPeriod"/>
            </a:pPr>
            <a:endParaRPr lang="fr-FR" b="0" i="0" dirty="0">
              <a:solidFill>
                <a:srgbClr val="464646"/>
              </a:solidFill>
              <a:effectLst/>
              <a:latin typeface="Source Sans Pro" panose="020B0503030403020204" pitchFamily="34" charset="0"/>
            </a:endParaRPr>
          </a:p>
          <a:p>
            <a:endParaRPr lang="fr-FR" dirty="0"/>
          </a:p>
        </p:txBody>
      </p:sp>
    </p:spTree>
    <p:extLst>
      <p:ext uri="{BB962C8B-B14F-4D97-AF65-F5344CB8AC3E}">
        <p14:creationId xmlns:p14="http://schemas.microsoft.com/office/powerpoint/2010/main" val="14179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chemin : horizontal 3">
            <a:extLst>
              <a:ext uri="{FF2B5EF4-FFF2-40B4-BE49-F238E27FC236}">
                <a16:creationId xmlns:a16="http://schemas.microsoft.com/office/drawing/2014/main" id="{13B2A0E2-EF11-4BF8-94A8-4364AF164C68}"/>
              </a:ext>
            </a:extLst>
          </p:cNvPr>
          <p:cNvSpPr/>
          <p:nvPr/>
        </p:nvSpPr>
        <p:spPr>
          <a:xfrm>
            <a:off x="711591" y="2067951"/>
            <a:ext cx="10767646" cy="2067951"/>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0" dirty="0">
                <a:solidFill>
                  <a:schemeClr val="bg1"/>
                </a:solidFill>
              </a:rPr>
              <a:t>Réalisation</a:t>
            </a:r>
          </a:p>
        </p:txBody>
      </p:sp>
    </p:spTree>
    <p:extLst>
      <p:ext uri="{BB962C8B-B14F-4D97-AF65-F5344CB8AC3E}">
        <p14:creationId xmlns:p14="http://schemas.microsoft.com/office/powerpoint/2010/main" val="307235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790A94B9-8608-B74C-8297-C92BC6774D65}"/>
              </a:ext>
            </a:extLst>
          </p:cNvPr>
          <p:cNvSpPr>
            <a:spLocks noGrp="1"/>
          </p:cNvSpPr>
          <p:nvPr>
            <p:ph type="title"/>
          </p:nvPr>
        </p:nvSpPr>
        <p:spPr>
          <a:xfrm>
            <a:off x="962127" y="857998"/>
            <a:ext cx="10264697" cy="1212102"/>
          </a:xfrm>
        </p:spPr>
        <p:txBody>
          <a:bodyPr>
            <a:normAutofit/>
          </a:bodyPr>
          <a:lstStyle/>
          <a:p>
            <a:pPr algn="ctr"/>
            <a:r>
              <a:rPr lang="fr-FR" sz="4000" b="1" i="1" dirty="0">
                <a:solidFill>
                  <a:srgbClr val="FFFFFF"/>
                </a:solidFill>
              </a:rPr>
              <a:t>Introduction</a:t>
            </a:r>
            <a:br>
              <a:rPr lang="fr-FR" sz="4000" dirty="0">
                <a:solidFill>
                  <a:srgbClr val="FFFFFF"/>
                </a:solidFill>
              </a:rPr>
            </a:br>
            <a:endParaRPr lang="fr-FR" sz="4000" dirty="0">
              <a:solidFill>
                <a:srgbClr val="FFFFFF"/>
              </a:solidFill>
            </a:endParaRPr>
          </a:p>
        </p:txBody>
      </p:sp>
      <p:sp>
        <p:nvSpPr>
          <p:cNvPr id="5" name="Espace réservé du contenu 4">
            <a:extLst>
              <a:ext uri="{FF2B5EF4-FFF2-40B4-BE49-F238E27FC236}">
                <a16:creationId xmlns:a16="http://schemas.microsoft.com/office/drawing/2014/main" id="{03E7AA32-A7B4-304B-856C-40AEDCE7D131}"/>
              </a:ext>
            </a:extLst>
          </p:cNvPr>
          <p:cNvSpPr>
            <a:spLocks noGrp="1"/>
          </p:cNvSpPr>
          <p:nvPr>
            <p:ph idx="1"/>
          </p:nvPr>
        </p:nvSpPr>
        <p:spPr>
          <a:xfrm>
            <a:off x="1222645" y="2442369"/>
            <a:ext cx="10515600" cy="4351338"/>
          </a:xfrm>
        </p:spPr>
        <p:txBody>
          <a:bodyPr/>
          <a:lstStyle/>
          <a:p>
            <a:pPr marL="0" indent="0">
              <a:buNone/>
            </a:pPr>
            <a:r>
              <a:rPr lang="fr-FR" dirty="0"/>
              <a:t>La reconnaissance vocale est un processus dans lequel un ordinateur ou un appareil enregistre la parole des humains et la convertit au format texte.</a:t>
            </a:r>
          </a:p>
          <a:p>
            <a:pPr marL="0" indent="0">
              <a:buNone/>
            </a:pPr>
            <a:r>
              <a:rPr lang="fr-FR" dirty="0"/>
              <a:t>Il est également connu sous le nom de</a:t>
            </a:r>
            <a:r>
              <a:rPr lang="fr-FR" b="1" dirty="0"/>
              <a:t> reconnaissance vocale automatique(ASR),</a:t>
            </a:r>
            <a:r>
              <a:rPr lang="fr-FR" dirty="0"/>
              <a:t> </a:t>
            </a:r>
            <a:r>
              <a:rPr lang="fr-FR" b="1" dirty="0"/>
              <a:t>reconnaissance vocale par ordinateur</a:t>
            </a:r>
            <a:r>
              <a:rPr lang="fr-FR" dirty="0"/>
              <a:t> ou </a:t>
            </a:r>
            <a:r>
              <a:rPr lang="fr-FR" b="1" dirty="0"/>
              <a:t>Speech To </a:t>
            </a:r>
            <a:r>
              <a:rPr lang="fr-FR" b="1" dirty="0" err="1"/>
              <a:t>Text</a:t>
            </a:r>
            <a:r>
              <a:rPr lang="fr-FR" dirty="0"/>
              <a:t> </a:t>
            </a:r>
            <a:r>
              <a:rPr lang="fr-FR" b="1" dirty="0"/>
              <a:t>(STT).</a:t>
            </a:r>
            <a:endParaRPr lang="fr-FR" dirty="0"/>
          </a:p>
          <a:p>
            <a:pPr marL="0" indent="0">
              <a:buNone/>
            </a:pPr>
            <a:r>
              <a:rPr lang="fr-FR" dirty="0"/>
              <a:t>La linguistique, l’informatique et le génie électrique sont quelques domaines associés à la reconnaissance vocale.</a:t>
            </a:r>
          </a:p>
          <a:p>
            <a:endParaRPr lang="fr-FR" dirty="0"/>
          </a:p>
        </p:txBody>
      </p:sp>
    </p:spTree>
    <p:extLst>
      <p:ext uri="{BB962C8B-B14F-4D97-AF65-F5344CB8AC3E}">
        <p14:creationId xmlns:p14="http://schemas.microsoft.com/office/powerpoint/2010/main" val="400504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re 1">
            <a:extLst>
              <a:ext uri="{FF2B5EF4-FFF2-40B4-BE49-F238E27FC236}">
                <a16:creationId xmlns:a16="http://schemas.microsoft.com/office/drawing/2014/main" id="{B8D1CFBE-1E24-394A-8AB2-0088559471FD}"/>
              </a:ext>
            </a:extLst>
          </p:cNvPr>
          <p:cNvSpPr>
            <a:spLocks noGrp="1"/>
          </p:cNvSpPr>
          <p:nvPr>
            <p:ph type="title"/>
          </p:nvPr>
        </p:nvSpPr>
        <p:spPr>
          <a:xfrm>
            <a:off x="1098468" y="885651"/>
            <a:ext cx="3229803" cy="4624603"/>
          </a:xfrm>
        </p:spPr>
        <p:txBody>
          <a:bodyPr>
            <a:normAutofit/>
          </a:bodyPr>
          <a:lstStyle/>
          <a:p>
            <a:r>
              <a:rPr lang="fr-FR" b="1" dirty="0">
                <a:solidFill>
                  <a:srgbClr val="FFFFFF"/>
                </a:solidFill>
              </a:rPr>
              <a:t>Applications</a:t>
            </a:r>
            <a:br>
              <a:rPr lang="fr-FR" dirty="0">
                <a:solidFill>
                  <a:srgbClr val="FFFFFF"/>
                </a:solidFill>
              </a:rPr>
            </a:br>
            <a:endParaRPr lang="fr-FR" dirty="0">
              <a:solidFill>
                <a:srgbClr val="FFFFFF"/>
              </a:solidFill>
            </a:endParaRPr>
          </a:p>
        </p:txBody>
      </p:sp>
      <p:sp>
        <p:nvSpPr>
          <p:cNvPr id="3" name="Espace réservé du contenu 2">
            <a:extLst>
              <a:ext uri="{FF2B5EF4-FFF2-40B4-BE49-F238E27FC236}">
                <a16:creationId xmlns:a16="http://schemas.microsoft.com/office/drawing/2014/main" id="{06403FD0-E495-CA42-9215-60D083F55BF6}"/>
              </a:ext>
            </a:extLst>
          </p:cNvPr>
          <p:cNvSpPr>
            <a:spLocks noGrp="1"/>
          </p:cNvSpPr>
          <p:nvPr>
            <p:ph idx="1"/>
          </p:nvPr>
        </p:nvSpPr>
        <p:spPr>
          <a:xfrm>
            <a:off x="4978708" y="885651"/>
            <a:ext cx="6525220" cy="4616849"/>
          </a:xfrm>
        </p:spPr>
        <p:txBody>
          <a:bodyPr anchor="ctr">
            <a:normAutofit/>
          </a:bodyPr>
          <a:lstStyle/>
          <a:p>
            <a:pPr marL="0" indent="0">
              <a:buNone/>
            </a:pPr>
            <a:r>
              <a:rPr lang="fr-FR" sz="2400" dirty="0"/>
              <a:t>Les applications les plus fréquentes de la reconnaissance vocale sont les suivantes:</a:t>
            </a:r>
          </a:p>
          <a:p>
            <a:pPr lvl="0"/>
            <a:r>
              <a:rPr lang="fr-FR" sz="2400" dirty="0"/>
              <a:t>Systèmes embarqués.</a:t>
            </a:r>
          </a:p>
          <a:p>
            <a:pPr lvl="0"/>
            <a:r>
              <a:rPr lang="fr-FR" sz="2400" dirty="0"/>
              <a:t>Soins de santé – Documentation médicale et utilisation thérapeutique</a:t>
            </a:r>
          </a:p>
          <a:p>
            <a:pPr lvl="0"/>
            <a:r>
              <a:rPr lang="fr-FR" sz="2400" dirty="0"/>
              <a:t>Militaire – Avions de chasse haute performance, hélicoptères, formation des contrôleurs de la circulation aérienne.</a:t>
            </a:r>
          </a:p>
          <a:p>
            <a:pPr lvl="0"/>
            <a:r>
              <a:rPr lang="fr-FR" sz="2400" dirty="0"/>
              <a:t>Téléphonie et autres domaines</a:t>
            </a:r>
          </a:p>
          <a:p>
            <a:pPr lvl="0"/>
            <a:r>
              <a:rPr lang="fr-FR" sz="2400" dirty="0"/>
              <a:t>Utilisation dans l’éducation et la vie quotidienne</a:t>
            </a:r>
          </a:p>
          <a:p>
            <a:pPr lvl="0"/>
            <a:r>
              <a:rPr lang="fr-FR" sz="2400" dirty="0"/>
              <a:t>Personnes handicapées.</a:t>
            </a:r>
          </a:p>
          <a:p>
            <a:endParaRPr lang="fr-FR" sz="2400" dirty="0"/>
          </a:p>
        </p:txBody>
      </p:sp>
    </p:spTree>
    <p:extLst>
      <p:ext uri="{BB962C8B-B14F-4D97-AF65-F5344CB8AC3E}">
        <p14:creationId xmlns:p14="http://schemas.microsoft.com/office/powerpoint/2010/main" val="356852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55710B0E-ADB9-1844-B8E0-292A4A1F8133}"/>
              </a:ext>
            </a:extLst>
          </p:cNvPr>
          <p:cNvSpPr>
            <a:spLocks noGrp="1"/>
          </p:cNvSpPr>
          <p:nvPr>
            <p:ph type="title"/>
          </p:nvPr>
        </p:nvSpPr>
        <p:spPr>
          <a:xfrm>
            <a:off x="958506" y="800392"/>
            <a:ext cx="10264697" cy="1212102"/>
          </a:xfrm>
        </p:spPr>
        <p:txBody>
          <a:bodyPr>
            <a:normAutofit/>
          </a:bodyPr>
          <a:lstStyle/>
          <a:p>
            <a:pPr algn="ctr"/>
            <a:r>
              <a:rPr lang="fr-FR" sz="4000" b="1" dirty="0">
                <a:solidFill>
                  <a:srgbClr val="FFFFFF"/>
                </a:solidFill>
              </a:rPr>
              <a:t>La bibliothèque </a:t>
            </a:r>
            <a:r>
              <a:rPr lang="fr-FR" sz="4000" b="1" dirty="0" err="1">
                <a:solidFill>
                  <a:srgbClr val="FFFFFF"/>
                </a:solidFill>
              </a:rPr>
              <a:t>SpeechRecognition</a:t>
            </a:r>
            <a:r>
              <a:rPr lang="fr-FR" sz="4000" dirty="0">
                <a:solidFill>
                  <a:srgbClr val="FFFFFF"/>
                </a:solidFill>
                <a:effectLst/>
              </a:rPr>
              <a:t> </a:t>
            </a:r>
            <a:endParaRPr lang="fr-FR" sz="4000" dirty="0">
              <a:solidFill>
                <a:srgbClr val="FFFFFF"/>
              </a:solidFill>
            </a:endParaRPr>
          </a:p>
        </p:txBody>
      </p:sp>
      <p:sp>
        <p:nvSpPr>
          <p:cNvPr id="5" name="ZoneTexte 4">
            <a:extLst>
              <a:ext uri="{FF2B5EF4-FFF2-40B4-BE49-F238E27FC236}">
                <a16:creationId xmlns:a16="http://schemas.microsoft.com/office/drawing/2014/main" id="{3F6E2917-0D4A-8B47-A1A8-CECFBD5DEE20}"/>
              </a:ext>
            </a:extLst>
          </p:cNvPr>
          <p:cNvSpPr txBox="1"/>
          <p:nvPr/>
        </p:nvSpPr>
        <p:spPr>
          <a:xfrm>
            <a:off x="1458676" y="2543175"/>
            <a:ext cx="8830491" cy="3600986"/>
          </a:xfrm>
          <a:prstGeom prst="rect">
            <a:avLst/>
          </a:prstGeom>
          <a:noFill/>
        </p:spPr>
        <p:txBody>
          <a:bodyPr wrap="square" rtlCol="0">
            <a:spAutoFit/>
          </a:bodyPr>
          <a:lstStyle/>
          <a:p>
            <a:r>
              <a:rPr lang="fr-FR" sz="2400" b="1" dirty="0" err="1"/>
              <a:t>SpeechRecognition</a:t>
            </a:r>
            <a:r>
              <a:rPr lang="fr-FR" sz="2400" dirty="0"/>
              <a:t> est une bibliothèque qui aide à effectuer la reconnaissance vocale en python. Il prend en charge plusieurs moteurs et API, en ligne et hors ligne, par exemple Google Cloud Speech API, Microsoft Bing Voice Recognition, IBM Speech to </a:t>
            </a:r>
            <a:r>
              <a:rPr lang="fr-FR" sz="2400" dirty="0" err="1"/>
              <a:t>Text</a:t>
            </a:r>
            <a:r>
              <a:rPr lang="fr-FR" sz="2400" dirty="0"/>
              <a:t>, etc.</a:t>
            </a:r>
          </a:p>
          <a:p>
            <a:endParaRPr lang="fr-FR" dirty="0"/>
          </a:p>
          <a:p>
            <a:r>
              <a:rPr lang="fr-FR" sz="2000" b="1" i="1" dirty="0"/>
              <a:t>Installation de </a:t>
            </a:r>
            <a:r>
              <a:rPr lang="fr-FR" sz="2000" b="1" i="1" dirty="0" err="1"/>
              <a:t>SpeechRecognition</a:t>
            </a:r>
            <a:r>
              <a:rPr lang="fr-FR" sz="2000" b="1" i="1" dirty="0"/>
              <a:t> :</a:t>
            </a:r>
            <a:endParaRPr lang="fr-FR" sz="2000" dirty="0"/>
          </a:p>
          <a:p>
            <a:endParaRPr lang="fr-FR" dirty="0"/>
          </a:p>
          <a:p>
            <a:endParaRPr lang="fr-FR" dirty="0"/>
          </a:p>
          <a:p>
            <a:endParaRPr lang="fr-FR" dirty="0"/>
          </a:p>
          <a:p>
            <a:endParaRPr lang="fr-FR" dirty="0"/>
          </a:p>
        </p:txBody>
      </p:sp>
      <p:pic>
        <p:nvPicPr>
          <p:cNvPr id="13" name="Image 12">
            <a:extLst>
              <a:ext uri="{FF2B5EF4-FFF2-40B4-BE49-F238E27FC236}">
                <a16:creationId xmlns:a16="http://schemas.microsoft.com/office/drawing/2014/main" id="{FB099DE3-107F-214D-AFD3-550823776F6A}"/>
              </a:ext>
            </a:extLst>
          </p:cNvPr>
          <p:cNvPicPr/>
          <p:nvPr/>
        </p:nvPicPr>
        <p:blipFill>
          <a:blip r:embed="rId2" cstate="print">
            <a:duotone>
              <a:prstClr val="black"/>
              <a:schemeClr val="accent1">
                <a:tint val="45000"/>
                <a:satMod val="400000"/>
              </a:schemeClr>
            </a:duotone>
          </a:blip>
          <a:stretch>
            <a:fillRect/>
          </a:stretch>
        </p:blipFill>
        <p:spPr>
          <a:xfrm>
            <a:off x="4097374" y="5250882"/>
            <a:ext cx="4639310" cy="1123792"/>
          </a:xfrm>
          <a:prstGeom prst="rect">
            <a:avLst/>
          </a:prstGeom>
        </p:spPr>
      </p:pic>
    </p:spTree>
    <p:extLst>
      <p:ext uri="{BB962C8B-B14F-4D97-AF65-F5344CB8AC3E}">
        <p14:creationId xmlns:p14="http://schemas.microsoft.com/office/powerpoint/2010/main" val="159384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5525B902-1BCD-0B4B-9698-8D2E1022E365}"/>
              </a:ext>
            </a:extLst>
          </p:cNvPr>
          <p:cNvSpPr>
            <a:spLocks noGrp="1"/>
          </p:cNvSpPr>
          <p:nvPr>
            <p:ph type="title"/>
          </p:nvPr>
        </p:nvSpPr>
        <p:spPr>
          <a:xfrm>
            <a:off x="958506" y="800392"/>
            <a:ext cx="10264697" cy="1212102"/>
          </a:xfrm>
        </p:spPr>
        <p:txBody>
          <a:bodyPr>
            <a:normAutofit/>
          </a:bodyPr>
          <a:lstStyle/>
          <a:p>
            <a:pPr algn="ctr"/>
            <a:r>
              <a:rPr lang="fr-FR" sz="4000" dirty="0">
                <a:solidFill>
                  <a:srgbClr val="FFFFFF"/>
                </a:solidFill>
              </a:rPr>
              <a:t>PyAudio</a:t>
            </a:r>
          </a:p>
        </p:txBody>
      </p:sp>
      <p:sp>
        <p:nvSpPr>
          <p:cNvPr id="3" name="Espace réservé du contenu 2">
            <a:extLst>
              <a:ext uri="{FF2B5EF4-FFF2-40B4-BE49-F238E27FC236}">
                <a16:creationId xmlns:a16="http://schemas.microsoft.com/office/drawing/2014/main" id="{2305DDBE-767B-7346-A3CB-C76783565F9E}"/>
              </a:ext>
            </a:extLst>
          </p:cNvPr>
          <p:cNvSpPr>
            <a:spLocks noGrp="1"/>
          </p:cNvSpPr>
          <p:nvPr>
            <p:ph idx="1"/>
          </p:nvPr>
        </p:nvSpPr>
        <p:spPr>
          <a:xfrm>
            <a:off x="1316765" y="2429842"/>
            <a:ext cx="9708995" cy="3567173"/>
          </a:xfrm>
        </p:spPr>
        <p:txBody>
          <a:bodyPr anchor="ctr">
            <a:normAutofit/>
          </a:bodyPr>
          <a:lstStyle/>
          <a:p>
            <a:pPr marL="0" indent="0">
              <a:buNone/>
            </a:pPr>
            <a:endParaRPr lang="fr-FR" sz="2400" dirty="0"/>
          </a:p>
          <a:p>
            <a:pPr marL="0" indent="0">
              <a:buNone/>
            </a:pPr>
            <a:r>
              <a:rPr lang="fr-FR" sz="2400" dirty="0"/>
              <a:t>PyAudio fournit des liaisons </a:t>
            </a:r>
            <a:r>
              <a:rPr lang="fr-FR" sz="2400" u="sng" dirty="0">
                <a:hlinkClick r:id="rId2"/>
              </a:rPr>
              <a:t>Python</a:t>
            </a:r>
            <a:r>
              <a:rPr lang="fr-FR" sz="2400" dirty="0"/>
              <a:t> pour </a:t>
            </a:r>
            <a:r>
              <a:rPr lang="fr-FR" sz="2400" u="sng" dirty="0">
                <a:hlinkClick r:id="rId3"/>
              </a:rPr>
              <a:t>PortAudio</a:t>
            </a:r>
            <a:r>
              <a:rPr lang="fr-FR" sz="2400" dirty="0"/>
              <a:t>, la bibliothèque d’E/S audio multiplateforme. Avec PyAudio, vous pouvez facilement utiliser Python pour lire et enregistrer de l’audio sur une variété de plates-formes, telles que GNU / Linux, Microsoft Windows et Apple Mac OS X / MacOs.</a:t>
            </a:r>
          </a:p>
          <a:p>
            <a:pPr marL="0" indent="0">
              <a:buNone/>
            </a:pPr>
            <a:endParaRPr lang="fr-FR" sz="2400" dirty="0"/>
          </a:p>
          <a:p>
            <a:pPr marL="0" indent="0">
              <a:buNone/>
            </a:pPr>
            <a:r>
              <a:rPr lang="fr-FR" sz="2400" b="1" dirty="0"/>
              <a:t>Installation de PyAudio</a:t>
            </a:r>
            <a:endParaRPr lang="fr-FR" sz="2400" dirty="0"/>
          </a:p>
          <a:p>
            <a:pPr marL="0" lvl="0" indent="0">
              <a:buNone/>
            </a:pPr>
            <a:r>
              <a:rPr lang="fr-FR" sz="2400" dirty="0"/>
              <a:t>Aller au terminal et taper : $</a:t>
            </a:r>
            <a:r>
              <a:rPr lang="fr-FR" sz="2400" dirty="0" err="1"/>
              <a:t>pip</a:t>
            </a:r>
            <a:r>
              <a:rPr lang="fr-FR" sz="2400" dirty="0"/>
              <a:t> </a:t>
            </a:r>
            <a:r>
              <a:rPr lang="fr-FR" sz="2400" dirty="0" err="1"/>
              <a:t>install</a:t>
            </a:r>
            <a:r>
              <a:rPr lang="fr-FR" sz="2400" dirty="0"/>
              <a:t> PyAudio </a:t>
            </a:r>
          </a:p>
          <a:p>
            <a:pPr marL="0" indent="0">
              <a:buNone/>
            </a:pPr>
            <a:endParaRPr lang="fr-FR" sz="2400" dirty="0"/>
          </a:p>
        </p:txBody>
      </p:sp>
    </p:spTree>
    <p:extLst>
      <p:ext uri="{BB962C8B-B14F-4D97-AF65-F5344CB8AC3E}">
        <p14:creationId xmlns:p14="http://schemas.microsoft.com/office/powerpoint/2010/main" val="407877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9"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ZoneTexte 4">
            <a:extLst>
              <a:ext uri="{FF2B5EF4-FFF2-40B4-BE49-F238E27FC236}">
                <a16:creationId xmlns:a16="http://schemas.microsoft.com/office/drawing/2014/main" id="{C92BDFAF-88B1-CE4B-A9FF-9579D86525D4}"/>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dirty="0">
                <a:solidFill>
                  <a:srgbClr val="FFFFFF"/>
                </a:solidFill>
                <a:latin typeface="+mj-lt"/>
                <a:ea typeface="+mj-ea"/>
                <a:cs typeface="+mj-cs"/>
              </a:rPr>
              <a:t>GTTS (GOOGLE TEXT-TO-SPEECH)</a:t>
            </a:r>
          </a:p>
        </p:txBody>
      </p:sp>
      <p:sp>
        <p:nvSpPr>
          <p:cNvPr id="4" name="ZoneTexte 3">
            <a:extLst>
              <a:ext uri="{FF2B5EF4-FFF2-40B4-BE49-F238E27FC236}">
                <a16:creationId xmlns:a16="http://schemas.microsoft.com/office/drawing/2014/main" id="{72D4D7AF-5DB5-D54B-B028-F0159D5934A8}"/>
              </a:ext>
            </a:extLst>
          </p:cNvPr>
          <p:cNvSpPr txBox="1"/>
          <p:nvPr/>
        </p:nvSpPr>
        <p:spPr>
          <a:xfrm>
            <a:off x="1424904" y="2494450"/>
            <a:ext cx="9693670" cy="3563159"/>
          </a:xfrm>
          <a:prstGeom prst="rect">
            <a:avLst/>
          </a:prstGeom>
        </p:spPr>
        <p:txBody>
          <a:bodyPr vert="horz" lIns="91440" tIns="45720" rIns="91440" bIns="45720" rtlCol="0">
            <a:normAutofit/>
          </a:bodyPr>
          <a:lstStyle/>
          <a:p>
            <a:pPr>
              <a:lnSpc>
                <a:spcPct val="90000"/>
              </a:lnSpc>
              <a:spcAft>
                <a:spcPts val="600"/>
              </a:spcAft>
            </a:pPr>
            <a:r>
              <a:rPr lang="fr-FR" sz="2000" dirty="0"/>
              <a:t>gTTS (Google </a:t>
            </a:r>
            <a:r>
              <a:rPr lang="fr-FR" sz="2000" dirty="0" err="1"/>
              <a:t>Text</a:t>
            </a:r>
            <a:r>
              <a:rPr lang="fr-FR" sz="2000" dirty="0"/>
              <a:t>-to-Speech), </a:t>
            </a:r>
          </a:p>
          <a:p>
            <a:pPr>
              <a:lnSpc>
                <a:spcPct val="90000"/>
              </a:lnSpc>
              <a:spcAft>
                <a:spcPts val="600"/>
              </a:spcAft>
            </a:pPr>
            <a:r>
              <a:rPr lang="fr-FR" sz="2000" dirty="0"/>
              <a:t>une bibliothèque Python et un outil CLI pour s'interfacer avec l'API </a:t>
            </a:r>
            <a:r>
              <a:rPr lang="fr-FR" sz="2000" dirty="0" err="1"/>
              <a:t>text</a:t>
            </a:r>
            <a:r>
              <a:rPr lang="fr-FR" sz="2000" dirty="0"/>
              <a:t>-to-speech de Google Translate. Écrivez des données mp3 parlées dans un fichier, un objet de type fichier (chaîne d'octets) pour une manipulation audio ultérieure ou une sortie standard. Ou pré-générez simplement des URL de requête Google Translate TTS pour alimenter un programme externe.</a:t>
            </a:r>
          </a:p>
          <a:p>
            <a:r>
              <a:rPr lang="fr-FR" sz="2000" b="1" dirty="0">
                <a:latin typeface="Source Sans Pro" panose="020B0503030403020204" pitchFamily="34" charset="0"/>
              </a:rPr>
              <a:t>Installation</a:t>
            </a:r>
          </a:p>
          <a:p>
            <a:r>
              <a:rPr lang="en-US" sz="2000" dirty="0">
                <a:solidFill>
                  <a:schemeClr val="accent1"/>
                </a:solidFill>
              </a:rPr>
              <a:t>$ pip install</a:t>
            </a:r>
            <a:r>
              <a:rPr lang="fr-FR" sz="2000" dirty="0">
                <a:solidFill>
                  <a:schemeClr val="accent1"/>
                </a:solidFill>
              </a:rPr>
              <a:t> gTTS</a:t>
            </a:r>
          </a:p>
          <a:p>
            <a:r>
              <a:rPr lang="fr-FR" sz="2000" b="1" dirty="0">
                <a:latin typeface="Source Sans Pro" panose="020B0503030403020204" pitchFamily="34" charset="0"/>
              </a:rPr>
              <a:t>Command Line:</a:t>
            </a:r>
            <a:endParaRPr lang="fr-FR" sz="2000" b="1" dirty="0">
              <a:solidFill>
                <a:schemeClr val="accent1"/>
              </a:solidFill>
              <a:latin typeface="Source Sans Pro" panose="020B0503030403020204" pitchFamily="34" charset="0"/>
            </a:endParaRPr>
          </a:p>
          <a:p>
            <a:r>
              <a:rPr lang="fr-FR" sz="2000" dirty="0">
                <a:solidFill>
                  <a:schemeClr val="accent1"/>
                </a:solidFill>
              </a:rPr>
              <a:t>$ gtts-cli 'hello' --output hello.mp3</a:t>
            </a:r>
          </a:p>
          <a:p>
            <a:endParaRPr lang="fr-FR" sz="2000" dirty="0">
              <a:solidFill>
                <a:schemeClr val="accent1"/>
              </a:solidFill>
            </a:endParaRPr>
          </a:p>
          <a:p>
            <a:pPr>
              <a:lnSpc>
                <a:spcPct val="90000"/>
              </a:lnSpc>
              <a:spcAft>
                <a:spcPts val="600"/>
              </a:spcAft>
            </a:pPr>
            <a:endParaRPr lang="fr-FR" sz="2000" dirty="0"/>
          </a:p>
        </p:txBody>
      </p:sp>
    </p:spTree>
    <p:extLst>
      <p:ext uri="{BB962C8B-B14F-4D97-AF65-F5344CB8AC3E}">
        <p14:creationId xmlns:p14="http://schemas.microsoft.com/office/powerpoint/2010/main" val="193520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8FD6AFA3-DD75-E54D-AEC9-A87C48B033E3}"/>
              </a:ext>
            </a:extLst>
          </p:cNvPr>
          <p:cNvSpPr/>
          <p:nvPr/>
        </p:nvSpPr>
        <p:spPr>
          <a:xfrm>
            <a:off x="1074380" y="1724025"/>
            <a:ext cx="5140325" cy="3806825"/>
          </a:xfrm>
          <a:prstGeom prst="rect">
            <a:avLst/>
          </a:prstGeom>
        </p:spPr>
        <p:txBody>
          <a:bodyPr wrap="square" anchor="t">
            <a:normAutofit/>
          </a:bodyPr>
          <a:lstStyle/>
          <a:p>
            <a:pPr>
              <a:lnSpc>
                <a:spcPct val="90000"/>
              </a:lnSpc>
              <a:spcAft>
                <a:spcPts val="600"/>
              </a:spcAft>
            </a:pPr>
            <a:r>
              <a:rPr lang="fr-FR" sz="2600" b="0" i="0" dirty="0">
                <a:solidFill>
                  <a:srgbClr val="202124"/>
                </a:solidFill>
                <a:effectLst/>
                <a:latin typeface="arial" panose="020B0604020202020204" pitchFamily="34" charset="0"/>
              </a:rPr>
              <a:t>Une </a:t>
            </a:r>
            <a:r>
              <a:rPr lang="fr-FR" sz="2600" b="1" i="0" dirty="0">
                <a:solidFill>
                  <a:srgbClr val="202124"/>
                </a:solidFill>
                <a:effectLst/>
                <a:latin typeface="arial" panose="020B0604020202020204" pitchFamily="34" charset="0"/>
              </a:rPr>
              <a:t>API</a:t>
            </a:r>
            <a:r>
              <a:rPr lang="fr-FR" sz="2600" b="0" i="0" dirty="0">
                <a:solidFill>
                  <a:srgbClr val="202124"/>
                </a:solidFill>
                <a:effectLst/>
                <a:latin typeface="arial" panose="020B0604020202020204" pitchFamily="34" charset="0"/>
              </a:rPr>
              <a:t> est un ensemble de définitions et de protocoles qui facilite la création et l'intégration de logiciels d'applications. </a:t>
            </a:r>
            <a:r>
              <a:rPr lang="fr-FR" sz="2600" b="1" i="0" dirty="0">
                <a:solidFill>
                  <a:srgbClr val="202124"/>
                </a:solidFill>
                <a:effectLst/>
                <a:latin typeface="arial" panose="020B0604020202020204" pitchFamily="34" charset="0"/>
              </a:rPr>
              <a:t>API</a:t>
            </a:r>
            <a:r>
              <a:rPr lang="fr-FR" sz="2600" b="0" i="0" dirty="0">
                <a:solidFill>
                  <a:srgbClr val="202124"/>
                </a:solidFill>
                <a:effectLst/>
                <a:latin typeface="arial" panose="020B0604020202020204" pitchFamily="34" charset="0"/>
              </a:rPr>
              <a:t> est un acronyme anglais qui signifie « </a:t>
            </a:r>
            <a:r>
              <a:rPr lang="en-US" sz="2600" b="0" i="0" dirty="0">
                <a:solidFill>
                  <a:srgbClr val="202124"/>
                </a:solidFill>
                <a:effectLst/>
                <a:latin typeface="arial" panose="020B0604020202020204" pitchFamily="34" charset="0"/>
              </a:rPr>
              <a:t>Application Programming Interface </a:t>
            </a:r>
            <a:r>
              <a:rPr lang="fr-FR" sz="2600" b="0" i="0" dirty="0">
                <a:solidFill>
                  <a:srgbClr val="202124"/>
                </a:solidFill>
                <a:effectLst/>
                <a:latin typeface="arial" panose="020B0604020202020204" pitchFamily="34" charset="0"/>
              </a:rPr>
              <a:t>», que l'on traduit par interface de programmation d'application.</a:t>
            </a:r>
            <a:endParaRPr lang="fr-FR" sz="2600" dirty="0"/>
          </a:p>
        </p:txBody>
      </p:sp>
      <p:sp>
        <p:nvSpPr>
          <p:cNvPr id="5" name="Rectangle 4">
            <a:extLst>
              <a:ext uri="{FF2B5EF4-FFF2-40B4-BE49-F238E27FC236}">
                <a16:creationId xmlns:a16="http://schemas.microsoft.com/office/drawing/2014/main" id="{1CE20B46-A06D-5046-9819-88EF13E2A2D2}"/>
              </a:ext>
            </a:extLst>
          </p:cNvPr>
          <p:cNvSpPr/>
          <p:nvPr/>
        </p:nvSpPr>
        <p:spPr>
          <a:xfrm>
            <a:off x="6467475" y="1892990"/>
            <a:ext cx="4459288" cy="3667125"/>
          </a:xfrm>
          <a:prstGeom prst="rect">
            <a:avLst/>
          </a:prstGeom>
        </p:spPr>
        <p:txBody>
          <a:bodyPr wrap="square" anchor="t">
            <a:normAutofit lnSpcReduction="10000"/>
          </a:bodyPr>
          <a:lstStyle/>
          <a:p>
            <a:pPr>
              <a:lnSpc>
                <a:spcPct val="90000"/>
              </a:lnSpc>
              <a:spcAft>
                <a:spcPts val="600"/>
              </a:spcAft>
            </a:pPr>
            <a:r>
              <a:rPr lang="fr-FR" sz="2800" b="0" i="0" dirty="0">
                <a:solidFill>
                  <a:srgbClr val="494949"/>
                </a:solidFill>
                <a:effectLst/>
                <a:latin typeface="Muli"/>
              </a:rPr>
              <a:t>Un </a:t>
            </a:r>
            <a:r>
              <a:rPr lang="en-US" sz="2800" dirty="0">
                <a:solidFill>
                  <a:srgbClr val="494949"/>
                </a:solidFill>
                <a:latin typeface="Muli"/>
              </a:rPr>
              <a:t>t</a:t>
            </a:r>
            <a:r>
              <a:rPr lang="en-US" sz="2800" b="0" i="0" dirty="0">
                <a:solidFill>
                  <a:srgbClr val="494949"/>
                </a:solidFill>
                <a:effectLst/>
                <a:latin typeface="Muli"/>
              </a:rPr>
              <a:t>okenizer</a:t>
            </a:r>
            <a:r>
              <a:rPr lang="fr-FR" sz="2800" b="0" i="0" dirty="0">
                <a:solidFill>
                  <a:srgbClr val="494949"/>
                </a:solidFill>
                <a:effectLst/>
                <a:latin typeface="Muli"/>
              </a:rPr>
              <a:t> est un outil fondé sur un algorithme basé sur un ensemble de règles ou sur un apprentissage à partir d'un corpus étiqueté manuellement. </a:t>
            </a:r>
            <a:r>
              <a:rPr lang="fr-FR" sz="2800" b="1" i="0" dirty="0">
                <a:solidFill>
                  <a:srgbClr val="494949"/>
                </a:solidFill>
                <a:effectLst/>
                <a:latin typeface="Muli"/>
              </a:rPr>
              <a:t>Il permet de découper le texte en mots</a:t>
            </a:r>
            <a:r>
              <a:rPr lang="fr-FR" sz="2800" b="0" i="0" dirty="0">
                <a:solidFill>
                  <a:srgbClr val="494949"/>
                </a:solidFill>
                <a:effectLst/>
                <a:latin typeface="Muli"/>
              </a:rPr>
              <a:t>. C’est une analyse dite morphologique</a:t>
            </a:r>
          </a:p>
        </p:txBody>
      </p:sp>
      <p:sp>
        <p:nvSpPr>
          <p:cNvPr id="6" name="ZoneTexte 5">
            <a:extLst>
              <a:ext uri="{FF2B5EF4-FFF2-40B4-BE49-F238E27FC236}">
                <a16:creationId xmlns:a16="http://schemas.microsoft.com/office/drawing/2014/main" id="{E1FA6078-7452-CA46-AE14-299A9F47BE8A}"/>
              </a:ext>
            </a:extLst>
          </p:cNvPr>
          <p:cNvSpPr txBox="1"/>
          <p:nvPr/>
        </p:nvSpPr>
        <p:spPr>
          <a:xfrm>
            <a:off x="6563033" y="1073760"/>
            <a:ext cx="4459288" cy="388938"/>
          </a:xfrm>
          <a:prstGeom prst="rect">
            <a:avLst/>
          </a:prstGeom>
          <a:noFill/>
        </p:spPr>
        <p:txBody>
          <a:bodyPr wrap="square" rtlCol="0" anchor="t">
            <a:normAutofit/>
          </a:bodyPr>
          <a:lstStyle/>
          <a:p>
            <a:pPr>
              <a:lnSpc>
                <a:spcPct val="90000"/>
              </a:lnSpc>
              <a:spcAft>
                <a:spcPts val="600"/>
              </a:spcAft>
            </a:pPr>
            <a:r>
              <a:rPr lang="fr-FR" sz="2000" b="1" i="0" dirty="0">
                <a:solidFill>
                  <a:srgbClr val="0D5EAD"/>
                </a:solidFill>
                <a:effectLst/>
                <a:latin typeface="Muli"/>
              </a:rPr>
              <a:t>Qu’est-ce qu’un </a:t>
            </a:r>
            <a:r>
              <a:rPr lang="en-US" sz="2000" b="1" dirty="0">
                <a:solidFill>
                  <a:srgbClr val="0D5EAD"/>
                </a:solidFill>
                <a:latin typeface="Muli"/>
              </a:rPr>
              <a:t>T</a:t>
            </a:r>
            <a:r>
              <a:rPr lang="en-US" sz="2000" b="1" i="0" dirty="0">
                <a:solidFill>
                  <a:srgbClr val="0D5EAD"/>
                </a:solidFill>
                <a:effectLst/>
                <a:latin typeface="Muli"/>
              </a:rPr>
              <a:t>okenizer</a:t>
            </a:r>
            <a:r>
              <a:rPr lang="fr-FR" sz="2000" b="1" i="0" dirty="0">
                <a:solidFill>
                  <a:srgbClr val="0D5EAD"/>
                </a:solidFill>
                <a:effectLst/>
                <a:latin typeface="Muli"/>
              </a:rPr>
              <a:t> ?</a:t>
            </a:r>
          </a:p>
        </p:txBody>
      </p:sp>
      <p:sp>
        <p:nvSpPr>
          <p:cNvPr id="7" name="ZoneTexte 6">
            <a:extLst>
              <a:ext uri="{FF2B5EF4-FFF2-40B4-BE49-F238E27FC236}">
                <a16:creationId xmlns:a16="http://schemas.microsoft.com/office/drawing/2014/main" id="{78493B78-5243-7640-A826-169C24401823}"/>
              </a:ext>
            </a:extLst>
          </p:cNvPr>
          <p:cNvSpPr txBox="1"/>
          <p:nvPr/>
        </p:nvSpPr>
        <p:spPr>
          <a:xfrm>
            <a:off x="1142795" y="1064660"/>
            <a:ext cx="3826772" cy="388938"/>
          </a:xfrm>
          <a:prstGeom prst="rect">
            <a:avLst/>
          </a:prstGeom>
          <a:noFill/>
        </p:spPr>
        <p:txBody>
          <a:bodyPr wrap="square" rtlCol="0" anchor="t">
            <a:normAutofit/>
          </a:bodyPr>
          <a:lstStyle/>
          <a:p>
            <a:pPr>
              <a:lnSpc>
                <a:spcPct val="90000"/>
              </a:lnSpc>
              <a:spcAft>
                <a:spcPts val="600"/>
              </a:spcAft>
            </a:pPr>
            <a:r>
              <a:rPr lang="fr-FR" sz="2000" b="1" i="0" dirty="0">
                <a:solidFill>
                  <a:srgbClr val="0D5EAD"/>
                </a:solidFill>
                <a:effectLst/>
                <a:latin typeface="Muli"/>
              </a:rPr>
              <a:t>Qu’est-ce qu’un API ?</a:t>
            </a:r>
          </a:p>
        </p:txBody>
      </p:sp>
    </p:spTree>
    <p:extLst>
      <p:ext uri="{BB962C8B-B14F-4D97-AF65-F5344CB8AC3E}">
        <p14:creationId xmlns:p14="http://schemas.microsoft.com/office/powerpoint/2010/main" val="1372805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Titre 1">
            <a:extLst>
              <a:ext uri="{FF2B5EF4-FFF2-40B4-BE49-F238E27FC236}">
                <a16:creationId xmlns:a16="http://schemas.microsoft.com/office/drawing/2014/main" id="{62EEE12F-354C-4549-BCCD-81F03D0124D9}"/>
              </a:ext>
            </a:extLst>
          </p:cNvPr>
          <p:cNvSpPr>
            <a:spLocks noGrp="1"/>
          </p:cNvSpPr>
          <p:nvPr>
            <p:ph type="title"/>
          </p:nvPr>
        </p:nvSpPr>
        <p:spPr>
          <a:xfrm>
            <a:off x="1047280" y="759805"/>
            <a:ext cx="10306520" cy="1325563"/>
          </a:xfrm>
        </p:spPr>
        <p:txBody>
          <a:bodyPr vert="horz" lIns="91440" tIns="45720" rIns="91440" bIns="45720" rtlCol="0" anchor="ctr">
            <a:normAutofit/>
          </a:bodyPr>
          <a:lstStyle/>
          <a:p>
            <a:pPr algn="ctr"/>
            <a:r>
              <a:rPr lang="en-US" sz="4000" i="1" dirty="0" err="1">
                <a:solidFill>
                  <a:srgbClr val="FFFFFF"/>
                </a:solidFill>
              </a:rPr>
              <a:t>Caractéristiques</a:t>
            </a:r>
            <a:r>
              <a:rPr lang="en-US" sz="4000" i="1" dirty="0">
                <a:solidFill>
                  <a:srgbClr val="FFFFFF"/>
                </a:solidFill>
              </a:rPr>
              <a:t> de GTTS</a:t>
            </a:r>
          </a:p>
        </p:txBody>
      </p:sp>
      <p:sp>
        <p:nvSpPr>
          <p:cNvPr id="7" name="Rectangle 6">
            <a:extLst>
              <a:ext uri="{FF2B5EF4-FFF2-40B4-BE49-F238E27FC236}">
                <a16:creationId xmlns:a16="http://schemas.microsoft.com/office/drawing/2014/main" id="{E8FC5D9E-0F44-8548-BAB3-14CD40550CDD}"/>
              </a:ext>
            </a:extLst>
          </p:cNvPr>
          <p:cNvSpPr/>
          <p:nvPr/>
        </p:nvSpPr>
        <p:spPr>
          <a:xfrm>
            <a:off x="1297532" y="2725976"/>
            <a:ext cx="9747461" cy="35832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3200" dirty="0"/>
              <a:t>Tokenizer</a:t>
            </a:r>
            <a:r>
              <a:rPr lang="fr-FR" sz="3200" dirty="0"/>
              <a:t> de phrase personnalisable spécifique à la parole qui permet de lire des longueurs de texte illimitées, tout en conservant l'intonation, les abréviations, les décimales et plus encore.</a:t>
            </a:r>
          </a:p>
          <a:p>
            <a:pPr marL="57150">
              <a:lnSpc>
                <a:spcPct val="90000"/>
              </a:lnSpc>
              <a:spcAft>
                <a:spcPts val="600"/>
              </a:spcAft>
            </a:pPr>
            <a:endParaRPr lang="fr-FR" sz="3200" dirty="0"/>
          </a:p>
          <a:p>
            <a:pPr marL="285750" indent="-228600">
              <a:lnSpc>
                <a:spcPct val="90000"/>
              </a:lnSpc>
              <a:spcAft>
                <a:spcPts val="600"/>
              </a:spcAft>
              <a:buFont typeface="Arial" panose="020B0604020202020204" pitchFamily="34" charset="0"/>
              <a:buChar char="•"/>
            </a:pPr>
            <a:r>
              <a:rPr lang="fr-FR" sz="3200" dirty="0" err="1"/>
              <a:t>Pré-processeurs</a:t>
            </a:r>
            <a:r>
              <a:rPr lang="fr-FR" sz="3200" dirty="0"/>
              <a:t> de texte personnalisables qui peuvent, par exemple, fournir des corrections de prononciation.</a:t>
            </a:r>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4891507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1131</Words>
  <Application>Microsoft Office PowerPoint</Application>
  <PresentationFormat>Grand écran</PresentationFormat>
  <Paragraphs>122</Paragraphs>
  <Slides>22</Slides>
  <Notes>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arial</vt:lpstr>
      <vt:lpstr>arial</vt:lpstr>
      <vt:lpstr>Calibri</vt:lpstr>
      <vt:lpstr>Calibri Light</vt:lpstr>
      <vt:lpstr>Muli</vt:lpstr>
      <vt:lpstr>Source Code Pro</vt:lpstr>
      <vt:lpstr>Source Sans Pro</vt:lpstr>
      <vt:lpstr>Wingdings</vt:lpstr>
      <vt:lpstr>Thème Office</vt:lpstr>
      <vt:lpstr>Speech recognition</vt:lpstr>
      <vt:lpstr>Présentation PowerPoint</vt:lpstr>
      <vt:lpstr>Introduction </vt:lpstr>
      <vt:lpstr>Applications </vt:lpstr>
      <vt:lpstr>La bibliothèque SpeechRecognition </vt:lpstr>
      <vt:lpstr>PyAudio</vt:lpstr>
      <vt:lpstr>Présentation PowerPoint</vt:lpstr>
      <vt:lpstr>Présentation PowerPoint</vt:lpstr>
      <vt:lpstr>Caractéristiques de GTTS</vt:lpstr>
      <vt:lpstr>La classe Recognizer</vt:lpstr>
      <vt:lpstr>Présentation PowerPoint</vt:lpstr>
      <vt:lpstr>La méthode recognize_google()</vt:lpstr>
      <vt:lpstr>Présentation PowerPoint</vt:lpstr>
      <vt:lpstr>La classe  Microphone</vt:lpstr>
      <vt:lpstr>Utilisation de listen() pour capturer l'entrée du microphone </vt:lpstr>
      <vt:lpstr>Présentation PowerPoint</vt:lpstr>
      <vt:lpstr>Présentation PowerPoint</vt:lpstr>
      <vt:lpstr>Présentation PowerPoint</vt:lpstr>
      <vt:lpstr>Présentation PowerPoint</vt:lpstr>
      <vt:lpstr>Utilisation:</vt:lpstr>
      <vt:lpstr>Les fonctions de JarvisAI:</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dc:title>
  <dc:creator>SALAHDINE HNA</dc:creator>
  <cp:lastModifiedBy>Soufiane Ait Elghazi</cp:lastModifiedBy>
  <cp:revision>44</cp:revision>
  <dcterms:created xsi:type="dcterms:W3CDTF">2021-07-15T09:52:57Z</dcterms:created>
  <dcterms:modified xsi:type="dcterms:W3CDTF">2022-06-05T20:48:56Z</dcterms:modified>
</cp:coreProperties>
</file>