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0" r:id="rId6"/>
    <p:sldId id="262" r:id="rId7"/>
    <p:sldId id="261" r:id="rId8"/>
    <p:sldId id="273" r:id="rId9"/>
    <p:sldId id="263" r:id="rId10"/>
    <p:sldId id="265" r:id="rId11"/>
    <p:sldId id="266" r:id="rId12"/>
    <p:sldId id="267" r:id="rId13"/>
    <p:sldId id="268" r:id="rId14"/>
    <p:sldId id="269" r:id="rId15"/>
    <p:sldId id="270"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IT HSSAINE" initials="MAH" lastIdx="1" clrIdx="0">
    <p:extLst>
      <p:ext uri="{19B8F6BF-5375-455C-9EA6-DF929625EA0E}">
        <p15:presenceInfo xmlns:p15="http://schemas.microsoft.com/office/powerpoint/2012/main" userId="69238cb82f80bd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127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6E588-3068-4DF0-A0BF-6587235DD860}" type="datetimeFigureOut">
              <a:rPr lang="fr-FR" smtClean="0"/>
              <a:t>15/04/2022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DFA5E-62BA-4921-9364-027AC5C1B56F}" type="slidenum">
              <a:rPr lang="fr-FR" smtClean="0"/>
              <a:t>‹N°›</a:t>
            </a:fld>
            <a:endParaRPr lang="fr-FR"/>
          </a:p>
        </p:txBody>
      </p:sp>
    </p:spTree>
    <p:extLst>
      <p:ext uri="{BB962C8B-B14F-4D97-AF65-F5344CB8AC3E}">
        <p14:creationId xmlns:p14="http://schemas.microsoft.com/office/powerpoint/2010/main" val="2111826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7</a:t>
            </a:fld>
            <a:endParaRPr lang="fr-FR"/>
          </a:p>
        </p:txBody>
      </p:sp>
    </p:spTree>
    <p:extLst>
      <p:ext uri="{BB962C8B-B14F-4D97-AF65-F5344CB8AC3E}">
        <p14:creationId xmlns:p14="http://schemas.microsoft.com/office/powerpoint/2010/main" val="218204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8</a:t>
            </a:fld>
            <a:endParaRPr lang="fr-FR"/>
          </a:p>
        </p:txBody>
      </p:sp>
    </p:spTree>
    <p:extLst>
      <p:ext uri="{BB962C8B-B14F-4D97-AF65-F5344CB8AC3E}">
        <p14:creationId xmlns:p14="http://schemas.microsoft.com/office/powerpoint/2010/main" val="196342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fr-FR" b="0" i="0" dirty="0">
                <a:solidFill>
                  <a:srgbClr val="333333"/>
                </a:solidFill>
                <a:effectLst/>
                <a:latin typeface="Lato" panose="020F0502020204030203" pitchFamily="34" charset="0"/>
              </a:rPr>
              <a:t>Exemple :</a:t>
            </a:r>
          </a:p>
          <a:p>
            <a:pPr algn="l" fontAlgn="base"/>
            <a:r>
              <a:rPr lang="fr-FR" b="0" i="0" dirty="0">
                <a:solidFill>
                  <a:srgbClr val="333333"/>
                </a:solidFill>
                <a:effectLst/>
                <a:latin typeface="Lato" panose="020F0502020204030203" pitchFamily="34" charset="0"/>
              </a:rPr>
              <a:t>Chaque fois que vous prenez une photo avec les appareils photo d’aujourd’hui, un tas de métadonnées sont rassemblées et enregistrées avec. Tel que</a:t>
            </a:r>
          </a:p>
          <a:p>
            <a:pPr algn="l" fontAlgn="base">
              <a:buFont typeface="Arial" panose="020B0604020202020204" pitchFamily="34" charset="0"/>
              <a:buChar char="•"/>
            </a:pPr>
            <a:r>
              <a:rPr lang="fr-FR" b="0" i="0" dirty="0">
                <a:solidFill>
                  <a:srgbClr val="333333"/>
                </a:solidFill>
                <a:effectLst/>
                <a:latin typeface="Lato" panose="020F0502020204030203" pitchFamily="34" charset="0"/>
              </a:rPr>
              <a:t>Nom de fichier,</a:t>
            </a:r>
          </a:p>
          <a:p>
            <a:pPr algn="l" fontAlgn="base">
              <a:buFont typeface="Arial" panose="020B0604020202020204" pitchFamily="34" charset="0"/>
              <a:buChar char="•"/>
            </a:pPr>
            <a:r>
              <a:rPr lang="fr-FR" b="0" i="0" dirty="0">
                <a:solidFill>
                  <a:srgbClr val="333333"/>
                </a:solidFill>
                <a:effectLst/>
                <a:latin typeface="Lato" panose="020F0502020204030203" pitchFamily="34" charset="0"/>
              </a:rPr>
              <a:t>Taille du fichier,</a:t>
            </a:r>
          </a:p>
          <a:p>
            <a:pPr algn="l" fontAlgn="base">
              <a:buFont typeface="Arial" panose="020B0604020202020204" pitchFamily="34" charset="0"/>
              <a:buChar char="•"/>
            </a:pPr>
            <a:r>
              <a:rPr lang="fr-FR" b="0" i="0" dirty="0">
                <a:solidFill>
                  <a:srgbClr val="333333"/>
                </a:solidFill>
                <a:effectLst/>
                <a:latin typeface="Lato" panose="020F0502020204030203" pitchFamily="34" charset="0"/>
              </a:rPr>
              <a:t>Date et l’heure,</a:t>
            </a:r>
          </a:p>
          <a:p>
            <a:pPr algn="l" fontAlgn="base">
              <a:buFont typeface="Arial" panose="020B0604020202020204" pitchFamily="34" charset="0"/>
              <a:buChar char="•"/>
            </a:pPr>
            <a:r>
              <a:rPr lang="fr-FR" b="0" i="0" dirty="0">
                <a:solidFill>
                  <a:srgbClr val="333333"/>
                </a:solidFill>
                <a:effectLst/>
                <a:latin typeface="Lato" panose="020F0502020204030203" pitchFamily="34" charset="0"/>
              </a:rPr>
              <a:t>Paramètres de l’appareil photo, etc.</a:t>
            </a:r>
          </a:p>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9</a:t>
            </a:fld>
            <a:endParaRPr lang="fr-FR"/>
          </a:p>
        </p:txBody>
      </p:sp>
    </p:spTree>
    <p:extLst>
      <p:ext uri="{BB962C8B-B14F-4D97-AF65-F5344CB8AC3E}">
        <p14:creationId xmlns:p14="http://schemas.microsoft.com/office/powerpoint/2010/main" val="203869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10</a:t>
            </a:fld>
            <a:endParaRPr lang="fr-FR"/>
          </a:p>
        </p:txBody>
      </p:sp>
    </p:spTree>
    <p:extLst>
      <p:ext uri="{BB962C8B-B14F-4D97-AF65-F5344CB8AC3E}">
        <p14:creationId xmlns:p14="http://schemas.microsoft.com/office/powerpoint/2010/main" val="361012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C3C3C"/>
                </a:solidFill>
                <a:effectLst/>
                <a:latin typeface="OpenSansRegular"/>
              </a:rPr>
              <a:t>Plus simplement, le terme CRUD résume les fonctions qu’un utilisateur a besoin d’utiliser pour créer et gérer des données.</a:t>
            </a:r>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11</a:t>
            </a:fld>
            <a:endParaRPr lang="fr-FR"/>
          </a:p>
        </p:txBody>
      </p:sp>
    </p:spTree>
    <p:extLst>
      <p:ext uri="{BB962C8B-B14F-4D97-AF65-F5344CB8AC3E}">
        <p14:creationId xmlns:p14="http://schemas.microsoft.com/office/powerpoint/2010/main" val="167398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13</a:t>
            </a:fld>
            <a:endParaRPr lang="fr-FR"/>
          </a:p>
        </p:txBody>
      </p:sp>
    </p:spTree>
    <p:extLst>
      <p:ext uri="{BB962C8B-B14F-4D97-AF65-F5344CB8AC3E}">
        <p14:creationId xmlns:p14="http://schemas.microsoft.com/office/powerpoint/2010/main" val="129735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chemeClr val="bg1"/>
                </a:solidFill>
                <a:effectLst/>
                <a:latin typeface="Roboto" panose="02000000000000000000" pitchFamily="2" charset="0"/>
              </a:rPr>
              <a:t>Au lancement, SGBD  fournit à l’utilisateur des fonctions pour manipuler ses données sous la forme d’une liste contenant des indicateurs.</a:t>
            </a:r>
          </a:p>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15</a:t>
            </a:fld>
            <a:endParaRPr lang="fr-FR"/>
          </a:p>
        </p:txBody>
      </p:sp>
    </p:spTree>
    <p:extLst>
      <p:ext uri="{BB962C8B-B14F-4D97-AF65-F5344CB8AC3E}">
        <p14:creationId xmlns:p14="http://schemas.microsoft.com/office/powerpoint/2010/main" val="4019019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chemeClr val="bg1"/>
                </a:solidFill>
                <a:effectLst/>
                <a:latin typeface="Roboto" panose="02000000000000000000" pitchFamily="2" charset="0"/>
              </a:rPr>
              <a:t>Au lancement, BMS fournit à l’utilisateur des fonctions pour manipuler ses données sous la forme d’une liste contenant des indicateurs.</a:t>
            </a:r>
          </a:p>
          <a:p>
            <a:endParaRPr lang="fr-FR" dirty="0"/>
          </a:p>
        </p:txBody>
      </p:sp>
      <p:sp>
        <p:nvSpPr>
          <p:cNvPr id="4" name="Espace réservé du numéro de diapositive 3"/>
          <p:cNvSpPr>
            <a:spLocks noGrp="1"/>
          </p:cNvSpPr>
          <p:nvPr>
            <p:ph type="sldNum" sz="quarter" idx="5"/>
          </p:nvPr>
        </p:nvSpPr>
        <p:spPr/>
        <p:txBody>
          <a:bodyPr/>
          <a:lstStyle/>
          <a:p>
            <a:fld id="{F02DFA5E-62BA-4921-9364-027AC5C1B56F}" type="slidenum">
              <a:rPr lang="fr-FR" smtClean="0"/>
              <a:t>16</a:t>
            </a:fld>
            <a:endParaRPr lang="fr-FR"/>
          </a:p>
        </p:txBody>
      </p:sp>
    </p:spTree>
    <p:extLst>
      <p:ext uri="{BB962C8B-B14F-4D97-AF65-F5344CB8AC3E}">
        <p14:creationId xmlns:p14="http://schemas.microsoft.com/office/powerpoint/2010/main" val="3388936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35BDC2-5972-40A2-9421-C221FA95B4A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9EBC91-D6DD-4F60-B22E-7B16BB873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5E1FC-1CF4-4CEF-B525-A075AF19B4F3}"/>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D705D9FF-502C-412B-A947-ECD3147A26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12BECD-C5A5-4E81-97B8-BFF1079D6673}"/>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228019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09AC1-0F91-4633-9565-193B048C1BE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DF37E58-70D0-4885-8180-1E8D3BADB0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744124-FFED-4CB3-A989-C252FD4778C5}"/>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5EC214FD-3E1B-4AA5-8650-F8563CDC0D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530E19-3729-4C5E-9BAD-8B5A965595D2}"/>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28110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45B5A4-0F87-4081-AD97-10043434456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88C4F16-F410-495B-8713-FA6490AC51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9830DA-B027-46AC-AEF9-8888EAC0BE6B}"/>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B4B52141-033B-44F3-A071-A04A78915C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1A8676-8E03-4517-9749-2FB9549FCFF2}"/>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169444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6451A-6900-4621-8806-3E168763CE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A41E92-2339-4389-810A-96A19A3B6D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65D1DC-D9F2-4864-A093-59442ED7692A}"/>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617AC0AF-A624-46D6-8536-CADEE22CB8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F1FF9B-F711-4EDF-A4D8-F84772382674}"/>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395686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C9F743-BD95-4D41-B3B3-7D1FACE22F9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26B6963-70A8-4F05-8074-19F4669CE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9D99BC6-A7A1-4C2E-B2DD-5FFA383E33BF}"/>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4DF7F736-C160-4809-A9F7-DF00152510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63503E-515B-4C3B-8834-17E78738675D}"/>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61172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84B33-91E6-4A7C-8399-5A82E70968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CF2015-A10F-49CB-941C-5F45EACBCC2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E4C9D7B-E36D-48D6-9760-02E306593ED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C4278A1-92B1-44A3-8539-825DE987F975}"/>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F589DC2A-E7F8-462A-A324-C9DEAE8BE4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B883DF-578D-453D-AAB2-F2F0F0990910}"/>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190137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92803-6164-4183-9B7E-E15250247BE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4695213-D1EF-4F5F-A8F0-E35907AAB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0D00DC-859D-4923-B1FD-0ED95AE7A29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1850C2D-E2EF-43BC-802C-55266864B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D179ACD-4B8A-493C-9CCA-22ECAEEB3F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99338B-E78C-4D6D-BBCC-DD27B365650D}"/>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8" name="Espace réservé du pied de page 7">
            <a:extLst>
              <a:ext uri="{FF2B5EF4-FFF2-40B4-BE49-F238E27FC236}">
                <a16:creationId xmlns:a16="http://schemas.microsoft.com/office/drawing/2014/main" id="{7D343C8A-C4E1-446D-8F96-4D6629E6DEC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5155D5-FDF1-43C2-9B0E-CCB152047A80}"/>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104594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CA2FB-9935-40F9-B7BD-ECBAE360FB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B7E2C06-59C6-4645-BE7D-19FBF4896923}"/>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4" name="Espace réservé du pied de page 3">
            <a:extLst>
              <a:ext uri="{FF2B5EF4-FFF2-40B4-BE49-F238E27FC236}">
                <a16:creationId xmlns:a16="http://schemas.microsoft.com/office/drawing/2014/main" id="{B8250294-8F5A-4E5C-A6D8-497A5F23E61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D248CB4-7E8B-4764-9FE2-6DC78904CCE7}"/>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267988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C7644E-4D5E-4F0D-8575-C826039B0D19}"/>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3" name="Espace réservé du pied de page 2">
            <a:extLst>
              <a:ext uri="{FF2B5EF4-FFF2-40B4-BE49-F238E27FC236}">
                <a16:creationId xmlns:a16="http://schemas.microsoft.com/office/drawing/2014/main" id="{32D25066-F560-4CB5-A727-05638E01F0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8D6E995-470A-45B7-9F16-E831BFBE1636}"/>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273636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C2CCA-9066-499E-835F-4D82436F34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F3FC5D8-83EB-413A-A1A7-8BCCECA7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0BA20A-DDD7-48E0-AF73-12DF46A7B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8BC0180-1B85-454E-B43F-59E580F37B92}"/>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31CF03EF-0A4E-4F7E-B74F-9B77BBE8B4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A10873-F33B-418D-88E5-6C6C8E303683}"/>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65369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2B0DE-0C42-4DE9-819F-0184D6125D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E2A119-6EE1-4E8C-AAA7-F5A826C32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CE989ED-A41E-46BB-97C8-0AFDCC54B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9E930F-CF22-4403-BBBF-879C4BD6353C}"/>
              </a:ext>
            </a:extLst>
          </p:cNvPr>
          <p:cNvSpPr>
            <a:spLocks noGrp="1"/>
          </p:cNvSpPr>
          <p:nvPr>
            <p:ph type="dt" sz="half" idx="10"/>
          </p:nvPr>
        </p:nvSpPr>
        <p:spPr/>
        <p:txBody>
          <a:bodyPr/>
          <a:lstStyle/>
          <a:p>
            <a:fld id="{3BD143B7-7089-4D27-9670-91F78DD42163}"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AB4E341B-EB85-495F-AA4D-05C96EBFBD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E980874-066A-4BEE-8818-09310222F29D}"/>
              </a:ext>
            </a:extLst>
          </p:cNvPr>
          <p:cNvSpPr>
            <a:spLocks noGrp="1"/>
          </p:cNvSpPr>
          <p:nvPr>
            <p:ph type="sldNum" sz="quarter" idx="12"/>
          </p:nvPr>
        </p:nvSpPr>
        <p:spPr/>
        <p:txBody>
          <a:bodyPr/>
          <a:lstStyle/>
          <a:p>
            <a:fld id="{C718663A-87A0-4C11-A7E3-321DF57059AD}" type="slidenum">
              <a:rPr lang="fr-FR" smtClean="0"/>
              <a:t>‹N°›</a:t>
            </a:fld>
            <a:endParaRPr lang="fr-FR"/>
          </a:p>
        </p:txBody>
      </p:sp>
    </p:spTree>
    <p:extLst>
      <p:ext uri="{BB962C8B-B14F-4D97-AF65-F5344CB8AC3E}">
        <p14:creationId xmlns:p14="http://schemas.microsoft.com/office/powerpoint/2010/main" val="171910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6893EE9-F56F-482E-A8E0-92B722307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2F0BB0F-394E-4EAF-A395-3A5F9B4DC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3A8EFD-9FFA-47D0-AFA9-C27076673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143B7-7089-4D27-9670-91F78DD42163}"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D2653719-E43A-4177-AC78-624B17083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730F63B-83C7-43AB-9631-F472D9574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8663A-87A0-4C11-A7E3-321DF57059AD}" type="slidenum">
              <a:rPr lang="fr-FR" smtClean="0"/>
              <a:t>‹N°›</a:t>
            </a:fld>
            <a:endParaRPr lang="fr-FR"/>
          </a:p>
        </p:txBody>
      </p:sp>
    </p:spTree>
    <p:extLst>
      <p:ext uri="{BB962C8B-B14F-4D97-AF65-F5344CB8AC3E}">
        <p14:creationId xmlns:p14="http://schemas.microsoft.com/office/powerpoint/2010/main" val="91860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f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9C03902-B45B-42CB-B53D-E1562E7C9958}"/>
              </a:ext>
            </a:extLst>
          </p:cNvPr>
          <p:cNvSpPr>
            <a:spLocks noChangeArrowheads="1"/>
          </p:cNvSpPr>
          <p:nvPr/>
        </p:nvSpPr>
        <p:spPr bwMode="gray">
          <a:xfrm>
            <a:off x="701070" y="2055646"/>
            <a:ext cx="10699262" cy="59880"/>
          </a:xfrm>
          <a:prstGeom prst="rect">
            <a:avLst/>
          </a:prstGeom>
          <a:solidFill>
            <a:schemeClr val="accent2"/>
          </a:solidFill>
          <a:ln w="3175">
            <a:solidFill>
              <a:srgbClr val="002060"/>
            </a:solidFill>
            <a:miter lim="800000"/>
            <a:headEnd/>
            <a:tailEnd/>
          </a:ln>
          <a:effectLst/>
        </p:spPr>
        <p:txBody>
          <a:bodyPr wrap="none" anchor="ctr"/>
          <a:lstStyle/>
          <a:p>
            <a:endParaRPr lang="fr-FR">
              <a:ln w="6350">
                <a:solidFill>
                  <a:schemeClr val="tx1"/>
                </a:solidFill>
              </a:ln>
              <a:solidFill>
                <a:srgbClr val="FF0000"/>
              </a:solidFill>
              <a:latin typeface="Century Gothic" panose="020B0502020202020204" pitchFamily="34" charset="0"/>
            </a:endParaRPr>
          </a:p>
        </p:txBody>
      </p:sp>
      <p:sp>
        <p:nvSpPr>
          <p:cNvPr id="15" name="ZoneTexte 14">
            <a:extLst>
              <a:ext uri="{FF2B5EF4-FFF2-40B4-BE49-F238E27FC236}">
                <a16:creationId xmlns:a16="http://schemas.microsoft.com/office/drawing/2014/main" id="{CB143514-5CF0-4030-9048-1D4D42F6E669}"/>
              </a:ext>
            </a:extLst>
          </p:cNvPr>
          <p:cNvSpPr txBox="1"/>
          <p:nvPr/>
        </p:nvSpPr>
        <p:spPr>
          <a:xfrm>
            <a:off x="4937588" y="4322551"/>
            <a:ext cx="2316823" cy="461665"/>
          </a:xfrm>
          <a:prstGeom prst="rect">
            <a:avLst/>
          </a:prstGeom>
          <a:noFill/>
        </p:spPr>
        <p:txBody>
          <a:bodyPr wrap="square">
            <a:spAutoFit/>
          </a:bodyPr>
          <a:lstStyle/>
          <a:p>
            <a:r>
              <a:rPr lang="fr-FR" sz="1800" dirty="0">
                <a:solidFill>
                  <a:schemeClr val="bg1"/>
                </a:solidFill>
              </a:rPr>
              <a:t>(  </a:t>
            </a:r>
            <a:r>
              <a:rPr lang="fr-FR" sz="2400" dirty="0">
                <a:solidFill>
                  <a:schemeClr val="bg1"/>
                </a:solidFill>
              </a:rPr>
              <a:t>Jeu de société </a:t>
            </a:r>
            <a:r>
              <a:rPr lang="en-US" sz="1800" dirty="0">
                <a:solidFill>
                  <a:schemeClr val="bg1"/>
                </a:solidFill>
              </a:rPr>
              <a:t>)</a:t>
            </a:r>
            <a:r>
              <a:rPr lang="fr-FR" sz="1800" dirty="0">
                <a:solidFill>
                  <a:schemeClr val="bg1"/>
                </a:solidFill>
              </a:rPr>
              <a:t> </a:t>
            </a:r>
            <a:endParaRPr lang="fr-FR" dirty="0"/>
          </a:p>
        </p:txBody>
      </p:sp>
      <p:sp>
        <p:nvSpPr>
          <p:cNvPr id="16" name="Rectangle 15">
            <a:extLst>
              <a:ext uri="{FF2B5EF4-FFF2-40B4-BE49-F238E27FC236}">
                <a16:creationId xmlns:a16="http://schemas.microsoft.com/office/drawing/2014/main" id="{DDFECADB-6CB8-4D42-8B5B-6B22B6CD8770}"/>
              </a:ext>
            </a:extLst>
          </p:cNvPr>
          <p:cNvSpPr/>
          <p:nvPr/>
        </p:nvSpPr>
        <p:spPr>
          <a:xfrm>
            <a:off x="7921374" y="4147757"/>
            <a:ext cx="113016" cy="811255"/>
          </a:xfrm>
          <a:prstGeom prst="rect">
            <a:avLst/>
          </a:prstGeom>
          <a:solidFill>
            <a:srgbClr val="F8F8F8"/>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7" name="Rectangle 16">
            <a:extLst>
              <a:ext uri="{FF2B5EF4-FFF2-40B4-BE49-F238E27FC236}">
                <a16:creationId xmlns:a16="http://schemas.microsoft.com/office/drawing/2014/main" id="{9CD1E9B9-26CA-41A0-8633-354AD1891194}"/>
              </a:ext>
            </a:extLst>
          </p:cNvPr>
          <p:cNvSpPr/>
          <p:nvPr/>
        </p:nvSpPr>
        <p:spPr>
          <a:xfrm>
            <a:off x="7880277" y="4643365"/>
            <a:ext cx="195209" cy="338644"/>
          </a:xfrm>
          <a:prstGeom prst="rect">
            <a:avLst/>
          </a:prstGeom>
          <a:solidFill>
            <a:srgbClr val="F8F8F8"/>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8" name="Arc 17">
            <a:extLst>
              <a:ext uri="{FF2B5EF4-FFF2-40B4-BE49-F238E27FC236}">
                <a16:creationId xmlns:a16="http://schemas.microsoft.com/office/drawing/2014/main" id="{EBFA2298-7D33-474E-AD2C-0D39D9945EF9}"/>
              </a:ext>
            </a:extLst>
          </p:cNvPr>
          <p:cNvSpPr/>
          <p:nvPr/>
        </p:nvSpPr>
        <p:spPr>
          <a:xfrm>
            <a:off x="7371706" y="3531146"/>
            <a:ext cx="837344" cy="529528"/>
          </a:xfrm>
          <a:prstGeom prst="arc">
            <a:avLst>
              <a:gd name="adj1" fmla="val 18794447"/>
              <a:gd name="adj2" fmla="val 20858591"/>
            </a:avLst>
          </a:prstGeom>
          <a:ln>
            <a:solidFill>
              <a:srgbClr val="F8F8F8"/>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0" name="Title 1" descr="Title 1">
            <a:extLst>
              <a:ext uri="{FF2B5EF4-FFF2-40B4-BE49-F238E27FC236}">
                <a16:creationId xmlns:a16="http://schemas.microsoft.com/office/drawing/2014/main" id="{304D9889-3B91-4F2A-98F1-A51926935D3D}"/>
              </a:ext>
            </a:extLst>
          </p:cNvPr>
          <p:cNvSpPr txBox="1">
            <a:spLocks/>
          </p:cNvSpPr>
          <p:nvPr/>
        </p:nvSpPr>
        <p:spPr>
          <a:xfrm>
            <a:off x="-1" y="2361845"/>
            <a:ext cx="12192001" cy="2750085"/>
          </a:xfrm>
          <a:prstGeom prst="rect">
            <a:avLst/>
          </a:prstGeom>
          <a:solidFill>
            <a:srgbClr val="002060"/>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3600" b="1" dirty="0">
              <a:solidFill>
                <a:schemeClr val="bg1"/>
              </a:solidFill>
              <a:latin typeface="Century Gothic" panose="020B0502020202020204" pitchFamily="34" charset="0"/>
            </a:endParaRPr>
          </a:p>
        </p:txBody>
      </p:sp>
      <p:sp>
        <p:nvSpPr>
          <p:cNvPr id="22" name="ZoneTexte 21">
            <a:extLst>
              <a:ext uri="{FF2B5EF4-FFF2-40B4-BE49-F238E27FC236}">
                <a16:creationId xmlns:a16="http://schemas.microsoft.com/office/drawing/2014/main" id="{E83E31F1-5E56-40A6-8ABB-925946608D8D}"/>
              </a:ext>
            </a:extLst>
          </p:cNvPr>
          <p:cNvSpPr txBox="1"/>
          <p:nvPr/>
        </p:nvSpPr>
        <p:spPr>
          <a:xfrm>
            <a:off x="1024981" y="2900126"/>
            <a:ext cx="10310357" cy="1631216"/>
          </a:xfrm>
          <a:prstGeom prst="rect">
            <a:avLst/>
          </a:prstGeom>
          <a:noFill/>
        </p:spPr>
        <p:txBody>
          <a:bodyPr wrap="square">
            <a:spAutoFit/>
          </a:bodyPr>
          <a:lstStyle/>
          <a:p>
            <a:pPr algn="ctr"/>
            <a:r>
              <a:rPr lang="fr-FR" sz="7200" b="1" dirty="0">
                <a:solidFill>
                  <a:schemeClr val="bg1"/>
                </a:solidFill>
                <a:latin typeface="+mj-lt"/>
              </a:rPr>
              <a:t>R</a:t>
            </a:r>
            <a:r>
              <a:rPr lang="fr-FR" sz="7200" b="1" i="0" dirty="0">
                <a:solidFill>
                  <a:schemeClr val="bg1"/>
                </a:solidFill>
                <a:effectLst/>
                <a:latin typeface="+mj-lt"/>
              </a:rPr>
              <a:t>éalisation d'un mini SGBD </a:t>
            </a:r>
            <a:endParaRPr lang="fr-FR" sz="5400" b="1" i="0" dirty="0">
              <a:solidFill>
                <a:schemeClr val="bg1"/>
              </a:solidFill>
              <a:effectLst/>
              <a:latin typeface="+mj-lt"/>
            </a:endParaRPr>
          </a:p>
          <a:p>
            <a:pPr algn="ctr"/>
            <a:r>
              <a:rPr lang="fr-FR" sz="2800" b="1" i="0" dirty="0">
                <a:solidFill>
                  <a:schemeClr val="bg1"/>
                </a:solidFill>
                <a:effectLst/>
                <a:latin typeface="+mj-lt"/>
              </a:rPr>
              <a:t>(Système de gestion de bases de données)</a:t>
            </a:r>
            <a:endParaRPr lang="fr-FR" sz="4000" b="1" dirty="0">
              <a:solidFill>
                <a:schemeClr val="bg1"/>
              </a:solidFill>
              <a:latin typeface="+mj-lt"/>
            </a:endParaRPr>
          </a:p>
        </p:txBody>
      </p:sp>
    </p:spTree>
    <p:extLst>
      <p:ext uri="{BB962C8B-B14F-4D97-AF65-F5344CB8AC3E}">
        <p14:creationId xmlns:p14="http://schemas.microsoft.com/office/powerpoint/2010/main" val="289185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4"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2400" dirty="0">
              <a:solidFill>
                <a:srgbClr val="FFFFFF"/>
              </a:solidFill>
              <a:latin typeface="Century Gothic"/>
            </a:endParaRPr>
          </a:p>
          <a:p>
            <a:pPr lvl="1"/>
            <a:r>
              <a:rPr lang="fr-FR" sz="2400" dirty="0">
                <a:solidFill>
                  <a:srgbClr val="FFFFFF"/>
                </a:solidFill>
                <a:latin typeface="Century Gothic"/>
              </a:rPr>
              <a:t>Le fichier MetaData.txt est utilisé pour stocker l’architecture de notre SGBD, comme le nombre de base de données et leurs nom ,les tables et leurs noms et colonnes.</a:t>
            </a: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Fichier «MetaData.txt»</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pic>
        <p:nvPicPr>
          <p:cNvPr id="5" name="Image 4">
            <a:extLst>
              <a:ext uri="{FF2B5EF4-FFF2-40B4-BE49-F238E27FC236}">
                <a16:creationId xmlns:a16="http://schemas.microsoft.com/office/drawing/2014/main" id="{758E32E6-5DD4-416D-8E9F-31625789BD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8058" y="2643528"/>
            <a:ext cx="3627564" cy="3603217"/>
          </a:xfrm>
          <a:prstGeom prst="rect">
            <a:avLst/>
          </a:prstGeom>
        </p:spPr>
      </p:pic>
      <p:cxnSp>
        <p:nvCxnSpPr>
          <p:cNvPr id="7" name="Connecteur droit avec flèche 6">
            <a:extLst>
              <a:ext uri="{FF2B5EF4-FFF2-40B4-BE49-F238E27FC236}">
                <a16:creationId xmlns:a16="http://schemas.microsoft.com/office/drawing/2014/main" id="{C922A4F2-F9E3-4DB7-8BC3-87CA81AD4AEF}"/>
              </a:ext>
            </a:extLst>
          </p:cNvPr>
          <p:cNvCxnSpPr>
            <a:cxnSpLocks/>
          </p:cNvCxnSpPr>
          <p:nvPr/>
        </p:nvCxnSpPr>
        <p:spPr>
          <a:xfrm flipV="1">
            <a:off x="4002157" y="2822713"/>
            <a:ext cx="927652" cy="606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A669E361-0242-47C5-BF89-577E894775C2}"/>
              </a:ext>
            </a:extLst>
          </p:cNvPr>
          <p:cNvCxnSpPr>
            <a:cxnSpLocks/>
          </p:cNvCxnSpPr>
          <p:nvPr/>
        </p:nvCxnSpPr>
        <p:spPr>
          <a:xfrm flipV="1">
            <a:off x="3538330" y="3035269"/>
            <a:ext cx="1391479" cy="1748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9F59AFC5-7BF7-4BC0-9325-BA5FF812261D}"/>
              </a:ext>
            </a:extLst>
          </p:cNvPr>
          <p:cNvSpPr txBox="1"/>
          <p:nvPr/>
        </p:nvSpPr>
        <p:spPr>
          <a:xfrm>
            <a:off x="206555" y="3429000"/>
            <a:ext cx="3931654" cy="461665"/>
          </a:xfrm>
          <a:prstGeom prst="rect">
            <a:avLst/>
          </a:prstGeom>
          <a:noFill/>
        </p:spPr>
        <p:txBody>
          <a:bodyPr wrap="none" rtlCol="0">
            <a:spAutoFit/>
          </a:bodyPr>
          <a:lstStyle/>
          <a:p>
            <a:r>
              <a:rPr lang="fr-FR" sz="2400" dirty="0">
                <a:solidFill>
                  <a:schemeClr val="bg1"/>
                </a:solidFill>
              </a:rPr>
              <a:t>Nombre des bases de donnes </a:t>
            </a:r>
          </a:p>
        </p:txBody>
      </p:sp>
      <p:sp>
        <p:nvSpPr>
          <p:cNvPr id="14" name="ZoneTexte 13">
            <a:extLst>
              <a:ext uri="{FF2B5EF4-FFF2-40B4-BE49-F238E27FC236}">
                <a16:creationId xmlns:a16="http://schemas.microsoft.com/office/drawing/2014/main" id="{6946B598-C077-4718-9A82-E79238263537}"/>
              </a:ext>
            </a:extLst>
          </p:cNvPr>
          <p:cNvSpPr txBox="1"/>
          <p:nvPr/>
        </p:nvSpPr>
        <p:spPr>
          <a:xfrm>
            <a:off x="259651" y="4760377"/>
            <a:ext cx="3305713" cy="461665"/>
          </a:xfrm>
          <a:prstGeom prst="rect">
            <a:avLst/>
          </a:prstGeom>
          <a:noFill/>
        </p:spPr>
        <p:txBody>
          <a:bodyPr wrap="none" rtlCol="0">
            <a:spAutoFit/>
          </a:bodyPr>
          <a:lstStyle/>
          <a:p>
            <a:r>
              <a:rPr lang="fr-FR" sz="2400" dirty="0">
                <a:solidFill>
                  <a:schemeClr val="bg1"/>
                </a:solidFill>
              </a:rPr>
              <a:t>Nom de base de donnée </a:t>
            </a:r>
          </a:p>
        </p:txBody>
      </p:sp>
      <p:sp>
        <p:nvSpPr>
          <p:cNvPr id="16" name="ZoneTexte 15">
            <a:extLst>
              <a:ext uri="{FF2B5EF4-FFF2-40B4-BE49-F238E27FC236}">
                <a16:creationId xmlns:a16="http://schemas.microsoft.com/office/drawing/2014/main" id="{0804C33E-6ABF-4A01-AC2E-ADA110F6A476}"/>
              </a:ext>
            </a:extLst>
          </p:cNvPr>
          <p:cNvSpPr txBox="1"/>
          <p:nvPr/>
        </p:nvSpPr>
        <p:spPr>
          <a:xfrm>
            <a:off x="8811948" y="2331915"/>
            <a:ext cx="2657522" cy="830997"/>
          </a:xfrm>
          <a:prstGeom prst="rect">
            <a:avLst/>
          </a:prstGeom>
          <a:noFill/>
        </p:spPr>
        <p:txBody>
          <a:bodyPr wrap="none" rtlCol="0">
            <a:spAutoFit/>
          </a:bodyPr>
          <a:lstStyle/>
          <a:p>
            <a:pPr algn="ctr"/>
            <a:r>
              <a:rPr lang="fr-FR" sz="2400" dirty="0">
                <a:solidFill>
                  <a:schemeClr val="bg1"/>
                </a:solidFill>
              </a:rPr>
              <a:t>Noms de table dans</a:t>
            </a:r>
          </a:p>
          <a:p>
            <a:pPr algn="ctr"/>
            <a:r>
              <a:rPr lang="fr-FR" sz="2400" dirty="0">
                <a:solidFill>
                  <a:schemeClr val="bg1"/>
                </a:solidFill>
              </a:rPr>
              <a:t> la DB</a:t>
            </a:r>
          </a:p>
        </p:txBody>
      </p:sp>
      <p:sp>
        <p:nvSpPr>
          <p:cNvPr id="13" name="Ellipse 12">
            <a:extLst>
              <a:ext uri="{FF2B5EF4-FFF2-40B4-BE49-F238E27FC236}">
                <a16:creationId xmlns:a16="http://schemas.microsoft.com/office/drawing/2014/main" id="{5D454120-5E0B-494E-863E-EFD8AD71C22C}"/>
              </a:ext>
            </a:extLst>
          </p:cNvPr>
          <p:cNvSpPr/>
          <p:nvPr/>
        </p:nvSpPr>
        <p:spPr>
          <a:xfrm>
            <a:off x="29646" y="3035268"/>
            <a:ext cx="4197406" cy="133137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7D61C57-9336-41ED-9C5E-87D1A9CB1B27}"/>
              </a:ext>
            </a:extLst>
          </p:cNvPr>
          <p:cNvSpPr/>
          <p:nvPr/>
        </p:nvSpPr>
        <p:spPr>
          <a:xfrm>
            <a:off x="10162" y="4507690"/>
            <a:ext cx="3710174" cy="1033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412847D-10EA-451A-9CD3-882B127A037C}"/>
              </a:ext>
            </a:extLst>
          </p:cNvPr>
          <p:cNvSpPr/>
          <p:nvPr/>
        </p:nvSpPr>
        <p:spPr>
          <a:xfrm>
            <a:off x="8383722" y="2181052"/>
            <a:ext cx="3710174" cy="1033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F922BFF0-7EA2-46BE-9F57-9A5F85809725}"/>
              </a:ext>
            </a:extLst>
          </p:cNvPr>
          <p:cNvCxnSpPr>
            <a:cxnSpLocks/>
            <a:stCxn id="20" idx="2"/>
          </p:cNvCxnSpPr>
          <p:nvPr/>
        </p:nvCxnSpPr>
        <p:spPr>
          <a:xfrm flipH="1">
            <a:off x="7146388" y="2697735"/>
            <a:ext cx="1237334" cy="5166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3F97FAF2-A11C-4686-AC1D-4C1898529C55}"/>
              </a:ext>
            </a:extLst>
          </p:cNvPr>
          <p:cNvSpPr txBox="1"/>
          <p:nvPr/>
        </p:nvSpPr>
        <p:spPr>
          <a:xfrm>
            <a:off x="8670014" y="4051685"/>
            <a:ext cx="3137590" cy="461665"/>
          </a:xfrm>
          <a:prstGeom prst="rect">
            <a:avLst/>
          </a:prstGeom>
          <a:noFill/>
        </p:spPr>
        <p:txBody>
          <a:bodyPr wrap="none" rtlCol="0">
            <a:spAutoFit/>
          </a:bodyPr>
          <a:lstStyle/>
          <a:p>
            <a:pPr algn="ctr"/>
            <a:r>
              <a:rPr lang="fr-FR" sz="2400" dirty="0">
                <a:solidFill>
                  <a:schemeClr val="bg1"/>
                </a:solidFill>
              </a:rPr>
              <a:t>La Structure de la table </a:t>
            </a:r>
          </a:p>
        </p:txBody>
      </p:sp>
      <p:sp>
        <p:nvSpPr>
          <p:cNvPr id="26" name="Ellipse 25">
            <a:extLst>
              <a:ext uri="{FF2B5EF4-FFF2-40B4-BE49-F238E27FC236}">
                <a16:creationId xmlns:a16="http://schemas.microsoft.com/office/drawing/2014/main" id="{AB5EB358-30B3-4F68-8845-9FB8269CE999}"/>
              </a:ext>
            </a:extLst>
          </p:cNvPr>
          <p:cNvSpPr/>
          <p:nvPr/>
        </p:nvSpPr>
        <p:spPr>
          <a:xfrm>
            <a:off x="8452180" y="3765834"/>
            <a:ext cx="3710174" cy="1033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avec flèche 27">
            <a:extLst>
              <a:ext uri="{FF2B5EF4-FFF2-40B4-BE49-F238E27FC236}">
                <a16:creationId xmlns:a16="http://schemas.microsoft.com/office/drawing/2014/main" id="{797598F7-4C5C-4316-9260-B058D6884E87}"/>
              </a:ext>
            </a:extLst>
          </p:cNvPr>
          <p:cNvCxnSpPr>
            <a:cxnSpLocks/>
          </p:cNvCxnSpPr>
          <p:nvPr/>
        </p:nvCxnSpPr>
        <p:spPr>
          <a:xfrm flipH="1" flipV="1">
            <a:off x="7146386" y="3448780"/>
            <a:ext cx="1523628" cy="6029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64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endParaRPr lang="fr-FR" sz="2400" b="0" i="0" dirty="0">
              <a:solidFill>
                <a:schemeClr val="bg1"/>
              </a:solidFill>
              <a:effectLst/>
              <a:latin typeface="OpenSansRegular"/>
            </a:endParaRPr>
          </a:p>
          <a:p>
            <a:pPr algn="l"/>
            <a:endParaRPr lang="fr-FR" sz="2400" dirty="0">
              <a:solidFill>
                <a:schemeClr val="bg1"/>
              </a:solidFill>
              <a:latin typeface="OpenSansRegular"/>
            </a:endParaRPr>
          </a:p>
          <a:p>
            <a:pPr algn="l"/>
            <a:endParaRPr lang="fr-FR" sz="2400" b="0" i="0" dirty="0">
              <a:solidFill>
                <a:schemeClr val="bg1"/>
              </a:solidFill>
              <a:effectLst/>
              <a:latin typeface="OpenSansRegular"/>
            </a:endParaRPr>
          </a:p>
          <a:p>
            <a:pPr algn="l"/>
            <a:r>
              <a:rPr lang="fr-FR" sz="2400" b="0" i="0" dirty="0">
                <a:solidFill>
                  <a:schemeClr val="bg1"/>
                </a:solidFill>
                <a:effectLst/>
                <a:latin typeface="OpenSansRegular"/>
              </a:rPr>
              <a:t>Le terme CRUD est étroitement lié avec la gestion des données numériques. Plus précisément, CRUD est un </a:t>
            </a:r>
            <a:r>
              <a:rPr lang="fr-FR" sz="2400" b="1" i="0" dirty="0">
                <a:solidFill>
                  <a:schemeClr val="bg1"/>
                </a:solidFill>
                <a:effectLst/>
                <a:latin typeface="OpenSansRegular"/>
              </a:rPr>
              <a:t>acronyme</a:t>
            </a:r>
            <a:r>
              <a:rPr lang="fr-FR" sz="2400" b="0" i="0" dirty="0">
                <a:solidFill>
                  <a:schemeClr val="bg1"/>
                </a:solidFill>
                <a:effectLst/>
                <a:latin typeface="OpenSansRegular"/>
              </a:rPr>
              <a:t> des noms des quatre opérations de base de la gestion de la persistance des données et applications :</a:t>
            </a:r>
          </a:p>
          <a:p>
            <a:pPr algn="l"/>
            <a:endParaRPr lang="fr-FR" sz="2400" b="0" i="0" dirty="0">
              <a:solidFill>
                <a:schemeClr val="bg1"/>
              </a:solidFill>
              <a:effectLst/>
              <a:latin typeface="OpenSansRegular"/>
            </a:endParaRPr>
          </a:p>
          <a:p>
            <a:pPr lvl="4">
              <a:buFont typeface="Arial" panose="020B0604020202020204" pitchFamily="34" charset="0"/>
              <a:buChar char="•"/>
            </a:pPr>
            <a:r>
              <a:rPr lang="fr-FR" sz="2400" b="1" i="0" dirty="0">
                <a:solidFill>
                  <a:schemeClr val="bg1"/>
                </a:solidFill>
                <a:effectLst/>
                <a:latin typeface="OpenSansRegular"/>
              </a:rPr>
              <a:t>C</a:t>
            </a:r>
            <a:r>
              <a:rPr lang="fr-FR" sz="2400" b="1" dirty="0">
                <a:solidFill>
                  <a:schemeClr val="bg1"/>
                </a:solidFill>
                <a:latin typeface="OpenSansRegular"/>
              </a:rPr>
              <a:t>REATE</a:t>
            </a:r>
            <a:r>
              <a:rPr lang="fr-FR" sz="2400" b="0" i="0" dirty="0">
                <a:solidFill>
                  <a:schemeClr val="bg1"/>
                </a:solidFill>
                <a:effectLst/>
                <a:latin typeface="OpenSansRegular"/>
              </a:rPr>
              <a:t>(créer)</a:t>
            </a:r>
          </a:p>
          <a:p>
            <a:pPr lvl="4">
              <a:buFont typeface="Arial" panose="020B0604020202020204" pitchFamily="34" charset="0"/>
              <a:buChar char="•"/>
            </a:pPr>
            <a:r>
              <a:rPr lang="fr-FR" sz="2400" b="1" i="0" dirty="0">
                <a:solidFill>
                  <a:schemeClr val="bg1"/>
                </a:solidFill>
                <a:effectLst/>
                <a:latin typeface="OpenSansRegular"/>
              </a:rPr>
              <a:t>R</a:t>
            </a:r>
            <a:r>
              <a:rPr lang="fr-FR" sz="2400" b="1" dirty="0">
                <a:solidFill>
                  <a:schemeClr val="bg1"/>
                </a:solidFill>
                <a:latin typeface="OpenSansRegular"/>
              </a:rPr>
              <a:t>EAD</a:t>
            </a:r>
            <a:r>
              <a:rPr lang="fr-FR" sz="2400" b="1" i="0" dirty="0">
                <a:solidFill>
                  <a:schemeClr val="bg1"/>
                </a:solidFill>
                <a:effectLst/>
                <a:latin typeface="OpenSansRegular"/>
              </a:rPr>
              <a:t> </a:t>
            </a:r>
            <a:r>
              <a:rPr lang="fr-FR" sz="2400" b="0" i="0" dirty="0">
                <a:solidFill>
                  <a:schemeClr val="bg1"/>
                </a:solidFill>
                <a:effectLst/>
                <a:latin typeface="OpenSansRegular"/>
              </a:rPr>
              <a:t>ou </a:t>
            </a:r>
            <a:r>
              <a:rPr lang="fr-FR" sz="2400" b="1" i="0" dirty="0" err="1">
                <a:solidFill>
                  <a:schemeClr val="bg1"/>
                </a:solidFill>
                <a:effectLst/>
                <a:latin typeface="OpenSansRegular"/>
              </a:rPr>
              <a:t>R</a:t>
            </a:r>
            <a:r>
              <a:rPr lang="fr-FR" sz="2400" b="0" i="0" dirty="0" err="1">
                <a:solidFill>
                  <a:schemeClr val="bg1"/>
                </a:solidFill>
                <a:effectLst/>
                <a:latin typeface="OpenSansRegular"/>
              </a:rPr>
              <a:t>etrieve</a:t>
            </a:r>
            <a:r>
              <a:rPr lang="fr-FR" sz="2400" b="0" i="0" dirty="0">
                <a:solidFill>
                  <a:schemeClr val="bg1"/>
                </a:solidFill>
                <a:effectLst/>
                <a:latin typeface="OpenSansRegular"/>
              </a:rPr>
              <a:t> (lire)</a:t>
            </a:r>
          </a:p>
          <a:p>
            <a:pPr lvl="4">
              <a:buFont typeface="Arial" panose="020B0604020202020204" pitchFamily="34" charset="0"/>
              <a:buChar char="•"/>
            </a:pPr>
            <a:r>
              <a:rPr lang="fr-FR" sz="2400" b="1" i="0" dirty="0">
                <a:solidFill>
                  <a:schemeClr val="bg1"/>
                </a:solidFill>
                <a:effectLst/>
                <a:latin typeface="OpenSansRegular"/>
              </a:rPr>
              <a:t>UPDATE</a:t>
            </a:r>
            <a:r>
              <a:rPr lang="fr-FR" sz="2400" b="0" i="0" dirty="0">
                <a:solidFill>
                  <a:schemeClr val="bg1"/>
                </a:solidFill>
                <a:effectLst/>
                <a:latin typeface="OpenSansRegular"/>
              </a:rPr>
              <a:t> (mettre à jour)</a:t>
            </a:r>
          </a:p>
          <a:p>
            <a:pPr lvl="4">
              <a:buFont typeface="Arial" panose="020B0604020202020204" pitchFamily="34" charset="0"/>
              <a:buChar char="•"/>
            </a:pPr>
            <a:r>
              <a:rPr lang="fr-FR" sz="2400" b="1" i="0" dirty="0">
                <a:solidFill>
                  <a:schemeClr val="bg1"/>
                </a:solidFill>
                <a:effectLst/>
                <a:latin typeface="OpenSansRegular"/>
              </a:rPr>
              <a:t>D</a:t>
            </a:r>
            <a:r>
              <a:rPr lang="fr-FR" sz="2400" b="1" dirty="0">
                <a:solidFill>
                  <a:schemeClr val="bg1"/>
                </a:solidFill>
                <a:latin typeface="OpenSansRegular"/>
              </a:rPr>
              <a:t>ELETE</a:t>
            </a:r>
            <a:r>
              <a:rPr lang="fr-FR" sz="2400" b="0" i="0" dirty="0">
                <a:solidFill>
                  <a:schemeClr val="bg1"/>
                </a:solidFill>
                <a:effectLst/>
                <a:latin typeface="OpenSansRegular"/>
              </a:rPr>
              <a:t> (supprimer)</a:t>
            </a: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2" y="0"/>
            <a:ext cx="12192000"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CRUD</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Tree>
    <p:extLst>
      <p:ext uri="{BB962C8B-B14F-4D97-AF65-F5344CB8AC3E}">
        <p14:creationId xmlns:p14="http://schemas.microsoft.com/office/powerpoint/2010/main" val="257618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r>
              <a:rPr lang="fr-FR" sz="2400" b="0" i="0" dirty="0">
                <a:solidFill>
                  <a:schemeClr val="bg1"/>
                </a:solidFill>
                <a:effectLst/>
                <a:latin typeface="OpenSansRegular"/>
              </a:rPr>
              <a:t> </a:t>
            </a:r>
          </a:p>
          <a:p>
            <a:pPr algn="l"/>
            <a:endParaRPr lang="fr-FR" sz="2400" dirty="0">
              <a:solidFill>
                <a:schemeClr val="bg1"/>
              </a:solidFill>
              <a:latin typeface="OpenSansRegular"/>
            </a:endParaRPr>
          </a:p>
          <a:p>
            <a:pPr algn="l"/>
            <a:endParaRPr lang="fr-FR" sz="2400" dirty="0">
              <a:solidFill>
                <a:schemeClr val="bg1"/>
              </a:solidFill>
              <a:latin typeface="OpenSansRegular"/>
            </a:endParaRPr>
          </a:p>
          <a:p>
            <a:pPr algn="l"/>
            <a:endParaRPr lang="fr-FR" sz="2400" dirty="0">
              <a:solidFill>
                <a:schemeClr val="bg1"/>
              </a:solidFill>
              <a:latin typeface="OpenSansRegular"/>
            </a:endParaRPr>
          </a:p>
          <a:p>
            <a:pPr algn="l"/>
            <a:endParaRPr lang="fr-FR" sz="2400" dirty="0">
              <a:solidFill>
                <a:schemeClr val="bg1"/>
              </a:solidFill>
              <a:latin typeface="OpenSansRegular"/>
            </a:endParaRPr>
          </a:p>
          <a:p>
            <a:pPr algn="l"/>
            <a:r>
              <a:rPr lang="fr-FR" sz="2400" b="0" i="0" dirty="0">
                <a:solidFill>
                  <a:schemeClr val="bg1"/>
                </a:solidFill>
                <a:effectLst/>
                <a:latin typeface="OpenSansRegular"/>
              </a:rPr>
              <a:t>Pour introduire le manifeste CRUD dans notre projet. Nous avons essayé de mettre en œuvre des fonctions qui représentent des commandes usuelles  qu’un utilisateur a besoin d’utiliser pour créer et gérer des données. telles que </a:t>
            </a:r>
            <a:r>
              <a:rPr lang="fr-FR" sz="2400" b="1" i="0" dirty="0">
                <a:solidFill>
                  <a:schemeClr val="bg1"/>
                </a:solidFill>
                <a:effectLst/>
                <a:latin typeface="OpenSansRegular"/>
              </a:rPr>
              <a:t>INSERT</a:t>
            </a:r>
            <a:r>
              <a:rPr lang="fr-FR" sz="2400" b="0" i="0" dirty="0">
                <a:solidFill>
                  <a:schemeClr val="bg1"/>
                </a:solidFill>
                <a:effectLst/>
                <a:latin typeface="OpenSansRegular"/>
              </a:rPr>
              <a:t>, </a:t>
            </a:r>
            <a:r>
              <a:rPr lang="fr-FR" sz="2400" b="1" i="0" dirty="0">
                <a:solidFill>
                  <a:schemeClr val="bg1"/>
                </a:solidFill>
                <a:effectLst/>
                <a:latin typeface="OpenSansRegular"/>
              </a:rPr>
              <a:t>SELECT</a:t>
            </a:r>
            <a:r>
              <a:rPr lang="fr-FR" sz="2400" b="0" i="0" dirty="0">
                <a:solidFill>
                  <a:schemeClr val="bg1"/>
                </a:solidFill>
                <a:effectLst/>
                <a:latin typeface="OpenSansRegular"/>
              </a:rPr>
              <a:t>, </a:t>
            </a:r>
            <a:r>
              <a:rPr lang="fr-FR" sz="2400" b="1" i="0" dirty="0">
                <a:solidFill>
                  <a:schemeClr val="bg1"/>
                </a:solidFill>
                <a:effectLst/>
                <a:latin typeface="OpenSansRegular"/>
              </a:rPr>
              <a:t>UPDATE</a:t>
            </a:r>
            <a:r>
              <a:rPr lang="fr-FR" sz="2400" b="0" i="0" dirty="0">
                <a:solidFill>
                  <a:schemeClr val="bg1"/>
                </a:solidFill>
                <a:effectLst/>
                <a:latin typeface="OpenSansRegular"/>
              </a:rPr>
              <a:t> , </a:t>
            </a:r>
            <a:r>
              <a:rPr lang="fr-FR" sz="2400" b="1" i="0" dirty="0">
                <a:solidFill>
                  <a:schemeClr val="bg1"/>
                </a:solidFill>
                <a:effectLst/>
                <a:latin typeface="OpenSansRegular"/>
              </a:rPr>
              <a:t>DELETE</a:t>
            </a:r>
            <a:r>
              <a:rPr lang="fr-FR" sz="2400" b="0" i="0" dirty="0">
                <a:solidFill>
                  <a:schemeClr val="bg1"/>
                </a:solidFill>
                <a:effectLst/>
                <a:latin typeface="OpenSansRegular"/>
              </a:rPr>
              <a:t>, et des fonctions qui faciliteront l'utilisation de notre SGBD comme </a:t>
            </a:r>
            <a:r>
              <a:rPr lang="fr-FR" sz="2400" b="1" i="0" dirty="0">
                <a:solidFill>
                  <a:schemeClr val="bg1"/>
                </a:solidFill>
                <a:effectLst/>
                <a:latin typeface="OpenSansRegular"/>
              </a:rPr>
              <a:t>HELP</a:t>
            </a:r>
            <a:r>
              <a:rPr lang="fr-FR" sz="2400" b="0" i="0" dirty="0">
                <a:solidFill>
                  <a:schemeClr val="bg1"/>
                </a:solidFill>
                <a:effectLst/>
                <a:latin typeface="OpenSansRegular"/>
              </a:rPr>
              <a:t>, </a:t>
            </a:r>
            <a:r>
              <a:rPr lang="fr-FR" sz="2400" b="1" i="0" dirty="0">
                <a:solidFill>
                  <a:schemeClr val="bg1"/>
                </a:solidFill>
                <a:effectLst/>
                <a:latin typeface="OpenSansRegular"/>
              </a:rPr>
              <a:t>END</a:t>
            </a:r>
            <a:r>
              <a:rPr lang="fr-FR" sz="2400" dirty="0">
                <a:solidFill>
                  <a:schemeClr val="bg1"/>
                </a:solidFill>
                <a:latin typeface="OpenSansRegular"/>
              </a:rPr>
              <a:t>,</a:t>
            </a:r>
            <a:r>
              <a:rPr lang="fr-FR" sz="2400" b="0" i="0" dirty="0">
                <a:solidFill>
                  <a:schemeClr val="bg1"/>
                </a:solidFill>
                <a:effectLst/>
                <a:latin typeface="OpenSansRegular"/>
              </a:rPr>
              <a:t> </a:t>
            </a:r>
            <a:r>
              <a:rPr lang="fr-FR" sz="2400" b="1" i="0" dirty="0">
                <a:solidFill>
                  <a:schemeClr val="bg1"/>
                </a:solidFill>
                <a:effectLst/>
                <a:latin typeface="OpenSansRegular"/>
              </a:rPr>
              <a:t>QUIT</a:t>
            </a:r>
          </a:p>
          <a:p>
            <a:pPr algn="l"/>
            <a:endParaRPr lang="fr-FR" sz="2400" b="1" i="0" dirty="0">
              <a:solidFill>
                <a:schemeClr val="bg1"/>
              </a:solidFill>
              <a:effectLst/>
              <a:latin typeface="OpenSansRegular"/>
            </a:endParaRP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CRUD  </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Tree>
    <p:extLst>
      <p:ext uri="{BB962C8B-B14F-4D97-AF65-F5344CB8AC3E}">
        <p14:creationId xmlns:p14="http://schemas.microsoft.com/office/powerpoint/2010/main" val="48947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r>
              <a:rPr lang="fr-FR" sz="2400" b="0" i="0" dirty="0">
                <a:solidFill>
                  <a:schemeClr val="bg1"/>
                </a:solidFill>
                <a:effectLst/>
                <a:latin typeface="OpenSansRegular"/>
              </a:rPr>
              <a:t>             </a:t>
            </a:r>
          </a:p>
          <a:p>
            <a:pPr algn="l"/>
            <a:endParaRPr lang="fr-FR" sz="2400" dirty="0">
              <a:solidFill>
                <a:schemeClr val="bg1"/>
              </a:solidFill>
              <a:latin typeface="OpenSansRegular"/>
            </a:endParaRPr>
          </a:p>
          <a:p>
            <a:pPr algn="l"/>
            <a:r>
              <a:rPr lang="fr-FR" sz="2400" b="0" i="0" dirty="0">
                <a:solidFill>
                  <a:schemeClr val="bg1"/>
                </a:solidFill>
                <a:effectLst/>
                <a:latin typeface="OpenSansRegular"/>
              </a:rPr>
              <a:t>               Pour formuler une requête, On exécute une  commande sous la forme:</a:t>
            </a:r>
          </a:p>
          <a:p>
            <a:pPr algn="l"/>
            <a:endParaRPr lang="fr-FR" sz="2400" b="0" i="0" dirty="0">
              <a:solidFill>
                <a:schemeClr val="bg1"/>
              </a:solidFill>
              <a:effectLst/>
              <a:latin typeface="OpenSansRegular"/>
            </a:endParaRPr>
          </a:p>
          <a:p>
            <a:r>
              <a:rPr lang="fr-FR" sz="2400" dirty="0">
                <a:solidFill>
                  <a:schemeClr val="bg1"/>
                </a:solidFill>
                <a:latin typeface="OpenSansRegular"/>
              </a:rPr>
              <a:t>                                                   </a:t>
            </a:r>
            <a:r>
              <a:rPr lang="fr-FR" sz="2400" b="1" dirty="0">
                <a:solidFill>
                  <a:schemeClr val="bg1"/>
                </a:solidFill>
                <a:effectLst/>
                <a:latin typeface="OpenSansRegular"/>
              </a:rPr>
              <a:t>  </a:t>
            </a:r>
          </a:p>
          <a:p>
            <a:endParaRPr lang="fr-FR" sz="2400" b="1" dirty="0">
              <a:solidFill>
                <a:schemeClr val="bg1"/>
              </a:solidFill>
              <a:latin typeface="OpenSansRegular"/>
            </a:endParaRPr>
          </a:p>
          <a:p>
            <a:r>
              <a:rPr lang="fr-FR" sz="2400" b="1" dirty="0">
                <a:solidFill>
                  <a:schemeClr val="bg1"/>
                </a:solidFill>
                <a:effectLst/>
                <a:latin typeface="OpenSansRegular"/>
              </a:rPr>
              <a:t>                                                    </a:t>
            </a:r>
            <a:r>
              <a:rPr lang="fr-FR" sz="3600" b="1" dirty="0">
                <a:solidFill>
                  <a:srgbClr val="D4D4D4"/>
                </a:solidFill>
                <a:effectLst/>
                <a:latin typeface="Consolas" panose="020B0609020204030204" pitchFamily="49" charset="0"/>
              </a:rPr>
              <a:t>COMMAND.PARAMETER</a:t>
            </a:r>
            <a:endParaRPr lang="fr-FR" sz="2400" b="1" dirty="0">
              <a:solidFill>
                <a:srgbClr val="D4D4D4"/>
              </a:solidFill>
              <a:effectLst/>
              <a:latin typeface="Consolas" panose="020B0609020204030204" pitchFamily="49" charset="0"/>
            </a:endParaRPr>
          </a:p>
          <a:p>
            <a:pPr algn="l"/>
            <a:r>
              <a:rPr lang="fr-FR" sz="2400" dirty="0">
                <a:solidFill>
                  <a:schemeClr val="bg1"/>
                </a:solidFill>
                <a:latin typeface="OpenSansRegular"/>
              </a:rPr>
              <a:t>    </a:t>
            </a: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Gestion des requêtes</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Tree>
    <p:extLst>
      <p:ext uri="{BB962C8B-B14F-4D97-AF65-F5344CB8AC3E}">
        <p14:creationId xmlns:p14="http://schemas.microsoft.com/office/powerpoint/2010/main" val="335393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r>
              <a:rPr lang="fr-FR" sz="2400" b="0" i="0" dirty="0">
                <a:solidFill>
                  <a:schemeClr val="bg1"/>
                </a:solidFill>
                <a:effectLst/>
                <a:latin typeface="OpenSansRegular"/>
              </a:rPr>
              <a:t>             </a:t>
            </a:r>
            <a:endParaRPr lang="fr-FR" sz="2400" dirty="0">
              <a:solidFill>
                <a:schemeClr val="bg1"/>
              </a:solidFill>
              <a:latin typeface="OpenSansRegular"/>
            </a:endParaRPr>
          </a:p>
          <a:p>
            <a:r>
              <a:rPr lang="fr-FR" sz="2400" b="0" i="0" dirty="0">
                <a:solidFill>
                  <a:schemeClr val="bg1"/>
                </a:solidFill>
                <a:effectLst/>
                <a:latin typeface="OpenSansRegular"/>
              </a:rPr>
              <a:t>         </a:t>
            </a:r>
          </a:p>
          <a:p>
            <a:r>
              <a:rPr lang="fr-FR" sz="2400" dirty="0">
                <a:solidFill>
                  <a:schemeClr val="bg1"/>
                </a:solidFill>
                <a:latin typeface="OpenSansRegular"/>
              </a:rPr>
              <a:t>                                                   </a:t>
            </a:r>
            <a:r>
              <a:rPr lang="fr-FR" sz="2400" b="1" dirty="0">
                <a:solidFill>
                  <a:schemeClr val="bg1"/>
                </a:solidFill>
                <a:effectLst/>
                <a:latin typeface="OpenSansRegular"/>
              </a:rPr>
              <a:t>  </a:t>
            </a:r>
          </a:p>
          <a:p>
            <a:endParaRPr lang="fr-FR" sz="2400" b="1" dirty="0">
              <a:solidFill>
                <a:schemeClr val="bg1"/>
              </a:solidFill>
              <a:latin typeface="OpenSansRegular"/>
            </a:endParaRPr>
          </a:p>
          <a:p>
            <a:r>
              <a:rPr lang="fr-FR" sz="2400" b="1" dirty="0">
                <a:solidFill>
                  <a:schemeClr val="bg1"/>
                </a:solidFill>
                <a:effectLst/>
                <a:latin typeface="OpenSansRegular"/>
              </a:rPr>
              <a:t>                                                    </a:t>
            </a:r>
            <a:r>
              <a:rPr lang="fr-FR" sz="2400" dirty="0">
                <a:solidFill>
                  <a:schemeClr val="bg1"/>
                </a:solidFill>
                <a:latin typeface="OpenSansRegular"/>
              </a:rPr>
              <a:t>    </a:t>
            </a: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37322" y="0"/>
            <a:ext cx="12229320"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Gestion des requêtes</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graphicFrame>
        <p:nvGraphicFramePr>
          <p:cNvPr id="4" name="Tableau 4">
            <a:extLst>
              <a:ext uri="{FF2B5EF4-FFF2-40B4-BE49-F238E27FC236}">
                <a16:creationId xmlns:a16="http://schemas.microsoft.com/office/drawing/2014/main" id="{0017DE5C-99C9-4D0D-A5DC-48E4B2D0C6D5}"/>
              </a:ext>
            </a:extLst>
          </p:cNvPr>
          <p:cNvGraphicFramePr>
            <a:graphicFrameLocks noGrp="1"/>
          </p:cNvGraphicFramePr>
          <p:nvPr>
            <p:extLst>
              <p:ext uri="{D42A27DB-BD31-4B8C-83A1-F6EECF244321}">
                <p14:modId xmlns:p14="http://schemas.microsoft.com/office/powerpoint/2010/main" val="3039160469"/>
              </p:ext>
            </p:extLst>
          </p:nvPr>
        </p:nvGraphicFramePr>
        <p:xfrm>
          <a:off x="1448904" y="2095202"/>
          <a:ext cx="8128000" cy="69265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52718211"/>
                    </a:ext>
                  </a:extLst>
                </a:gridCol>
                <a:gridCol w="4064000">
                  <a:extLst>
                    <a:ext uri="{9D8B030D-6E8A-4147-A177-3AD203B41FA5}">
                      <a16:colId xmlns:a16="http://schemas.microsoft.com/office/drawing/2014/main" val="357344282"/>
                    </a:ext>
                  </a:extLst>
                </a:gridCol>
              </a:tblGrid>
              <a:tr h="692651">
                <a:tc>
                  <a:txBody>
                    <a:bodyPr/>
                    <a:lstStyle/>
                    <a:p>
                      <a:pPr algn="ctr">
                        <a:lnSpc>
                          <a:spcPct val="200000"/>
                        </a:lnSpc>
                      </a:pPr>
                      <a:r>
                        <a:rPr lang="fr-FR" dirty="0"/>
                        <a:t>COMMANDE </a:t>
                      </a:r>
                    </a:p>
                  </a:txBody>
                  <a:tcPr/>
                </a:tc>
                <a:tc>
                  <a:txBody>
                    <a:bodyPr/>
                    <a:lstStyle/>
                    <a:p>
                      <a:pPr algn="ctr">
                        <a:lnSpc>
                          <a:spcPct val="200000"/>
                        </a:lnSpc>
                      </a:pPr>
                      <a:r>
                        <a:rPr lang="fr-FR" dirty="0"/>
                        <a:t>PARAMETER</a:t>
                      </a:r>
                    </a:p>
                  </a:txBody>
                  <a:tcPr/>
                </a:tc>
                <a:extLst>
                  <a:ext uri="{0D108BD9-81ED-4DB2-BD59-A6C34878D82A}">
                    <a16:rowId xmlns:a16="http://schemas.microsoft.com/office/drawing/2014/main" val="3529960331"/>
                  </a:ext>
                </a:extLst>
              </a:tr>
            </a:tbl>
          </a:graphicData>
        </a:graphic>
      </p:graphicFrame>
      <p:graphicFrame>
        <p:nvGraphicFramePr>
          <p:cNvPr id="7" name="Tableau 7">
            <a:extLst>
              <a:ext uri="{FF2B5EF4-FFF2-40B4-BE49-F238E27FC236}">
                <a16:creationId xmlns:a16="http://schemas.microsoft.com/office/drawing/2014/main" id="{4A758AF9-9207-4BF2-9E8B-ED124812C2C8}"/>
              </a:ext>
            </a:extLst>
          </p:cNvPr>
          <p:cNvGraphicFramePr>
            <a:graphicFrameLocks noGrp="1"/>
          </p:cNvGraphicFramePr>
          <p:nvPr>
            <p:extLst>
              <p:ext uri="{D42A27DB-BD31-4B8C-83A1-F6EECF244321}">
                <p14:modId xmlns:p14="http://schemas.microsoft.com/office/powerpoint/2010/main" val="3329539921"/>
              </p:ext>
            </p:extLst>
          </p:nvPr>
        </p:nvGraphicFramePr>
        <p:xfrm>
          <a:off x="1448904" y="2846566"/>
          <a:ext cx="8128000" cy="2785608"/>
        </p:xfrm>
        <a:graphic>
          <a:graphicData uri="http://schemas.openxmlformats.org/drawingml/2006/table">
            <a:tbl>
              <a:tblPr firstRow="1" bandRow="1">
                <a:tableStyleId>{22838BEF-8BB2-4498-84A7-C5851F593DF1}</a:tableStyleId>
              </a:tblPr>
              <a:tblGrid>
                <a:gridCol w="4064000">
                  <a:extLst>
                    <a:ext uri="{9D8B030D-6E8A-4147-A177-3AD203B41FA5}">
                      <a16:colId xmlns:a16="http://schemas.microsoft.com/office/drawing/2014/main" val="1110049117"/>
                    </a:ext>
                  </a:extLst>
                </a:gridCol>
                <a:gridCol w="4064000">
                  <a:extLst>
                    <a:ext uri="{9D8B030D-6E8A-4147-A177-3AD203B41FA5}">
                      <a16:colId xmlns:a16="http://schemas.microsoft.com/office/drawing/2014/main" val="1449403889"/>
                    </a:ext>
                  </a:extLst>
                </a:gridCol>
              </a:tblGrid>
              <a:tr h="464268">
                <a:tc>
                  <a:txBody>
                    <a:bodyPr/>
                    <a:lstStyle/>
                    <a:p>
                      <a:pPr algn="ctr"/>
                      <a:r>
                        <a:rPr lang="fr-FR" sz="1800" b="1" kern="1200" dirty="0">
                          <a:solidFill>
                            <a:schemeClr val="dk1"/>
                          </a:solidFill>
                          <a:latin typeface="+mn-lt"/>
                          <a:ea typeface="+mn-ea"/>
                          <a:cs typeface="+mn-cs"/>
                        </a:rPr>
                        <a:t>  INSERT </a:t>
                      </a:r>
                    </a:p>
                  </a:txBody>
                  <a:tcPr/>
                </a:tc>
                <a:tc>
                  <a:txBody>
                    <a:bodyPr/>
                    <a:lstStyle/>
                    <a:p>
                      <a:pPr algn="ctr"/>
                      <a:r>
                        <a:rPr lang="fr-FR" sz="1800" b="1" kern="1200" dirty="0">
                          <a:solidFill>
                            <a:schemeClr val="dk1"/>
                          </a:solidFill>
                          <a:latin typeface="+mn-lt"/>
                          <a:ea typeface="+mn-ea"/>
                          <a:cs typeface="+mn-cs"/>
                        </a:rPr>
                        <a:t>  COL , LINE</a:t>
                      </a:r>
                    </a:p>
                  </a:txBody>
                  <a:tcPr/>
                </a:tc>
                <a:extLst>
                  <a:ext uri="{0D108BD9-81ED-4DB2-BD59-A6C34878D82A}">
                    <a16:rowId xmlns:a16="http://schemas.microsoft.com/office/drawing/2014/main" val="463531542"/>
                  </a:ext>
                </a:extLst>
              </a:tr>
              <a:tr h="464268">
                <a:tc>
                  <a:txBody>
                    <a:bodyPr/>
                    <a:lstStyle/>
                    <a:p>
                      <a:pPr algn="ctr"/>
                      <a:r>
                        <a:rPr lang="fr-FR" sz="1800" b="1" kern="1200" dirty="0">
                          <a:solidFill>
                            <a:schemeClr val="dk1"/>
                          </a:solidFill>
                          <a:latin typeface="+mn-lt"/>
                          <a:ea typeface="+mn-ea"/>
                          <a:cs typeface="+mn-cs"/>
                        </a:rPr>
                        <a:t>DELETE</a:t>
                      </a:r>
                    </a:p>
                  </a:txBody>
                  <a:tcPr/>
                </a:tc>
                <a:tc>
                  <a:txBody>
                    <a:bodyPr/>
                    <a:lstStyle/>
                    <a:p>
                      <a:pPr algn="ctr"/>
                      <a:r>
                        <a:rPr lang="fr-FR" sz="1800" b="1" kern="1200" dirty="0">
                          <a:solidFill>
                            <a:schemeClr val="dk1"/>
                          </a:solidFill>
                          <a:latin typeface="+mn-lt"/>
                          <a:ea typeface="+mn-ea"/>
                          <a:cs typeface="+mn-cs"/>
                        </a:rPr>
                        <a:t>TABLE, LINE, ALL</a:t>
                      </a:r>
                    </a:p>
                  </a:txBody>
                  <a:tcPr/>
                </a:tc>
                <a:extLst>
                  <a:ext uri="{0D108BD9-81ED-4DB2-BD59-A6C34878D82A}">
                    <a16:rowId xmlns:a16="http://schemas.microsoft.com/office/drawing/2014/main" val="4274377667"/>
                  </a:ext>
                </a:extLst>
              </a:tr>
              <a:tr h="464268">
                <a:tc>
                  <a:txBody>
                    <a:bodyPr/>
                    <a:lstStyle/>
                    <a:p>
                      <a:pPr algn="ctr"/>
                      <a:r>
                        <a:rPr lang="fr-FR" sz="1800" b="1" kern="1200" dirty="0">
                          <a:solidFill>
                            <a:schemeClr val="dk1"/>
                          </a:solidFill>
                          <a:latin typeface="+mn-lt"/>
                          <a:ea typeface="+mn-ea"/>
                          <a:cs typeface="+mn-cs"/>
                        </a:rPr>
                        <a:t> UPDATE</a:t>
                      </a:r>
                    </a:p>
                  </a:txBody>
                  <a:tcPr/>
                </a:tc>
                <a:tc>
                  <a:txBody>
                    <a:bodyPr/>
                    <a:lstStyle/>
                    <a:p>
                      <a:pPr algn="ctr"/>
                      <a:r>
                        <a:rPr lang="fr-FR" sz="1800" b="1" kern="1200" dirty="0">
                          <a:solidFill>
                            <a:schemeClr val="dk1"/>
                          </a:solidFill>
                          <a:latin typeface="+mn-lt"/>
                          <a:ea typeface="+mn-ea"/>
                          <a:cs typeface="+mn-cs"/>
                        </a:rPr>
                        <a:t>ALL</a:t>
                      </a:r>
                    </a:p>
                  </a:txBody>
                  <a:tcPr/>
                </a:tc>
                <a:extLst>
                  <a:ext uri="{0D108BD9-81ED-4DB2-BD59-A6C34878D82A}">
                    <a16:rowId xmlns:a16="http://schemas.microsoft.com/office/drawing/2014/main" val="3128486158"/>
                  </a:ext>
                </a:extLst>
              </a:tr>
              <a:tr h="464268">
                <a:tc>
                  <a:txBody>
                    <a:bodyPr/>
                    <a:lstStyle/>
                    <a:p>
                      <a:pPr algn="ctr"/>
                      <a:r>
                        <a:rPr lang="fr-FR" sz="1800" b="1" kern="1200" dirty="0">
                          <a:solidFill>
                            <a:schemeClr val="dk1"/>
                          </a:solidFill>
                          <a:latin typeface="+mn-lt"/>
                          <a:ea typeface="+mn-ea"/>
                          <a:cs typeface="+mn-cs"/>
                        </a:rPr>
                        <a:t>SELECT</a:t>
                      </a:r>
                    </a:p>
                  </a:txBody>
                  <a:tcPr/>
                </a:tc>
                <a:tc>
                  <a:txBody>
                    <a:bodyPr/>
                    <a:lstStyle/>
                    <a:p>
                      <a:pPr algn="ctr"/>
                      <a:r>
                        <a:rPr lang="fr-FR" sz="1800" b="1" kern="1200" dirty="0">
                          <a:solidFill>
                            <a:schemeClr val="dk1"/>
                          </a:solidFill>
                          <a:latin typeface="+mn-lt"/>
                          <a:ea typeface="+mn-ea"/>
                          <a:cs typeface="+mn-cs"/>
                        </a:rPr>
                        <a:t>*, TABLE</a:t>
                      </a:r>
                    </a:p>
                  </a:txBody>
                  <a:tcPr/>
                </a:tc>
                <a:extLst>
                  <a:ext uri="{0D108BD9-81ED-4DB2-BD59-A6C34878D82A}">
                    <a16:rowId xmlns:a16="http://schemas.microsoft.com/office/drawing/2014/main" val="3427936734"/>
                  </a:ext>
                </a:extLst>
              </a:tr>
              <a:tr h="464268">
                <a:tc>
                  <a:txBody>
                    <a:bodyPr/>
                    <a:lstStyle/>
                    <a:p>
                      <a:pPr algn="ctr"/>
                      <a:r>
                        <a:rPr lang="fr-FR" sz="1800" b="1" kern="1200" dirty="0">
                          <a:solidFill>
                            <a:schemeClr val="dk1"/>
                          </a:solidFill>
                          <a:latin typeface="+mn-lt"/>
                          <a:ea typeface="+mn-ea"/>
                          <a:cs typeface="+mn-cs"/>
                        </a:rPr>
                        <a:t>END</a:t>
                      </a:r>
                    </a:p>
                  </a:txBody>
                  <a:tcPr/>
                </a:tc>
                <a:tc>
                  <a:txBody>
                    <a:bodyPr/>
                    <a:lstStyle/>
                    <a:p>
                      <a:pPr algn="ctr"/>
                      <a:endParaRPr lang="fr-FR" sz="1800" b="1" kern="1200" dirty="0">
                        <a:solidFill>
                          <a:schemeClr val="dk1"/>
                        </a:solidFill>
                        <a:latin typeface="+mn-lt"/>
                        <a:ea typeface="+mn-ea"/>
                        <a:cs typeface="+mn-cs"/>
                      </a:endParaRPr>
                    </a:p>
                  </a:txBody>
                  <a:tcPr/>
                </a:tc>
                <a:extLst>
                  <a:ext uri="{0D108BD9-81ED-4DB2-BD59-A6C34878D82A}">
                    <a16:rowId xmlns:a16="http://schemas.microsoft.com/office/drawing/2014/main" val="3341865433"/>
                  </a:ext>
                </a:extLst>
              </a:tr>
              <a:tr h="464268">
                <a:tc>
                  <a:txBody>
                    <a:bodyPr/>
                    <a:lstStyle/>
                    <a:p>
                      <a:pPr algn="ctr"/>
                      <a:r>
                        <a:rPr lang="fr-FR" sz="1800" b="1" kern="1200" dirty="0">
                          <a:solidFill>
                            <a:schemeClr val="dk1"/>
                          </a:solidFill>
                          <a:latin typeface="+mn-lt"/>
                          <a:ea typeface="+mn-ea"/>
                          <a:cs typeface="+mn-cs"/>
                        </a:rPr>
                        <a:t>HELP</a:t>
                      </a:r>
                    </a:p>
                  </a:txBody>
                  <a:tcPr/>
                </a:tc>
                <a:tc>
                  <a:txBody>
                    <a:bodyPr/>
                    <a:lstStyle/>
                    <a:p>
                      <a:pPr algn="ctr"/>
                      <a:endParaRPr lang="fr-FR" dirty="0"/>
                    </a:p>
                  </a:txBody>
                  <a:tcPr/>
                </a:tc>
                <a:extLst>
                  <a:ext uri="{0D108BD9-81ED-4DB2-BD59-A6C34878D82A}">
                    <a16:rowId xmlns:a16="http://schemas.microsoft.com/office/drawing/2014/main" val="1901631270"/>
                  </a:ext>
                </a:extLst>
              </a:tr>
            </a:tbl>
          </a:graphicData>
        </a:graphic>
      </p:graphicFrame>
    </p:spTree>
    <p:extLst>
      <p:ext uri="{BB962C8B-B14F-4D97-AF65-F5344CB8AC3E}">
        <p14:creationId xmlns:p14="http://schemas.microsoft.com/office/powerpoint/2010/main" val="2075003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69402" y="908428"/>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endParaRPr lang="fr-FR" sz="2400" b="0" i="0" dirty="0">
              <a:solidFill>
                <a:schemeClr val="bg1"/>
              </a:solidFill>
              <a:effectLst/>
              <a:latin typeface="Roboto" panose="02000000000000000000" pitchFamily="2" charset="0"/>
            </a:endParaRP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fr-FR" sz="6000" dirty="0">
                <a:solidFill>
                  <a:schemeClr val="bg1"/>
                </a:solidFill>
              </a:rPr>
              <a:t>Interface main </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pic>
        <p:nvPicPr>
          <p:cNvPr id="6" name="Image 5">
            <a:extLst>
              <a:ext uri="{FF2B5EF4-FFF2-40B4-BE49-F238E27FC236}">
                <a16:creationId xmlns:a16="http://schemas.microsoft.com/office/drawing/2014/main" id="{D90ED9A8-9F2B-4087-84D9-A995C40D13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1248" y="2702615"/>
            <a:ext cx="5513142" cy="2398771"/>
          </a:xfrm>
          <a:prstGeom prst="rect">
            <a:avLst/>
          </a:prstGeom>
        </p:spPr>
      </p:pic>
      <p:sp>
        <p:nvSpPr>
          <p:cNvPr id="8" name="Rectangle : coins arrondis 7">
            <a:extLst>
              <a:ext uri="{FF2B5EF4-FFF2-40B4-BE49-F238E27FC236}">
                <a16:creationId xmlns:a16="http://schemas.microsoft.com/office/drawing/2014/main" id="{E23CBCA5-9914-4E1C-9993-660CBBF40F85}"/>
              </a:ext>
            </a:extLst>
          </p:cNvPr>
          <p:cNvSpPr/>
          <p:nvPr/>
        </p:nvSpPr>
        <p:spPr>
          <a:xfrm>
            <a:off x="69402" y="1112884"/>
            <a:ext cx="3261846" cy="167409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coins arrondis 9">
            <a:extLst>
              <a:ext uri="{FF2B5EF4-FFF2-40B4-BE49-F238E27FC236}">
                <a16:creationId xmlns:a16="http://schemas.microsoft.com/office/drawing/2014/main" id="{BAA59C05-03F0-4250-A531-7FDA9CBEC056}"/>
              </a:ext>
            </a:extLst>
          </p:cNvPr>
          <p:cNvSpPr/>
          <p:nvPr/>
        </p:nvSpPr>
        <p:spPr>
          <a:xfrm>
            <a:off x="8738240" y="1064198"/>
            <a:ext cx="3220279" cy="172278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36665C3B-98EB-4189-8CCB-833D645DA4EA}"/>
              </a:ext>
            </a:extLst>
          </p:cNvPr>
          <p:cNvSpPr/>
          <p:nvPr/>
        </p:nvSpPr>
        <p:spPr>
          <a:xfrm>
            <a:off x="110969" y="5039696"/>
            <a:ext cx="3220279" cy="172278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B2F51DF8-FD71-4098-8EB3-D71CC1195842}"/>
              </a:ext>
            </a:extLst>
          </p:cNvPr>
          <p:cNvSpPr/>
          <p:nvPr/>
        </p:nvSpPr>
        <p:spPr>
          <a:xfrm>
            <a:off x="8791315" y="5033255"/>
            <a:ext cx="3220279" cy="172278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1932BB75-5BE2-49C7-BE1E-F5796FCD2306}"/>
              </a:ext>
            </a:extLst>
          </p:cNvPr>
          <p:cNvSpPr txBox="1"/>
          <p:nvPr/>
        </p:nvSpPr>
        <p:spPr>
          <a:xfrm>
            <a:off x="-460239" y="5109816"/>
            <a:ext cx="4259004" cy="1569660"/>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solidFill>
                  <a:schemeClr val="bg1"/>
                </a:solidFill>
              </a:rPr>
              <a:t>  </a:t>
            </a:r>
            <a:r>
              <a:rPr lang="fr-FR" sz="2400" dirty="0">
                <a:solidFill>
                  <a:schemeClr val="bg1"/>
                </a:solidFill>
                <a:latin typeface="Roboto" panose="02000000000000000000" pitchFamily="2" charset="0"/>
              </a:rPr>
              <a:t>2</a:t>
            </a:r>
          </a:p>
          <a:p>
            <a:pPr algn="ctr"/>
            <a:r>
              <a:rPr lang="fr-FR" dirty="0">
                <a:solidFill>
                  <a:schemeClr val="bg1"/>
                </a:solidFill>
                <a:latin typeface="Roboto" panose="02000000000000000000" pitchFamily="2" charset="0"/>
              </a:rPr>
              <a:t>Permet de créer un nouveau</a:t>
            </a:r>
          </a:p>
          <a:p>
            <a:pPr algn="ctr"/>
            <a:r>
              <a:rPr lang="fr-FR" dirty="0">
                <a:solidFill>
                  <a:schemeClr val="bg1"/>
                </a:solidFill>
                <a:latin typeface="Roboto" panose="02000000000000000000" pitchFamily="2" charset="0"/>
              </a:rPr>
              <a:t>BD ou une nouvelle </a:t>
            </a:r>
          </a:p>
          <a:p>
            <a:pPr algn="ctr"/>
            <a:r>
              <a:rPr lang="fr-FR" dirty="0">
                <a:solidFill>
                  <a:schemeClr val="bg1"/>
                </a:solidFill>
                <a:latin typeface="Roboto" panose="02000000000000000000" pitchFamily="2" charset="0"/>
              </a:rPr>
              <a:t>table dans une DB ,</a:t>
            </a:r>
          </a:p>
          <a:p>
            <a:endParaRPr lang="fr-FR" dirty="0">
              <a:solidFill>
                <a:schemeClr val="bg1"/>
              </a:solidFill>
            </a:endParaRPr>
          </a:p>
        </p:txBody>
      </p:sp>
      <p:sp>
        <p:nvSpPr>
          <p:cNvPr id="14" name="ZoneTexte 13">
            <a:extLst>
              <a:ext uri="{FF2B5EF4-FFF2-40B4-BE49-F238E27FC236}">
                <a16:creationId xmlns:a16="http://schemas.microsoft.com/office/drawing/2014/main" id="{828D4346-0E91-44E2-B365-F5946BF69281}"/>
              </a:ext>
            </a:extLst>
          </p:cNvPr>
          <p:cNvSpPr txBox="1"/>
          <p:nvPr/>
        </p:nvSpPr>
        <p:spPr>
          <a:xfrm>
            <a:off x="8202586" y="1263463"/>
            <a:ext cx="4259004" cy="923330"/>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solidFill>
                  <a:schemeClr val="bg1"/>
                </a:solidFill>
              </a:rPr>
              <a:t>  3</a:t>
            </a:r>
            <a:endParaRPr lang="fr-FR" sz="2400" dirty="0">
              <a:solidFill>
                <a:schemeClr val="bg1"/>
              </a:solidFill>
              <a:latin typeface="Roboto" panose="02000000000000000000" pitchFamily="2" charset="0"/>
            </a:endParaRPr>
          </a:p>
          <a:p>
            <a:pPr algn="ctr"/>
            <a:r>
              <a:rPr lang="fr-FR" dirty="0">
                <a:solidFill>
                  <a:schemeClr val="bg1"/>
                </a:solidFill>
                <a:latin typeface="Roboto" panose="02000000000000000000" pitchFamily="2" charset="0"/>
              </a:rPr>
              <a:t>Permet d’ interpréter les commandes  (CRUD) </a:t>
            </a:r>
            <a:endParaRPr lang="fr-FR" dirty="0">
              <a:solidFill>
                <a:schemeClr val="bg1"/>
              </a:solidFill>
            </a:endParaRPr>
          </a:p>
        </p:txBody>
      </p:sp>
      <p:sp>
        <p:nvSpPr>
          <p:cNvPr id="15" name="ZoneTexte 14">
            <a:extLst>
              <a:ext uri="{FF2B5EF4-FFF2-40B4-BE49-F238E27FC236}">
                <a16:creationId xmlns:a16="http://schemas.microsoft.com/office/drawing/2014/main" id="{CC8F0EA1-51EE-423B-8D75-1A70CFE0057B}"/>
              </a:ext>
            </a:extLst>
          </p:cNvPr>
          <p:cNvSpPr txBox="1"/>
          <p:nvPr/>
        </p:nvSpPr>
        <p:spPr>
          <a:xfrm>
            <a:off x="8254431" y="5424470"/>
            <a:ext cx="4259004" cy="646331"/>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solidFill>
                  <a:schemeClr val="bg1"/>
                </a:solidFill>
              </a:rPr>
              <a:t>  4</a:t>
            </a:r>
            <a:endParaRPr lang="fr-FR" sz="2400" dirty="0">
              <a:solidFill>
                <a:schemeClr val="bg1"/>
              </a:solidFill>
              <a:latin typeface="Roboto" panose="02000000000000000000" pitchFamily="2" charset="0"/>
            </a:endParaRPr>
          </a:p>
          <a:p>
            <a:pPr algn="ctr"/>
            <a:r>
              <a:rPr lang="fr-FR" dirty="0">
                <a:solidFill>
                  <a:schemeClr val="bg1"/>
                </a:solidFill>
                <a:latin typeface="Roboto" panose="02000000000000000000" pitchFamily="2" charset="0"/>
              </a:rPr>
              <a:t>Permet de quitter le logiciel</a:t>
            </a:r>
            <a:endParaRPr lang="fr-FR" dirty="0">
              <a:solidFill>
                <a:schemeClr val="bg1"/>
              </a:solidFill>
            </a:endParaRPr>
          </a:p>
        </p:txBody>
      </p:sp>
      <p:sp>
        <p:nvSpPr>
          <p:cNvPr id="16" name="ZoneTexte 15">
            <a:extLst>
              <a:ext uri="{FF2B5EF4-FFF2-40B4-BE49-F238E27FC236}">
                <a16:creationId xmlns:a16="http://schemas.microsoft.com/office/drawing/2014/main" id="{50FAEA62-1ACF-484D-9845-C519E3DA4993}"/>
              </a:ext>
            </a:extLst>
          </p:cNvPr>
          <p:cNvSpPr txBox="1"/>
          <p:nvPr/>
        </p:nvSpPr>
        <p:spPr>
          <a:xfrm>
            <a:off x="-460239" y="1271894"/>
            <a:ext cx="4259004" cy="923330"/>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solidFill>
                  <a:schemeClr val="bg1"/>
                </a:solidFill>
              </a:rPr>
              <a:t>1</a:t>
            </a:r>
          </a:p>
          <a:p>
            <a:pPr algn="ctr"/>
            <a:r>
              <a:rPr lang="fr-FR" dirty="0">
                <a:solidFill>
                  <a:schemeClr val="bg1"/>
                </a:solidFill>
                <a:latin typeface="Roboto" panose="02000000000000000000" pitchFamily="2" charset="0"/>
              </a:rPr>
              <a:t>Permet de sélectionner une BD </a:t>
            </a:r>
          </a:p>
          <a:p>
            <a:pPr algn="ctr"/>
            <a:r>
              <a:rPr lang="fr-FR" dirty="0">
                <a:solidFill>
                  <a:schemeClr val="bg1"/>
                </a:solidFill>
                <a:latin typeface="Roboto" panose="02000000000000000000" pitchFamily="2" charset="0"/>
              </a:rPr>
              <a:t>ou une table</a:t>
            </a:r>
            <a:endParaRPr lang="fr-FR" dirty="0">
              <a:solidFill>
                <a:schemeClr val="bg1"/>
              </a:solidFill>
            </a:endParaRPr>
          </a:p>
        </p:txBody>
      </p:sp>
    </p:spTree>
    <p:extLst>
      <p:ext uri="{BB962C8B-B14F-4D97-AF65-F5344CB8AC3E}">
        <p14:creationId xmlns:p14="http://schemas.microsoft.com/office/powerpoint/2010/main" val="86496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1"/>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endParaRPr lang="fr-FR" sz="2400" dirty="0">
              <a:solidFill>
                <a:srgbClr val="3D3D3D"/>
              </a:solidFill>
              <a:latin typeface="Roboto" panose="02000000000000000000" pitchFamily="2" charset="0"/>
            </a:endParaRPr>
          </a:p>
          <a:p>
            <a:pPr algn="l"/>
            <a:endParaRPr lang="fr-FR" sz="2400" b="0" i="0" dirty="0">
              <a:solidFill>
                <a:srgbClr val="3D3D3D"/>
              </a:solidFill>
              <a:effectLst/>
              <a:latin typeface="Roboto" panose="02000000000000000000" pitchFamily="2" charset="0"/>
            </a:endParaRPr>
          </a:p>
          <a:p>
            <a:pPr algn="l"/>
            <a:endParaRPr lang="fr-FR" sz="2400" dirty="0">
              <a:solidFill>
                <a:srgbClr val="3D3D3D"/>
              </a:solidFill>
              <a:latin typeface="Roboto" panose="02000000000000000000" pitchFamily="2" charset="0"/>
            </a:endParaRPr>
          </a:p>
          <a:p>
            <a:pPr algn="l"/>
            <a:endParaRPr lang="fr-FR" sz="2400" b="0" i="0" dirty="0">
              <a:solidFill>
                <a:srgbClr val="3D3D3D"/>
              </a:solidFill>
              <a:effectLst/>
              <a:latin typeface="Roboto" panose="02000000000000000000" pitchFamily="2" charset="0"/>
            </a:endParaRP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29645" y="2935432"/>
            <a:ext cx="12221645" cy="987136"/>
          </a:xfrm>
          <a:prstGeom prst="rect">
            <a:avLst/>
          </a:prstGeom>
          <a:solidFill>
            <a:schemeClr val="accent2"/>
          </a:solidFill>
          <a:ln w="3175">
            <a:solidFill>
              <a:srgbClr val="FF0000"/>
            </a:solidFill>
            <a:miter lim="800000"/>
            <a:headEnd/>
            <a:tailEnd/>
          </a:ln>
          <a:effectLst/>
        </p:spPr>
        <p:txBody>
          <a:bodyPr wrap="none" anchor="ctr"/>
          <a:lstStyle/>
          <a:p>
            <a:pPr algn="ctr"/>
            <a:r>
              <a:rPr lang="fr-FR" sz="6000" dirty="0">
                <a:solidFill>
                  <a:schemeClr val="bg1"/>
                </a:solidFill>
              </a:rPr>
              <a:t>Réalisation </a:t>
            </a: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Tree>
    <p:extLst>
      <p:ext uri="{BB962C8B-B14F-4D97-AF65-F5344CB8AC3E}">
        <p14:creationId xmlns:p14="http://schemas.microsoft.com/office/powerpoint/2010/main" val="151605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descr="Title 1">
            <a:extLst>
              <a:ext uri="{FF2B5EF4-FFF2-40B4-BE49-F238E27FC236}">
                <a16:creationId xmlns:a16="http://schemas.microsoft.com/office/drawing/2014/main" id="{728AD45A-3663-49BB-B88C-D063641C3F57}"/>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2400" dirty="0">
              <a:solidFill>
                <a:schemeClr val="bg1"/>
              </a:solidFill>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r>
              <a:rPr lang="fr-FR" sz="2400" dirty="0">
                <a:solidFill>
                  <a:srgbClr val="FFFFFF"/>
                </a:solidFill>
                <a:latin typeface="Century Gothic"/>
              </a:rPr>
              <a:t>Le projet vise à mettre en œuvre un mini SGBD (Système de gestion de bases de données) à l'aide des structures et les fichiers.</a:t>
            </a:r>
            <a:br>
              <a:rPr lang="fr-FR" sz="2400" dirty="0">
                <a:solidFill>
                  <a:srgbClr val="FFFFFF"/>
                </a:solidFill>
                <a:latin typeface="Century Gothic"/>
              </a:rPr>
            </a:br>
            <a:r>
              <a:rPr lang="fr-FR" sz="2400" dirty="0">
                <a:solidFill>
                  <a:srgbClr val="FFFFFF"/>
                </a:solidFill>
                <a:latin typeface="Century Gothic"/>
              </a:rPr>
              <a:t>Le projet permettra de créer/modifier/supprimer une base, créer/modifier/supprimer des tables dans une base de données .</a:t>
            </a:r>
          </a:p>
          <a:p>
            <a:pPr lvl="1" algn="ctr"/>
            <a:endParaRPr lang="fr-FR" sz="2400" dirty="0">
              <a:solidFill>
                <a:srgbClr val="FFFFFF"/>
              </a:solidFill>
              <a:latin typeface="Century Gothic"/>
            </a:endParaRPr>
          </a:p>
          <a:p>
            <a:pPr lvl="1" algn="ctr"/>
            <a:r>
              <a:rPr lang="fr-FR" sz="2400" dirty="0">
                <a:solidFill>
                  <a:srgbClr val="FFFFFF"/>
                </a:solidFill>
                <a:latin typeface="Century Gothic"/>
              </a:rPr>
              <a:t>(manipulation des bases de données)</a:t>
            </a:r>
          </a:p>
          <a:p>
            <a:pPr lvl="1"/>
            <a:br>
              <a:rPr lang="fr-FR" sz="2400" dirty="0">
                <a:solidFill>
                  <a:schemeClr val="bg1"/>
                </a:solidFill>
              </a:rPr>
            </a:br>
            <a:endParaRPr lang="fr-FR" sz="6600" b="1" dirty="0">
              <a:solidFill>
                <a:schemeClr val="bg1"/>
              </a:solidFill>
              <a:latin typeface="Century Gothic" panose="020B0502020202020204" pitchFamily="34" charset="0"/>
            </a:endParaRPr>
          </a:p>
        </p:txBody>
      </p:sp>
      <p:sp>
        <p:nvSpPr>
          <p:cNvPr id="5" name="Rectangle 4">
            <a:extLst>
              <a:ext uri="{FF2B5EF4-FFF2-40B4-BE49-F238E27FC236}">
                <a16:creationId xmlns:a16="http://schemas.microsoft.com/office/drawing/2014/main" id="{42D0D68A-E55B-456A-BF4D-4C905FB8024D}"/>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en-GB" sz="4800" dirty="0">
                <a:solidFill>
                  <a:schemeClr val="bg1"/>
                </a:solidFill>
              </a:rPr>
              <a:t>Objectif :</a:t>
            </a:r>
            <a:endParaRPr lang="fr-FR" sz="6000" dirty="0">
              <a:solidFill>
                <a:schemeClr val="bg1"/>
              </a:solidFill>
            </a:endParaRPr>
          </a:p>
        </p:txBody>
      </p:sp>
    </p:spTree>
    <p:extLst>
      <p:ext uri="{BB962C8B-B14F-4D97-AF65-F5344CB8AC3E}">
        <p14:creationId xmlns:p14="http://schemas.microsoft.com/office/powerpoint/2010/main" val="22058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descr="Title 1">
            <a:extLst>
              <a:ext uri="{FF2B5EF4-FFF2-40B4-BE49-F238E27FC236}">
                <a16:creationId xmlns:a16="http://schemas.microsoft.com/office/drawing/2014/main" id="{728AD45A-3663-49BB-B88C-D063641C3F57}"/>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800" b="1" dirty="0">
              <a:solidFill>
                <a:schemeClr val="bg1"/>
              </a:solidFill>
              <a:latin typeface="Century Gothic" panose="020B0502020202020204" pitchFamily="34" charset="0"/>
            </a:endParaRPr>
          </a:p>
          <a:p>
            <a:pPr lvl="1"/>
            <a:endParaRPr lang="fr-FR" sz="2400" dirty="0">
              <a:solidFill>
                <a:schemeClr val="bg1"/>
              </a:solidFill>
            </a:endParaRPr>
          </a:p>
          <a:p>
            <a:pPr lvl="1"/>
            <a:endParaRPr lang="fr-FR" sz="2400" dirty="0">
              <a:solidFill>
                <a:schemeClr val="bg1"/>
              </a:solidFill>
            </a:endParaRPr>
          </a:p>
          <a:p>
            <a:pPr lvl="1"/>
            <a:r>
              <a:rPr lang="fr-FR" sz="2400" dirty="0">
                <a:solidFill>
                  <a:srgbClr val="FFFFFF"/>
                </a:solidFill>
                <a:latin typeface="Century Gothic"/>
              </a:rPr>
              <a:t>C’</a:t>
            </a:r>
            <a:r>
              <a:rPr lang="fr-FR" sz="2400" b="0" i="0" u="none" strike="noStrike" kern="1200" cap="none" spc="0" baseline="0" dirty="0">
                <a:solidFill>
                  <a:srgbClr val="FFFFFF"/>
                </a:solidFill>
                <a:uFillTx/>
                <a:latin typeface="Century Gothic"/>
              </a:rPr>
              <a:t>est une collection de données dont la structure reflète les relations qui existent entre ces données (aspect qui n'apparaît pas dans la notion de fichier) gérées par un Système de Gestion de Bases de Données .</a:t>
            </a:r>
          </a:p>
          <a:p>
            <a:pPr lvl="1"/>
            <a:br>
              <a:rPr lang="fr-FR" sz="2400" dirty="0">
                <a:solidFill>
                  <a:schemeClr val="bg1"/>
                </a:solidFill>
              </a:rPr>
            </a:br>
            <a:endParaRPr lang="fr-FR" sz="6600" b="1" dirty="0">
              <a:solidFill>
                <a:schemeClr val="bg1"/>
              </a:solidFill>
              <a:latin typeface="Century Gothic" panose="020B0502020202020204" pitchFamily="34" charset="0"/>
            </a:endParaRPr>
          </a:p>
        </p:txBody>
      </p:sp>
      <p:sp>
        <p:nvSpPr>
          <p:cNvPr id="5" name="Rectangle 4">
            <a:extLst>
              <a:ext uri="{FF2B5EF4-FFF2-40B4-BE49-F238E27FC236}">
                <a16:creationId xmlns:a16="http://schemas.microsoft.com/office/drawing/2014/main" id="{42D0D68A-E55B-456A-BF4D-4C905FB8024D}"/>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fr-FR" sz="4800" dirty="0">
                <a:solidFill>
                  <a:schemeClr val="bg1"/>
                </a:solidFill>
              </a:rPr>
              <a:t>Base de données : </a:t>
            </a:r>
          </a:p>
        </p:txBody>
      </p:sp>
      <p:pic>
        <p:nvPicPr>
          <p:cNvPr id="15" name="Image 14">
            <a:extLst>
              <a:ext uri="{FF2B5EF4-FFF2-40B4-BE49-F238E27FC236}">
                <a16:creationId xmlns:a16="http://schemas.microsoft.com/office/drawing/2014/main" id="{23A35E34-9775-44E5-B0CD-8668F2EC1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936" y="3394775"/>
            <a:ext cx="7072742" cy="29685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809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descr="Title 1">
            <a:extLst>
              <a:ext uri="{FF2B5EF4-FFF2-40B4-BE49-F238E27FC236}">
                <a16:creationId xmlns:a16="http://schemas.microsoft.com/office/drawing/2014/main" id="{728AD45A-3663-49BB-B88C-D063641C3F57}"/>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800" b="1" dirty="0">
              <a:solidFill>
                <a:schemeClr val="bg1"/>
              </a:solidFill>
              <a:latin typeface="Century Gothic" panose="020B0502020202020204" pitchFamily="34" charset="0"/>
            </a:endParaRPr>
          </a:p>
          <a:p>
            <a:pPr lvl="1"/>
            <a:endParaRPr lang="fr-FR" sz="2400" dirty="0">
              <a:solidFill>
                <a:schemeClr val="bg1"/>
              </a:solidFill>
            </a:endParaRPr>
          </a:p>
          <a:p>
            <a:pPr lvl="1"/>
            <a:endParaRPr lang="fr-FR" sz="2400" dirty="0">
              <a:solidFill>
                <a:schemeClr val="bg1"/>
              </a:solidFill>
            </a:endParaRPr>
          </a:p>
          <a:p>
            <a:pPr lvl="1"/>
            <a:r>
              <a:rPr lang="fr-FR" sz="2400" dirty="0">
                <a:solidFill>
                  <a:srgbClr val="FFFFFF"/>
                </a:solidFill>
                <a:latin typeface="Century Gothic"/>
              </a:rPr>
              <a:t>Un système de gestion de base de données (SGBD) est un logiciel système servant à stocker, à manipuler ou gérer, et à partager des données dans une base de données</a:t>
            </a:r>
            <a:r>
              <a:rPr lang="fr-FR" sz="2400" dirty="0">
                <a:solidFill>
                  <a:srgbClr val="FFFFFF"/>
                </a:solidFill>
              </a:rPr>
              <a:t> </a:t>
            </a:r>
          </a:p>
          <a:p>
            <a:pPr lvl="1"/>
            <a:br>
              <a:rPr lang="fr-FR" sz="2400" dirty="0">
                <a:solidFill>
                  <a:schemeClr val="bg1"/>
                </a:solidFill>
              </a:rPr>
            </a:br>
            <a:endParaRPr lang="fr-FR" sz="6600" b="1" dirty="0">
              <a:solidFill>
                <a:schemeClr val="bg1"/>
              </a:solidFill>
              <a:latin typeface="Century Gothic" panose="020B0502020202020204" pitchFamily="34" charset="0"/>
            </a:endParaRPr>
          </a:p>
        </p:txBody>
      </p:sp>
      <p:sp>
        <p:nvSpPr>
          <p:cNvPr id="5" name="Rectangle 4">
            <a:extLst>
              <a:ext uri="{FF2B5EF4-FFF2-40B4-BE49-F238E27FC236}">
                <a16:creationId xmlns:a16="http://schemas.microsoft.com/office/drawing/2014/main" id="{42D0D68A-E55B-456A-BF4D-4C905FB8024D}"/>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en-GB" sz="4800" dirty="0">
                <a:solidFill>
                  <a:schemeClr val="bg1"/>
                </a:solidFill>
              </a:rPr>
              <a:t>SGBD :</a:t>
            </a:r>
            <a:endParaRPr lang="fr-FR" sz="6000" dirty="0">
              <a:solidFill>
                <a:schemeClr val="bg1"/>
              </a:solidFill>
            </a:endParaRPr>
          </a:p>
        </p:txBody>
      </p:sp>
      <p:pic>
        <p:nvPicPr>
          <p:cNvPr id="3" name="Image 2">
            <a:extLst>
              <a:ext uri="{FF2B5EF4-FFF2-40B4-BE49-F238E27FC236}">
                <a16:creationId xmlns:a16="http://schemas.microsoft.com/office/drawing/2014/main" id="{01789C80-1014-4CDC-9688-ED9982F45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719" y="3138055"/>
            <a:ext cx="7800108" cy="34082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Cylindre 5">
            <a:extLst>
              <a:ext uri="{FF2B5EF4-FFF2-40B4-BE49-F238E27FC236}">
                <a16:creationId xmlns:a16="http://schemas.microsoft.com/office/drawing/2014/main" id="{B47B73C9-E600-41FE-9262-7411D426A795}"/>
              </a:ext>
            </a:extLst>
          </p:cNvPr>
          <p:cNvSpPr/>
          <p:nvPr/>
        </p:nvSpPr>
        <p:spPr>
          <a:xfrm>
            <a:off x="8177646" y="3922567"/>
            <a:ext cx="1797627" cy="201583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BDD</a:t>
            </a:r>
            <a:endParaRPr lang="fr-FR" b="1" dirty="0"/>
          </a:p>
        </p:txBody>
      </p:sp>
    </p:spTree>
    <p:extLst>
      <p:ext uri="{BB962C8B-B14F-4D97-AF65-F5344CB8AC3E}">
        <p14:creationId xmlns:p14="http://schemas.microsoft.com/office/powerpoint/2010/main" val="218949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descr="Title 1">
            <a:extLst>
              <a:ext uri="{FF2B5EF4-FFF2-40B4-BE49-F238E27FC236}">
                <a16:creationId xmlns:a16="http://schemas.microsoft.com/office/drawing/2014/main" id="{D1E2A28B-20A9-406C-81AF-A7B6C9BE090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endParaRPr lang="fr-FR" sz="2400" dirty="0">
              <a:solidFill>
                <a:srgbClr val="FFFFFF"/>
              </a:solidFill>
              <a:latin typeface="Century Gothic"/>
            </a:endParaRPr>
          </a:p>
          <a:p>
            <a:endParaRPr lang="en-US" sz="2400" dirty="0">
              <a:solidFill>
                <a:srgbClr val="FFFFFF"/>
              </a:solidFill>
              <a:latin typeface="Century Gothic"/>
            </a:endParaRPr>
          </a:p>
          <a:p>
            <a:endParaRPr lang="ar-MA" sz="2400" dirty="0">
              <a:solidFill>
                <a:srgbClr val="FFFFFF"/>
              </a:solidFill>
              <a:latin typeface="Century Gothic"/>
            </a:endParaRPr>
          </a:p>
          <a:p>
            <a:pPr lvl="1"/>
            <a:r>
              <a:rPr lang="fr-FR" sz="2400" dirty="0">
                <a:solidFill>
                  <a:srgbClr val="FFFFFF"/>
                </a:solidFill>
                <a:latin typeface="Century Gothic"/>
              </a:rPr>
              <a:t>Un fichier est une suite de données structurées, portant un nom et codée sur un support de stockage</a:t>
            </a:r>
            <a:r>
              <a:rPr lang="ar-MA" sz="2400" dirty="0">
                <a:solidFill>
                  <a:srgbClr val="FFFFFF"/>
                </a:solidFill>
                <a:latin typeface="Century Gothic"/>
              </a:rPr>
              <a:t>.</a:t>
            </a:r>
            <a:endParaRPr lang="fr-FR" sz="2400" dirty="0">
              <a:solidFill>
                <a:srgbClr val="FFFFFF"/>
              </a:solidFill>
              <a:latin typeface="Century Gothic"/>
            </a:endParaRPr>
          </a:p>
          <a:p>
            <a:pPr lvl="1"/>
            <a:r>
              <a:rPr lang="fr-FR" sz="2400" dirty="0">
                <a:solidFill>
                  <a:srgbClr val="FFFFFF"/>
                </a:solidFill>
                <a:latin typeface="Century Gothic"/>
              </a:rPr>
              <a:t>Les fichiers sont stockés dans une structure arborescente de dossiers dont l'origine est appelé la racine.</a:t>
            </a:r>
          </a:p>
          <a:p>
            <a:pPr lvl="1"/>
            <a:r>
              <a:rPr lang="fr-FR" sz="2400" dirty="0">
                <a:solidFill>
                  <a:srgbClr val="FFFFFF"/>
                </a:solidFill>
                <a:latin typeface="Century Gothic"/>
              </a:rPr>
              <a:t>La nature arborescente vient du fait qu'un dossier peut contenir des sous-dossiers qui eux-mêmes contiennent des sous-sous-dossiers.</a:t>
            </a:r>
          </a:p>
          <a:p>
            <a:pPr lvl="1"/>
            <a:r>
              <a:rPr lang="fr-FR" sz="2400" dirty="0">
                <a:solidFill>
                  <a:srgbClr val="FFFFFF"/>
                </a:solidFill>
                <a:latin typeface="Century Gothic"/>
              </a:rPr>
              <a:t>Un système de fichiers est la manière dont un ensemble de dossiers et fichiers informatiques sont regroupés et rangés sur un support de stockage.</a:t>
            </a:r>
          </a:p>
        </p:txBody>
      </p:sp>
      <p:sp>
        <p:nvSpPr>
          <p:cNvPr id="7" name="Rectangle 6">
            <a:extLst>
              <a:ext uri="{FF2B5EF4-FFF2-40B4-BE49-F238E27FC236}">
                <a16:creationId xmlns:a16="http://schemas.microsoft.com/office/drawing/2014/main" id="{E2E54110-79EF-4C33-A7C5-98370B705178}"/>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fr-FR" sz="4800" dirty="0">
                <a:solidFill>
                  <a:schemeClr val="bg1"/>
                </a:solidFill>
              </a:rPr>
              <a:t>Arborescence de dossiers et fichiers :</a:t>
            </a:r>
            <a:endParaRPr lang="fr-FR" sz="6000" dirty="0">
              <a:solidFill>
                <a:schemeClr val="bg1"/>
              </a:solidFill>
            </a:endParaRPr>
          </a:p>
        </p:txBody>
      </p:sp>
    </p:spTree>
    <p:extLst>
      <p:ext uri="{BB962C8B-B14F-4D97-AF65-F5344CB8AC3E}">
        <p14:creationId xmlns:p14="http://schemas.microsoft.com/office/powerpoint/2010/main" val="344339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descr="Title 1">
            <a:extLst>
              <a:ext uri="{FF2B5EF4-FFF2-40B4-BE49-F238E27FC236}">
                <a16:creationId xmlns:a16="http://schemas.microsoft.com/office/drawing/2014/main" id="{D1E2A28B-20A9-406C-81AF-A7B6C9BE090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endParaRPr lang="fr-FR" sz="2400" dirty="0">
              <a:solidFill>
                <a:srgbClr val="FFFFFF"/>
              </a:solidFill>
              <a:latin typeface="Century Gothic"/>
            </a:endParaRPr>
          </a:p>
          <a:p>
            <a:endParaRPr lang="fr-FR" sz="2400" dirty="0">
              <a:solidFill>
                <a:srgbClr val="FFFFFF"/>
              </a:solidFill>
              <a:latin typeface="Century Gothic"/>
            </a:endParaRPr>
          </a:p>
          <a:p>
            <a:endParaRPr lang="fr-FR" sz="2400" dirty="0">
              <a:solidFill>
                <a:srgbClr val="FFFFFF"/>
              </a:solidFill>
              <a:latin typeface="Century Gothic"/>
            </a:endParaRPr>
          </a:p>
          <a:p>
            <a:endParaRPr lang="fr-FR" sz="2400" dirty="0">
              <a:solidFill>
                <a:srgbClr val="FFFFFF"/>
              </a:solidFill>
              <a:latin typeface="Century Gothic"/>
            </a:endParaRPr>
          </a:p>
          <a:p>
            <a:pPr lvl="1"/>
            <a:r>
              <a:rPr lang="fr-FR" sz="2400" dirty="0">
                <a:solidFill>
                  <a:srgbClr val="FFFFFF"/>
                </a:solidFill>
                <a:latin typeface="Century Gothic"/>
              </a:rPr>
              <a:t>De la même manière que les arborescences des systèmes des fichiers, dans notre projet ,nous allons créer un dossier qui contiendra d'autres répertoires chaque répertoire contiendra des fichiers texte.</a:t>
            </a:r>
          </a:p>
          <a:p>
            <a:pPr lvl="1"/>
            <a:r>
              <a:rPr lang="fr-FR" sz="2400" dirty="0">
                <a:solidFill>
                  <a:srgbClr val="FFFFFF"/>
                </a:solidFill>
                <a:latin typeface="Century Gothic"/>
              </a:rPr>
              <a:t>Le dossier global représente le conteneur des bases de données</a:t>
            </a:r>
          </a:p>
          <a:p>
            <a:pPr lvl="1"/>
            <a:r>
              <a:rPr lang="fr-FR" sz="2400" dirty="0">
                <a:solidFill>
                  <a:srgbClr val="FFFFFF"/>
                </a:solidFill>
                <a:latin typeface="Century Gothic"/>
              </a:rPr>
              <a:t>Chaque sous-dossier représente une base de données</a:t>
            </a:r>
          </a:p>
          <a:p>
            <a:pPr lvl="1"/>
            <a:r>
              <a:rPr lang="fr-FR" sz="2400" dirty="0">
                <a:solidFill>
                  <a:srgbClr val="FFFFFF"/>
                </a:solidFill>
                <a:latin typeface="Century Gothic"/>
              </a:rPr>
              <a:t>Chaque base de données contient des tableaux qui seront présentés ,chaque table par un fichier</a:t>
            </a:r>
          </a:p>
        </p:txBody>
      </p:sp>
      <p:sp>
        <p:nvSpPr>
          <p:cNvPr id="7" name="Rectangle 6">
            <a:extLst>
              <a:ext uri="{FF2B5EF4-FFF2-40B4-BE49-F238E27FC236}">
                <a16:creationId xmlns:a16="http://schemas.microsoft.com/office/drawing/2014/main" id="{E2E54110-79EF-4C33-A7C5-98370B705178}"/>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fr-FR" sz="4800" dirty="0">
                <a:solidFill>
                  <a:schemeClr val="bg1"/>
                </a:solidFill>
              </a:rPr>
              <a:t>Architecture </a:t>
            </a:r>
            <a:r>
              <a:rPr lang="en-GB" sz="4800" dirty="0">
                <a:solidFill>
                  <a:schemeClr val="bg1"/>
                </a:solidFill>
              </a:rPr>
              <a:t>:</a:t>
            </a:r>
            <a:endParaRPr lang="fr-FR" sz="6000" dirty="0">
              <a:solidFill>
                <a:schemeClr val="bg1"/>
              </a:solidFill>
            </a:endParaRPr>
          </a:p>
        </p:txBody>
      </p:sp>
    </p:spTree>
    <p:extLst>
      <p:ext uri="{BB962C8B-B14F-4D97-AF65-F5344CB8AC3E}">
        <p14:creationId xmlns:p14="http://schemas.microsoft.com/office/powerpoint/2010/main" val="388547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descr="Title 1">
            <a:extLst>
              <a:ext uri="{FF2B5EF4-FFF2-40B4-BE49-F238E27FC236}">
                <a16:creationId xmlns:a16="http://schemas.microsoft.com/office/drawing/2014/main" id="{D1E2A28B-20A9-406C-81AF-A7B6C9BE090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800" b="1">
              <a:solidFill>
                <a:schemeClr val="bg1"/>
              </a:solidFill>
              <a:latin typeface="Century Gothic" panose="020B0502020202020204" pitchFamily="34" charset="0"/>
            </a:endParaRPr>
          </a:p>
          <a:p>
            <a:pPr lvl="1"/>
            <a:br>
              <a:rPr lang="fr-FR" sz="2400">
                <a:solidFill>
                  <a:schemeClr val="bg1"/>
                </a:solidFill>
              </a:rPr>
            </a:br>
            <a:endParaRPr lang="fr-FR" sz="6600" b="1"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id="{E2E54110-79EF-4C33-A7C5-98370B705178}"/>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fr-FR" sz="4800" dirty="0">
                <a:solidFill>
                  <a:schemeClr val="bg1"/>
                </a:solidFill>
              </a:rPr>
              <a:t>Architecture </a:t>
            </a:r>
            <a:r>
              <a:rPr lang="en-GB" sz="4800" dirty="0">
                <a:solidFill>
                  <a:schemeClr val="bg1"/>
                </a:solidFill>
              </a:rPr>
              <a:t>:</a:t>
            </a:r>
            <a:endParaRPr lang="fr-FR" sz="6000" dirty="0">
              <a:solidFill>
                <a:schemeClr val="bg1"/>
              </a:solidFill>
            </a:endParaRPr>
          </a:p>
        </p:txBody>
      </p:sp>
      <p:pic>
        <p:nvPicPr>
          <p:cNvPr id="34" name="Image 10">
            <a:extLst>
              <a:ext uri="{FF2B5EF4-FFF2-40B4-BE49-F238E27FC236}">
                <a16:creationId xmlns:a16="http://schemas.microsoft.com/office/drawing/2014/main" id="{591456AA-C279-4662-B4BA-A0AA6B2FAE32}"/>
              </a:ext>
            </a:extLst>
          </p:cNvPr>
          <p:cNvPicPr>
            <a:picLocks noChangeAspect="1"/>
          </p:cNvPicPr>
          <p:nvPr/>
        </p:nvPicPr>
        <p:blipFill>
          <a:blip r:embed="rId3"/>
          <a:stretch>
            <a:fillRect/>
          </a:stretch>
        </p:blipFill>
        <p:spPr>
          <a:xfrm>
            <a:off x="5414479" y="1084864"/>
            <a:ext cx="1288581" cy="1288581"/>
          </a:xfrm>
          <a:prstGeom prst="rect">
            <a:avLst/>
          </a:prstGeom>
          <a:ln>
            <a:noFill/>
          </a:ln>
          <a:effectLst>
            <a:softEdge rad="112500"/>
          </a:effectLst>
        </p:spPr>
      </p:pic>
      <p:pic>
        <p:nvPicPr>
          <p:cNvPr id="35" name="Image 12">
            <a:extLst>
              <a:ext uri="{FF2B5EF4-FFF2-40B4-BE49-F238E27FC236}">
                <a16:creationId xmlns:a16="http://schemas.microsoft.com/office/drawing/2014/main" id="{2B877BAB-07A7-4F93-9DAA-F1299E28B896}"/>
              </a:ext>
            </a:extLst>
          </p:cNvPr>
          <p:cNvPicPr>
            <a:picLocks noChangeAspect="1"/>
          </p:cNvPicPr>
          <p:nvPr/>
        </p:nvPicPr>
        <p:blipFill>
          <a:blip r:embed="rId4"/>
          <a:stretch>
            <a:fillRect/>
          </a:stretch>
        </p:blipFill>
        <p:spPr>
          <a:xfrm>
            <a:off x="2210077" y="2951630"/>
            <a:ext cx="902279" cy="1112212"/>
          </a:xfrm>
          <a:prstGeom prst="rect">
            <a:avLst/>
          </a:prstGeom>
          <a:ln>
            <a:noFill/>
          </a:ln>
          <a:effectLst>
            <a:softEdge rad="112500"/>
          </a:effectLst>
        </p:spPr>
      </p:pic>
      <p:pic>
        <p:nvPicPr>
          <p:cNvPr id="36" name="Image 14">
            <a:extLst>
              <a:ext uri="{FF2B5EF4-FFF2-40B4-BE49-F238E27FC236}">
                <a16:creationId xmlns:a16="http://schemas.microsoft.com/office/drawing/2014/main" id="{80A000D3-29EE-422C-AFAE-13212C50EBE0}"/>
              </a:ext>
            </a:extLst>
          </p:cNvPr>
          <p:cNvPicPr>
            <a:picLocks noChangeAspect="1"/>
          </p:cNvPicPr>
          <p:nvPr/>
        </p:nvPicPr>
        <p:blipFill>
          <a:blip r:embed="rId5"/>
          <a:stretch>
            <a:fillRect/>
          </a:stretch>
        </p:blipFill>
        <p:spPr>
          <a:xfrm>
            <a:off x="796330" y="5250669"/>
            <a:ext cx="1035119" cy="1035119"/>
          </a:xfrm>
          <a:prstGeom prst="rect">
            <a:avLst/>
          </a:prstGeom>
          <a:ln>
            <a:noFill/>
          </a:ln>
          <a:effectLst>
            <a:softEdge rad="112500"/>
          </a:effectLst>
        </p:spPr>
      </p:pic>
      <p:pic>
        <p:nvPicPr>
          <p:cNvPr id="37" name="Image 15">
            <a:extLst>
              <a:ext uri="{FF2B5EF4-FFF2-40B4-BE49-F238E27FC236}">
                <a16:creationId xmlns:a16="http://schemas.microsoft.com/office/drawing/2014/main" id="{12948298-B7B1-4CA8-8FE1-A77963583AD2}"/>
              </a:ext>
            </a:extLst>
          </p:cNvPr>
          <p:cNvPicPr>
            <a:picLocks noChangeAspect="1"/>
          </p:cNvPicPr>
          <p:nvPr/>
        </p:nvPicPr>
        <p:blipFill>
          <a:blip r:embed="rId4"/>
          <a:stretch>
            <a:fillRect/>
          </a:stretch>
        </p:blipFill>
        <p:spPr>
          <a:xfrm>
            <a:off x="5522061" y="2951630"/>
            <a:ext cx="902279" cy="1112212"/>
          </a:xfrm>
          <a:prstGeom prst="rect">
            <a:avLst/>
          </a:prstGeom>
          <a:ln>
            <a:noFill/>
          </a:ln>
          <a:effectLst>
            <a:softEdge rad="112500"/>
          </a:effectLst>
        </p:spPr>
      </p:pic>
      <p:pic>
        <p:nvPicPr>
          <p:cNvPr id="38" name="Image 16">
            <a:extLst>
              <a:ext uri="{FF2B5EF4-FFF2-40B4-BE49-F238E27FC236}">
                <a16:creationId xmlns:a16="http://schemas.microsoft.com/office/drawing/2014/main" id="{11C4ECEB-8F33-4A29-B624-829675E85110}"/>
              </a:ext>
            </a:extLst>
          </p:cNvPr>
          <p:cNvPicPr>
            <a:picLocks noChangeAspect="1"/>
          </p:cNvPicPr>
          <p:nvPr/>
        </p:nvPicPr>
        <p:blipFill>
          <a:blip r:embed="rId4"/>
          <a:stretch>
            <a:fillRect/>
          </a:stretch>
        </p:blipFill>
        <p:spPr>
          <a:xfrm>
            <a:off x="9525883" y="3071968"/>
            <a:ext cx="828215" cy="1020915"/>
          </a:xfrm>
          <a:prstGeom prst="rect">
            <a:avLst/>
          </a:prstGeom>
          <a:ln>
            <a:noFill/>
          </a:ln>
          <a:effectLst>
            <a:softEdge rad="112500"/>
          </a:effectLst>
        </p:spPr>
      </p:pic>
      <p:pic>
        <p:nvPicPr>
          <p:cNvPr id="39" name="Image 17">
            <a:extLst>
              <a:ext uri="{FF2B5EF4-FFF2-40B4-BE49-F238E27FC236}">
                <a16:creationId xmlns:a16="http://schemas.microsoft.com/office/drawing/2014/main" id="{61F4B190-6386-4F49-AFE5-E351B2E6016D}"/>
              </a:ext>
            </a:extLst>
          </p:cNvPr>
          <p:cNvPicPr>
            <a:picLocks noChangeAspect="1"/>
          </p:cNvPicPr>
          <p:nvPr/>
        </p:nvPicPr>
        <p:blipFill>
          <a:blip r:embed="rId5"/>
          <a:stretch>
            <a:fillRect/>
          </a:stretch>
        </p:blipFill>
        <p:spPr>
          <a:xfrm>
            <a:off x="2228700" y="5240359"/>
            <a:ext cx="1035119" cy="1035119"/>
          </a:xfrm>
          <a:prstGeom prst="rect">
            <a:avLst/>
          </a:prstGeom>
          <a:ln>
            <a:noFill/>
          </a:ln>
          <a:effectLst>
            <a:softEdge rad="112500"/>
          </a:effectLst>
        </p:spPr>
      </p:pic>
      <p:pic>
        <p:nvPicPr>
          <p:cNvPr id="40" name="Image 18">
            <a:extLst>
              <a:ext uri="{FF2B5EF4-FFF2-40B4-BE49-F238E27FC236}">
                <a16:creationId xmlns:a16="http://schemas.microsoft.com/office/drawing/2014/main" id="{AA920C99-83CC-45DF-848D-D7D9011EB6AA}"/>
              </a:ext>
            </a:extLst>
          </p:cNvPr>
          <p:cNvPicPr>
            <a:picLocks noChangeAspect="1"/>
          </p:cNvPicPr>
          <p:nvPr/>
        </p:nvPicPr>
        <p:blipFill>
          <a:blip r:embed="rId5"/>
          <a:stretch>
            <a:fillRect/>
          </a:stretch>
        </p:blipFill>
        <p:spPr>
          <a:xfrm>
            <a:off x="4529111" y="5250669"/>
            <a:ext cx="1035119" cy="1035119"/>
          </a:xfrm>
          <a:prstGeom prst="rect">
            <a:avLst/>
          </a:prstGeom>
          <a:ln>
            <a:noFill/>
          </a:ln>
          <a:effectLst>
            <a:softEdge rad="112500"/>
          </a:effectLst>
        </p:spPr>
      </p:pic>
      <p:pic>
        <p:nvPicPr>
          <p:cNvPr id="41" name="Image 19">
            <a:extLst>
              <a:ext uri="{FF2B5EF4-FFF2-40B4-BE49-F238E27FC236}">
                <a16:creationId xmlns:a16="http://schemas.microsoft.com/office/drawing/2014/main" id="{82C558B9-369A-48DC-BADE-1D832FEE0B18}"/>
              </a:ext>
            </a:extLst>
          </p:cNvPr>
          <p:cNvPicPr>
            <a:picLocks noChangeAspect="1"/>
          </p:cNvPicPr>
          <p:nvPr/>
        </p:nvPicPr>
        <p:blipFill>
          <a:blip r:embed="rId5"/>
          <a:stretch>
            <a:fillRect/>
          </a:stretch>
        </p:blipFill>
        <p:spPr>
          <a:xfrm>
            <a:off x="10890055" y="5246406"/>
            <a:ext cx="1035119" cy="1035119"/>
          </a:xfrm>
          <a:prstGeom prst="rect">
            <a:avLst/>
          </a:prstGeom>
          <a:ln>
            <a:noFill/>
          </a:ln>
          <a:effectLst>
            <a:softEdge rad="112500"/>
          </a:effectLst>
        </p:spPr>
      </p:pic>
      <p:pic>
        <p:nvPicPr>
          <p:cNvPr id="42" name="Image 20">
            <a:extLst>
              <a:ext uri="{FF2B5EF4-FFF2-40B4-BE49-F238E27FC236}">
                <a16:creationId xmlns:a16="http://schemas.microsoft.com/office/drawing/2014/main" id="{CE314485-D3A7-4AFB-A74F-DF4F42D2CA91}"/>
              </a:ext>
            </a:extLst>
          </p:cNvPr>
          <p:cNvPicPr>
            <a:picLocks noChangeAspect="1"/>
          </p:cNvPicPr>
          <p:nvPr/>
        </p:nvPicPr>
        <p:blipFill>
          <a:blip r:embed="rId5"/>
          <a:stretch>
            <a:fillRect/>
          </a:stretch>
        </p:blipFill>
        <p:spPr>
          <a:xfrm>
            <a:off x="8046477" y="5240360"/>
            <a:ext cx="1035119" cy="1035119"/>
          </a:xfrm>
          <a:prstGeom prst="rect">
            <a:avLst/>
          </a:prstGeom>
          <a:ln>
            <a:noFill/>
          </a:ln>
          <a:effectLst>
            <a:softEdge rad="112500"/>
          </a:effectLst>
        </p:spPr>
      </p:pic>
      <p:pic>
        <p:nvPicPr>
          <p:cNvPr id="43" name="Image 21">
            <a:extLst>
              <a:ext uri="{FF2B5EF4-FFF2-40B4-BE49-F238E27FC236}">
                <a16:creationId xmlns:a16="http://schemas.microsoft.com/office/drawing/2014/main" id="{38127C16-624B-4B1C-AAD0-CFCA14990B4D}"/>
              </a:ext>
            </a:extLst>
          </p:cNvPr>
          <p:cNvPicPr>
            <a:picLocks noChangeAspect="1"/>
          </p:cNvPicPr>
          <p:nvPr/>
        </p:nvPicPr>
        <p:blipFill>
          <a:blip r:embed="rId5"/>
          <a:stretch>
            <a:fillRect/>
          </a:stretch>
        </p:blipFill>
        <p:spPr>
          <a:xfrm>
            <a:off x="9047897" y="5240361"/>
            <a:ext cx="1035119" cy="1035119"/>
          </a:xfrm>
          <a:prstGeom prst="rect">
            <a:avLst/>
          </a:prstGeom>
          <a:ln>
            <a:noFill/>
          </a:ln>
          <a:effectLst>
            <a:softEdge rad="112500"/>
          </a:effectLst>
        </p:spPr>
      </p:pic>
      <p:pic>
        <p:nvPicPr>
          <p:cNvPr id="44" name="Image 22">
            <a:extLst>
              <a:ext uri="{FF2B5EF4-FFF2-40B4-BE49-F238E27FC236}">
                <a16:creationId xmlns:a16="http://schemas.microsoft.com/office/drawing/2014/main" id="{20DB1726-F4B5-4298-88EB-23192B44CAD5}"/>
              </a:ext>
            </a:extLst>
          </p:cNvPr>
          <p:cNvPicPr>
            <a:picLocks noChangeAspect="1"/>
          </p:cNvPicPr>
          <p:nvPr/>
        </p:nvPicPr>
        <p:blipFill>
          <a:blip r:embed="rId5"/>
          <a:stretch>
            <a:fillRect/>
          </a:stretch>
        </p:blipFill>
        <p:spPr>
          <a:xfrm>
            <a:off x="6023392" y="5261288"/>
            <a:ext cx="1035119" cy="1035119"/>
          </a:xfrm>
          <a:prstGeom prst="rect">
            <a:avLst/>
          </a:prstGeom>
          <a:ln>
            <a:noFill/>
          </a:ln>
          <a:effectLst>
            <a:softEdge rad="112500"/>
          </a:effectLst>
        </p:spPr>
      </p:pic>
      <p:sp>
        <p:nvSpPr>
          <p:cNvPr id="46" name="Rectangle 24">
            <a:extLst>
              <a:ext uri="{FF2B5EF4-FFF2-40B4-BE49-F238E27FC236}">
                <a16:creationId xmlns:a16="http://schemas.microsoft.com/office/drawing/2014/main" id="{B80880D6-D537-47EB-A0DF-CC75A955C13A}"/>
              </a:ext>
            </a:extLst>
          </p:cNvPr>
          <p:cNvSpPr/>
          <p:nvPr/>
        </p:nvSpPr>
        <p:spPr>
          <a:xfrm>
            <a:off x="698718" y="3163400"/>
            <a:ext cx="1408688" cy="615702"/>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dirty="0" err="1">
                <a:solidFill>
                  <a:srgbClr val="FFFFFF"/>
                </a:solidFill>
                <a:uFillTx/>
                <a:latin typeface="Century Gothic"/>
              </a:rPr>
              <a:t>DataBase</a:t>
            </a:r>
            <a:r>
              <a:rPr lang="fr-FR" sz="1600" b="0" i="0" u="none" strike="noStrike" kern="1200" cap="none" spc="0" baseline="0" dirty="0">
                <a:solidFill>
                  <a:srgbClr val="FFFFFF"/>
                </a:solidFill>
                <a:uFillTx/>
                <a:latin typeface="Century Gothic"/>
              </a:rPr>
              <a:t> 1</a:t>
            </a:r>
          </a:p>
        </p:txBody>
      </p:sp>
      <p:sp>
        <p:nvSpPr>
          <p:cNvPr id="47" name="Rectangle 25">
            <a:extLst>
              <a:ext uri="{FF2B5EF4-FFF2-40B4-BE49-F238E27FC236}">
                <a16:creationId xmlns:a16="http://schemas.microsoft.com/office/drawing/2014/main" id="{679E4B09-A805-4294-905F-B51858F9FE00}"/>
              </a:ext>
            </a:extLst>
          </p:cNvPr>
          <p:cNvSpPr/>
          <p:nvPr/>
        </p:nvSpPr>
        <p:spPr>
          <a:xfrm>
            <a:off x="3960048" y="3182246"/>
            <a:ext cx="1494294" cy="615702"/>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dirty="0" err="1">
                <a:solidFill>
                  <a:srgbClr val="FFFFFF"/>
                </a:solidFill>
                <a:uFillTx/>
                <a:latin typeface="Century Gothic"/>
              </a:rPr>
              <a:t>DataBase</a:t>
            </a:r>
            <a:r>
              <a:rPr lang="fr-FR" sz="1600" b="0" i="0" u="none" strike="noStrike" kern="1200" cap="none" spc="0" baseline="0" dirty="0">
                <a:solidFill>
                  <a:srgbClr val="FFFFFF"/>
                </a:solidFill>
                <a:uFillTx/>
                <a:latin typeface="Century Gothic"/>
              </a:rPr>
              <a:t> 2</a:t>
            </a:r>
          </a:p>
        </p:txBody>
      </p:sp>
      <p:sp>
        <p:nvSpPr>
          <p:cNvPr id="48" name="Rectangle 26">
            <a:extLst>
              <a:ext uri="{FF2B5EF4-FFF2-40B4-BE49-F238E27FC236}">
                <a16:creationId xmlns:a16="http://schemas.microsoft.com/office/drawing/2014/main" id="{A0377EF9-9E00-4E5C-A781-C69EF597E9B2}"/>
              </a:ext>
            </a:extLst>
          </p:cNvPr>
          <p:cNvSpPr/>
          <p:nvPr/>
        </p:nvSpPr>
        <p:spPr>
          <a:xfrm>
            <a:off x="7980240" y="3163400"/>
            <a:ext cx="1410205" cy="615702"/>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dirty="0" err="1">
                <a:solidFill>
                  <a:srgbClr val="FFFFFF"/>
                </a:solidFill>
                <a:uFillTx/>
                <a:latin typeface="Century Gothic"/>
              </a:rPr>
              <a:t>DataBase</a:t>
            </a:r>
            <a:r>
              <a:rPr lang="fr-FR" sz="1600" b="0" i="0" u="none" strike="noStrike" kern="1200" cap="none" spc="0" baseline="0" dirty="0">
                <a:solidFill>
                  <a:srgbClr val="FFFFFF"/>
                </a:solidFill>
                <a:uFillTx/>
                <a:latin typeface="Century Gothic"/>
              </a:rPr>
              <a:t> n</a:t>
            </a:r>
          </a:p>
        </p:txBody>
      </p:sp>
      <p:cxnSp>
        <p:nvCxnSpPr>
          <p:cNvPr id="49" name="Connecteur droit avec flèche 28">
            <a:extLst>
              <a:ext uri="{FF2B5EF4-FFF2-40B4-BE49-F238E27FC236}">
                <a16:creationId xmlns:a16="http://schemas.microsoft.com/office/drawing/2014/main" id="{F740B144-8597-47A5-AFD5-96CB61D30165}"/>
              </a:ext>
            </a:extLst>
          </p:cNvPr>
          <p:cNvCxnSpPr>
            <a:cxnSpLocks/>
          </p:cNvCxnSpPr>
          <p:nvPr/>
        </p:nvCxnSpPr>
        <p:spPr>
          <a:xfrm flipH="1">
            <a:off x="2661217" y="1844203"/>
            <a:ext cx="2740247" cy="1096679"/>
          </a:xfrm>
          <a:prstGeom prst="straightConnector1">
            <a:avLst/>
          </a:prstGeom>
          <a:noFill/>
          <a:ln w="28575" cap="rnd">
            <a:solidFill>
              <a:srgbClr val="3494BA"/>
            </a:solidFill>
            <a:prstDash val="solid"/>
            <a:tailEnd type="arrow"/>
          </a:ln>
        </p:spPr>
      </p:cxnSp>
      <p:cxnSp>
        <p:nvCxnSpPr>
          <p:cNvPr id="50" name="Connecteur droit avec flèche 29">
            <a:extLst>
              <a:ext uri="{FF2B5EF4-FFF2-40B4-BE49-F238E27FC236}">
                <a16:creationId xmlns:a16="http://schemas.microsoft.com/office/drawing/2014/main" id="{BF28BE82-BED1-42D3-832B-941837C7D01B}"/>
              </a:ext>
            </a:extLst>
          </p:cNvPr>
          <p:cNvCxnSpPr>
            <a:cxnSpLocks/>
          </p:cNvCxnSpPr>
          <p:nvPr/>
        </p:nvCxnSpPr>
        <p:spPr>
          <a:xfrm flipH="1">
            <a:off x="5809095" y="2383426"/>
            <a:ext cx="9012" cy="578277"/>
          </a:xfrm>
          <a:prstGeom prst="straightConnector1">
            <a:avLst/>
          </a:prstGeom>
          <a:noFill/>
          <a:ln w="28575" cap="rnd">
            <a:solidFill>
              <a:srgbClr val="3494BA"/>
            </a:solidFill>
            <a:prstDash val="solid"/>
            <a:tailEnd type="arrow"/>
          </a:ln>
        </p:spPr>
      </p:cxnSp>
      <p:cxnSp>
        <p:nvCxnSpPr>
          <p:cNvPr id="51" name="Connecteur droit avec flèche 33">
            <a:extLst>
              <a:ext uri="{FF2B5EF4-FFF2-40B4-BE49-F238E27FC236}">
                <a16:creationId xmlns:a16="http://schemas.microsoft.com/office/drawing/2014/main" id="{CBCAF9CF-CE55-4585-AF84-AD9AE1E07125}"/>
              </a:ext>
            </a:extLst>
          </p:cNvPr>
          <p:cNvCxnSpPr>
            <a:cxnSpLocks/>
          </p:cNvCxnSpPr>
          <p:nvPr/>
        </p:nvCxnSpPr>
        <p:spPr>
          <a:xfrm>
            <a:off x="6703062" y="1854822"/>
            <a:ext cx="3178854" cy="1227241"/>
          </a:xfrm>
          <a:prstGeom prst="straightConnector1">
            <a:avLst/>
          </a:prstGeom>
          <a:noFill/>
          <a:ln w="28575" cap="rnd">
            <a:solidFill>
              <a:srgbClr val="3494BA"/>
            </a:solidFill>
            <a:prstDash val="solid"/>
            <a:tailEnd type="arrow"/>
          </a:ln>
        </p:spPr>
      </p:cxnSp>
      <p:cxnSp>
        <p:nvCxnSpPr>
          <p:cNvPr id="52" name="Connecteur droit avec flèche 37">
            <a:extLst>
              <a:ext uri="{FF2B5EF4-FFF2-40B4-BE49-F238E27FC236}">
                <a16:creationId xmlns:a16="http://schemas.microsoft.com/office/drawing/2014/main" id="{9A8A0428-E185-40E3-990C-A5D6FCBCEA98}"/>
              </a:ext>
            </a:extLst>
          </p:cNvPr>
          <p:cNvCxnSpPr>
            <a:cxnSpLocks/>
          </p:cNvCxnSpPr>
          <p:nvPr/>
        </p:nvCxnSpPr>
        <p:spPr>
          <a:xfrm flipH="1">
            <a:off x="1228255" y="4063842"/>
            <a:ext cx="1249902" cy="1176518"/>
          </a:xfrm>
          <a:prstGeom prst="straightConnector1">
            <a:avLst/>
          </a:prstGeom>
          <a:noFill/>
          <a:ln w="28575" cap="rnd">
            <a:solidFill>
              <a:srgbClr val="3494BA"/>
            </a:solidFill>
            <a:prstDash val="solid"/>
            <a:tailEnd type="arrow"/>
          </a:ln>
        </p:spPr>
      </p:cxnSp>
      <p:cxnSp>
        <p:nvCxnSpPr>
          <p:cNvPr id="53" name="Connecteur droit avec flèche 40">
            <a:extLst>
              <a:ext uri="{FF2B5EF4-FFF2-40B4-BE49-F238E27FC236}">
                <a16:creationId xmlns:a16="http://schemas.microsoft.com/office/drawing/2014/main" id="{58895AB3-A6A6-4756-8FB2-364F9E229EAB}"/>
              </a:ext>
            </a:extLst>
          </p:cNvPr>
          <p:cNvCxnSpPr>
            <a:cxnSpLocks/>
          </p:cNvCxnSpPr>
          <p:nvPr/>
        </p:nvCxnSpPr>
        <p:spPr>
          <a:xfrm>
            <a:off x="2733042" y="4027527"/>
            <a:ext cx="0" cy="1212833"/>
          </a:xfrm>
          <a:prstGeom prst="straightConnector1">
            <a:avLst/>
          </a:prstGeom>
          <a:noFill/>
          <a:ln w="28575" cap="rnd">
            <a:solidFill>
              <a:srgbClr val="3494BA"/>
            </a:solidFill>
            <a:prstDash val="solid"/>
            <a:tailEnd type="arrow"/>
          </a:ln>
        </p:spPr>
      </p:cxnSp>
      <p:cxnSp>
        <p:nvCxnSpPr>
          <p:cNvPr id="54" name="Connecteur droit avec flèche 45">
            <a:extLst>
              <a:ext uri="{FF2B5EF4-FFF2-40B4-BE49-F238E27FC236}">
                <a16:creationId xmlns:a16="http://schemas.microsoft.com/office/drawing/2014/main" id="{352165B7-62B0-497B-8857-3F691F3E187E}"/>
              </a:ext>
            </a:extLst>
          </p:cNvPr>
          <p:cNvCxnSpPr>
            <a:cxnSpLocks/>
          </p:cNvCxnSpPr>
          <p:nvPr/>
        </p:nvCxnSpPr>
        <p:spPr>
          <a:xfrm flipH="1">
            <a:off x="5111457" y="4063842"/>
            <a:ext cx="657746" cy="1176518"/>
          </a:xfrm>
          <a:prstGeom prst="straightConnector1">
            <a:avLst/>
          </a:prstGeom>
          <a:noFill/>
          <a:ln w="28575" cap="rnd">
            <a:solidFill>
              <a:srgbClr val="3494BA"/>
            </a:solidFill>
            <a:prstDash val="solid"/>
            <a:tailEnd type="arrow"/>
          </a:ln>
        </p:spPr>
      </p:cxnSp>
      <p:cxnSp>
        <p:nvCxnSpPr>
          <p:cNvPr id="55" name="Connecteur droit avec flèche 48">
            <a:extLst>
              <a:ext uri="{FF2B5EF4-FFF2-40B4-BE49-F238E27FC236}">
                <a16:creationId xmlns:a16="http://schemas.microsoft.com/office/drawing/2014/main" id="{C077B950-DD1C-422B-847F-1D1B6BE57372}"/>
              </a:ext>
            </a:extLst>
          </p:cNvPr>
          <p:cNvCxnSpPr>
            <a:cxnSpLocks/>
            <a:endCxn id="44" idx="0"/>
          </p:cNvCxnSpPr>
          <p:nvPr/>
        </p:nvCxnSpPr>
        <p:spPr>
          <a:xfrm>
            <a:off x="5955963" y="4063842"/>
            <a:ext cx="584989" cy="1197446"/>
          </a:xfrm>
          <a:prstGeom prst="straightConnector1">
            <a:avLst/>
          </a:prstGeom>
          <a:noFill/>
          <a:ln w="28575" cap="rnd">
            <a:solidFill>
              <a:srgbClr val="3494BA"/>
            </a:solidFill>
            <a:prstDash val="solid"/>
            <a:tailEnd type="arrow"/>
          </a:ln>
        </p:spPr>
      </p:cxnSp>
      <p:cxnSp>
        <p:nvCxnSpPr>
          <p:cNvPr id="56" name="Connecteur droit avec flèche 53">
            <a:extLst>
              <a:ext uri="{FF2B5EF4-FFF2-40B4-BE49-F238E27FC236}">
                <a16:creationId xmlns:a16="http://schemas.microsoft.com/office/drawing/2014/main" id="{55292C34-FB5F-4F98-B0A9-97FC36CF2147}"/>
              </a:ext>
            </a:extLst>
          </p:cNvPr>
          <p:cNvCxnSpPr>
            <a:cxnSpLocks/>
          </p:cNvCxnSpPr>
          <p:nvPr/>
        </p:nvCxnSpPr>
        <p:spPr>
          <a:xfrm flipH="1">
            <a:off x="8529405" y="4087733"/>
            <a:ext cx="983807" cy="1152628"/>
          </a:xfrm>
          <a:prstGeom prst="straightConnector1">
            <a:avLst/>
          </a:prstGeom>
          <a:noFill/>
          <a:ln w="28575" cap="rnd">
            <a:solidFill>
              <a:srgbClr val="3494BA"/>
            </a:solidFill>
            <a:prstDash val="solid"/>
            <a:tailEnd type="arrow"/>
          </a:ln>
        </p:spPr>
      </p:cxnSp>
      <p:cxnSp>
        <p:nvCxnSpPr>
          <p:cNvPr id="57" name="Connecteur droit avec flèche 55">
            <a:extLst>
              <a:ext uri="{FF2B5EF4-FFF2-40B4-BE49-F238E27FC236}">
                <a16:creationId xmlns:a16="http://schemas.microsoft.com/office/drawing/2014/main" id="{04C7A593-53E1-4BB5-A28D-9E982AB472CA}"/>
              </a:ext>
            </a:extLst>
          </p:cNvPr>
          <p:cNvCxnSpPr>
            <a:cxnSpLocks/>
          </p:cNvCxnSpPr>
          <p:nvPr/>
        </p:nvCxnSpPr>
        <p:spPr>
          <a:xfrm flipH="1">
            <a:off x="9452071" y="4118453"/>
            <a:ext cx="511229" cy="1136112"/>
          </a:xfrm>
          <a:prstGeom prst="straightConnector1">
            <a:avLst/>
          </a:prstGeom>
          <a:noFill/>
          <a:ln w="28575" cap="rnd">
            <a:solidFill>
              <a:srgbClr val="3494BA"/>
            </a:solidFill>
            <a:prstDash val="solid"/>
            <a:tailEnd type="arrow"/>
          </a:ln>
        </p:spPr>
      </p:cxnSp>
      <p:cxnSp>
        <p:nvCxnSpPr>
          <p:cNvPr id="58" name="Connecteur droit avec flèche 60">
            <a:extLst>
              <a:ext uri="{FF2B5EF4-FFF2-40B4-BE49-F238E27FC236}">
                <a16:creationId xmlns:a16="http://schemas.microsoft.com/office/drawing/2014/main" id="{797E58E0-2E93-44D8-81D9-CAA0B61585B7}"/>
              </a:ext>
            </a:extLst>
          </p:cNvPr>
          <p:cNvCxnSpPr>
            <a:cxnSpLocks/>
          </p:cNvCxnSpPr>
          <p:nvPr/>
        </p:nvCxnSpPr>
        <p:spPr>
          <a:xfrm>
            <a:off x="10341157" y="4092883"/>
            <a:ext cx="1406556" cy="1161682"/>
          </a:xfrm>
          <a:prstGeom prst="straightConnector1">
            <a:avLst/>
          </a:prstGeom>
          <a:noFill/>
          <a:ln w="28575" cap="rnd">
            <a:solidFill>
              <a:srgbClr val="3494BA"/>
            </a:solidFill>
            <a:prstDash val="solid"/>
            <a:tailEnd type="arrow"/>
          </a:ln>
        </p:spPr>
      </p:cxnSp>
      <p:sp>
        <p:nvSpPr>
          <p:cNvPr id="59" name="Rectangle 64">
            <a:extLst>
              <a:ext uri="{FF2B5EF4-FFF2-40B4-BE49-F238E27FC236}">
                <a16:creationId xmlns:a16="http://schemas.microsoft.com/office/drawing/2014/main" id="{F3BF2B19-3F56-45BE-B5C5-87BC2717DED9}"/>
              </a:ext>
            </a:extLst>
          </p:cNvPr>
          <p:cNvSpPr/>
          <p:nvPr/>
        </p:nvSpPr>
        <p:spPr>
          <a:xfrm>
            <a:off x="265554" y="4850208"/>
            <a:ext cx="894868" cy="400461"/>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dirty="0">
                <a:solidFill>
                  <a:srgbClr val="FFFFFF"/>
                </a:solidFill>
                <a:uFillTx/>
                <a:latin typeface="Century Gothic"/>
              </a:rPr>
              <a:t>Table 1</a:t>
            </a:r>
          </a:p>
        </p:txBody>
      </p:sp>
      <p:sp>
        <p:nvSpPr>
          <p:cNvPr id="60" name="Rectangle 65">
            <a:extLst>
              <a:ext uri="{FF2B5EF4-FFF2-40B4-BE49-F238E27FC236}">
                <a16:creationId xmlns:a16="http://schemas.microsoft.com/office/drawing/2014/main" id="{A1F1A1FC-0C95-40D3-A421-056CA7BE60B0}"/>
              </a:ext>
            </a:extLst>
          </p:cNvPr>
          <p:cNvSpPr/>
          <p:nvPr/>
        </p:nvSpPr>
        <p:spPr>
          <a:xfrm>
            <a:off x="2848888" y="4829766"/>
            <a:ext cx="973261" cy="398239"/>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dirty="0">
                <a:solidFill>
                  <a:srgbClr val="FFFFFF"/>
                </a:solidFill>
                <a:uFillTx/>
                <a:latin typeface="Century Gothic"/>
              </a:rPr>
              <a:t>Table 2</a:t>
            </a:r>
          </a:p>
        </p:txBody>
      </p:sp>
      <p:sp>
        <p:nvSpPr>
          <p:cNvPr id="61" name="Rectangle 68">
            <a:extLst>
              <a:ext uri="{FF2B5EF4-FFF2-40B4-BE49-F238E27FC236}">
                <a16:creationId xmlns:a16="http://schemas.microsoft.com/office/drawing/2014/main" id="{8A8B3CB9-53A9-4E7C-A893-83A510646B5C}"/>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
        <p:nvSpPr>
          <p:cNvPr id="89" name="Rectangle 25">
            <a:extLst>
              <a:ext uri="{FF2B5EF4-FFF2-40B4-BE49-F238E27FC236}">
                <a16:creationId xmlns:a16="http://schemas.microsoft.com/office/drawing/2014/main" id="{67AA5BD8-43FF-4032-AAAD-82BA7A19A7AB}"/>
              </a:ext>
            </a:extLst>
          </p:cNvPr>
          <p:cNvSpPr/>
          <p:nvPr/>
        </p:nvSpPr>
        <p:spPr>
          <a:xfrm>
            <a:off x="3794992" y="1223127"/>
            <a:ext cx="1494294" cy="615702"/>
          </a:xfrm>
          <a:prstGeom prst="rect">
            <a:avLst/>
          </a:prstGeom>
          <a:solidFill>
            <a:srgbClr val="002060"/>
          </a:solidFill>
          <a:ln w="19046" cap="rnd">
            <a:solidFill>
              <a:srgbClr val="00206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dirty="0" err="1">
                <a:solidFill>
                  <a:srgbClr val="FFFFFF"/>
                </a:solidFill>
                <a:latin typeface="Century Gothic"/>
              </a:rPr>
              <a:t>AllDataBases</a:t>
            </a:r>
            <a:endParaRPr lang="fr-FR" sz="1600" b="0" i="0" u="none" strike="noStrike" kern="1200" cap="none" spc="0" baseline="0" dirty="0">
              <a:solidFill>
                <a:srgbClr val="FFFFFF"/>
              </a:solidFill>
              <a:uFillTx/>
              <a:latin typeface="Century Gothic"/>
            </a:endParaRPr>
          </a:p>
        </p:txBody>
      </p:sp>
      <p:sp>
        <p:nvSpPr>
          <p:cNvPr id="93" name="ZoneTexte 92">
            <a:extLst>
              <a:ext uri="{FF2B5EF4-FFF2-40B4-BE49-F238E27FC236}">
                <a16:creationId xmlns:a16="http://schemas.microsoft.com/office/drawing/2014/main" id="{A1967EFF-EB6B-4F3A-B304-B35028EA66BB}"/>
              </a:ext>
            </a:extLst>
          </p:cNvPr>
          <p:cNvSpPr txBox="1"/>
          <p:nvPr/>
        </p:nvSpPr>
        <p:spPr>
          <a:xfrm>
            <a:off x="6905233" y="2981737"/>
            <a:ext cx="594114" cy="830997"/>
          </a:xfrm>
          <a:prstGeom prst="rect">
            <a:avLst/>
          </a:prstGeom>
          <a:noFill/>
        </p:spPr>
        <p:txBody>
          <a:bodyPr wrap="square">
            <a:spAutoFit/>
          </a:bodyPr>
          <a:lstStyle/>
          <a:p>
            <a:r>
              <a:rPr lang="en-US" sz="4800" b="1" dirty="0">
                <a:solidFill>
                  <a:schemeClr val="bg1"/>
                </a:solidFill>
              </a:rPr>
              <a:t>…</a:t>
            </a:r>
            <a:endParaRPr lang="fr-FR" sz="4800" b="1" dirty="0"/>
          </a:p>
        </p:txBody>
      </p:sp>
      <p:sp>
        <p:nvSpPr>
          <p:cNvPr id="96" name="ZoneTexte 95">
            <a:extLst>
              <a:ext uri="{FF2B5EF4-FFF2-40B4-BE49-F238E27FC236}">
                <a16:creationId xmlns:a16="http://schemas.microsoft.com/office/drawing/2014/main" id="{58BCFECF-9C1A-467C-AB74-25DA66B61B5E}"/>
              </a:ext>
            </a:extLst>
          </p:cNvPr>
          <p:cNvSpPr txBox="1"/>
          <p:nvPr/>
        </p:nvSpPr>
        <p:spPr>
          <a:xfrm>
            <a:off x="10190865" y="5240359"/>
            <a:ext cx="594114" cy="707886"/>
          </a:xfrm>
          <a:prstGeom prst="rect">
            <a:avLst/>
          </a:prstGeom>
          <a:noFill/>
        </p:spPr>
        <p:txBody>
          <a:bodyPr wrap="square">
            <a:spAutoFit/>
          </a:bodyPr>
          <a:lstStyle/>
          <a:p>
            <a:r>
              <a:rPr lang="en-US" sz="4000" b="1" dirty="0">
                <a:solidFill>
                  <a:schemeClr val="bg1"/>
                </a:solidFill>
              </a:rPr>
              <a:t>…</a:t>
            </a:r>
            <a:endParaRPr lang="fr-FR" sz="4000" b="1" dirty="0"/>
          </a:p>
        </p:txBody>
      </p:sp>
    </p:spTree>
    <p:extLst>
      <p:ext uri="{BB962C8B-B14F-4D97-AF65-F5344CB8AC3E}">
        <p14:creationId xmlns:p14="http://schemas.microsoft.com/office/powerpoint/2010/main" val="2481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72162EB-3F1A-4CF8-B7E9-18ED7FCB8203}"/>
              </a:ext>
            </a:extLst>
          </p:cNvPr>
          <p:cNvSpPr/>
          <p:nvPr/>
        </p:nvSpPr>
        <p:spPr>
          <a:xfrm>
            <a:off x="561106" y="1583886"/>
            <a:ext cx="11069782" cy="246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itle 1" descr="Title 1">
            <a:extLst>
              <a:ext uri="{FF2B5EF4-FFF2-40B4-BE49-F238E27FC236}">
                <a16:creationId xmlns:a16="http://schemas.microsoft.com/office/drawing/2014/main" id="{B5B3A8F9-9E74-40B5-BDB9-49A57A0CA592}"/>
              </a:ext>
            </a:extLst>
          </p:cNvPr>
          <p:cNvSpPr txBox="1">
            <a:spLocks/>
          </p:cNvSpPr>
          <p:nvPr/>
        </p:nvSpPr>
        <p:spPr>
          <a:xfrm>
            <a:off x="0" y="1025853"/>
            <a:ext cx="12192000" cy="5832147"/>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4800" dirty="0">
              <a:solidFill>
                <a:srgbClr val="00225C"/>
              </a:solidFill>
              <a:latin typeface="Century Gothic"/>
            </a:endParaRPr>
          </a:p>
          <a:p>
            <a:pPr lvl="1"/>
            <a:endParaRPr lang="fr-FR" sz="4800" dirty="0">
              <a:solidFill>
                <a:srgbClr val="00225C"/>
              </a:solidFill>
              <a:latin typeface="Century Gothic"/>
            </a:endParaRPr>
          </a:p>
          <a:p>
            <a:pPr lvl="1"/>
            <a:endParaRPr lang="fr-FR" sz="5700" dirty="0">
              <a:solidFill>
                <a:srgbClr val="00225C"/>
              </a:solidFill>
              <a:latin typeface="Century Gothic"/>
            </a:endParaRPr>
          </a:p>
        </p:txBody>
      </p:sp>
      <p:sp>
        <p:nvSpPr>
          <p:cNvPr id="8" name="Rectangle 7">
            <a:extLst>
              <a:ext uri="{FF2B5EF4-FFF2-40B4-BE49-F238E27FC236}">
                <a16:creationId xmlns:a16="http://schemas.microsoft.com/office/drawing/2014/main" id="{FCC6C7F5-84AF-49A0-B945-080E52A81748}"/>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endParaRPr lang="fr-FR" sz="6000" dirty="0">
              <a:solidFill>
                <a:schemeClr val="bg1"/>
              </a:solidFill>
            </a:endParaRPr>
          </a:p>
        </p:txBody>
      </p:sp>
      <p:sp>
        <p:nvSpPr>
          <p:cNvPr id="9" name="Rectangle 68">
            <a:extLst>
              <a:ext uri="{FF2B5EF4-FFF2-40B4-BE49-F238E27FC236}">
                <a16:creationId xmlns:a16="http://schemas.microsoft.com/office/drawing/2014/main" id="{126FF048-4A38-46BC-B050-EA17F7FEB36F}"/>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
        <p:nvSpPr>
          <p:cNvPr id="10" name="ZoneTexte 9">
            <a:extLst>
              <a:ext uri="{FF2B5EF4-FFF2-40B4-BE49-F238E27FC236}">
                <a16:creationId xmlns:a16="http://schemas.microsoft.com/office/drawing/2014/main" id="{E01E751C-1DC5-47EA-9DA6-503D29401784}"/>
              </a:ext>
            </a:extLst>
          </p:cNvPr>
          <p:cNvSpPr txBox="1"/>
          <p:nvPr/>
        </p:nvSpPr>
        <p:spPr>
          <a:xfrm>
            <a:off x="212648" y="223381"/>
            <a:ext cx="6116782" cy="646331"/>
          </a:xfrm>
          <a:prstGeom prst="rect">
            <a:avLst/>
          </a:prstGeom>
          <a:noFill/>
        </p:spPr>
        <p:txBody>
          <a:bodyPr wrap="square">
            <a:spAutoFit/>
          </a:bodyPr>
          <a:lstStyle/>
          <a:p>
            <a:r>
              <a:rPr lang="fr-FR" sz="3600" dirty="0">
                <a:solidFill>
                  <a:schemeClr val="bg1"/>
                </a:solidFill>
              </a:rPr>
              <a:t>Architecture d’un table </a:t>
            </a:r>
            <a:r>
              <a:rPr lang="en-GB" sz="3600" dirty="0">
                <a:solidFill>
                  <a:schemeClr val="bg1"/>
                </a:solidFill>
              </a:rPr>
              <a:t>:</a:t>
            </a:r>
            <a:endParaRPr lang="fr-FR" sz="3600" dirty="0"/>
          </a:p>
        </p:txBody>
      </p:sp>
      <p:sp>
        <p:nvSpPr>
          <p:cNvPr id="11" name="Rectangle 10">
            <a:extLst>
              <a:ext uri="{FF2B5EF4-FFF2-40B4-BE49-F238E27FC236}">
                <a16:creationId xmlns:a16="http://schemas.microsoft.com/office/drawing/2014/main" id="{E4A504C9-C56B-4659-99B5-867DB58BFE2F}"/>
              </a:ext>
            </a:extLst>
          </p:cNvPr>
          <p:cNvSpPr/>
          <p:nvPr/>
        </p:nvSpPr>
        <p:spPr>
          <a:xfrm>
            <a:off x="561106" y="1583886"/>
            <a:ext cx="11069782" cy="246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FF193C03-55C4-41F3-9DFF-2A06728156FB}"/>
              </a:ext>
            </a:extLst>
          </p:cNvPr>
          <p:cNvSpPr txBox="1"/>
          <p:nvPr/>
        </p:nvSpPr>
        <p:spPr>
          <a:xfrm>
            <a:off x="803565" y="1724556"/>
            <a:ext cx="10695708" cy="461665"/>
          </a:xfrm>
          <a:prstGeom prst="rect">
            <a:avLst/>
          </a:prstGeom>
          <a:noFill/>
        </p:spPr>
        <p:txBody>
          <a:bodyPr wrap="square" rtlCol="0">
            <a:spAutoFit/>
          </a:bodyPr>
          <a:lstStyle/>
          <a:p>
            <a:r>
              <a:rPr lang="fr-FR" dirty="0"/>
              <a:t>type_colonne1</a:t>
            </a:r>
            <a:r>
              <a:rPr lang="fr-FR" sz="2400" b="1" dirty="0">
                <a:solidFill>
                  <a:srgbClr val="FF0000"/>
                </a:solidFill>
              </a:rPr>
              <a:t>.</a:t>
            </a:r>
            <a:r>
              <a:rPr lang="fr-FR" dirty="0"/>
              <a:t>nom_colonne1 </a:t>
            </a:r>
            <a:r>
              <a:rPr lang="fr-FR" b="1" dirty="0">
                <a:solidFill>
                  <a:srgbClr val="FF0000"/>
                </a:solidFill>
              </a:rPr>
              <a:t>|</a:t>
            </a:r>
            <a:r>
              <a:rPr lang="fr-FR" dirty="0"/>
              <a:t> type_colonne2</a:t>
            </a:r>
            <a:r>
              <a:rPr lang="fr-FR" sz="2400" b="1" dirty="0">
                <a:solidFill>
                  <a:srgbClr val="FF0000"/>
                </a:solidFill>
              </a:rPr>
              <a:t>.</a:t>
            </a:r>
            <a:r>
              <a:rPr lang="fr-FR" dirty="0"/>
              <a:t>nom_colonne2 </a:t>
            </a:r>
            <a:r>
              <a:rPr lang="fr-FR" b="1" dirty="0">
                <a:solidFill>
                  <a:srgbClr val="FF0000"/>
                </a:solidFill>
              </a:rPr>
              <a:t>|</a:t>
            </a:r>
            <a:r>
              <a:rPr lang="fr-FR" dirty="0"/>
              <a:t>……… </a:t>
            </a:r>
            <a:r>
              <a:rPr lang="fr-FR" b="1" dirty="0">
                <a:solidFill>
                  <a:srgbClr val="FF0000"/>
                </a:solidFill>
              </a:rPr>
              <a:t>|</a:t>
            </a:r>
            <a:r>
              <a:rPr lang="fr-FR" dirty="0"/>
              <a:t> </a:t>
            </a:r>
            <a:r>
              <a:rPr lang="fr-FR" dirty="0" err="1"/>
              <a:t>type_colonne</a:t>
            </a:r>
            <a:r>
              <a:rPr lang="fr-FR" dirty="0"/>
              <a:t>(n)</a:t>
            </a:r>
            <a:r>
              <a:rPr lang="fr-FR" sz="2400" b="1" dirty="0">
                <a:solidFill>
                  <a:srgbClr val="FF0000"/>
                </a:solidFill>
              </a:rPr>
              <a:t>.</a:t>
            </a:r>
            <a:r>
              <a:rPr lang="fr-FR" dirty="0" err="1"/>
              <a:t>nom_colonne</a:t>
            </a:r>
            <a:r>
              <a:rPr lang="fr-FR" dirty="0"/>
              <a:t>(n)</a:t>
            </a:r>
            <a:r>
              <a:rPr lang="fr-FR" b="1" dirty="0">
                <a:solidFill>
                  <a:srgbClr val="FF0000"/>
                </a:solidFill>
              </a:rPr>
              <a:t> </a:t>
            </a:r>
            <a:endParaRPr lang="fr-FR" dirty="0"/>
          </a:p>
        </p:txBody>
      </p:sp>
      <p:sp>
        <p:nvSpPr>
          <p:cNvPr id="13" name="ZoneTexte 12">
            <a:extLst>
              <a:ext uri="{FF2B5EF4-FFF2-40B4-BE49-F238E27FC236}">
                <a16:creationId xmlns:a16="http://schemas.microsoft.com/office/drawing/2014/main" id="{AD1AAAF8-E324-4E51-9528-D058E3429900}"/>
              </a:ext>
            </a:extLst>
          </p:cNvPr>
          <p:cNvSpPr txBox="1"/>
          <p:nvPr/>
        </p:nvSpPr>
        <p:spPr>
          <a:xfrm>
            <a:off x="803565" y="2218577"/>
            <a:ext cx="10695708" cy="369332"/>
          </a:xfrm>
          <a:prstGeom prst="rect">
            <a:avLst/>
          </a:prstGeom>
          <a:noFill/>
        </p:spPr>
        <p:txBody>
          <a:bodyPr wrap="square" rtlCol="0">
            <a:spAutoFit/>
          </a:bodyPr>
          <a:lstStyle/>
          <a:p>
            <a:r>
              <a:rPr lang="fr-FR" dirty="0"/>
              <a:t>Valeur 1</a:t>
            </a:r>
            <a:r>
              <a:rPr lang="fr-FR" b="1" dirty="0">
                <a:solidFill>
                  <a:srgbClr val="FF0000"/>
                </a:solidFill>
              </a:rPr>
              <a:t>|</a:t>
            </a:r>
            <a:r>
              <a:rPr lang="fr-FR" dirty="0"/>
              <a:t> valeur 2</a:t>
            </a:r>
            <a:r>
              <a:rPr lang="fr-FR" dirty="0">
                <a:solidFill>
                  <a:srgbClr val="FF0000"/>
                </a:solidFill>
              </a:rPr>
              <a:t>| </a:t>
            </a:r>
            <a:r>
              <a:rPr lang="fr-FR" dirty="0"/>
              <a:t>……… </a:t>
            </a:r>
            <a:r>
              <a:rPr lang="fr-FR" b="1" dirty="0">
                <a:solidFill>
                  <a:srgbClr val="FF0000"/>
                </a:solidFill>
              </a:rPr>
              <a:t>|</a:t>
            </a:r>
            <a:r>
              <a:rPr lang="fr-FR" dirty="0"/>
              <a:t> valeur n</a:t>
            </a:r>
          </a:p>
        </p:txBody>
      </p:sp>
      <p:sp>
        <p:nvSpPr>
          <p:cNvPr id="14" name="ZoneTexte 13">
            <a:extLst>
              <a:ext uri="{FF2B5EF4-FFF2-40B4-BE49-F238E27FC236}">
                <a16:creationId xmlns:a16="http://schemas.microsoft.com/office/drawing/2014/main" id="{19F56155-4C04-46B3-9E42-EB8909D5A4F5}"/>
              </a:ext>
            </a:extLst>
          </p:cNvPr>
          <p:cNvSpPr txBox="1"/>
          <p:nvPr/>
        </p:nvSpPr>
        <p:spPr>
          <a:xfrm>
            <a:off x="9920347" y="3645660"/>
            <a:ext cx="1710541" cy="369332"/>
          </a:xfrm>
          <a:prstGeom prst="rect">
            <a:avLst/>
          </a:prstGeom>
          <a:noFill/>
        </p:spPr>
        <p:txBody>
          <a:bodyPr wrap="square" rtlCol="0">
            <a:spAutoFit/>
          </a:bodyPr>
          <a:lstStyle/>
          <a:p>
            <a:r>
              <a:rPr lang="fr-FR" b="1" dirty="0" err="1"/>
              <a:t>Nom_table.txt</a:t>
            </a:r>
            <a:endParaRPr lang="fr-FR" b="1" dirty="0"/>
          </a:p>
        </p:txBody>
      </p:sp>
      <p:sp>
        <p:nvSpPr>
          <p:cNvPr id="15" name="Triangle rectangle 14">
            <a:extLst>
              <a:ext uri="{FF2B5EF4-FFF2-40B4-BE49-F238E27FC236}">
                <a16:creationId xmlns:a16="http://schemas.microsoft.com/office/drawing/2014/main" id="{064E3DA8-D133-461F-B799-FCD842F07981}"/>
              </a:ext>
            </a:extLst>
          </p:cNvPr>
          <p:cNvSpPr/>
          <p:nvPr/>
        </p:nvSpPr>
        <p:spPr>
          <a:xfrm rot="10800000">
            <a:off x="10921501" y="1648691"/>
            <a:ext cx="643580" cy="600158"/>
          </a:xfrm>
          <a:prstGeom prst="rtTriangle">
            <a:avLst/>
          </a:prstGeom>
          <a:solidFill>
            <a:srgbClr val="0022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F97C2D01-8499-432B-A52F-4E882EAAFBF0}"/>
              </a:ext>
            </a:extLst>
          </p:cNvPr>
          <p:cNvSpPr txBox="1"/>
          <p:nvPr/>
        </p:nvSpPr>
        <p:spPr>
          <a:xfrm>
            <a:off x="561106" y="4354819"/>
            <a:ext cx="5243616" cy="1477328"/>
          </a:xfrm>
          <a:prstGeom prst="rect">
            <a:avLst/>
          </a:prstGeom>
          <a:solidFill>
            <a:schemeClr val="bg1"/>
          </a:solidFill>
        </p:spPr>
        <p:txBody>
          <a:bodyPr wrap="square" rtlCol="0">
            <a:spAutoFit/>
          </a:bodyPr>
          <a:lstStyle/>
          <a:p>
            <a:r>
              <a:rPr lang="fr-FR" dirty="0" err="1"/>
              <a:t>Type_colonne</a:t>
            </a:r>
            <a:r>
              <a:rPr lang="fr-FR" dirty="0"/>
              <a:t> = 1   </a:t>
            </a:r>
            <a:r>
              <a:rPr lang="fr-FR" dirty="0">
                <a:sym typeface="Wingdings" pitchFamily="2" charset="2"/>
              </a:rPr>
              <a:t>   entier</a:t>
            </a:r>
          </a:p>
          <a:p>
            <a:r>
              <a:rPr lang="fr-FR" dirty="0" err="1"/>
              <a:t>Type_colonne</a:t>
            </a:r>
            <a:r>
              <a:rPr lang="fr-FR" dirty="0"/>
              <a:t> = 2   </a:t>
            </a:r>
            <a:r>
              <a:rPr lang="fr-FR" dirty="0">
                <a:sym typeface="Wingdings" pitchFamily="2" charset="2"/>
              </a:rPr>
              <a:t>   chaine de caractère</a:t>
            </a:r>
            <a:endParaRPr lang="fr-FR" dirty="0"/>
          </a:p>
          <a:p>
            <a:r>
              <a:rPr lang="fr-FR" dirty="0" err="1"/>
              <a:t>Type_colonne</a:t>
            </a:r>
            <a:r>
              <a:rPr lang="fr-FR" dirty="0"/>
              <a:t> = 3   </a:t>
            </a:r>
            <a:r>
              <a:rPr lang="fr-FR" dirty="0">
                <a:sym typeface="Wingdings" pitchFamily="2" charset="2"/>
              </a:rPr>
              <a:t>   réel</a:t>
            </a:r>
            <a:endParaRPr lang="fr-FR" dirty="0"/>
          </a:p>
          <a:p>
            <a:r>
              <a:rPr lang="fr-FR" dirty="0" err="1"/>
              <a:t>Type_colonne</a:t>
            </a:r>
            <a:r>
              <a:rPr lang="fr-FR" dirty="0"/>
              <a:t> = 4   </a:t>
            </a:r>
            <a:r>
              <a:rPr lang="fr-FR" dirty="0">
                <a:sym typeface="Wingdings" pitchFamily="2" charset="2"/>
              </a:rPr>
              <a:t>   clé primaire auto incrémental</a:t>
            </a:r>
            <a:endParaRPr lang="fr-FR" dirty="0"/>
          </a:p>
          <a:p>
            <a:endParaRPr lang="fr-FR" dirty="0"/>
          </a:p>
        </p:txBody>
      </p:sp>
      <p:sp>
        <p:nvSpPr>
          <p:cNvPr id="17" name="ZoneTexte 16">
            <a:extLst>
              <a:ext uri="{FF2B5EF4-FFF2-40B4-BE49-F238E27FC236}">
                <a16:creationId xmlns:a16="http://schemas.microsoft.com/office/drawing/2014/main" id="{28220A6A-534F-49CD-B3DB-87F37F231A3E}"/>
              </a:ext>
            </a:extLst>
          </p:cNvPr>
          <p:cNvSpPr txBox="1"/>
          <p:nvPr/>
        </p:nvSpPr>
        <p:spPr>
          <a:xfrm>
            <a:off x="803565" y="2549193"/>
            <a:ext cx="10695708" cy="369332"/>
          </a:xfrm>
          <a:prstGeom prst="rect">
            <a:avLst/>
          </a:prstGeom>
          <a:noFill/>
        </p:spPr>
        <p:txBody>
          <a:bodyPr wrap="square" rtlCol="0">
            <a:spAutoFit/>
          </a:bodyPr>
          <a:lstStyle/>
          <a:p>
            <a:r>
              <a:rPr lang="fr-FR" dirty="0"/>
              <a:t>Valeur 1</a:t>
            </a:r>
            <a:r>
              <a:rPr lang="fr-FR" b="1" dirty="0">
                <a:solidFill>
                  <a:srgbClr val="FF0000"/>
                </a:solidFill>
              </a:rPr>
              <a:t>|</a:t>
            </a:r>
            <a:r>
              <a:rPr lang="fr-FR" dirty="0"/>
              <a:t> valeur 2</a:t>
            </a:r>
            <a:r>
              <a:rPr lang="fr-FR" dirty="0">
                <a:solidFill>
                  <a:srgbClr val="FF0000"/>
                </a:solidFill>
              </a:rPr>
              <a:t>| </a:t>
            </a:r>
            <a:r>
              <a:rPr lang="fr-FR" dirty="0"/>
              <a:t>……… </a:t>
            </a:r>
            <a:r>
              <a:rPr lang="fr-FR" b="1" dirty="0">
                <a:solidFill>
                  <a:srgbClr val="FF0000"/>
                </a:solidFill>
              </a:rPr>
              <a:t>|</a:t>
            </a:r>
            <a:r>
              <a:rPr lang="fr-FR" dirty="0"/>
              <a:t> valeur n</a:t>
            </a:r>
          </a:p>
        </p:txBody>
      </p:sp>
      <p:sp>
        <p:nvSpPr>
          <p:cNvPr id="18" name="ZoneTexte 17">
            <a:extLst>
              <a:ext uri="{FF2B5EF4-FFF2-40B4-BE49-F238E27FC236}">
                <a16:creationId xmlns:a16="http://schemas.microsoft.com/office/drawing/2014/main" id="{62DA8BD0-8A7E-45C4-B270-E746F49A9FF2}"/>
              </a:ext>
            </a:extLst>
          </p:cNvPr>
          <p:cNvSpPr txBox="1"/>
          <p:nvPr/>
        </p:nvSpPr>
        <p:spPr>
          <a:xfrm>
            <a:off x="803565" y="3511666"/>
            <a:ext cx="8979064" cy="369332"/>
          </a:xfrm>
          <a:prstGeom prst="rect">
            <a:avLst/>
          </a:prstGeom>
          <a:noFill/>
        </p:spPr>
        <p:txBody>
          <a:bodyPr wrap="square" rtlCol="0">
            <a:spAutoFit/>
          </a:bodyPr>
          <a:lstStyle/>
          <a:p>
            <a:r>
              <a:rPr lang="fr-FR" dirty="0"/>
              <a:t>Valeur 1</a:t>
            </a:r>
            <a:r>
              <a:rPr lang="fr-FR" b="1" dirty="0">
                <a:solidFill>
                  <a:srgbClr val="FF0000"/>
                </a:solidFill>
              </a:rPr>
              <a:t>|</a:t>
            </a:r>
            <a:r>
              <a:rPr lang="fr-FR" dirty="0"/>
              <a:t> valeur 2</a:t>
            </a:r>
            <a:r>
              <a:rPr lang="fr-FR" dirty="0">
                <a:solidFill>
                  <a:srgbClr val="FF0000"/>
                </a:solidFill>
              </a:rPr>
              <a:t>| </a:t>
            </a:r>
            <a:r>
              <a:rPr lang="fr-FR" dirty="0"/>
              <a:t>……… </a:t>
            </a:r>
            <a:r>
              <a:rPr lang="fr-FR" b="1" dirty="0">
                <a:solidFill>
                  <a:srgbClr val="FF0000"/>
                </a:solidFill>
              </a:rPr>
              <a:t>|</a:t>
            </a:r>
            <a:r>
              <a:rPr lang="fr-FR" dirty="0"/>
              <a:t> valeur n</a:t>
            </a:r>
          </a:p>
        </p:txBody>
      </p:sp>
      <p:sp>
        <p:nvSpPr>
          <p:cNvPr id="19" name="ZoneTexte 18">
            <a:extLst>
              <a:ext uri="{FF2B5EF4-FFF2-40B4-BE49-F238E27FC236}">
                <a16:creationId xmlns:a16="http://schemas.microsoft.com/office/drawing/2014/main" id="{A46F81E4-3E88-4167-B2E5-2497FA89E863}"/>
              </a:ext>
            </a:extLst>
          </p:cNvPr>
          <p:cNvSpPr txBox="1"/>
          <p:nvPr/>
        </p:nvSpPr>
        <p:spPr>
          <a:xfrm rot="5400000">
            <a:off x="857534" y="2977372"/>
            <a:ext cx="503146" cy="400110"/>
          </a:xfrm>
          <a:prstGeom prst="rect">
            <a:avLst/>
          </a:prstGeom>
          <a:noFill/>
        </p:spPr>
        <p:txBody>
          <a:bodyPr wrap="square" rtlCol="0">
            <a:spAutoFit/>
          </a:bodyPr>
          <a:lstStyle/>
          <a:p>
            <a:r>
              <a:rPr lang="fr-FR" sz="2000" b="1" dirty="0"/>
              <a:t>…..</a:t>
            </a:r>
          </a:p>
        </p:txBody>
      </p:sp>
    </p:spTree>
    <p:extLst>
      <p:ext uri="{BB962C8B-B14F-4D97-AF65-F5344CB8AC3E}">
        <p14:creationId xmlns:p14="http://schemas.microsoft.com/office/powerpoint/2010/main" val="100162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767064FB-6EC8-45AE-A4BC-DAF196785A7B}"/>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endParaRPr lang="fr-FR" sz="2400" dirty="0">
              <a:solidFill>
                <a:srgbClr val="FFFFFF"/>
              </a:solidFill>
              <a:latin typeface="Century Gothic"/>
            </a:endParaRPr>
          </a:p>
          <a:p>
            <a:pPr lvl="1"/>
            <a:r>
              <a:rPr lang="fr-FR" sz="2400" b="0" i="0" dirty="0">
                <a:solidFill>
                  <a:schemeClr val="bg1"/>
                </a:solidFill>
                <a:effectLst/>
                <a:latin typeface="Lato" panose="020F0502020204030203" pitchFamily="34" charset="0"/>
              </a:rPr>
              <a:t>sont simplement définies comme des données sur des données. Cela signifie</a:t>
            </a:r>
          </a:p>
          <a:p>
            <a:pPr lvl="1"/>
            <a:r>
              <a:rPr lang="fr-FR" sz="2400" b="0" i="0" dirty="0">
                <a:solidFill>
                  <a:schemeClr val="bg1"/>
                </a:solidFill>
                <a:effectLst/>
                <a:latin typeface="Lato" panose="020F0502020204030203" pitchFamily="34" charset="0"/>
              </a:rPr>
              <a:t> qu’il s’agit d’une description et d’un contexte des données. Il aide à organiser,</a:t>
            </a:r>
          </a:p>
          <a:p>
            <a:pPr lvl="1"/>
            <a:r>
              <a:rPr lang="fr-FR" sz="2400" b="0" i="0" dirty="0">
                <a:solidFill>
                  <a:schemeClr val="bg1"/>
                </a:solidFill>
                <a:effectLst/>
                <a:latin typeface="Lato" panose="020F0502020204030203" pitchFamily="34" charset="0"/>
              </a:rPr>
              <a:t> trouver et comprendre les données.</a:t>
            </a:r>
          </a:p>
          <a:p>
            <a:pPr lvl="1"/>
            <a:endParaRPr lang="fr-FR" sz="2400" dirty="0">
              <a:solidFill>
                <a:schemeClr val="bg1"/>
              </a:solidFill>
              <a:latin typeface="Lato" panose="020F0502020204030203" pitchFamily="34" charset="0"/>
            </a:endParaRPr>
          </a:p>
          <a:p>
            <a:pPr lvl="1"/>
            <a:endParaRPr lang="fr-FR" sz="2400" b="0" i="0" dirty="0">
              <a:solidFill>
                <a:schemeClr val="bg1"/>
              </a:solidFill>
              <a:effectLst/>
              <a:latin typeface="Lato" panose="020F0502020204030203" pitchFamily="34" charset="0"/>
            </a:endParaRPr>
          </a:p>
          <a:p>
            <a:pPr lvl="1"/>
            <a:r>
              <a:rPr lang="fr-FR" sz="2400" b="0" i="0" dirty="0">
                <a:solidFill>
                  <a:schemeClr val="bg1"/>
                </a:solidFill>
                <a:effectLst/>
                <a:latin typeface="Lato" panose="020F0502020204030203" pitchFamily="34" charset="0"/>
              </a:rPr>
              <a:t>métadonnées définit les noms du système de base de données, les noms des tables, la taille des tables, les types de données, les valeurs et les attributs. D’autres métadonnées techniques incluent également certaines contraintes telles que la clé étrangère, la clé primaire et les index.</a:t>
            </a:r>
          </a:p>
          <a:p>
            <a:pPr lvl="1"/>
            <a:endParaRPr lang="fr-FR" sz="2400" dirty="0">
              <a:solidFill>
                <a:schemeClr val="bg1"/>
              </a:solidFill>
              <a:latin typeface="Lato" panose="020F0502020204030203" pitchFamily="34" charset="0"/>
            </a:endParaRPr>
          </a:p>
          <a:p>
            <a:pPr lvl="1"/>
            <a:endParaRPr lang="fr-FR" sz="2400" b="0" i="0" dirty="0">
              <a:solidFill>
                <a:schemeClr val="bg1"/>
              </a:solidFill>
              <a:effectLst/>
              <a:latin typeface="Lato" panose="020F0502020204030203" pitchFamily="34" charset="0"/>
            </a:endParaRPr>
          </a:p>
          <a:p>
            <a:pPr lvl="1"/>
            <a:endParaRPr lang="fr-FR" sz="2400" dirty="0">
              <a:solidFill>
                <a:schemeClr val="bg1"/>
              </a:solidFill>
              <a:latin typeface="Lato" panose="020F0502020204030203" pitchFamily="34" charset="0"/>
            </a:endParaRPr>
          </a:p>
          <a:p>
            <a:pPr lvl="1"/>
            <a:endParaRPr lang="fr-FR" sz="2400" b="0" i="0" dirty="0">
              <a:solidFill>
                <a:schemeClr val="bg1"/>
              </a:solidFill>
              <a:effectLst/>
              <a:latin typeface="Lato" panose="020F0502020204030203" pitchFamily="34" charset="0"/>
            </a:endParaRPr>
          </a:p>
          <a:p>
            <a:pPr lvl="1"/>
            <a:endParaRPr lang="fr-FR" sz="2400" dirty="0">
              <a:solidFill>
                <a:schemeClr val="bg1"/>
              </a:solidFill>
              <a:latin typeface="Lato" panose="020F0502020204030203" pitchFamily="34" charset="0"/>
            </a:endParaRPr>
          </a:p>
          <a:p>
            <a:pPr lvl="1"/>
            <a:endParaRPr lang="fr-FR" sz="2400" b="0" i="0" dirty="0">
              <a:solidFill>
                <a:schemeClr val="bg1"/>
              </a:solidFill>
              <a:effectLst/>
              <a:latin typeface="Lato" panose="020F0502020204030203" pitchFamily="34" charset="0"/>
            </a:endParaRPr>
          </a:p>
          <a:p>
            <a:pPr lvl="1"/>
            <a:endParaRPr lang="fr-FR" sz="2400" b="0" i="0" dirty="0">
              <a:solidFill>
                <a:schemeClr val="bg1"/>
              </a:solidFill>
              <a:effectLst/>
              <a:latin typeface="Lato" panose="020F0502020204030203" pitchFamily="34" charset="0"/>
            </a:endParaRPr>
          </a:p>
          <a:p>
            <a:pPr lvl="1"/>
            <a:endParaRPr lang="fr-FR" sz="2400" dirty="0">
              <a:solidFill>
                <a:schemeClr val="bg1"/>
              </a:solidFill>
              <a:latin typeface="Century Gothic"/>
            </a:endParaRPr>
          </a:p>
        </p:txBody>
      </p:sp>
      <p:sp>
        <p:nvSpPr>
          <p:cNvPr id="3" name="Rectangle 2">
            <a:extLst>
              <a:ext uri="{FF2B5EF4-FFF2-40B4-BE49-F238E27FC236}">
                <a16:creationId xmlns:a16="http://schemas.microsoft.com/office/drawing/2014/main" id="{876DF627-6B0A-4A0B-8504-E4957B1A8D82}"/>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4800" dirty="0" err="1">
                <a:solidFill>
                  <a:schemeClr val="bg1"/>
                </a:solidFill>
              </a:rPr>
              <a:t>Métadonnées</a:t>
            </a:r>
            <a:r>
              <a:rPr lang="en-GB" sz="4800" dirty="0">
                <a:solidFill>
                  <a:schemeClr val="bg1"/>
                </a:solidFill>
              </a:rPr>
              <a:t>:</a:t>
            </a:r>
            <a:endParaRPr lang="fr-FR" sz="6000" dirty="0">
              <a:solidFill>
                <a:schemeClr val="bg1"/>
              </a:solidFill>
            </a:endParaRPr>
          </a:p>
        </p:txBody>
      </p:sp>
      <p:sp>
        <p:nvSpPr>
          <p:cNvPr id="30" name="Rectangle 68">
            <a:extLst>
              <a:ext uri="{FF2B5EF4-FFF2-40B4-BE49-F238E27FC236}">
                <a16:creationId xmlns:a16="http://schemas.microsoft.com/office/drawing/2014/main" id="{F53EB6E2-A126-4546-9926-23590A41007D}"/>
              </a:ext>
            </a:extLst>
          </p:cNvPr>
          <p:cNvSpPr/>
          <p:nvPr/>
        </p:nvSpPr>
        <p:spPr>
          <a:xfrm>
            <a:off x="69402" y="38715"/>
            <a:ext cx="3132231" cy="830997"/>
          </a:xfrm>
          <a:prstGeom prst="rect">
            <a:avLst/>
          </a:prstGeom>
          <a:noFill/>
          <a:ln cap="rnd">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FFFFFF"/>
                </a:solidFill>
                <a:effectLst>
                  <a:outerShdw dist="19048" dir="2700000">
                    <a:srgbClr val="000000"/>
                  </a:outerShdw>
                </a:effectLst>
                <a:uFillTx/>
                <a:latin typeface="Century Gothic"/>
              </a:rPr>
              <a:t> </a:t>
            </a:r>
          </a:p>
        </p:txBody>
      </p:sp>
    </p:spTree>
    <p:extLst>
      <p:ext uri="{BB962C8B-B14F-4D97-AF65-F5344CB8AC3E}">
        <p14:creationId xmlns:p14="http://schemas.microsoft.com/office/powerpoint/2010/main" val="7903352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937</Words>
  <Application>Microsoft Office PowerPoint</Application>
  <PresentationFormat>Grand écran</PresentationFormat>
  <Paragraphs>179</Paragraphs>
  <Slides>16</Slides>
  <Notes>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Calibri</vt:lpstr>
      <vt:lpstr>Calibri Light</vt:lpstr>
      <vt:lpstr>Century Gothic</vt:lpstr>
      <vt:lpstr>Consolas</vt:lpstr>
      <vt:lpstr>Lato</vt:lpstr>
      <vt:lpstr>OpenSansRegular</vt:lpstr>
      <vt:lpstr>Roboto</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Soufiane Ait Elghazi</dc:creator>
  <cp:lastModifiedBy>Bendir Mohammed</cp:lastModifiedBy>
  <cp:revision>61</cp:revision>
  <dcterms:created xsi:type="dcterms:W3CDTF">2021-12-30T23:10:28Z</dcterms:created>
  <dcterms:modified xsi:type="dcterms:W3CDTF">2022-04-15T00:45:25Z</dcterms:modified>
</cp:coreProperties>
</file>