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Code Pro"/>
      <p:regular r:id="rId11"/>
      <p:bold r:id="rId12"/>
      <p:italic r:id="rId13"/>
      <p:boldItalic r:id="rId14"/>
    </p:embeddedFont>
    <p:embeddedFont>
      <p:font typeface="Fira Sans Extra Condensed Medium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  <p:embeddedFont>
      <p:font typeface="Fira Sans Extra Condensed"/>
      <p:regular r:id="rId21"/>
      <p:bold r:id="rId22"/>
      <p:italic r:id="rId23"/>
      <p:boldItalic r:id="rId24"/>
    </p:embeddedFont>
    <p:embeddedFont>
      <p:font typeface="Fira Sans Extra Condensed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22" Type="http://schemas.openxmlformats.org/officeDocument/2006/relationships/font" Target="fonts/FiraSansExtraCondensed-bold.fntdata"/><Relationship Id="rId21" Type="http://schemas.openxmlformats.org/officeDocument/2006/relationships/font" Target="fonts/FiraSansExtraCondensed-regular.fntdata"/><Relationship Id="rId24" Type="http://schemas.openxmlformats.org/officeDocument/2006/relationships/font" Target="fonts/FiraSansExtraCondensed-boldItalic.fntdata"/><Relationship Id="rId23" Type="http://schemas.openxmlformats.org/officeDocument/2006/relationships/font" Target="fonts/FiraSansExtraCondense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26" Type="http://schemas.openxmlformats.org/officeDocument/2006/relationships/font" Target="fonts/FiraSansExtraCondensedSemiBold-bold.fntdata"/><Relationship Id="rId25" Type="http://schemas.openxmlformats.org/officeDocument/2006/relationships/font" Target="fonts/FiraSansExtraCondensedSemiBold-regular.fntdata"/><Relationship Id="rId28" Type="http://schemas.openxmlformats.org/officeDocument/2006/relationships/font" Target="fonts/FiraSansExtraCondensedSemiBold-boldItalic.fntdata"/><Relationship Id="rId27" Type="http://schemas.openxmlformats.org/officeDocument/2006/relationships/font" Target="fonts/FiraSansExtraCondensed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Relationship Id="rId11" Type="http://schemas.openxmlformats.org/officeDocument/2006/relationships/font" Target="fonts/SourceCodePr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5" Type="http://schemas.openxmlformats.org/officeDocument/2006/relationships/font" Target="fonts/FiraSansExtraCondensedMedium-regular.fntdata"/><Relationship Id="rId14" Type="http://schemas.openxmlformats.org/officeDocument/2006/relationships/font" Target="fonts/SourceCodePro-boldItalic.fntdata"/><Relationship Id="rId17" Type="http://schemas.openxmlformats.org/officeDocument/2006/relationships/font" Target="fonts/FiraSansExtraCondensedMedium-italic.fntdata"/><Relationship Id="rId16" Type="http://schemas.openxmlformats.org/officeDocument/2006/relationships/font" Target="fonts/FiraSansExtraCondensedMedium-bold.fntdata"/><Relationship Id="rId19" Type="http://schemas.openxmlformats.org/officeDocument/2006/relationships/font" Target="fonts/Oswald-regular.fntdata"/><Relationship Id="rId18" Type="http://schemas.openxmlformats.org/officeDocument/2006/relationships/font" Target="fonts/FiraSansExtraCondensed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75428d6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75428d6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788037" y="4079275"/>
            <a:ext cx="40152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504900" y="2220950"/>
            <a:ext cx="81342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3" type="subTitle"/>
          </p:nvPr>
        </p:nvSpPr>
        <p:spPr>
          <a:xfrm>
            <a:off x="1655850" y="2922350"/>
            <a:ext cx="5725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70200" y="-92287"/>
            <a:ext cx="1536675" cy="10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75" y="70050"/>
            <a:ext cx="765375" cy="7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/>
        </p:nvSpPr>
        <p:spPr>
          <a:xfrm>
            <a:off x="278375" y="4079275"/>
            <a:ext cx="166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Réalisation par :</a:t>
            </a: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278375" y="4536475"/>
            <a:ext cx="166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Enca</a:t>
            </a: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dré </a:t>
            </a: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par </a:t>
            </a: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9;p2"/>
          <p:cNvSpPr txBox="1"/>
          <p:nvPr>
            <p:ph idx="4" type="body"/>
          </p:nvPr>
        </p:nvSpPr>
        <p:spPr>
          <a:xfrm>
            <a:off x="1528452" y="4530925"/>
            <a:ext cx="42474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plan">
  <p:cSld name="CUSTOM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28950" y="-19050"/>
            <a:ext cx="9172800" cy="100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1611425" y="1434700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1657925" y="145450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611425" y="2134050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1657925" y="215385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5739550" y="1434700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 txBox="1"/>
          <p:nvPr/>
        </p:nvSpPr>
        <p:spPr>
          <a:xfrm>
            <a:off x="5786050" y="145450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5739550" y="2134050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5786050" y="215385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2400125" y="1494550"/>
            <a:ext cx="2321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Fira Sans Extra Condensed Medium"/>
              <a:buChar char="●"/>
              <a:defRPr>
                <a:solidFill>
                  <a:srgbClr val="59595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2" type="body"/>
          </p:nvPr>
        </p:nvSpPr>
        <p:spPr>
          <a:xfrm>
            <a:off x="2476325" y="2180350"/>
            <a:ext cx="2321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Fira Sans Extra Condensed Medium"/>
              <a:buChar char="●"/>
              <a:defRPr>
                <a:solidFill>
                  <a:srgbClr val="59595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3" type="body"/>
          </p:nvPr>
        </p:nvSpPr>
        <p:spPr>
          <a:xfrm>
            <a:off x="6526550" y="1494550"/>
            <a:ext cx="2321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Fira Sans Extra Condensed Medium"/>
              <a:buChar char="●"/>
              <a:defRPr>
                <a:solidFill>
                  <a:srgbClr val="59595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4" type="body"/>
          </p:nvPr>
        </p:nvSpPr>
        <p:spPr>
          <a:xfrm>
            <a:off x="6564000" y="2192400"/>
            <a:ext cx="2321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Fira Sans Extra Condensed Medium"/>
              <a:buChar char="●"/>
              <a:defRPr>
                <a:solidFill>
                  <a:srgbClr val="59595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ction" type="secHead">
  <p:cSld name="SECTION_HEAD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-14400" y="1738125"/>
            <a:ext cx="9172800" cy="1106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Extra Condensed"/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-28950" y="-19050"/>
            <a:ext cx="9172800" cy="100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ans corp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-28950" y="-19050"/>
            <a:ext cx="9172800" cy="100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TITLE_ONLY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/>
        </p:nvSpPr>
        <p:spPr>
          <a:xfrm>
            <a:off x="609600" y="1828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Design Elements Infographics</a:t>
            </a:r>
            <a:endParaRPr b="1" sz="3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tit titre et corps 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235500" y="770550"/>
            <a:ext cx="85968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-28950" y="-19050"/>
            <a:ext cx="9172800" cy="634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235500" y="29600"/>
            <a:ext cx="7485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9875" y="186300"/>
            <a:ext cx="8520600" cy="73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Fira Sans Extra Condensed SemiBold"/>
              <a:buNone/>
              <a:defRPr sz="3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1"/>
          <p:cNvGrpSpPr/>
          <p:nvPr/>
        </p:nvGrpSpPr>
        <p:grpSpPr>
          <a:xfrm>
            <a:off x="861175" y="127575"/>
            <a:ext cx="2322300" cy="642000"/>
            <a:chOff x="861175" y="127575"/>
            <a:chExt cx="2322300" cy="642000"/>
          </a:xfrm>
        </p:grpSpPr>
        <p:sp>
          <p:nvSpPr>
            <p:cNvPr id="67" name="Google Shape;67;p11"/>
            <p:cNvSpPr/>
            <p:nvPr/>
          </p:nvSpPr>
          <p:spPr>
            <a:xfrm>
              <a:off x="1311350" y="448575"/>
              <a:ext cx="14913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/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861175" y="127575"/>
              <a:ext cx="23223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Statistiques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" name="Google Shape;69;p11"/>
          <p:cNvGrpSpPr/>
          <p:nvPr/>
        </p:nvGrpSpPr>
        <p:grpSpPr>
          <a:xfrm>
            <a:off x="5190025" y="127575"/>
            <a:ext cx="2713200" cy="642000"/>
            <a:chOff x="4732825" y="127575"/>
            <a:chExt cx="2713200" cy="642000"/>
          </a:xfrm>
        </p:grpSpPr>
        <p:sp>
          <p:nvSpPr>
            <p:cNvPr id="70" name="Google Shape;70;p11"/>
            <p:cNvSpPr/>
            <p:nvPr/>
          </p:nvSpPr>
          <p:spPr>
            <a:xfrm>
              <a:off x="4886525" y="448575"/>
              <a:ext cx="23889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/pôle-social/entretien-social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4732825" y="127575"/>
              <a:ext cx="27132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List dossiers bénéficiare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" name="Google Shape;72;p11"/>
          <p:cNvGrpSpPr/>
          <p:nvPr/>
        </p:nvGrpSpPr>
        <p:grpSpPr>
          <a:xfrm>
            <a:off x="2446825" y="855863"/>
            <a:ext cx="3227400" cy="642013"/>
            <a:chOff x="454575" y="127575"/>
            <a:chExt cx="3227400" cy="642013"/>
          </a:xfrm>
        </p:grpSpPr>
        <p:sp>
          <p:nvSpPr>
            <p:cNvPr id="73" name="Google Shape;73;p11"/>
            <p:cNvSpPr/>
            <p:nvPr/>
          </p:nvSpPr>
          <p:spPr>
            <a:xfrm>
              <a:off x="454575" y="448588"/>
              <a:ext cx="32274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/Pôle-medical/Médecin-général/Consultations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708775" y="127575"/>
              <a:ext cx="27132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List consultation médecin-général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75;p11"/>
          <p:cNvGrpSpPr/>
          <p:nvPr/>
        </p:nvGrpSpPr>
        <p:grpSpPr>
          <a:xfrm>
            <a:off x="152400" y="1929738"/>
            <a:ext cx="2891100" cy="717313"/>
            <a:chOff x="606975" y="127575"/>
            <a:chExt cx="2891100" cy="717313"/>
          </a:xfrm>
        </p:grpSpPr>
        <p:sp>
          <p:nvSpPr>
            <p:cNvPr id="76" name="Google Shape;76;p11"/>
            <p:cNvSpPr/>
            <p:nvPr/>
          </p:nvSpPr>
          <p:spPr>
            <a:xfrm>
              <a:off x="606975" y="448588"/>
              <a:ext cx="2891100" cy="3963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/Pôle-medical/Médecin-général/Consultations/Consultation/</a:t>
              </a: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{id} 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708775" y="127575"/>
              <a:ext cx="27132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Consulter  la consultation</a:t>
              </a:r>
              <a:endParaRPr b="1"/>
            </a:p>
          </p:txBody>
        </p:sp>
      </p:grpSp>
      <p:cxnSp>
        <p:nvCxnSpPr>
          <p:cNvPr id="78" name="Google Shape;78;p11"/>
          <p:cNvCxnSpPr>
            <a:stCxn id="77" idx="0"/>
            <a:endCxn id="73" idx="2"/>
          </p:cNvCxnSpPr>
          <p:nvPr/>
        </p:nvCxnSpPr>
        <p:spPr>
          <a:xfrm rot="-5400000">
            <a:off x="2619700" y="488838"/>
            <a:ext cx="432000" cy="24498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grpSp>
        <p:nvGrpSpPr>
          <p:cNvPr id="79" name="Google Shape;79;p11"/>
          <p:cNvGrpSpPr/>
          <p:nvPr/>
        </p:nvGrpSpPr>
        <p:grpSpPr>
          <a:xfrm>
            <a:off x="5959050" y="1955238"/>
            <a:ext cx="3107400" cy="717313"/>
            <a:chOff x="462650" y="127575"/>
            <a:chExt cx="3107400" cy="717313"/>
          </a:xfrm>
        </p:grpSpPr>
        <p:sp>
          <p:nvSpPr>
            <p:cNvPr id="80" name="Google Shape;80;p11"/>
            <p:cNvSpPr/>
            <p:nvPr/>
          </p:nvSpPr>
          <p:spPr>
            <a:xfrm>
              <a:off x="462650" y="448588"/>
              <a:ext cx="3107400" cy="3963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/Pôle-medical/Médecin-général/Consultations/</a:t>
              </a: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{id}/edit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708775" y="127575"/>
              <a:ext cx="27132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Éditer la consultation</a:t>
              </a:r>
              <a:endParaRPr b="1"/>
            </a:p>
          </p:txBody>
        </p:sp>
      </p:grpSp>
      <p:cxnSp>
        <p:nvCxnSpPr>
          <p:cNvPr id="82" name="Google Shape;82;p11"/>
          <p:cNvCxnSpPr>
            <a:stCxn id="81" idx="0"/>
            <a:endCxn id="73" idx="2"/>
          </p:cNvCxnSpPr>
          <p:nvPr/>
        </p:nvCxnSpPr>
        <p:spPr>
          <a:xfrm flipH="1" rot="5400000">
            <a:off x="5582375" y="-24162"/>
            <a:ext cx="457500" cy="35013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grpSp>
        <p:nvGrpSpPr>
          <p:cNvPr id="83" name="Google Shape;83;p11"/>
          <p:cNvGrpSpPr/>
          <p:nvPr/>
        </p:nvGrpSpPr>
        <p:grpSpPr>
          <a:xfrm>
            <a:off x="3044425" y="2606438"/>
            <a:ext cx="2891100" cy="717313"/>
            <a:chOff x="606975" y="127575"/>
            <a:chExt cx="2891100" cy="717313"/>
          </a:xfrm>
        </p:grpSpPr>
        <p:sp>
          <p:nvSpPr>
            <p:cNvPr id="84" name="Google Shape;84;p11"/>
            <p:cNvSpPr/>
            <p:nvPr/>
          </p:nvSpPr>
          <p:spPr>
            <a:xfrm>
              <a:off x="606975" y="448588"/>
              <a:ext cx="2891100" cy="3963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/Pôle-medical/Médecin-général/Consultations/Rendez-Vous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708775" y="127575"/>
              <a:ext cx="27132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List des rendez-vous</a:t>
              </a:r>
              <a:endParaRPr b="1"/>
            </a:p>
          </p:txBody>
        </p:sp>
      </p:grpSp>
      <p:cxnSp>
        <p:nvCxnSpPr>
          <p:cNvPr id="86" name="Google Shape;86;p11"/>
          <p:cNvCxnSpPr>
            <a:stCxn id="73" idx="2"/>
            <a:endCxn id="85" idx="0"/>
          </p:cNvCxnSpPr>
          <p:nvPr/>
        </p:nvCxnSpPr>
        <p:spPr>
          <a:xfrm flipH="1" rot="-5400000">
            <a:off x="3727375" y="1831025"/>
            <a:ext cx="1108500" cy="442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87" name="Google Shape;87;p11"/>
          <p:cNvGrpSpPr/>
          <p:nvPr/>
        </p:nvGrpSpPr>
        <p:grpSpPr>
          <a:xfrm>
            <a:off x="6134500" y="3795513"/>
            <a:ext cx="2891100" cy="963013"/>
            <a:chOff x="606975" y="127575"/>
            <a:chExt cx="2891100" cy="963013"/>
          </a:xfrm>
        </p:grpSpPr>
        <p:sp>
          <p:nvSpPr>
            <p:cNvPr id="88" name="Google Shape;88;p11"/>
            <p:cNvSpPr/>
            <p:nvPr/>
          </p:nvSpPr>
          <p:spPr>
            <a:xfrm>
              <a:off x="606975" y="448588"/>
              <a:ext cx="2891100" cy="642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/Pôle-medical/Médecin-général/Consultations/Choix-Rendez-Vous/dossier-bénéficiaire-id/{id}/bénéficiaire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708775" y="127575"/>
              <a:ext cx="27132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Information de bénéficiaire</a:t>
              </a:r>
              <a:endParaRPr b="1"/>
            </a:p>
          </p:txBody>
        </p:sp>
      </p:grpSp>
      <p:cxnSp>
        <p:nvCxnSpPr>
          <p:cNvPr id="90" name="Google Shape;90;p11"/>
          <p:cNvCxnSpPr>
            <a:stCxn id="84" idx="2"/>
            <a:endCxn id="89" idx="0"/>
          </p:cNvCxnSpPr>
          <p:nvPr/>
        </p:nvCxnSpPr>
        <p:spPr>
          <a:xfrm flipH="1" rot="-5400000">
            <a:off x="5805475" y="2008250"/>
            <a:ext cx="471900" cy="31029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91" name="Google Shape;91;p11"/>
          <p:cNvGrpSpPr/>
          <p:nvPr/>
        </p:nvGrpSpPr>
        <p:grpSpPr>
          <a:xfrm>
            <a:off x="1062100" y="4000438"/>
            <a:ext cx="2891100" cy="963013"/>
            <a:chOff x="606975" y="127575"/>
            <a:chExt cx="2891100" cy="963013"/>
          </a:xfrm>
        </p:grpSpPr>
        <p:sp>
          <p:nvSpPr>
            <p:cNvPr id="92" name="Google Shape;92;p11"/>
            <p:cNvSpPr/>
            <p:nvPr/>
          </p:nvSpPr>
          <p:spPr>
            <a:xfrm>
              <a:off x="606975" y="448588"/>
              <a:ext cx="2891100" cy="642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/Pôle-medical/Médecin-général/Consultations/Choix-Rendez-Vous/dossier-bénéficiaire-id/{id}/bénéficiaire/Form-consultation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708775" y="127575"/>
              <a:ext cx="27132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Ajouter consultation</a:t>
              </a:r>
              <a:endParaRPr b="1"/>
            </a:p>
          </p:txBody>
        </p:sp>
      </p:grpSp>
      <p:cxnSp>
        <p:nvCxnSpPr>
          <p:cNvPr id="94" name="Google Shape;94;p11"/>
          <p:cNvCxnSpPr>
            <a:stCxn id="88" idx="1"/>
            <a:endCxn id="93" idx="3"/>
          </p:cNvCxnSpPr>
          <p:nvPr/>
        </p:nvCxnSpPr>
        <p:spPr>
          <a:xfrm rot="10800000">
            <a:off x="3877000" y="4160925"/>
            <a:ext cx="2257500" cy="276600"/>
          </a:xfrm>
          <a:prstGeom prst="bentConnector3">
            <a:avLst>
              <a:gd fmla="val 199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5" name="Google Shape;95;p11"/>
          <p:cNvSpPr txBox="1"/>
          <p:nvPr/>
        </p:nvSpPr>
        <p:spPr>
          <a:xfrm>
            <a:off x="2370475" y="1518725"/>
            <a:ext cx="10266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{consultation-id}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1"/>
          <p:cNvSpPr txBox="1"/>
          <p:nvPr/>
        </p:nvSpPr>
        <p:spPr>
          <a:xfrm>
            <a:off x="5857000" y="1503450"/>
            <a:ext cx="10266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{consultation-id}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6058300" y="3362300"/>
            <a:ext cx="14583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dossier-bénéficiaire-id</a:t>
            </a: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1"/>
          <p:cNvSpPr txBox="1"/>
          <p:nvPr/>
        </p:nvSpPr>
        <p:spPr>
          <a:xfrm>
            <a:off x="4314700" y="3898750"/>
            <a:ext cx="14583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{dossier-bénéficiaire-id}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b-theme">
  <a:themeElements>
    <a:clrScheme name="Modern Write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7B4BF"/>
      </a:accent1>
      <a:accent2>
        <a:srgbClr val="97B4BF"/>
      </a:accent2>
      <a:accent3>
        <a:srgbClr val="537C8C"/>
      </a:accent3>
      <a:accent4>
        <a:srgbClr val="234A59"/>
      </a:accent4>
      <a:accent5>
        <a:srgbClr val="00838F"/>
      </a:accent5>
      <a:accent6>
        <a:srgbClr val="326279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