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314" r:id="rId6"/>
    <p:sldId id="315" r:id="rId7"/>
    <p:sldId id="260" r:id="rId8"/>
    <p:sldId id="261" r:id="rId9"/>
    <p:sldId id="262" r:id="rId10"/>
    <p:sldId id="263" r:id="rId11"/>
    <p:sldId id="266" r:id="rId12"/>
    <p:sldId id="267" r:id="rId13"/>
    <p:sldId id="268" r:id="rId14"/>
    <p:sldId id="311" r:id="rId15"/>
    <p:sldId id="312" r:id="rId16"/>
    <p:sldId id="313"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6" r:id="rId5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632" autoAdjust="0"/>
  </p:normalViewPr>
  <p:slideViewPr>
    <p:cSldViewPr>
      <p:cViewPr>
        <p:scale>
          <a:sx n="75" d="100"/>
          <a:sy n="75" d="100"/>
        </p:scale>
        <p:origin x="-296" y="308"/>
      </p:cViewPr>
      <p:guideLst>
        <p:guide orient="horz" pos="2160"/>
        <p:guide pos="384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Espace réservé de la date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C1D0C4F8-0331-4091-8DE1-D50FA2A8F383}" type="datetime1">
              <a:rPr lang="en-US"/>
              <a:pPr lvl="0"/>
              <a:t>12/6/2023</a:t>
            </a:fld>
            <a:endParaRPr lang="en-US"/>
          </a:p>
        </p:txBody>
      </p:sp>
      <p:sp>
        <p:nvSpPr>
          <p:cNvPr id="4" name="Espace réservé de l'image des diapositives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Espace réservé des note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Espace réservé du numéro de diapositive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22F4B913-9592-49A3-B73C-6313FC5EFAD2}" type="slidenum">
              <a:rPr/>
              <a:pPr lvl="0"/>
              <a:t>‹N°›</a:t>
            </a:fld>
            <a:endParaRPr lang="en-US"/>
          </a:p>
        </p:txBody>
      </p:sp>
    </p:spTree>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txBox="1">
            <a:spLocks noGrp="1"/>
          </p:cNvSpPr>
          <p:nvPr>
            <p:ph type="body" sz="quarter" idx="1"/>
          </p:nvPr>
        </p:nvSpPr>
        <p:spPr/>
        <p:txBody>
          <a:bodyPr/>
          <a:lstStyle/>
          <a:p>
            <a:endParaRPr lang="fr-FR"/>
          </a:p>
        </p:txBody>
      </p:sp>
      <p:sp>
        <p:nvSpPr>
          <p:cNvPr id="4" name="Espace réservé du numéro de diapositive 3"/>
          <p:cNvSpPr txBox="1"/>
          <p:nvPr/>
        </p:nvSpPr>
        <p:spPr>
          <a:xfrm>
            <a:off x="3884608" y="8685208"/>
            <a:ext cx="2971800" cy="45879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0048FD-D1A9-45C2-8DAD-6DE3FFA019E9}"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txBox="1">
            <a:spLocks noGrp="1"/>
          </p:cNvSpPr>
          <p:nvPr>
            <p:ph type="body" sz="quarter" idx="1"/>
          </p:nvPr>
        </p:nvSpPr>
        <p:spPr/>
        <p:txBody>
          <a:bodyPr/>
          <a:lstStyle/>
          <a:p>
            <a:pPr lvl="0"/>
            <a:r>
              <a:rPr lang="fr-FR"/>
              <a:t>Le principal avantage des threads est de pouvoir répartir différents traitements d'un même programme en plusieurs unités distinctes pour permettre leurs exécutions "simultanées".</a:t>
            </a:r>
            <a:endParaRPr lang="en-US"/>
          </a:p>
          <a:p>
            <a:pPr lvl="0"/>
            <a:endParaRPr lang="en-US"/>
          </a:p>
        </p:txBody>
      </p:sp>
      <p:sp>
        <p:nvSpPr>
          <p:cNvPr id="4" name="Espace réservé du numéro de diapositive 3"/>
          <p:cNvSpPr txBox="1"/>
          <p:nvPr/>
        </p:nvSpPr>
        <p:spPr>
          <a:xfrm>
            <a:off x="3884608" y="8685208"/>
            <a:ext cx="2971800" cy="45879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FFD360-F590-42FB-87AA-0A37DD668868}"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pPr algn="l"/>
            <a:r>
              <a:rPr lang="fr-FR" sz="1600" b="1" i="1" dirty="0" smtClean="0"/>
              <a:t>On</a:t>
            </a:r>
            <a:r>
              <a:rPr lang="fr-FR" sz="1600" b="1" i="1" baseline="0" dirty="0" smtClean="0"/>
              <a:t> va explorer </a:t>
            </a:r>
            <a:r>
              <a:rPr lang="fr-FR" sz="1600" b="1" i="1" dirty="0" smtClean="0"/>
              <a:t>dans </a:t>
            </a:r>
            <a:r>
              <a:rPr lang="fr-FR" sz="1600" b="1" i="1" dirty="0" err="1" smtClean="0"/>
              <a:t>generalite</a:t>
            </a:r>
            <a:r>
              <a:rPr lang="fr-FR" sz="1600" b="1" i="1" baseline="0" dirty="0" smtClean="0"/>
              <a:t> sur les </a:t>
            </a:r>
            <a:r>
              <a:rPr lang="fr-FR" sz="1600" b="1" i="1" baseline="0" dirty="0" err="1" smtClean="0"/>
              <a:t>reseaux</a:t>
            </a:r>
            <a:r>
              <a:rPr lang="fr-FR" sz="1600" b="1" i="1" baseline="0" dirty="0" smtClean="0"/>
              <a:t> </a:t>
            </a:r>
            <a:r>
              <a:rPr lang="fr-FR" sz="1600" b="1" i="1" dirty="0" smtClean="0"/>
              <a:t>,</a:t>
            </a:r>
          </a:p>
          <a:p>
            <a:pPr algn="l"/>
            <a:r>
              <a:rPr lang="fr-FR" sz="1600" b="1" i="1" dirty="0" smtClean="0"/>
              <a:t> des sockets pour la communication entre</a:t>
            </a:r>
            <a:r>
              <a:rPr lang="fr-FR" sz="1600" b="1" i="1" baseline="0" dirty="0" smtClean="0"/>
              <a:t> les dispositifs dans un </a:t>
            </a:r>
            <a:r>
              <a:rPr lang="fr-FR" sz="1600" b="1" i="1" baseline="0" dirty="0" err="1" smtClean="0"/>
              <a:t>reseau</a:t>
            </a:r>
            <a:r>
              <a:rPr lang="fr-FR" sz="1600" b="1" i="1" baseline="0" dirty="0" smtClean="0"/>
              <a:t> </a:t>
            </a:r>
            <a:r>
              <a:rPr lang="fr-FR" sz="1600" b="1" i="1" dirty="0" smtClean="0"/>
              <a:t>, de l'architecture client-serveur, </a:t>
            </a:r>
          </a:p>
          <a:p>
            <a:pPr algn="l"/>
            <a:r>
              <a:rPr lang="fr-FR" sz="1600" b="1" i="1" dirty="0" smtClean="0"/>
              <a:t>des threads pour faire </a:t>
            </a:r>
            <a:r>
              <a:rPr lang="fr-FR" sz="1600" b="1" i="1" dirty="0" err="1" smtClean="0"/>
              <a:t>multiconnexion</a:t>
            </a:r>
            <a:r>
              <a:rPr lang="fr-FR" sz="1600" b="1" i="1" baseline="0" dirty="0" smtClean="0"/>
              <a:t> avec Serveur</a:t>
            </a:r>
            <a:r>
              <a:rPr lang="fr-FR" sz="1600" b="1" i="1" dirty="0" smtClean="0"/>
              <a:t>,</a:t>
            </a:r>
          </a:p>
          <a:p>
            <a:pPr algn="l"/>
            <a:r>
              <a:rPr lang="fr-FR" sz="1600" b="1" i="1" dirty="0" smtClean="0"/>
              <a:t>et de la sérialisation/</a:t>
            </a:r>
            <a:r>
              <a:rPr lang="fr-FR" sz="1600" b="1" i="1" dirty="0" err="1" smtClean="0"/>
              <a:t>désérialisation</a:t>
            </a:r>
            <a:r>
              <a:rPr lang="fr-FR" sz="1600" b="1" i="1" dirty="0" smtClean="0"/>
              <a:t>.</a:t>
            </a:r>
            <a:endParaRPr lang="fr-FR" sz="1600" b="1"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txBox="1">
            <a:spLocks noGrp="1"/>
          </p:cNvSpPr>
          <p:nvPr>
            <p:ph type="body" sz="quarter" idx="1"/>
          </p:nvPr>
        </p:nvSpPr>
        <p:spPr/>
        <p:txBody>
          <a:bodyPr/>
          <a:lstStyle/>
          <a:p>
            <a:r>
              <a:rPr lang="fr-FR" i="1" dirty="0" smtClean="0"/>
              <a:t>maintenant on commence par la généralités de réseau comme </a:t>
            </a:r>
            <a:r>
              <a:rPr lang="fr-FR" i="1" dirty="0" err="1" smtClean="0"/>
              <a:t>just</a:t>
            </a:r>
            <a:r>
              <a:rPr lang="fr-FR" i="1" dirty="0" smtClean="0"/>
              <a:t> pour rappel</a:t>
            </a:r>
            <a:endParaRPr lang="fr-FR" dirty="0"/>
          </a:p>
        </p:txBody>
      </p:sp>
      <p:sp>
        <p:nvSpPr>
          <p:cNvPr id="4" name="Espace réservé du numéro de diapositive 3"/>
          <p:cNvSpPr txBox="1"/>
          <p:nvPr/>
        </p:nvSpPr>
        <p:spPr>
          <a:xfrm>
            <a:off x="3884608" y="8685208"/>
            <a:ext cx="2971800" cy="45879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1CC5F87-C6E9-4EEA-8F32-8ABB80810656}"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lnSpcReduction="10000"/>
          </a:bodyPr>
          <a:lstStyle/>
          <a:p>
            <a:r>
              <a:rPr lang="fr-FR" dirty="0" smtClean="0"/>
              <a:t>Le modèle OSI, acronyme d'Open Systems </a:t>
            </a:r>
            <a:r>
              <a:rPr lang="fr-FR" dirty="0" err="1" smtClean="0"/>
              <a:t>Interconnection</a:t>
            </a:r>
            <a:r>
              <a:rPr lang="fr-FR" dirty="0" smtClean="0"/>
              <a:t>, est une architecture en sept couches qui définit les différentes étapes du processus de communication dans un réseau informatique. Chaque couche a des responsabilités spécifiques, </a:t>
            </a:r>
          </a:p>
          <a:p>
            <a:endParaRPr lang="fr-FR" dirty="0" smtClean="0"/>
          </a:p>
          <a:p>
            <a:r>
              <a:rPr lang="fr-FR" dirty="0" smtClean="0"/>
              <a:t>**</a:t>
            </a:r>
            <a:r>
              <a:rPr lang="fr-FR" b="1" dirty="0" smtClean="0"/>
              <a:t>Couche Physique </a:t>
            </a:r>
            <a:r>
              <a:rPr lang="fr-FR" dirty="0" smtClean="0"/>
              <a:t>:** Gère les connexions physiques et les aspects matériels bruts de la transmission des données.</a:t>
            </a:r>
          </a:p>
          <a:p>
            <a:endParaRPr lang="fr-FR" dirty="0" smtClean="0"/>
          </a:p>
          <a:p>
            <a:r>
              <a:rPr lang="fr-FR" dirty="0" smtClean="0"/>
              <a:t>**</a:t>
            </a:r>
            <a:r>
              <a:rPr lang="fr-FR" b="1" dirty="0" smtClean="0"/>
              <a:t>Couche Liaison de Données </a:t>
            </a:r>
            <a:r>
              <a:rPr lang="fr-FR" dirty="0" smtClean="0"/>
              <a:t>:** S'occupe de la gestion des erreurs, de la détection et de la correction, ainsi que de l'organisation des données en trames.</a:t>
            </a:r>
          </a:p>
          <a:p>
            <a:endParaRPr lang="fr-FR" dirty="0" smtClean="0"/>
          </a:p>
          <a:p>
            <a:r>
              <a:rPr lang="fr-FR" dirty="0" smtClean="0"/>
              <a:t> **</a:t>
            </a:r>
            <a:r>
              <a:rPr lang="fr-FR" b="1" dirty="0" smtClean="0"/>
              <a:t>Couche Réseau </a:t>
            </a:r>
            <a:r>
              <a:rPr lang="fr-FR" dirty="0" smtClean="0"/>
              <a:t>:** Gère le routage des données à travers le réseau, le contrôle de congestion et la détermination du meilleur chemin.</a:t>
            </a:r>
          </a:p>
          <a:p>
            <a:endParaRPr lang="fr-FR" dirty="0" smtClean="0"/>
          </a:p>
          <a:p>
            <a:r>
              <a:rPr lang="fr-FR" dirty="0" smtClean="0"/>
              <a:t>**</a:t>
            </a:r>
            <a:r>
              <a:rPr lang="fr-FR" b="1" dirty="0" smtClean="0"/>
              <a:t>Couche Transport </a:t>
            </a:r>
            <a:r>
              <a:rPr lang="fr-FR" dirty="0" smtClean="0"/>
              <a:t>:** Fournit connexion de bout en bout, garantissant la livraison correcte des données entre les applications sur des dispositifs différents.</a:t>
            </a:r>
          </a:p>
          <a:p>
            <a:endParaRPr lang="fr-FR" dirty="0" smtClean="0"/>
          </a:p>
          <a:p>
            <a:r>
              <a:rPr lang="fr-FR" dirty="0" smtClean="0"/>
              <a:t>**</a:t>
            </a:r>
            <a:r>
              <a:rPr lang="fr-FR" b="1" dirty="0" smtClean="0"/>
              <a:t>Couche Session </a:t>
            </a:r>
            <a:r>
              <a:rPr lang="fr-FR" dirty="0" smtClean="0"/>
              <a:t>:** Établit, gère et termine les sessions ou connexions entre deux dispositifs.</a:t>
            </a:r>
          </a:p>
          <a:p>
            <a:endParaRPr lang="fr-FR" dirty="0" smtClean="0"/>
          </a:p>
          <a:p>
            <a:r>
              <a:rPr lang="fr-FR" dirty="0" smtClean="0"/>
              <a:t>**</a:t>
            </a:r>
            <a:r>
              <a:rPr lang="fr-FR" b="1" dirty="0" smtClean="0"/>
              <a:t>Couche Présentation </a:t>
            </a:r>
            <a:r>
              <a:rPr lang="fr-FR" dirty="0" smtClean="0"/>
              <a:t>:** S'occupe de la traduction, de la compression et du cryptage des données pour garantir une présentation appropriée aux applications.</a:t>
            </a:r>
          </a:p>
          <a:p>
            <a:endParaRPr lang="fr-FR" dirty="0" smtClean="0"/>
          </a:p>
          <a:p>
            <a:r>
              <a:rPr lang="fr-FR" dirty="0" smtClean="0"/>
              <a:t>**</a:t>
            </a:r>
            <a:r>
              <a:rPr lang="fr-FR" b="1" dirty="0" smtClean="0"/>
              <a:t>Couche Application </a:t>
            </a:r>
            <a:r>
              <a:rPr lang="fr-FR" dirty="0" smtClean="0"/>
              <a:t>:** Fournit des interfaces pour les applications utilisateur, facilitant la communication sur le réseau.</a:t>
            </a:r>
          </a:p>
          <a:p>
            <a:endParaRPr lang="fr-FR" baseline="-25000" dirty="0" smtClean="0"/>
          </a:p>
          <a:p>
            <a:r>
              <a:rPr lang="fr-FR" dirty="0" smtClean="0"/>
              <a:t>modèle OSI qui</a:t>
            </a:r>
            <a:r>
              <a:rPr lang="fr-FR" baseline="0" dirty="0" smtClean="0"/>
              <a:t> permette </a:t>
            </a:r>
            <a:r>
              <a:rPr lang="fr-FR" dirty="0" smtClean="0"/>
              <a:t>une compréhension approfondie du processus de communication réseau.</a:t>
            </a:r>
          </a:p>
          <a:p>
            <a:endParaRPr lang="en-US" dirty="0" smtClean="0"/>
          </a:p>
          <a:p>
            <a:r>
              <a:rPr lang="en-US" dirty="0" smtClean="0"/>
              <a:t>***************************************</a:t>
            </a:r>
            <a:r>
              <a:rPr lang="en-US" b="1" dirty="0" smtClean="0"/>
              <a:t>TCP/IP</a:t>
            </a:r>
            <a:r>
              <a:rPr lang="en-US" dirty="0" smtClean="0"/>
              <a:t>****************************************************</a:t>
            </a:r>
          </a:p>
          <a:p>
            <a:endParaRPr lang="en-US" dirty="0" smtClean="0"/>
          </a:p>
          <a:p>
            <a:r>
              <a:rPr lang="fr-FR" dirty="0" smtClean="0"/>
              <a:t>Le modèle TCP/IP est moins formel et moins hiérarchique que le modèle OSI, mais il est largement utilisé dans la conception et la mise en œuvre des réseaux informatiques, en particulier sur Internet. Les quatre couches du modèle TCP/IP, généralement </a:t>
            </a:r>
            <a:r>
              <a:rPr lang="fr-FR" dirty="0" err="1" smtClean="0"/>
              <a:t>specifique</a:t>
            </a:r>
            <a:r>
              <a:rPr lang="fr-FR" baseline="0" dirty="0" smtClean="0"/>
              <a:t> </a:t>
            </a:r>
            <a:r>
              <a:rPr lang="fr-FR" dirty="0" smtClean="0"/>
              <a:t>par d'autres noms, sont les suivantes :</a:t>
            </a:r>
          </a:p>
          <a:p>
            <a:endParaRPr lang="fr-FR" dirty="0" smtClean="0"/>
          </a:p>
          <a:p>
            <a:r>
              <a:rPr lang="fr-FR" b="1" dirty="0" smtClean="0"/>
              <a:t>Couche Accès Réseau (Link Layer) :</a:t>
            </a:r>
            <a:r>
              <a:rPr lang="fr-FR" dirty="0" smtClean="0"/>
              <a:t> Équivalent à la combinaison des couches Physique et Liaison de Données dans le modèle OSI. Elle englobe les aspects matériels de la transmission de données et les fonctions liées à la liaison de données.</a:t>
            </a:r>
          </a:p>
          <a:p>
            <a:endParaRPr lang="fr-FR" dirty="0" smtClean="0"/>
          </a:p>
          <a:p>
            <a:r>
              <a:rPr lang="fr-FR" b="1" dirty="0" smtClean="0"/>
              <a:t>Couche Internet :</a:t>
            </a:r>
            <a:r>
              <a:rPr lang="fr-FR" dirty="0" smtClean="0"/>
              <a:t> Équivalent à la couche Réseau dans le modèle OSI. Elle gère le routage des données à travers le réseau.</a:t>
            </a:r>
          </a:p>
          <a:p>
            <a:endParaRPr lang="fr-FR" dirty="0" smtClean="0"/>
          </a:p>
          <a:p>
            <a:r>
              <a:rPr lang="fr-FR" b="1" dirty="0" smtClean="0"/>
              <a:t>Couche Transport :</a:t>
            </a:r>
            <a:r>
              <a:rPr lang="fr-FR" dirty="0" smtClean="0"/>
              <a:t> Correspond à la couche Transport dans le modèle OSI. Elle assure un transfert de données fiable entre les dispositifs.</a:t>
            </a:r>
          </a:p>
          <a:p>
            <a:endParaRPr lang="fr-FR" dirty="0" smtClean="0"/>
          </a:p>
          <a:p>
            <a:r>
              <a:rPr lang="fr-FR" b="1" dirty="0" smtClean="0"/>
              <a:t>Couche Application :</a:t>
            </a:r>
            <a:r>
              <a:rPr lang="fr-FR" dirty="0" smtClean="0"/>
              <a:t> Inclut les aspects de la couche Application, Présentation et Session dans le modèle OSI. Elle fournit des interfaces pour les applications utilisateur.</a:t>
            </a:r>
          </a:p>
          <a:p>
            <a:endParaRPr lang="fr-FR" dirty="0" smtClean="0"/>
          </a:p>
          <a:p>
            <a:r>
              <a:rPr lang="fr-FR" dirty="0" smtClean="0"/>
              <a:t>La suite de protocoles TCP/IP inclut des protocoles spécifiques à chaque couche, tels que TCP (Transmission Control Protocol) et UDP (User </a:t>
            </a:r>
            <a:r>
              <a:rPr lang="fr-FR" dirty="0" err="1" smtClean="0"/>
              <a:t>Datagram</a:t>
            </a:r>
            <a:r>
              <a:rPr lang="fr-FR" dirty="0" smtClean="0"/>
              <a:t> Protocol) à la couche Transport, et IP (Internet Protocol) à la couche Internet.</a:t>
            </a:r>
          </a:p>
          <a:p>
            <a:endParaRPr lang="en-US" dirty="0" smtClean="0"/>
          </a:p>
          <a:p>
            <a:r>
              <a:rPr lang="en-US" dirty="0" smtClean="0"/>
              <a:t>********************</a:t>
            </a:r>
            <a:r>
              <a:rPr lang="en-US" b="1" i="0" baseline="0" dirty="0" smtClean="0"/>
              <a:t>FIN </a:t>
            </a:r>
            <a:r>
              <a:rPr lang="en-US" b="1" i="0" baseline="0" dirty="0" err="1" smtClean="0"/>
              <a:t>diapositive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 fin de compte, TCP/IP a réussi à émerger comme le standard dominant en raison de son rôle central dans le développement d'Internet, de sa simplicité, de sa flexibilité et de son adoption rapide. Bien que le modèle OSI </a:t>
            </a:r>
            <a:r>
              <a:rPr lang="fr-FR" dirty="0" err="1" smtClean="0"/>
              <a:t>rest</a:t>
            </a:r>
            <a:r>
              <a:rPr lang="fr-FR" baseline="0" dirty="0" smtClean="0"/>
              <a:t> </a:t>
            </a:r>
            <a:r>
              <a:rPr lang="fr-FR" dirty="0" smtClean="0"/>
              <a:t>important pour la compréhension théorique des réseaux (</a:t>
            </a:r>
            <a:r>
              <a:rPr lang="fr-FR" dirty="0" err="1" smtClean="0"/>
              <a:t>Ingenieur</a:t>
            </a:r>
            <a:r>
              <a:rPr lang="fr-FR" baseline="0" dirty="0" smtClean="0"/>
              <a:t> IT , </a:t>
            </a:r>
            <a:r>
              <a:rPr lang="fr-FR" baseline="0" dirty="0" err="1" smtClean="0"/>
              <a:t>sybersecurity</a:t>
            </a:r>
            <a:r>
              <a:rPr lang="fr-FR" baseline="0" dirty="0" smtClean="0"/>
              <a:t>)</a:t>
            </a:r>
            <a:r>
              <a:rPr lang="fr-FR" dirty="0" smtClean="0"/>
              <a:t>, TCP/IP est devenu le choix pragmatique et universel pour la conception des réseaux informatiques.</a:t>
            </a:r>
          </a:p>
          <a:p>
            <a:endParaRPr lang="fr-FR" dirty="0" smtClean="0"/>
          </a:p>
          <a:p>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lnSpcReduction="10000"/>
          </a:bodyPr>
          <a:lstStyle/>
          <a:p>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lnSpcReduction="10000"/>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lvl="0"/>
            <a:fld id="{22F4B913-9592-49A3-B73C-6313FC5EFAD2}" type="slidenum">
              <a:rPr lang="fr-FR" smtClean="0"/>
              <a:pPr lvl="0"/>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endParaRPr lang="en-US"/>
          </a:p>
        </p:txBody>
      </p:sp>
      <p:sp>
        <p:nvSpPr>
          <p:cNvPr id="3" name="Sous-titre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endParaRPr lang="en-US"/>
          </a:p>
        </p:txBody>
      </p:sp>
      <p:sp>
        <p:nvSpPr>
          <p:cNvPr id="4" name="Espace réservé de la date 3"/>
          <p:cNvSpPr txBox="1">
            <a:spLocks noGrp="1"/>
          </p:cNvSpPr>
          <p:nvPr>
            <p:ph type="dt" sz="half" idx="7"/>
          </p:nvPr>
        </p:nvSpPr>
        <p:spPr/>
        <p:txBody>
          <a:bodyPr/>
          <a:lstStyle>
            <a:lvl1pPr>
              <a:defRPr/>
            </a:lvl1pPr>
          </a:lstStyle>
          <a:p>
            <a:pPr lvl="0"/>
            <a:fld id="{287BC746-FF72-40B3-80B5-854AB321979B}" type="datetime1">
              <a:rPr lang="en-US"/>
              <a:pPr lvl="0"/>
              <a:t>12/6/2023</a:t>
            </a:fld>
            <a:endParaRPr lang="en-US"/>
          </a:p>
        </p:txBody>
      </p:sp>
      <p:sp>
        <p:nvSpPr>
          <p:cNvPr id="5" name="Espace réservé du pied de page 4"/>
          <p:cNvSpPr txBox="1">
            <a:spLocks noGrp="1"/>
          </p:cNvSpPr>
          <p:nvPr>
            <p:ph type="ftr" sz="quarter" idx="9"/>
          </p:nvPr>
        </p:nvSpPr>
        <p:spPr/>
        <p:txBody>
          <a:bodyPr/>
          <a:lstStyle>
            <a:lvl1pPr>
              <a:defRPr/>
            </a:lvl1pPr>
          </a:lstStyle>
          <a:p>
            <a:pPr lvl="0"/>
            <a:endParaRPr lang="en-US"/>
          </a:p>
        </p:txBody>
      </p:sp>
      <p:sp>
        <p:nvSpPr>
          <p:cNvPr id="6" name="Espace réservé du numéro de diapositive 5"/>
          <p:cNvSpPr txBox="1">
            <a:spLocks noGrp="1"/>
          </p:cNvSpPr>
          <p:nvPr>
            <p:ph type="sldNum" sz="quarter" idx="8"/>
          </p:nvPr>
        </p:nvSpPr>
        <p:spPr/>
        <p:txBody>
          <a:bodyPr/>
          <a:lstStyle>
            <a:lvl1pPr>
              <a:defRPr/>
            </a:lvl1pPr>
          </a:lstStyle>
          <a:p>
            <a:pPr lvl="0"/>
            <a:fld id="{FB46DC7A-57F5-4CD3-B467-40EA02564C97}" type="slidenum">
              <a:rPr/>
              <a:pPr lvl="0"/>
              <a:t>‹N°›</a:t>
            </a:fld>
            <a:endParaRPr lang="en-US"/>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endParaRPr lang="en-US"/>
          </a:p>
        </p:txBody>
      </p:sp>
      <p:sp>
        <p:nvSpPr>
          <p:cNvPr id="3" name="Espace réservé du texte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txBox="1">
            <a:spLocks noGrp="1"/>
          </p:cNvSpPr>
          <p:nvPr>
            <p:ph type="dt" sz="half" idx="7"/>
          </p:nvPr>
        </p:nvSpPr>
        <p:spPr/>
        <p:txBody>
          <a:bodyPr/>
          <a:lstStyle>
            <a:lvl1pPr>
              <a:defRPr/>
            </a:lvl1pPr>
          </a:lstStyle>
          <a:p>
            <a:pPr lvl="0"/>
            <a:fld id="{67958950-1C90-47F7-BC56-C4BBC38EBE66}" type="datetime1">
              <a:rPr lang="en-US"/>
              <a:pPr lvl="0"/>
              <a:t>12/6/2023</a:t>
            </a:fld>
            <a:endParaRPr lang="en-US"/>
          </a:p>
        </p:txBody>
      </p:sp>
      <p:sp>
        <p:nvSpPr>
          <p:cNvPr id="5" name="Espace réservé du pied de page 4"/>
          <p:cNvSpPr txBox="1">
            <a:spLocks noGrp="1"/>
          </p:cNvSpPr>
          <p:nvPr>
            <p:ph type="ftr" sz="quarter" idx="9"/>
          </p:nvPr>
        </p:nvSpPr>
        <p:spPr/>
        <p:txBody>
          <a:bodyPr/>
          <a:lstStyle>
            <a:lvl1pPr>
              <a:defRPr/>
            </a:lvl1pPr>
          </a:lstStyle>
          <a:p>
            <a:pPr lvl="0"/>
            <a:endParaRPr lang="en-US"/>
          </a:p>
        </p:txBody>
      </p:sp>
      <p:sp>
        <p:nvSpPr>
          <p:cNvPr id="6" name="Espace réservé du numéro de diapositive 5"/>
          <p:cNvSpPr txBox="1">
            <a:spLocks noGrp="1"/>
          </p:cNvSpPr>
          <p:nvPr>
            <p:ph type="sldNum" sz="quarter" idx="8"/>
          </p:nvPr>
        </p:nvSpPr>
        <p:spPr/>
        <p:txBody>
          <a:bodyPr/>
          <a:lstStyle>
            <a:lvl1pPr>
              <a:defRPr/>
            </a:lvl1pPr>
          </a:lstStyle>
          <a:p>
            <a:pPr lvl="0"/>
            <a:fld id="{410D35FC-D150-4AD5-BFF2-03D0EBB27A21}" type="slidenum">
              <a:rPr/>
              <a:pPr lvl="0"/>
              <a:t>‹N°›</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endParaRPr lang="en-US"/>
          </a:p>
        </p:txBody>
      </p:sp>
      <p:sp>
        <p:nvSpPr>
          <p:cNvPr id="3" name="Espace réservé du texte vertical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txBox="1">
            <a:spLocks noGrp="1"/>
          </p:cNvSpPr>
          <p:nvPr>
            <p:ph type="dt" sz="half" idx="7"/>
          </p:nvPr>
        </p:nvSpPr>
        <p:spPr/>
        <p:txBody>
          <a:bodyPr/>
          <a:lstStyle>
            <a:lvl1pPr>
              <a:defRPr/>
            </a:lvl1pPr>
          </a:lstStyle>
          <a:p>
            <a:pPr lvl="0"/>
            <a:fld id="{ECEFE9B0-EB96-4230-B83C-64061EC0A1B1}" type="datetime1">
              <a:rPr lang="en-US"/>
              <a:pPr lvl="0"/>
              <a:t>12/6/2023</a:t>
            </a:fld>
            <a:endParaRPr lang="en-US"/>
          </a:p>
        </p:txBody>
      </p:sp>
      <p:sp>
        <p:nvSpPr>
          <p:cNvPr id="5" name="Espace réservé du pied de page 4"/>
          <p:cNvSpPr txBox="1">
            <a:spLocks noGrp="1"/>
          </p:cNvSpPr>
          <p:nvPr>
            <p:ph type="ftr" sz="quarter" idx="9"/>
          </p:nvPr>
        </p:nvSpPr>
        <p:spPr/>
        <p:txBody>
          <a:bodyPr/>
          <a:lstStyle>
            <a:lvl1pPr>
              <a:defRPr/>
            </a:lvl1pPr>
          </a:lstStyle>
          <a:p>
            <a:pPr lvl="0"/>
            <a:endParaRPr lang="en-US"/>
          </a:p>
        </p:txBody>
      </p:sp>
      <p:sp>
        <p:nvSpPr>
          <p:cNvPr id="6" name="Espace réservé du numéro de diapositive 5"/>
          <p:cNvSpPr txBox="1">
            <a:spLocks noGrp="1"/>
          </p:cNvSpPr>
          <p:nvPr>
            <p:ph type="sldNum" sz="quarter" idx="8"/>
          </p:nvPr>
        </p:nvSpPr>
        <p:spPr/>
        <p:txBody>
          <a:bodyPr/>
          <a:lstStyle>
            <a:lvl1pPr>
              <a:defRPr/>
            </a:lvl1pPr>
          </a:lstStyle>
          <a:p>
            <a:pPr lvl="0"/>
            <a:fld id="{3CD5D7BB-23AC-4911-9A7B-C443F49A611B}" type="slidenum">
              <a:rPr/>
              <a:pPr lvl="0"/>
              <a:t>‹N°›</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endParaRPr lang="en-US"/>
          </a:p>
        </p:txBody>
      </p:sp>
      <p:sp>
        <p:nvSpPr>
          <p:cNvPr id="3" name="Espace réservé du contenu 2"/>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txBox="1">
            <a:spLocks noGrp="1"/>
          </p:cNvSpPr>
          <p:nvPr>
            <p:ph type="dt" sz="half" idx="7"/>
          </p:nvPr>
        </p:nvSpPr>
        <p:spPr/>
        <p:txBody>
          <a:bodyPr/>
          <a:lstStyle>
            <a:lvl1pPr>
              <a:defRPr/>
            </a:lvl1pPr>
          </a:lstStyle>
          <a:p>
            <a:pPr lvl="0"/>
            <a:fld id="{E1817B88-E796-4018-BDAC-EC46B8FE2D3A}" type="datetime1">
              <a:rPr lang="en-US"/>
              <a:pPr lvl="0"/>
              <a:t>12/6/2023</a:t>
            </a:fld>
            <a:endParaRPr lang="en-US"/>
          </a:p>
        </p:txBody>
      </p:sp>
      <p:sp>
        <p:nvSpPr>
          <p:cNvPr id="5" name="Espace réservé du pied de page 4"/>
          <p:cNvSpPr txBox="1">
            <a:spLocks noGrp="1"/>
          </p:cNvSpPr>
          <p:nvPr>
            <p:ph type="ftr" sz="quarter" idx="9"/>
          </p:nvPr>
        </p:nvSpPr>
        <p:spPr/>
        <p:txBody>
          <a:bodyPr/>
          <a:lstStyle>
            <a:lvl1pPr>
              <a:defRPr/>
            </a:lvl1pPr>
          </a:lstStyle>
          <a:p>
            <a:pPr lvl="0"/>
            <a:endParaRPr lang="en-US"/>
          </a:p>
        </p:txBody>
      </p:sp>
      <p:sp>
        <p:nvSpPr>
          <p:cNvPr id="6" name="Espace réservé du numéro de diapositive 5"/>
          <p:cNvSpPr txBox="1">
            <a:spLocks noGrp="1"/>
          </p:cNvSpPr>
          <p:nvPr>
            <p:ph type="sldNum" sz="quarter" idx="8"/>
          </p:nvPr>
        </p:nvSpPr>
        <p:spPr/>
        <p:txBody>
          <a:bodyPr/>
          <a:lstStyle>
            <a:lvl1pPr>
              <a:defRPr/>
            </a:lvl1pPr>
          </a:lstStyle>
          <a:p>
            <a:pPr lvl="0"/>
            <a:fld id="{0ACACB8B-0901-445B-9BD4-4E5C1F5B6BAD}" type="slidenum">
              <a:rPr/>
              <a:pPr lvl="0"/>
              <a:t>‹N°›</a:t>
            </a:fld>
            <a:endParaRPr lang="en-U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txBox="1">
            <a:spLocks noGrp="1"/>
          </p:cNvSpPr>
          <p:nvPr>
            <p:ph type="title"/>
          </p:nvPr>
        </p:nvSpPr>
        <p:spPr>
          <a:xfrm>
            <a:off x="831847" y="1709735"/>
            <a:ext cx="10515600" cy="2852735"/>
          </a:xfrm>
        </p:spPr>
        <p:txBody>
          <a:bodyPr anchor="b"/>
          <a:lstStyle>
            <a:lvl1pPr>
              <a:defRPr sz="6000"/>
            </a:lvl1pPr>
          </a:lstStyle>
          <a:p>
            <a:pPr lvl="0"/>
            <a:r>
              <a:rPr lang="fr-FR"/>
              <a:t>Modifiez le style du titre</a:t>
            </a:r>
            <a:endParaRPr lang="en-US"/>
          </a:p>
        </p:txBody>
      </p:sp>
      <p:sp>
        <p:nvSpPr>
          <p:cNvPr id="3" name="Espace réservé du texte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fr-FR"/>
              <a:t>Cliquez pour modifier les styles du texte du masque</a:t>
            </a:r>
          </a:p>
        </p:txBody>
      </p:sp>
      <p:sp>
        <p:nvSpPr>
          <p:cNvPr id="4" name="Espace réservé de la date 3"/>
          <p:cNvSpPr txBox="1">
            <a:spLocks noGrp="1"/>
          </p:cNvSpPr>
          <p:nvPr>
            <p:ph type="dt" sz="half" idx="7"/>
          </p:nvPr>
        </p:nvSpPr>
        <p:spPr/>
        <p:txBody>
          <a:bodyPr/>
          <a:lstStyle>
            <a:lvl1pPr>
              <a:defRPr/>
            </a:lvl1pPr>
          </a:lstStyle>
          <a:p>
            <a:pPr lvl="0"/>
            <a:fld id="{04189B62-A223-4D6F-AA9F-4EB12B4CA416}" type="datetime1">
              <a:rPr lang="en-US"/>
              <a:pPr lvl="0"/>
              <a:t>12/6/2023</a:t>
            </a:fld>
            <a:endParaRPr lang="en-US"/>
          </a:p>
        </p:txBody>
      </p:sp>
      <p:sp>
        <p:nvSpPr>
          <p:cNvPr id="5" name="Espace réservé du pied de page 4"/>
          <p:cNvSpPr txBox="1">
            <a:spLocks noGrp="1"/>
          </p:cNvSpPr>
          <p:nvPr>
            <p:ph type="ftr" sz="quarter" idx="9"/>
          </p:nvPr>
        </p:nvSpPr>
        <p:spPr/>
        <p:txBody>
          <a:bodyPr/>
          <a:lstStyle>
            <a:lvl1pPr>
              <a:defRPr/>
            </a:lvl1pPr>
          </a:lstStyle>
          <a:p>
            <a:pPr lvl="0"/>
            <a:endParaRPr lang="en-US"/>
          </a:p>
        </p:txBody>
      </p:sp>
      <p:sp>
        <p:nvSpPr>
          <p:cNvPr id="6" name="Espace réservé du numéro de diapositive 5"/>
          <p:cNvSpPr txBox="1">
            <a:spLocks noGrp="1"/>
          </p:cNvSpPr>
          <p:nvPr>
            <p:ph type="sldNum" sz="quarter" idx="8"/>
          </p:nvPr>
        </p:nvSpPr>
        <p:spPr/>
        <p:txBody>
          <a:bodyPr/>
          <a:lstStyle>
            <a:lvl1pPr>
              <a:defRPr/>
            </a:lvl1pPr>
          </a:lstStyle>
          <a:p>
            <a:pPr lvl="0"/>
            <a:fld id="{B40CF172-8073-4D6D-B86B-6EFCACCCDDCE}" type="slidenum">
              <a:rPr/>
              <a:pPr lvl="0"/>
              <a:t>‹N°›</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endParaRPr lang="en-US"/>
          </a:p>
        </p:txBody>
      </p:sp>
      <p:sp>
        <p:nvSpPr>
          <p:cNvPr id="3" name="Espace réservé du contenu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txBox="1">
            <a:spLocks noGrp="1"/>
          </p:cNvSpPr>
          <p:nvPr>
            <p:ph type="dt" sz="half" idx="7"/>
          </p:nvPr>
        </p:nvSpPr>
        <p:spPr/>
        <p:txBody>
          <a:bodyPr/>
          <a:lstStyle>
            <a:lvl1pPr>
              <a:defRPr/>
            </a:lvl1pPr>
          </a:lstStyle>
          <a:p>
            <a:pPr lvl="0"/>
            <a:fld id="{773FBCCD-9795-4E8C-BD93-860C9037AC88}" type="datetime1">
              <a:rPr lang="en-US"/>
              <a:pPr lvl="0"/>
              <a:t>12/6/2023</a:t>
            </a:fld>
            <a:endParaRPr lang="en-US"/>
          </a:p>
        </p:txBody>
      </p:sp>
      <p:sp>
        <p:nvSpPr>
          <p:cNvPr id="6" name="Espace réservé du pied de page 5"/>
          <p:cNvSpPr txBox="1">
            <a:spLocks noGrp="1"/>
          </p:cNvSpPr>
          <p:nvPr>
            <p:ph type="ftr" sz="quarter" idx="9"/>
          </p:nvPr>
        </p:nvSpPr>
        <p:spPr/>
        <p:txBody>
          <a:bodyPr/>
          <a:lstStyle>
            <a:lvl1pPr>
              <a:defRPr/>
            </a:lvl1pPr>
          </a:lstStyle>
          <a:p>
            <a:pPr lvl="0"/>
            <a:endParaRPr lang="en-US"/>
          </a:p>
        </p:txBody>
      </p:sp>
      <p:sp>
        <p:nvSpPr>
          <p:cNvPr id="7" name="Espace réservé du numéro de diapositive 6"/>
          <p:cNvSpPr txBox="1">
            <a:spLocks noGrp="1"/>
          </p:cNvSpPr>
          <p:nvPr>
            <p:ph type="sldNum" sz="quarter" idx="8"/>
          </p:nvPr>
        </p:nvSpPr>
        <p:spPr/>
        <p:txBody>
          <a:bodyPr/>
          <a:lstStyle>
            <a:lvl1pPr>
              <a:defRPr/>
            </a:lvl1pPr>
          </a:lstStyle>
          <a:p>
            <a:pPr lvl="0"/>
            <a:fld id="{4921D640-F36E-447A-AC90-F8104DB00100}" type="slidenum">
              <a:rPr/>
              <a:pPr lvl="0"/>
              <a:t>‹N°›</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365129"/>
            <a:ext cx="10515600" cy="1325559"/>
          </a:xfrm>
        </p:spPr>
        <p:txBody>
          <a:bodyPr/>
          <a:lstStyle>
            <a:lvl1pPr>
              <a:defRPr/>
            </a:lvl1pPr>
          </a:lstStyle>
          <a:p>
            <a:pPr lvl="0"/>
            <a:r>
              <a:rPr lang="fr-FR"/>
              <a:t>Modifiez le style du titre</a:t>
            </a:r>
            <a:endParaRPr lang="en-US"/>
          </a:p>
        </p:txBody>
      </p:sp>
      <p:sp>
        <p:nvSpPr>
          <p:cNvPr id="3" name="Espace réservé du texte 2"/>
          <p:cNvSpPr txBox="1">
            <a:spLocks noGrp="1"/>
          </p:cNvSpPr>
          <p:nvPr>
            <p:ph type="body" idx="1"/>
          </p:nvPr>
        </p:nvSpPr>
        <p:spPr>
          <a:xfrm>
            <a:off x="839784" y="1681160"/>
            <a:ext cx="5157782" cy="823910"/>
          </a:xfrm>
        </p:spPr>
        <p:txBody>
          <a:bodyPr anchor="b"/>
          <a:lstStyle>
            <a:lvl1pPr marL="0" indent="0">
              <a:buNone/>
              <a:defRPr sz="2400" b="1"/>
            </a:lvl1pPr>
          </a:lstStyle>
          <a:p>
            <a:pPr lvl="0"/>
            <a:r>
              <a:rPr lang="fr-FR"/>
              <a:t>Cliquez pour modifier les styles du texte du masque</a:t>
            </a:r>
          </a:p>
        </p:txBody>
      </p:sp>
      <p:sp>
        <p:nvSpPr>
          <p:cNvPr id="4" name="Espace réservé du contenu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fr-FR"/>
              <a:t>Cliquez pour modifier les styles du texte du masque</a:t>
            </a:r>
          </a:p>
        </p:txBody>
      </p:sp>
      <p:sp>
        <p:nvSpPr>
          <p:cNvPr id="6" name="Espace réservé du contenu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txBox="1">
            <a:spLocks noGrp="1"/>
          </p:cNvSpPr>
          <p:nvPr>
            <p:ph type="dt" sz="half" idx="7"/>
          </p:nvPr>
        </p:nvSpPr>
        <p:spPr/>
        <p:txBody>
          <a:bodyPr/>
          <a:lstStyle>
            <a:lvl1pPr>
              <a:defRPr/>
            </a:lvl1pPr>
          </a:lstStyle>
          <a:p>
            <a:pPr lvl="0"/>
            <a:fld id="{96BB5D3A-1B7D-43EB-8B5C-29B5EAE4AAA6}" type="datetime1">
              <a:rPr lang="en-US"/>
              <a:pPr lvl="0"/>
              <a:t>12/6/2023</a:t>
            </a:fld>
            <a:endParaRPr lang="en-US"/>
          </a:p>
        </p:txBody>
      </p:sp>
      <p:sp>
        <p:nvSpPr>
          <p:cNvPr id="8" name="Espace réservé du pied de page 7"/>
          <p:cNvSpPr txBox="1">
            <a:spLocks noGrp="1"/>
          </p:cNvSpPr>
          <p:nvPr>
            <p:ph type="ftr" sz="quarter" idx="9"/>
          </p:nvPr>
        </p:nvSpPr>
        <p:spPr/>
        <p:txBody>
          <a:bodyPr/>
          <a:lstStyle>
            <a:lvl1pPr>
              <a:defRPr/>
            </a:lvl1pPr>
          </a:lstStyle>
          <a:p>
            <a:pPr lvl="0"/>
            <a:endParaRPr lang="en-US"/>
          </a:p>
        </p:txBody>
      </p:sp>
      <p:sp>
        <p:nvSpPr>
          <p:cNvPr id="9" name="Espace réservé du numéro de diapositive 8"/>
          <p:cNvSpPr txBox="1">
            <a:spLocks noGrp="1"/>
          </p:cNvSpPr>
          <p:nvPr>
            <p:ph type="sldNum" sz="quarter" idx="8"/>
          </p:nvPr>
        </p:nvSpPr>
        <p:spPr/>
        <p:txBody>
          <a:bodyPr/>
          <a:lstStyle>
            <a:lvl1pPr>
              <a:defRPr/>
            </a:lvl1pPr>
          </a:lstStyle>
          <a:p>
            <a:pPr lvl="0"/>
            <a:fld id="{9A4F96ED-B957-43A5-B5B4-CA7FA83F9CBD}" type="slidenum">
              <a:rPr/>
              <a:pPr lvl="0"/>
              <a:t>‹N°›</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a:defRPr/>
            </a:lvl1pPr>
          </a:lstStyle>
          <a:p>
            <a:pPr lvl="0"/>
            <a:r>
              <a:rPr lang="fr-FR"/>
              <a:t>Modifiez le style du titre</a:t>
            </a:r>
            <a:endParaRPr lang="en-US"/>
          </a:p>
        </p:txBody>
      </p:sp>
      <p:sp>
        <p:nvSpPr>
          <p:cNvPr id="3" name="Espace réservé de la date 2"/>
          <p:cNvSpPr txBox="1">
            <a:spLocks noGrp="1"/>
          </p:cNvSpPr>
          <p:nvPr>
            <p:ph type="dt" sz="half" idx="7"/>
          </p:nvPr>
        </p:nvSpPr>
        <p:spPr/>
        <p:txBody>
          <a:bodyPr/>
          <a:lstStyle>
            <a:lvl1pPr>
              <a:defRPr/>
            </a:lvl1pPr>
          </a:lstStyle>
          <a:p>
            <a:pPr lvl="0"/>
            <a:fld id="{51AE4EAA-C4EE-41F5-ADE1-658703356553}" type="datetime1">
              <a:rPr lang="en-US"/>
              <a:pPr lvl="0"/>
              <a:t>12/6/2023</a:t>
            </a:fld>
            <a:endParaRPr lang="en-US"/>
          </a:p>
        </p:txBody>
      </p:sp>
      <p:sp>
        <p:nvSpPr>
          <p:cNvPr id="4" name="Espace réservé du pied de page 3"/>
          <p:cNvSpPr txBox="1">
            <a:spLocks noGrp="1"/>
          </p:cNvSpPr>
          <p:nvPr>
            <p:ph type="ftr" sz="quarter" idx="9"/>
          </p:nvPr>
        </p:nvSpPr>
        <p:spPr/>
        <p:txBody>
          <a:bodyPr/>
          <a:lstStyle>
            <a:lvl1pPr>
              <a:defRPr/>
            </a:lvl1pPr>
          </a:lstStyle>
          <a:p>
            <a:pPr lvl="0"/>
            <a:endParaRPr lang="en-US"/>
          </a:p>
        </p:txBody>
      </p:sp>
      <p:sp>
        <p:nvSpPr>
          <p:cNvPr id="5" name="Espace réservé du numéro de diapositive 4"/>
          <p:cNvSpPr txBox="1">
            <a:spLocks noGrp="1"/>
          </p:cNvSpPr>
          <p:nvPr>
            <p:ph type="sldNum" sz="quarter" idx="8"/>
          </p:nvPr>
        </p:nvSpPr>
        <p:spPr/>
        <p:txBody>
          <a:bodyPr/>
          <a:lstStyle>
            <a:lvl1pPr>
              <a:defRPr/>
            </a:lvl1pPr>
          </a:lstStyle>
          <a:p>
            <a:pPr lvl="0"/>
            <a:fld id="{861259E2-6E47-4853-B5B2-79B295E328CD}" type="slidenum">
              <a:rPr/>
              <a:pPr lvl="0"/>
              <a:t>‹N°›</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txBox="1">
            <a:spLocks noGrp="1"/>
          </p:cNvSpPr>
          <p:nvPr>
            <p:ph type="dt" sz="half" idx="7"/>
          </p:nvPr>
        </p:nvSpPr>
        <p:spPr/>
        <p:txBody>
          <a:bodyPr/>
          <a:lstStyle>
            <a:lvl1pPr>
              <a:defRPr/>
            </a:lvl1pPr>
          </a:lstStyle>
          <a:p>
            <a:pPr lvl="0"/>
            <a:fld id="{EE39CDBA-6352-4E99-91EB-E67EDBEDA616}" type="datetime1">
              <a:rPr lang="en-US"/>
              <a:pPr lvl="0"/>
              <a:t>12/6/2023</a:t>
            </a:fld>
            <a:endParaRPr lang="en-US"/>
          </a:p>
        </p:txBody>
      </p:sp>
      <p:sp>
        <p:nvSpPr>
          <p:cNvPr id="3" name="Espace réservé du pied de page 2"/>
          <p:cNvSpPr txBox="1">
            <a:spLocks noGrp="1"/>
          </p:cNvSpPr>
          <p:nvPr>
            <p:ph type="ftr" sz="quarter" idx="9"/>
          </p:nvPr>
        </p:nvSpPr>
        <p:spPr/>
        <p:txBody>
          <a:bodyPr/>
          <a:lstStyle>
            <a:lvl1pPr>
              <a:defRPr/>
            </a:lvl1pPr>
          </a:lstStyle>
          <a:p>
            <a:pPr lvl="0"/>
            <a:endParaRPr lang="en-US"/>
          </a:p>
        </p:txBody>
      </p:sp>
      <p:sp>
        <p:nvSpPr>
          <p:cNvPr id="4" name="Espace réservé du numéro de diapositive 3"/>
          <p:cNvSpPr txBox="1">
            <a:spLocks noGrp="1"/>
          </p:cNvSpPr>
          <p:nvPr>
            <p:ph type="sldNum" sz="quarter" idx="8"/>
          </p:nvPr>
        </p:nvSpPr>
        <p:spPr/>
        <p:txBody>
          <a:bodyPr/>
          <a:lstStyle>
            <a:lvl1pPr>
              <a:defRPr/>
            </a:lvl1pPr>
          </a:lstStyle>
          <a:p>
            <a:pPr lvl="0"/>
            <a:fld id="{F2A1808D-705A-4F18-8712-D43D68ED8634}" type="slidenum">
              <a:rPr/>
              <a:pPr lvl="0"/>
              <a:t>‹N°›</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endParaRPr lang="en-US"/>
          </a:p>
        </p:txBody>
      </p:sp>
      <p:sp>
        <p:nvSpPr>
          <p:cNvPr id="3" name="Espace réservé du contenu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82B50209-2353-4371-B970-A208F8F99B78}" type="datetime1">
              <a:rPr lang="en-US"/>
              <a:pPr lvl="0"/>
              <a:t>12/6/2023</a:t>
            </a:fld>
            <a:endParaRPr lang="en-US"/>
          </a:p>
        </p:txBody>
      </p:sp>
      <p:sp>
        <p:nvSpPr>
          <p:cNvPr id="6" name="Espace réservé du pied de page 5"/>
          <p:cNvSpPr txBox="1">
            <a:spLocks noGrp="1"/>
          </p:cNvSpPr>
          <p:nvPr>
            <p:ph type="ftr" sz="quarter" idx="9"/>
          </p:nvPr>
        </p:nvSpPr>
        <p:spPr/>
        <p:txBody>
          <a:bodyPr/>
          <a:lstStyle>
            <a:lvl1pPr>
              <a:defRPr/>
            </a:lvl1pPr>
          </a:lstStyle>
          <a:p>
            <a:pPr lvl="0"/>
            <a:endParaRPr lang="en-US"/>
          </a:p>
        </p:txBody>
      </p:sp>
      <p:sp>
        <p:nvSpPr>
          <p:cNvPr id="7" name="Espace réservé du numéro de diapositive 6"/>
          <p:cNvSpPr txBox="1">
            <a:spLocks noGrp="1"/>
          </p:cNvSpPr>
          <p:nvPr>
            <p:ph type="sldNum" sz="quarter" idx="8"/>
          </p:nvPr>
        </p:nvSpPr>
        <p:spPr/>
        <p:txBody>
          <a:bodyPr/>
          <a:lstStyle>
            <a:lvl1pPr>
              <a:defRPr/>
            </a:lvl1pPr>
          </a:lstStyle>
          <a:p>
            <a:pPr lvl="0"/>
            <a:fld id="{8FBCD9A0-A3B0-4452-A474-447A18EC4FF5}" type="slidenum">
              <a:rPr/>
              <a:pPr lvl="0"/>
              <a:t>‹N°›</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endParaRPr lang="en-US"/>
          </a:p>
        </p:txBody>
      </p:sp>
      <p:sp>
        <p:nvSpPr>
          <p:cNvPr id="3" name="Espace réservé pour une image  2"/>
          <p:cNvSpPr txBox="1">
            <a:spLocks noGrp="1"/>
          </p:cNvSpPr>
          <p:nvPr>
            <p:ph type="pic" idx="1"/>
          </p:nvPr>
        </p:nvSpPr>
        <p:spPr>
          <a:xfrm>
            <a:off x="5183184" y="987423"/>
            <a:ext cx="6172200" cy="4873623"/>
          </a:xfrm>
        </p:spPr>
        <p:txBody>
          <a:bodyPr/>
          <a:lstStyle>
            <a:lvl1pPr marL="0" indent="0">
              <a:buNone/>
              <a:defRPr sz="3200"/>
            </a:lvl1pPr>
          </a:lstStyle>
          <a:p>
            <a:pPr lvl="0"/>
            <a:r>
              <a:rPr lang="fr-FR"/>
              <a:t>Cliquez sur l'icône pour ajouter une image</a:t>
            </a:r>
            <a:endParaRPr lang="en-US"/>
          </a:p>
        </p:txBody>
      </p:sp>
      <p:sp>
        <p:nvSpPr>
          <p:cNvPr id="4" name="Espace réservé du texte 3"/>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p:cNvSpPr txBox="1">
            <a:spLocks noGrp="1"/>
          </p:cNvSpPr>
          <p:nvPr>
            <p:ph type="dt" sz="half" idx="7"/>
          </p:nvPr>
        </p:nvSpPr>
        <p:spPr/>
        <p:txBody>
          <a:bodyPr/>
          <a:lstStyle>
            <a:lvl1pPr>
              <a:defRPr/>
            </a:lvl1pPr>
          </a:lstStyle>
          <a:p>
            <a:pPr lvl="0"/>
            <a:fld id="{712E5A5D-F877-47BF-9D67-FB630B374AD8}" type="datetime1">
              <a:rPr lang="en-US"/>
              <a:pPr lvl="0"/>
              <a:t>12/6/2023</a:t>
            </a:fld>
            <a:endParaRPr lang="en-US"/>
          </a:p>
        </p:txBody>
      </p:sp>
      <p:sp>
        <p:nvSpPr>
          <p:cNvPr id="6" name="Espace réservé du pied de page 5"/>
          <p:cNvSpPr txBox="1">
            <a:spLocks noGrp="1"/>
          </p:cNvSpPr>
          <p:nvPr>
            <p:ph type="ftr" sz="quarter" idx="9"/>
          </p:nvPr>
        </p:nvSpPr>
        <p:spPr/>
        <p:txBody>
          <a:bodyPr/>
          <a:lstStyle>
            <a:lvl1pPr>
              <a:defRPr/>
            </a:lvl1pPr>
          </a:lstStyle>
          <a:p>
            <a:pPr lvl="0"/>
            <a:endParaRPr lang="en-US"/>
          </a:p>
        </p:txBody>
      </p:sp>
      <p:sp>
        <p:nvSpPr>
          <p:cNvPr id="7" name="Espace réservé du numéro de diapositive 6"/>
          <p:cNvSpPr txBox="1">
            <a:spLocks noGrp="1"/>
          </p:cNvSpPr>
          <p:nvPr>
            <p:ph type="sldNum" sz="quarter" idx="8"/>
          </p:nvPr>
        </p:nvSpPr>
        <p:spPr/>
        <p:txBody>
          <a:bodyPr/>
          <a:lstStyle>
            <a:lvl1pPr>
              <a:defRPr/>
            </a:lvl1pPr>
          </a:lstStyle>
          <a:p>
            <a:pPr lvl="0"/>
            <a:fld id="{753D0196-81E9-4256-9839-A10BC7A9122E}" type="slidenum">
              <a:rPr/>
              <a:pPr lvl="0"/>
              <a:t>‹N°›</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lstStyle/>
          <a:p>
            <a:pPr lvl="0"/>
            <a:r>
              <a:rPr lang="fr-FR"/>
              <a:t>Modifiez le style du titre</a:t>
            </a:r>
            <a:endParaRPr lang="en-US"/>
          </a:p>
        </p:txBody>
      </p:sp>
      <p:sp>
        <p:nvSpPr>
          <p:cNvPr id="3" name="Espace réservé du texte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0E3625D5-5A65-4B24-B84A-0F2A9672451A}" type="datetime1">
              <a:rPr lang="en-US"/>
              <a:pPr lvl="0"/>
              <a:t>12/6/2023</a:t>
            </a:fld>
            <a:endParaRPr lang="en-US"/>
          </a:p>
        </p:txBody>
      </p:sp>
      <p:sp>
        <p:nvSpPr>
          <p:cNvPr id="5" name="Espace réservé du pied de page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Espace réservé du numéro de diapositive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57B4D3C8-AA09-4893-930B-BC1D8FF1E406}" type="slidenum">
              <a:rPr/>
              <a:pPr lvl="0"/>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E7E6E6"/>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pic>
        <p:nvPicPr>
          <p:cNvPr id="4" name="Image 6"/>
          <p:cNvPicPr>
            <a:picLocks noChangeAspect="1"/>
          </p:cNvPicPr>
          <p:nvPr/>
        </p:nvPicPr>
        <p:blipFill>
          <a:blip r:embed="rId3" cstate="print"/>
          <a:stretch>
            <a:fillRect/>
          </a:stretch>
        </p:blipFill>
        <p:spPr>
          <a:xfrm>
            <a:off x="875574" y="2524000"/>
            <a:ext cx="10440856" cy="1809999"/>
          </a:xfrm>
          <a:prstGeom prst="rect">
            <a:avLst/>
          </a:prstGeom>
          <a:noFill/>
          <a:ln>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192612" y="41239"/>
            <a:ext cx="903381"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les sockets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5286"/>
            <a:ext cx="3705295"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Définition des Sockets</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ZoneTexte 7"/>
          <p:cNvSpPr txBox="1"/>
          <p:nvPr/>
        </p:nvSpPr>
        <p:spPr>
          <a:xfrm>
            <a:off x="613314" y="1500457"/>
            <a:ext cx="10667261" cy="923330"/>
          </a:xfrm>
          <a:prstGeom prst="rect">
            <a:avLst/>
          </a:prstGeom>
          <a:noFill/>
          <a:ln>
            <a:noFill/>
          </a:ln>
        </p:spPr>
        <p:txBody>
          <a:bodyPr vert="horz" wrap="square" lIns="91440" tIns="45720" rIns="91440" bIns="45720" anchor="t" anchorCtr="0" compatLnSpc="1">
            <a:spAutoFit/>
          </a:bodyPr>
          <a:lstStyle/>
          <a:p>
            <a:pPr marL="285750" lvl="0" indent="-285750">
              <a:buSzPts val="1800"/>
              <a:buBlip>
                <a:blip r:embed="rId3"/>
              </a:buBlip>
              <a:defRPr sz="1800" b="0" i="0" u="none" strike="noStrike" kern="0" cap="none" spc="0" baseline="0">
                <a:solidFill>
                  <a:srgbClr val="000000"/>
                </a:solidFill>
                <a:uFillTx/>
              </a:defRPr>
            </a:pPr>
            <a:r>
              <a:rPr lang="fr-FR" dirty="0" smtClean="0"/>
              <a:t>Un socket est une interface de programmation qui permet à deux programmes informatiques s'exécutant sur des appareils différents de communiquer entre eux via un réseau. Il fournit un moyen standardisé d'établir des connexions, d'envoyer et de recevoir des données entre des systèmes distants.</a:t>
            </a:r>
          </a:p>
        </p:txBody>
      </p:sp>
      <p:sp>
        <p:nvSpPr>
          <p:cNvPr id="8" name="ZoneTexte 7"/>
          <p:cNvSpPr txBox="1"/>
          <p:nvPr/>
        </p:nvSpPr>
        <p:spPr>
          <a:xfrm>
            <a:off x="613314" y="2695608"/>
            <a:ext cx="10667260" cy="646331"/>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Une socket est lié à un numéro de port afin que la couche TCP puisse identifier l’application ou le service à laquelle les données sont destinées.</a:t>
            </a:r>
          </a:p>
        </p:txBody>
      </p:sp>
      <p:sp>
        <p:nvSpPr>
          <p:cNvPr id="9" name="ZoneTexte 8"/>
          <p:cNvSpPr txBox="1"/>
          <p:nvPr/>
        </p:nvSpPr>
        <p:spPr>
          <a:xfrm>
            <a:off x="613315" y="6159764"/>
            <a:ext cx="8062465" cy="369335"/>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Une socket est ce qui maintient la ligne de connexion vivante entre deux hôtes.</a:t>
            </a:r>
            <a:endParaRPr lang="en-US" sz="1800" b="0" i="0" u="none" strike="noStrike" kern="1200" cap="none" spc="0" baseline="0" dirty="0">
              <a:solidFill>
                <a:srgbClr val="000000"/>
              </a:solidFill>
              <a:uFillTx/>
              <a:latin typeface="Calibri"/>
            </a:endParaRPr>
          </a:p>
        </p:txBody>
      </p:sp>
      <p:sp>
        <p:nvSpPr>
          <p:cNvPr id="10" name="ZoneTexte 11"/>
          <p:cNvSpPr txBox="1"/>
          <p:nvPr/>
        </p:nvSpPr>
        <p:spPr>
          <a:xfrm>
            <a:off x="613315" y="4620572"/>
            <a:ext cx="10666711" cy="369332"/>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La combinaison entre adresse IP et un port s'appelle un nœud final(Endpoint) ou un socket.</a:t>
            </a:r>
            <a:endParaRPr lang="en-US" sz="1800" b="0" i="0" u="none" strike="noStrike" kern="1200" cap="none" spc="0" baseline="0" dirty="0">
              <a:solidFill>
                <a:srgbClr val="000000"/>
              </a:solidFill>
              <a:uFillTx/>
              <a:latin typeface="Calibri"/>
            </a:endParaRPr>
          </a:p>
        </p:txBody>
      </p:sp>
      <p:pic>
        <p:nvPicPr>
          <p:cNvPr id="11" name="Image 17"/>
          <p:cNvPicPr>
            <a:picLocks noChangeAspect="1"/>
          </p:cNvPicPr>
          <p:nvPr/>
        </p:nvPicPr>
        <p:blipFill>
          <a:blip r:embed="rId4" cstate="print"/>
          <a:stretch>
            <a:fillRect/>
          </a:stretch>
        </p:blipFill>
        <p:spPr>
          <a:xfrm>
            <a:off x="839416" y="5182450"/>
            <a:ext cx="8124828" cy="809628"/>
          </a:xfrm>
          <a:prstGeom prst="rect">
            <a:avLst/>
          </a:prstGeom>
          <a:noFill/>
          <a:ln>
            <a:noFill/>
          </a:ln>
        </p:spPr>
      </p:pic>
      <p:sp>
        <p:nvSpPr>
          <p:cNvPr id="12" name="Rectangle 11"/>
          <p:cNvSpPr/>
          <p:nvPr/>
        </p:nvSpPr>
        <p:spPr>
          <a:xfrm>
            <a:off x="613315" y="3619523"/>
            <a:ext cx="10666711" cy="646331"/>
          </a:xfrm>
          <a:prstGeom prst="rect">
            <a:avLst/>
          </a:prstGeom>
          <a:noFill/>
          <a:ln>
            <a:noFill/>
            <a:prstDash val="solid"/>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Une paire de sockets, composée des adresses IP et des numéros de port source et  destination, est également unique et identifie la conversation spécifique entre les deux hôtes.</a:t>
            </a:r>
            <a:endParaRPr lang="en-US" sz="1800" b="0" i="0" u="none" strike="noStrike" kern="0" cap="none" spc="0" baseline="0" dirty="0">
              <a:solidFill>
                <a:srgbClr val="000000"/>
              </a:solidFill>
              <a:uFillTx/>
              <a:latin typeface="Calibri"/>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55">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E7E6E6"/>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3"/>
          <p:cNvSpPr txBox="1"/>
          <p:nvPr/>
        </p:nvSpPr>
        <p:spPr>
          <a:xfrm>
            <a:off x="2566931" y="3044275"/>
            <a:ext cx="7480450"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990000"/>
                </a:solidFill>
                <a:uFillTx/>
                <a:latin typeface="Calibri"/>
              </a:rPr>
              <a:t>Architecture Client / Serveur</a:t>
            </a:r>
            <a:endParaRPr lang="en-US" sz="4400" b="0" i="0" u="none" strike="noStrike" kern="1200" cap="none" spc="0" baseline="0" dirty="0">
              <a:solidFill>
                <a:srgbClr val="990000"/>
              </a:solidFill>
              <a:uFillTx/>
              <a:latin typeface="Calibri"/>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2023430"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5286"/>
            <a:ext cx="1149382"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Sockets</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Ellipse 6"/>
          <p:cNvSpPr/>
          <p:nvPr/>
        </p:nvSpPr>
        <p:spPr>
          <a:xfrm>
            <a:off x="615811" y="3292534"/>
            <a:ext cx="1878424" cy="75854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767171"/>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Client</a:t>
            </a:r>
            <a:endParaRPr lang="en-US" sz="1800" b="0" i="0" u="none" strike="noStrike" kern="1200" cap="none" spc="0" baseline="0">
              <a:solidFill>
                <a:srgbClr val="FFFFFF"/>
              </a:solidFill>
              <a:uFillTx/>
              <a:latin typeface="Calibri"/>
            </a:endParaRPr>
          </a:p>
        </p:txBody>
      </p:sp>
      <p:sp>
        <p:nvSpPr>
          <p:cNvPr id="8" name="Ellipse 7"/>
          <p:cNvSpPr/>
          <p:nvPr/>
        </p:nvSpPr>
        <p:spPr>
          <a:xfrm>
            <a:off x="9852175" y="3288493"/>
            <a:ext cx="1724009" cy="75854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767171"/>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      Serveur</a:t>
            </a:r>
            <a:endParaRPr lang="en-US" sz="1800" b="0" i="0" u="none" strike="noStrike" kern="1200" cap="none" spc="0" baseline="0">
              <a:solidFill>
                <a:srgbClr val="FFFFFF"/>
              </a:solidFill>
              <a:uFillTx/>
              <a:latin typeface="Calibri"/>
            </a:endParaRPr>
          </a:p>
        </p:txBody>
      </p:sp>
      <p:sp>
        <p:nvSpPr>
          <p:cNvPr id="9" name="Lune 8"/>
          <p:cNvSpPr/>
          <p:nvPr/>
        </p:nvSpPr>
        <p:spPr>
          <a:xfrm>
            <a:off x="2502328" y="3339196"/>
            <a:ext cx="484741" cy="707837"/>
          </a:xfrm>
          <a:custGeom>
            <a:avLst/>
            <a:gdLst>
              <a:gd name="f0" fmla="val 10800000"/>
              <a:gd name="f1" fmla="val 5400000"/>
              <a:gd name="f2" fmla="val 180"/>
              <a:gd name="f3" fmla="val w"/>
              <a:gd name="f4" fmla="val h"/>
              <a:gd name="f5" fmla="val 0"/>
              <a:gd name="f6" fmla="val 484742"/>
              <a:gd name="f7" fmla="val 707834"/>
              <a:gd name="f8" fmla="+- 0 0 5307631"/>
              <a:gd name="f9" fmla="+- 0 0 8146184"/>
              <a:gd name="f10" fmla="val 353917"/>
              <a:gd name="f11" fmla="val 605928"/>
              <a:gd name="f12" fmla="val 442396"/>
              <a:gd name="f13" fmla="+- 0 0 -360"/>
              <a:gd name="f14" fmla="+- 0 0 -270"/>
              <a:gd name="f15" fmla="+- 0 0 -180"/>
              <a:gd name="f16" fmla="+- 0 0 -90"/>
              <a:gd name="f17" fmla="*/ f3 1 484742"/>
              <a:gd name="f18" fmla="*/ f4 1 707834"/>
              <a:gd name="f19" fmla="+- f7 0 f5"/>
              <a:gd name="f20" fmla="+- f6 0 f5"/>
              <a:gd name="f21" fmla="*/ f13 f0 1"/>
              <a:gd name="f22" fmla="*/ f14 f0 1"/>
              <a:gd name="f23" fmla="*/ f15 f0 1"/>
              <a:gd name="f24" fmla="*/ f16 f0 1"/>
              <a:gd name="f25" fmla="*/ f20 1 484742"/>
              <a:gd name="f26" fmla="*/ f19 1 707834"/>
              <a:gd name="f27" fmla="*/ f21 1 f2"/>
              <a:gd name="f28" fmla="*/ f22 1 f2"/>
              <a:gd name="f29" fmla="*/ f23 1 f2"/>
              <a:gd name="f30" fmla="*/ f24 1 f2"/>
              <a:gd name="f31" fmla="*/ 242371 1 f25"/>
              <a:gd name="f32" fmla="*/ 353917 1 f26"/>
              <a:gd name="f33" fmla="*/ 484742 1 f25"/>
              <a:gd name="f34" fmla="*/ 0 1 f26"/>
              <a:gd name="f35" fmla="*/ 0 1 f25"/>
              <a:gd name="f36" fmla="*/ 707834 1 f26"/>
              <a:gd name="f37" fmla="*/ 70992 1 f25"/>
              <a:gd name="f38" fmla="*/ 169520 1 f26"/>
              <a:gd name="f39" fmla="*/ 538314 1 f26"/>
              <a:gd name="f40" fmla="+- f27 0 f1"/>
              <a:gd name="f41" fmla="+- f28 0 f1"/>
              <a:gd name="f42" fmla="+- f29 0 f1"/>
              <a:gd name="f43" fmla="+- f30 0 f1"/>
              <a:gd name="f44" fmla="*/ f37 f17 1"/>
              <a:gd name="f45" fmla="*/ f31 f17 1"/>
              <a:gd name="f46" fmla="*/ f39 f18 1"/>
              <a:gd name="f47" fmla="*/ f38 f18 1"/>
              <a:gd name="f48" fmla="*/ f33 f17 1"/>
              <a:gd name="f49" fmla="*/ f34 f18 1"/>
              <a:gd name="f50" fmla="*/ f35 f17 1"/>
              <a:gd name="f51" fmla="*/ f32 f18 1"/>
              <a:gd name="f52" fmla="*/ f36 f18 1"/>
            </a:gdLst>
            <a:ahLst/>
            <a:cxnLst>
              <a:cxn ang="3cd4">
                <a:pos x="hc" y="t"/>
              </a:cxn>
              <a:cxn ang="0">
                <a:pos x="r" y="vc"/>
              </a:cxn>
              <a:cxn ang="cd4">
                <a:pos x="hc" y="b"/>
              </a:cxn>
              <a:cxn ang="cd2">
                <a:pos x="l" y="vc"/>
              </a:cxn>
              <a:cxn ang="f40">
                <a:pos x="f48" y="f49"/>
              </a:cxn>
              <a:cxn ang="f41">
                <a:pos x="f50" y="f51"/>
              </a:cxn>
              <a:cxn ang="f42">
                <a:pos x="f48" y="f52"/>
              </a:cxn>
              <a:cxn ang="f43">
                <a:pos x="f45" y="f51"/>
              </a:cxn>
            </a:cxnLst>
            <a:rect l="f44" t="f47" r="f45" b="f46"/>
            <a:pathLst>
              <a:path w="484742" h="707834">
                <a:moveTo>
                  <a:pt x="f6" y="f7"/>
                </a:moveTo>
                <a:arcTo wR="f6" hR="f10" stAng="f1" swAng="f0"/>
                <a:arcTo wR="f11" hR="f12" stAng="f9" swAng="f8"/>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0" name="Lune 9"/>
          <p:cNvSpPr/>
          <p:nvPr/>
        </p:nvSpPr>
        <p:spPr>
          <a:xfrm rot="10562064">
            <a:off x="9378488" y="3339187"/>
            <a:ext cx="484741" cy="707837"/>
          </a:xfrm>
          <a:custGeom>
            <a:avLst/>
            <a:gdLst>
              <a:gd name="f0" fmla="val 10800000"/>
              <a:gd name="f1" fmla="val 5400000"/>
              <a:gd name="f2" fmla="val 180"/>
              <a:gd name="f3" fmla="val w"/>
              <a:gd name="f4" fmla="val h"/>
              <a:gd name="f5" fmla="val 0"/>
              <a:gd name="f6" fmla="val 484742"/>
              <a:gd name="f7" fmla="val 707834"/>
              <a:gd name="f8" fmla="+- 0 0 5307631"/>
              <a:gd name="f9" fmla="+- 0 0 8146184"/>
              <a:gd name="f10" fmla="val 353917"/>
              <a:gd name="f11" fmla="val 605928"/>
              <a:gd name="f12" fmla="val 442396"/>
              <a:gd name="f13" fmla="+- 0 0 -360"/>
              <a:gd name="f14" fmla="+- 0 0 -270"/>
              <a:gd name="f15" fmla="+- 0 0 -180"/>
              <a:gd name="f16" fmla="+- 0 0 -90"/>
              <a:gd name="f17" fmla="*/ f3 1 484742"/>
              <a:gd name="f18" fmla="*/ f4 1 707834"/>
              <a:gd name="f19" fmla="+- f7 0 f5"/>
              <a:gd name="f20" fmla="+- f6 0 f5"/>
              <a:gd name="f21" fmla="*/ f13 f0 1"/>
              <a:gd name="f22" fmla="*/ f14 f0 1"/>
              <a:gd name="f23" fmla="*/ f15 f0 1"/>
              <a:gd name="f24" fmla="*/ f16 f0 1"/>
              <a:gd name="f25" fmla="*/ f20 1 484742"/>
              <a:gd name="f26" fmla="*/ f19 1 707834"/>
              <a:gd name="f27" fmla="*/ f21 1 f2"/>
              <a:gd name="f28" fmla="*/ f22 1 f2"/>
              <a:gd name="f29" fmla="*/ f23 1 f2"/>
              <a:gd name="f30" fmla="*/ f24 1 f2"/>
              <a:gd name="f31" fmla="*/ 242371 1 f25"/>
              <a:gd name="f32" fmla="*/ 353917 1 f26"/>
              <a:gd name="f33" fmla="*/ 484742 1 f25"/>
              <a:gd name="f34" fmla="*/ 0 1 f26"/>
              <a:gd name="f35" fmla="*/ 0 1 f25"/>
              <a:gd name="f36" fmla="*/ 707834 1 f26"/>
              <a:gd name="f37" fmla="*/ 70992 1 f25"/>
              <a:gd name="f38" fmla="*/ 169520 1 f26"/>
              <a:gd name="f39" fmla="*/ 538314 1 f26"/>
              <a:gd name="f40" fmla="+- f27 0 f1"/>
              <a:gd name="f41" fmla="+- f28 0 f1"/>
              <a:gd name="f42" fmla="+- f29 0 f1"/>
              <a:gd name="f43" fmla="+- f30 0 f1"/>
              <a:gd name="f44" fmla="*/ f37 f17 1"/>
              <a:gd name="f45" fmla="*/ f31 f17 1"/>
              <a:gd name="f46" fmla="*/ f39 f18 1"/>
              <a:gd name="f47" fmla="*/ f38 f18 1"/>
              <a:gd name="f48" fmla="*/ f33 f17 1"/>
              <a:gd name="f49" fmla="*/ f34 f18 1"/>
              <a:gd name="f50" fmla="*/ f35 f17 1"/>
              <a:gd name="f51" fmla="*/ f32 f18 1"/>
              <a:gd name="f52" fmla="*/ f36 f18 1"/>
            </a:gdLst>
            <a:ahLst/>
            <a:cxnLst>
              <a:cxn ang="3cd4">
                <a:pos x="hc" y="t"/>
              </a:cxn>
              <a:cxn ang="0">
                <a:pos x="r" y="vc"/>
              </a:cxn>
              <a:cxn ang="cd4">
                <a:pos x="hc" y="b"/>
              </a:cxn>
              <a:cxn ang="cd2">
                <a:pos x="l" y="vc"/>
              </a:cxn>
              <a:cxn ang="f40">
                <a:pos x="f48" y="f49"/>
              </a:cxn>
              <a:cxn ang="f41">
                <a:pos x="f50" y="f51"/>
              </a:cxn>
              <a:cxn ang="f42">
                <a:pos x="f48" y="f52"/>
              </a:cxn>
              <a:cxn ang="f43">
                <a:pos x="f45" y="f51"/>
              </a:cxn>
            </a:cxnLst>
            <a:rect l="f44" t="f47" r="f45" b="f46"/>
            <a:pathLst>
              <a:path w="484742" h="707834">
                <a:moveTo>
                  <a:pt x="f6" y="f7"/>
                </a:moveTo>
                <a:arcTo wR="f6" hR="f10" stAng="f1" swAng="f0"/>
                <a:arcTo wR="f11" hR="f12" stAng="f9" swAng="f8"/>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cxnSp>
        <p:nvCxnSpPr>
          <p:cNvPr id="11" name="Connecteur droit avec flèche 11"/>
          <p:cNvCxnSpPr/>
          <p:nvPr/>
        </p:nvCxnSpPr>
        <p:spPr>
          <a:xfrm>
            <a:off x="2925147" y="3540538"/>
            <a:ext cx="6538344" cy="0"/>
          </a:xfrm>
          <a:prstGeom prst="straightConnector1">
            <a:avLst/>
          </a:prstGeom>
          <a:noFill/>
          <a:ln w="6345">
            <a:solidFill>
              <a:srgbClr val="4472C4"/>
            </a:solidFill>
            <a:prstDash val="solid"/>
            <a:miter/>
            <a:tailEnd type="arrow"/>
          </a:ln>
        </p:spPr>
      </p:cxnSp>
      <p:sp>
        <p:nvSpPr>
          <p:cNvPr id="12" name="ZoneTexte 21"/>
          <p:cNvSpPr txBox="1"/>
          <p:nvPr/>
        </p:nvSpPr>
        <p:spPr>
          <a:xfrm>
            <a:off x="2023731" y="2847889"/>
            <a:ext cx="1642911"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Socket Client</a:t>
            </a:r>
            <a:endParaRPr lang="en-US" sz="1800" b="1" i="0" u="none" strike="noStrike" kern="1200" cap="none" spc="0" baseline="0">
              <a:solidFill>
                <a:srgbClr val="000000"/>
              </a:solidFill>
              <a:uFillTx/>
              <a:latin typeface="Calibri"/>
            </a:endParaRPr>
          </a:p>
        </p:txBody>
      </p:sp>
      <p:sp>
        <p:nvSpPr>
          <p:cNvPr id="13" name="ZoneTexte 22"/>
          <p:cNvSpPr txBox="1"/>
          <p:nvPr/>
        </p:nvSpPr>
        <p:spPr>
          <a:xfrm>
            <a:off x="7295247" y="3849459"/>
            <a:ext cx="1078735"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answer</a:t>
            </a:r>
            <a:endParaRPr lang="en-US" sz="1800" b="0" i="0" u="none" strike="noStrike" kern="1200" cap="none" spc="0" baseline="0">
              <a:solidFill>
                <a:srgbClr val="000000"/>
              </a:solidFill>
              <a:uFillTx/>
              <a:latin typeface="Calibri"/>
            </a:endParaRPr>
          </a:p>
        </p:txBody>
      </p:sp>
      <p:sp>
        <p:nvSpPr>
          <p:cNvPr id="14" name="ZoneTexte 28"/>
          <p:cNvSpPr txBox="1"/>
          <p:nvPr/>
        </p:nvSpPr>
        <p:spPr>
          <a:xfrm>
            <a:off x="3571143" y="3171203"/>
            <a:ext cx="1078735"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request</a:t>
            </a:r>
            <a:endParaRPr lang="en-US" sz="1800" b="0" i="0" u="none" strike="noStrike" kern="1200" cap="none" spc="0" baseline="0">
              <a:solidFill>
                <a:srgbClr val="000000"/>
              </a:solidFill>
              <a:uFillTx/>
              <a:latin typeface="Calibri"/>
            </a:endParaRPr>
          </a:p>
        </p:txBody>
      </p:sp>
      <p:sp>
        <p:nvSpPr>
          <p:cNvPr id="15" name="ZoneTexte 29"/>
          <p:cNvSpPr txBox="1"/>
          <p:nvPr/>
        </p:nvSpPr>
        <p:spPr>
          <a:xfrm>
            <a:off x="9286298" y="4086645"/>
            <a:ext cx="1078735" cy="646334"/>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Socket Serveur</a:t>
            </a:r>
            <a:endParaRPr lang="en-US" sz="1800" b="1" i="0" u="none" strike="noStrike" kern="1200" cap="none" spc="0" baseline="0">
              <a:solidFill>
                <a:srgbClr val="000000"/>
              </a:solidFill>
              <a:uFillTx/>
              <a:latin typeface="Calibri"/>
            </a:endParaRPr>
          </a:p>
        </p:txBody>
      </p:sp>
      <p:cxnSp>
        <p:nvCxnSpPr>
          <p:cNvPr id="16" name="Connecteur droit avec flèche 33"/>
          <p:cNvCxnSpPr/>
          <p:nvPr/>
        </p:nvCxnSpPr>
        <p:spPr>
          <a:xfrm flipH="1">
            <a:off x="2891012" y="3868926"/>
            <a:ext cx="6572479" cy="0"/>
          </a:xfrm>
          <a:prstGeom prst="straightConnector1">
            <a:avLst/>
          </a:prstGeom>
          <a:noFill/>
          <a:ln w="6345">
            <a:solidFill>
              <a:srgbClr val="4472C4"/>
            </a:solidFill>
            <a:prstDash val="solid"/>
            <a:miter/>
            <a:tailEnd type="arrow"/>
          </a:ln>
        </p:spPr>
      </p:cxnSp>
      <p:pic>
        <p:nvPicPr>
          <p:cNvPr id="17" name="Image 23"/>
          <p:cNvPicPr>
            <a:picLocks noChangeAspect="1"/>
          </p:cNvPicPr>
          <p:nvPr/>
        </p:nvPicPr>
        <p:blipFill>
          <a:blip r:embed="rId3" cstate="print"/>
          <a:stretch>
            <a:fillRect/>
          </a:stretch>
        </p:blipFill>
        <p:spPr>
          <a:xfrm>
            <a:off x="1918255" y="3499591"/>
            <a:ext cx="369335" cy="369335"/>
          </a:xfrm>
          <a:prstGeom prst="rect">
            <a:avLst/>
          </a:prstGeom>
          <a:noFill/>
          <a:ln>
            <a:noFill/>
          </a:ln>
        </p:spPr>
      </p:pic>
      <p:pic>
        <p:nvPicPr>
          <p:cNvPr id="18" name="Image 26"/>
          <p:cNvPicPr>
            <a:picLocks noChangeAspect="1"/>
          </p:cNvPicPr>
          <p:nvPr/>
        </p:nvPicPr>
        <p:blipFill>
          <a:blip r:embed="rId4" cstate="print"/>
          <a:stretch>
            <a:fillRect/>
          </a:stretch>
        </p:blipFill>
        <p:spPr>
          <a:xfrm>
            <a:off x="10076596" y="3429000"/>
            <a:ext cx="377674" cy="377674"/>
          </a:xfrm>
          <a:prstGeom prst="rect">
            <a:avLst/>
          </a:prstGeom>
          <a:noFill/>
          <a:ln>
            <a:noFill/>
          </a:ln>
        </p:spPr>
      </p:pic>
      <p:sp>
        <p:nvSpPr>
          <p:cNvPr id="19" name="Arc 27"/>
          <p:cNvSpPr/>
          <p:nvPr/>
        </p:nvSpPr>
        <p:spPr>
          <a:xfrm>
            <a:off x="10052867" y="2473817"/>
            <a:ext cx="379128" cy="1204959"/>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355"/>
              <a:gd name="f11" fmla="+- 0 0 -270"/>
              <a:gd name="f12" fmla="+- 0 0 -267"/>
              <a:gd name="f13" fmla="+- 0 0 -265"/>
              <a:gd name="f14" fmla="abs f4"/>
              <a:gd name="f15" fmla="abs f5"/>
              <a:gd name="f16" fmla="abs f6"/>
              <a:gd name="f17" fmla="+- 0 0 f3"/>
              <a:gd name="f18" fmla="+- 0 0 f10"/>
              <a:gd name="f19" fmla="*/ f11 f0 1"/>
              <a:gd name="f20" fmla="*/ f12 f0 1"/>
              <a:gd name="f21" fmla="*/ f13 f0 1"/>
              <a:gd name="f22" fmla="?: f14 f4 1"/>
              <a:gd name="f23" fmla="?: f15 f5 1"/>
              <a:gd name="f24" fmla="?: f16 f6 1"/>
              <a:gd name="f25" fmla="*/ f17 f0 1"/>
              <a:gd name="f26" fmla="*/ f18 f0 1"/>
              <a:gd name="f27" fmla="*/ f19 1 f3"/>
              <a:gd name="f28" fmla="*/ f20 1 f3"/>
              <a:gd name="f29" fmla="*/ f21 1 f3"/>
              <a:gd name="f30" fmla="*/ f22 1 21600"/>
              <a:gd name="f31" fmla="*/ f23 1 21600"/>
              <a:gd name="f32" fmla="*/ 21600 f22 1"/>
              <a:gd name="f33" fmla="*/ 21600 f23 1"/>
              <a:gd name="f34" fmla="*/ f25 1 f3"/>
              <a:gd name="f35" fmla="*/ f26 1 f3"/>
              <a:gd name="f36" fmla="+- f27 0 f1"/>
              <a:gd name="f37" fmla="+- f28 0 f1"/>
              <a:gd name="f38" fmla="+- f29 0 f1"/>
              <a:gd name="f39" fmla="min f31 f30"/>
              <a:gd name="f40" fmla="*/ f32 1 f24"/>
              <a:gd name="f41" fmla="*/ f33 1 f24"/>
              <a:gd name="f42" fmla="+- f34 0 f1"/>
              <a:gd name="f43" fmla="+- f35 0 f1"/>
              <a:gd name="f44" fmla="val f40"/>
              <a:gd name="f45" fmla="val f41"/>
              <a:gd name="f46" fmla="+- 0 0 f42"/>
              <a:gd name="f47" fmla="+- 0 0 f43"/>
              <a:gd name="f48" fmla="+- f45 0 f7"/>
              <a:gd name="f49" fmla="+- f44 0 f7"/>
              <a:gd name="f50" fmla="+- f47 0 f46"/>
              <a:gd name="f51" fmla="+- f46 f1 0"/>
              <a:gd name="f52" fmla="+- f47 f1 0"/>
              <a:gd name="f53" fmla="+- 21600000 0 f46"/>
              <a:gd name="f54" fmla="+- f1 0 f46"/>
              <a:gd name="f55" fmla="+- 27000000 0 f46"/>
              <a:gd name="f56" fmla="+- f0 0 f46"/>
              <a:gd name="f57" fmla="+- 32400000 0 f46"/>
              <a:gd name="f58" fmla="+- f2 0 f46"/>
              <a:gd name="f59" fmla="+- 37800000 0 f46"/>
              <a:gd name="f60" fmla="*/ f48 1 2"/>
              <a:gd name="f61" fmla="*/ f49 1 2"/>
              <a:gd name="f62" fmla="+- f50 21600000 0"/>
              <a:gd name="f63" fmla="?: f54 f54 f55"/>
              <a:gd name="f64" fmla="?: f56 f56 f57"/>
              <a:gd name="f65" fmla="?: f58 f58 f59"/>
              <a:gd name="f66" fmla="*/ f51 f8 1"/>
              <a:gd name="f67" fmla="*/ f52 f8 1"/>
              <a:gd name="f68" fmla="+- f7 f60 0"/>
              <a:gd name="f69" fmla="+- f7 f61 0"/>
              <a:gd name="f70" fmla="?: f50 f50 f62"/>
              <a:gd name="f71" fmla="*/ f66 1 f0"/>
              <a:gd name="f72" fmla="*/ f67 1 f0"/>
              <a:gd name="f73" fmla="*/ f61 f39 1"/>
              <a:gd name="f74" fmla="*/ f60 f39 1"/>
              <a:gd name="f75" fmla="+- f70 0 f53"/>
              <a:gd name="f76" fmla="+- f70 0 f63"/>
              <a:gd name="f77" fmla="+- f70 0 f64"/>
              <a:gd name="f78" fmla="+- f70 0 f65"/>
              <a:gd name="f79" fmla="+- 0 0 f71"/>
              <a:gd name="f80" fmla="+- 0 0 f72"/>
              <a:gd name="f81" fmla="*/ f69 f39 1"/>
              <a:gd name="f82" fmla="*/ f68 f39 1"/>
              <a:gd name="f83" fmla="+- 0 0 f79"/>
              <a:gd name="f84" fmla="+- 0 0 f80"/>
              <a:gd name="f85" fmla="*/ f83 f0 1"/>
              <a:gd name="f86" fmla="*/ f84 f0 1"/>
              <a:gd name="f87" fmla="*/ f85 1 f8"/>
              <a:gd name="f88" fmla="*/ f86 1 f8"/>
              <a:gd name="f89" fmla="+- f87 0 f1"/>
              <a:gd name="f90" fmla="+- f88 0 f1"/>
              <a:gd name="f91" fmla="sin 1 f89"/>
              <a:gd name="f92" fmla="cos 1 f89"/>
              <a:gd name="f93" fmla="sin 1 f90"/>
              <a:gd name="f94" fmla="cos 1 f90"/>
              <a:gd name="f95" fmla="+- 0 0 f91"/>
              <a:gd name="f96" fmla="+- 0 0 f92"/>
              <a:gd name="f97" fmla="+- 0 0 f93"/>
              <a:gd name="f98" fmla="+- 0 0 f94"/>
              <a:gd name="f99" fmla="+- 0 0 f95"/>
              <a:gd name="f100" fmla="+- 0 0 f96"/>
              <a:gd name="f101" fmla="+- 0 0 f97"/>
              <a:gd name="f102" fmla="+- 0 0 f98"/>
              <a:gd name="f103" fmla="val f99"/>
              <a:gd name="f104" fmla="val f100"/>
              <a:gd name="f105" fmla="val f101"/>
              <a:gd name="f106" fmla="val f102"/>
              <a:gd name="f107" fmla="*/ f103 f61 1"/>
              <a:gd name="f108" fmla="*/ f104 f60 1"/>
              <a:gd name="f109" fmla="*/ f105 f61 1"/>
              <a:gd name="f110" fmla="*/ f106 f60 1"/>
              <a:gd name="f111" fmla="+- 0 0 f108"/>
              <a:gd name="f112" fmla="+- 0 0 f107"/>
              <a:gd name="f113" fmla="+- 0 0 f110"/>
              <a:gd name="f114" fmla="+- 0 0 f109"/>
              <a:gd name="f115" fmla="+- 0 0 f111"/>
              <a:gd name="f116" fmla="+- 0 0 f112"/>
              <a:gd name="f117" fmla="+- 0 0 f113"/>
              <a:gd name="f118" fmla="+- 0 0 f114"/>
              <a:gd name="f119" fmla="at2 f115 f116"/>
              <a:gd name="f120" fmla="at2 f117 f118"/>
              <a:gd name="f121" fmla="+- f119 f1 0"/>
              <a:gd name="f122" fmla="+- f120 f1 0"/>
              <a:gd name="f123" fmla="*/ f121 f8 1"/>
              <a:gd name="f124" fmla="*/ f122 f8 1"/>
              <a:gd name="f125" fmla="*/ f123 1 f0"/>
              <a:gd name="f126" fmla="*/ f124 1 f0"/>
              <a:gd name="f127" fmla="+- 0 0 f125"/>
              <a:gd name="f128" fmla="+- 0 0 f126"/>
              <a:gd name="f129" fmla="val f127"/>
              <a:gd name="f130" fmla="val f128"/>
              <a:gd name="f131" fmla="+- 0 0 f129"/>
              <a:gd name="f132" fmla="+- 0 0 f130"/>
              <a:gd name="f133" fmla="*/ f131 f0 1"/>
              <a:gd name="f134" fmla="*/ f132 f0 1"/>
              <a:gd name="f135" fmla="*/ f133 1 f8"/>
              <a:gd name="f136" fmla="*/ f134 1 f8"/>
              <a:gd name="f137" fmla="+- f135 0 f1"/>
              <a:gd name="f138" fmla="+- f136 0 f1"/>
              <a:gd name="f139" fmla="+- f137 f1 0"/>
              <a:gd name="f140" fmla="+- f138 f1 0"/>
              <a:gd name="f141" fmla="*/ f139 f8 1"/>
              <a:gd name="f142" fmla="*/ f140 f8 1"/>
              <a:gd name="f143" fmla="*/ f141 1 f0"/>
              <a:gd name="f144" fmla="*/ f142 1 f0"/>
              <a:gd name="f145" fmla="+- 0 0 f143"/>
              <a:gd name="f146" fmla="+- 0 0 f144"/>
              <a:gd name="f147" fmla="+- 0 0 f145"/>
              <a:gd name="f148" fmla="+- 0 0 f146"/>
              <a:gd name="f149" fmla="*/ f147 f0 1"/>
              <a:gd name="f150" fmla="*/ f148 f0 1"/>
              <a:gd name="f151" fmla="*/ f149 1 f8"/>
              <a:gd name="f152" fmla="*/ f150 1 f8"/>
              <a:gd name="f153" fmla="+- f151 0 f1"/>
              <a:gd name="f154" fmla="+- f152 0 f1"/>
              <a:gd name="f155" fmla="cos 1 f153"/>
              <a:gd name="f156" fmla="sin 1 f153"/>
              <a:gd name="f157" fmla="cos 1 f154"/>
              <a:gd name="f158" fmla="sin 1 f154"/>
              <a:gd name="f159" fmla="+- 0 0 f155"/>
              <a:gd name="f160" fmla="+- 0 0 f156"/>
              <a:gd name="f161" fmla="+- 0 0 f157"/>
              <a:gd name="f162" fmla="+- 0 0 f158"/>
              <a:gd name="f163" fmla="+- 0 0 f159"/>
              <a:gd name="f164" fmla="+- 0 0 f160"/>
              <a:gd name="f165" fmla="+- 0 0 f161"/>
              <a:gd name="f166" fmla="+- 0 0 f162"/>
              <a:gd name="f167" fmla="val f163"/>
              <a:gd name="f168" fmla="val f164"/>
              <a:gd name="f169" fmla="val f165"/>
              <a:gd name="f170" fmla="val f166"/>
              <a:gd name="f171" fmla="+- 0 0 f167"/>
              <a:gd name="f172" fmla="+- 0 0 f168"/>
              <a:gd name="f173" fmla="+- 0 0 f169"/>
              <a:gd name="f174" fmla="+- 0 0 f170"/>
              <a:gd name="f175" fmla="*/ f9 f171 1"/>
              <a:gd name="f176" fmla="*/ f9 f172 1"/>
              <a:gd name="f177" fmla="*/ f9 f173 1"/>
              <a:gd name="f178" fmla="*/ f9 f174 1"/>
              <a:gd name="f179" fmla="*/ f175 f61 1"/>
              <a:gd name="f180" fmla="*/ f176 f60 1"/>
              <a:gd name="f181" fmla="*/ f177 f61 1"/>
              <a:gd name="f182" fmla="*/ f178 f60 1"/>
              <a:gd name="f183" fmla="+- f69 f179 0"/>
              <a:gd name="f184" fmla="+- f68 f180 0"/>
              <a:gd name="f185" fmla="+- f69 f181 0"/>
              <a:gd name="f186" fmla="+- f68 f182 0"/>
              <a:gd name="f187" fmla="max f183 f185"/>
              <a:gd name="f188" fmla="max f184 f186"/>
              <a:gd name="f189" fmla="min f183 f185"/>
              <a:gd name="f190" fmla="min f184 f186"/>
              <a:gd name="f191" fmla="*/ f183 f39 1"/>
              <a:gd name="f192" fmla="*/ f184 f39 1"/>
              <a:gd name="f193" fmla="*/ f185 f39 1"/>
              <a:gd name="f194" fmla="*/ f186 f39 1"/>
              <a:gd name="f195" fmla="?: f75 f44 f187"/>
              <a:gd name="f196" fmla="?: f76 f45 f188"/>
              <a:gd name="f197" fmla="?: f77 f7 f189"/>
              <a:gd name="f198" fmla="?: f78 f7 f190"/>
              <a:gd name="f199" fmla="*/ f197 f39 1"/>
              <a:gd name="f200" fmla="*/ f198 f39 1"/>
              <a:gd name="f201" fmla="*/ f195 f39 1"/>
              <a:gd name="f202" fmla="*/ f196 f39 1"/>
            </a:gdLst>
            <a:ahLst/>
            <a:cxnLst>
              <a:cxn ang="3cd4">
                <a:pos x="hc" y="t"/>
              </a:cxn>
              <a:cxn ang="0">
                <a:pos x="r" y="vc"/>
              </a:cxn>
              <a:cxn ang="cd4">
                <a:pos x="hc" y="b"/>
              </a:cxn>
              <a:cxn ang="cd2">
                <a:pos x="l" y="vc"/>
              </a:cxn>
              <a:cxn ang="f36">
                <a:pos x="f191" y="f192"/>
              </a:cxn>
              <a:cxn ang="f37">
                <a:pos x="f81" y="f82"/>
              </a:cxn>
              <a:cxn ang="f38">
                <a:pos x="f193" y="f194"/>
              </a:cxn>
            </a:cxnLst>
            <a:rect l="f199" t="f200" r="f201" b="f202"/>
            <a:pathLst>
              <a:path stroke="0">
                <a:moveTo>
                  <a:pt x="f191" y="f192"/>
                </a:moveTo>
                <a:arcTo wR="f73" hR="f74" stAng="f46" swAng="f70"/>
                <a:lnTo>
                  <a:pt x="f81" y="f82"/>
                </a:lnTo>
                <a:close/>
              </a:path>
              <a:path fill="none">
                <a:moveTo>
                  <a:pt x="f191" y="f192"/>
                </a:moveTo>
                <a:arcTo wR="f73" hR="f74" stAng="f46" swAng="f70"/>
              </a:path>
            </a:pathLst>
          </a:custGeom>
          <a:noFill/>
          <a:ln w="6345">
            <a:solidFill>
              <a:srgbClr val="4472C4"/>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0" name="Ellipse 28"/>
          <p:cNvSpPr/>
          <p:nvPr/>
        </p:nvSpPr>
        <p:spPr>
          <a:xfrm>
            <a:off x="8586947" y="1335462"/>
            <a:ext cx="2126254" cy="128348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1" name="ZoneTexte 29"/>
          <p:cNvSpPr txBox="1"/>
          <p:nvPr/>
        </p:nvSpPr>
        <p:spPr>
          <a:xfrm>
            <a:off x="9022814" y="1619475"/>
            <a:ext cx="1189826" cy="646334"/>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Send me a web page</a:t>
            </a:r>
            <a:endParaRPr lang="en-US" sz="1800" b="0" i="0" u="none" strike="noStrike" kern="1200" cap="none" spc="0" baseline="0">
              <a:solidFill>
                <a:srgbClr val="000000"/>
              </a:solidFill>
              <a:uFillTx/>
              <a:latin typeface="Calibri"/>
            </a:endParaRPr>
          </a:p>
        </p:txBody>
      </p:sp>
      <p:pic>
        <p:nvPicPr>
          <p:cNvPr id="22" name="Image 35"/>
          <p:cNvPicPr>
            <a:picLocks noChangeAspect="1"/>
          </p:cNvPicPr>
          <p:nvPr/>
        </p:nvPicPr>
        <p:blipFill>
          <a:blip r:embed="rId5" cstate="print"/>
          <a:stretch>
            <a:fillRect/>
          </a:stretch>
        </p:blipFill>
        <p:spPr>
          <a:xfrm>
            <a:off x="10047564" y="3452308"/>
            <a:ext cx="430901" cy="430901"/>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Class="path" presetSubtype="0" accel="50000" decel="50000" fill="hold" nodeType="clickEffect">
                                  <p:stCondLst>
                                    <p:cond delay="0"/>
                                  </p:stCondLst>
                                  <p:childTnLst>
                                    <p:animMotion origin="layout" path="M 0.00013 -0.00047 L 0.047 -0.00209 L 0.06966 -0.0213 L 0.6164 -0.01991 L 0.64075 -0.00047 L 0.66614 0.00115 ">
                                      <p:cBhvr>
                                        <p:cTn id="11" dur="2000" fill="hold"/>
                                        <p:tgtEl>
                                          <p:spTgt spid="17"/>
                                        </p:tgtEl>
                                        <p:attrNameLst>
                                          <p:attrName>ppt_x</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0"/>
                                        </p:tgtEl>
                                      </p:cBhvr>
                                    </p:animEffect>
                                    <p:set>
                                      <p:cBhvr>
                                        <p:cTn id="51" dur="1" fill="hold">
                                          <p:stCondLst>
                                            <p:cond delay="499"/>
                                          </p:stCondLst>
                                        </p:cTn>
                                        <p:tgtEl>
                                          <p:spTgt spid="2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2" nodeType="click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Class="path" presetSubtype="0" accel="50000" decel="50000" fill="hold" nodeType="clickEffect">
                                  <p:stCondLst>
                                    <p:cond delay="0"/>
                                  </p:stCondLst>
                                  <p:childTnLst>
                                    <p:animMotion origin="layout" path="M -0.00325 0.00347 L -0.06146 0.03264 L -0.61315 0.03588 L -0.64075 0.00509 L -0.67252 -0.00278 ">
                                      <p:cBhvr>
                                        <p:cTn id="70" dur="2000" fill="hold"/>
                                        <p:tgtEl>
                                          <p:spTgt spid="22"/>
                                        </p:tgtEl>
                                        <p:attrNameLst>
                                          <p:attrName>ppt_x</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animBg="1"/>
      <p:bldP spid="19" grpId="1" animBg="1"/>
      <p:bldP spid="19" grpId="2" animBg="1"/>
      <p:bldP spid="20" grpId="0" animBg="1"/>
      <p:bldP spid="20" grpId="1" animBg="1"/>
      <p:bldP spid="21" grpId="0"/>
      <p:bldP spid="21" grpId="1"/>
    </p:bldLst>
  </p:timing>
</p:sld>
</file>

<file path=ppt/slides/slide1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5286"/>
            <a:ext cx="3874221"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Sockets :</a:t>
            </a:r>
            <a:r>
              <a:rPr lang="en-US" sz="3174" b="0" i="0" u="none" strike="noStrike" kern="0" cap="none" spc="0" baseline="0">
                <a:solidFill>
                  <a:srgbClr val="BC0000"/>
                </a:solidFill>
                <a:uFillTx/>
                <a:latin typeface="Tw Cen MT Condensed" pitchFamily="34"/>
                <a:cs typeface="Times New Roman" pitchFamily="18"/>
              </a:rPr>
              <a:t> Le package java.net</a:t>
            </a:r>
            <a:r>
              <a:rPr lang="fr-FR" sz="3174" b="0" i="0" u="none" strike="noStrike" kern="0" cap="none" spc="0" baseline="0">
                <a:solidFill>
                  <a:srgbClr val="BC0000"/>
                </a:solidFill>
                <a:uFillTx/>
                <a:latin typeface="Tw Cen MT Condensed" pitchFamily="34"/>
                <a:cs typeface="Times New Roman" pitchFamily="18"/>
              </a:rPr>
              <a:t> </a:t>
            </a:r>
            <a:endParaRPr lang="en-US" sz="3174" b="0" i="0" u="none" strike="noStrike" kern="0" cap="none" spc="0" baseline="0">
              <a:solidFill>
                <a:srgbClr val="BC0000"/>
              </a:solidFill>
              <a:uFillTx/>
              <a:latin typeface="Tw Cen MT Condensed" pitchFamily="34"/>
              <a:cs typeface="Times New Roman" pitchFamily="18"/>
            </a:endParaRPr>
          </a:p>
        </p:txBody>
      </p:sp>
      <p:sp>
        <p:nvSpPr>
          <p:cNvPr id="7" name="Content Placeholder 2"/>
          <p:cNvSpPr txBox="1">
            <a:spLocks noGrp="1"/>
          </p:cNvSpPr>
          <p:nvPr>
            <p:ph idx="1"/>
          </p:nvPr>
        </p:nvSpPr>
        <p:spPr>
          <a:xfrm>
            <a:off x="473723" y="1817781"/>
            <a:ext cx="8800277" cy="4788470"/>
          </a:xfrm>
        </p:spPr>
        <p:txBody>
          <a:bodyPr/>
          <a:lstStyle/>
          <a:p>
            <a:pPr lvl="0">
              <a:lnSpc>
                <a:spcPct val="70000"/>
              </a:lnSpc>
              <a:buSzPts val="1498"/>
              <a:buBlip>
                <a:blip r:embed="rId2"/>
              </a:buBlip>
            </a:pPr>
            <a:r>
              <a:rPr lang="en-US" sz="1600" dirty="0"/>
              <a:t>Le package java.net </a:t>
            </a:r>
            <a:r>
              <a:rPr lang="en-US" sz="1600" dirty="0" err="1"/>
              <a:t>fournit</a:t>
            </a:r>
            <a:r>
              <a:rPr lang="en-US" sz="1600" dirty="0"/>
              <a:t> </a:t>
            </a:r>
            <a:r>
              <a:rPr lang="en-US" sz="1600" dirty="0" err="1"/>
              <a:t>plusieurs</a:t>
            </a:r>
            <a:r>
              <a:rPr lang="en-US" sz="1600" dirty="0"/>
              <a:t> </a:t>
            </a:r>
            <a:r>
              <a:rPr lang="en-US" sz="1600" dirty="0" err="1"/>
              <a:t>sortes</a:t>
            </a:r>
            <a:r>
              <a:rPr lang="en-US" sz="1600" dirty="0"/>
              <a:t> de Sockets </a:t>
            </a:r>
            <a:r>
              <a:rPr lang="en-US" sz="1600" dirty="0" err="1"/>
              <a:t>mais</a:t>
            </a:r>
            <a:r>
              <a:rPr lang="en-US" sz="1600" dirty="0"/>
              <a:t> </a:t>
            </a:r>
            <a:r>
              <a:rPr lang="en-US" sz="1600" dirty="0" err="1"/>
              <a:t>juste</a:t>
            </a:r>
            <a:r>
              <a:rPr lang="en-US" sz="1600" dirty="0"/>
              <a:t> 3 </a:t>
            </a:r>
            <a:r>
              <a:rPr lang="en-US" sz="1600" dirty="0" err="1"/>
              <a:t>parmis</a:t>
            </a:r>
            <a:r>
              <a:rPr lang="en-US" sz="1600" dirty="0"/>
              <a:t> </a:t>
            </a:r>
            <a:r>
              <a:rPr lang="en-US" sz="1600" dirty="0" err="1"/>
              <a:t>eux</a:t>
            </a:r>
            <a:r>
              <a:rPr lang="en-US" sz="1600" dirty="0"/>
              <a:t> qui </a:t>
            </a:r>
            <a:r>
              <a:rPr lang="en-US" sz="1600" dirty="0" err="1"/>
              <a:t>sont</a:t>
            </a:r>
            <a:r>
              <a:rPr lang="en-US" sz="1600" dirty="0"/>
              <a:t> </a:t>
            </a:r>
            <a:r>
              <a:rPr lang="en-US" sz="1600" dirty="0" err="1"/>
              <a:t>utilisées</a:t>
            </a:r>
            <a:r>
              <a:rPr lang="en-US" sz="1600" dirty="0"/>
              <a:t> pour le mode </a:t>
            </a:r>
            <a:r>
              <a:rPr lang="en-US" sz="1600" dirty="0" err="1"/>
              <a:t>connecté</a:t>
            </a:r>
            <a:r>
              <a:rPr lang="en-US" sz="1600" dirty="0"/>
              <a:t>:</a:t>
            </a:r>
          </a:p>
          <a:p>
            <a:pPr marL="0" lvl="0" indent="0">
              <a:lnSpc>
                <a:spcPct val="70000"/>
              </a:lnSpc>
              <a:buNone/>
            </a:pPr>
            <a:endParaRPr lang="en-US" sz="1100" dirty="0"/>
          </a:p>
          <a:p>
            <a:pPr marL="0" lvl="0" indent="0">
              <a:lnSpc>
                <a:spcPct val="70000"/>
              </a:lnSpc>
              <a:buNone/>
            </a:pPr>
            <a:endParaRPr lang="en-US" sz="1100" dirty="0"/>
          </a:p>
          <a:p>
            <a:pPr marL="0" lvl="0" indent="0">
              <a:lnSpc>
                <a:spcPct val="70000"/>
              </a:lnSpc>
              <a:buNone/>
            </a:pPr>
            <a:endParaRPr lang="en-US"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None/>
            </a:pPr>
            <a:endParaRPr lang="fr-FR" sz="1100" dirty="0"/>
          </a:p>
          <a:p>
            <a:pPr marL="0" lvl="0" indent="0">
              <a:lnSpc>
                <a:spcPct val="70000"/>
              </a:lnSpc>
              <a:buSzPts val="1498"/>
              <a:buNone/>
            </a:pPr>
            <a:endParaRPr lang="fr-FR" sz="1500" dirty="0"/>
          </a:p>
          <a:p>
            <a:pPr lvl="0">
              <a:lnSpc>
                <a:spcPct val="70000"/>
              </a:lnSpc>
              <a:buSzPts val="1498"/>
              <a:buBlip>
                <a:blip r:embed="rId2"/>
              </a:buBlip>
            </a:pPr>
            <a:endParaRPr lang="fr-FR" sz="1500" dirty="0"/>
          </a:p>
        </p:txBody>
      </p:sp>
      <p:pic>
        <p:nvPicPr>
          <p:cNvPr id="8" name="Image 7"/>
          <p:cNvPicPr>
            <a:picLocks noChangeAspect="1"/>
          </p:cNvPicPr>
          <p:nvPr/>
        </p:nvPicPr>
        <p:blipFill>
          <a:blip r:embed="rId3" cstate="print"/>
          <a:srcRect l="21368" t="12087" r="32906"/>
          <a:stretch>
            <a:fillRect/>
          </a:stretch>
        </p:blipFill>
        <p:spPr>
          <a:xfrm>
            <a:off x="690390" y="2960470"/>
            <a:ext cx="2357606" cy="2323773"/>
          </a:xfrm>
          <a:prstGeom prst="rect">
            <a:avLst/>
          </a:prstGeom>
          <a:noFill/>
          <a:ln>
            <a:noFill/>
          </a:ln>
        </p:spPr>
      </p:pic>
      <p:sp>
        <p:nvSpPr>
          <p:cNvPr id="9" name="ZoneTexte 8"/>
          <p:cNvSpPr txBox="1"/>
          <p:nvPr/>
        </p:nvSpPr>
        <p:spPr>
          <a:xfrm>
            <a:off x="1167789" y="2554696"/>
            <a:ext cx="1189826"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2F5597"/>
                </a:solidFill>
                <a:uFillTx/>
                <a:latin typeface="Calibri"/>
              </a:rPr>
              <a:t>Java.net.*</a:t>
            </a:r>
            <a:endParaRPr lang="en-US" sz="1800" b="1" i="0" u="none" strike="noStrike" kern="1200" cap="none" spc="0" baseline="0">
              <a:solidFill>
                <a:srgbClr val="2F5597"/>
              </a:solidFill>
              <a:uFillTx/>
              <a:latin typeface="Calibri"/>
            </a:endParaRPr>
          </a:p>
        </p:txBody>
      </p:sp>
      <p:cxnSp>
        <p:nvCxnSpPr>
          <p:cNvPr id="10" name="Connecteur droit avec flèche 10"/>
          <p:cNvCxnSpPr/>
          <p:nvPr/>
        </p:nvCxnSpPr>
        <p:spPr>
          <a:xfrm>
            <a:off x="2467773" y="3866924"/>
            <a:ext cx="2756057" cy="0"/>
          </a:xfrm>
          <a:prstGeom prst="straightConnector1">
            <a:avLst/>
          </a:prstGeom>
          <a:noFill/>
          <a:ln w="6345">
            <a:solidFill>
              <a:srgbClr val="990000"/>
            </a:solidFill>
            <a:prstDash val="solid"/>
            <a:miter/>
            <a:tailEnd type="arrow"/>
          </a:ln>
        </p:spPr>
      </p:cxnSp>
      <p:cxnSp>
        <p:nvCxnSpPr>
          <p:cNvPr id="11" name="Connecteur droit avec flèche 13"/>
          <p:cNvCxnSpPr/>
          <p:nvPr/>
        </p:nvCxnSpPr>
        <p:spPr>
          <a:xfrm>
            <a:off x="2554074" y="4111544"/>
            <a:ext cx="2669756" cy="0"/>
          </a:xfrm>
          <a:prstGeom prst="straightConnector1">
            <a:avLst/>
          </a:prstGeom>
          <a:noFill/>
          <a:ln w="6345">
            <a:solidFill>
              <a:srgbClr val="990000"/>
            </a:solidFill>
            <a:prstDash val="solid"/>
            <a:miter/>
            <a:tailEnd type="arrow"/>
          </a:ln>
        </p:spPr>
      </p:cxnSp>
      <p:cxnSp>
        <p:nvCxnSpPr>
          <p:cNvPr id="12" name="Connecteur droit avec flèche 14"/>
          <p:cNvCxnSpPr/>
          <p:nvPr/>
        </p:nvCxnSpPr>
        <p:spPr>
          <a:xfrm>
            <a:off x="2069332" y="4325953"/>
            <a:ext cx="3154498" cy="0"/>
          </a:xfrm>
          <a:prstGeom prst="straightConnector1">
            <a:avLst/>
          </a:prstGeom>
          <a:noFill/>
          <a:ln w="6345">
            <a:solidFill>
              <a:srgbClr val="990000"/>
            </a:solidFill>
            <a:prstDash val="solid"/>
            <a:miter/>
            <a:tailEnd type="arrow"/>
          </a:ln>
        </p:spPr>
      </p:cxnSp>
      <p:sp>
        <p:nvSpPr>
          <p:cNvPr id="13" name="Rectangle 17"/>
          <p:cNvSpPr/>
          <p:nvPr/>
        </p:nvSpPr>
        <p:spPr>
          <a:xfrm>
            <a:off x="5223830" y="3283025"/>
            <a:ext cx="3071871" cy="1630494"/>
          </a:xfrm>
          <a:prstGeom prst="rect">
            <a:avLst/>
          </a:pr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84" b="0" i="0" u="none" strike="noStrike" kern="1200" cap="none" spc="0" baseline="0">
                <a:solidFill>
                  <a:srgbClr val="FFFFFF"/>
                </a:solidFill>
                <a:uFillTx/>
                <a:latin typeface="Calibri"/>
              </a:rPr>
              <a:t>Les classes utiliser dans le mode connecté</a:t>
            </a:r>
            <a:endParaRPr lang="en-US" sz="1884" b="0" i="0" u="none" strike="noStrike" kern="1200" cap="none" spc="0" baseline="0">
              <a:solidFill>
                <a:srgbClr val="FFFFFF"/>
              </a:solidFill>
              <a:uFillTx/>
              <a:latin typeface="Calibri"/>
            </a:endParaRPr>
          </a:p>
        </p:txBody>
      </p:sp>
      <p:sp>
        <p:nvSpPr>
          <p:cNvPr id="14" name="TextBox 13">
            <a:extLst>
              <a:ext uri="{FF2B5EF4-FFF2-40B4-BE49-F238E27FC236}">
                <a16:creationId xmlns="" xmlns:a16="http://schemas.microsoft.com/office/drawing/2014/main" id="{C7E710BE-9D94-72F7-C2EF-B49016D3D7A4}"/>
              </a:ext>
            </a:extLst>
          </p:cNvPr>
          <p:cNvSpPr txBox="1"/>
          <p:nvPr/>
        </p:nvSpPr>
        <p:spPr>
          <a:xfrm>
            <a:off x="688338" y="5821365"/>
            <a:ext cx="3456384" cy="369332"/>
          </a:xfrm>
          <a:prstGeom prst="rect">
            <a:avLst/>
          </a:prstGeom>
          <a:noFill/>
        </p:spPr>
        <p:txBody>
          <a:bodyPr wrap="square" rtlCol="0">
            <a:spAutoFit/>
          </a:bodyPr>
          <a:lstStyle/>
          <a:p>
            <a:r>
              <a:rPr lang="fr-FR" sz="1800" dirty="0" err="1"/>
              <a:t>ServerSocket</a:t>
            </a:r>
            <a:r>
              <a:rPr lang="fr-FR" sz="1800" dirty="0"/>
              <a:t> : socket côté serveur</a:t>
            </a:r>
            <a:endParaRPr lang="en-US" dirty="0"/>
          </a:p>
        </p:txBody>
      </p:sp>
      <p:sp>
        <p:nvSpPr>
          <p:cNvPr id="15" name="TextBox 14">
            <a:extLst>
              <a:ext uri="{FF2B5EF4-FFF2-40B4-BE49-F238E27FC236}">
                <a16:creationId xmlns="" xmlns:a16="http://schemas.microsoft.com/office/drawing/2014/main" id="{E6921E09-B4B2-4065-EF7A-1870BEF18118}"/>
              </a:ext>
            </a:extLst>
          </p:cNvPr>
          <p:cNvSpPr txBox="1"/>
          <p:nvPr/>
        </p:nvSpPr>
        <p:spPr>
          <a:xfrm>
            <a:off x="688338" y="6236919"/>
            <a:ext cx="4536504" cy="369332"/>
          </a:xfrm>
          <a:prstGeom prst="rect">
            <a:avLst/>
          </a:prstGeom>
          <a:noFill/>
        </p:spPr>
        <p:txBody>
          <a:bodyPr wrap="square" rtlCol="0">
            <a:spAutoFit/>
          </a:bodyPr>
          <a:lstStyle/>
          <a:p>
            <a:r>
              <a:rPr lang="fr-FR" sz="1800" dirty="0"/>
              <a:t>Socket : sockets ordinaires, pour les échanges.</a:t>
            </a:r>
          </a:p>
        </p:txBody>
      </p:sp>
      <p:sp>
        <p:nvSpPr>
          <p:cNvPr id="16" name="TextBox 15">
            <a:extLst>
              <a:ext uri="{FF2B5EF4-FFF2-40B4-BE49-F238E27FC236}">
                <a16:creationId xmlns="" xmlns:a16="http://schemas.microsoft.com/office/drawing/2014/main" id="{A71FA52E-17C1-5444-B84C-42DF2FE680E7}"/>
              </a:ext>
            </a:extLst>
          </p:cNvPr>
          <p:cNvSpPr txBox="1"/>
          <p:nvPr/>
        </p:nvSpPr>
        <p:spPr>
          <a:xfrm>
            <a:off x="688338" y="5387333"/>
            <a:ext cx="6850515" cy="369332"/>
          </a:xfrm>
          <a:prstGeom prst="rect">
            <a:avLst/>
          </a:prstGeom>
          <a:noFill/>
        </p:spPr>
        <p:txBody>
          <a:bodyPr wrap="square" rtlCol="0">
            <a:spAutoFit/>
          </a:bodyPr>
          <a:lstStyle/>
          <a:p>
            <a:r>
              <a:rPr lang="fr-FR" sz="1800" dirty="0" err="1"/>
              <a:t>InetAddress</a:t>
            </a:r>
            <a:r>
              <a:rPr lang="fr-FR" sz="1800" dirty="0"/>
              <a:t> : cette classe permet de manipuler les adresses internet.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80">
                                          <p:stCondLst>
                                            <p:cond delay="0"/>
                                          </p:stCondLst>
                                        </p:cTn>
                                        <p:tgtEl>
                                          <p:spTgt spid="16"/>
                                        </p:tgtEl>
                                      </p:cBhvr>
                                    </p:animEffect>
                                    <p:anim calcmode="lin" valueType="num">
                                      <p:cBhvr>
                                        <p:cTn id="2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1" dur="26">
                                          <p:stCondLst>
                                            <p:cond delay="650"/>
                                          </p:stCondLst>
                                        </p:cTn>
                                        <p:tgtEl>
                                          <p:spTgt spid="16"/>
                                        </p:tgtEl>
                                      </p:cBhvr>
                                      <p:to x="100000" y="60000"/>
                                    </p:animScale>
                                    <p:animScale>
                                      <p:cBhvr>
                                        <p:cTn id="32" dur="166" decel="50000">
                                          <p:stCondLst>
                                            <p:cond delay="676"/>
                                          </p:stCondLst>
                                        </p:cTn>
                                        <p:tgtEl>
                                          <p:spTgt spid="16"/>
                                        </p:tgtEl>
                                      </p:cBhvr>
                                      <p:to x="100000" y="100000"/>
                                    </p:animScale>
                                    <p:animScale>
                                      <p:cBhvr>
                                        <p:cTn id="33" dur="26">
                                          <p:stCondLst>
                                            <p:cond delay="1312"/>
                                          </p:stCondLst>
                                        </p:cTn>
                                        <p:tgtEl>
                                          <p:spTgt spid="16"/>
                                        </p:tgtEl>
                                      </p:cBhvr>
                                      <p:to x="100000" y="80000"/>
                                    </p:animScale>
                                    <p:animScale>
                                      <p:cBhvr>
                                        <p:cTn id="34" dur="166" decel="50000">
                                          <p:stCondLst>
                                            <p:cond delay="1338"/>
                                          </p:stCondLst>
                                        </p:cTn>
                                        <p:tgtEl>
                                          <p:spTgt spid="16"/>
                                        </p:tgtEl>
                                      </p:cBhvr>
                                      <p:to x="100000" y="100000"/>
                                    </p:animScale>
                                    <p:animScale>
                                      <p:cBhvr>
                                        <p:cTn id="35" dur="26">
                                          <p:stCondLst>
                                            <p:cond delay="1642"/>
                                          </p:stCondLst>
                                        </p:cTn>
                                        <p:tgtEl>
                                          <p:spTgt spid="16"/>
                                        </p:tgtEl>
                                      </p:cBhvr>
                                      <p:to x="100000" y="90000"/>
                                    </p:animScale>
                                    <p:animScale>
                                      <p:cBhvr>
                                        <p:cTn id="36" dur="166" decel="50000">
                                          <p:stCondLst>
                                            <p:cond delay="1668"/>
                                          </p:stCondLst>
                                        </p:cTn>
                                        <p:tgtEl>
                                          <p:spTgt spid="16"/>
                                        </p:tgtEl>
                                      </p:cBhvr>
                                      <p:to x="100000" y="100000"/>
                                    </p:animScale>
                                    <p:animScale>
                                      <p:cBhvr>
                                        <p:cTn id="37" dur="26">
                                          <p:stCondLst>
                                            <p:cond delay="1808"/>
                                          </p:stCondLst>
                                        </p:cTn>
                                        <p:tgtEl>
                                          <p:spTgt spid="16"/>
                                        </p:tgtEl>
                                      </p:cBhvr>
                                      <p:to x="100000" y="95000"/>
                                    </p:animScale>
                                    <p:animScale>
                                      <p:cBhvr>
                                        <p:cTn id="38" dur="166" decel="50000">
                                          <p:stCondLst>
                                            <p:cond delay="1834"/>
                                          </p:stCondLst>
                                        </p:cTn>
                                        <p:tgtEl>
                                          <p:spTgt spid="16"/>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80">
                                          <p:stCondLst>
                                            <p:cond delay="0"/>
                                          </p:stCondLst>
                                        </p:cTn>
                                        <p:tgtEl>
                                          <p:spTgt spid="15"/>
                                        </p:tgtEl>
                                      </p:cBhvr>
                                    </p:animEffect>
                                    <p:anim calcmode="lin" valueType="num">
                                      <p:cBhvr>
                                        <p:cTn id="4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7" dur="26">
                                          <p:stCondLst>
                                            <p:cond delay="650"/>
                                          </p:stCondLst>
                                        </p:cTn>
                                        <p:tgtEl>
                                          <p:spTgt spid="15"/>
                                        </p:tgtEl>
                                      </p:cBhvr>
                                      <p:to x="100000" y="60000"/>
                                    </p:animScale>
                                    <p:animScale>
                                      <p:cBhvr>
                                        <p:cTn id="48" dur="166" decel="50000">
                                          <p:stCondLst>
                                            <p:cond delay="676"/>
                                          </p:stCondLst>
                                        </p:cTn>
                                        <p:tgtEl>
                                          <p:spTgt spid="15"/>
                                        </p:tgtEl>
                                      </p:cBhvr>
                                      <p:to x="100000" y="100000"/>
                                    </p:animScale>
                                    <p:animScale>
                                      <p:cBhvr>
                                        <p:cTn id="49" dur="26">
                                          <p:stCondLst>
                                            <p:cond delay="1312"/>
                                          </p:stCondLst>
                                        </p:cTn>
                                        <p:tgtEl>
                                          <p:spTgt spid="15"/>
                                        </p:tgtEl>
                                      </p:cBhvr>
                                      <p:to x="100000" y="80000"/>
                                    </p:animScale>
                                    <p:animScale>
                                      <p:cBhvr>
                                        <p:cTn id="50" dur="166" decel="50000">
                                          <p:stCondLst>
                                            <p:cond delay="1338"/>
                                          </p:stCondLst>
                                        </p:cTn>
                                        <p:tgtEl>
                                          <p:spTgt spid="15"/>
                                        </p:tgtEl>
                                      </p:cBhvr>
                                      <p:to x="100000" y="100000"/>
                                    </p:animScale>
                                    <p:animScale>
                                      <p:cBhvr>
                                        <p:cTn id="51" dur="26">
                                          <p:stCondLst>
                                            <p:cond delay="1642"/>
                                          </p:stCondLst>
                                        </p:cTn>
                                        <p:tgtEl>
                                          <p:spTgt spid="15"/>
                                        </p:tgtEl>
                                      </p:cBhvr>
                                      <p:to x="100000" y="90000"/>
                                    </p:animScale>
                                    <p:animScale>
                                      <p:cBhvr>
                                        <p:cTn id="52" dur="166" decel="50000">
                                          <p:stCondLst>
                                            <p:cond delay="1668"/>
                                          </p:stCondLst>
                                        </p:cTn>
                                        <p:tgtEl>
                                          <p:spTgt spid="15"/>
                                        </p:tgtEl>
                                      </p:cBhvr>
                                      <p:to x="100000" y="100000"/>
                                    </p:animScale>
                                    <p:animScale>
                                      <p:cBhvr>
                                        <p:cTn id="53" dur="26">
                                          <p:stCondLst>
                                            <p:cond delay="1808"/>
                                          </p:stCondLst>
                                        </p:cTn>
                                        <p:tgtEl>
                                          <p:spTgt spid="15"/>
                                        </p:tgtEl>
                                      </p:cBhvr>
                                      <p:to x="100000" y="95000"/>
                                    </p:animScale>
                                    <p:animScale>
                                      <p:cBhvr>
                                        <p:cTn id="54" dur="166" decel="50000">
                                          <p:stCondLst>
                                            <p:cond delay="1834"/>
                                          </p:stCondLst>
                                        </p:cTn>
                                        <p:tgtEl>
                                          <p:spTgt spid="15"/>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80">
                                          <p:stCondLst>
                                            <p:cond delay="0"/>
                                          </p:stCondLst>
                                        </p:cTn>
                                        <p:tgtEl>
                                          <p:spTgt spid="14"/>
                                        </p:tgtEl>
                                      </p:cBhvr>
                                    </p:animEffect>
                                    <p:anim calcmode="lin" valueType="num">
                                      <p:cBhvr>
                                        <p:cTn id="5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3" dur="26">
                                          <p:stCondLst>
                                            <p:cond delay="650"/>
                                          </p:stCondLst>
                                        </p:cTn>
                                        <p:tgtEl>
                                          <p:spTgt spid="14"/>
                                        </p:tgtEl>
                                      </p:cBhvr>
                                      <p:to x="100000" y="60000"/>
                                    </p:animScale>
                                    <p:animScale>
                                      <p:cBhvr>
                                        <p:cTn id="64" dur="166" decel="50000">
                                          <p:stCondLst>
                                            <p:cond delay="676"/>
                                          </p:stCondLst>
                                        </p:cTn>
                                        <p:tgtEl>
                                          <p:spTgt spid="14"/>
                                        </p:tgtEl>
                                      </p:cBhvr>
                                      <p:to x="100000" y="100000"/>
                                    </p:animScale>
                                    <p:animScale>
                                      <p:cBhvr>
                                        <p:cTn id="65" dur="26">
                                          <p:stCondLst>
                                            <p:cond delay="1312"/>
                                          </p:stCondLst>
                                        </p:cTn>
                                        <p:tgtEl>
                                          <p:spTgt spid="14"/>
                                        </p:tgtEl>
                                      </p:cBhvr>
                                      <p:to x="100000" y="80000"/>
                                    </p:animScale>
                                    <p:animScale>
                                      <p:cBhvr>
                                        <p:cTn id="66" dur="166" decel="50000">
                                          <p:stCondLst>
                                            <p:cond delay="1338"/>
                                          </p:stCondLst>
                                        </p:cTn>
                                        <p:tgtEl>
                                          <p:spTgt spid="14"/>
                                        </p:tgtEl>
                                      </p:cBhvr>
                                      <p:to x="100000" y="100000"/>
                                    </p:animScale>
                                    <p:animScale>
                                      <p:cBhvr>
                                        <p:cTn id="67" dur="26">
                                          <p:stCondLst>
                                            <p:cond delay="1642"/>
                                          </p:stCondLst>
                                        </p:cTn>
                                        <p:tgtEl>
                                          <p:spTgt spid="14"/>
                                        </p:tgtEl>
                                      </p:cBhvr>
                                      <p:to x="100000" y="90000"/>
                                    </p:animScale>
                                    <p:animScale>
                                      <p:cBhvr>
                                        <p:cTn id="68" dur="166" decel="50000">
                                          <p:stCondLst>
                                            <p:cond delay="1668"/>
                                          </p:stCondLst>
                                        </p:cTn>
                                        <p:tgtEl>
                                          <p:spTgt spid="14"/>
                                        </p:tgtEl>
                                      </p:cBhvr>
                                      <p:to x="100000" y="100000"/>
                                    </p:animScale>
                                    <p:animScale>
                                      <p:cBhvr>
                                        <p:cTn id="69" dur="26">
                                          <p:stCondLst>
                                            <p:cond delay="1808"/>
                                          </p:stCondLst>
                                        </p:cTn>
                                        <p:tgtEl>
                                          <p:spTgt spid="14"/>
                                        </p:tgtEl>
                                      </p:cBhvr>
                                      <p:to x="100000" y="95000"/>
                                    </p:animScale>
                                    <p:animScale>
                                      <p:cBhvr>
                                        <p:cTn id="7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5286"/>
            <a:ext cx="3874221"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Sockets :</a:t>
            </a:r>
            <a:r>
              <a:rPr lang="en-US" sz="3174" b="0" i="0" u="none" strike="noStrike" kern="0" cap="none" spc="0" baseline="0">
                <a:solidFill>
                  <a:srgbClr val="BC0000"/>
                </a:solidFill>
                <a:uFillTx/>
                <a:latin typeface="Tw Cen MT Condensed" pitchFamily="34"/>
                <a:cs typeface="Times New Roman" pitchFamily="18"/>
              </a:rPr>
              <a:t> Le package java.net</a:t>
            </a:r>
            <a:r>
              <a:rPr lang="fr-FR" sz="3174" b="0" i="0" u="none" strike="noStrike" kern="0" cap="none" spc="0" baseline="0">
                <a:solidFill>
                  <a:srgbClr val="BC0000"/>
                </a:solidFill>
                <a:uFillTx/>
                <a:latin typeface="Tw Cen MT Condensed" pitchFamily="34"/>
                <a:cs typeface="Times New Roman" pitchFamily="18"/>
              </a:rPr>
              <a:t> </a:t>
            </a:r>
            <a:endParaRPr lang="en-US" sz="3174" b="0" i="0" u="none" strike="noStrike" kern="0" cap="none" spc="0" baseline="0">
              <a:solidFill>
                <a:srgbClr val="BC0000"/>
              </a:solidFill>
              <a:uFillTx/>
              <a:latin typeface="Tw Cen MT Condensed" pitchFamily="34"/>
              <a:cs typeface="Times New Roman" pitchFamily="18"/>
            </a:endParaRPr>
          </a:p>
        </p:txBody>
      </p:sp>
      <p:sp>
        <p:nvSpPr>
          <p:cNvPr id="7" name="Content Placeholder 2"/>
          <p:cNvSpPr txBox="1">
            <a:spLocks noGrp="1"/>
          </p:cNvSpPr>
          <p:nvPr>
            <p:ph idx="1"/>
          </p:nvPr>
        </p:nvSpPr>
        <p:spPr>
          <a:xfrm>
            <a:off x="440543" y="1526360"/>
            <a:ext cx="11310909" cy="4788470"/>
          </a:xfrm>
        </p:spPr>
        <p:txBody>
          <a:bodyPr/>
          <a:lstStyle/>
          <a:p>
            <a:pPr lvl="0">
              <a:lnSpc>
                <a:spcPct val="100000"/>
              </a:lnSpc>
              <a:buSzPts val="1498"/>
              <a:buBlip>
                <a:blip r:embed="rId2"/>
              </a:buBlip>
              <a:tabLst>
                <a:tab pos="2343150" algn="l"/>
              </a:tabLst>
            </a:pPr>
            <a:r>
              <a:rPr lang="en-US" sz="1600" dirty="0"/>
              <a:t>Le package java.net </a:t>
            </a:r>
            <a:r>
              <a:rPr lang="en-US" sz="1600" dirty="0" err="1"/>
              <a:t>fournit</a:t>
            </a:r>
            <a:r>
              <a:rPr lang="en-US" sz="1600" dirty="0"/>
              <a:t> </a:t>
            </a:r>
            <a:r>
              <a:rPr lang="en-US" sz="1600" dirty="0" err="1"/>
              <a:t>plusieurs</a:t>
            </a:r>
            <a:r>
              <a:rPr lang="en-US" sz="1600" dirty="0"/>
              <a:t> </a:t>
            </a:r>
            <a:r>
              <a:rPr lang="en-US" sz="1600" dirty="0" err="1"/>
              <a:t>sortes</a:t>
            </a:r>
            <a:r>
              <a:rPr lang="en-US" sz="1600" dirty="0"/>
              <a:t> de Sockets </a:t>
            </a:r>
            <a:r>
              <a:rPr lang="en-US" sz="1600" dirty="0" err="1"/>
              <a:t>mais</a:t>
            </a:r>
            <a:r>
              <a:rPr lang="en-US" sz="1600" dirty="0"/>
              <a:t> </a:t>
            </a:r>
            <a:r>
              <a:rPr lang="en-US" sz="1600" dirty="0" err="1"/>
              <a:t>juste</a:t>
            </a:r>
            <a:r>
              <a:rPr lang="en-US" sz="1600" dirty="0"/>
              <a:t> 3 </a:t>
            </a:r>
            <a:r>
              <a:rPr lang="en-US" sz="1600" dirty="0" err="1"/>
              <a:t>parmis</a:t>
            </a:r>
            <a:r>
              <a:rPr lang="en-US" sz="1600" dirty="0"/>
              <a:t> </a:t>
            </a:r>
            <a:r>
              <a:rPr lang="en-US" sz="1600" dirty="0" err="1"/>
              <a:t>eux</a:t>
            </a:r>
            <a:r>
              <a:rPr lang="en-US" sz="1600" dirty="0"/>
              <a:t> qui </a:t>
            </a:r>
            <a:r>
              <a:rPr lang="en-US" sz="1600" dirty="0" err="1"/>
              <a:t>sont</a:t>
            </a:r>
            <a:r>
              <a:rPr lang="en-US" sz="1600" dirty="0"/>
              <a:t> </a:t>
            </a:r>
            <a:r>
              <a:rPr lang="en-US" sz="1600" dirty="0" err="1"/>
              <a:t>utilisées</a:t>
            </a:r>
            <a:r>
              <a:rPr lang="en-US" sz="1600" dirty="0"/>
              <a:t> pour le mode </a:t>
            </a:r>
            <a:r>
              <a:rPr lang="en-US" sz="1600" dirty="0" err="1"/>
              <a:t>connecté</a:t>
            </a:r>
            <a:r>
              <a:rPr lang="en-US" sz="1600" dirty="0"/>
              <a:t>: </a:t>
            </a:r>
            <a:r>
              <a:rPr lang="en-US" sz="2000" b="1" dirty="0" err="1"/>
              <a:t>InetAdress</a:t>
            </a:r>
            <a:r>
              <a:rPr lang="en-US" sz="1600" dirty="0"/>
              <a:t>, </a:t>
            </a:r>
            <a:r>
              <a:rPr lang="en-US" sz="2000" b="1" dirty="0" err="1"/>
              <a:t>ServerSocket</a:t>
            </a:r>
            <a:r>
              <a:rPr lang="en-US" sz="1600" dirty="0"/>
              <a:t>, </a:t>
            </a:r>
            <a:r>
              <a:rPr lang="en-US" sz="2000" b="1" dirty="0"/>
              <a:t>Socket</a:t>
            </a:r>
            <a:r>
              <a:rPr lang="en-US" sz="1100" dirty="0"/>
              <a:t>.</a:t>
            </a:r>
            <a:endParaRPr lang="en-US" sz="1600" b="1" dirty="0"/>
          </a:p>
        </p:txBody>
      </p:sp>
      <p:sp>
        <p:nvSpPr>
          <p:cNvPr id="14" name="TextBox 13">
            <a:extLst>
              <a:ext uri="{FF2B5EF4-FFF2-40B4-BE49-F238E27FC236}">
                <a16:creationId xmlns="" xmlns:a16="http://schemas.microsoft.com/office/drawing/2014/main" id="{C7E710BE-9D94-72F7-C2EF-B49016D3D7A4}"/>
              </a:ext>
            </a:extLst>
          </p:cNvPr>
          <p:cNvSpPr txBox="1"/>
          <p:nvPr/>
        </p:nvSpPr>
        <p:spPr>
          <a:xfrm>
            <a:off x="2662755" y="7251717"/>
            <a:ext cx="3456384" cy="369332"/>
          </a:xfrm>
          <a:prstGeom prst="rect">
            <a:avLst/>
          </a:prstGeom>
          <a:noFill/>
        </p:spPr>
        <p:txBody>
          <a:bodyPr wrap="square" rtlCol="0">
            <a:spAutoFit/>
          </a:bodyPr>
          <a:lstStyle/>
          <a:p>
            <a:r>
              <a:rPr lang="fr-FR" sz="1800" dirty="0" err="1"/>
              <a:t>ServerSocket</a:t>
            </a:r>
            <a:r>
              <a:rPr lang="fr-FR" sz="1800" dirty="0"/>
              <a:t> : socket côté serveur</a:t>
            </a:r>
            <a:endParaRPr lang="en-US" dirty="0"/>
          </a:p>
        </p:txBody>
      </p:sp>
      <p:sp>
        <p:nvSpPr>
          <p:cNvPr id="15" name="TextBox 14">
            <a:extLst>
              <a:ext uri="{FF2B5EF4-FFF2-40B4-BE49-F238E27FC236}">
                <a16:creationId xmlns="" xmlns:a16="http://schemas.microsoft.com/office/drawing/2014/main" id="{E6921E09-B4B2-4065-EF7A-1870BEF18118}"/>
              </a:ext>
            </a:extLst>
          </p:cNvPr>
          <p:cNvSpPr txBox="1"/>
          <p:nvPr/>
        </p:nvSpPr>
        <p:spPr>
          <a:xfrm>
            <a:off x="2694384" y="7646082"/>
            <a:ext cx="4536504" cy="369332"/>
          </a:xfrm>
          <a:prstGeom prst="rect">
            <a:avLst/>
          </a:prstGeom>
          <a:noFill/>
        </p:spPr>
        <p:txBody>
          <a:bodyPr wrap="square" rtlCol="0">
            <a:spAutoFit/>
          </a:bodyPr>
          <a:lstStyle/>
          <a:p>
            <a:r>
              <a:rPr lang="fr-FR" sz="1800" dirty="0"/>
              <a:t>Socket : sockets ordinaires, pour les échanges.</a:t>
            </a:r>
          </a:p>
        </p:txBody>
      </p:sp>
      <p:sp>
        <p:nvSpPr>
          <p:cNvPr id="17" name="TextBox 16">
            <a:extLst>
              <a:ext uri="{FF2B5EF4-FFF2-40B4-BE49-F238E27FC236}">
                <a16:creationId xmlns="" xmlns:a16="http://schemas.microsoft.com/office/drawing/2014/main" id="{AF5E4F64-D009-3B49-575D-B245E56A984A}"/>
              </a:ext>
            </a:extLst>
          </p:cNvPr>
          <p:cNvSpPr txBox="1"/>
          <p:nvPr/>
        </p:nvSpPr>
        <p:spPr>
          <a:xfrm>
            <a:off x="1500433" y="2862613"/>
            <a:ext cx="9567416" cy="646331"/>
          </a:xfrm>
          <a:prstGeom prst="rect">
            <a:avLst/>
          </a:prstGeom>
          <a:noFill/>
        </p:spPr>
        <p:txBody>
          <a:bodyPr wrap="square" rtlCol="0">
            <a:spAutoFit/>
          </a:bodyPr>
          <a:lstStyle/>
          <a:p>
            <a:r>
              <a:rPr lang="fr-FR" dirty="0"/>
              <a:t>La classe représente une adresse de Protocol d’internet(IP), il est utilisé pour présenter adresse d’un hôte distant ou local.</a:t>
            </a:r>
          </a:p>
        </p:txBody>
      </p:sp>
      <p:sp>
        <p:nvSpPr>
          <p:cNvPr id="18" name="TextBox 17">
            <a:extLst>
              <a:ext uri="{FF2B5EF4-FFF2-40B4-BE49-F238E27FC236}">
                <a16:creationId xmlns="" xmlns:a16="http://schemas.microsoft.com/office/drawing/2014/main" id="{640A5A18-A05E-4E24-F244-D1B6C4BF1F16}"/>
              </a:ext>
            </a:extLst>
          </p:cNvPr>
          <p:cNvSpPr txBox="1"/>
          <p:nvPr/>
        </p:nvSpPr>
        <p:spPr>
          <a:xfrm>
            <a:off x="1500434" y="3569970"/>
            <a:ext cx="3960440" cy="400110"/>
          </a:xfrm>
          <a:prstGeom prst="rect">
            <a:avLst/>
          </a:prstGeom>
          <a:noFill/>
        </p:spPr>
        <p:txBody>
          <a:bodyPr wrap="square" rtlCol="0">
            <a:spAutoFit/>
          </a:bodyPr>
          <a:lstStyle/>
          <a:p>
            <a:pPr marL="342900" indent="-342900">
              <a:buFont typeface="+mj-lt"/>
              <a:buAutoNum type="arabicPeriod"/>
            </a:pPr>
            <a:r>
              <a:rPr lang="fr-FR" sz="2000" u="sng" dirty="0" err="1">
                <a:solidFill>
                  <a:schemeClr val="accent2">
                    <a:lumMod val="75000"/>
                  </a:schemeClr>
                </a:solidFill>
              </a:rPr>
              <a:t>Creation</a:t>
            </a:r>
            <a:r>
              <a:rPr lang="fr-FR" sz="2000" u="sng" dirty="0">
                <a:solidFill>
                  <a:schemeClr val="accent2">
                    <a:lumMod val="75000"/>
                  </a:schemeClr>
                </a:solidFill>
              </a:rPr>
              <a:t> d’un objet </a:t>
            </a:r>
            <a:r>
              <a:rPr lang="fr-FR" sz="2000" u="sng" dirty="0" err="1">
                <a:solidFill>
                  <a:schemeClr val="accent2">
                    <a:lumMod val="75000"/>
                  </a:schemeClr>
                </a:solidFill>
              </a:rPr>
              <a:t>InetAddress</a:t>
            </a:r>
            <a:endParaRPr lang="fr-FR" sz="2000" u="sng" dirty="0">
              <a:solidFill>
                <a:schemeClr val="accent2">
                  <a:lumMod val="75000"/>
                </a:schemeClr>
              </a:solidFill>
            </a:endParaRPr>
          </a:p>
        </p:txBody>
      </p:sp>
      <p:pic>
        <p:nvPicPr>
          <p:cNvPr id="21" name="Picture 20" descr="A screenshot of a computer&#10;&#10;Description automatically generated">
            <a:extLst>
              <a:ext uri="{FF2B5EF4-FFF2-40B4-BE49-F238E27FC236}">
                <a16:creationId xmlns="" xmlns:a16="http://schemas.microsoft.com/office/drawing/2014/main" id="{CC085063-0724-573E-E827-3689903A6AE2}"/>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35176" t="46169" r="13238" b="41317"/>
          <a:stretch/>
        </p:blipFill>
        <p:spPr>
          <a:xfrm>
            <a:off x="2203426" y="4092132"/>
            <a:ext cx="7166416" cy="902294"/>
          </a:xfrm>
          <a:prstGeom prst="rect">
            <a:avLst/>
          </a:prstGeom>
        </p:spPr>
      </p:pic>
      <p:sp>
        <p:nvSpPr>
          <p:cNvPr id="22" name="TextBox 21">
            <a:extLst>
              <a:ext uri="{FF2B5EF4-FFF2-40B4-BE49-F238E27FC236}">
                <a16:creationId xmlns="" xmlns:a16="http://schemas.microsoft.com/office/drawing/2014/main" id="{6A7524C9-CBB2-27C0-C931-ABB78411D7A5}"/>
              </a:ext>
            </a:extLst>
          </p:cNvPr>
          <p:cNvSpPr txBox="1"/>
          <p:nvPr/>
        </p:nvSpPr>
        <p:spPr>
          <a:xfrm>
            <a:off x="1500433" y="5094499"/>
            <a:ext cx="3960440" cy="400110"/>
          </a:xfrm>
          <a:prstGeom prst="rect">
            <a:avLst/>
          </a:prstGeom>
          <a:noFill/>
        </p:spPr>
        <p:txBody>
          <a:bodyPr wrap="square" rtlCol="0">
            <a:spAutoFit/>
          </a:bodyPr>
          <a:lstStyle/>
          <a:p>
            <a:pPr marL="457200" indent="-457200">
              <a:buFont typeface="+mj-lt"/>
              <a:buAutoNum type="arabicPeriod" startAt="2"/>
            </a:pPr>
            <a:r>
              <a:rPr lang="fr-FR" sz="2000" u="sng" dirty="0">
                <a:solidFill>
                  <a:schemeClr val="accent2">
                    <a:lumMod val="75000"/>
                  </a:schemeClr>
                </a:solidFill>
              </a:rPr>
              <a:t>Connexion de socket:</a:t>
            </a:r>
          </a:p>
        </p:txBody>
      </p:sp>
      <p:pic>
        <p:nvPicPr>
          <p:cNvPr id="24" name="Picture 23" descr="A screenshot of a computer&#10;&#10;Description automatically generated">
            <a:extLst>
              <a:ext uri="{FF2B5EF4-FFF2-40B4-BE49-F238E27FC236}">
                <a16:creationId xmlns="" xmlns:a16="http://schemas.microsoft.com/office/drawing/2014/main" id="{BDF40990-FC4E-A80D-2877-08798E3A3A81}"/>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35742" t="49535" r="14632" b="41460"/>
          <a:stretch/>
        </p:blipFill>
        <p:spPr>
          <a:xfrm>
            <a:off x="2232080" y="5611275"/>
            <a:ext cx="7166415" cy="902294"/>
          </a:xfrm>
          <a:prstGeom prst="rect">
            <a:avLst/>
          </a:prstGeom>
        </p:spPr>
      </p:pic>
      <p:sp>
        <p:nvSpPr>
          <p:cNvPr id="25" name="TextBox 24">
            <a:extLst>
              <a:ext uri="{FF2B5EF4-FFF2-40B4-BE49-F238E27FC236}">
                <a16:creationId xmlns="" xmlns:a16="http://schemas.microsoft.com/office/drawing/2014/main" id="{F25AFBEF-F560-B6A7-B1E8-787B88E1277F}"/>
              </a:ext>
            </a:extLst>
          </p:cNvPr>
          <p:cNvSpPr txBox="1"/>
          <p:nvPr/>
        </p:nvSpPr>
        <p:spPr>
          <a:xfrm>
            <a:off x="1119906" y="2267330"/>
            <a:ext cx="9567416" cy="461665"/>
          </a:xfrm>
          <a:prstGeom prst="rect">
            <a:avLst/>
          </a:prstGeom>
          <a:noFill/>
        </p:spPr>
        <p:txBody>
          <a:bodyPr wrap="square" rtlCol="0">
            <a:spAutoFit/>
          </a:bodyPr>
          <a:lstStyle/>
          <a:p>
            <a:r>
              <a:rPr lang="fr-FR" sz="2400" b="1" dirty="0" err="1"/>
              <a:t>InetAddress</a:t>
            </a:r>
            <a:r>
              <a:rPr lang="fr-FR" sz="1800" dirty="0"/>
              <a:t> : cette classe permet de manipuler les adresses internet.</a:t>
            </a:r>
          </a:p>
        </p:txBody>
      </p:sp>
    </p:spTree>
    <p:extLst>
      <p:ext uri="{BB962C8B-B14F-4D97-AF65-F5344CB8AC3E}">
        <p14:creationId xmlns="" xmlns:p14="http://schemas.microsoft.com/office/powerpoint/2010/main" val="284780746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5286"/>
            <a:ext cx="3874221"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Sockets :</a:t>
            </a:r>
            <a:r>
              <a:rPr lang="en-US" sz="3174" b="0" i="0" u="none" strike="noStrike" kern="0" cap="none" spc="0" baseline="0">
                <a:solidFill>
                  <a:srgbClr val="BC0000"/>
                </a:solidFill>
                <a:uFillTx/>
                <a:latin typeface="Tw Cen MT Condensed" pitchFamily="34"/>
                <a:cs typeface="Times New Roman" pitchFamily="18"/>
              </a:rPr>
              <a:t> Le package java.net</a:t>
            </a:r>
            <a:r>
              <a:rPr lang="fr-FR" sz="3174" b="0" i="0" u="none" strike="noStrike" kern="0" cap="none" spc="0" baseline="0">
                <a:solidFill>
                  <a:srgbClr val="BC0000"/>
                </a:solidFill>
                <a:uFillTx/>
                <a:latin typeface="Tw Cen MT Condensed" pitchFamily="34"/>
                <a:cs typeface="Times New Roman" pitchFamily="18"/>
              </a:rPr>
              <a:t> </a:t>
            </a:r>
            <a:endParaRPr lang="en-US" sz="3174" b="0" i="0" u="none" strike="noStrike" kern="0" cap="none" spc="0" baseline="0">
              <a:solidFill>
                <a:srgbClr val="BC0000"/>
              </a:solidFill>
              <a:uFillTx/>
              <a:latin typeface="Tw Cen MT Condensed" pitchFamily="34"/>
              <a:cs typeface="Times New Roman" pitchFamily="18"/>
            </a:endParaRPr>
          </a:p>
        </p:txBody>
      </p:sp>
      <p:sp>
        <p:nvSpPr>
          <p:cNvPr id="7" name="Content Placeholder 2"/>
          <p:cNvSpPr txBox="1">
            <a:spLocks noGrp="1"/>
          </p:cNvSpPr>
          <p:nvPr>
            <p:ph idx="1"/>
          </p:nvPr>
        </p:nvSpPr>
        <p:spPr>
          <a:xfrm>
            <a:off x="440543" y="1526360"/>
            <a:ext cx="11310909" cy="4788470"/>
          </a:xfrm>
        </p:spPr>
        <p:txBody>
          <a:bodyPr/>
          <a:lstStyle/>
          <a:p>
            <a:pPr lvl="0">
              <a:lnSpc>
                <a:spcPct val="100000"/>
              </a:lnSpc>
              <a:buSzPts val="1498"/>
              <a:buBlip>
                <a:blip r:embed="rId2"/>
              </a:buBlip>
              <a:tabLst>
                <a:tab pos="2343150" algn="l"/>
              </a:tabLst>
            </a:pPr>
            <a:r>
              <a:rPr lang="en-US" sz="1600" dirty="0"/>
              <a:t>Le package java.net </a:t>
            </a:r>
            <a:r>
              <a:rPr lang="en-US" sz="1600" dirty="0" err="1"/>
              <a:t>fournit</a:t>
            </a:r>
            <a:r>
              <a:rPr lang="en-US" sz="1600" dirty="0"/>
              <a:t> </a:t>
            </a:r>
            <a:r>
              <a:rPr lang="en-US" sz="1600" dirty="0" err="1"/>
              <a:t>plusieurs</a:t>
            </a:r>
            <a:r>
              <a:rPr lang="en-US" sz="1600" dirty="0"/>
              <a:t> </a:t>
            </a:r>
            <a:r>
              <a:rPr lang="en-US" sz="1600" dirty="0" err="1"/>
              <a:t>sortes</a:t>
            </a:r>
            <a:r>
              <a:rPr lang="en-US" sz="1600" dirty="0"/>
              <a:t> de Sockets </a:t>
            </a:r>
            <a:r>
              <a:rPr lang="en-US" sz="1600" dirty="0" err="1"/>
              <a:t>mais</a:t>
            </a:r>
            <a:r>
              <a:rPr lang="en-US" sz="1600" dirty="0"/>
              <a:t> </a:t>
            </a:r>
            <a:r>
              <a:rPr lang="en-US" sz="1600" dirty="0" err="1"/>
              <a:t>juste</a:t>
            </a:r>
            <a:r>
              <a:rPr lang="en-US" sz="1600" dirty="0"/>
              <a:t> 3 </a:t>
            </a:r>
            <a:r>
              <a:rPr lang="en-US" sz="1600" dirty="0" err="1"/>
              <a:t>parmis</a:t>
            </a:r>
            <a:r>
              <a:rPr lang="en-US" sz="1600" dirty="0"/>
              <a:t> </a:t>
            </a:r>
            <a:r>
              <a:rPr lang="en-US" sz="1600" dirty="0" err="1"/>
              <a:t>eux</a:t>
            </a:r>
            <a:r>
              <a:rPr lang="en-US" sz="1600" dirty="0"/>
              <a:t> qui </a:t>
            </a:r>
            <a:r>
              <a:rPr lang="en-US" sz="1600" dirty="0" err="1"/>
              <a:t>sont</a:t>
            </a:r>
            <a:r>
              <a:rPr lang="en-US" sz="1600" dirty="0"/>
              <a:t> </a:t>
            </a:r>
            <a:r>
              <a:rPr lang="en-US" sz="1600" dirty="0" err="1"/>
              <a:t>utilisées</a:t>
            </a:r>
            <a:r>
              <a:rPr lang="en-US" sz="1600" dirty="0"/>
              <a:t> pour le mode </a:t>
            </a:r>
            <a:r>
              <a:rPr lang="en-US" sz="1600" dirty="0" err="1"/>
              <a:t>connecté</a:t>
            </a:r>
            <a:r>
              <a:rPr lang="en-US" sz="1600" dirty="0"/>
              <a:t>: </a:t>
            </a:r>
            <a:r>
              <a:rPr lang="en-US" sz="2000" b="1" dirty="0" err="1"/>
              <a:t>InetAdress</a:t>
            </a:r>
            <a:r>
              <a:rPr lang="en-US" sz="1600" dirty="0"/>
              <a:t>, </a:t>
            </a:r>
            <a:r>
              <a:rPr lang="en-US" sz="2000" b="1" dirty="0" err="1"/>
              <a:t>ServerSocket</a:t>
            </a:r>
            <a:r>
              <a:rPr lang="en-US" sz="1600" dirty="0"/>
              <a:t>, </a:t>
            </a:r>
            <a:r>
              <a:rPr lang="en-US" sz="2000" b="1" dirty="0"/>
              <a:t>Socket</a:t>
            </a:r>
            <a:r>
              <a:rPr lang="en-US" sz="1100" dirty="0"/>
              <a:t>.</a:t>
            </a:r>
            <a:endParaRPr lang="en-US" sz="1600" b="1" dirty="0"/>
          </a:p>
        </p:txBody>
      </p:sp>
      <p:sp>
        <p:nvSpPr>
          <p:cNvPr id="14" name="TextBox 13">
            <a:extLst>
              <a:ext uri="{FF2B5EF4-FFF2-40B4-BE49-F238E27FC236}">
                <a16:creationId xmlns="" xmlns:a16="http://schemas.microsoft.com/office/drawing/2014/main" id="{C7E710BE-9D94-72F7-C2EF-B49016D3D7A4}"/>
              </a:ext>
            </a:extLst>
          </p:cNvPr>
          <p:cNvSpPr txBox="1"/>
          <p:nvPr/>
        </p:nvSpPr>
        <p:spPr>
          <a:xfrm>
            <a:off x="1319808" y="2355561"/>
            <a:ext cx="5911079" cy="461665"/>
          </a:xfrm>
          <a:prstGeom prst="rect">
            <a:avLst/>
          </a:prstGeom>
          <a:noFill/>
        </p:spPr>
        <p:txBody>
          <a:bodyPr wrap="square" rtlCol="0">
            <a:spAutoFit/>
          </a:bodyPr>
          <a:lstStyle/>
          <a:p>
            <a:r>
              <a:rPr lang="fr-FR" sz="2400" b="1" dirty="0" err="1"/>
              <a:t>ServerSocket</a:t>
            </a:r>
            <a:r>
              <a:rPr lang="fr-FR" sz="1800" dirty="0"/>
              <a:t> : socket côté serveur</a:t>
            </a:r>
            <a:endParaRPr lang="en-US" dirty="0"/>
          </a:p>
        </p:txBody>
      </p:sp>
      <p:sp>
        <p:nvSpPr>
          <p:cNvPr id="15" name="TextBox 14">
            <a:extLst>
              <a:ext uri="{FF2B5EF4-FFF2-40B4-BE49-F238E27FC236}">
                <a16:creationId xmlns="" xmlns:a16="http://schemas.microsoft.com/office/drawing/2014/main" id="{E6921E09-B4B2-4065-EF7A-1870BEF18118}"/>
              </a:ext>
            </a:extLst>
          </p:cNvPr>
          <p:cNvSpPr txBox="1"/>
          <p:nvPr/>
        </p:nvSpPr>
        <p:spPr>
          <a:xfrm>
            <a:off x="2694384" y="7646082"/>
            <a:ext cx="4536504" cy="369332"/>
          </a:xfrm>
          <a:prstGeom prst="rect">
            <a:avLst/>
          </a:prstGeom>
          <a:noFill/>
        </p:spPr>
        <p:txBody>
          <a:bodyPr wrap="square" rtlCol="0">
            <a:spAutoFit/>
          </a:bodyPr>
          <a:lstStyle/>
          <a:p>
            <a:r>
              <a:rPr lang="fr-FR" sz="1800" dirty="0"/>
              <a:t>Socket : sockets ordinaires, pour les échanges.</a:t>
            </a:r>
          </a:p>
        </p:txBody>
      </p:sp>
      <p:sp>
        <p:nvSpPr>
          <p:cNvPr id="17" name="TextBox 16">
            <a:extLst>
              <a:ext uri="{FF2B5EF4-FFF2-40B4-BE49-F238E27FC236}">
                <a16:creationId xmlns="" xmlns:a16="http://schemas.microsoft.com/office/drawing/2014/main" id="{AF5E4F64-D009-3B49-575D-B245E56A984A}"/>
              </a:ext>
            </a:extLst>
          </p:cNvPr>
          <p:cNvSpPr txBox="1"/>
          <p:nvPr/>
        </p:nvSpPr>
        <p:spPr>
          <a:xfrm>
            <a:off x="1500433" y="2862613"/>
            <a:ext cx="9567416" cy="1200329"/>
          </a:xfrm>
          <a:prstGeom prst="rect">
            <a:avLst/>
          </a:prstGeom>
          <a:noFill/>
        </p:spPr>
        <p:txBody>
          <a:bodyPr wrap="square" rtlCol="0">
            <a:spAutoFit/>
          </a:bodyPr>
          <a:lstStyle/>
          <a:p>
            <a:pPr marL="285750" indent="-285750">
              <a:buFont typeface="Arial" panose="020B0604020202020204" pitchFamily="34" charset="0"/>
              <a:buChar char="•"/>
            </a:pPr>
            <a:r>
              <a:rPr lang="fr-FR" dirty="0"/>
              <a:t>La classe utilise pour créer un socket cote serveur qui écoute les connexions entrantes.</a:t>
            </a:r>
          </a:p>
          <a:p>
            <a:pPr marL="285750" indent="-285750">
              <a:buFont typeface="Arial" panose="020B0604020202020204" pitchFamily="34" charset="0"/>
              <a:buChar char="•"/>
            </a:pPr>
            <a:r>
              <a:rPr lang="fr-FR" dirty="0"/>
              <a:t>quand un client se connecte à un port sur lequel un </a:t>
            </a:r>
            <a:r>
              <a:rPr lang="fr-FR" dirty="0" err="1"/>
              <a:t>ServerSocket</a:t>
            </a:r>
            <a:r>
              <a:rPr lang="fr-FR" dirty="0"/>
              <a:t> écoute, </a:t>
            </a:r>
            <a:r>
              <a:rPr lang="fr-FR" dirty="0" err="1"/>
              <a:t>ServerSocket</a:t>
            </a:r>
            <a:r>
              <a:rPr lang="fr-FR" dirty="0"/>
              <a:t> crée une nouvelle instance de la classe Socket pour supporter les communications côté serveur:</a:t>
            </a:r>
          </a:p>
          <a:p>
            <a:pPr marL="285750" indent="-285750">
              <a:buFont typeface="Arial" panose="020B0604020202020204" pitchFamily="34" charset="0"/>
              <a:buChar char="•"/>
            </a:pPr>
            <a:endParaRPr lang="fr-FR" dirty="0"/>
          </a:p>
        </p:txBody>
      </p:sp>
      <p:sp>
        <p:nvSpPr>
          <p:cNvPr id="18" name="TextBox 17">
            <a:extLst>
              <a:ext uri="{FF2B5EF4-FFF2-40B4-BE49-F238E27FC236}">
                <a16:creationId xmlns="" xmlns:a16="http://schemas.microsoft.com/office/drawing/2014/main" id="{640A5A18-A05E-4E24-F244-D1B6C4BF1F16}"/>
              </a:ext>
            </a:extLst>
          </p:cNvPr>
          <p:cNvSpPr txBox="1"/>
          <p:nvPr/>
        </p:nvSpPr>
        <p:spPr>
          <a:xfrm>
            <a:off x="1472551" y="3985572"/>
            <a:ext cx="4811590" cy="400110"/>
          </a:xfrm>
          <a:prstGeom prst="rect">
            <a:avLst/>
          </a:prstGeom>
          <a:noFill/>
        </p:spPr>
        <p:txBody>
          <a:bodyPr wrap="square" rtlCol="0">
            <a:spAutoFit/>
          </a:bodyPr>
          <a:lstStyle/>
          <a:p>
            <a:pPr marL="342900" indent="-342900">
              <a:buFont typeface="+mj-lt"/>
              <a:buAutoNum type="arabicPeriod"/>
            </a:pPr>
            <a:r>
              <a:rPr lang="fr-FR" sz="2000" u="sng" dirty="0" err="1">
                <a:solidFill>
                  <a:schemeClr val="accent2">
                    <a:lumMod val="75000"/>
                  </a:schemeClr>
                </a:solidFill>
              </a:rPr>
              <a:t>Creation</a:t>
            </a:r>
            <a:r>
              <a:rPr lang="fr-FR" sz="2000" u="sng" dirty="0">
                <a:solidFill>
                  <a:schemeClr val="accent2">
                    <a:lumMod val="75000"/>
                  </a:schemeClr>
                </a:solidFill>
              </a:rPr>
              <a:t> d’un objet </a:t>
            </a:r>
            <a:r>
              <a:rPr lang="fr-FR" sz="2000" u="sng" dirty="0" err="1">
                <a:solidFill>
                  <a:schemeClr val="accent2">
                    <a:lumMod val="75000"/>
                  </a:schemeClr>
                </a:solidFill>
              </a:rPr>
              <a:t>ServerSocket</a:t>
            </a:r>
            <a:r>
              <a:rPr lang="fr-FR" sz="2000" u="sng" dirty="0">
                <a:solidFill>
                  <a:schemeClr val="accent2">
                    <a:lumMod val="75000"/>
                  </a:schemeClr>
                </a:solidFill>
              </a:rPr>
              <a:t>:</a:t>
            </a:r>
          </a:p>
        </p:txBody>
      </p:sp>
      <p:sp>
        <p:nvSpPr>
          <p:cNvPr id="22" name="TextBox 21">
            <a:extLst>
              <a:ext uri="{FF2B5EF4-FFF2-40B4-BE49-F238E27FC236}">
                <a16:creationId xmlns="" xmlns:a16="http://schemas.microsoft.com/office/drawing/2014/main" id="{6A7524C9-CBB2-27C0-C931-ABB78411D7A5}"/>
              </a:ext>
            </a:extLst>
          </p:cNvPr>
          <p:cNvSpPr txBox="1"/>
          <p:nvPr/>
        </p:nvSpPr>
        <p:spPr>
          <a:xfrm>
            <a:off x="1500433" y="5408520"/>
            <a:ext cx="3960440" cy="400110"/>
          </a:xfrm>
          <a:prstGeom prst="rect">
            <a:avLst/>
          </a:prstGeom>
          <a:noFill/>
        </p:spPr>
        <p:txBody>
          <a:bodyPr wrap="square" rtlCol="0">
            <a:spAutoFit/>
          </a:bodyPr>
          <a:lstStyle/>
          <a:p>
            <a:pPr marL="457200" indent="-457200">
              <a:buFont typeface="+mj-lt"/>
              <a:buAutoNum type="arabicPeriod" startAt="2"/>
            </a:pPr>
            <a:r>
              <a:rPr lang="fr-FR" sz="2000" u="sng" dirty="0">
                <a:solidFill>
                  <a:schemeClr val="accent2">
                    <a:lumMod val="75000"/>
                  </a:schemeClr>
                </a:solidFill>
              </a:rPr>
              <a:t>Acceptation de connexion:</a:t>
            </a:r>
          </a:p>
        </p:txBody>
      </p:sp>
      <p:sp>
        <p:nvSpPr>
          <p:cNvPr id="25" name="TextBox 24">
            <a:extLst>
              <a:ext uri="{FF2B5EF4-FFF2-40B4-BE49-F238E27FC236}">
                <a16:creationId xmlns="" xmlns:a16="http://schemas.microsoft.com/office/drawing/2014/main" id="{F25AFBEF-F560-B6A7-B1E8-787B88E1277F}"/>
              </a:ext>
            </a:extLst>
          </p:cNvPr>
          <p:cNvSpPr txBox="1"/>
          <p:nvPr/>
        </p:nvSpPr>
        <p:spPr>
          <a:xfrm>
            <a:off x="1312289" y="-760843"/>
            <a:ext cx="9567416" cy="461665"/>
          </a:xfrm>
          <a:prstGeom prst="rect">
            <a:avLst/>
          </a:prstGeom>
          <a:noFill/>
        </p:spPr>
        <p:txBody>
          <a:bodyPr wrap="square" rtlCol="0">
            <a:spAutoFit/>
          </a:bodyPr>
          <a:lstStyle/>
          <a:p>
            <a:r>
              <a:rPr lang="fr-FR" sz="2400" b="1" dirty="0" err="1"/>
              <a:t>InetAddress</a:t>
            </a:r>
            <a:r>
              <a:rPr lang="fr-FR" sz="1800" dirty="0"/>
              <a:t> : cette classe permet de manipuler les adresses internet.</a:t>
            </a:r>
          </a:p>
        </p:txBody>
      </p:sp>
      <p:pic>
        <p:nvPicPr>
          <p:cNvPr id="9" name="Picture 8" descr="A screenshot of a computer&#10;&#10;Description automatically generated">
            <a:extLst>
              <a:ext uri="{FF2B5EF4-FFF2-40B4-BE49-F238E27FC236}">
                <a16:creationId xmlns="" xmlns:a16="http://schemas.microsoft.com/office/drawing/2014/main" id="{D0C88B3A-D478-8D6B-2E90-094C3C6955A2}"/>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35770" t="53535" r="15610" b="41080"/>
          <a:stretch/>
        </p:blipFill>
        <p:spPr>
          <a:xfrm>
            <a:off x="2233990" y="4620721"/>
            <a:ext cx="7166414" cy="544042"/>
          </a:xfrm>
          <a:prstGeom prst="rect">
            <a:avLst/>
          </a:prstGeom>
        </p:spPr>
      </p:pic>
      <p:pic>
        <p:nvPicPr>
          <p:cNvPr id="11" name="Picture 10" descr="A screenshot of a computer&#10;&#10;Description automatically generated">
            <a:extLst>
              <a:ext uri="{FF2B5EF4-FFF2-40B4-BE49-F238E27FC236}">
                <a16:creationId xmlns="" xmlns:a16="http://schemas.microsoft.com/office/drawing/2014/main" id="{AC0CD22A-5A9B-2890-730E-3F9FA73F8014}"/>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35770" t="56986" r="15610" b="36479"/>
          <a:stretch/>
        </p:blipFill>
        <p:spPr>
          <a:xfrm>
            <a:off x="2245449" y="6014545"/>
            <a:ext cx="7166415" cy="544042"/>
          </a:xfrm>
          <a:prstGeom prst="rect">
            <a:avLst/>
          </a:prstGeom>
        </p:spPr>
      </p:pic>
    </p:spTree>
    <p:extLst>
      <p:ext uri="{BB962C8B-B14F-4D97-AF65-F5344CB8AC3E}">
        <p14:creationId xmlns="" xmlns:p14="http://schemas.microsoft.com/office/powerpoint/2010/main" val="241367341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5286"/>
            <a:ext cx="3874221"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Sockets :</a:t>
            </a:r>
            <a:r>
              <a:rPr lang="en-US" sz="3174" b="0" i="0" u="none" strike="noStrike" kern="0" cap="none" spc="0" baseline="0">
                <a:solidFill>
                  <a:srgbClr val="BC0000"/>
                </a:solidFill>
                <a:uFillTx/>
                <a:latin typeface="Tw Cen MT Condensed" pitchFamily="34"/>
                <a:cs typeface="Times New Roman" pitchFamily="18"/>
              </a:rPr>
              <a:t> Le package java.net</a:t>
            </a:r>
            <a:r>
              <a:rPr lang="fr-FR" sz="3174" b="0" i="0" u="none" strike="noStrike" kern="0" cap="none" spc="0" baseline="0">
                <a:solidFill>
                  <a:srgbClr val="BC0000"/>
                </a:solidFill>
                <a:uFillTx/>
                <a:latin typeface="Tw Cen MT Condensed" pitchFamily="34"/>
                <a:cs typeface="Times New Roman" pitchFamily="18"/>
              </a:rPr>
              <a:t> </a:t>
            </a:r>
            <a:endParaRPr lang="en-US" sz="3174" b="0" i="0" u="none" strike="noStrike" kern="0" cap="none" spc="0" baseline="0">
              <a:solidFill>
                <a:srgbClr val="BC0000"/>
              </a:solidFill>
              <a:uFillTx/>
              <a:latin typeface="Tw Cen MT Condensed" pitchFamily="34"/>
              <a:cs typeface="Times New Roman" pitchFamily="18"/>
            </a:endParaRPr>
          </a:p>
        </p:txBody>
      </p:sp>
      <p:sp>
        <p:nvSpPr>
          <p:cNvPr id="7" name="Content Placeholder 2"/>
          <p:cNvSpPr txBox="1">
            <a:spLocks noGrp="1"/>
          </p:cNvSpPr>
          <p:nvPr>
            <p:ph idx="1"/>
          </p:nvPr>
        </p:nvSpPr>
        <p:spPr>
          <a:xfrm>
            <a:off x="440543" y="1526360"/>
            <a:ext cx="11310909" cy="4788470"/>
          </a:xfrm>
        </p:spPr>
        <p:txBody>
          <a:bodyPr/>
          <a:lstStyle/>
          <a:p>
            <a:pPr lvl="0">
              <a:lnSpc>
                <a:spcPct val="100000"/>
              </a:lnSpc>
              <a:buSzPts val="1498"/>
              <a:buBlip>
                <a:blip r:embed="rId2"/>
              </a:buBlip>
              <a:tabLst>
                <a:tab pos="2343150" algn="l"/>
              </a:tabLst>
            </a:pPr>
            <a:r>
              <a:rPr lang="en-US" sz="1600" dirty="0"/>
              <a:t>Le package java.net </a:t>
            </a:r>
            <a:r>
              <a:rPr lang="en-US" sz="1600" dirty="0" err="1"/>
              <a:t>fournit</a:t>
            </a:r>
            <a:r>
              <a:rPr lang="en-US" sz="1600" dirty="0"/>
              <a:t> </a:t>
            </a:r>
            <a:r>
              <a:rPr lang="en-US" sz="1600" dirty="0" err="1"/>
              <a:t>plusieurs</a:t>
            </a:r>
            <a:r>
              <a:rPr lang="en-US" sz="1600" dirty="0"/>
              <a:t> </a:t>
            </a:r>
            <a:r>
              <a:rPr lang="en-US" sz="1600" dirty="0" err="1"/>
              <a:t>sortes</a:t>
            </a:r>
            <a:r>
              <a:rPr lang="en-US" sz="1600" dirty="0"/>
              <a:t> de Sockets </a:t>
            </a:r>
            <a:r>
              <a:rPr lang="en-US" sz="1600" dirty="0" err="1"/>
              <a:t>mais</a:t>
            </a:r>
            <a:r>
              <a:rPr lang="en-US" sz="1600" dirty="0"/>
              <a:t> </a:t>
            </a:r>
            <a:r>
              <a:rPr lang="en-US" sz="1600" dirty="0" err="1"/>
              <a:t>juste</a:t>
            </a:r>
            <a:r>
              <a:rPr lang="en-US" sz="1600" dirty="0"/>
              <a:t> 3 </a:t>
            </a:r>
            <a:r>
              <a:rPr lang="en-US" sz="1600" dirty="0" err="1"/>
              <a:t>parmis</a:t>
            </a:r>
            <a:r>
              <a:rPr lang="en-US" sz="1600" dirty="0"/>
              <a:t> </a:t>
            </a:r>
            <a:r>
              <a:rPr lang="en-US" sz="1600" dirty="0" err="1"/>
              <a:t>eux</a:t>
            </a:r>
            <a:r>
              <a:rPr lang="en-US" sz="1600" dirty="0"/>
              <a:t> qui </a:t>
            </a:r>
            <a:r>
              <a:rPr lang="en-US" sz="1600" dirty="0" err="1"/>
              <a:t>sont</a:t>
            </a:r>
            <a:r>
              <a:rPr lang="en-US" sz="1600" dirty="0"/>
              <a:t> </a:t>
            </a:r>
            <a:r>
              <a:rPr lang="en-US" sz="1600" dirty="0" err="1"/>
              <a:t>utilisées</a:t>
            </a:r>
            <a:r>
              <a:rPr lang="en-US" sz="1600" dirty="0"/>
              <a:t> pour le mode </a:t>
            </a:r>
            <a:r>
              <a:rPr lang="en-US" sz="1600" dirty="0" err="1"/>
              <a:t>connecté</a:t>
            </a:r>
            <a:r>
              <a:rPr lang="en-US" sz="1600" dirty="0"/>
              <a:t>: </a:t>
            </a:r>
            <a:r>
              <a:rPr lang="en-US" sz="2000" b="1" dirty="0" err="1"/>
              <a:t>InetAdress</a:t>
            </a:r>
            <a:r>
              <a:rPr lang="en-US" sz="1600" dirty="0"/>
              <a:t>, </a:t>
            </a:r>
            <a:r>
              <a:rPr lang="en-US" sz="2000" b="1" dirty="0" err="1"/>
              <a:t>ServerSocket</a:t>
            </a:r>
            <a:r>
              <a:rPr lang="en-US" sz="1600" dirty="0"/>
              <a:t>, </a:t>
            </a:r>
            <a:r>
              <a:rPr lang="en-US" sz="2000" b="1" dirty="0"/>
              <a:t>Socket</a:t>
            </a:r>
            <a:r>
              <a:rPr lang="en-US" sz="1100" dirty="0"/>
              <a:t>.</a:t>
            </a:r>
            <a:endParaRPr lang="en-US" sz="1600" b="1" dirty="0"/>
          </a:p>
        </p:txBody>
      </p:sp>
      <p:sp>
        <p:nvSpPr>
          <p:cNvPr id="14" name="TextBox 13">
            <a:extLst>
              <a:ext uri="{FF2B5EF4-FFF2-40B4-BE49-F238E27FC236}">
                <a16:creationId xmlns="" xmlns:a16="http://schemas.microsoft.com/office/drawing/2014/main" id="{C7E710BE-9D94-72F7-C2EF-B49016D3D7A4}"/>
              </a:ext>
            </a:extLst>
          </p:cNvPr>
          <p:cNvSpPr txBox="1"/>
          <p:nvPr/>
        </p:nvSpPr>
        <p:spPr>
          <a:xfrm>
            <a:off x="1319808" y="-1337588"/>
            <a:ext cx="5911079" cy="461665"/>
          </a:xfrm>
          <a:prstGeom prst="rect">
            <a:avLst/>
          </a:prstGeom>
          <a:noFill/>
        </p:spPr>
        <p:txBody>
          <a:bodyPr wrap="square" rtlCol="0">
            <a:spAutoFit/>
          </a:bodyPr>
          <a:lstStyle/>
          <a:p>
            <a:r>
              <a:rPr lang="fr-FR" sz="2400" b="1" dirty="0" err="1"/>
              <a:t>ServerSocket</a:t>
            </a:r>
            <a:r>
              <a:rPr lang="fr-FR" sz="1800" dirty="0"/>
              <a:t> : socket côté serveur</a:t>
            </a:r>
            <a:endParaRPr lang="en-US" dirty="0"/>
          </a:p>
        </p:txBody>
      </p:sp>
      <p:sp>
        <p:nvSpPr>
          <p:cNvPr id="15" name="TextBox 14">
            <a:extLst>
              <a:ext uri="{FF2B5EF4-FFF2-40B4-BE49-F238E27FC236}">
                <a16:creationId xmlns="" xmlns:a16="http://schemas.microsoft.com/office/drawing/2014/main" id="{E6921E09-B4B2-4065-EF7A-1870BEF18118}"/>
              </a:ext>
            </a:extLst>
          </p:cNvPr>
          <p:cNvSpPr txBox="1"/>
          <p:nvPr/>
        </p:nvSpPr>
        <p:spPr>
          <a:xfrm>
            <a:off x="1319808" y="2120045"/>
            <a:ext cx="6216352" cy="461665"/>
          </a:xfrm>
          <a:prstGeom prst="rect">
            <a:avLst/>
          </a:prstGeom>
          <a:noFill/>
        </p:spPr>
        <p:txBody>
          <a:bodyPr wrap="square" rtlCol="0">
            <a:spAutoFit/>
          </a:bodyPr>
          <a:lstStyle/>
          <a:p>
            <a:r>
              <a:rPr lang="fr-FR" sz="2400" b="1" dirty="0"/>
              <a:t>Socket</a:t>
            </a:r>
            <a:r>
              <a:rPr lang="fr-FR" sz="1800" dirty="0"/>
              <a:t> : sockets ordinaires, pour les échanges.</a:t>
            </a:r>
          </a:p>
        </p:txBody>
      </p:sp>
      <p:sp>
        <p:nvSpPr>
          <p:cNvPr id="17" name="TextBox 16">
            <a:extLst>
              <a:ext uri="{FF2B5EF4-FFF2-40B4-BE49-F238E27FC236}">
                <a16:creationId xmlns="" xmlns:a16="http://schemas.microsoft.com/office/drawing/2014/main" id="{AF5E4F64-D009-3B49-575D-B245E56A984A}"/>
              </a:ext>
            </a:extLst>
          </p:cNvPr>
          <p:cNvSpPr txBox="1"/>
          <p:nvPr/>
        </p:nvSpPr>
        <p:spPr>
          <a:xfrm>
            <a:off x="1500433" y="2629963"/>
            <a:ext cx="9567416" cy="1200329"/>
          </a:xfrm>
          <a:prstGeom prst="rect">
            <a:avLst/>
          </a:prstGeom>
          <a:noFill/>
        </p:spPr>
        <p:txBody>
          <a:bodyPr wrap="square" rtlCol="0">
            <a:spAutoFit/>
          </a:bodyPr>
          <a:lstStyle/>
          <a:p>
            <a:pPr marL="285750" indent="-285750">
              <a:buFont typeface="Arial" panose="020B0604020202020204" pitchFamily="34" charset="0"/>
              <a:buChar char="•"/>
            </a:pPr>
            <a:r>
              <a:rPr lang="fr-FR" dirty="0"/>
              <a:t>La classe utilise pour représenter une socket cote client dans une communication.</a:t>
            </a:r>
          </a:p>
          <a:p>
            <a:pPr marL="285750" indent="-285750">
              <a:buFont typeface="Arial" panose="020B0604020202020204" pitchFamily="34" charset="0"/>
              <a:buChar char="•"/>
            </a:pPr>
            <a:r>
              <a:rPr lang="fr-FR" dirty="0"/>
              <a:t>les constructeurs et la plupart des méthodes peuvent générer une IO-Exception.</a:t>
            </a:r>
          </a:p>
          <a:p>
            <a:pPr marL="285750" indent="-285750">
              <a:buFont typeface="Arial" panose="020B0604020202020204" pitchFamily="34" charset="0"/>
              <a:buChar char="•"/>
            </a:pPr>
            <a:r>
              <a:rPr lang="fr-FR" sz="1800" b="0" i="0" u="none" strike="noStrike" kern="1200" cap="none" spc="0" baseline="0" dirty="0">
                <a:solidFill>
                  <a:srgbClr val="000000"/>
                </a:solidFill>
                <a:uFillTx/>
                <a:latin typeface="F17"/>
              </a:rPr>
              <a:t>le serveur doit être démarré avant le client. Dans le cas contraire, si le client se connecte à un serveur inexistant, une exception sera levée</a:t>
            </a:r>
            <a:r>
              <a:rPr lang="en-US" sz="1800" b="0" i="0" u="none" strike="noStrike" kern="1200" cap="none" spc="0" baseline="0" dirty="0">
                <a:solidFill>
                  <a:srgbClr val="000000"/>
                </a:solidFill>
                <a:uFillTx/>
                <a:latin typeface="F17"/>
              </a:rPr>
              <a:t> après un </a:t>
            </a:r>
            <a:r>
              <a:rPr lang="en-US" sz="1800" b="0" i="0" u="none" strike="noStrike" kern="1200" cap="none" spc="0" baseline="0" dirty="0">
                <a:solidFill>
                  <a:srgbClr val="000000"/>
                </a:solidFill>
                <a:uFillTx/>
                <a:latin typeface="F22"/>
              </a:rPr>
              <a:t>time-out</a:t>
            </a:r>
          </a:p>
        </p:txBody>
      </p:sp>
      <p:sp>
        <p:nvSpPr>
          <p:cNvPr id="18" name="TextBox 17">
            <a:extLst>
              <a:ext uri="{FF2B5EF4-FFF2-40B4-BE49-F238E27FC236}">
                <a16:creationId xmlns="" xmlns:a16="http://schemas.microsoft.com/office/drawing/2014/main" id="{640A5A18-A05E-4E24-F244-D1B6C4BF1F16}"/>
              </a:ext>
            </a:extLst>
          </p:cNvPr>
          <p:cNvSpPr txBox="1"/>
          <p:nvPr/>
        </p:nvSpPr>
        <p:spPr>
          <a:xfrm>
            <a:off x="1500433" y="3872595"/>
            <a:ext cx="4811590" cy="400110"/>
          </a:xfrm>
          <a:prstGeom prst="rect">
            <a:avLst/>
          </a:prstGeom>
          <a:noFill/>
        </p:spPr>
        <p:txBody>
          <a:bodyPr wrap="square" rtlCol="0">
            <a:spAutoFit/>
          </a:bodyPr>
          <a:lstStyle/>
          <a:p>
            <a:pPr marL="342900" indent="-342900">
              <a:buFont typeface="+mj-lt"/>
              <a:buAutoNum type="arabicPeriod"/>
            </a:pPr>
            <a:r>
              <a:rPr lang="fr-FR" sz="2000" u="sng" dirty="0" err="1">
                <a:solidFill>
                  <a:schemeClr val="accent2">
                    <a:lumMod val="75000"/>
                  </a:schemeClr>
                </a:solidFill>
              </a:rPr>
              <a:t>Creation</a:t>
            </a:r>
            <a:r>
              <a:rPr lang="fr-FR" sz="2000" u="sng" dirty="0">
                <a:solidFill>
                  <a:schemeClr val="accent2">
                    <a:lumMod val="75000"/>
                  </a:schemeClr>
                </a:solidFill>
              </a:rPr>
              <a:t> d’un objet Socket:</a:t>
            </a:r>
          </a:p>
        </p:txBody>
      </p:sp>
      <p:sp>
        <p:nvSpPr>
          <p:cNvPr id="22" name="TextBox 21">
            <a:extLst>
              <a:ext uri="{FF2B5EF4-FFF2-40B4-BE49-F238E27FC236}">
                <a16:creationId xmlns="" xmlns:a16="http://schemas.microsoft.com/office/drawing/2014/main" id="{6A7524C9-CBB2-27C0-C931-ABB78411D7A5}"/>
              </a:ext>
            </a:extLst>
          </p:cNvPr>
          <p:cNvSpPr txBox="1"/>
          <p:nvPr/>
        </p:nvSpPr>
        <p:spPr>
          <a:xfrm>
            <a:off x="1472551" y="5491150"/>
            <a:ext cx="3960440" cy="400110"/>
          </a:xfrm>
          <a:prstGeom prst="rect">
            <a:avLst/>
          </a:prstGeom>
          <a:noFill/>
        </p:spPr>
        <p:txBody>
          <a:bodyPr wrap="square" rtlCol="0">
            <a:spAutoFit/>
          </a:bodyPr>
          <a:lstStyle/>
          <a:p>
            <a:pPr marL="457200" indent="-457200">
              <a:buFont typeface="+mj-lt"/>
              <a:buAutoNum type="arabicPeriod" startAt="2"/>
            </a:pPr>
            <a:r>
              <a:rPr lang="fr-FR" sz="2000" u="sng" dirty="0">
                <a:solidFill>
                  <a:schemeClr val="accent2">
                    <a:lumMod val="75000"/>
                  </a:schemeClr>
                </a:solidFill>
              </a:rPr>
              <a:t>Fermeture de socket:</a:t>
            </a:r>
          </a:p>
        </p:txBody>
      </p:sp>
      <p:sp>
        <p:nvSpPr>
          <p:cNvPr id="25" name="TextBox 24">
            <a:extLst>
              <a:ext uri="{FF2B5EF4-FFF2-40B4-BE49-F238E27FC236}">
                <a16:creationId xmlns="" xmlns:a16="http://schemas.microsoft.com/office/drawing/2014/main" id="{F25AFBEF-F560-B6A7-B1E8-787B88E1277F}"/>
              </a:ext>
            </a:extLst>
          </p:cNvPr>
          <p:cNvSpPr txBox="1"/>
          <p:nvPr/>
        </p:nvSpPr>
        <p:spPr>
          <a:xfrm>
            <a:off x="1312289" y="-760843"/>
            <a:ext cx="9567416" cy="461665"/>
          </a:xfrm>
          <a:prstGeom prst="rect">
            <a:avLst/>
          </a:prstGeom>
          <a:noFill/>
        </p:spPr>
        <p:txBody>
          <a:bodyPr wrap="square" rtlCol="0">
            <a:spAutoFit/>
          </a:bodyPr>
          <a:lstStyle/>
          <a:p>
            <a:r>
              <a:rPr lang="fr-FR" sz="2400" b="1" dirty="0" err="1"/>
              <a:t>InetAddress</a:t>
            </a:r>
            <a:r>
              <a:rPr lang="fr-FR" sz="1800" dirty="0"/>
              <a:t> : cette classe permet de manipuler les adresses internet.</a:t>
            </a:r>
          </a:p>
        </p:txBody>
      </p:sp>
      <p:pic>
        <p:nvPicPr>
          <p:cNvPr id="10" name="Picture 9" descr="A screenshot of a computer&#10;&#10;Description automatically generated">
            <a:extLst>
              <a:ext uri="{FF2B5EF4-FFF2-40B4-BE49-F238E27FC236}">
                <a16:creationId xmlns="" xmlns:a16="http://schemas.microsoft.com/office/drawing/2014/main" id="{2132C220-352E-AB0E-E8EA-EB84C0FC8FF5}"/>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35769" t="50000" r="15610" b="43268"/>
          <a:stretch/>
        </p:blipFill>
        <p:spPr>
          <a:xfrm>
            <a:off x="2241952" y="4336118"/>
            <a:ext cx="7166414" cy="537923"/>
          </a:xfrm>
          <a:prstGeom prst="rect">
            <a:avLst/>
          </a:prstGeom>
        </p:spPr>
      </p:pic>
      <p:grpSp>
        <p:nvGrpSpPr>
          <p:cNvPr id="23" name="Group 22">
            <a:extLst>
              <a:ext uri="{FF2B5EF4-FFF2-40B4-BE49-F238E27FC236}">
                <a16:creationId xmlns="" xmlns:a16="http://schemas.microsoft.com/office/drawing/2014/main" id="{EE03679B-0C7F-1F08-CA8E-0A67CA07A231}"/>
              </a:ext>
            </a:extLst>
          </p:cNvPr>
          <p:cNvGrpSpPr/>
          <p:nvPr/>
        </p:nvGrpSpPr>
        <p:grpSpPr>
          <a:xfrm>
            <a:off x="3452771" y="4738378"/>
            <a:ext cx="1664470" cy="709220"/>
            <a:chOff x="3576226" y="4280788"/>
            <a:chExt cx="1664470" cy="709220"/>
          </a:xfrm>
        </p:grpSpPr>
        <p:cxnSp>
          <p:nvCxnSpPr>
            <p:cNvPr id="13" name="Straight Arrow Connector 12">
              <a:extLst>
                <a:ext uri="{FF2B5EF4-FFF2-40B4-BE49-F238E27FC236}">
                  <a16:creationId xmlns="" xmlns:a16="http://schemas.microsoft.com/office/drawing/2014/main" id="{23395DD3-6677-818B-593F-B34177F142A6}"/>
                </a:ext>
              </a:extLst>
            </p:cNvPr>
            <p:cNvCxnSpPr>
              <a:cxnSpLocks/>
            </p:cNvCxnSpPr>
            <p:nvPr/>
          </p:nvCxnSpPr>
          <p:spPr>
            <a:xfrm flipV="1">
              <a:off x="4871864" y="4280788"/>
              <a:ext cx="368832" cy="50605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5DE63416-81DC-D706-C299-AC495720BD7C}"/>
                </a:ext>
              </a:extLst>
            </p:cNvPr>
            <p:cNvSpPr txBox="1"/>
            <p:nvPr/>
          </p:nvSpPr>
          <p:spPr>
            <a:xfrm>
              <a:off x="3576226" y="4620676"/>
              <a:ext cx="1295637" cy="369332"/>
            </a:xfrm>
            <a:prstGeom prst="rect">
              <a:avLst/>
            </a:prstGeom>
            <a:noFill/>
            <a:ln w="28575">
              <a:solidFill>
                <a:srgbClr val="C00000"/>
              </a:solidFill>
            </a:ln>
          </p:spPr>
          <p:txBody>
            <a:bodyPr wrap="square" rtlCol="0">
              <a:spAutoFit/>
            </a:bodyPr>
            <a:lstStyle/>
            <a:p>
              <a:r>
                <a:rPr lang="en-US" dirty="0" err="1"/>
                <a:t>Addresse</a:t>
              </a:r>
              <a:r>
                <a:rPr lang="en-US" dirty="0"/>
                <a:t> IP</a:t>
              </a:r>
            </a:p>
          </p:txBody>
        </p:sp>
      </p:grpSp>
      <p:grpSp>
        <p:nvGrpSpPr>
          <p:cNvPr id="26" name="Group 25">
            <a:extLst>
              <a:ext uri="{FF2B5EF4-FFF2-40B4-BE49-F238E27FC236}">
                <a16:creationId xmlns="" xmlns:a16="http://schemas.microsoft.com/office/drawing/2014/main" id="{E73834CA-09C9-0A11-0698-C32AD7417FDA}"/>
              </a:ext>
            </a:extLst>
          </p:cNvPr>
          <p:cNvGrpSpPr/>
          <p:nvPr/>
        </p:nvGrpSpPr>
        <p:grpSpPr>
          <a:xfrm>
            <a:off x="6240523" y="4649763"/>
            <a:ext cx="1295637" cy="801246"/>
            <a:chOff x="3576226" y="4188762"/>
            <a:chExt cx="1295637" cy="801246"/>
          </a:xfrm>
        </p:grpSpPr>
        <p:cxnSp>
          <p:nvCxnSpPr>
            <p:cNvPr id="27" name="Straight Arrow Connector 26">
              <a:extLst>
                <a:ext uri="{FF2B5EF4-FFF2-40B4-BE49-F238E27FC236}">
                  <a16:creationId xmlns="" xmlns:a16="http://schemas.microsoft.com/office/drawing/2014/main" id="{27FC46DA-A7CE-8AD8-94EA-285F033351FA}"/>
                </a:ext>
              </a:extLst>
            </p:cNvPr>
            <p:cNvCxnSpPr>
              <a:cxnSpLocks/>
            </p:cNvCxnSpPr>
            <p:nvPr/>
          </p:nvCxnSpPr>
          <p:spPr>
            <a:xfrm flipH="1" flipV="1">
              <a:off x="3945059" y="4188762"/>
              <a:ext cx="433395" cy="41707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B5B5899C-3562-9928-93DD-DAB8F6A43022}"/>
                </a:ext>
              </a:extLst>
            </p:cNvPr>
            <p:cNvSpPr txBox="1"/>
            <p:nvPr/>
          </p:nvSpPr>
          <p:spPr>
            <a:xfrm>
              <a:off x="3576226" y="4620676"/>
              <a:ext cx="1295637" cy="369332"/>
            </a:xfrm>
            <a:prstGeom prst="rect">
              <a:avLst/>
            </a:prstGeom>
            <a:noFill/>
            <a:ln w="28575">
              <a:solidFill>
                <a:srgbClr val="C00000"/>
              </a:solidFill>
            </a:ln>
          </p:spPr>
          <p:txBody>
            <a:bodyPr wrap="square" rtlCol="0">
              <a:spAutoFit/>
            </a:bodyPr>
            <a:lstStyle/>
            <a:p>
              <a:pPr algn="ctr"/>
              <a:r>
                <a:rPr lang="en-US" dirty="0"/>
                <a:t>port</a:t>
              </a:r>
            </a:p>
          </p:txBody>
        </p:sp>
      </p:grpSp>
      <p:pic>
        <p:nvPicPr>
          <p:cNvPr id="32" name="Picture 31" descr="A screenshot of a computer&#10;&#10;Description automatically generated">
            <a:extLst>
              <a:ext uri="{FF2B5EF4-FFF2-40B4-BE49-F238E27FC236}">
                <a16:creationId xmlns="" xmlns:a16="http://schemas.microsoft.com/office/drawing/2014/main" id="{0710D73C-6F93-031A-29D3-AC8058557F0B}"/>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35769" t="63851" r="16203" b="29155"/>
          <a:stretch/>
        </p:blipFill>
        <p:spPr>
          <a:xfrm>
            <a:off x="2219131" y="6005491"/>
            <a:ext cx="7166414" cy="479633"/>
          </a:xfrm>
          <a:prstGeom prst="rect">
            <a:avLst/>
          </a:prstGeom>
        </p:spPr>
      </p:pic>
    </p:spTree>
    <p:extLst>
      <p:ext uri="{BB962C8B-B14F-4D97-AF65-F5344CB8AC3E}">
        <p14:creationId xmlns="" xmlns:p14="http://schemas.microsoft.com/office/powerpoint/2010/main" val="212358074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9"/>
          <p:cNvSpPr txBox="1"/>
          <p:nvPr/>
        </p:nvSpPr>
        <p:spPr>
          <a:xfrm>
            <a:off x="304842" y="523292"/>
            <a:ext cx="3874221"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Principe de fonctionement</a:t>
            </a:r>
            <a:endParaRPr lang="en-US" sz="3174" b="0" i="0" u="none" strike="noStrike" kern="0" cap="none" spc="0" baseline="0">
              <a:solidFill>
                <a:srgbClr val="BC0000"/>
              </a:solidFill>
              <a:uFillTx/>
              <a:latin typeface="Tw Cen MT Condensed" pitchFamily="34"/>
              <a:cs typeface="Times New Roman" pitchFamily="18"/>
            </a:endParaRPr>
          </a:p>
        </p:txBody>
      </p:sp>
      <p:sp>
        <p:nvSpPr>
          <p:cNvPr id="7" name="Rectangle 6"/>
          <p:cNvSpPr/>
          <p:nvPr/>
        </p:nvSpPr>
        <p:spPr>
          <a:xfrm>
            <a:off x="304842" y="1984065"/>
            <a:ext cx="9830677" cy="3955054"/>
          </a:xfrm>
          <a:prstGeom prst="rect">
            <a:avLst/>
          </a:prstGeom>
          <a:noFill/>
          <a:ln>
            <a:noFill/>
            <a:prstDash val="solid"/>
          </a:ln>
        </p:spPr>
        <p:txBody>
          <a:bodyPr vert="horz" wrap="square" lIns="91440" tIns="45720" rIns="91440" bIns="45720" anchor="t" anchorCtr="0" compatLnSpc="1">
            <a:spAutoFit/>
          </a:bodyPr>
          <a:lstStyle/>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le serveur crée une </a:t>
            </a:r>
            <a:r>
              <a:rPr lang="fr-FR" sz="1800" b="1" i="0" u="none" strike="noStrike" kern="1200" cap="none" spc="0" baseline="0">
                <a:solidFill>
                  <a:srgbClr val="000000"/>
                </a:solidFill>
                <a:uFillTx/>
                <a:latin typeface="Calibri"/>
              </a:rPr>
              <a:t>socket serveur</a:t>
            </a:r>
            <a:r>
              <a:rPr lang="fr-FR" sz="1800" b="0" i="0" u="none" strike="noStrike" kern="1200" cap="none" spc="0" baseline="0">
                <a:solidFill>
                  <a:srgbClr val="000000"/>
                </a:solidFill>
                <a:uFillTx/>
                <a:latin typeface="Calibri"/>
              </a:rPr>
              <a:t> associée à un port et se met en attente.</a:t>
            </a:r>
          </a:p>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t>
            </a:r>
            <a:r>
              <a:rPr lang="fr-FR" sz="1800" b="0" i="0" u="none" strike="noStrike" kern="0" cap="none" spc="0" baseline="0">
                <a:solidFill>
                  <a:srgbClr val="000000"/>
                </a:solidFill>
                <a:uFillTx/>
                <a:latin typeface="Calibri"/>
              </a:rPr>
              <a:t> le client se connecte à la socket serveur ,deux sockets sont alors crées : </a:t>
            </a:r>
            <a:r>
              <a:rPr lang="fr-FR" sz="1800" b="1" i="0" u="none" strike="noStrike" kern="0" cap="none" spc="0" baseline="0">
                <a:solidFill>
                  <a:srgbClr val="000000"/>
                </a:solidFill>
                <a:uFillTx/>
                <a:latin typeface="Calibri"/>
              </a:rPr>
              <a:t>une socket client</a:t>
            </a:r>
            <a:r>
              <a:rPr lang="fr-FR" sz="1800" b="0" i="0" u="none" strike="noStrike" kern="0" cap="none" spc="0" baseline="0">
                <a:solidFill>
                  <a:srgbClr val="000000"/>
                </a:solidFill>
                <a:uFillTx/>
                <a:latin typeface="Calibri"/>
              </a:rPr>
              <a:t>, côté    </a:t>
            </a: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client, et une </a:t>
            </a:r>
            <a:r>
              <a:rPr lang="fr-FR" sz="1800" b="1" i="0" u="none" strike="noStrike" kern="0" cap="none" spc="0" baseline="0">
                <a:solidFill>
                  <a:srgbClr val="000000"/>
                </a:solidFill>
                <a:uFillTx/>
                <a:latin typeface="Calibri"/>
              </a:rPr>
              <a:t>socket serveur</a:t>
            </a:r>
            <a:r>
              <a:rPr lang="fr-FR" sz="1800" b="0" i="0" u="none" strike="noStrike" kern="0" cap="none" spc="0" baseline="0">
                <a:solidFill>
                  <a:srgbClr val="000000"/>
                </a:solidFill>
                <a:uFillTx/>
                <a:latin typeface="Calibri"/>
              </a:rPr>
              <a:t> côté serveur. </a:t>
            </a: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Ces sockets sont connectées entre elles sur les ports 80, 80 .</a:t>
            </a: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7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Le client et le serveur communiquent par les sockets.</a:t>
            </a: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 L’interface est celle des fichiers (read, write).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t>
            </a:r>
            <a:r>
              <a:rPr lang="fr-FR" sz="1800" b="0" i="0" u="none" strike="noStrike" kern="0" cap="none" spc="0" baseline="0">
                <a:solidFill>
                  <a:srgbClr val="000000"/>
                </a:solidFill>
                <a:uFillTx/>
                <a:latin typeface="Calibri"/>
              </a:rPr>
              <a:t>- </a:t>
            </a:r>
            <a:r>
              <a:rPr lang="fr-FR" sz="1800" b="0" i="0" u="none" strike="noStrike" kern="1200" cap="none" spc="0" baseline="0">
                <a:solidFill>
                  <a:srgbClr val="000000"/>
                </a:solidFill>
                <a:uFillTx/>
                <a:latin typeface="Calibri"/>
              </a:rPr>
              <a:t>La socket serveur peut accepter de nouvelles connexions .</a:t>
            </a:r>
          </a:p>
          <a:p>
            <a:pPr marL="0" marR="0" lvl="0" indent="0" algn="l"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5"/>
          <p:cNvSpPr txBox="1"/>
          <p:nvPr/>
        </p:nvSpPr>
        <p:spPr>
          <a:xfrm>
            <a:off x="304842" y="525286"/>
            <a:ext cx="6536634"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Illustration de principe</a:t>
            </a:r>
            <a:endParaRPr lang="en-US" sz="3174" b="0" i="0" u="none" strike="noStrike" kern="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Rectangle 10"/>
          <p:cNvSpPr/>
          <p:nvPr/>
        </p:nvSpPr>
        <p:spPr>
          <a:xfrm>
            <a:off x="304842" y="2750350"/>
            <a:ext cx="2394292" cy="2115235"/>
          </a:xfrm>
          <a:prstGeom prst="rect">
            <a:avLst/>
          </a:prstGeom>
          <a:solidFill>
            <a:srgbClr val="E7E6E6"/>
          </a:solidFill>
          <a:ln w="12701">
            <a:solidFill>
              <a:srgbClr val="7F7F7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8" name="Rectangle 11"/>
          <p:cNvSpPr/>
          <p:nvPr/>
        </p:nvSpPr>
        <p:spPr>
          <a:xfrm>
            <a:off x="9606713" y="2750350"/>
            <a:ext cx="2427457" cy="2514600"/>
          </a:xfrm>
          <a:prstGeom prst="rect">
            <a:avLst/>
          </a:prstGeom>
          <a:solidFill>
            <a:srgbClr val="F2F2F2"/>
          </a:solidFill>
          <a:ln w="12701">
            <a:solidFill>
              <a:srgbClr val="7F7F7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9" name="Rectangle 12"/>
          <p:cNvSpPr/>
          <p:nvPr/>
        </p:nvSpPr>
        <p:spPr>
          <a:xfrm>
            <a:off x="304842" y="2376891"/>
            <a:ext cx="2394292" cy="388345"/>
          </a:xfrm>
          <a:prstGeom prst="rect">
            <a:avLst/>
          </a:pr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client</a:t>
            </a:r>
            <a:endParaRPr lang="en-US" sz="1800" b="0" i="0" u="none" strike="noStrike" kern="1200" cap="none" spc="0" baseline="0">
              <a:solidFill>
                <a:srgbClr val="FFFFFF"/>
              </a:solidFill>
              <a:uFillTx/>
              <a:latin typeface="Calibri"/>
            </a:endParaRPr>
          </a:p>
        </p:txBody>
      </p:sp>
      <p:sp>
        <p:nvSpPr>
          <p:cNvPr id="10" name="Rectangle 13"/>
          <p:cNvSpPr/>
          <p:nvPr/>
        </p:nvSpPr>
        <p:spPr>
          <a:xfrm>
            <a:off x="9606713" y="2380658"/>
            <a:ext cx="2427457" cy="388345"/>
          </a:xfrm>
          <a:prstGeom prst="rect">
            <a:avLst/>
          </a:pr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serveur</a:t>
            </a:r>
            <a:endParaRPr lang="en-US" sz="1800" b="0" i="0" u="none" strike="noStrike" kern="1200" cap="none" spc="0" baseline="0">
              <a:solidFill>
                <a:srgbClr val="FFFFFF"/>
              </a:solidFill>
              <a:uFillTx/>
              <a:latin typeface="Calibri"/>
            </a:endParaRPr>
          </a:p>
        </p:txBody>
      </p:sp>
      <p:sp>
        <p:nvSpPr>
          <p:cNvPr id="11" name="ZoneTexte 14"/>
          <p:cNvSpPr txBox="1"/>
          <p:nvPr/>
        </p:nvSpPr>
        <p:spPr>
          <a:xfrm>
            <a:off x="304842" y="2969422"/>
            <a:ext cx="3187543"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rPr>
              <a:t>Socket Sc=new Socket(192.168.20.10,80);</a:t>
            </a:r>
            <a:endParaRPr lang="en-US" sz="1600" b="0" i="0" u="none" strike="noStrike" kern="1200" cap="none" spc="0" baseline="0">
              <a:solidFill>
                <a:srgbClr val="000000"/>
              </a:solidFill>
              <a:uFillTx/>
              <a:latin typeface="Calibri"/>
            </a:endParaRPr>
          </a:p>
        </p:txBody>
      </p:sp>
      <p:sp>
        <p:nvSpPr>
          <p:cNvPr id="12" name="ZoneTexte 15"/>
          <p:cNvSpPr txBox="1"/>
          <p:nvPr/>
        </p:nvSpPr>
        <p:spPr>
          <a:xfrm>
            <a:off x="9606713" y="2808963"/>
            <a:ext cx="2394292" cy="1077218"/>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rPr>
              <a:t>ServerSocket Ss=new Server Socket(</a:t>
            </a:r>
            <a:r>
              <a:rPr lang="fr-FR" sz="1600" b="0" i="0" u="none" strike="noStrike" kern="0" cap="none" spc="0" baseline="0">
                <a:solidFill>
                  <a:srgbClr val="000000"/>
                </a:solidFill>
                <a:uFillTx/>
                <a:latin typeface="Calibri"/>
              </a:rPr>
              <a:t>80</a:t>
            </a:r>
            <a:r>
              <a:rPr lang="fr-FR" sz="1600" b="0" i="0" u="none" strike="noStrike" kern="1200" cap="none" spc="0" baseline="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0" cap="none" spc="0" baseline="0">
                <a:solidFill>
                  <a:srgbClr val="000000"/>
                </a:solidFill>
                <a:uFillTx/>
                <a:latin typeface="Calibri"/>
              </a:rPr>
              <a:t>Socket</a:t>
            </a:r>
            <a:r>
              <a:rPr lang="fr-FR" sz="1600" b="0" i="0" u="none" strike="noStrike" kern="1200" cap="none" spc="0" baseline="0">
                <a:solidFill>
                  <a:srgbClr val="000000"/>
                </a:solidFill>
                <a:uFillTx/>
                <a:latin typeface="Calibri"/>
              </a:rPr>
              <a:t> </a:t>
            </a:r>
            <a:r>
              <a:rPr lang="fr-FR" sz="1600" b="0" i="0" u="none" strike="noStrike" kern="0" cap="none" spc="0" baseline="0">
                <a:solidFill>
                  <a:srgbClr val="000000"/>
                </a:solidFill>
                <a:uFillTx/>
                <a:latin typeface="Calibri"/>
              </a:rPr>
              <a:t>s</a:t>
            </a:r>
            <a:r>
              <a:rPr lang="fr-FR" sz="1600" b="0" i="0" u="none" strike="noStrike" kern="1200" cap="none" spc="0" baseline="0">
                <a:solidFill>
                  <a:srgbClr val="000000"/>
                </a:solidFill>
                <a:uFillTx/>
                <a:latin typeface="Calibri"/>
              </a:rPr>
              <a:t>=Ss.accept();</a:t>
            </a:r>
            <a:endParaRPr lang="en-US" sz="1600" b="0" i="0" u="none" strike="noStrike" kern="1200" cap="none" spc="0" baseline="0">
              <a:solidFill>
                <a:srgbClr val="000000"/>
              </a:solidFill>
              <a:uFillTx/>
              <a:latin typeface="Calibri"/>
            </a:endParaRPr>
          </a:p>
        </p:txBody>
      </p:sp>
      <p:cxnSp>
        <p:nvCxnSpPr>
          <p:cNvPr id="13" name="Connecteur droit avec flèche 19"/>
          <p:cNvCxnSpPr/>
          <p:nvPr/>
        </p:nvCxnSpPr>
        <p:spPr>
          <a:xfrm flipH="1" flipV="1">
            <a:off x="4179064" y="3600898"/>
            <a:ext cx="3758010" cy="10040"/>
          </a:xfrm>
          <a:prstGeom prst="straightConnector1">
            <a:avLst/>
          </a:prstGeom>
          <a:noFill/>
          <a:ln w="19046">
            <a:solidFill>
              <a:srgbClr val="5B9BD5"/>
            </a:solidFill>
            <a:prstDash val="solid"/>
            <a:miter/>
            <a:headEnd type="arrow"/>
            <a:tailEnd type="arrow"/>
          </a:ln>
        </p:spPr>
      </p:cxnSp>
      <p:sp>
        <p:nvSpPr>
          <p:cNvPr id="14" name="Ellipse 27"/>
          <p:cNvSpPr/>
          <p:nvPr/>
        </p:nvSpPr>
        <p:spPr>
          <a:xfrm>
            <a:off x="7937074" y="2988268"/>
            <a:ext cx="1306448" cy="113980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5" name="Ellipse 38"/>
          <p:cNvSpPr/>
          <p:nvPr/>
        </p:nvSpPr>
        <p:spPr>
          <a:xfrm>
            <a:off x="2871435" y="3009903"/>
            <a:ext cx="1308222" cy="113980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6" name="ZoneTexte 39"/>
          <p:cNvSpPr txBox="1"/>
          <p:nvPr/>
        </p:nvSpPr>
        <p:spPr>
          <a:xfrm>
            <a:off x="8251902" y="3067629"/>
            <a:ext cx="865817" cy="26160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100" b="1" i="0" u="none" strike="noStrike" kern="1200" cap="none" spc="0" baseline="0">
                <a:solidFill>
                  <a:srgbClr val="FFFFFF"/>
                </a:solidFill>
                <a:uFillTx/>
                <a:latin typeface="Calibri"/>
              </a:rPr>
              <a:t>S socket</a:t>
            </a:r>
            <a:endParaRPr lang="en-US" sz="1100" b="1" i="0" u="none" strike="noStrike" kern="1200" cap="none" spc="0" baseline="0">
              <a:solidFill>
                <a:srgbClr val="FFFFFF"/>
              </a:solidFill>
              <a:uFillTx/>
              <a:latin typeface="Calibri"/>
            </a:endParaRPr>
          </a:p>
        </p:txBody>
      </p:sp>
      <p:sp>
        <p:nvSpPr>
          <p:cNvPr id="17" name="ZoneTexte 40"/>
          <p:cNvSpPr txBox="1"/>
          <p:nvPr/>
        </p:nvSpPr>
        <p:spPr>
          <a:xfrm>
            <a:off x="8288313" y="3413290"/>
            <a:ext cx="941457" cy="26160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100" b="1" i="0" u="none" strike="noStrike" kern="1200" cap="none" spc="0" baseline="0">
                <a:solidFill>
                  <a:srgbClr val="FFFFFF"/>
                </a:solidFill>
                <a:uFillTx/>
                <a:latin typeface="Calibri"/>
              </a:rPr>
              <a:t>Port=</a:t>
            </a:r>
            <a:r>
              <a:rPr lang="fr-FR" sz="1100" b="1" i="0" u="none" strike="noStrike" kern="0" cap="none" spc="0" baseline="0">
                <a:solidFill>
                  <a:srgbClr val="FFFFFF"/>
                </a:solidFill>
                <a:uFillTx/>
                <a:latin typeface="Calibri"/>
              </a:rPr>
              <a:t>125</a:t>
            </a:r>
            <a:endParaRPr lang="en-US" sz="1100" b="1" i="0" u="none" strike="noStrike" kern="1200" cap="none" spc="0" baseline="0">
              <a:solidFill>
                <a:srgbClr val="FFFFFF"/>
              </a:solidFill>
              <a:uFillTx/>
              <a:latin typeface="Calibri"/>
            </a:endParaRPr>
          </a:p>
        </p:txBody>
      </p:sp>
      <p:sp>
        <p:nvSpPr>
          <p:cNvPr id="18" name="ZoneTexte 41"/>
          <p:cNvSpPr txBox="1"/>
          <p:nvPr/>
        </p:nvSpPr>
        <p:spPr>
          <a:xfrm>
            <a:off x="8272988" y="3786018"/>
            <a:ext cx="672029" cy="26160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100" b="1" i="0" u="none" strike="noStrike" kern="1200" cap="none" spc="0" baseline="0">
                <a:solidFill>
                  <a:srgbClr val="FFFFFF"/>
                </a:solidFill>
                <a:uFillTx/>
                <a:latin typeface="Calibri"/>
              </a:rPr>
              <a:t>IP Client</a:t>
            </a:r>
            <a:endParaRPr lang="en-US" sz="1100" b="1" i="0" u="none" strike="noStrike" kern="1200" cap="none" spc="0" baseline="0">
              <a:solidFill>
                <a:srgbClr val="FFFFFF"/>
              </a:solidFill>
              <a:uFillTx/>
              <a:latin typeface="Calibri"/>
            </a:endParaRPr>
          </a:p>
        </p:txBody>
      </p:sp>
      <p:sp>
        <p:nvSpPr>
          <p:cNvPr id="19" name="ZoneTexte 44"/>
          <p:cNvSpPr txBox="1"/>
          <p:nvPr/>
        </p:nvSpPr>
        <p:spPr>
          <a:xfrm>
            <a:off x="3053967" y="3396584"/>
            <a:ext cx="1091939"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FFFFFF"/>
                </a:solidFill>
                <a:uFillTx/>
                <a:latin typeface="Calibri"/>
              </a:rPr>
              <a:t>Sc: socket</a:t>
            </a:r>
            <a:endParaRPr lang="en-US" sz="1500" b="1" i="0" u="none" strike="noStrike" kern="1200" cap="none" spc="0" baseline="0">
              <a:solidFill>
                <a:srgbClr val="FFFFFF"/>
              </a:solidFill>
              <a:uFillTx/>
              <a:latin typeface="Calibri"/>
            </a:endParaRPr>
          </a:p>
        </p:txBody>
      </p:sp>
      <p:sp>
        <p:nvSpPr>
          <p:cNvPr id="20" name="ZoneTexte 54"/>
          <p:cNvSpPr txBox="1"/>
          <p:nvPr/>
        </p:nvSpPr>
        <p:spPr>
          <a:xfrm>
            <a:off x="2870831" y="2496942"/>
            <a:ext cx="1243108"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Socket client</a:t>
            </a:r>
            <a:endParaRPr lang="en-US" sz="1500" b="1" i="0" u="none" strike="noStrike" kern="1200" cap="none" spc="0" baseline="0">
              <a:solidFill>
                <a:srgbClr val="000000"/>
              </a:solidFill>
              <a:uFillTx/>
              <a:latin typeface="Calibri"/>
            </a:endParaRPr>
          </a:p>
        </p:txBody>
      </p:sp>
      <p:sp>
        <p:nvSpPr>
          <p:cNvPr id="21" name="ZoneTexte 56"/>
          <p:cNvSpPr txBox="1"/>
          <p:nvPr/>
        </p:nvSpPr>
        <p:spPr>
          <a:xfrm>
            <a:off x="8251902" y="5634423"/>
            <a:ext cx="847392" cy="553998"/>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Socket serveur</a:t>
            </a:r>
            <a:endParaRPr lang="en-US" sz="1500" b="1" i="0" u="none" strike="noStrike" kern="1200" cap="none" spc="0" baseline="0">
              <a:solidFill>
                <a:srgbClr val="000000"/>
              </a:solidFill>
              <a:uFillTx/>
              <a:latin typeface="Calibri"/>
            </a:endParaRPr>
          </a:p>
        </p:txBody>
      </p:sp>
      <p:sp>
        <p:nvSpPr>
          <p:cNvPr id="22" name="ZoneTexte 57"/>
          <p:cNvSpPr txBox="1"/>
          <p:nvPr/>
        </p:nvSpPr>
        <p:spPr>
          <a:xfrm>
            <a:off x="5433154" y="3288392"/>
            <a:ext cx="1116390"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2F5597"/>
                </a:solidFill>
                <a:uFillTx/>
                <a:latin typeface="Calibri"/>
              </a:rPr>
              <a:t>connexion</a:t>
            </a:r>
            <a:endParaRPr lang="en-US" sz="1500" b="1" i="0" u="none" strike="noStrike" kern="1200" cap="none" spc="0" baseline="0">
              <a:solidFill>
                <a:srgbClr val="2F5597"/>
              </a:solidFill>
              <a:uFillTx/>
              <a:latin typeface="Calibri"/>
            </a:endParaRPr>
          </a:p>
        </p:txBody>
      </p:sp>
      <p:cxnSp>
        <p:nvCxnSpPr>
          <p:cNvPr id="23" name="Connecteur droit 59"/>
          <p:cNvCxnSpPr/>
          <p:nvPr/>
        </p:nvCxnSpPr>
        <p:spPr>
          <a:xfrm>
            <a:off x="7958672" y="3346018"/>
            <a:ext cx="1252371" cy="0"/>
          </a:xfrm>
          <a:prstGeom prst="straightConnector1">
            <a:avLst/>
          </a:prstGeom>
          <a:noFill/>
          <a:ln w="19046">
            <a:solidFill>
              <a:srgbClr val="FFFFFF"/>
            </a:solidFill>
            <a:prstDash val="solid"/>
            <a:miter/>
          </a:ln>
        </p:spPr>
      </p:cxnSp>
      <p:cxnSp>
        <p:nvCxnSpPr>
          <p:cNvPr id="24" name="Connecteur droit 68"/>
          <p:cNvCxnSpPr/>
          <p:nvPr/>
        </p:nvCxnSpPr>
        <p:spPr>
          <a:xfrm>
            <a:off x="7961854" y="3745062"/>
            <a:ext cx="1367065" cy="0"/>
          </a:xfrm>
          <a:prstGeom prst="straightConnector1">
            <a:avLst/>
          </a:prstGeom>
          <a:noFill/>
          <a:ln w="19046">
            <a:solidFill>
              <a:srgbClr val="FFFFFF"/>
            </a:solidFill>
            <a:prstDash val="solid"/>
            <a:miter/>
          </a:ln>
        </p:spPr>
      </p:cxnSp>
      <p:cxnSp>
        <p:nvCxnSpPr>
          <p:cNvPr id="25" name="Connecteur droit 98"/>
          <p:cNvCxnSpPr/>
          <p:nvPr/>
        </p:nvCxnSpPr>
        <p:spPr>
          <a:xfrm flipV="1">
            <a:off x="2689067" y="3628019"/>
            <a:ext cx="174010" cy="5971"/>
          </a:xfrm>
          <a:prstGeom prst="straightConnector1">
            <a:avLst/>
          </a:prstGeom>
          <a:noFill/>
          <a:ln w="19046">
            <a:solidFill>
              <a:srgbClr val="70AD47"/>
            </a:solidFill>
            <a:prstDash val="solid"/>
            <a:miter/>
          </a:ln>
        </p:spPr>
      </p:cxnSp>
      <p:sp>
        <p:nvSpPr>
          <p:cNvPr id="26" name="Ellipse 27"/>
          <p:cNvSpPr/>
          <p:nvPr/>
        </p:nvSpPr>
        <p:spPr>
          <a:xfrm>
            <a:off x="7965018" y="4350102"/>
            <a:ext cx="1306448" cy="113980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7" name="ZoneTexte 39"/>
          <p:cNvSpPr txBox="1"/>
          <p:nvPr/>
        </p:nvSpPr>
        <p:spPr>
          <a:xfrm>
            <a:off x="8277313" y="4454097"/>
            <a:ext cx="865817" cy="26160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100" b="1" i="0" u="none" strike="noStrike" kern="1200" cap="none" spc="0" baseline="0">
                <a:solidFill>
                  <a:srgbClr val="FFFFFF"/>
                </a:solidFill>
                <a:uFillTx/>
                <a:latin typeface="Calibri"/>
              </a:rPr>
              <a:t>Ss socket</a:t>
            </a:r>
            <a:endParaRPr lang="en-US" sz="1100" b="1" i="0" u="none" strike="noStrike" kern="1200" cap="none" spc="0" baseline="0">
              <a:solidFill>
                <a:srgbClr val="FFFFFF"/>
              </a:solidFill>
              <a:uFillTx/>
              <a:latin typeface="Calibri"/>
            </a:endParaRPr>
          </a:p>
        </p:txBody>
      </p:sp>
      <p:sp>
        <p:nvSpPr>
          <p:cNvPr id="28" name="ZoneTexte 40"/>
          <p:cNvSpPr txBox="1"/>
          <p:nvPr/>
        </p:nvSpPr>
        <p:spPr>
          <a:xfrm>
            <a:off x="8272988" y="5186815"/>
            <a:ext cx="672029" cy="26160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100" b="1" i="0" u="none" strike="noStrike" kern="1200" cap="none" spc="0" baseline="0" dirty="0">
                <a:solidFill>
                  <a:srgbClr val="FFFFFF"/>
                </a:solidFill>
                <a:uFillTx/>
                <a:latin typeface="Calibri"/>
              </a:rPr>
              <a:t>Port=80</a:t>
            </a:r>
            <a:endParaRPr lang="en-US" sz="1100" b="1" i="0" u="none" strike="noStrike" kern="1200" cap="none" spc="0" baseline="0" dirty="0">
              <a:solidFill>
                <a:srgbClr val="FFFFFF"/>
              </a:solidFill>
              <a:uFillTx/>
              <a:latin typeface="Calibri"/>
            </a:endParaRPr>
          </a:p>
        </p:txBody>
      </p:sp>
      <p:sp>
        <p:nvSpPr>
          <p:cNvPr id="29" name="ZoneTexte 41"/>
          <p:cNvSpPr txBox="1"/>
          <p:nvPr/>
        </p:nvSpPr>
        <p:spPr>
          <a:xfrm>
            <a:off x="8309738" y="4732486"/>
            <a:ext cx="672029" cy="430883"/>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100" b="1" i="0" u="none" strike="noStrike" kern="1200" cap="none" spc="0" baseline="0" dirty="0" err="1">
                <a:solidFill>
                  <a:srgbClr val="FFFFFF"/>
                </a:solidFill>
                <a:uFillTx/>
                <a:latin typeface="Calibri"/>
              </a:rPr>
              <a:t>Accept</a:t>
            </a:r>
            <a:r>
              <a:rPr lang="fr-FR" sz="1100" b="1" i="0" u="none" strike="noStrike" kern="1200" cap="none" spc="0" baseline="0" dirty="0">
                <a:solidFill>
                  <a:srgbClr val="FFFFFF"/>
                </a:solidFill>
                <a:uFillTx/>
                <a:latin typeface="Calibri"/>
              </a:rPr>
              <a:t>():socket</a:t>
            </a:r>
            <a:endParaRPr lang="en-US" sz="1100" b="1" i="0" u="none" strike="noStrike" kern="1200" cap="none" spc="0" baseline="0" dirty="0">
              <a:solidFill>
                <a:srgbClr val="FFFFFF"/>
              </a:solidFill>
              <a:uFillTx/>
              <a:latin typeface="Calibri"/>
            </a:endParaRPr>
          </a:p>
        </p:txBody>
      </p:sp>
      <p:cxnSp>
        <p:nvCxnSpPr>
          <p:cNvPr id="30" name="Connecteur droit 59"/>
          <p:cNvCxnSpPr/>
          <p:nvPr/>
        </p:nvCxnSpPr>
        <p:spPr>
          <a:xfrm>
            <a:off x="7977399" y="4732486"/>
            <a:ext cx="1252371" cy="0"/>
          </a:xfrm>
          <a:prstGeom prst="straightConnector1">
            <a:avLst/>
          </a:prstGeom>
          <a:noFill/>
          <a:ln w="19046">
            <a:solidFill>
              <a:srgbClr val="FFFFFF"/>
            </a:solidFill>
            <a:prstDash val="solid"/>
            <a:miter/>
          </a:ln>
        </p:spPr>
      </p:cxnSp>
      <p:cxnSp>
        <p:nvCxnSpPr>
          <p:cNvPr id="31" name="Connecteur droit 68"/>
          <p:cNvCxnSpPr/>
          <p:nvPr/>
        </p:nvCxnSpPr>
        <p:spPr>
          <a:xfrm>
            <a:off x="7987265" y="5131530"/>
            <a:ext cx="1367065" cy="0"/>
          </a:xfrm>
          <a:prstGeom prst="straightConnector1">
            <a:avLst/>
          </a:prstGeom>
          <a:noFill/>
          <a:ln w="19046">
            <a:solidFill>
              <a:srgbClr val="FFFFFF"/>
            </a:solidFill>
            <a:prstDash val="solid"/>
            <a:miter/>
          </a:ln>
        </p:spPr>
      </p:cxnSp>
      <p:cxnSp>
        <p:nvCxnSpPr>
          <p:cNvPr id="32" name="Connecteur : en angle 42"/>
          <p:cNvCxnSpPr/>
          <p:nvPr/>
        </p:nvCxnSpPr>
        <p:spPr>
          <a:xfrm rot="10800009" flipV="1">
            <a:off x="9246440" y="3892537"/>
            <a:ext cx="1314075" cy="1213692"/>
          </a:xfrm>
          <a:prstGeom prst="bentConnector3">
            <a:avLst/>
          </a:prstGeom>
          <a:noFill/>
          <a:ln w="6345">
            <a:solidFill>
              <a:srgbClr val="4472C4"/>
            </a:solidFill>
            <a:prstDash val="solid"/>
            <a:miter/>
            <a:tailEnd type="arrow"/>
          </a:ln>
        </p:spPr>
      </p:cxnSp>
      <p:cxnSp>
        <p:nvCxnSpPr>
          <p:cNvPr id="33" name="Connecteur droit avec flèche 48"/>
          <p:cNvCxnSpPr/>
          <p:nvPr/>
        </p:nvCxnSpPr>
        <p:spPr>
          <a:xfrm>
            <a:off x="4086663" y="3981361"/>
            <a:ext cx="3845098" cy="1150169"/>
          </a:xfrm>
          <a:prstGeom prst="straightConnector1">
            <a:avLst/>
          </a:prstGeom>
          <a:noFill/>
          <a:ln w="19046">
            <a:solidFill>
              <a:srgbClr val="ED7D31"/>
            </a:solidFill>
            <a:prstDash val="solid"/>
            <a:miter/>
            <a:tailEnd type="arrow"/>
          </a:ln>
        </p:spPr>
      </p:cxnSp>
      <p:sp>
        <p:nvSpPr>
          <p:cNvPr id="34" name="Arc 54"/>
          <p:cNvSpPr/>
          <p:nvPr/>
        </p:nvSpPr>
        <p:spPr>
          <a:xfrm rot="15217702">
            <a:off x="7578652" y="4384167"/>
            <a:ext cx="1582424" cy="929112"/>
          </a:xfrm>
          <a:custGeom>
            <a:avLst>
              <a:gd name="f12" fmla="val 180"/>
              <a:gd name="f13" fmla="val 270"/>
            </a:avLst>
            <a:gdLst>
              <a:gd name="f2" fmla="val 10800000"/>
              <a:gd name="f3" fmla="val 5400000"/>
              <a:gd name="f4" fmla="val 16200000"/>
              <a:gd name="f5" fmla="val 180"/>
              <a:gd name="f6" fmla="val w"/>
              <a:gd name="f7" fmla="val h"/>
              <a:gd name="f8" fmla="val ss"/>
              <a:gd name="f9" fmla="val 0"/>
              <a:gd name="f10" fmla="*/ 5419351 1 1725033"/>
              <a:gd name="f11" fmla="+- 0 0 1"/>
              <a:gd name="f12" fmla="val 180"/>
              <a:gd name="f13" fmla="val 270"/>
              <a:gd name="f14" fmla="+- 0 0 -270"/>
              <a:gd name="f15" fmla="+- 0 0 -225"/>
              <a:gd name="f16" fmla="+- 0 0 -180"/>
              <a:gd name="f17" fmla="abs f6"/>
              <a:gd name="f18" fmla="abs f7"/>
              <a:gd name="f19" fmla="abs f8"/>
              <a:gd name="f20" fmla="val f9"/>
              <a:gd name="f21" fmla="+- 0 0 f12"/>
              <a:gd name="f22" fmla="+- 0 0 f13"/>
              <a:gd name="f23" fmla="*/ f14 f2 1"/>
              <a:gd name="f24" fmla="*/ f15 f2 1"/>
              <a:gd name="f25" fmla="*/ f16 f2 1"/>
              <a:gd name="f26" fmla="?: f17 f6 1"/>
              <a:gd name="f27" fmla="?: f18 f7 1"/>
              <a:gd name="f28" fmla="?: f19 f8 1"/>
              <a:gd name="f29" fmla="*/ f21 f2 1"/>
              <a:gd name="f30" fmla="*/ f22 f2 1"/>
              <a:gd name="f31" fmla="*/ f23 1 f5"/>
              <a:gd name="f32" fmla="*/ f24 1 f5"/>
              <a:gd name="f33" fmla="*/ f25 1 f5"/>
              <a:gd name="f34" fmla="*/ f26 1 21600"/>
              <a:gd name="f35" fmla="*/ f27 1 21600"/>
              <a:gd name="f36" fmla="*/ 21600 f26 1"/>
              <a:gd name="f37" fmla="*/ 21600 f27 1"/>
              <a:gd name="f38" fmla="*/ f29 1 f5"/>
              <a:gd name="f39" fmla="*/ f30 1 f5"/>
              <a:gd name="f40" fmla="+- f31 0 f3"/>
              <a:gd name="f41" fmla="+- f32 0 f3"/>
              <a:gd name="f42" fmla="+- f33 0 f3"/>
              <a:gd name="f43" fmla="min f35 f34"/>
              <a:gd name="f44" fmla="*/ f36 1 f28"/>
              <a:gd name="f45" fmla="*/ f37 1 f28"/>
              <a:gd name="f46" fmla="+- f38 0 f3"/>
              <a:gd name="f47" fmla="+- f39 0 f3"/>
              <a:gd name="f48" fmla="val f44"/>
              <a:gd name="f49" fmla="val f45"/>
              <a:gd name="f50" fmla="+- 0 0 f46"/>
              <a:gd name="f51" fmla="+- 0 0 f47"/>
              <a:gd name="f52" fmla="+- f49 0 f20"/>
              <a:gd name="f53" fmla="+- f48 0 f20"/>
              <a:gd name="f54" fmla="val f50"/>
              <a:gd name="f55" fmla="val f51"/>
              <a:gd name="f56" fmla="*/ f52 1 2"/>
              <a:gd name="f57" fmla="*/ f53 1 2"/>
              <a:gd name="f58" fmla="+- f55 0 f54"/>
              <a:gd name="f59" fmla="+- f54 f3 0"/>
              <a:gd name="f60" fmla="+- f55 f3 0"/>
              <a:gd name="f61" fmla="+- 21600000 0 f54"/>
              <a:gd name="f62" fmla="+- f3 0 f54"/>
              <a:gd name="f63" fmla="+- 27000000 0 f54"/>
              <a:gd name="f64" fmla="+- f2 0 f54"/>
              <a:gd name="f65" fmla="+- 32400000 0 f54"/>
              <a:gd name="f66" fmla="+- f4 0 f54"/>
              <a:gd name="f67" fmla="+- 37800000 0 f54"/>
              <a:gd name="f68" fmla="+- f20 f56 0"/>
              <a:gd name="f69" fmla="+- f20 f57 0"/>
              <a:gd name="f70" fmla="+- f58 21600000 0"/>
              <a:gd name="f71" fmla="*/ f59 f10 1"/>
              <a:gd name="f72" fmla="*/ f60 f10 1"/>
              <a:gd name="f73" fmla="?: f62 f62 f63"/>
              <a:gd name="f74" fmla="?: f64 f64 f65"/>
              <a:gd name="f75" fmla="?: f66 f66 f67"/>
              <a:gd name="f76" fmla="*/ f57 f43 1"/>
              <a:gd name="f77" fmla="*/ f56 f43 1"/>
              <a:gd name="f78" fmla="?: f58 f58 f70"/>
              <a:gd name="f79" fmla="*/ f71 1 f2"/>
              <a:gd name="f80" fmla="*/ f72 1 f2"/>
              <a:gd name="f81" fmla="*/ f69 f43 1"/>
              <a:gd name="f82" fmla="*/ f68 f43 1"/>
              <a:gd name="f83" fmla="+- 0 0 f79"/>
              <a:gd name="f84" fmla="+- 0 0 f80"/>
              <a:gd name="f85" fmla="+- f78 0 f61"/>
              <a:gd name="f86" fmla="+- f78 0 f73"/>
              <a:gd name="f87" fmla="+- f78 0 f74"/>
              <a:gd name="f88" fmla="+- f78 0 f75"/>
              <a:gd name="f89" fmla="+- 0 0 f83"/>
              <a:gd name="f90" fmla="+- 0 0 f84"/>
              <a:gd name="f91" fmla="*/ f89 f2 1"/>
              <a:gd name="f92" fmla="*/ f90 f2 1"/>
              <a:gd name="f93" fmla="*/ f91 1 f10"/>
              <a:gd name="f94" fmla="*/ f92 1 f10"/>
              <a:gd name="f95" fmla="+- f93 0 f3"/>
              <a:gd name="f96" fmla="+- f94 0 f3"/>
              <a:gd name="f97" fmla="sin 1 f95"/>
              <a:gd name="f98" fmla="cos 1 f95"/>
              <a:gd name="f99" fmla="sin 1 f96"/>
              <a:gd name="f100" fmla="cos 1 f96"/>
              <a:gd name="f101" fmla="+- 0 0 f97"/>
              <a:gd name="f102" fmla="+- 0 0 f98"/>
              <a:gd name="f103" fmla="+- 0 0 f99"/>
              <a:gd name="f104" fmla="+- 0 0 f100"/>
              <a:gd name="f105" fmla="+- 0 0 f101"/>
              <a:gd name="f106" fmla="+- 0 0 f102"/>
              <a:gd name="f107" fmla="+- 0 0 f103"/>
              <a:gd name="f108" fmla="+- 0 0 f104"/>
              <a:gd name="f109" fmla="*/ f105 f57 1"/>
              <a:gd name="f110" fmla="*/ f106 f56 1"/>
              <a:gd name="f111" fmla="*/ f107 f57 1"/>
              <a:gd name="f112" fmla="*/ f108 f56 1"/>
              <a:gd name="f113" fmla="+- 0 0 f110"/>
              <a:gd name="f114" fmla="+- 0 0 f109"/>
              <a:gd name="f115" fmla="+- 0 0 f112"/>
              <a:gd name="f116" fmla="+- 0 0 f111"/>
              <a:gd name="f117" fmla="+- 0 0 f113"/>
              <a:gd name="f118" fmla="+- 0 0 f114"/>
              <a:gd name="f119" fmla="+- 0 0 f115"/>
              <a:gd name="f120" fmla="+- 0 0 f116"/>
              <a:gd name="f121" fmla="at2 f117 f118"/>
              <a:gd name="f122" fmla="at2 f119 f120"/>
              <a:gd name="f123" fmla="+- f121 f3 0"/>
              <a:gd name="f124" fmla="+- f122 f3 0"/>
              <a:gd name="f125" fmla="*/ f123 f10 1"/>
              <a:gd name="f126" fmla="*/ f124 f10 1"/>
              <a:gd name="f127" fmla="*/ f125 1 f2"/>
              <a:gd name="f128" fmla="*/ f126 1 f2"/>
              <a:gd name="f129" fmla="+- 0 0 f127"/>
              <a:gd name="f130" fmla="+- 0 0 f128"/>
              <a:gd name="f131" fmla="val f129"/>
              <a:gd name="f132" fmla="val f130"/>
              <a:gd name="f133" fmla="+- 0 0 f131"/>
              <a:gd name="f134" fmla="+- 0 0 f132"/>
              <a:gd name="f135" fmla="*/ f133 f2 1"/>
              <a:gd name="f136" fmla="*/ f134 f2 1"/>
              <a:gd name="f137" fmla="*/ f135 1 f10"/>
              <a:gd name="f138" fmla="*/ f136 1 f10"/>
              <a:gd name="f139" fmla="+- f137 0 f3"/>
              <a:gd name="f140" fmla="+- f138 0 f3"/>
              <a:gd name="f141" fmla="cos 1 f139"/>
              <a:gd name="f142" fmla="sin 1 f139"/>
              <a:gd name="f143" fmla="cos 1 f140"/>
              <a:gd name="f144" fmla="sin 1 f140"/>
              <a:gd name="f145" fmla="+- 0 0 f141"/>
              <a:gd name="f146" fmla="+- 0 0 f142"/>
              <a:gd name="f147" fmla="+- 0 0 f143"/>
              <a:gd name="f148" fmla="+- 0 0 f144"/>
              <a:gd name="f149" fmla="*/ f11 f145 1"/>
              <a:gd name="f150" fmla="*/ f11 f146 1"/>
              <a:gd name="f151" fmla="*/ f11 f147 1"/>
              <a:gd name="f152" fmla="*/ f11 f148 1"/>
              <a:gd name="f153" fmla="*/ f149 f57 1"/>
              <a:gd name="f154" fmla="*/ f150 f56 1"/>
              <a:gd name="f155" fmla="*/ f151 f57 1"/>
              <a:gd name="f156" fmla="*/ f152 f56 1"/>
              <a:gd name="f157" fmla="+- f69 f153 0"/>
              <a:gd name="f158" fmla="+- f68 f154 0"/>
              <a:gd name="f159" fmla="+- f69 f155 0"/>
              <a:gd name="f160" fmla="+- f68 f156 0"/>
              <a:gd name="f161" fmla="max f157 f159"/>
              <a:gd name="f162" fmla="max f158 f160"/>
              <a:gd name="f163" fmla="min f157 f159"/>
              <a:gd name="f164" fmla="min f158 f160"/>
              <a:gd name="f165" fmla="*/ f157 f43 1"/>
              <a:gd name="f166" fmla="*/ f158 f43 1"/>
              <a:gd name="f167" fmla="*/ f159 f43 1"/>
              <a:gd name="f168" fmla="*/ f160 f43 1"/>
              <a:gd name="f169" fmla="?: f85 f48 f161"/>
              <a:gd name="f170" fmla="?: f86 f49 f162"/>
              <a:gd name="f171" fmla="?: f87 f20 f163"/>
              <a:gd name="f172" fmla="?: f88 f20 f164"/>
              <a:gd name="f173" fmla="*/ f171 f43 1"/>
              <a:gd name="f174" fmla="*/ f172 f43 1"/>
              <a:gd name="f175" fmla="*/ f169 f43 1"/>
              <a:gd name="f176" fmla="*/ f170 f43 1"/>
            </a:gdLst>
            <a:ahLst/>
            <a:cxnLst>
              <a:cxn ang="3cd4">
                <a:pos x="hc" y="t"/>
              </a:cxn>
              <a:cxn ang="0">
                <a:pos x="r" y="vc"/>
              </a:cxn>
              <a:cxn ang="cd4">
                <a:pos x="hc" y="b"/>
              </a:cxn>
              <a:cxn ang="cd2">
                <a:pos x="l" y="vc"/>
              </a:cxn>
              <a:cxn ang="f40">
                <a:pos x="f165" y="f166"/>
              </a:cxn>
              <a:cxn ang="f41">
                <a:pos x="f81" y="f82"/>
              </a:cxn>
              <a:cxn ang="f42">
                <a:pos x="f167" y="f168"/>
              </a:cxn>
            </a:cxnLst>
            <a:rect l="f173" t="f174" r="f175" b="f176"/>
            <a:pathLst>
              <a:path stroke="0">
                <a:moveTo>
                  <a:pt x="f165" y="f166"/>
                </a:moveTo>
                <a:arcTo wR="f76" hR="f77" stAng="f54" swAng="f78"/>
                <a:lnTo>
                  <a:pt x="f81" y="f82"/>
                </a:lnTo>
                <a:close/>
              </a:path>
              <a:path fill="none">
                <a:moveTo>
                  <a:pt x="f165" y="f166"/>
                </a:moveTo>
                <a:arcTo wR="f76" hR="f77" stAng="f54" swAng="f78"/>
              </a:path>
            </a:pathLst>
          </a:custGeom>
          <a:noFill/>
          <a:ln w="28575">
            <a:solidFill>
              <a:srgbClr val="C55A11"/>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5" name="Triangle isocèle 55"/>
          <p:cNvSpPr/>
          <p:nvPr/>
        </p:nvSpPr>
        <p:spPr>
          <a:xfrm rot="3732327">
            <a:off x="8072949" y="4018544"/>
            <a:ext cx="168267" cy="13203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C55A11"/>
          </a:solidFill>
          <a:ln w="12701">
            <a:solidFill>
              <a:srgbClr val="C55A11"/>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C000"/>
              </a:solidFill>
              <a:uFillTx/>
              <a:latin typeface="Calibri"/>
            </a:endParaRPr>
          </a:p>
        </p:txBody>
      </p:sp>
      <p:sp>
        <p:nvSpPr>
          <p:cNvPr id="36" name="ZoneTexte 56"/>
          <p:cNvSpPr txBox="1"/>
          <p:nvPr/>
        </p:nvSpPr>
        <p:spPr>
          <a:xfrm>
            <a:off x="7847691" y="2179737"/>
            <a:ext cx="1473473" cy="553998"/>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Socket service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0" cap="none" spc="0" baseline="0">
                <a:solidFill>
                  <a:srgbClr val="000000"/>
                </a:solidFill>
                <a:uFillTx/>
                <a:latin typeface="Calibri"/>
              </a:rPr>
              <a:t>         </a:t>
            </a:r>
            <a:r>
              <a:rPr lang="fr-FR" sz="1500" b="1" i="0" u="none" strike="noStrike" kern="1200" cap="none" spc="0" baseline="0">
                <a:solidFill>
                  <a:srgbClr val="000000"/>
                </a:solidFill>
                <a:uFillTx/>
                <a:latin typeface="Calibri"/>
              </a:rPr>
              <a:t>client</a:t>
            </a:r>
            <a:endParaRPr lang="en-US" sz="1500" b="1" i="0" u="none" strike="noStrike" kern="1200" cap="none" spc="0" baseline="0">
              <a:solidFill>
                <a:srgbClr val="000000"/>
              </a:solidFill>
              <a:uFillTx/>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4" grpId="0" animBg="1"/>
      <p:bldP spid="15" grpId="0" animBg="1"/>
      <p:bldP spid="16" grpId="0"/>
      <p:bldP spid="17" grpId="0"/>
      <p:bldP spid="18" grpId="0"/>
      <p:bldP spid="20" grpId="0"/>
      <p:bldP spid="21" grpId="0"/>
      <p:bldP spid="22" grpId="0"/>
      <p:bldP spid="26" grpId="0" animBg="1"/>
      <p:bldP spid="34" grpId="0" animBg="1"/>
      <p:bldP spid="35" grpId="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5"/>
          <p:cNvSpPr txBox="1"/>
          <p:nvPr/>
        </p:nvSpPr>
        <p:spPr>
          <a:xfrm>
            <a:off x="2768903" y="3044275"/>
            <a:ext cx="6654189"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990000"/>
                </a:solidFill>
                <a:uFillTx/>
                <a:latin typeface="Calibri"/>
              </a:rPr>
              <a:t>Programmation des Sockets</a:t>
            </a:r>
            <a:endParaRPr lang="en-US" sz="4400" b="0" i="0" u="none" strike="noStrike" kern="1200" cap="none" spc="0" baseline="0">
              <a:solidFill>
                <a:srgbClr val="990000"/>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5" name="ZoneTexte 6"/>
          <p:cNvSpPr txBox="1"/>
          <p:nvPr/>
        </p:nvSpPr>
        <p:spPr>
          <a:xfrm>
            <a:off x="426028" y="527526"/>
            <a:ext cx="1205343" cy="57630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Plan</a:t>
            </a:r>
            <a:endParaRPr lang="en-US" sz="3174" b="0" i="0" u="none" strike="noStrike" kern="1200" cap="none" spc="0" baseline="0" dirty="0">
              <a:solidFill>
                <a:srgbClr val="BC0000"/>
              </a:solidFill>
              <a:uFillTx/>
              <a:latin typeface="Tw Cen MT Condensed" pitchFamily="34"/>
              <a:cs typeface="Times New Roman" pitchFamily="18"/>
            </a:endParaRPr>
          </a:p>
        </p:txBody>
      </p:sp>
      <p:sp>
        <p:nvSpPr>
          <p:cNvPr id="6" name="ZoneTexte 9"/>
          <p:cNvSpPr txBox="1"/>
          <p:nvPr/>
        </p:nvSpPr>
        <p:spPr>
          <a:xfrm>
            <a:off x="559539" y="1804568"/>
            <a:ext cx="3847200" cy="400114"/>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C00000"/>
              </a:buClr>
              <a:buSzPct val="100000"/>
              <a:buFont typeface="Century Gothic" pitchFamily="34"/>
              <a:buChar char="►"/>
              <a:tabLst/>
              <a:defRPr sz="1800" b="0" i="0" u="none" strike="noStrike" kern="0" cap="none" spc="0" baseline="0">
                <a:solidFill>
                  <a:srgbClr val="000000"/>
                </a:solidFill>
                <a:uFillTx/>
              </a:defRPr>
            </a:pPr>
            <a:r>
              <a:rPr lang="fr-FR" sz="2000" b="0" i="0" u="none" strike="noStrike" kern="1200" cap="none" spc="0" baseline="0" dirty="0">
                <a:solidFill>
                  <a:srgbClr val="C00000"/>
                </a:solidFill>
                <a:uFillTx/>
                <a:latin typeface="Tw Cen MT Condensed" pitchFamily="34"/>
                <a:cs typeface="Times New Roman" pitchFamily="18"/>
              </a:rPr>
              <a:t>    Généralité sur le</a:t>
            </a:r>
            <a:r>
              <a:rPr lang="fr-FR" sz="2000" b="0" i="0" u="none" strike="noStrike" kern="0" cap="none" spc="0" baseline="0" dirty="0">
                <a:solidFill>
                  <a:srgbClr val="C00000"/>
                </a:solidFill>
                <a:uFillTx/>
                <a:latin typeface="Tw Cen MT Condensed" pitchFamily="34"/>
                <a:cs typeface="Times New Roman" pitchFamily="18"/>
              </a:rPr>
              <a:t>s réseaux</a:t>
            </a:r>
            <a:endParaRPr lang="en-US" sz="2000" b="0" i="0" u="none" strike="noStrike" kern="1200" cap="none" spc="0" baseline="0" dirty="0">
              <a:solidFill>
                <a:srgbClr val="C00000"/>
              </a:solidFill>
              <a:uFillTx/>
              <a:latin typeface="Tw Cen MT Condensed" pitchFamily="34"/>
              <a:cs typeface="Times New Roman" pitchFamily="18"/>
            </a:endParaRPr>
          </a:p>
        </p:txBody>
      </p:sp>
      <p:sp>
        <p:nvSpPr>
          <p:cNvPr id="7" name="ZoneTexte 9"/>
          <p:cNvSpPr txBox="1"/>
          <p:nvPr/>
        </p:nvSpPr>
        <p:spPr>
          <a:xfrm>
            <a:off x="559539" y="2683846"/>
            <a:ext cx="3461607" cy="400114"/>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C00000"/>
              </a:buClr>
              <a:buSzPct val="100000"/>
              <a:buFont typeface="Century Gothic" pitchFamily="34"/>
              <a:buChar char="►"/>
              <a:tabLst/>
              <a:defRPr sz="1800" b="0" i="0" u="none" strike="noStrike" kern="0" cap="none" spc="0" baseline="0">
                <a:solidFill>
                  <a:srgbClr val="000000"/>
                </a:solidFill>
                <a:uFillTx/>
              </a:defRPr>
            </a:pPr>
            <a:r>
              <a:rPr lang="fr-FR" sz="2000" b="0" i="0" u="none" strike="noStrike" kern="1200" cap="none" spc="0" baseline="0" dirty="0">
                <a:solidFill>
                  <a:srgbClr val="C00000"/>
                </a:solidFill>
                <a:uFillTx/>
                <a:latin typeface="Tw Cen MT Condensed" pitchFamily="34"/>
                <a:cs typeface="Times New Roman" pitchFamily="18"/>
              </a:rPr>
              <a:t>     Les sockets</a:t>
            </a:r>
            <a:endParaRPr lang="en-US" sz="2000" b="0" i="0" u="none" strike="noStrike" kern="1200" cap="none" spc="0" baseline="0" dirty="0">
              <a:solidFill>
                <a:srgbClr val="C00000"/>
              </a:solidFill>
              <a:uFillTx/>
              <a:latin typeface="Tw Cen MT Condensed" pitchFamily="34"/>
              <a:cs typeface="Times New Roman" pitchFamily="18"/>
            </a:endParaRPr>
          </a:p>
        </p:txBody>
      </p:sp>
      <p:sp>
        <p:nvSpPr>
          <p:cNvPr id="8" name="ZoneTexte 9"/>
          <p:cNvSpPr txBox="1"/>
          <p:nvPr/>
        </p:nvSpPr>
        <p:spPr>
          <a:xfrm>
            <a:off x="559539" y="3516956"/>
            <a:ext cx="4772619" cy="400114"/>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C00000"/>
              </a:buClr>
              <a:buSzPct val="100000"/>
              <a:buFont typeface="Century Gothic" pitchFamily="34"/>
              <a:buChar char="►"/>
              <a:tabLst/>
              <a:defRPr sz="1800" b="0" i="0" u="none" strike="noStrike" kern="0" cap="none" spc="0" baseline="0">
                <a:solidFill>
                  <a:srgbClr val="000000"/>
                </a:solidFill>
                <a:uFillTx/>
              </a:defRPr>
            </a:pPr>
            <a:r>
              <a:rPr lang="fr-FR" sz="2000" b="0" i="0" u="none" strike="noStrike" kern="1200" cap="none" spc="0" baseline="0" dirty="0" smtClean="0">
                <a:solidFill>
                  <a:srgbClr val="C00000"/>
                </a:solidFill>
                <a:uFillTx/>
                <a:latin typeface="Tw Cen MT Condensed" pitchFamily="34"/>
                <a:cs typeface="Times New Roman" pitchFamily="18"/>
              </a:rPr>
              <a:t>    architecture </a:t>
            </a:r>
            <a:r>
              <a:rPr lang="fr-FR" sz="2000" b="0" i="0" u="none" strike="noStrike" kern="1200" cap="none" spc="0" baseline="0" dirty="0">
                <a:solidFill>
                  <a:srgbClr val="C00000"/>
                </a:solidFill>
                <a:uFillTx/>
                <a:latin typeface="Tw Cen MT Condensed" pitchFamily="34"/>
                <a:cs typeface="Times New Roman" pitchFamily="18"/>
              </a:rPr>
              <a:t>client serveur</a:t>
            </a:r>
            <a:endParaRPr lang="en-US" sz="2000" b="0" i="0" u="none" strike="noStrike" kern="1200" cap="none" spc="0" baseline="0" dirty="0">
              <a:solidFill>
                <a:srgbClr val="C00000"/>
              </a:solidFill>
              <a:uFillTx/>
              <a:latin typeface="Tw Cen MT Condensed" pitchFamily="34"/>
              <a:cs typeface="Times New Roman" pitchFamily="18"/>
            </a:endParaRPr>
          </a:p>
        </p:txBody>
      </p:sp>
      <p:sp>
        <p:nvSpPr>
          <p:cNvPr id="9" name="ZoneTexte 9"/>
          <p:cNvSpPr txBox="1"/>
          <p:nvPr/>
        </p:nvSpPr>
        <p:spPr>
          <a:xfrm>
            <a:off x="559539" y="4348474"/>
            <a:ext cx="1963710" cy="400114"/>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C00000"/>
              </a:buClr>
              <a:buSzPct val="100000"/>
              <a:buFont typeface="Century Gothic" pitchFamily="34"/>
              <a:buChar char="►"/>
              <a:tabLst/>
              <a:defRPr sz="1800" b="0" i="0" u="none" strike="noStrike" kern="0" cap="none" spc="0" baseline="0">
                <a:solidFill>
                  <a:srgbClr val="000000"/>
                </a:solidFill>
                <a:uFillTx/>
              </a:defRPr>
            </a:pPr>
            <a:r>
              <a:rPr lang="fr-FR" sz="2000" b="0" i="0" u="none" strike="noStrike" kern="1200" cap="none" spc="0" baseline="0" dirty="0">
                <a:solidFill>
                  <a:srgbClr val="C00000"/>
                </a:solidFill>
                <a:uFillTx/>
                <a:latin typeface="Tw Cen MT Condensed" pitchFamily="34"/>
                <a:cs typeface="Times New Roman" pitchFamily="18"/>
              </a:rPr>
              <a:t>    Les threads</a:t>
            </a:r>
            <a:endParaRPr lang="en-US" sz="2000" b="0" i="0" u="none" strike="noStrike" kern="1200" cap="none" spc="0" baseline="0" dirty="0">
              <a:solidFill>
                <a:srgbClr val="C00000"/>
              </a:solidFill>
              <a:uFillTx/>
              <a:latin typeface="Tw Cen MT Condensed" pitchFamily="34"/>
              <a:cs typeface="Times New Roman" pitchFamily="18"/>
            </a:endParaRPr>
          </a:p>
        </p:txBody>
      </p:sp>
      <p:sp>
        <p:nvSpPr>
          <p:cNvPr id="10" name="ZoneTexte 9"/>
          <p:cNvSpPr txBox="1"/>
          <p:nvPr/>
        </p:nvSpPr>
        <p:spPr>
          <a:xfrm>
            <a:off x="559539" y="5229343"/>
            <a:ext cx="5433629" cy="400114"/>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C00000"/>
              </a:buClr>
              <a:buSzPct val="100000"/>
              <a:buFont typeface="Century Gothic" pitchFamily="34"/>
              <a:buChar char="►"/>
              <a:tabLst/>
              <a:defRPr sz="1800" b="0" i="0" u="none" strike="noStrike" kern="0" cap="none" spc="0" baseline="0">
                <a:solidFill>
                  <a:srgbClr val="000000"/>
                </a:solidFill>
                <a:uFillTx/>
              </a:defRPr>
            </a:pPr>
            <a:r>
              <a:rPr lang="fr-FR" sz="2000" b="0" i="0" u="none" strike="noStrike" kern="1200" cap="none" spc="0" baseline="0" dirty="0">
                <a:solidFill>
                  <a:srgbClr val="C00000"/>
                </a:solidFill>
                <a:uFillTx/>
                <a:latin typeface="Tw Cen MT Condensed" pitchFamily="34"/>
                <a:cs typeface="Times New Roman" pitchFamily="18"/>
              </a:rPr>
              <a:t>    </a:t>
            </a:r>
            <a:r>
              <a:rPr lang="fr-FR" sz="2000" b="0" i="0" u="none" strike="noStrike" kern="1200" cap="none" spc="0" baseline="0" dirty="0" err="1">
                <a:solidFill>
                  <a:srgbClr val="C00000"/>
                </a:solidFill>
                <a:uFillTx/>
                <a:latin typeface="Tw Cen MT Condensed" pitchFamily="34"/>
                <a:cs typeface="Times New Roman" pitchFamily="18"/>
              </a:rPr>
              <a:t>Serialisation</a:t>
            </a:r>
            <a:r>
              <a:rPr lang="fr-FR" sz="2000" b="0" i="0" u="none" strike="noStrike" kern="1200" cap="none" spc="0" baseline="0" dirty="0">
                <a:solidFill>
                  <a:srgbClr val="C00000"/>
                </a:solidFill>
                <a:uFillTx/>
                <a:latin typeface="Tw Cen MT Condensed" pitchFamily="34"/>
                <a:cs typeface="Times New Roman" pitchFamily="18"/>
              </a:rPr>
              <a:t>/</a:t>
            </a:r>
            <a:r>
              <a:rPr lang="fr-FR" sz="2000" b="0" i="0" u="none" strike="noStrike" kern="1200" cap="none" spc="0" baseline="0" dirty="0" err="1">
                <a:solidFill>
                  <a:srgbClr val="C00000"/>
                </a:solidFill>
                <a:uFillTx/>
                <a:latin typeface="Tw Cen MT Condensed" pitchFamily="34"/>
                <a:cs typeface="Times New Roman" pitchFamily="18"/>
              </a:rPr>
              <a:t>deserialisation</a:t>
            </a:r>
            <a:r>
              <a:rPr lang="fr-FR" sz="2000" b="0" i="0" u="none" strike="noStrike" kern="1200" cap="none" spc="0" baseline="0" dirty="0">
                <a:solidFill>
                  <a:srgbClr val="C00000"/>
                </a:solidFill>
                <a:uFillTx/>
                <a:latin typeface="Tw Cen MT Condensed" pitchFamily="34"/>
                <a:cs typeface="Times New Roman" pitchFamily="18"/>
              </a:rPr>
              <a:t> en utilisant les sockets</a:t>
            </a:r>
            <a:endParaRPr lang="en-US" sz="2000" b="0" i="0" u="none" strike="noStrike" kern="1200" cap="none" spc="0" baseline="0" dirty="0">
              <a:solidFill>
                <a:srgbClr val="C00000"/>
              </a:solidFill>
              <a:uFillTx/>
              <a:latin typeface="Tw Cen MT Condensed" pitchFamily="34"/>
              <a:cs typeface="Times New Roman" pitchFamily="18"/>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426028" y="527526"/>
            <a:ext cx="7506117"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Programmation des sockets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ZoneTexte 8"/>
          <p:cNvSpPr txBox="1"/>
          <p:nvPr/>
        </p:nvSpPr>
        <p:spPr>
          <a:xfrm>
            <a:off x="3652086" y="3132414"/>
            <a:ext cx="4887815"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990000"/>
                </a:solidFill>
                <a:uFillTx/>
                <a:latin typeface="Calibri"/>
              </a:rPr>
              <a:t>Exercice Applicatif 1</a:t>
            </a:r>
            <a:endParaRPr lang="en-US" sz="4400" b="0" i="0" u="none" strike="noStrike" kern="1200" cap="none" spc="0" baseline="0">
              <a:solidFill>
                <a:srgbClr val="990000"/>
              </a:solidFill>
              <a:uFillTx/>
              <a:latin typeface="Calibri"/>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8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426028" y="527526"/>
            <a:ext cx="7506117"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Programmation des sockets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pic>
        <p:nvPicPr>
          <p:cNvPr id="7" name="Image 7"/>
          <p:cNvPicPr>
            <a:picLocks noChangeAspect="1"/>
          </p:cNvPicPr>
          <p:nvPr/>
        </p:nvPicPr>
        <p:blipFill>
          <a:blip r:embed="rId2" cstate="print"/>
          <a:srcRect b="17705"/>
          <a:stretch>
            <a:fillRect/>
          </a:stretch>
        </p:blipFill>
        <p:spPr>
          <a:xfrm>
            <a:off x="0" y="1286067"/>
            <a:ext cx="12191996" cy="5298883"/>
          </a:xfrm>
          <a:prstGeom prst="rect">
            <a:avLst/>
          </a:prstGeom>
          <a:noFill/>
          <a:ln>
            <a:noFill/>
          </a:ln>
        </p:spPr>
      </p:pic>
      <p:sp>
        <p:nvSpPr>
          <p:cNvPr id="8" name="Ellipse 8"/>
          <p:cNvSpPr/>
          <p:nvPr/>
        </p:nvSpPr>
        <p:spPr>
          <a:xfrm>
            <a:off x="0" y="2181337"/>
            <a:ext cx="991520" cy="23135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8103">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82">
    <p:spTree>
      <p:nvGrpSpPr>
        <p:cNvPr id="1" name=""/>
        <p:cNvGrpSpPr/>
        <p:nvPr/>
      </p:nvGrpSpPr>
      <p:grpSpPr>
        <a:xfrm>
          <a:off x="0" y="0"/>
          <a:ext cx="0" cy="0"/>
          <a:chOff x="0" y="0"/>
          <a:chExt cx="0" cy="0"/>
        </a:xfrm>
      </p:grpSpPr>
      <p:pic>
        <p:nvPicPr>
          <p:cNvPr id="2" name="Image 3"/>
          <p:cNvPicPr>
            <a:picLocks noChangeAspect="1"/>
          </p:cNvPicPr>
          <p:nvPr/>
        </p:nvPicPr>
        <p:blipFill>
          <a:blip r:embed="rId2" cstate="print"/>
          <a:stretch>
            <a:fillRect/>
          </a:stretch>
        </p:blipFill>
        <p:spPr>
          <a:xfrm>
            <a:off x="0" y="0"/>
            <a:ext cx="12191996" cy="6858000"/>
          </a:xfrm>
          <a:prstGeom prst="rect">
            <a:avLst/>
          </a:prstGeom>
          <a:noFill/>
          <a:ln>
            <a:noFill/>
          </a:ln>
        </p:spPr>
      </p:pic>
      <p:sp>
        <p:nvSpPr>
          <p:cNvPr id="3" name="Ellipse 4"/>
          <p:cNvSpPr/>
          <p:nvPr/>
        </p:nvSpPr>
        <p:spPr>
          <a:xfrm>
            <a:off x="385593" y="5838937"/>
            <a:ext cx="3216923" cy="44067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8103">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83">
    <p:spTree>
      <p:nvGrpSpPr>
        <p:cNvPr id="1" name=""/>
        <p:cNvGrpSpPr/>
        <p:nvPr/>
      </p:nvGrpSpPr>
      <p:grpSpPr>
        <a:xfrm>
          <a:off x="0" y="0"/>
          <a:ext cx="0" cy="0"/>
          <a:chOff x="0" y="0"/>
          <a:chExt cx="0" cy="0"/>
        </a:xfrm>
      </p:grpSpPr>
      <p:pic>
        <p:nvPicPr>
          <p:cNvPr id="2" name="Image 3"/>
          <p:cNvPicPr>
            <a:picLocks noChangeAspect="1"/>
          </p:cNvPicPr>
          <p:nvPr/>
        </p:nvPicPr>
        <p:blipFill>
          <a:blip r:embed="rId2" cstate="print"/>
          <a:stretch>
            <a:fillRect/>
          </a:stretch>
        </p:blipFill>
        <p:spPr>
          <a:xfrm>
            <a:off x="0" y="77120"/>
            <a:ext cx="12191996" cy="6703768"/>
          </a:xfrm>
          <a:prstGeom prst="rect">
            <a:avLst/>
          </a:prstGeom>
          <a:noFill/>
          <a:ln>
            <a:noFill/>
          </a:ln>
        </p:spPr>
      </p:pic>
      <p:sp>
        <p:nvSpPr>
          <p:cNvPr id="3" name="Ellipse 4"/>
          <p:cNvSpPr/>
          <p:nvPr/>
        </p:nvSpPr>
        <p:spPr>
          <a:xfrm>
            <a:off x="4572000" y="1432197"/>
            <a:ext cx="3349127" cy="37457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8103">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pic>
        <p:nvPicPr>
          <p:cNvPr id="2" name="Image 3"/>
          <p:cNvPicPr>
            <a:picLocks noChangeAspect="1"/>
          </p:cNvPicPr>
          <p:nvPr/>
        </p:nvPicPr>
        <p:blipFill>
          <a:blip r:embed="rId2" cstate="print"/>
          <a:stretch>
            <a:fillRect/>
          </a:stretch>
        </p:blipFill>
        <p:spPr>
          <a:xfrm>
            <a:off x="0" y="-33055"/>
            <a:ext cx="12191996" cy="6858000"/>
          </a:xfrm>
          <a:prstGeom prst="rect">
            <a:avLst/>
          </a:prstGeom>
          <a:noFill/>
          <a:ln>
            <a:noFill/>
          </a:ln>
        </p:spPr>
      </p:pic>
      <p:sp>
        <p:nvSpPr>
          <p:cNvPr id="3" name="Ellipse 4"/>
          <p:cNvSpPr/>
          <p:nvPr/>
        </p:nvSpPr>
        <p:spPr>
          <a:xfrm>
            <a:off x="1211854" y="914400"/>
            <a:ext cx="3404210" cy="28643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Ellipse 5"/>
          <p:cNvSpPr/>
          <p:nvPr/>
        </p:nvSpPr>
        <p:spPr>
          <a:xfrm>
            <a:off x="2136349" y="1200835"/>
            <a:ext cx="1555211" cy="28643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Ellipse 6"/>
          <p:cNvSpPr/>
          <p:nvPr/>
        </p:nvSpPr>
        <p:spPr>
          <a:xfrm>
            <a:off x="2313541" y="1487280"/>
            <a:ext cx="2122578" cy="28643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Titre 5"/>
          <p:cNvSpPr>
            <a:spLocks noGrp="1"/>
          </p:cNvSpPr>
          <p:nvPr>
            <p:ph type="title"/>
          </p:nvPr>
        </p:nvSpPr>
        <p:spPr/>
        <p:txBody>
          <a:bodyPr/>
          <a:lstStyle/>
          <a:p>
            <a:endParaRPr lang="fr-FR"/>
          </a:p>
        </p:txBody>
      </p:sp>
      <p:sp>
        <p:nvSpPr>
          <p:cNvPr id="7" name="Espace réservé du contenu 6"/>
          <p:cNvSpPr>
            <a:spLocks noGrp="1"/>
          </p:cNvSpPr>
          <p:nvPr>
            <p:ph idx="1"/>
          </p:nvPr>
        </p:nvSpPr>
        <p:spPr/>
        <p:txBody>
          <a:bodyPr/>
          <a:lstStyle/>
          <a:p>
            <a:endParaRPr lang="fr-F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5"/>
          <p:cNvSpPr txBox="1"/>
          <p:nvPr/>
        </p:nvSpPr>
        <p:spPr>
          <a:xfrm>
            <a:off x="2669755" y="3044275"/>
            <a:ext cx="7454746"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990000"/>
                </a:solidFill>
                <a:uFillTx/>
                <a:latin typeface="Calibri"/>
              </a:rPr>
              <a:t>Les Streams de Communication</a:t>
            </a:r>
            <a:endParaRPr lang="en-US" sz="4400" b="0" i="0" u="none" strike="noStrike" kern="1200" cap="none" spc="0" baseline="0">
              <a:solidFill>
                <a:srgbClr val="990000"/>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9542"/>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6"/>
          <p:cNvSpPr/>
          <p:nvPr/>
        </p:nvSpPr>
        <p:spPr>
          <a:xfrm>
            <a:off x="448065" y="1699814"/>
            <a:ext cx="9687455" cy="4801313"/>
          </a:xfrm>
          <a:prstGeom prst="rect">
            <a:avLst/>
          </a:prstGeom>
          <a:noFill/>
          <a:ln>
            <a:noFill/>
            <a:prstDash val="solid"/>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F17"/>
              </a:rPr>
              <a:t>U</a:t>
            </a:r>
            <a:r>
              <a:rPr lang="fr-FR" sz="1800" b="1" i="0" u="none" strike="noStrike" kern="1200" cap="none" spc="0" baseline="0" dirty="0">
                <a:solidFill>
                  <a:srgbClr val="000000"/>
                </a:solidFill>
                <a:uFillTx/>
                <a:latin typeface="F17"/>
              </a:rPr>
              <a:t>n </a:t>
            </a:r>
            <a:r>
              <a:rPr lang="fr-FR" sz="1800" b="1" i="0" u="none" strike="noStrike" kern="1200" cap="none" spc="0" baseline="0" dirty="0" smtClean="0">
                <a:solidFill>
                  <a:srgbClr val="000000"/>
                </a:solidFill>
                <a:uFillTx/>
                <a:latin typeface="F17"/>
              </a:rPr>
              <a:t>flux </a:t>
            </a:r>
            <a:r>
              <a:rPr lang="fr-FR" sz="1800" b="1" i="0" u="none" strike="noStrike" kern="1200" cap="none" spc="0" baseline="0" dirty="0">
                <a:solidFill>
                  <a:srgbClr val="000000"/>
                </a:solidFill>
                <a:uFillTx/>
                <a:latin typeface="F17"/>
              </a:rPr>
              <a:t>est un canal de communication dans lequel les données sont écrites ou lues de manière séquentielle.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dirty="0">
              <a:solidFill>
                <a:srgbClr val="000000"/>
              </a:solidFill>
              <a:uFillTx/>
              <a:latin typeface="F17"/>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F17"/>
              </a:rPr>
              <a:t>U</a:t>
            </a:r>
            <a:r>
              <a:rPr lang="fr-FR" sz="1800" b="1" i="0" u="none" strike="noStrike" kern="1200" cap="none" spc="0" baseline="0" dirty="0">
                <a:solidFill>
                  <a:srgbClr val="000000"/>
                </a:solidFill>
                <a:uFillTx/>
                <a:latin typeface="F17"/>
              </a:rPr>
              <a:t>n </a:t>
            </a:r>
            <a:r>
              <a:rPr lang="fr-FR" sz="1800" b="1" i="0" u="none" strike="noStrike" kern="1200" cap="none" spc="0" baseline="0" dirty="0" smtClean="0">
                <a:solidFill>
                  <a:srgbClr val="000000"/>
                </a:solidFill>
                <a:uFillTx/>
                <a:latin typeface="F17"/>
              </a:rPr>
              <a:t>flux </a:t>
            </a:r>
            <a:r>
              <a:rPr lang="fr-FR" sz="1800" b="1" i="0" u="none" strike="noStrike" kern="1200" cap="none" spc="0" baseline="0" dirty="0">
                <a:solidFill>
                  <a:srgbClr val="000000"/>
                </a:solidFill>
                <a:uFillTx/>
                <a:latin typeface="F17"/>
              </a:rPr>
              <a:t>en lecture permet de lire les informations de manière </a:t>
            </a:r>
            <a:r>
              <a:rPr lang="en-US" sz="1800" b="1" i="0" u="none" strike="noStrike" kern="1200" cap="none" spc="0" baseline="0" dirty="0" err="1">
                <a:solidFill>
                  <a:srgbClr val="000000"/>
                </a:solidFill>
                <a:uFillTx/>
                <a:latin typeface="F17"/>
              </a:rPr>
              <a:t>séquentielle</a:t>
            </a:r>
            <a:r>
              <a:rPr lang="en-US" sz="1800" b="1" i="0" u="none" strike="noStrike" kern="1200" cap="none" spc="0" baseline="0" dirty="0">
                <a:solidFill>
                  <a:srgbClr val="000000"/>
                </a:solidFill>
                <a:uFillTx/>
                <a:latin typeface="F17"/>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000000"/>
              </a:solidFill>
              <a:uFillTx/>
              <a:latin typeface="F17"/>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F17"/>
              </a:rPr>
              <a:t>U</a:t>
            </a:r>
            <a:r>
              <a:rPr lang="fr-FR" sz="1800" b="1" i="0" u="none" strike="noStrike" kern="1200" cap="none" spc="0" baseline="0" dirty="0">
                <a:solidFill>
                  <a:srgbClr val="000000"/>
                </a:solidFill>
                <a:uFillTx/>
                <a:latin typeface="F17"/>
              </a:rPr>
              <a:t>n </a:t>
            </a:r>
            <a:r>
              <a:rPr lang="fr-FR" sz="1800" b="1" i="0" u="none" strike="noStrike" kern="1200" cap="none" spc="0" baseline="0" dirty="0" smtClean="0">
                <a:solidFill>
                  <a:srgbClr val="000000"/>
                </a:solidFill>
                <a:uFillTx/>
                <a:latin typeface="F17"/>
              </a:rPr>
              <a:t>flux </a:t>
            </a:r>
            <a:r>
              <a:rPr lang="fr-FR" sz="1800" b="1" i="0" u="none" strike="noStrike" kern="1200" cap="none" spc="0" baseline="0" dirty="0">
                <a:solidFill>
                  <a:srgbClr val="000000"/>
                </a:solidFill>
                <a:uFillTx/>
                <a:latin typeface="F17"/>
              </a:rPr>
              <a:t>en écriture permet d'écrire les informations de manière </a:t>
            </a:r>
            <a:r>
              <a:rPr lang="en-US" sz="1800" b="1" i="0" u="none" strike="noStrike" kern="1200" cap="none" spc="0" baseline="0" dirty="0">
                <a:solidFill>
                  <a:srgbClr val="000000"/>
                </a:solidFill>
                <a:uFillTx/>
                <a:latin typeface="F17"/>
              </a:rPr>
              <a:t> </a:t>
            </a:r>
            <a:r>
              <a:rPr lang="en-US" sz="1800" b="1" i="0" u="none" strike="noStrike" kern="1200" cap="none" spc="0" baseline="0" dirty="0" err="1">
                <a:solidFill>
                  <a:srgbClr val="000000"/>
                </a:solidFill>
                <a:uFillTx/>
                <a:latin typeface="F17"/>
              </a:rPr>
              <a:t>séquentielle</a:t>
            </a:r>
            <a:r>
              <a:rPr lang="en-US" sz="1800" b="1" i="0" u="none" strike="noStrike" kern="1200" cap="none" spc="0" baseline="0" dirty="0">
                <a:solidFill>
                  <a:srgbClr val="000000"/>
                </a:solidFill>
                <a:uFillTx/>
                <a:latin typeface="F17"/>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000000"/>
              </a:solidFill>
              <a:uFillTx/>
              <a:latin typeface="F17"/>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F17"/>
              </a:rPr>
              <a:t>Les classes d'entrées/sorties sont définies dans le paquetage java.io.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dirty="0">
              <a:solidFill>
                <a:srgbClr val="000000"/>
              </a:solidFill>
              <a:uFillTx/>
              <a:latin typeface="F17"/>
            </a:endParaRPr>
          </a:p>
          <a:p>
            <a:pPr marL="742950" marR="0" lvl="1"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F17"/>
              </a:rPr>
              <a:t>Ceux qui manipulent des octets binaire (</a:t>
            </a:r>
            <a:r>
              <a:rPr lang="fr-FR" sz="1800" b="1" i="0" u="none" strike="noStrike" kern="1200" cap="none" spc="0" baseline="0" dirty="0" err="1">
                <a:solidFill>
                  <a:srgbClr val="000000"/>
                </a:solidFill>
                <a:uFillTx/>
                <a:latin typeface="F17"/>
              </a:rPr>
              <a:t>InputStream</a:t>
            </a:r>
            <a:r>
              <a:rPr lang="fr-FR" sz="1800" b="1" i="0" u="none" strike="noStrike" kern="1200" cap="none" spc="0" baseline="0" dirty="0">
                <a:solidFill>
                  <a:srgbClr val="000000"/>
                </a:solidFill>
                <a:uFillTx/>
                <a:latin typeface="F17"/>
              </a:rPr>
              <a:t>, </a:t>
            </a:r>
            <a:r>
              <a:rPr lang="fr-FR" sz="1800" b="1" i="0" u="none" strike="noStrike" kern="1200" cap="none" spc="0" baseline="0" dirty="0" err="1">
                <a:solidFill>
                  <a:srgbClr val="000000"/>
                </a:solidFill>
                <a:uFillTx/>
                <a:latin typeface="F17"/>
              </a:rPr>
              <a:t>OutputStream</a:t>
            </a:r>
            <a:r>
              <a:rPr lang="fr-FR" sz="1800" b="1" i="0" u="none" strike="noStrike" kern="1200" cap="none" spc="0" baseline="0" dirty="0">
                <a:solidFill>
                  <a:srgbClr val="000000"/>
                </a:solidFill>
                <a:uFillTx/>
                <a:latin typeface="F17"/>
              </a:rPr>
              <a:t> et leurs classes dérivées).</a:t>
            </a:r>
          </a:p>
          <a:p>
            <a:pPr marL="285750" marR="0" lvl="0"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endParaRPr lang="fr-FR" sz="1800" b="1" i="0" u="none" strike="noStrike" kern="0" cap="none" spc="0" baseline="0" dirty="0">
              <a:solidFill>
                <a:srgbClr val="000000"/>
              </a:solidFill>
              <a:uFillTx/>
              <a:latin typeface="F17"/>
            </a:endParaRPr>
          </a:p>
          <a:p>
            <a:pPr marL="742950" marR="0" lvl="1"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F17"/>
              </a:rPr>
              <a:t>Ceux qui manipulent des caractères (Reader, Writer et leurs classes dérivées), les caractères en java sont codés sur 16 bits (Unicode).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dirty="0">
              <a:solidFill>
                <a:srgbClr val="000000"/>
              </a:solidFill>
              <a:uFillTx/>
              <a:latin typeface="F17"/>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F17"/>
              </a:rPr>
              <a:t>Les classes </a:t>
            </a:r>
            <a:r>
              <a:rPr lang="en-US" sz="1800" b="1" i="0" u="none" strike="noStrike" kern="1200" cap="none" spc="0" baseline="0" dirty="0" err="1">
                <a:solidFill>
                  <a:srgbClr val="000000"/>
                </a:solidFill>
                <a:uFillTx/>
                <a:latin typeface="F17"/>
              </a:rPr>
              <a:t>InputStream</a:t>
            </a:r>
            <a:r>
              <a:rPr lang="en-US" sz="1800" b="1" i="0" u="none" strike="noStrike" kern="1200" cap="none" spc="0" baseline="0" dirty="0">
                <a:solidFill>
                  <a:srgbClr val="000000"/>
                </a:solidFill>
                <a:uFillTx/>
                <a:latin typeface="F17"/>
              </a:rPr>
              <a:t>, </a:t>
            </a:r>
            <a:r>
              <a:rPr lang="en-US" sz="1800" b="1" i="0" u="none" strike="noStrike" kern="1200" cap="none" spc="0" baseline="0" dirty="0" err="1">
                <a:solidFill>
                  <a:srgbClr val="000000"/>
                </a:solidFill>
                <a:uFillTx/>
                <a:latin typeface="F17"/>
              </a:rPr>
              <a:t>OutputStream</a:t>
            </a:r>
            <a:r>
              <a:rPr lang="en-US" sz="1800" b="1" i="0" u="none" strike="noStrike" kern="1200" cap="none" spc="0" baseline="0" dirty="0">
                <a:solidFill>
                  <a:srgbClr val="000000"/>
                </a:solidFill>
                <a:uFillTx/>
                <a:latin typeface="F17"/>
              </a:rPr>
              <a:t>, Reader et Writer </a:t>
            </a:r>
            <a:r>
              <a:rPr lang="en-US" sz="1800" b="1" i="0" u="none" strike="noStrike" kern="1200" cap="none" spc="0" baseline="0" dirty="0" err="1">
                <a:solidFill>
                  <a:srgbClr val="000000"/>
                </a:solidFill>
                <a:uFillTx/>
                <a:latin typeface="F17"/>
              </a:rPr>
              <a:t>sont</a:t>
            </a:r>
            <a:r>
              <a:rPr lang="en-US" sz="1800" b="1" i="0" u="none" strike="noStrike" kern="1200" cap="none" spc="0" baseline="0" dirty="0">
                <a:solidFill>
                  <a:srgbClr val="000000"/>
                </a:solidFill>
                <a:uFillTx/>
                <a:latin typeface="F17"/>
              </a:rPr>
              <a:t> </a:t>
            </a:r>
            <a:r>
              <a:rPr lang="fr-FR" sz="1800" b="1" i="0" u="none" strike="noStrike" kern="1200" cap="none" spc="0" baseline="0" dirty="0">
                <a:solidFill>
                  <a:srgbClr val="000000"/>
                </a:solidFill>
                <a:uFillTx/>
                <a:latin typeface="F17"/>
              </a:rPr>
              <a:t>abstraites, c.a.d. qu'elles définissent des méthodes communes à tout </a:t>
            </a:r>
            <a:r>
              <a:rPr lang="en-US" sz="1800" b="1" i="0" u="none" strike="noStrike" kern="1200" cap="none" spc="0" baseline="0" dirty="0" err="1">
                <a:solidFill>
                  <a:srgbClr val="000000"/>
                </a:solidFill>
                <a:uFillTx/>
                <a:latin typeface="F17"/>
              </a:rPr>
              <a:t>leurs</a:t>
            </a:r>
            <a:r>
              <a:rPr lang="en-US" sz="1800" b="1" i="0" u="none" strike="noStrike" kern="1200" cap="none" spc="0" baseline="0" dirty="0">
                <a:solidFill>
                  <a:srgbClr val="000000"/>
                </a:solidFill>
                <a:uFillTx/>
                <a:latin typeface="F17"/>
              </a:rPr>
              <a:t> </a:t>
            </a:r>
            <a:r>
              <a:rPr lang="en-US" sz="1800" b="1" i="0" u="none" strike="noStrike" kern="1200" cap="none" spc="0" baseline="0" dirty="0" err="1">
                <a:solidFill>
                  <a:srgbClr val="000000"/>
                </a:solidFill>
                <a:uFillTx/>
                <a:latin typeface="F17"/>
              </a:rPr>
              <a:t>héritiers</a:t>
            </a:r>
            <a:r>
              <a:rPr lang="en-US" sz="1800" b="1" i="0" u="none" strike="noStrike" kern="1200" cap="none" spc="0" baseline="0" dirty="0">
                <a:solidFill>
                  <a:srgbClr val="000000"/>
                </a:solidFill>
                <a:uFillTx/>
                <a:latin typeface="F17"/>
              </a:rPr>
              <a:t>.</a:t>
            </a:r>
          </a:p>
        </p:txBody>
      </p:sp>
      <p:sp>
        <p:nvSpPr>
          <p:cNvPr id="6" name="ZoneTexte 6"/>
          <p:cNvSpPr txBox="1"/>
          <p:nvPr/>
        </p:nvSpPr>
        <p:spPr>
          <a:xfrm>
            <a:off x="293824" y="516809"/>
            <a:ext cx="6162059"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Rappel des flot/flux de communication</a:t>
            </a:r>
            <a:endParaRPr lang="en-US" sz="3174" b="0" i="0" u="none" strike="noStrike" kern="1200" cap="none" spc="0" baseline="0" dirty="0">
              <a:solidFill>
                <a:srgbClr val="BC0000"/>
              </a:solidFill>
              <a:uFillTx/>
              <a:latin typeface="Tw Cen MT Condensed" pitchFamily="34"/>
              <a:cs typeface="Times New Roman" pitchFamily="18"/>
            </a:endParaRPr>
          </a:p>
        </p:txBody>
      </p:sp>
      <p:sp>
        <p:nvSpPr>
          <p:cNvPr id="7" name="ZoneTexte 9"/>
          <p:cNvSpPr txBox="1"/>
          <p:nvPr/>
        </p:nvSpPr>
        <p:spPr>
          <a:xfrm>
            <a:off x="2162976" y="41239"/>
            <a:ext cx="4292906"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 Les streams de communication</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426028" y="527526"/>
            <a:ext cx="3363775"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Les flot/flux binaires</a:t>
            </a:r>
            <a:endParaRPr lang="en-US" sz="3174" b="0" i="0" u="none" strike="noStrike" kern="1200" cap="none" spc="0" baseline="0" dirty="0">
              <a:solidFill>
                <a:srgbClr val="BC0000"/>
              </a:solidFill>
              <a:uFillTx/>
              <a:latin typeface="Tw Cen MT Condensed" pitchFamily="34"/>
              <a:cs typeface="Times New Roman" pitchFamily="18"/>
            </a:endParaRPr>
          </a:p>
        </p:txBody>
      </p:sp>
      <p:pic>
        <p:nvPicPr>
          <p:cNvPr id="6" name="Image 5"/>
          <p:cNvPicPr>
            <a:picLocks noChangeAspect="1"/>
          </p:cNvPicPr>
          <p:nvPr/>
        </p:nvPicPr>
        <p:blipFill>
          <a:blip r:embed="rId2" cstate="print"/>
          <a:srcRect l="9369" t="4954" r="15006" b="418"/>
          <a:stretch>
            <a:fillRect/>
          </a:stretch>
        </p:blipFill>
        <p:spPr>
          <a:xfrm>
            <a:off x="426028" y="1928442"/>
            <a:ext cx="5669974" cy="4789169"/>
          </a:xfrm>
          <a:prstGeom prst="rect">
            <a:avLst/>
          </a:prstGeom>
          <a:noFill/>
          <a:ln>
            <a:noFill/>
          </a:ln>
        </p:spPr>
      </p:pic>
      <p:sp>
        <p:nvSpPr>
          <p:cNvPr id="7" name="Ellipse 6"/>
          <p:cNvSpPr/>
          <p:nvPr/>
        </p:nvSpPr>
        <p:spPr>
          <a:xfrm>
            <a:off x="166493" y="1435772"/>
            <a:ext cx="1013548" cy="5807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Objet</a:t>
            </a:r>
            <a:endParaRPr lang="en-US" sz="1800" b="0" i="0" u="none" strike="noStrike" kern="1200" cap="none" spc="0" baseline="0">
              <a:solidFill>
                <a:srgbClr val="FFFFFF"/>
              </a:solidFill>
              <a:uFillTx/>
              <a:latin typeface="Calibri"/>
            </a:endParaRPr>
          </a:p>
        </p:txBody>
      </p:sp>
      <p:sp>
        <p:nvSpPr>
          <p:cNvPr id="8" name="ZoneTexte 9"/>
          <p:cNvSpPr txBox="1"/>
          <p:nvPr/>
        </p:nvSpPr>
        <p:spPr>
          <a:xfrm>
            <a:off x="2162976" y="41239"/>
            <a:ext cx="4292906"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 Les streams de communication</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2162976" y="41239"/>
            <a:ext cx="4292906"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 Les streams de communication</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426028" y="527526"/>
            <a:ext cx="3363775"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Les </a:t>
            </a:r>
            <a:r>
              <a:rPr lang="fr-FR" sz="3174" b="0" i="0" u="none" strike="noStrike" kern="1200" cap="none" spc="0" baseline="0" dirty="0" smtClean="0">
                <a:solidFill>
                  <a:srgbClr val="BC0000"/>
                </a:solidFill>
                <a:uFillTx/>
                <a:latin typeface="Tw Cen MT Condensed" pitchFamily="34"/>
                <a:cs typeface="Times New Roman" pitchFamily="18"/>
              </a:rPr>
              <a:t>flux </a:t>
            </a:r>
            <a:r>
              <a:rPr lang="fr-FR" sz="3174" b="0" i="0" u="none" strike="noStrike" kern="0" cap="none" spc="0" baseline="0" dirty="0">
                <a:solidFill>
                  <a:srgbClr val="BC0000"/>
                </a:solidFill>
                <a:uFillTx/>
                <a:latin typeface="Tw Cen MT Condensed" pitchFamily="34"/>
                <a:cs typeface="Times New Roman" pitchFamily="18"/>
              </a:rPr>
              <a:t>de caractères</a:t>
            </a:r>
            <a:endParaRPr lang="en-US" sz="3174" b="0" i="0" u="none" strike="noStrike" kern="1200" cap="none" spc="0" baseline="0" dirty="0">
              <a:solidFill>
                <a:srgbClr val="BC0000"/>
              </a:solidFill>
              <a:uFillTx/>
              <a:latin typeface="Tw Cen MT Condensed" pitchFamily="34"/>
              <a:cs typeface="Times New Roman" pitchFamily="18"/>
            </a:endParaRPr>
          </a:p>
        </p:txBody>
      </p:sp>
      <p:pic>
        <p:nvPicPr>
          <p:cNvPr id="7" name="Image 10"/>
          <p:cNvPicPr>
            <a:picLocks noChangeAspect="1"/>
          </p:cNvPicPr>
          <p:nvPr/>
        </p:nvPicPr>
        <p:blipFill>
          <a:blip r:embed="rId2" cstate="print"/>
          <a:stretch>
            <a:fillRect/>
          </a:stretch>
        </p:blipFill>
        <p:spPr>
          <a:xfrm>
            <a:off x="0" y="1792544"/>
            <a:ext cx="7094866" cy="4794564"/>
          </a:xfrm>
          <a:prstGeom prst="rect">
            <a:avLst/>
          </a:prstGeom>
          <a:noFill/>
          <a:ln>
            <a:noFill/>
          </a:ln>
        </p:spPr>
      </p:pic>
      <p:sp>
        <p:nvSpPr>
          <p:cNvPr id="8" name="Ellipse 6"/>
          <p:cNvSpPr/>
          <p:nvPr/>
        </p:nvSpPr>
        <p:spPr>
          <a:xfrm>
            <a:off x="165670" y="1415509"/>
            <a:ext cx="1013548" cy="5807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Objet</a:t>
            </a:r>
            <a:endParaRPr lang="en-US" sz="1800" b="0" i="0" u="none" strike="noStrike" kern="1200" cap="none" spc="0" baseline="0">
              <a:solidFill>
                <a:srgbClr val="FFFFFF"/>
              </a:solidFill>
              <a:uFillTx/>
              <a:latin typeface="Calibri"/>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Slide60">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Rectangle 10"/>
          <p:cNvSpPr/>
          <p:nvPr/>
        </p:nvSpPr>
        <p:spPr>
          <a:xfrm>
            <a:off x="304842" y="2750350"/>
            <a:ext cx="2612193" cy="3254834"/>
          </a:xfrm>
          <a:prstGeom prst="rect">
            <a:avLst/>
          </a:prstGeom>
          <a:solidFill>
            <a:srgbClr val="E7E6E6"/>
          </a:solidFill>
          <a:ln w="12701">
            <a:solidFill>
              <a:srgbClr val="7F7F7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7" name="Rectangle 11"/>
          <p:cNvSpPr/>
          <p:nvPr/>
        </p:nvSpPr>
        <p:spPr>
          <a:xfrm>
            <a:off x="9606713" y="2750350"/>
            <a:ext cx="2427457" cy="3341839"/>
          </a:xfrm>
          <a:prstGeom prst="rect">
            <a:avLst/>
          </a:prstGeom>
          <a:solidFill>
            <a:srgbClr val="F2F2F2"/>
          </a:solidFill>
          <a:ln w="12701">
            <a:solidFill>
              <a:srgbClr val="7F7F7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8" name="Rectangle 12"/>
          <p:cNvSpPr/>
          <p:nvPr/>
        </p:nvSpPr>
        <p:spPr>
          <a:xfrm>
            <a:off x="304842" y="2376891"/>
            <a:ext cx="2612193" cy="388345"/>
          </a:xfrm>
          <a:prstGeom prst="rect">
            <a:avLst/>
          </a:pr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client</a:t>
            </a:r>
            <a:endParaRPr lang="en-US" sz="1800" b="0" i="0" u="none" strike="noStrike" kern="1200" cap="none" spc="0" baseline="0">
              <a:solidFill>
                <a:srgbClr val="FFFFFF"/>
              </a:solidFill>
              <a:uFillTx/>
              <a:latin typeface="Calibri"/>
            </a:endParaRPr>
          </a:p>
        </p:txBody>
      </p:sp>
      <p:sp>
        <p:nvSpPr>
          <p:cNvPr id="9" name="Rectangle 13"/>
          <p:cNvSpPr/>
          <p:nvPr/>
        </p:nvSpPr>
        <p:spPr>
          <a:xfrm>
            <a:off x="9606713" y="2380658"/>
            <a:ext cx="2427457" cy="388345"/>
          </a:xfrm>
          <a:prstGeom prst="rect">
            <a:avLst/>
          </a:pr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serveur</a:t>
            </a:r>
            <a:endParaRPr lang="en-US" sz="1800" b="0" i="0" u="none" strike="noStrike" kern="1200" cap="none" spc="0" baseline="0">
              <a:solidFill>
                <a:srgbClr val="FFFFFF"/>
              </a:solidFill>
              <a:uFillTx/>
              <a:latin typeface="Calibri"/>
            </a:endParaRPr>
          </a:p>
        </p:txBody>
      </p:sp>
      <p:sp>
        <p:nvSpPr>
          <p:cNvPr id="10" name="ZoneTexte 14"/>
          <p:cNvSpPr txBox="1"/>
          <p:nvPr/>
        </p:nvSpPr>
        <p:spPr>
          <a:xfrm>
            <a:off x="304842" y="2969422"/>
            <a:ext cx="3187543"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rPr>
              <a:t>Socket Sc=new Socket(192.168.20.10,80);</a:t>
            </a:r>
            <a:endParaRPr lang="en-US" sz="1600" b="0" i="0" u="none" strike="noStrike" kern="1200" cap="none" spc="0" baseline="0">
              <a:solidFill>
                <a:srgbClr val="000000"/>
              </a:solidFill>
              <a:uFillTx/>
              <a:latin typeface="Calibri"/>
            </a:endParaRPr>
          </a:p>
        </p:txBody>
      </p:sp>
      <p:sp>
        <p:nvSpPr>
          <p:cNvPr id="11" name="ZoneTexte 15"/>
          <p:cNvSpPr txBox="1"/>
          <p:nvPr/>
        </p:nvSpPr>
        <p:spPr>
          <a:xfrm>
            <a:off x="9583945" y="2794936"/>
            <a:ext cx="2394292" cy="83099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rPr>
              <a:t>ServerSocket Ss=new Server Socket(</a:t>
            </a:r>
            <a:r>
              <a:rPr lang="fr-FR" sz="1600" b="0" i="0" u="none" strike="noStrike" kern="0" cap="none" spc="0" baseline="0">
                <a:solidFill>
                  <a:srgbClr val="000000"/>
                </a:solidFill>
                <a:uFillTx/>
                <a:latin typeface="Calibri"/>
              </a:rPr>
              <a:t>80</a:t>
            </a:r>
            <a:r>
              <a:rPr lang="fr-FR" sz="1600" b="0" i="0" u="none" strike="noStrike" kern="1200" cap="none" spc="0" baseline="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0" u="none" strike="noStrike" kern="1200" cap="none" spc="0" baseline="0">
                <a:solidFill>
                  <a:srgbClr val="000000"/>
                </a:solidFill>
                <a:uFillTx/>
                <a:latin typeface="Calibri"/>
              </a:rPr>
              <a:t>Ss.accept();</a:t>
            </a:r>
            <a:endParaRPr lang="en-US" sz="1600" b="0" i="0" u="none" strike="noStrike" kern="1200" cap="none" spc="0" baseline="0">
              <a:solidFill>
                <a:srgbClr val="000000"/>
              </a:solidFill>
              <a:uFillTx/>
              <a:latin typeface="Calibri"/>
            </a:endParaRPr>
          </a:p>
        </p:txBody>
      </p:sp>
      <p:cxnSp>
        <p:nvCxnSpPr>
          <p:cNvPr id="12" name="Connecteur droit avec flèche 19"/>
          <p:cNvCxnSpPr>
            <a:stCxn id="24" idx="1"/>
          </p:cNvCxnSpPr>
          <p:nvPr/>
        </p:nvCxnSpPr>
        <p:spPr>
          <a:xfrm flipH="1" flipV="1">
            <a:off x="3273625" y="4458249"/>
            <a:ext cx="5567342" cy="29132"/>
          </a:xfrm>
          <a:prstGeom prst="straightConnector1">
            <a:avLst/>
          </a:prstGeom>
          <a:noFill/>
          <a:ln w="19046">
            <a:solidFill>
              <a:srgbClr val="5B9BD5"/>
            </a:solidFill>
            <a:prstDash val="solid"/>
            <a:miter/>
            <a:headEnd type="arrow"/>
            <a:tailEnd type="arrow"/>
          </a:ln>
        </p:spPr>
      </p:cxnSp>
      <p:sp>
        <p:nvSpPr>
          <p:cNvPr id="13" name="ZoneTexte 44"/>
          <p:cNvSpPr txBox="1"/>
          <p:nvPr/>
        </p:nvSpPr>
        <p:spPr>
          <a:xfrm>
            <a:off x="2973957" y="3435217"/>
            <a:ext cx="1091939"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FFFFFF"/>
                </a:solidFill>
                <a:uFillTx/>
                <a:latin typeface="Calibri"/>
              </a:rPr>
              <a:t>Sc: socket</a:t>
            </a:r>
            <a:endParaRPr lang="en-US" sz="1500" b="1" i="0" u="none" strike="noStrike" kern="1200" cap="none" spc="0" baseline="0">
              <a:solidFill>
                <a:srgbClr val="FFFFFF"/>
              </a:solidFill>
              <a:uFillTx/>
              <a:latin typeface="Calibri"/>
            </a:endParaRPr>
          </a:p>
        </p:txBody>
      </p:sp>
      <p:sp>
        <p:nvSpPr>
          <p:cNvPr id="14" name="ZoneTexte 54"/>
          <p:cNvSpPr txBox="1"/>
          <p:nvPr/>
        </p:nvSpPr>
        <p:spPr>
          <a:xfrm>
            <a:off x="3022750" y="2983595"/>
            <a:ext cx="1243108"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Socket client</a:t>
            </a:r>
            <a:endParaRPr lang="en-US" sz="1500" b="1" i="0" u="none" strike="noStrike" kern="1200" cap="none" spc="0" baseline="0">
              <a:solidFill>
                <a:srgbClr val="000000"/>
              </a:solidFill>
              <a:uFillTx/>
              <a:latin typeface="Calibri"/>
            </a:endParaRPr>
          </a:p>
        </p:txBody>
      </p:sp>
      <p:sp>
        <p:nvSpPr>
          <p:cNvPr id="15" name="ZoneTexte 56"/>
          <p:cNvSpPr txBox="1"/>
          <p:nvPr/>
        </p:nvSpPr>
        <p:spPr>
          <a:xfrm>
            <a:off x="8796555" y="5450500"/>
            <a:ext cx="847392" cy="553998"/>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Socket serveur</a:t>
            </a:r>
            <a:endParaRPr lang="en-US" sz="1500" b="1" i="0" u="none" strike="noStrike" kern="1200" cap="none" spc="0" baseline="0">
              <a:solidFill>
                <a:srgbClr val="000000"/>
              </a:solidFill>
              <a:uFillTx/>
              <a:latin typeface="Calibri"/>
            </a:endParaRPr>
          </a:p>
        </p:txBody>
      </p:sp>
      <p:sp>
        <p:nvSpPr>
          <p:cNvPr id="16" name="ZoneTexte 57"/>
          <p:cNvSpPr txBox="1"/>
          <p:nvPr/>
        </p:nvSpPr>
        <p:spPr>
          <a:xfrm>
            <a:off x="5611233" y="4026039"/>
            <a:ext cx="1116390"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2F5597"/>
                </a:solidFill>
                <a:uFillTx/>
                <a:latin typeface="Calibri"/>
              </a:rPr>
              <a:t>connexion</a:t>
            </a:r>
            <a:endParaRPr lang="en-US" sz="1500" b="1" i="0" u="none" strike="noStrike" kern="1200" cap="none" spc="0" baseline="0">
              <a:solidFill>
                <a:srgbClr val="2F5597"/>
              </a:solidFill>
              <a:uFillTx/>
              <a:latin typeface="Calibri"/>
            </a:endParaRPr>
          </a:p>
        </p:txBody>
      </p:sp>
      <p:sp>
        <p:nvSpPr>
          <p:cNvPr id="17" name="ZoneTexte 29"/>
          <p:cNvSpPr txBox="1"/>
          <p:nvPr/>
        </p:nvSpPr>
        <p:spPr>
          <a:xfrm>
            <a:off x="294482" y="3719751"/>
            <a:ext cx="1314449" cy="338556"/>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1200" cap="none" spc="0" baseline="0">
                <a:solidFill>
                  <a:srgbClr val="000000"/>
                </a:solidFill>
                <a:uFillTx/>
                <a:latin typeface="Calibri"/>
              </a:rPr>
              <a:t>Input Stream</a:t>
            </a:r>
            <a:endParaRPr lang="en-US" sz="1600" b="1" i="0" u="none" strike="noStrike" kern="1200" cap="none" spc="0" baseline="0">
              <a:solidFill>
                <a:srgbClr val="000000"/>
              </a:solidFill>
              <a:uFillTx/>
              <a:latin typeface="Calibri"/>
            </a:endParaRPr>
          </a:p>
        </p:txBody>
      </p:sp>
      <p:sp>
        <p:nvSpPr>
          <p:cNvPr id="18" name="ZoneTexte 30"/>
          <p:cNvSpPr txBox="1"/>
          <p:nvPr/>
        </p:nvSpPr>
        <p:spPr>
          <a:xfrm>
            <a:off x="296219" y="5271936"/>
            <a:ext cx="1668779" cy="338556"/>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1200" cap="none" spc="0" baseline="0">
                <a:solidFill>
                  <a:srgbClr val="000000"/>
                </a:solidFill>
                <a:uFillTx/>
                <a:latin typeface="Calibri"/>
              </a:rPr>
              <a:t>Output Stream</a:t>
            </a:r>
            <a:endParaRPr lang="en-US" sz="1600" b="1" i="0" u="none" strike="noStrike" kern="1200" cap="none" spc="0" baseline="0">
              <a:solidFill>
                <a:srgbClr val="000000"/>
              </a:solidFill>
              <a:uFillTx/>
              <a:latin typeface="Calibri"/>
            </a:endParaRPr>
          </a:p>
        </p:txBody>
      </p:sp>
      <p:sp>
        <p:nvSpPr>
          <p:cNvPr id="19" name="ZoneTexte 31"/>
          <p:cNvSpPr txBox="1"/>
          <p:nvPr/>
        </p:nvSpPr>
        <p:spPr>
          <a:xfrm>
            <a:off x="10663787" y="5388943"/>
            <a:ext cx="1314449" cy="338556"/>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1200" cap="none" spc="0" baseline="0">
                <a:solidFill>
                  <a:srgbClr val="000000"/>
                </a:solidFill>
                <a:uFillTx/>
                <a:latin typeface="Calibri"/>
              </a:rPr>
              <a:t>Input Stream</a:t>
            </a:r>
            <a:endParaRPr lang="en-US" sz="1600" b="1" i="0" u="none" strike="noStrike" kern="1200" cap="none" spc="0" baseline="0">
              <a:solidFill>
                <a:srgbClr val="000000"/>
              </a:solidFill>
              <a:uFillTx/>
              <a:latin typeface="Calibri"/>
            </a:endParaRPr>
          </a:p>
        </p:txBody>
      </p:sp>
      <p:sp>
        <p:nvSpPr>
          <p:cNvPr id="20" name="ZoneTexte 32"/>
          <p:cNvSpPr txBox="1"/>
          <p:nvPr/>
        </p:nvSpPr>
        <p:spPr>
          <a:xfrm>
            <a:off x="10561685" y="3707261"/>
            <a:ext cx="1668779" cy="338556"/>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1" i="0" u="none" strike="noStrike" kern="1200" cap="none" spc="0" baseline="0">
                <a:solidFill>
                  <a:srgbClr val="000000"/>
                </a:solidFill>
                <a:uFillTx/>
                <a:latin typeface="Calibri"/>
              </a:rPr>
              <a:t>Output Stream</a:t>
            </a:r>
            <a:endParaRPr lang="en-US" sz="1600" b="1" i="0" u="none" strike="noStrike" kern="1200" cap="none" spc="0" baseline="0">
              <a:solidFill>
                <a:srgbClr val="000000"/>
              </a:solidFill>
              <a:uFillTx/>
              <a:latin typeface="Calibri"/>
            </a:endParaRPr>
          </a:p>
        </p:txBody>
      </p:sp>
      <p:sp>
        <p:nvSpPr>
          <p:cNvPr id="21" name="Rectangle : coins arrondis 35"/>
          <p:cNvSpPr/>
          <p:nvPr/>
        </p:nvSpPr>
        <p:spPr>
          <a:xfrm>
            <a:off x="2266834" y="3585993"/>
            <a:ext cx="996065" cy="154120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2" name="ZoneTexte 44"/>
          <p:cNvSpPr txBox="1"/>
          <p:nvPr/>
        </p:nvSpPr>
        <p:spPr>
          <a:xfrm>
            <a:off x="2314849" y="4219571"/>
            <a:ext cx="1091939"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FFFFFF"/>
                </a:solidFill>
                <a:uFillTx/>
                <a:latin typeface="Calibri"/>
              </a:rPr>
              <a:t>Sc: socket</a:t>
            </a:r>
            <a:endParaRPr lang="en-US" sz="1500" b="1" i="0" u="none" strike="noStrike" kern="1200" cap="none" spc="0" baseline="0">
              <a:solidFill>
                <a:srgbClr val="FFFFFF"/>
              </a:solidFill>
              <a:uFillTx/>
              <a:latin typeface="Calibri"/>
            </a:endParaRPr>
          </a:p>
        </p:txBody>
      </p:sp>
      <p:sp>
        <p:nvSpPr>
          <p:cNvPr id="23" name="Rectangle : coins arrondis 37"/>
          <p:cNvSpPr/>
          <p:nvPr/>
        </p:nvSpPr>
        <p:spPr>
          <a:xfrm>
            <a:off x="8818208" y="3755925"/>
            <a:ext cx="996065" cy="1541202"/>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4" name="ZoneTexte 39"/>
          <p:cNvSpPr txBox="1"/>
          <p:nvPr/>
        </p:nvSpPr>
        <p:spPr>
          <a:xfrm>
            <a:off x="8840967" y="4325797"/>
            <a:ext cx="996065"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FFFFFF"/>
                </a:solidFill>
                <a:uFillTx/>
                <a:latin typeface="Calibri"/>
              </a:rPr>
              <a:t>S socket</a:t>
            </a:r>
            <a:endParaRPr lang="en-US" sz="1500" b="1" i="0" u="none" strike="noStrike" kern="1200" cap="none" spc="0" baseline="0">
              <a:solidFill>
                <a:srgbClr val="FFFFFF"/>
              </a:solidFill>
              <a:uFillTx/>
              <a:latin typeface="Calibri"/>
            </a:endParaRPr>
          </a:p>
        </p:txBody>
      </p:sp>
      <p:sp>
        <p:nvSpPr>
          <p:cNvPr id="25" name="ZoneTexte 63"/>
          <p:cNvSpPr txBox="1"/>
          <p:nvPr/>
        </p:nvSpPr>
        <p:spPr>
          <a:xfrm>
            <a:off x="263749" y="3971778"/>
            <a:ext cx="963750"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203864"/>
                </a:solidFill>
                <a:uFillTx/>
                <a:latin typeface="Calibri"/>
              </a:rPr>
              <a:t>10011010</a:t>
            </a:r>
            <a:endParaRPr lang="en-US" sz="1500" b="1" i="0" u="none" strike="noStrike" kern="1200" cap="none" spc="0" baseline="0">
              <a:solidFill>
                <a:srgbClr val="203864"/>
              </a:solidFill>
              <a:uFillTx/>
              <a:latin typeface="Calibri"/>
            </a:endParaRPr>
          </a:p>
        </p:txBody>
      </p:sp>
      <p:sp>
        <p:nvSpPr>
          <p:cNvPr id="26" name="Arc plein 55"/>
          <p:cNvSpPr/>
          <p:nvPr/>
        </p:nvSpPr>
        <p:spPr>
          <a:xfrm rot="5400013">
            <a:off x="9273113" y="3477920"/>
            <a:ext cx="1105811" cy="1125891"/>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182"/>
              <a:gd name="f11" fmla="val 270"/>
              <a:gd name="f12" fmla="val 25000"/>
              <a:gd name="f13" fmla="+- 0 0 -272"/>
              <a:gd name="f14" fmla="+- 0 0 -180"/>
              <a:gd name="f15" fmla="+- 0 0 -226"/>
              <a:gd name="f16" fmla="abs f4"/>
              <a:gd name="f17" fmla="abs f5"/>
              <a:gd name="f18" fmla="abs f6"/>
              <a:gd name="f19" fmla="+- 0 0 f10"/>
              <a:gd name="f20" fmla="+- 0 0 f11"/>
              <a:gd name="f21" fmla="*/ f13 f0 1"/>
              <a:gd name="f22" fmla="*/ f14 f0 1"/>
              <a:gd name="f23" fmla="*/ f15 f0 1"/>
              <a:gd name="f24" fmla="?: f16 f4 1"/>
              <a:gd name="f25" fmla="?: f17 f5 1"/>
              <a:gd name="f26" fmla="?: f18 f6 1"/>
              <a:gd name="f27" fmla="*/ f19 f0 1"/>
              <a:gd name="f28" fmla="*/ f20 f0 1"/>
              <a:gd name="f29" fmla="*/ f21 1 f3"/>
              <a:gd name="f30" fmla="*/ f22 1 f3"/>
              <a:gd name="f31" fmla="*/ f23 1 f3"/>
              <a:gd name="f32" fmla="*/ f24 1 21600"/>
              <a:gd name="f33" fmla="*/ f25 1 21600"/>
              <a:gd name="f34" fmla="*/ 21600 f24 1"/>
              <a:gd name="f35" fmla="*/ 21600 f25 1"/>
              <a:gd name="f36" fmla="*/ f27 1 f3"/>
              <a:gd name="f37" fmla="*/ f28 1 f3"/>
              <a:gd name="f38" fmla="+- f29 0 f1"/>
              <a:gd name="f39" fmla="+- f30 0 f1"/>
              <a:gd name="f40" fmla="+- f31 0 f1"/>
              <a:gd name="f41" fmla="min f33 f32"/>
              <a:gd name="f42" fmla="*/ f34 1 f26"/>
              <a:gd name="f43" fmla="*/ f35 1 f26"/>
              <a:gd name="f44" fmla="+- f36 0 f1"/>
              <a:gd name="f45" fmla="+- f37 0 f1"/>
              <a:gd name="f46" fmla="val f42"/>
              <a:gd name="f47" fmla="val f43"/>
              <a:gd name="f48" fmla="+- 0 0 f44"/>
              <a:gd name="f49" fmla="+- 0 0 f45"/>
              <a:gd name="f50" fmla="+- f47 0 f7"/>
              <a:gd name="f51" fmla="+- f46 0 f7"/>
              <a:gd name="f52" fmla="+- f49 0 f48"/>
              <a:gd name="f53" fmla="+- f48 f1 0"/>
              <a:gd name="f54" fmla="+- f49 f1 0"/>
              <a:gd name="f55" fmla="+- 21600000 0 f48"/>
              <a:gd name="f56" fmla="+- f1 0 f48"/>
              <a:gd name="f57" fmla="+- 27000000 0 f48"/>
              <a:gd name="f58" fmla="+- f0 0 f48"/>
              <a:gd name="f59" fmla="+- 32400000 0 f48"/>
              <a:gd name="f60" fmla="+- f2 0 f48"/>
              <a:gd name="f61" fmla="+- 37800000 0 f48"/>
              <a:gd name="f62" fmla="*/ f50 1 2"/>
              <a:gd name="f63" fmla="*/ f51 1 2"/>
              <a:gd name="f64" fmla="min f51 f50"/>
              <a:gd name="f65" fmla="+- f52 21600000 0"/>
              <a:gd name="f66" fmla="?: f56 f56 f57"/>
              <a:gd name="f67" fmla="?: f58 f58 f59"/>
              <a:gd name="f68" fmla="?: f60 f60 f61"/>
              <a:gd name="f69" fmla="*/ f53 f8 1"/>
              <a:gd name="f70" fmla="*/ f54 f8 1"/>
              <a:gd name="f71" fmla="+- f7 f62 0"/>
              <a:gd name="f72" fmla="+- f7 f63 0"/>
              <a:gd name="f73" fmla="*/ f64 f12 1"/>
              <a:gd name="f74" fmla="?: f52 f52 f65"/>
              <a:gd name="f75" fmla="*/ f69 1 f0"/>
              <a:gd name="f76" fmla="*/ f70 1 f0"/>
              <a:gd name="f77" fmla="*/ f63 f41 1"/>
              <a:gd name="f78" fmla="*/ f62 f41 1"/>
              <a:gd name="f79" fmla="*/ f73 1 100000"/>
              <a:gd name="f80" fmla="+- 0 0 f74"/>
              <a:gd name="f81" fmla="+- f74 0 f55"/>
              <a:gd name="f82" fmla="+- f74 0 f66"/>
              <a:gd name="f83" fmla="+- f74 0 f67"/>
              <a:gd name="f84" fmla="+- f74 0 f68"/>
              <a:gd name="f85" fmla="+- 0 0 f75"/>
              <a:gd name="f86" fmla="+- 0 0 f76"/>
              <a:gd name="f87" fmla="*/ f72 f41 1"/>
              <a:gd name="f88" fmla="*/ f71 f41 1"/>
              <a:gd name="f89" fmla="+- f63 0 f79"/>
              <a:gd name="f90" fmla="+- f62 0 f79"/>
              <a:gd name="f91" fmla="+- 0 0 f85"/>
              <a:gd name="f92" fmla="+- 0 0 f86"/>
              <a:gd name="f93" fmla="*/ f91 f0 1"/>
              <a:gd name="f94" fmla="*/ f92 f0 1"/>
              <a:gd name="f95" fmla="*/ f89 f41 1"/>
              <a:gd name="f96" fmla="*/ f90 f41 1"/>
              <a:gd name="f97" fmla="*/ f93 1 f8"/>
              <a:gd name="f98" fmla="*/ f94 1 f8"/>
              <a:gd name="f99" fmla="+- f97 0 f1"/>
              <a:gd name="f100" fmla="+- f98 0 f1"/>
              <a:gd name="f101" fmla="sin 1 f99"/>
              <a:gd name="f102" fmla="cos 1 f99"/>
              <a:gd name="f103" fmla="sin 1 f100"/>
              <a:gd name="f104" fmla="cos 1 f100"/>
              <a:gd name="f105" fmla="+- 0 0 f101"/>
              <a:gd name="f106" fmla="+- 0 0 f102"/>
              <a:gd name="f107" fmla="+- 0 0 f103"/>
              <a:gd name="f108" fmla="+- 0 0 f104"/>
              <a:gd name="f109" fmla="+- 0 0 f105"/>
              <a:gd name="f110" fmla="+- 0 0 f106"/>
              <a:gd name="f111" fmla="+- 0 0 f107"/>
              <a:gd name="f112" fmla="+- 0 0 f108"/>
              <a:gd name="f113" fmla="val f109"/>
              <a:gd name="f114" fmla="val f110"/>
              <a:gd name="f115" fmla="val f111"/>
              <a:gd name="f116" fmla="val f112"/>
              <a:gd name="f117" fmla="*/ f113 f63 1"/>
              <a:gd name="f118" fmla="*/ f114 f62 1"/>
              <a:gd name="f119" fmla="*/ f115 f63 1"/>
              <a:gd name="f120" fmla="*/ f116 f62 1"/>
              <a:gd name="f121" fmla="*/ f115 f89 1"/>
              <a:gd name="f122" fmla="*/ f116 f90 1"/>
              <a:gd name="f123" fmla="*/ f113 f89 1"/>
              <a:gd name="f124" fmla="*/ f114 f90 1"/>
              <a:gd name="f125" fmla="+- 0 0 f118"/>
              <a:gd name="f126" fmla="+- 0 0 f117"/>
              <a:gd name="f127" fmla="+- 0 0 f120"/>
              <a:gd name="f128" fmla="+- 0 0 f119"/>
              <a:gd name="f129" fmla="+- 0 0 f122"/>
              <a:gd name="f130" fmla="+- 0 0 f121"/>
              <a:gd name="f131" fmla="+- 0 0 f124"/>
              <a:gd name="f132" fmla="+- 0 0 f123"/>
              <a:gd name="f133" fmla="+- 0 0 f125"/>
              <a:gd name="f134" fmla="+- 0 0 f126"/>
              <a:gd name="f135" fmla="+- 0 0 f127"/>
              <a:gd name="f136" fmla="+- 0 0 f128"/>
              <a:gd name="f137" fmla="+- 0 0 f129"/>
              <a:gd name="f138" fmla="+- 0 0 f130"/>
              <a:gd name="f139" fmla="+- 0 0 f131"/>
              <a:gd name="f140" fmla="+- 0 0 f132"/>
              <a:gd name="f141" fmla="at2 f133 f134"/>
              <a:gd name="f142" fmla="at2 f135 f136"/>
              <a:gd name="f143" fmla="at2 f137 f138"/>
              <a:gd name="f144" fmla="at2 f139 f140"/>
              <a:gd name="f145" fmla="+- f141 f1 0"/>
              <a:gd name="f146" fmla="+- f142 f1 0"/>
              <a:gd name="f147" fmla="+- f143 f1 0"/>
              <a:gd name="f148" fmla="+- f144 f1 0"/>
              <a:gd name="f149" fmla="*/ f145 f8 1"/>
              <a:gd name="f150" fmla="*/ f146 f8 1"/>
              <a:gd name="f151" fmla="*/ f147 f8 1"/>
              <a:gd name="f152" fmla="*/ f148 f8 1"/>
              <a:gd name="f153" fmla="*/ f149 1 f0"/>
              <a:gd name="f154" fmla="*/ f150 1 f0"/>
              <a:gd name="f155" fmla="*/ f151 1 f0"/>
              <a:gd name="f156" fmla="*/ f152 1 f0"/>
              <a:gd name="f157" fmla="+- 0 0 f153"/>
              <a:gd name="f158" fmla="+- 0 0 f154"/>
              <a:gd name="f159" fmla="+- 0 0 f155"/>
              <a:gd name="f160" fmla="+- 0 0 f156"/>
              <a:gd name="f161" fmla="val f157"/>
              <a:gd name="f162" fmla="val f158"/>
              <a:gd name="f163" fmla="val f159"/>
              <a:gd name="f164" fmla="val f160"/>
              <a:gd name="f165" fmla="+- 0 0 f161"/>
              <a:gd name="f166" fmla="+- 0 0 f162"/>
              <a:gd name="f167" fmla="+- 0 0 f163"/>
              <a:gd name="f168" fmla="+- 0 0 f164"/>
              <a:gd name="f169" fmla="*/ f165 f0 1"/>
              <a:gd name="f170" fmla="*/ f166 f0 1"/>
              <a:gd name="f171" fmla="*/ f167 f0 1"/>
              <a:gd name="f172" fmla="*/ f168 f0 1"/>
              <a:gd name="f173" fmla="*/ f169 1 f8"/>
              <a:gd name="f174" fmla="*/ f170 1 f8"/>
              <a:gd name="f175" fmla="*/ f171 1 f8"/>
              <a:gd name="f176" fmla="*/ f172 1 f8"/>
              <a:gd name="f177" fmla="+- f173 0 f1"/>
              <a:gd name="f178" fmla="+- f174 0 f1"/>
              <a:gd name="f179" fmla="+- f175 0 f1"/>
              <a:gd name="f180" fmla="+- f176 0 f1"/>
              <a:gd name="f181" fmla="+- f177 f1 0"/>
              <a:gd name="f182" fmla="+- f178 f1 0"/>
              <a:gd name="f183" fmla="+- f179 f1 0"/>
              <a:gd name="f184" fmla="+- f180 f1 0"/>
              <a:gd name="f185" fmla="*/ f181 f8 1"/>
              <a:gd name="f186" fmla="*/ f182 f8 1"/>
              <a:gd name="f187" fmla="*/ f183 f8 1"/>
              <a:gd name="f188" fmla="*/ f184 f8 1"/>
              <a:gd name="f189" fmla="*/ f185 1 f0"/>
              <a:gd name="f190" fmla="*/ f186 1 f0"/>
              <a:gd name="f191" fmla="*/ f187 1 f0"/>
              <a:gd name="f192" fmla="*/ f188 1 f0"/>
              <a:gd name="f193" fmla="+- 0 0 f189"/>
              <a:gd name="f194" fmla="+- 0 0 f190"/>
              <a:gd name="f195" fmla="+- 0 0 f191"/>
              <a:gd name="f196" fmla="+- 0 0 f192"/>
              <a:gd name="f197" fmla="+- 0 0 f193"/>
              <a:gd name="f198" fmla="+- 0 0 f194"/>
              <a:gd name="f199" fmla="+- 0 0 f195"/>
              <a:gd name="f200" fmla="+- 0 0 f196"/>
              <a:gd name="f201" fmla="*/ f197 f0 1"/>
              <a:gd name="f202" fmla="*/ f198 f0 1"/>
              <a:gd name="f203" fmla="*/ f199 f0 1"/>
              <a:gd name="f204" fmla="*/ f200 f0 1"/>
              <a:gd name="f205" fmla="*/ f201 1 f8"/>
              <a:gd name="f206" fmla="*/ f202 1 f8"/>
              <a:gd name="f207" fmla="*/ f203 1 f8"/>
              <a:gd name="f208" fmla="*/ f204 1 f8"/>
              <a:gd name="f209" fmla="+- f205 0 f1"/>
              <a:gd name="f210" fmla="+- f206 0 f1"/>
              <a:gd name="f211" fmla="+- f207 0 f1"/>
              <a:gd name="f212" fmla="+- f208 0 f1"/>
              <a:gd name="f213" fmla="cos 1 f209"/>
              <a:gd name="f214" fmla="sin 1 f209"/>
              <a:gd name="f215" fmla="cos 1 f210"/>
              <a:gd name="f216" fmla="sin 1 f210"/>
              <a:gd name="f217" fmla="cos 1 f211"/>
              <a:gd name="f218" fmla="sin 1 f211"/>
              <a:gd name="f219" fmla="cos 1 f212"/>
              <a:gd name="f220" fmla="sin 1 f212"/>
              <a:gd name="f221" fmla="+- 0 0 f213"/>
              <a:gd name="f222" fmla="+- 0 0 f214"/>
              <a:gd name="f223" fmla="+- 0 0 f215"/>
              <a:gd name="f224" fmla="+- 0 0 f216"/>
              <a:gd name="f225" fmla="+- 0 0 f217"/>
              <a:gd name="f226" fmla="+- 0 0 f218"/>
              <a:gd name="f227" fmla="+- 0 0 f219"/>
              <a:gd name="f228" fmla="+- 0 0 f220"/>
              <a:gd name="f229" fmla="+- 0 0 f221"/>
              <a:gd name="f230" fmla="+- 0 0 f222"/>
              <a:gd name="f231" fmla="+- 0 0 f223"/>
              <a:gd name="f232" fmla="+- 0 0 f224"/>
              <a:gd name="f233" fmla="+- 0 0 f225"/>
              <a:gd name="f234" fmla="+- 0 0 f226"/>
              <a:gd name="f235" fmla="+- 0 0 f227"/>
              <a:gd name="f236" fmla="+- 0 0 f228"/>
              <a:gd name="f237" fmla="val f229"/>
              <a:gd name="f238" fmla="val f230"/>
              <a:gd name="f239" fmla="val f231"/>
              <a:gd name="f240" fmla="val f232"/>
              <a:gd name="f241" fmla="val f233"/>
              <a:gd name="f242" fmla="val f234"/>
              <a:gd name="f243" fmla="val f235"/>
              <a:gd name="f244" fmla="val f236"/>
              <a:gd name="f245" fmla="+- 0 0 f237"/>
              <a:gd name="f246" fmla="+- 0 0 f238"/>
              <a:gd name="f247" fmla="+- 0 0 f239"/>
              <a:gd name="f248" fmla="+- 0 0 f240"/>
              <a:gd name="f249" fmla="+- 0 0 f241"/>
              <a:gd name="f250" fmla="+- 0 0 f242"/>
              <a:gd name="f251" fmla="+- 0 0 f243"/>
              <a:gd name="f252" fmla="+- 0 0 f244"/>
              <a:gd name="f253" fmla="*/ f9 f245 1"/>
              <a:gd name="f254" fmla="*/ f9 f246 1"/>
              <a:gd name="f255" fmla="*/ f9 f247 1"/>
              <a:gd name="f256" fmla="*/ f9 f248 1"/>
              <a:gd name="f257" fmla="*/ f9 f249 1"/>
              <a:gd name="f258" fmla="*/ f9 f250 1"/>
              <a:gd name="f259" fmla="*/ f9 f251 1"/>
              <a:gd name="f260" fmla="*/ f9 f252 1"/>
              <a:gd name="f261" fmla="*/ f253 f63 1"/>
              <a:gd name="f262" fmla="*/ f254 f62 1"/>
              <a:gd name="f263" fmla="*/ f255 f63 1"/>
              <a:gd name="f264" fmla="*/ f256 f62 1"/>
              <a:gd name="f265" fmla="*/ f257 f89 1"/>
              <a:gd name="f266" fmla="*/ f258 f90 1"/>
              <a:gd name="f267" fmla="*/ f259 f89 1"/>
              <a:gd name="f268" fmla="*/ f260 f90 1"/>
              <a:gd name="f269" fmla="+- f72 f261 0"/>
              <a:gd name="f270" fmla="+- f71 f262 0"/>
              <a:gd name="f271" fmla="+- f72 f263 0"/>
              <a:gd name="f272" fmla="+- f71 f264 0"/>
              <a:gd name="f273" fmla="+- f72 f265 0"/>
              <a:gd name="f274" fmla="+- f71 f266 0"/>
              <a:gd name="f275" fmla="+- f72 f267 0"/>
              <a:gd name="f276" fmla="+- f71 f268 0"/>
              <a:gd name="f277" fmla="max f269 f273"/>
              <a:gd name="f278" fmla="max f271 f275"/>
              <a:gd name="f279" fmla="max f270 f274"/>
              <a:gd name="f280" fmla="max f272 f276"/>
              <a:gd name="f281" fmla="min f269 f273"/>
              <a:gd name="f282" fmla="min f271 f275"/>
              <a:gd name="f283" fmla="min f270 f274"/>
              <a:gd name="f284" fmla="min f272 f276"/>
              <a:gd name="f285" fmla="+- f269 f275 0"/>
              <a:gd name="f286" fmla="+- f270 f276 0"/>
              <a:gd name="f287" fmla="+- f271 f273 0"/>
              <a:gd name="f288" fmla="+- f272 f274 0"/>
              <a:gd name="f289" fmla="*/ f269 f41 1"/>
              <a:gd name="f290" fmla="*/ f270 f41 1"/>
              <a:gd name="f291" fmla="*/ f273 f41 1"/>
              <a:gd name="f292" fmla="*/ f274 f41 1"/>
              <a:gd name="f293" fmla="max f277 f278"/>
              <a:gd name="f294" fmla="max f279 f280"/>
              <a:gd name="f295" fmla="min f281 f282"/>
              <a:gd name="f296" fmla="min f283 f284"/>
              <a:gd name="f297" fmla="*/ f285 1 2"/>
              <a:gd name="f298" fmla="*/ f286 1 2"/>
              <a:gd name="f299" fmla="*/ f287 1 2"/>
              <a:gd name="f300" fmla="*/ f288 1 2"/>
              <a:gd name="f301" fmla="?: f81 f46 f293"/>
              <a:gd name="f302" fmla="?: f82 f47 f294"/>
              <a:gd name="f303" fmla="?: f83 f7 f295"/>
              <a:gd name="f304" fmla="?: f84 f7 f296"/>
              <a:gd name="f305" fmla="*/ f297 f41 1"/>
              <a:gd name="f306" fmla="*/ f298 f41 1"/>
              <a:gd name="f307" fmla="*/ f299 f41 1"/>
              <a:gd name="f308" fmla="*/ f300 f41 1"/>
              <a:gd name="f309" fmla="*/ f303 f41 1"/>
              <a:gd name="f310" fmla="*/ f304 f41 1"/>
              <a:gd name="f311" fmla="*/ f301 f41 1"/>
              <a:gd name="f312" fmla="*/ f302 f41 1"/>
            </a:gdLst>
            <a:ahLst/>
            <a:cxnLst>
              <a:cxn ang="3cd4">
                <a:pos x="hc" y="t"/>
              </a:cxn>
              <a:cxn ang="0">
                <a:pos x="r" y="vc"/>
              </a:cxn>
              <a:cxn ang="cd4">
                <a:pos x="hc" y="b"/>
              </a:cxn>
              <a:cxn ang="cd2">
                <a:pos x="l" y="vc"/>
              </a:cxn>
              <a:cxn ang="f38">
                <a:pos x="f305" y="f306"/>
              </a:cxn>
              <a:cxn ang="f39">
                <a:pos x="f307" y="f308"/>
              </a:cxn>
              <a:cxn ang="f40">
                <a:pos x="f87" y="f88"/>
              </a:cxn>
            </a:cxnLst>
            <a:rect l="f309" t="f310" r="f311" b="f312"/>
            <a:pathLst>
              <a:path>
                <a:moveTo>
                  <a:pt x="f289" y="f290"/>
                </a:moveTo>
                <a:arcTo wR="f77" hR="f78" stAng="f48" swAng="f74"/>
                <a:lnTo>
                  <a:pt x="f291" y="f292"/>
                </a:lnTo>
                <a:arcTo wR="f95" hR="f96" stAng="f49" swAng="f80"/>
                <a:close/>
              </a:path>
            </a:pathLst>
          </a:custGeom>
          <a:solidFill>
            <a:srgbClr val="FFC000"/>
          </a:solidFill>
          <a:ln w="12701">
            <a:solidFill>
              <a:srgbClr val="FFC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27" name="Ellipse 57"/>
          <p:cNvSpPr/>
          <p:nvPr/>
        </p:nvSpPr>
        <p:spPr>
          <a:xfrm>
            <a:off x="1239414" y="4090321"/>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8" name="Ellipse 58"/>
          <p:cNvSpPr/>
          <p:nvPr/>
        </p:nvSpPr>
        <p:spPr>
          <a:xfrm>
            <a:off x="990752" y="4084707"/>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9" name="Ellipse 59"/>
          <p:cNvSpPr/>
          <p:nvPr/>
        </p:nvSpPr>
        <p:spPr>
          <a:xfrm>
            <a:off x="667292" y="4084707"/>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0" name="Ellipse 60"/>
          <p:cNvSpPr/>
          <p:nvPr/>
        </p:nvSpPr>
        <p:spPr>
          <a:xfrm>
            <a:off x="413199" y="4084707"/>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1" name="Ellipse 61"/>
          <p:cNvSpPr/>
          <p:nvPr/>
        </p:nvSpPr>
        <p:spPr>
          <a:xfrm>
            <a:off x="413199" y="4294945"/>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2" name="Arc plein 64"/>
          <p:cNvSpPr/>
          <p:nvPr/>
        </p:nvSpPr>
        <p:spPr>
          <a:xfrm rot="10649624">
            <a:off x="1673333" y="3660398"/>
            <a:ext cx="1153826" cy="945910"/>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181"/>
              <a:gd name="f11" fmla="val 272"/>
              <a:gd name="f12" fmla="val 29916"/>
              <a:gd name="f13" fmla="+- 0 0 -271"/>
              <a:gd name="f14" fmla="+- 0 0 -182"/>
              <a:gd name="f15" fmla="+- 0 0 -226"/>
              <a:gd name="f16" fmla="abs f4"/>
              <a:gd name="f17" fmla="abs f5"/>
              <a:gd name="f18" fmla="abs f6"/>
              <a:gd name="f19" fmla="+- 0 0 f10"/>
              <a:gd name="f20" fmla="+- 0 0 f11"/>
              <a:gd name="f21" fmla="*/ f13 f0 1"/>
              <a:gd name="f22" fmla="*/ f14 f0 1"/>
              <a:gd name="f23" fmla="*/ f15 f0 1"/>
              <a:gd name="f24" fmla="?: f16 f4 1"/>
              <a:gd name="f25" fmla="?: f17 f5 1"/>
              <a:gd name="f26" fmla="?: f18 f6 1"/>
              <a:gd name="f27" fmla="*/ f19 f0 1"/>
              <a:gd name="f28" fmla="*/ f20 f0 1"/>
              <a:gd name="f29" fmla="*/ f21 1 f3"/>
              <a:gd name="f30" fmla="*/ f22 1 f3"/>
              <a:gd name="f31" fmla="*/ f23 1 f3"/>
              <a:gd name="f32" fmla="*/ f24 1 21600"/>
              <a:gd name="f33" fmla="*/ f25 1 21600"/>
              <a:gd name="f34" fmla="*/ 21600 f24 1"/>
              <a:gd name="f35" fmla="*/ 21600 f25 1"/>
              <a:gd name="f36" fmla="*/ f27 1 f3"/>
              <a:gd name="f37" fmla="*/ f28 1 f3"/>
              <a:gd name="f38" fmla="+- f29 0 f1"/>
              <a:gd name="f39" fmla="+- f30 0 f1"/>
              <a:gd name="f40" fmla="+- f31 0 f1"/>
              <a:gd name="f41" fmla="min f33 f32"/>
              <a:gd name="f42" fmla="*/ f34 1 f26"/>
              <a:gd name="f43" fmla="*/ f35 1 f26"/>
              <a:gd name="f44" fmla="+- f36 0 f1"/>
              <a:gd name="f45" fmla="+- f37 0 f1"/>
              <a:gd name="f46" fmla="val f42"/>
              <a:gd name="f47" fmla="val f43"/>
              <a:gd name="f48" fmla="+- 0 0 f44"/>
              <a:gd name="f49" fmla="+- 0 0 f45"/>
              <a:gd name="f50" fmla="+- f47 0 f7"/>
              <a:gd name="f51" fmla="+- f46 0 f7"/>
              <a:gd name="f52" fmla="+- f49 0 f48"/>
              <a:gd name="f53" fmla="+- f48 f1 0"/>
              <a:gd name="f54" fmla="+- f49 f1 0"/>
              <a:gd name="f55" fmla="+- 21600000 0 f48"/>
              <a:gd name="f56" fmla="+- f1 0 f48"/>
              <a:gd name="f57" fmla="+- 27000000 0 f48"/>
              <a:gd name="f58" fmla="+- f0 0 f48"/>
              <a:gd name="f59" fmla="+- 32400000 0 f48"/>
              <a:gd name="f60" fmla="+- f2 0 f48"/>
              <a:gd name="f61" fmla="+- 37800000 0 f48"/>
              <a:gd name="f62" fmla="*/ f50 1 2"/>
              <a:gd name="f63" fmla="*/ f51 1 2"/>
              <a:gd name="f64" fmla="min f51 f50"/>
              <a:gd name="f65" fmla="+- f52 21600000 0"/>
              <a:gd name="f66" fmla="?: f56 f56 f57"/>
              <a:gd name="f67" fmla="?: f58 f58 f59"/>
              <a:gd name="f68" fmla="?: f60 f60 f61"/>
              <a:gd name="f69" fmla="*/ f53 f8 1"/>
              <a:gd name="f70" fmla="*/ f54 f8 1"/>
              <a:gd name="f71" fmla="+- f7 f62 0"/>
              <a:gd name="f72" fmla="+- f7 f63 0"/>
              <a:gd name="f73" fmla="*/ f64 f12 1"/>
              <a:gd name="f74" fmla="?: f52 f52 f65"/>
              <a:gd name="f75" fmla="*/ f69 1 f0"/>
              <a:gd name="f76" fmla="*/ f70 1 f0"/>
              <a:gd name="f77" fmla="*/ f63 f41 1"/>
              <a:gd name="f78" fmla="*/ f62 f41 1"/>
              <a:gd name="f79" fmla="*/ f73 1 100000"/>
              <a:gd name="f80" fmla="+- 0 0 f74"/>
              <a:gd name="f81" fmla="+- f74 0 f55"/>
              <a:gd name="f82" fmla="+- f74 0 f66"/>
              <a:gd name="f83" fmla="+- f74 0 f67"/>
              <a:gd name="f84" fmla="+- f74 0 f68"/>
              <a:gd name="f85" fmla="+- 0 0 f75"/>
              <a:gd name="f86" fmla="+- 0 0 f76"/>
              <a:gd name="f87" fmla="*/ f72 f41 1"/>
              <a:gd name="f88" fmla="*/ f71 f41 1"/>
              <a:gd name="f89" fmla="+- f63 0 f79"/>
              <a:gd name="f90" fmla="+- f62 0 f79"/>
              <a:gd name="f91" fmla="+- 0 0 f85"/>
              <a:gd name="f92" fmla="+- 0 0 f86"/>
              <a:gd name="f93" fmla="*/ f91 f0 1"/>
              <a:gd name="f94" fmla="*/ f92 f0 1"/>
              <a:gd name="f95" fmla="*/ f89 f41 1"/>
              <a:gd name="f96" fmla="*/ f90 f41 1"/>
              <a:gd name="f97" fmla="*/ f93 1 f8"/>
              <a:gd name="f98" fmla="*/ f94 1 f8"/>
              <a:gd name="f99" fmla="+- f97 0 f1"/>
              <a:gd name="f100" fmla="+- f98 0 f1"/>
              <a:gd name="f101" fmla="sin 1 f99"/>
              <a:gd name="f102" fmla="cos 1 f99"/>
              <a:gd name="f103" fmla="sin 1 f100"/>
              <a:gd name="f104" fmla="cos 1 f100"/>
              <a:gd name="f105" fmla="+- 0 0 f101"/>
              <a:gd name="f106" fmla="+- 0 0 f102"/>
              <a:gd name="f107" fmla="+- 0 0 f103"/>
              <a:gd name="f108" fmla="+- 0 0 f104"/>
              <a:gd name="f109" fmla="+- 0 0 f105"/>
              <a:gd name="f110" fmla="+- 0 0 f106"/>
              <a:gd name="f111" fmla="+- 0 0 f107"/>
              <a:gd name="f112" fmla="+- 0 0 f108"/>
              <a:gd name="f113" fmla="val f109"/>
              <a:gd name="f114" fmla="val f110"/>
              <a:gd name="f115" fmla="val f111"/>
              <a:gd name="f116" fmla="val f112"/>
              <a:gd name="f117" fmla="*/ f113 f63 1"/>
              <a:gd name="f118" fmla="*/ f114 f62 1"/>
              <a:gd name="f119" fmla="*/ f115 f63 1"/>
              <a:gd name="f120" fmla="*/ f116 f62 1"/>
              <a:gd name="f121" fmla="*/ f115 f89 1"/>
              <a:gd name="f122" fmla="*/ f116 f90 1"/>
              <a:gd name="f123" fmla="*/ f113 f89 1"/>
              <a:gd name="f124" fmla="*/ f114 f90 1"/>
              <a:gd name="f125" fmla="+- 0 0 f118"/>
              <a:gd name="f126" fmla="+- 0 0 f117"/>
              <a:gd name="f127" fmla="+- 0 0 f120"/>
              <a:gd name="f128" fmla="+- 0 0 f119"/>
              <a:gd name="f129" fmla="+- 0 0 f122"/>
              <a:gd name="f130" fmla="+- 0 0 f121"/>
              <a:gd name="f131" fmla="+- 0 0 f124"/>
              <a:gd name="f132" fmla="+- 0 0 f123"/>
              <a:gd name="f133" fmla="+- 0 0 f125"/>
              <a:gd name="f134" fmla="+- 0 0 f126"/>
              <a:gd name="f135" fmla="+- 0 0 f127"/>
              <a:gd name="f136" fmla="+- 0 0 f128"/>
              <a:gd name="f137" fmla="+- 0 0 f129"/>
              <a:gd name="f138" fmla="+- 0 0 f130"/>
              <a:gd name="f139" fmla="+- 0 0 f131"/>
              <a:gd name="f140" fmla="+- 0 0 f132"/>
              <a:gd name="f141" fmla="at2 f133 f134"/>
              <a:gd name="f142" fmla="at2 f135 f136"/>
              <a:gd name="f143" fmla="at2 f137 f138"/>
              <a:gd name="f144" fmla="at2 f139 f140"/>
              <a:gd name="f145" fmla="+- f141 f1 0"/>
              <a:gd name="f146" fmla="+- f142 f1 0"/>
              <a:gd name="f147" fmla="+- f143 f1 0"/>
              <a:gd name="f148" fmla="+- f144 f1 0"/>
              <a:gd name="f149" fmla="*/ f145 f8 1"/>
              <a:gd name="f150" fmla="*/ f146 f8 1"/>
              <a:gd name="f151" fmla="*/ f147 f8 1"/>
              <a:gd name="f152" fmla="*/ f148 f8 1"/>
              <a:gd name="f153" fmla="*/ f149 1 f0"/>
              <a:gd name="f154" fmla="*/ f150 1 f0"/>
              <a:gd name="f155" fmla="*/ f151 1 f0"/>
              <a:gd name="f156" fmla="*/ f152 1 f0"/>
              <a:gd name="f157" fmla="+- 0 0 f153"/>
              <a:gd name="f158" fmla="+- 0 0 f154"/>
              <a:gd name="f159" fmla="+- 0 0 f155"/>
              <a:gd name="f160" fmla="+- 0 0 f156"/>
              <a:gd name="f161" fmla="val f157"/>
              <a:gd name="f162" fmla="val f158"/>
              <a:gd name="f163" fmla="val f159"/>
              <a:gd name="f164" fmla="val f160"/>
              <a:gd name="f165" fmla="+- 0 0 f161"/>
              <a:gd name="f166" fmla="+- 0 0 f162"/>
              <a:gd name="f167" fmla="+- 0 0 f163"/>
              <a:gd name="f168" fmla="+- 0 0 f164"/>
              <a:gd name="f169" fmla="*/ f165 f0 1"/>
              <a:gd name="f170" fmla="*/ f166 f0 1"/>
              <a:gd name="f171" fmla="*/ f167 f0 1"/>
              <a:gd name="f172" fmla="*/ f168 f0 1"/>
              <a:gd name="f173" fmla="*/ f169 1 f8"/>
              <a:gd name="f174" fmla="*/ f170 1 f8"/>
              <a:gd name="f175" fmla="*/ f171 1 f8"/>
              <a:gd name="f176" fmla="*/ f172 1 f8"/>
              <a:gd name="f177" fmla="+- f173 0 f1"/>
              <a:gd name="f178" fmla="+- f174 0 f1"/>
              <a:gd name="f179" fmla="+- f175 0 f1"/>
              <a:gd name="f180" fmla="+- f176 0 f1"/>
              <a:gd name="f181" fmla="+- f177 f1 0"/>
              <a:gd name="f182" fmla="+- f178 f1 0"/>
              <a:gd name="f183" fmla="+- f179 f1 0"/>
              <a:gd name="f184" fmla="+- f180 f1 0"/>
              <a:gd name="f185" fmla="*/ f181 f8 1"/>
              <a:gd name="f186" fmla="*/ f182 f8 1"/>
              <a:gd name="f187" fmla="*/ f183 f8 1"/>
              <a:gd name="f188" fmla="*/ f184 f8 1"/>
              <a:gd name="f189" fmla="*/ f185 1 f0"/>
              <a:gd name="f190" fmla="*/ f186 1 f0"/>
              <a:gd name="f191" fmla="*/ f187 1 f0"/>
              <a:gd name="f192" fmla="*/ f188 1 f0"/>
              <a:gd name="f193" fmla="+- 0 0 f189"/>
              <a:gd name="f194" fmla="+- 0 0 f190"/>
              <a:gd name="f195" fmla="+- 0 0 f191"/>
              <a:gd name="f196" fmla="+- 0 0 f192"/>
              <a:gd name="f197" fmla="+- 0 0 f193"/>
              <a:gd name="f198" fmla="+- 0 0 f194"/>
              <a:gd name="f199" fmla="+- 0 0 f195"/>
              <a:gd name="f200" fmla="+- 0 0 f196"/>
              <a:gd name="f201" fmla="*/ f197 f0 1"/>
              <a:gd name="f202" fmla="*/ f198 f0 1"/>
              <a:gd name="f203" fmla="*/ f199 f0 1"/>
              <a:gd name="f204" fmla="*/ f200 f0 1"/>
              <a:gd name="f205" fmla="*/ f201 1 f8"/>
              <a:gd name="f206" fmla="*/ f202 1 f8"/>
              <a:gd name="f207" fmla="*/ f203 1 f8"/>
              <a:gd name="f208" fmla="*/ f204 1 f8"/>
              <a:gd name="f209" fmla="+- f205 0 f1"/>
              <a:gd name="f210" fmla="+- f206 0 f1"/>
              <a:gd name="f211" fmla="+- f207 0 f1"/>
              <a:gd name="f212" fmla="+- f208 0 f1"/>
              <a:gd name="f213" fmla="cos 1 f209"/>
              <a:gd name="f214" fmla="sin 1 f209"/>
              <a:gd name="f215" fmla="cos 1 f210"/>
              <a:gd name="f216" fmla="sin 1 f210"/>
              <a:gd name="f217" fmla="cos 1 f211"/>
              <a:gd name="f218" fmla="sin 1 f211"/>
              <a:gd name="f219" fmla="cos 1 f212"/>
              <a:gd name="f220" fmla="sin 1 f212"/>
              <a:gd name="f221" fmla="+- 0 0 f213"/>
              <a:gd name="f222" fmla="+- 0 0 f214"/>
              <a:gd name="f223" fmla="+- 0 0 f215"/>
              <a:gd name="f224" fmla="+- 0 0 f216"/>
              <a:gd name="f225" fmla="+- 0 0 f217"/>
              <a:gd name="f226" fmla="+- 0 0 f218"/>
              <a:gd name="f227" fmla="+- 0 0 f219"/>
              <a:gd name="f228" fmla="+- 0 0 f220"/>
              <a:gd name="f229" fmla="+- 0 0 f221"/>
              <a:gd name="f230" fmla="+- 0 0 f222"/>
              <a:gd name="f231" fmla="+- 0 0 f223"/>
              <a:gd name="f232" fmla="+- 0 0 f224"/>
              <a:gd name="f233" fmla="+- 0 0 f225"/>
              <a:gd name="f234" fmla="+- 0 0 f226"/>
              <a:gd name="f235" fmla="+- 0 0 f227"/>
              <a:gd name="f236" fmla="+- 0 0 f228"/>
              <a:gd name="f237" fmla="val f229"/>
              <a:gd name="f238" fmla="val f230"/>
              <a:gd name="f239" fmla="val f231"/>
              <a:gd name="f240" fmla="val f232"/>
              <a:gd name="f241" fmla="val f233"/>
              <a:gd name="f242" fmla="val f234"/>
              <a:gd name="f243" fmla="val f235"/>
              <a:gd name="f244" fmla="val f236"/>
              <a:gd name="f245" fmla="+- 0 0 f237"/>
              <a:gd name="f246" fmla="+- 0 0 f238"/>
              <a:gd name="f247" fmla="+- 0 0 f239"/>
              <a:gd name="f248" fmla="+- 0 0 f240"/>
              <a:gd name="f249" fmla="+- 0 0 f241"/>
              <a:gd name="f250" fmla="+- 0 0 f242"/>
              <a:gd name="f251" fmla="+- 0 0 f243"/>
              <a:gd name="f252" fmla="+- 0 0 f244"/>
              <a:gd name="f253" fmla="*/ f9 f245 1"/>
              <a:gd name="f254" fmla="*/ f9 f246 1"/>
              <a:gd name="f255" fmla="*/ f9 f247 1"/>
              <a:gd name="f256" fmla="*/ f9 f248 1"/>
              <a:gd name="f257" fmla="*/ f9 f249 1"/>
              <a:gd name="f258" fmla="*/ f9 f250 1"/>
              <a:gd name="f259" fmla="*/ f9 f251 1"/>
              <a:gd name="f260" fmla="*/ f9 f252 1"/>
              <a:gd name="f261" fmla="*/ f253 f63 1"/>
              <a:gd name="f262" fmla="*/ f254 f62 1"/>
              <a:gd name="f263" fmla="*/ f255 f63 1"/>
              <a:gd name="f264" fmla="*/ f256 f62 1"/>
              <a:gd name="f265" fmla="*/ f257 f89 1"/>
              <a:gd name="f266" fmla="*/ f258 f90 1"/>
              <a:gd name="f267" fmla="*/ f259 f89 1"/>
              <a:gd name="f268" fmla="*/ f260 f90 1"/>
              <a:gd name="f269" fmla="+- f72 f261 0"/>
              <a:gd name="f270" fmla="+- f71 f262 0"/>
              <a:gd name="f271" fmla="+- f72 f263 0"/>
              <a:gd name="f272" fmla="+- f71 f264 0"/>
              <a:gd name="f273" fmla="+- f72 f265 0"/>
              <a:gd name="f274" fmla="+- f71 f266 0"/>
              <a:gd name="f275" fmla="+- f72 f267 0"/>
              <a:gd name="f276" fmla="+- f71 f268 0"/>
              <a:gd name="f277" fmla="max f269 f273"/>
              <a:gd name="f278" fmla="max f271 f275"/>
              <a:gd name="f279" fmla="max f270 f274"/>
              <a:gd name="f280" fmla="max f272 f276"/>
              <a:gd name="f281" fmla="min f269 f273"/>
              <a:gd name="f282" fmla="min f271 f275"/>
              <a:gd name="f283" fmla="min f270 f274"/>
              <a:gd name="f284" fmla="min f272 f276"/>
              <a:gd name="f285" fmla="+- f269 f275 0"/>
              <a:gd name="f286" fmla="+- f270 f276 0"/>
              <a:gd name="f287" fmla="+- f271 f273 0"/>
              <a:gd name="f288" fmla="+- f272 f274 0"/>
              <a:gd name="f289" fmla="*/ f269 f41 1"/>
              <a:gd name="f290" fmla="*/ f270 f41 1"/>
              <a:gd name="f291" fmla="*/ f273 f41 1"/>
              <a:gd name="f292" fmla="*/ f274 f41 1"/>
              <a:gd name="f293" fmla="max f277 f278"/>
              <a:gd name="f294" fmla="max f279 f280"/>
              <a:gd name="f295" fmla="min f281 f282"/>
              <a:gd name="f296" fmla="min f283 f284"/>
              <a:gd name="f297" fmla="*/ f285 1 2"/>
              <a:gd name="f298" fmla="*/ f286 1 2"/>
              <a:gd name="f299" fmla="*/ f287 1 2"/>
              <a:gd name="f300" fmla="*/ f288 1 2"/>
              <a:gd name="f301" fmla="?: f81 f46 f293"/>
              <a:gd name="f302" fmla="?: f82 f47 f294"/>
              <a:gd name="f303" fmla="?: f83 f7 f295"/>
              <a:gd name="f304" fmla="?: f84 f7 f296"/>
              <a:gd name="f305" fmla="*/ f297 f41 1"/>
              <a:gd name="f306" fmla="*/ f298 f41 1"/>
              <a:gd name="f307" fmla="*/ f299 f41 1"/>
              <a:gd name="f308" fmla="*/ f300 f41 1"/>
              <a:gd name="f309" fmla="*/ f303 f41 1"/>
              <a:gd name="f310" fmla="*/ f304 f41 1"/>
              <a:gd name="f311" fmla="*/ f301 f41 1"/>
              <a:gd name="f312" fmla="*/ f302 f41 1"/>
            </a:gdLst>
            <a:ahLst/>
            <a:cxnLst>
              <a:cxn ang="3cd4">
                <a:pos x="hc" y="t"/>
              </a:cxn>
              <a:cxn ang="0">
                <a:pos x="r" y="vc"/>
              </a:cxn>
              <a:cxn ang="cd4">
                <a:pos x="hc" y="b"/>
              </a:cxn>
              <a:cxn ang="cd2">
                <a:pos x="l" y="vc"/>
              </a:cxn>
              <a:cxn ang="f38">
                <a:pos x="f305" y="f306"/>
              </a:cxn>
              <a:cxn ang="f39">
                <a:pos x="f307" y="f308"/>
              </a:cxn>
              <a:cxn ang="f40">
                <a:pos x="f87" y="f88"/>
              </a:cxn>
            </a:cxnLst>
            <a:rect l="f309" t="f310" r="f311" b="f312"/>
            <a:pathLst>
              <a:path>
                <a:moveTo>
                  <a:pt x="f289" y="f290"/>
                </a:moveTo>
                <a:arcTo wR="f77" hR="f78" stAng="f48" swAng="f74"/>
                <a:lnTo>
                  <a:pt x="f291" y="f292"/>
                </a:lnTo>
                <a:arcTo wR="f95" hR="f96" stAng="f49" swAng="f80"/>
                <a:close/>
              </a:path>
            </a:pathLst>
          </a:custGeom>
          <a:solidFill>
            <a:srgbClr val="FFC000"/>
          </a:solidFill>
          <a:ln w="12701">
            <a:solidFill>
              <a:srgbClr val="FFC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3" name="Ellipse 65"/>
          <p:cNvSpPr/>
          <p:nvPr/>
        </p:nvSpPr>
        <p:spPr>
          <a:xfrm>
            <a:off x="694249" y="4284256"/>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4" name="Ellipse 66"/>
          <p:cNvSpPr/>
          <p:nvPr/>
        </p:nvSpPr>
        <p:spPr>
          <a:xfrm>
            <a:off x="969538" y="4284256"/>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5" name="Ellipse 67"/>
          <p:cNvSpPr/>
          <p:nvPr/>
        </p:nvSpPr>
        <p:spPr>
          <a:xfrm>
            <a:off x="1239414" y="4284256"/>
            <a:ext cx="132203" cy="973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6" name="Arc plein 68"/>
          <p:cNvSpPr/>
          <p:nvPr/>
        </p:nvSpPr>
        <p:spPr>
          <a:xfrm rot="16200004">
            <a:off x="1680131" y="4734182"/>
            <a:ext cx="1153826" cy="1125891"/>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212"/>
              <a:gd name="f11" fmla="val 270"/>
              <a:gd name="f12" fmla="val 25000"/>
              <a:gd name="f13" fmla="+- 0 0 -302"/>
              <a:gd name="f14" fmla="+- 0 0 -180"/>
              <a:gd name="f15" fmla="+- 0 0 -241"/>
              <a:gd name="f16" fmla="abs f4"/>
              <a:gd name="f17" fmla="abs f5"/>
              <a:gd name="f18" fmla="abs f6"/>
              <a:gd name="f19" fmla="+- 0 0 f10"/>
              <a:gd name="f20" fmla="+- 0 0 f11"/>
              <a:gd name="f21" fmla="*/ f13 f0 1"/>
              <a:gd name="f22" fmla="*/ f14 f0 1"/>
              <a:gd name="f23" fmla="*/ f15 f0 1"/>
              <a:gd name="f24" fmla="?: f16 f4 1"/>
              <a:gd name="f25" fmla="?: f17 f5 1"/>
              <a:gd name="f26" fmla="?: f18 f6 1"/>
              <a:gd name="f27" fmla="*/ f19 f0 1"/>
              <a:gd name="f28" fmla="*/ f20 f0 1"/>
              <a:gd name="f29" fmla="*/ f21 1 f3"/>
              <a:gd name="f30" fmla="*/ f22 1 f3"/>
              <a:gd name="f31" fmla="*/ f23 1 f3"/>
              <a:gd name="f32" fmla="*/ f24 1 21600"/>
              <a:gd name="f33" fmla="*/ f25 1 21600"/>
              <a:gd name="f34" fmla="*/ 21600 f24 1"/>
              <a:gd name="f35" fmla="*/ 21600 f25 1"/>
              <a:gd name="f36" fmla="*/ f27 1 f3"/>
              <a:gd name="f37" fmla="*/ f28 1 f3"/>
              <a:gd name="f38" fmla="+- f29 0 f1"/>
              <a:gd name="f39" fmla="+- f30 0 f1"/>
              <a:gd name="f40" fmla="+- f31 0 f1"/>
              <a:gd name="f41" fmla="min f33 f32"/>
              <a:gd name="f42" fmla="*/ f34 1 f26"/>
              <a:gd name="f43" fmla="*/ f35 1 f26"/>
              <a:gd name="f44" fmla="+- f36 0 f1"/>
              <a:gd name="f45" fmla="+- f37 0 f1"/>
              <a:gd name="f46" fmla="val f42"/>
              <a:gd name="f47" fmla="val f43"/>
              <a:gd name="f48" fmla="+- 0 0 f44"/>
              <a:gd name="f49" fmla="+- 0 0 f45"/>
              <a:gd name="f50" fmla="+- f47 0 f7"/>
              <a:gd name="f51" fmla="+- f46 0 f7"/>
              <a:gd name="f52" fmla="+- f49 0 f48"/>
              <a:gd name="f53" fmla="+- f48 f1 0"/>
              <a:gd name="f54" fmla="+- f49 f1 0"/>
              <a:gd name="f55" fmla="+- 21600000 0 f48"/>
              <a:gd name="f56" fmla="+- f1 0 f48"/>
              <a:gd name="f57" fmla="+- 27000000 0 f48"/>
              <a:gd name="f58" fmla="+- f0 0 f48"/>
              <a:gd name="f59" fmla="+- 32400000 0 f48"/>
              <a:gd name="f60" fmla="+- f2 0 f48"/>
              <a:gd name="f61" fmla="+- 37800000 0 f48"/>
              <a:gd name="f62" fmla="*/ f50 1 2"/>
              <a:gd name="f63" fmla="*/ f51 1 2"/>
              <a:gd name="f64" fmla="min f51 f50"/>
              <a:gd name="f65" fmla="+- f52 21600000 0"/>
              <a:gd name="f66" fmla="?: f56 f56 f57"/>
              <a:gd name="f67" fmla="?: f58 f58 f59"/>
              <a:gd name="f68" fmla="?: f60 f60 f61"/>
              <a:gd name="f69" fmla="*/ f53 f8 1"/>
              <a:gd name="f70" fmla="*/ f54 f8 1"/>
              <a:gd name="f71" fmla="+- f7 f62 0"/>
              <a:gd name="f72" fmla="+- f7 f63 0"/>
              <a:gd name="f73" fmla="*/ f64 f12 1"/>
              <a:gd name="f74" fmla="?: f52 f52 f65"/>
              <a:gd name="f75" fmla="*/ f69 1 f0"/>
              <a:gd name="f76" fmla="*/ f70 1 f0"/>
              <a:gd name="f77" fmla="*/ f63 f41 1"/>
              <a:gd name="f78" fmla="*/ f62 f41 1"/>
              <a:gd name="f79" fmla="*/ f73 1 100000"/>
              <a:gd name="f80" fmla="+- 0 0 f74"/>
              <a:gd name="f81" fmla="+- f74 0 f55"/>
              <a:gd name="f82" fmla="+- f74 0 f66"/>
              <a:gd name="f83" fmla="+- f74 0 f67"/>
              <a:gd name="f84" fmla="+- f74 0 f68"/>
              <a:gd name="f85" fmla="+- 0 0 f75"/>
              <a:gd name="f86" fmla="+- 0 0 f76"/>
              <a:gd name="f87" fmla="*/ f72 f41 1"/>
              <a:gd name="f88" fmla="*/ f71 f41 1"/>
              <a:gd name="f89" fmla="+- f63 0 f79"/>
              <a:gd name="f90" fmla="+- f62 0 f79"/>
              <a:gd name="f91" fmla="+- 0 0 f85"/>
              <a:gd name="f92" fmla="+- 0 0 f86"/>
              <a:gd name="f93" fmla="*/ f91 f0 1"/>
              <a:gd name="f94" fmla="*/ f92 f0 1"/>
              <a:gd name="f95" fmla="*/ f89 f41 1"/>
              <a:gd name="f96" fmla="*/ f90 f41 1"/>
              <a:gd name="f97" fmla="*/ f93 1 f8"/>
              <a:gd name="f98" fmla="*/ f94 1 f8"/>
              <a:gd name="f99" fmla="+- f97 0 f1"/>
              <a:gd name="f100" fmla="+- f98 0 f1"/>
              <a:gd name="f101" fmla="sin 1 f99"/>
              <a:gd name="f102" fmla="cos 1 f99"/>
              <a:gd name="f103" fmla="sin 1 f100"/>
              <a:gd name="f104" fmla="cos 1 f100"/>
              <a:gd name="f105" fmla="+- 0 0 f101"/>
              <a:gd name="f106" fmla="+- 0 0 f102"/>
              <a:gd name="f107" fmla="+- 0 0 f103"/>
              <a:gd name="f108" fmla="+- 0 0 f104"/>
              <a:gd name="f109" fmla="+- 0 0 f105"/>
              <a:gd name="f110" fmla="+- 0 0 f106"/>
              <a:gd name="f111" fmla="+- 0 0 f107"/>
              <a:gd name="f112" fmla="+- 0 0 f108"/>
              <a:gd name="f113" fmla="val f109"/>
              <a:gd name="f114" fmla="val f110"/>
              <a:gd name="f115" fmla="val f111"/>
              <a:gd name="f116" fmla="val f112"/>
              <a:gd name="f117" fmla="*/ f113 f63 1"/>
              <a:gd name="f118" fmla="*/ f114 f62 1"/>
              <a:gd name="f119" fmla="*/ f115 f63 1"/>
              <a:gd name="f120" fmla="*/ f116 f62 1"/>
              <a:gd name="f121" fmla="*/ f115 f89 1"/>
              <a:gd name="f122" fmla="*/ f116 f90 1"/>
              <a:gd name="f123" fmla="*/ f113 f89 1"/>
              <a:gd name="f124" fmla="*/ f114 f90 1"/>
              <a:gd name="f125" fmla="+- 0 0 f118"/>
              <a:gd name="f126" fmla="+- 0 0 f117"/>
              <a:gd name="f127" fmla="+- 0 0 f120"/>
              <a:gd name="f128" fmla="+- 0 0 f119"/>
              <a:gd name="f129" fmla="+- 0 0 f122"/>
              <a:gd name="f130" fmla="+- 0 0 f121"/>
              <a:gd name="f131" fmla="+- 0 0 f124"/>
              <a:gd name="f132" fmla="+- 0 0 f123"/>
              <a:gd name="f133" fmla="+- 0 0 f125"/>
              <a:gd name="f134" fmla="+- 0 0 f126"/>
              <a:gd name="f135" fmla="+- 0 0 f127"/>
              <a:gd name="f136" fmla="+- 0 0 f128"/>
              <a:gd name="f137" fmla="+- 0 0 f129"/>
              <a:gd name="f138" fmla="+- 0 0 f130"/>
              <a:gd name="f139" fmla="+- 0 0 f131"/>
              <a:gd name="f140" fmla="+- 0 0 f132"/>
              <a:gd name="f141" fmla="at2 f133 f134"/>
              <a:gd name="f142" fmla="at2 f135 f136"/>
              <a:gd name="f143" fmla="at2 f137 f138"/>
              <a:gd name="f144" fmla="at2 f139 f140"/>
              <a:gd name="f145" fmla="+- f141 f1 0"/>
              <a:gd name="f146" fmla="+- f142 f1 0"/>
              <a:gd name="f147" fmla="+- f143 f1 0"/>
              <a:gd name="f148" fmla="+- f144 f1 0"/>
              <a:gd name="f149" fmla="*/ f145 f8 1"/>
              <a:gd name="f150" fmla="*/ f146 f8 1"/>
              <a:gd name="f151" fmla="*/ f147 f8 1"/>
              <a:gd name="f152" fmla="*/ f148 f8 1"/>
              <a:gd name="f153" fmla="*/ f149 1 f0"/>
              <a:gd name="f154" fmla="*/ f150 1 f0"/>
              <a:gd name="f155" fmla="*/ f151 1 f0"/>
              <a:gd name="f156" fmla="*/ f152 1 f0"/>
              <a:gd name="f157" fmla="+- 0 0 f153"/>
              <a:gd name="f158" fmla="+- 0 0 f154"/>
              <a:gd name="f159" fmla="+- 0 0 f155"/>
              <a:gd name="f160" fmla="+- 0 0 f156"/>
              <a:gd name="f161" fmla="val f157"/>
              <a:gd name="f162" fmla="val f158"/>
              <a:gd name="f163" fmla="val f159"/>
              <a:gd name="f164" fmla="val f160"/>
              <a:gd name="f165" fmla="+- 0 0 f161"/>
              <a:gd name="f166" fmla="+- 0 0 f162"/>
              <a:gd name="f167" fmla="+- 0 0 f163"/>
              <a:gd name="f168" fmla="+- 0 0 f164"/>
              <a:gd name="f169" fmla="*/ f165 f0 1"/>
              <a:gd name="f170" fmla="*/ f166 f0 1"/>
              <a:gd name="f171" fmla="*/ f167 f0 1"/>
              <a:gd name="f172" fmla="*/ f168 f0 1"/>
              <a:gd name="f173" fmla="*/ f169 1 f8"/>
              <a:gd name="f174" fmla="*/ f170 1 f8"/>
              <a:gd name="f175" fmla="*/ f171 1 f8"/>
              <a:gd name="f176" fmla="*/ f172 1 f8"/>
              <a:gd name="f177" fmla="+- f173 0 f1"/>
              <a:gd name="f178" fmla="+- f174 0 f1"/>
              <a:gd name="f179" fmla="+- f175 0 f1"/>
              <a:gd name="f180" fmla="+- f176 0 f1"/>
              <a:gd name="f181" fmla="+- f177 f1 0"/>
              <a:gd name="f182" fmla="+- f178 f1 0"/>
              <a:gd name="f183" fmla="+- f179 f1 0"/>
              <a:gd name="f184" fmla="+- f180 f1 0"/>
              <a:gd name="f185" fmla="*/ f181 f8 1"/>
              <a:gd name="f186" fmla="*/ f182 f8 1"/>
              <a:gd name="f187" fmla="*/ f183 f8 1"/>
              <a:gd name="f188" fmla="*/ f184 f8 1"/>
              <a:gd name="f189" fmla="*/ f185 1 f0"/>
              <a:gd name="f190" fmla="*/ f186 1 f0"/>
              <a:gd name="f191" fmla="*/ f187 1 f0"/>
              <a:gd name="f192" fmla="*/ f188 1 f0"/>
              <a:gd name="f193" fmla="+- 0 0 f189"/>
              <a:gd name="f194" fmla="+- 0 0 f190"/>
              <a:gd name="f195" fmla="+- 0 0 f191"/>
              <a:gd name="f196" fmla="+- 0 0 f192"/>
              <a:gd name="f197" fmla="+- 0 0 f193"/>
              <a:gd name="f198" fmla="+- 0 0 f194"/>
              <a:gd name="f199" fmla="+- 0 0 f195"/>
              <a:gd name="f200" fmla="+- 0 0 f196"/>
              <a:gd name="f201" fmla="*/ f197 f0 1"/>
              <a:gd name="f202" fmla="*/ f198 f0 1"/>
              <a:gd name="f203" fmla="*/ f199 f0 1"/>
              <a:gd name="f204" fmla="*/ f200 f0 1"/>
              <a:gd name="f205" fmla="*/ f201 1 f8"/>
              <a:gd name="f206" fmla="*/ f202 1 f8"/>
              <a:gd name="f207" fmla="*/ f203 1 f8"/>
              <a:gd name="f208" fmla="*/ f204 1 f8"/>
              <a:gd name="f209" fmla="+- f205 0 f1"/>
              <a:gd name="f210" fmla="+- f206 0 f1"/>
              <a:gd name="f211" fmla="+- f207 0 f1"/>
              <a:gd name="f212" fmla="+- f208 0 f1"/>
              <a:gd name="f213" fmla="cos 1 f209"/>
              <a:gd name="f214" fmla="sin 1 f209"/>
              <a:gd name="f215" fmla="cos 1 f210"/>
              <a:gd name="f216" fmla="sin 1 f210"/>
              <a:gd name="f217" fmla="cos 1 f211"/>
              <a:gd name="f218" fmla="sin 1 f211"/>
              <a:gd name="f219" fmla="cos 1 f212"/>
              <a:gd name="f220" fmla="sin 1 f212"/>
              <a:gd name="f221" fmla="+- 0 0 f213"/>
              <a:gd name="f222" fmla="+- 0 0 f214"/>
              <a:gd name="f223" fmla="+- 0 0 f215"/>
              <a:gd name="f224" fmla="+- 0 0 f216"/>
              <a:gd name="f225" fmla="+- 0 0 f217"/>
              <a:gd name="f226" fmla="+- 0 0 f218"/>
              <a:gd name="f227" fmla="+- 0 0 f219"/>
              <a:gd name="f228" fmla="+- 0 0 f220"/>
              <a:gd name="f229" fmla="+- 0 0 f221"/>
              <a:gd name="f230" fmla="+- 0 0 f222"/>
              <a:gd name="f231" fmla="+- 0 0 f223"/>
              <a:gd name="f232" fmla="+- 0 0 f224"/>
              <a:gd name="f233" fmla="+- 0 0 f225"/>
              <a:gd name="f234" fmla="+- 0 0 f226"/>
              <a:gd name="f235" fmla="+- 0 0 f227"/>
              <a:gd name="f236" fmla="+- 0 0 f228"/>
              <a:gd name="f237" fmla="val f229"/>
              <a:gd name="f238" fmla="val f230"/>
              <a:gd name="f239" fmla="val f231"/>
              <a:gd name="f240" fmla="val f232"/>
              <a:gd name="f241" fmla="val f233"/>
              <a:gd name="f242" fmla="val f234"/>
              <a:gd name="f243" fmla="val f235"/>
              <a:gd name="f244" fmla="val f236"/>
              <a:gd name="f245" fmla="+- 0 0 f237"/>
              <a:gd name="f246" fmla="+- 0 0 f238"/>
              <a:gd name="f247" fmla="+- 0 0 f239"/>
              <a:gd name="f248" fmla="+- 0 0 f240"/>
              <a:gd name="f249" fmla="+- 0 0 f241"/>
              <a:gd name="f250" fmla="+- 0 0 f242"/>
              <a:gd name="f251" fmla="+- 0 0 f243"/>
              <a:gd name="f252" fmla="+- 0 0 f244"/>
              <a:gd name="f253" fmla="*/ f9 f245 1"/>
              <a:gd name="f254" fmla="*/ f9 f246 1"/>
              <a:gd name="f255" fmla="*/ f9 f247 1"/>
              <a:gd name="f256" fmla="*/ f9 f248 1"/>
              <a:gd name="f257" fmla="*/ f9 f249 1"/>
              <a:gd name="f258" fmla="*/ f9 f250 1"/>
              <a:gd name="f259" fmla="*/ f9 f251 1"/>
              <a:gd name="f260" fmla="*/ f9 f252 1"/>
              <a:gd name="f261" fmla="*/ f253 f63 1"/>
              <a:gd name="f262" fmla="*/ f254 f62 1"/>
              <a:gd name="f263" fmla="*/ f255 f63 1"/>
              <a:gd name="f264" fmla="*/ f256 f62 1"/>
              <a:gd name="f265" fmla="*/ f257 f89 1"/>
              <a:gd name="f266" fmla="*/ f258 f90 1"/>
              <a:gd name="f267" fmla="*/ f259 f89 1"/>
              <a:gd name="f268" fmla="*/ f260 f90 1"/>
              <a:gd name="f269" fmla="+- f72 f261 0"/>
              <a:gd name="f270" fmla="+- f71 f262 0"/>
              <a:gd name="f271" fmla="+- f72 f263 0"/>
              <a:gd name="f272" fmla="+- f71 f264 0"/>
              <a:gd name="f273" fmla="+- f72 f265 0"/>
              <a:gd name="f274" fmla="+- f71 f266 0"/>
              <a:gd name="f275" fmla="+- f72 f267 0"/>
              <a:gd name="f276" fmla="+- f71 f268 0"/>
              <a:gd name="f277" fmla="max f269 f273"/>
              <a:gd name="f278" fmla="max f271 f275"/>
              <a:gd name="f279" fmla="max f270 f274"/>
              <a:gd name="f280" fmla="max f272 f276"/>
              <a:gd name="f281" fmla="min f269 f273"/>
              <a:gd name="f282" fmla="min f271 f275"/>
              <a:gd name="f283" fmla="min f270 f274"/>
              <a:gd name="f284" fmla="min f272 f276"/>
              <a:gd name="f285" fmla="+- f269 f275 0"/>
              <a:gd name="f286" fmla="+- f270 f276 0"/>
              <a:gd name="f287" fmla="+- f271 f273 0"/>
              <a:gd name="f288" fmla="+- f272 f274 0"/>
              <a:gd name="f289" fmla="*/ f269 f41 1"/>
              <a:gd name="f290" fmla="*/ f270 f41 1"/>
              <a:gd name="f291" fmla="*/ f273 f41 1"/>
              <a:gd name="f292" fmla="*/ f274 f41 1"/>
              <a:gd name="f293" fmla="max f277 f278"/>
              <a:gd name="f294" fmla="max f279 f280"/>
              <a:gd name="f295" fmla="min f281 f282"/>
              <a:gd name="f296" fmla="min f283 f284"/>
              <a:gd name="f297" fmla="*/ f285 1 2"/>
              <a:gd name="f298" fmla="*/ f286 1 2"/>
              <a:gd name="f299" fmla="*/ f287 1 2"/>
              <a:gd name="f300" fmla="*/ f288 1 2"/>
              <a:gd name="f301" fmla="?: f81 f46 f293"/>
              <a:gd name="f302" fmla="?: f82 f47 f294"/>
              <a:gd name="f303" fmla="?: f83 f7 f295"/>
              <a:gd name="f304" fmla="?: f84 f7 f296"/>
              <a:gd name="f305" fmla="*/ f297 f41 1"/>
              <a:gd name="f306" fmla="*/ f298 f41 1"/>
              <a:gd name="f307" fmla="*/ f299 f41 1"/>
              <a:gd name="f308" fmla="*/ f300 f41 1"/>
              <a:gd name="f309" fmla="*/ f303 f41 1"/>
              <a:gd name="f310" fmla="*/ f304 f41 1"/>
              <a:gd name="f311" fmla="*/ f301 f41 1"/>
              <a:gd name="f312" fmla="*/ f302 f41 1"/>
            </a:gdLst>
            <a:ahLst/>
            <a:cxnLst>
              <a:cxn ang="3cd4">
                <a:pos x="hc" y="t"/>
              </a:cxn>
              <a:cxn ang="0">
                <a:pos x="r" y="vc"/>
              </a:cxn>
              <a:cxn ang="cd4">
                <a:pos x="hc" y="b"/>
              </a:cxn>
              <a:cxn ang="cd2">
                <a:pos x="l" y="vc"/>
              </a:cxn>
              <a:cxn ang="f38">
                <a:pos x="f305" y="f306"/>
              </a:cxn>
              <a:cxn ang="f39">
                <a:pos x="f307" y="f308"/>
              </a:cxn>
              <a:cxn ang="f40">
                <a:pos x="f87" y="f88"/>
              </a:cxn>
            </a:cxnLst>
            <a:rect l="f309" t="f310" r="f311" b="f312"/>
            <a:pathLst>
              <a:path>
                <a:moveTo>
                  <a:pt x="f289" y="f290"/>
                </a:moveTo>
                <a:arcTo wR="f77" hR="f78" stAng="f48" swAng="f74"/>
                <a:lnTo>
                  <a:pt x="f291" y="f292"/>
                </a:lnTo>
                <a:arcTo wR="f95" hR="f96" stAng="f49" swAng="f80"/>
                <a:close/>
              </a:path>
            </a:pathLst>
          </a:custGeom>
          <a:solidFill>
            <a:srgbClr val="FFC000"/>
          </a:solidFill>
          <a:ln w="12701">
            <a:solidFill>
              <a:srgbClr val="FFC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7" name="Arc plein 69"/>
          <p:cNvSpPr/>
          <p:nvPr/>
        </p:nvSpPr>
        <p:spPr>
          <a:xfrm>
            <a:off x="9243239" y="4825992"/>
            <a:ext cx="1153826" cy="1125891"/>
          </a:xfrm>
          <a:custGeom>
            <a:avLst/>
            <a:gdLst>
              <a:gd name="f0" fmla="val 10800000"/>
              <a:gd name="f1" fmla="val 5400000"/>
              <a:gd name="f2" fmla="val 16200000"/>
              <a:gd name="f3" fmla="val 180"/>
              <a:gd name="f4" fmla="val w"/>
              <a:gd name="f5" fmla="val h"/>
              <a:gd name="f6" fmla="val ss"/>
              <a:gd name="f7" fmla="val 0"/>
              <a:gd name="f8" fmla="*/ 5419351 1 1725033"/>
              <a:gd name="f9" fmla="+- 0 0 1"/>
              <a:gd name="f10" fmla="val 181"/>
              <a:gd name="f11" fmla="val 246"/>
              <a:gd name="f12" fmla="val 24678"/>
              <a:gd name="f13" fmla="+- 0 0 -271"/>
              <a:gd name="f14" fmla="+- 0 0 -516"/>
              <a:gd name="f15" fmla="+- 0 0 -393"/>
              <a:gd name="f16" fmla="abs f4"/>
              <a:gd name="f17" fmla="abs f5"/>
              <a:gd name="f18" fmla="abs f6"/>
              <a:gd name="f19" fmla="+- 0 0 f10"/>
              <a:gd name="f20" fmla="+- 0 0 f11"/>
              <a:gd name="f21" fmla="*/ f13 f0 1"/>
              <a:gd name="f22" fmla="*/ f14 f0 1"/>
              <a:gd name="f23" fmla="*/ f15 f0 1"/>
              <a:gd name="f24" fmla="?: f16 f4 1"/>
              <a:gd name="f25" fmla="?: f17 f5 1"/>
              <a:gd name="f26" fmla="?: f18 f6 1"/>
              <a:gd name="f27" fmla="*/ f19 f0 1"/>
              <a:gd name="f28" fmla="*/ f20 f0 1"/>
              <a:gd name="f29" fmla="*/ f21 1 f3"/>
              <a:gd name="f30" fmla="*/ f22 1 f3"/>
              <a:gd name="f31" fmla="*/ f23 1 f3"/>
              <a:gd name="f32" fmla="*/ f24 1 21600"/>
              <a:gd name="f33" fmla="*/ f25 1 21600"/>
              <a:gd name="f34" fmla="*/ 21600 f24 1"/>
              <a:gd name="f35" fmla="*/ 21600 f25 1"/>
              <a:gd name="f36" fmla="*/ f27 1 f3"/>
              <a:gd name="f37" fmla="*/ f28 1 f3"/>
              <a:gd name="f38" fmla="+- f29 0 f1"/>
              <a:gd name="f39" fmla="+- f30 0 f1"/>
              <a:gd name="f40" fmla="+- f31 0 f1"/>
              <a:gd name="f41" fmla="min f33 f32"/>
              <a:gd name="f42" fmla="*/ f34 1 f26"/>
              <a:gd name="f43" fmla="*/ f35 1 f26"/>
              <a:gd name="f44" fmla="+- f36 0 f1"/>
              <a:gd name="f45" fmla="+- f37 0 f1"/>
              <a:gd name="f46" fmla="val f42"/>
              <a:gd name="f47" fmla="val f43"/>
              <a:gd name="f48" fmla="+- 0 0 f44"/>
              <a:gd name="f49" fmla="+- 0 0 f45"/>
              <a:gd name="f50" fmla="+- f47 0 f7"/>
              <a:gd name="f51" fmla="+- f46 0 f7"/>
              <a:gd name="f52" fmla="+- f49 0 f48"/>
              <a:gd name="f53" fmla="+- f48 f1 0"/>
              <a:gd name="f54" fmla="+- f49 f1 0"/>
              <a:gd name="f55" fmla="+- 21600000 0 f48"/>
              <a:gd name="f56" fmla="+- f1 0 f48"/>
              <a:gd name="f57" fmla="+- 27000000 0 f48"/>
              <a:gd name="f58" fmla="+- f0 0 f48"/>
              <a:gd name="f59" fmla="+- 32400000 0 f48"/>
              <a:gd name="f60" fmla="+- f2 0 f48"/>
              <a:gd name="f61" fmla="+- 37800000 0 f48"/>
              <a:gd name="f62" fmla="*/ f50 1 2"/>
              <a:gd name="f63" fmla="*/ f51 1 2"/>
              <a:gd name="f64" fmla="min f51 f50"/>
              <a:gd name="f65" fmla="+- f52 21600000 0"/>
              <a:gd name="f66" fmla="?: f56 f56 f57"/>
              <a:gd name="f67" fmla="?: f58 f58 f59"/>
              <a:gd name="f68" fmla="?: f60 f60 f61"/>
              <a:gd name="f69" fmla="*/ f53 f8 1"/>
              <a:gd name="f70" fmla="*/ f54 f8 1"/>
              <a:gd name="f71" fmla="+- f7 f62 0"/>
              <a:gd name="f72" fmla="+- f7 f63 0"/>
              <a:gd name="f73" fmla="*/ f64 f12 1"/>
              <a:gd name="f74" fmla="?: f52 f52 f65"/>
              <a:gd name="f75" fmla="*/ f69 1 f0"/>
              <a:gd name="f76" fmla="*/ f70 1 f0"/>
              <a:gd name="f77" fmla="*/ f63 f41 1"/>
              <a:gd name="f78" fmla="*/ f62 f41 1"/>
              <a:gd name="f79" fmla="*/ f73 1 100000"/>
              <a:gd name="f80" fmla="+- 0 0 f74"/>
              <a:gd name="f81" fmla="+- f74 0 f55"/>
              <a:gd name="f82" fmla="+- f74 0 f66"/>
              <a:gd name="f83" fmla="+- f74 0 f67"/>
              <a:gd name="f84" fmla="+- f74 0 f68"/>
              <a:gd name="f85" fmla="+- 0 0 f75"/>
              <a:gd name="f86" fmla="+- 0 0 f76"/>
              <a:gd name="f87" fmla="*/ f72 f41 1"/>
              <a:gd name="f88" fmla="*/ f71 f41 1"/>
              <a:gd name="f89" fmla="+- f63 0 f79"/>
              <a:gd name="f90" fmla="+- f62 0 f79"/>
              <a:gd name="f91" fmla="+- 0 0 f85"/>
              <a:gd name="f92" fmla="+- 0 0 f86"/>
              <a:gd name="f93" fmla="*/ f91 f0 1"/>
              <a:gd name="f94" fmla="*/ f92 f0 1"/>
              <a:gd name="f95" fmla="*/ f89 f41 1"/>
              <a:gd name="f96" fmla="*/ f90 f41 1"/>
              <a:gd name="f97" fmla="*/ f93 1 f8"/>
              <a:gd name="f98" fmla="*/ f94 1 f8"/>
              <a:gd name="f99" fmla="+- f97 0 f1"/>
              <a:gd name="f100" fmla="+- f98 0 f1"/>
              <a:gd name="f101" fmla="sin 1 f99"/>
              <a:gd name="f102" fmla="cos 1 f99"/>
              <a:gd name="f103" fmla="sin 1 f100"/>
              <a:gd name="f104" fmla="cos 1 f100"/>
              <a:gd name="f105" fmla="+- 0 0 f101"/>
              <a:gd name="f106" fmla="+- 0 0 f102"/>
              <a:gd name="f107" fmla="+- 0 0 f103"/>
              <a:gd name="f108" fmla="+- 0 0 f104"/>
              <a:gd name="f109" fmla="+- 0 0 f105"/>
              <a:gd name="f110" fmla="+- 0 0 f106"/>
              <a:gd name="f111" fmla="+- 0 0 f107"/>
              <a:gd name="f112" fmla="+- 0 0 f108"/>
              <a:gd name="f113" fmla="val f109"/>
              <a:gd name="f114" fmla="val f110"/>
              <a:gd name="f115" fmla="val f111"/>
              <a:gd name="f116" fmla="val f112"/>
              <a:gd name="f117" fmla="*/ f113 f63 1"/>
              <a:gd name="f118" fmla="*/ f114 f62 1"/>
              <a:gd name="f119" fmla="*/ f115 f63 1"/>
              <a:gd name="f120" fmla="*/ f116 f62 1"/>
              <a:gd name="f121" fmla="*/ f115 f89 1"/>
              <a:gd name="f122" fmla="*/ f116 f90 1"/>
              <a:gd name="f123" fmla="*/ f113 f89 1"/>
              <a:gd name="f124" fmla="*/ f114 f90 1"/>
              <a:gd name="f125" fmla="+- 0 0 f118"/>
              <a:gd name="f126" fmla="+- 0 0 f117"/>
              <a:gd name="f127" fmla="+- 0 0 f120"/>
              <a:gd name="f128" fmla="+- 0 0 f119"/>
              <a:gd name="f129" fmla="+- 0 0 f122"/>
              <a:gd name="f130" fmla="+- 0 0 f121"/>
              <a:gd name="f131" fmla="+- 0 0 f124"/>
              <a:gd name="f132" fmla="+- 0 0 f123"/>
              <a:gd name="f133" fmla="+- 0 0 f125"/>
              <a:gd name="f134" fmla="+- 0 0 f126"/>
              <a:gd name="f135" fmla="+- 0 0 f127"/>
              <a:gd name="f136" fmla="+- 0 0 f128"/>
              <a:gd name="f137" fmla="+- 0 0 f129"/>
              <a:gd name="f138" fmla="+- 0 0 f130"/>
              <a:gd name="f139" fmla="+- 0 0 f131"/>
              <a:gd name="f140" fmla="+- 0 0 f132"/>
              <a:gd name="f141" fmla="at2 f133 f134"/>
              <a:gd name="f142" fmla="at2 f135 f136"/>
              <a:gd name="f143" fmla="at2 f137 f138"/>
              <a:gd name="f144" fmla="at2 f139 f140"/>
              <a:gd name="f145" fmla="+- f141 f1 0"/>
              <a:gd name="f146" fmla="+- f142 f1 0"/>
              <a:gd name="f147" fmla="+- f143 f1 0"/>
              <a:gd name="f148" fmla="+- f144 f1 0"/>
              <a:gd name="f149" fmla="*/ f145 f8 1"/>
              <a:gd name="f150" fmla="*/ f146 f8 1"/>
              <a:gd name="f151" fmla="*/ f147 f8 1"/>
              <a:gd name="f152" fmla="*/ f148 f8 1"/>
              <a:gd name="f153" fmla="*/ f149 1 f0"/>
              <a:gd name="f154" fmla="*/ f150 1 f0"/>
              <a:gd name="f155" fmla="*/ f151 1 f0"/>
              <a:gd name="f156" fmla="*/ f152 1 f0"/>
              <a:gd name="f157" fmla="+- 0 0 f153"/>
              <a:gd name="f158" fmla="+- 0 0 f154"/>
              <a:gd name="f159" fmla="+- 0 0 f155"/>
              <a:gd name="f160" fmla="+- 0 0 f156"/>
              <a:gd name="f161" fmla="val f157"/>
              <a:gd name="f162" fmla="val f158"/>
              <a:gd name="f163" fmla="val f159"/>
              <a:gd name="f164" fmla="val f160"/>
              <a:gd name="f165" fmla="+- 0 0 f161"/>
              <a:gd name="f166" fmla="+- 0 0 f162"/>
              <a:gd name="f167" fmla="+- 0 0 f163"/>
              <a:gd name="f168" fmla="+- 0 0 f164"/>
              <a:gd name="f169" fmla="*/ f165 f0 1"/>
              <a:gd name="f170" fmla="*/ f166 f0 1"/>
              <a:gd name="f171" fmla="*/ f167 f0 1"/>
              <a:gd name="f172" fmla="*/ f168 f0 1"/>
              <a:gd name="f173" fmla="*/ f169 1 f8"/>
              <a:gd name="f174" fmla="*/ f170 1 f8"/>
              <a:gd name="f175" fmla="*/ f171 1 f8"/>
              <a:gd name="f176" fmla="*/ f172 1 f8"/>
              <a:gd name="f177" fmla="+- f173 0 f1"/>
              <a:gd name="f178" fmla="+- f174 0 f1"/>
              <a:gd name="f179" fmla="+- f175 0 f1"/>
              <a:gd name="f180" fmla="+- f176 0 f1"/>
              <a:gd name="f181" fmla="+- f177 f1 0"/>
              <a:gd name="f182" fmla="+- f178 f1 0"/>
              <a:gd name="f183" fmla="+- f179 f1 0"/>
              <a:gd name="f184" fmla="+- f180 f1 0"/>
              <a:gd name="f185" fmla="*/ f181 f8 1"/>
              <a:gd name="f186" fmla="*/ f182 f8 1"/>
              <a:gd name="f187" fmla="*/ f183 f8 1"/>
              <a:gd name="f188" fmla="*/ f184 f8 1"/>
              <a:gd name="f189" fmla="*/ f185 1 f0"/>
              <a:gd name="f190" fmla="*/ f186 1 f0"/>
              <a:gd name="f191" fmla="*/ f187 1 f0"/>
              <a:gd name="f192" fmla="*/ f188 1 f0"/>
              <a:gd name="f193" fmla="+- 0 0 f189"/>
              <a:gd name="f194" fmla="+- 0 0 f190"/>
              <a:gd name="f195" fmla="+- 0 0 f191"/>
              <a:gd name="f196" fmla="+- 0 0 f192"/>
              <a:gd name="f197" fmla="+- 0 0 f193"/>
              <a:gd name="f198" fmla="+- 0 0 f194"/>
              <a:gd name="f199" fmla="+- 0 0 f195"/>
              <a:gd name="f200" fmla="+- 0 0 f196"/>
              <a:gd name="f201" fmla="*/ f197 f0 1"/>
              <a:gd name="f202" fmla="*/ f198 f0 1"/>
              <a:gd name="f203" fmla="*/ f199 f0 1"/>
              <a:gd name="f204" fmla="*/ f200 f0 1"/>
              <a:gd name="f205" fmla="*/ f201 1 f8"/>
              <a:gd name="f206" fmla="*/ f202 1 f8"/>
              <a:gd name="f207" fmla="*/ f203 1 f8"/>
              <a:gd name="f208" fmla="*/ f204 1 f8"/>
              <a:gd name="f209" fmla="+- f205 0 f1"/>
              <a:gd name="f210" fmla="+- f206 0 f1"/>
              <a:gd name="f211" fmla="+- f207 0 f1"/>
              <a:gd name="f212" fmla="+- f208 0 f1"/>
              <a:gd name="f213" fmla="cos 1 f209"/>
              <a:gd name="f214" fmla="sin 1 f209"/>
              <a:gd name="f215" fmla="cos 1 f210"/>
              <a:gd name="f216" fmla="sin 1 f210"/>
              <a:gd name="f217" fmla="cos 1 f211"/>
              <a:gd name="f218" fmla="sin 1 f211"/>
              <a:gd name="f219" fmla="cos 1 f212"/>
              <a:gd name="f220" fmla="sin 1 f212"/>
              <a:gd name="f221" fmla="+- 0 0 f213"/>
              <a:gd name="f222" fmla="+- 0 0 f214"/>
              <a:gd name="f223" fmla="+- 0 0 f215"/>
              <a:gd name="f224" fmla="+- 0 0 f216"/>
              <a:gd name="f225" fmla="+- 0 0 f217"/>
              <a:gd name="f226" fmla="+- 0 0 f218"/>
              <a:gd name="f227" fmla="+- 0 0 f219"/>
              <a:gd name="f228" fmla="+- 0 0 f220"/>
              <a:gd name="f229" fmla="+- 0 0 f221"/>
              <a:gd name="f230" fmla="+- 0 0 f222"/>
              <a:gd name="f231" fmla="+- 0 0 f223"/>
              <a:gd name="f232" fmla="+- 0 0 f224"/>
              <a:gd name="f233" fmla="+- 0 0 f225"/>
              <a:gd name="f234" fmla="+- 0 0 f226"/>
              <a:gd name="f235" fmla="+- 0 0 f227"/>
              <a:gd name="f236" fmla="+- 0 0 f228"/>
              <a:gd name="f237" fmla="val f229"/>
              <a:gd name="f238" fmla="val f230"/>
              <a:gd name="f239" fmla="val f231"/>
              <a:gd name="f240" fmla="val f232"/>
              <a:gd name="f241" fmla="val f233"/>
              <a:gd name="f242" fmla="val f234"/>
              <a:gd name="f243" fmla="val f235"/>
              <a:gd name="f244" fmla="val f236"/>
              <a:gd name="f245" fmla="+- 0 0 f237"/>
              <a:gd name="f246" fmla="+- 0 0 f238"/>
              <a:gd name="f247" fmla="+- 0 0 f239"/>
              <a:gd name="f248" fmla="+- 0 0 f240"/>
              <a:gd name="f249" fmla="+- 0 0 f241"/>
              <a:gd name="f250" fmla="+- 0 0 f242"/>
              <a:gd name="f251" fmla="+- 0 0 f243"/>
              <a:gd name="f252" fmla="+- 0 0 f244"/>
              <a:gd name="f253" fmla="*/ f9 f245 1"/>
              <a:gd name="f254" fmla="*/ f9 f246 1"/>
              <a:gd name="f255" fmla="*/ f9 f247 1"/>
              <a:gd name="f256" fmla="*/ f9 f248 1"/>
              <a:gd name="f257" fmla="*/ f9 f249 1"/>
              <a:gd name="f258" fmla="*/ f9 f250 1"/>
              <a:gd name="f259" fmla="*/ f9 f251 1"/>
              <a:gd name="f260" fmla="*/ f9 f252 1"/>
              <a:gd name="f261" fmla="*/ f253 f63 1"/>
              <a:gd name="f262" fmla="*/ f254 f62 1"/>
              <a:gd name="f263" fmla="*/ f255 f63 1"/>
              <a:gd name="f264" fmla="*/ f256 f62 1"/>
              <a:gd name="f265" fmla="*/ f257 f89 1"/>
              <a:gd name="f266" fmla="*/ f258 f90 1"/>
              <a:gd name="f267" fmla="*/ f259 f89 1"/>
              <a:gd name="f268" fmla="*/ f260 f90 1"/>
              <a:gd name="f269" fmla="+- f72 f261 0"/>
              <a:gd name="f270" fmla="+- f71 f262 0"/>
              <a:gd name="f271" fmla="+- f72 f263 0"/>
              <a:gd name="f272" fmla="+- f71 f264 0"/>
              <a:gd name="f273" fmla="+- f72 f265 0"/>
              <a:gd name="f274" fmla="+- f71 f266 0"/>
              <a:gd name="f275" fmla="+- f72 f267 0"/>
              <a:gd name="f276" fmla="+- f71 f268 0"/>
              <a:gd name="f277" fmla="max f269 f273"/>
              <a:gd name="f278" fmla="max f271 f275"/>
              <a:gd name="f279" fmla="max f270 f274"/>
              <a:gd name="f280" fmla="max f272 f276"/>
              <a:gd name="f281" fmla="min f269 f273"/>
              <a:gd name="f282" fmla="min f271 f275"/>
              <a:gd name="f283" fmla="min f270 f274"/>
              <a:gd name="f284" fmla="min f272 f276"/>
              <a:gd name="f285" fmla="+- f269 f275 0"/>
              <a:gd name="f286" fmla="+- f270 f276 0"/>
              <a:gd name="f287" fmla="+- f271 f273 0"/>
              <a:gd name="f288" fmla="+- f272 f274 0"/>
              <a:gd name="f289" fmla="*/ f269 f41 1"/>
              <a:gd name="f290" fmla="*/ f270 f41 1"/>
              <a:gd name="f291" fmla="*/ f273 f41 1"/>
              <a:gd name="f292" fmla="*/ f274 f41 1"/>
              <a:gd name="f293" fmla="max f277 f278"/>
              <a:gd name="f294" fmla="max f279 f280"/>
              <a:gd name="f295" fmla="min f281 f282"/>
              <a:gd name="f296" fmla="min f283 f284"/>
              <a:gd name="f297" fmla="*/ f285 1 2"/>
              <a:gd name="f298" fmla="*/ f286 1 2"/>
              <a:gd name="f299" fmla="*/ f287 1 2"/>
              <a:gd name="f300" fmla="*/ f288 1 2"/>
              <a:gd name="f301" fmla="?: f81 f46 f293"/>
              <a:gd name="f302" fmla="?: f82 f47 f294"/>
              <a:gd name="f303" fmla="?: f83 f7 f295"/>
              <a:gd name="f304" fmla="?: f84 f7 f296"/>
              <a:gd name="f305" fmla="*/ f297 f41 1"/>
              <a:gd name="f306" fmla="*/ f298 f41 1"/>
              <a:gd name="f307" fmla="*/ f299 f41 1"/>
              <a:gd name="f308" fmla="*/ f300 f41 1"/>
              <a:gd name="f309" fmla="*/ f303 f41 1"/>
              <a:gd name="f310" fmla="*/ f304 f41 1"/>
              <a:gd name="f311" fmla="*/ f301 f41 1"/>
              <a:gd name="f312" fmla="*/ f302 f41 1"/>
            </a:gdLst>
            <a:ahLst/>
            <a:cxnLst>
              <a:cxn ang="3cd4">
                <a:pos x="hc" y="t"/>
              </a:cxn>
              <a:cxn ang="0">
                <a:pos x="r" y="vc"/>
              </a:cxn>
              <a:cxn ang="cd4">
                <a:pos x="hc" y="b"/>
              </a:cxn>
              <a:cxn ang="cd2">
                <a:pos x="l" y="vc"/>
              </a:cxn>
              <a:cxn ang="f38">
                <a:pos x="f305" y="f306"/>
              </a:cxn>
              <a:cxn ang="f39">
                <a:pos x="f307" y="f308"/>
              </a:cxn>
              <a:cxn ang="f40">
                <a:pos x="f87" y="f88"/>
              </a:cxn>
            </a:cxnLst>
            <a:rect l="f309" t="f310" r="f311" b="f312"/>
            <a:pathLst>
              <a:path>
                <a:moveTo>
                  <a:pt x="f289" y="f290"/>
                </a:moveTo>
                <a:arcTo wR="f77" hR="f78" stAng="f48" swAng="f74"/>
                <a:lnTo>
                  <a:pt x="f291" y="f292"/>
                </a:lnTo>
                <a:arcTo wR="f95" hR="f96" stAng="f49" swAng="f80"/>
                <a:close/>
              </a:path>
            </a:pathLst>
          </a:custGeom>
          <a:solidFill>
            <a:srgbClr val="FFC000"/>
          </a:solidFill>
          <a:ln w="12701">
            <a:solidFill>
              <a:srgbClr val="FFC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8" name="ZoneTexte 70"/>
          <p:cNvSpPr txBox="1"/>
          <p:nvPr/>
        </p:nvSpPr>
        <p:spPr>
          <a:xfrm>
            <a:off x="10771869" y="3925610"/>
            <a:ext cx="1223366"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203864"/>
                </a:solidFill>
                <a:uFillTx/>
                <a:latin typeface="Calibri"/>
              </a:rPr>
              <a:t>10011010</a:t>
            </a:r>
            <a:endParaRPr lang="en-US" sz="1800" b="1" i="0" u="none" strike="noStrike" kern="1200" cap="none" spc="0" baseline="0">
              <a:solidFill>
                <a:srgbClr val="203864"/>
              </a:solidFill>
              <a:uFillTx/>
              <a:latin typeface="Calibri"/>
            </a:endParaRPr>
          </a:p>
        </p:txBody>
      </p:sp>
      <p:sp>
        <p:nvSpPr>
          <p:cNvPr id="39" name="Rectangle 72"/>
          <p:cNvSpPr/>
          <p:nvPr/>
        </p:nvSpPr>
        <p:spPr>
          <a:xfrm>
            <a:off x="10663787" y="4323822"/>
            <a:ext cx="1264459" cy="973305"/>
          </a:xfrm>
          <a:prstGeom prst="rect">
            <a:avLst/>
          </a:prstGeom>
          <a:solidFill>
            <a:srgbClr val="002060"/>
          </a:solidFill>
          <a:ln w="12701">
            <a:solidFill>
              <a:srgbClr val="548235"/>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1" u="none" strike="noStrike" kern="1200" cap="none" spc="0" baseline="0">
                <a:solidFill>
                  <a:srgbClr val="FFFFFF"/>
                </a:solidFill>
                <a:uFillTx/>
                <a:latin typeface="Calibri"/>
              </a:rPr>
              <a:t>Processing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500" b="1" i="1" u="none" strike="noStrike" kern="1200" cap="none" spc="0" baseline="0">
              <a:solidFill>
                <a:srgbClr val="FFFFFF"/>
              </a:solidFill>
              <a:uFillTx/>
              <a:latin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0" i="0" u="none" strike="noStrike" kern="1200" cap="none" spc="0" baseline="0">
                <a:solidFill>
                  <a:srgbClr val="FFFFFF"/>
                </a:solidFill>
                <a:uFillTx/>
                <a:latin typeface="Calibri"/>
              </a:rPr>
              <a:t>X=10011010*2</a:t>
            </a:r>
            <a:endParaRPr lang="en-US" sz="1500" b="0" i="0" u="none" strike="noStrike" kern="1200" cap="none" spc="0" baseline="0">
              <a:solidFill>
                <a:srgbClr val="FFFFFF"/>
              </a:solidFill>
              <a:uFillTx/>
              <a:latin typeface="Calibri"/>
            </a:endParaRPr>
          </a:p>
        </p:txBody>
      </p:sp>
      <p:sp>
        <p:nvSpPr>
          <p:cNvPr id="40" name="Ellipse 74"/>
          <p:cNvSpPr/>
          <p:nvPr/>
        </p:nvSpPr>
        <p:spPr>
          <a:xfrm>
            <a:off x="10595289" y="5166972"/>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1" name="Ellipse 75"/>
          <p:cNvSpPr/>
          <p:nvPr/>
        </p:nvSpPr>
        <p:spPr>
          <a:xfrm>
            <a:off x="11027444" y="5087557"/>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00206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2" name="Ellipse 76"/>
          <p:cNvSpPr/>
          <p:nvPr/>
        </p:nvSpPr>
        <p:spPr>
          <a:xfrm>
            <a:off x="11407094" y="4918411"/>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3" name="Ellipse 77"/>
          <p:cNvSpPr/>
          <p:nvPr/>
        </p:nvSpPr>
        <p:spPr>
          <a:xfrm>
            <a:off x="11849005" y="5108030"/>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00206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4" name="Ellipse 78"/>
          <p:cNvSpPr/>
          <p:nvPr/>
        </p:nvSpPr>
        <p:spPr>
          <a:xfrm>
            <a:off x="10636995" y="4682240"/>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5" name="Ellipse 79"/>
          <p:cNvSpPr/>
          <p:nvPr/>
        </p:nvSpPr>
        <p:spPr>
          <a:xfrm>
            <a:off x="11041370" y="4584920"/>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00206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6" name="Ellipse 80"/>
          <p:cNvSpPr/>
          <p:nvPr/>
        </p:nvSpPr>
        <p:spPr>
          <a:xfrm>
            <a:off x="11407094" y="4503822"/>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C00000"/>
          </a:solidFill>
          <a:ln w="12701">
            <a:solidFill>
              <a:srgbClr val="C0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7" name="Ellipse 81"/>
          <p:cNvSpPr/>
          <p:nvPr/>
        </p:nvSpPr>
        <p:spPr>
          <a:xfrm>
            <a:off x="11830242" y="4682240"/>
            <a:ext cx="132203" cy="1178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2060"/>
          </a:solidFill>
          <a:ln w="12701">
            <a:solidFill>
              <a:srgbClr val="00206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8" name="ZoneTexte 82"/>
          <p:cNvSpPr txBox="1"/>
          <p:nvPr/>
        </p:nvSpPr>
        <p:spPr>
          <a:xfrm>
            <a:off x="340924" y="5025460"/>
            <a:ext cx="1640845"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203864"/>
                </a:solidFill>
                <a:uFillTx/>
                <a:latin typeface="Calibri"/>
              </a:rPr>
              <a:t>X=11111110</a:t>
            </a:r>
            <a:endParaRPr lang="en-US" sz="1800" b="1" i="0" u="none" strike="noStrike" kern="1200" cap="none" spc="0" baseline="0">
              <a:solidFill>
                <a:srgbClr val="203864"/>
              </a:solidFill>
              <a:uFillTx/>
              <a:latin typeface="Calibri"/>
            </a:endParaRPr>
          </a:p>
        </p:txBody>
      </p:sp>
      <p:cxnSp>
        <p:nvCxnSpPr>
          <p:cNvPr id="49" name="Connecteur droit avec flèche 19"/>
          <p:cNvCxnSpPr/>
          <p:nvPr/>
        </p:nvCxnSpPr>
        <p:spPr>
          <a:xfrm flipH="1" flipV="1">
            <a:off x="3256882" y="4895304"/>
            <a:ext cx="5567343" cy="29133"/>
          </a:xfrm>
          <a:prstGeom prst="straightConnector1">
            <a:avLst/>
          </a:prstGeom>
          <a:noFill/>
          <a:ln w="19046">
            <a:solidFill>
              <a:srgbClr val="5B9BD5"/>
            </a:solidFill>
            <a:prstDash val="solid"/>
            <a:miter/>
            <a:headEnd type="arrow"/>
            <a:tailEnd type="arrow"/>
          </a:ln>
        </p:spPr>
      </p:cxnSp>
      <p:sp>
        <p:nvSpPr>
          <p:cNvPr id="50" name="ZoneTexte 6"/>
          <p:cNvSpPr txBox="1"/>
          <p:nvPr/>
        </p:nvSpPr>
        <p:spPr>
          <a:xfrm>
            <a:off x="216721" y="576108"/>
            <a:ext cx="3363775" cy="10692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Les flot/flux entre les sockets</a:t>
            </a:r>
            <a:endParaRPr lang="en-US" sz="3174" b="0" i="0" u="none" strike="noStrike" kern="1200" cap="none" spc="0" baseline="0" dirty="0">
              <a:solidFill>
                <a:srgbClr val="BC0000"/>
              </a:solidFill>
              <a:uFillTx/>
              <a:latin typeface="Tw Cen MT Condensed" pitchFamily="34"/>
              <a:cs typeface="Times New Roman" pitchFamily="1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grpId="0" nodeType="clickEffect">
                                  <p:stCondLst>
                                    <p:cond delay="0"/>
                                  </p:stCondLst>
                                  <p:childTnLst>
                                    <p:anim calcmode="lin" valueType="num">
                                      <p:cBhvr>
                                        <p:cTn id="26" dur="1000"/>
                                        <p:tgtEl>
                                          <p:spTgt spid="25"/>
                                        </p:tgtEl>
                                        <p:attrNameLst>
                                          <p:attrName>ppt_w</p:attrName>
                                        </p:attrNameLst>
                                      </p:cBhvr>
                                      <p:tavLst>
                                        <p:tav tm="0">
                                          <p:val>
                                            <p:strVal val="#ppt_w"/>
                                          </p:val>
                                        </p:tav>
                                        <p:tav tm="100000">
                                          <p:val>
                                            <p:strVal val="0"/>
                                          </p:val>
                                        </p:tav>
                                      </p:tavLst>
                                    </p:anim>
                                    <p:anim calcmode="lin" valueType="num">
                                      <p:cBhvr>
                                        <p:cTn id="27" dur="1000"/>
                                        <p:tgtEl>
                                          <p:spTgt spid="25"/>
                                        </p:tgtEl>
                                        <p:attrNameLst>
                                          <p:attrName>ppt_h</p:attrName>
                                        </p:attrNameLst>
                                      </p:cBhvr>
                                      <p:tavLst>
                                        <p:tav tm="0">
                                          <p:val>
                                            <p:strVal val="#ppt_h"/>
                                          </p:val>
                                        </p:tav>
                                        <p:tav tm="100000">
                                          <p:val>
                                            <p:strVal val="0"/>
                                          </p:val>
                                        </p:tav>
                                      </p:tavLst>
                                    </p:anim>
                                    <p:anim calcmode="lin" valueType="num">
                                      <p:cBhvr>
                                        <p:cTn id="28" dur="1000"/>
                                        <p:tgtEl>
                                          <p:spTgt spid="25"/>
                                        </p:tgtEl>
                                        <p:attrNameLst>
                                          <p:attrName>r</p:attrName>
                                        </p:attrNameLst>
                                      </p:cBhvr>
                                      <p:tavLst>
                                        <p:tav tm="0">
                                          <p:val>
                                            <p:strVal val="0"/>
                                          </p:val>
                                        </p:tav>
                                        <p:tav tm="100000">
                                          <p:val>
                                            <p:strVal val="90"/>
                                          </p:val>
                                        </p:tav>
                                      </p:tavLst>
                                    </p:anim>
                                    <p:animEffect transition="out" filter="fade">
                                      <p:cBhvr>
                                        <p:cTn id="29" dur="1000"/>
                                        <p:tgtEl>
                                          <p:spTgt spid="25"/>
                                        </p:tgtEl>
                                      </p:cBhvr>
                                    </p:animEffect>
                                    <p:set>
                                      <p:cBhvr>
                                        <p:cTn id="30" dur="1" fill="hold">
                                          <p:stCondLst>
                                            <p:cond delay="999"/>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Class="path" presetSubtype="0" accel="50000" decel="50000" fill="hold" grpId="1" nodeType="clickEffect">
                                  <p:stCondLst>
                                    <p:cond delay="0"/>
                                  </p:stCondLst>
                                  <p:childTnLst>
                                    <p:animMotion origin="layout" path="M 0.00143 0.00047 L 0.01042 -0.01736 L 0.04649 -0.01736 L 0.0474 0.02292 L 0.05469 0.03426 L 0.06367 0.04074 L 0.0737 0.04398 L 0.0763 0.0456 L 0.71341 0.04722 L 0.71784 0.0456 L 0.72149 0.03102 L 0.72149 0.01482 L 0.72604 0.00996 L 0.72604 0.00996 L 0.73229 -0.00116 L 0.73229 -0.00116 L 0.7332 -0.0206 L 0.7332 -0.0206 L 0.74596 -0.03009 L 0.75495 -0.01898 L 0.75495 -0.01898 L 0.76211 -0.01088 ">
                                      <p:cBhvr>
                                        <p:cTn id="74" dur="2000" fill="hold"/>
                                        <p:tgtEl>
                                          <p:spTgt spid="27"/>
                                        </p:tgtEl>
                                        <p:attrNameLst>
                                          <p:attrName>ppt_x</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Class="path" presetSubtype="0" accel="50000" decel="50000" fill="hold" grpId="1" nodeType="clickEffect">
                                  <p:stCondLst>
                                    <p:cond delay="0"/>
                                  </p:stCondLst>
                                  <p:childTnLst>
                                    <p:animMotion origin="layout" path="M -0.00039 0.00417 L 0.01576 -0.0456 L 0.04831 -0.04398 L 0.04649 -0.00069 L 0.05378 0.00417 L 0.05742 0.00741 L 0.06094 0.01227 L 0.07539 0.02199 L 0.71159 0.01713 L 0.71693 0.00903 L 0.72149 0.00093 L 0.72969 -0.00694 L 0.72969 -0.02315 L 0.73229 -0.0375 L 0.73503 -0.05046 L 0.74232 -0.05185 L 0.75221 -0.0456 L 0.75404 -0.01828 L 0.76029 -0.0118 ">
                                      <p:cBhvr>
                                        <p:cTn id="78" dur="2000" fill="hold"/>
                                        <p:tgtEl>
                                          <p:spTgt spid="35"/>
                                        </p:tgtEl>
                                        <p:attrNameLst>
                                          <p:attrName>ppt_x</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Class="path" presetSubtype="0" accel="50000" decel="50000" fill="hold" grpId="1" nodeType="clickEffect">
                                  <p:stCondLst>
                                    <p:cond delay="0"/>
                                  </p:stCondLst>
                                  <p:childTnLst>
                                    <p:animMotion origin="layout" path="M -0.00078 0.00301 L 0.01719 -0.01621 L 0.06601 -0.01783 L 0.06875 0.02222 L 0.07956 0.04004 L 0.0931 0.04814 L 0.73294 0.04814 L 0.74466 0.03356 L 0.74831 0.01597 L 0.75273 -0.00811 L 0.75547 -0.01621 L 0.7582 -0.02755 L 0.76367 -0.0338 L 0.79805 -0.01135 ">
                                      <p:cBhvr>
                                        <p:cTn id="82" dur="2000" fill="hold"/>
                                        <p:tgtEl>
                                          <p:spTgt spid="28"/>
                                        </p:tgtEl>
                                        <p:attrNameLst>
                                          <p:attrName>ppt_x</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Class="path" presetSubtype="0" accel="50000" decel="50000" fill="hold" grpId="1" nodeType="clickEffect">
                                  <p:stCondLst>
                                    <p:cond delay="0"/>
                                  </p:stCondLst>
                                  <p:childTnLst>
                                    <p:animMotion origin="layout" path="M -0.00092 -0.0037 L 0.03606 -0.04699 L 0.06862 -0.04537 L 0.07044 -0.00995 L 0.07226 0.0044 L 0.08307 0.0125 L 0.09388 0.0206 L 0.73815 0.01898 L 0.74817 0.00278 L 0.75169 -0.00532 L 0.7526 -0.02615 L 0.75442 -0.04213 L 0.75898 -0.06319 L 0.76354 -0.06643 L 0.76796 -0.06782 L 0.79609 -0.01319 ">
                                      <p:cBhvr>
                                        <p:cTn id="86" dur="2000" fill="hold"/>
                                        <p:tgtEl>
                                          <p:spTgt spid="34"/>
                                        </p:tgtEl>
                                        <p:attrNameLst>
                                          <p:attrName>ppt_x</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Class="path" presetSubtype="0" accel="50000" decel="50000" fill="hold" grpId="1" nodeType="clickEffect">
                                  <p:stCondLst>
                                    <p:cond delay="0"/>
                                  </p:stCondLst>
                                  <p:childTnLst>
                                    <p:animMotion origin="layout" path="M -0.00144 0.00139 L 0.03645 -0.01621 L 0.09153 -0.01621 L 0.09244 0.02546 L 0.09609 0.03518 L 0.10338 0.03842 L 0.11145 0.04328 L 0.11692 0.04328 L 0.76028 0.04814 L 0.77565 0.02222 L 0.77747 0.00139 L 0.77929 -0.01297 L 0.77929 -0.02269 L 0.78476 -0.03704 L 0.79375 -0.03704 L 0.84531 -0.00672 ">
                                      <p:cBhvr>
                                        <p:cTn id="90" dur="2000" fill="hold"/>
                                        <p:tgtEl>
                                          <p:spTgt spid="29"/>
                                        </p:tgtEl>
                                        <p:attrNameLst>
                                          <p:attrName>ppt_x</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Class="path" presetSubtype="0" accel="50000" decel="50000" fill="hold" grpId="1" nodeType="clickEffect">
                                  <p:stCondLst>
                                    <p:cond delay="0"/>
                                  </p:stCondLst>
                                  <p:childTnLst>
                                    <p:animMotion origin="layout" path="M 2.08333E-7 -0.00532 L 0.05417 -0.04537 L 0.08854 -0.04537 L 0.09297 -0.00532 L 0.10299 0.00764 L 0.11289 0.01736 L 0.12826 0.01898 L 0.75807 0.01574 L 0.77435 -0.00995 L 0.77695 -0.0294 L 0.7806 -0.05671 L 0.79232 -0.05972 L 0.83477 -0.00532 ">
                                      <p:cBhvr>
                                        <p:cTn id="94" dur="2000" fill="hold"/>
                                        <p:tgtEl>
                                          <p:spTgt spid="33"/>
                                        </p:tgtEl>
                                        <p:attrNameLst>
                                          <p:attrName>ppt_x</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Class="path" presetSubtype="0" accel="50000" decel="50000" fill="hold" grpId="1" nodeType="clickEffect">
                                  <p:stCondLst>
                                    <p:cond delay="0"/>
                                  </p:stCondLst>
                                  <p:childTnLst>
                                    <p:animMotion origin="layout" path="M -0.00052 0.00301 L 0.06263 -0.01783 L 0.11055 -0.01621 L 0.11602 0.01574 L 0.11966 0.03009 L 0.12774 0.04629 L 0.14037 0.05277 L 0.77748 0.04467 L 0.79649 0.02546 L 0.80091 0.00301 L 0.80547 -0.01945 L 0.81367 -0.03866 L 0.8905 -0.00024 ">
                                      <p:cBhvr>
                                        <p:cTn id="98" dur="2000" fill="hold"/>
                                        <p:tgtEl>
                                          <p:spTgt spid="30"/>
                                        </p:tgtEl>
                                        <p:attrNameLst>
                                          <p:attrName>ppt_x</p:attrName>
                                        </p:attrNameLst>
                                      </p:cBhvr>
                                    </p:animMotion>
                                  </p:childTnLst>
                                </p:cTn>
                              </p:par>
                            </p:childTnLst>
                          </p:cTn>
                        </p:par>
                      </p:childTnLst>
                    </p:cTn>
                  </p:par>
                  <p:par>
                    <p:cTn id="99" fill="hold">
                      <p:stCondLst>
                        <p:cond delay="indefinite"/>
                      </p:stCondLst>
                      <p:childTnLst>
                        <p:par>
                          <p:cTn id="100" fill="hold">
                            <p:stCondLst>
                              <p:cond delay="0"/>
                            </p:stCondLst>
                            <p:childTnLst>
                              <p:par>
                                <p:cTn id="101" presetClass="path" presetSubtype="0" accel="50000" decel="50000" fill="hold" grpId="1" nodeType="clickEffect">
                                  <p:stCondLst>
                                    <p:cond delay="0"/>
                                  </p:stCondLst>
                                  <p:childTnLst>
                                    <p:animMotion origin="layout" path="M 0.00039 0.00255 L 0.06446 -0.04861 L 0.11328 -0.04861 L 0.11693 -0.00856 L 0.12136 0.00417 L 0.12774 0.01389 L 0.13672 0.02199 L 0.14948 0.02199 L 0.7793 0.01875 L 0.78828 0.00741 L 0.79284 -0.00069 L 0.79649 -0.01018 L 0.79831 -0.02314 L 0.79922 -0.03426 L 0.80091 -0.04722 L 0.80547 -0.06319 L 0.81003 -0.07106 L 0.81459 -0.07106 L 0.8905 0.00903 ">
                                      <p:cBhvr>
                                        <p:cTn id="102" dur="2000" fill="hold"/>
                                        <p:tgtEl>
                                          <p:spTgt spid="31"/>
                                        </p:tgtEl>
                                        <p:attrNameLst>
                                          <p:attrName>ppt_x</p:attrName>
                                        </p:attrNameLst>
                                      </p:cBhvr>
                                    </p:animMotion>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2" nodeType="clickEffect">
                                  <p:stCondLst>
                                    <p:cond delay="0"/>
                                  </p:stCondLst>
                                  <p:childTnLst>
                                    <p:animEffect transition="out" filter="fade">
                                      <p:cBhvr>
                                        <p:cTn id="106" dur="500"/>
                                        <p:tgtEl>
                                          <p:spTgt spid="27"/>
                                        </p:tgtEl>
                                      </p:cBhvr>
                                    </p:animEffect>
                                    <p:set>
                                      <p:cBhvr>
                                        <p:cTn id="107" dur="1" fill="hold">
                                          <p:stCondLst>
                                            <p:cond delay="499"/>
                                          </p:stCondLst>
                                        </p:cTn>
                                        <p:tgtEl>
                                          <p:spTgt spid="2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2" nodeType="clickEffect">
                                  <p:stCondLst>
                                    <p:cond delay="0"/>
                                  </p:stCondLst>
                                  <p:childTnLst>
                                    <p:animEffect transition="out" filter="fade">
                                      <p:cBhvr>
                                        <p:cTn id="111" dur="500"/>
                                        <p:tgtEl>
                                          <p:spTgt spid="35"/>
                                        </p:tgtEl>
                                      </p:cBhvr>
                                    </p:animEffect>
                                    <p:set>
                                      <p:cBhvr>
                                        <p:cTn id="112" dur="1" fill="hold">
                                          <p:stCondLst>
                                            <p:cond delay="499"/>
                                          </p:stCondLst>
                                        </p:cTn>
                                        <p:tgtEl>
                                          <p:spTgt spid="3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2" nodeType="clickEffect">
                                  <p:stCondLst>
                                    <p:cond delay="0"/>
                                  </p:stCondLst>
                                  <p:childTnLst>
                                    <p:animEffect transition="out" filter="fade">
                                      <p:cBhvr>
                                        <p:cTn id="116" dur="500"/>
                                        <p:tgtEl>
                                          <p:spTgt spid="28"/>
                                        </p:tgtEl>
                                      </p:cBhvr>
                                    </p:animEffect>
                                    <p:set>
                                      <p:cBhvr>
                                        <p:cTn id="117" dur="1" fill="hold">
                                          <p:stCondLst>
                                            <p:cond delay="499"/>
                                          </p:stCondLst>
                                        </p:cTn>
                                        <p:tgtEl>
                                          <p:spTgt spid="2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2" nodeType="click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2" nodeType="clickEffect">
                                  <p:stCondLst>
                                    <p:cond delay="0"/>
                                  </p:stCondLst>
                                  <p:childTnLst>
                                    <p:animEffect transition="out" filter="fade">
                                      <p:cBhvr>
                                        <p:cTn id="126" dur="500"/>
                                        <p:tgtEl>
                                          <p:spTgt spid="29"/>
                                        </p:tgtEl>
                                      </p:cBhvr>
                                    </p:animEffect>
                                    <p:set>
                                      <p:cBhvr>
                                        <p:cTn id="127" dur="1" fill="hold">
                                          <p:stCondLst>
                                            <p:cond delay="499"/>
                                          </p:stCondLst>
                                        </p:cTn>
                                        <p:tgtEl>
                                          <p:spTgt spid="29"/>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2" nodeType="clickEffect">
                                  <p:stCondLst>
                                    <p:cond delay="0"/>
                                  </p:stCondLst>
                                  <p:childTnLst>
                                    <p:animEffect transition="out" filter="fade">
                                      <p:cBhvr>
                                        <p:cTn id="131" dur="500"/>
                                        <p:tgtEl>
                                          <p:spTgt spid="33"/>
                                        </p:tgtEl>
                                      </p:cBhvr>
                                    </p:animEffect>
                                    <p:set>
                                      <p:cBhvr>
                                        <p:cTn id="132" dur="1" fill="hold">
                                          <p:stCondLst>
                                            <p:cond delay="499"/>
                                          </p:stCondLst>
                                        </p:cTn>
                                        <p:tgtEl>
                                          <p:spTgt spid="3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2" nodeType="clickEffect">
                                  <p:stCondLst>
                                    <p:cond delay="0"/>
                                  </p:stCondLst>
                                  <p:childTnLst>
                                    <p:animEffect transition="out" filter="fade">
                                      <p:cBhvr>
                                        <p:cTn id="136" dur="500"/>
                                        <p:tgtEl>
                                          <p:spTgt spid="30"/>
                                        </p:tgtEl>
                                      </p:cBhvr>
                                    </p:animEffect>
                                    <p:set>
                                      <p:cBhvr>
                                        <p:cTn id="137" dur="1" fill="hold">
                                          <p:stCondLst>
                                            <p:cond delay="499"/>
                                          </p:stCondLst>
                                        </p:cTn>
                                        <p:tgtEl>
                                          <p:spTgt spid="3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2" nodeType="clickEffect">
                                  <p:stCondLst>
                                    <p:cond delay="0"/>
                                  </p:stCondLst>
                                  <p:childTnLst>
                                    <p:animEffect transition="out" filter="fade">
                                      <p:cBhvr>
                                        <p:cTn id="141" dur="500"/>
                                        <p:tgtEl>
                                          <p:spTgt spid="31"/>
                                        </p:tgtEl>
                                      </p:cBhvr>
                                    </p:animEffect>
                                    <p:set>
                                      <p:cBhvr>
                                        <p:cTn id="142" dur="1" fill="hold">
                                          <p:stCondLst>
                                            <p:cond delay="499"/>
                                          </p:stCondLst>
                                        </p:cTn>
                                        <p:tgtEl>
                                          <p:spTgt spid="3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8"/>
                                        </p:tgtEl>
                                        <p:attrNameLst>
                                          <p:attrName>style.visibility</p:attrName>
                                        </p:attrNameLst>
                                      </p:cBhvr>
                                      <p:to>
                                        <p:strVal val="visible"/>
                                      </p:to>
                                    </p:set>
                                    <p:animEffect transition="in" filter="fade">
                                      <p:cBhvr>
                                        <p:cTn id="147" dur="500"/>
                                        <p:tgtEl>
                                          <p:spTgt spid="3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fade">
                                      <p:cBhvr>
                                        <p:cTn id="152" dur="500"/>
                                        <p:tgtEl>
                                          <p:spTgt spid="3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1" nodeType="clickEffect">
                                  <p:stCondLst>
                                    <p:cond delay="0"/>
                                  </p:stCondLst>
                                  <p:childTnLst>
                                    <p:animEffect transition="out" filter="fade">
                                      <p:cBhvr>
                                        <p:cTn id="156" dur="500"/>
                                        <p:tgtEl>
                                          <p:spTgt spid="39"/>
                                        </p:tgtEl>
                                      </p:cBhvr>
                                    </p:animEffect>
                                    <p:set>
                                      <p:cBhvr>
                                        <p:cTn id="157" dur="1" fill="hold">
                                          <p:stCondLst>
                                            <p:cond delay="499"/>
                                          </p:stCondLst>
                                        </p:cTn>
                                        <p:tgtEl>
                                          <p:spTgt spid="3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1" nodeType="clickEffect">
                                  <p:stCondLst>
                                    <p:cond delay="0"/>
                                  </p:stCondLst>
                                  <p:childTnLst>
                                    <p:animEffect transition="out" filter="fade">
                                      <p:cBhvr>
                                        <p:cTn id="161" dur="500"/>
                                        <p:tgtEl>
                                          <p:spTgt spid="38"/>
                                        </p:tgtEl>
                                      </p:cBhvr>
                                    </p:animEffect>
                                    <p:set>
                                      <p:cBhvr>
                                        <p:cTn id="162" dur="1" fill="hold">
                                          <p:stCondLst>
                                            <p:cond delay="499"/>
                                          </p:stCondLst>
                                        </p:cTn>
                                        <p:tgtEl>
                                          <p:spTgt spid="3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0"/>
                                        </p:tgtEl>
                                        <p:attrNameLst>
                                          <p:attrName>style.visibility</p:attrName>
                                        </p:attrNameLst>
                                      </p:cBhvr>
                                      <p:to>
                                        <p:strVal val="visible"/>
                                      </p:to>
                                    </p:set>
                                    <p:animEffect transition="in" filter="fade">
                                      <p:cBhvr>
                                        <p:cTn id="172" dur="500"/>
                                        <p:tgtEl>
                                          <p:spTgt spid="40"/>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6"/>
                                        </p:tgtEl>
                                        <p:attrNameLst>
                                          <p:attrName>style.visibility</p:attrName>
                                        </p:attrNameLst>
                                      </p:cBhvr>
                                      <p:to>
                                        <p:strVal val="visible"/>
                                      </p:to>
                                    </p:set>
                                    <p:animEffect transition="in" filter="fade">
                                      <p:cBhvr>
                                        <p:cTn id="187" dur="500"/>
                                        <p:tgtEl>
                                          <p:spTgt spid="46"/>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2"/>
                                        </p:tgtEl>
                                        <p:attrNameLst>
                                          <p:attrName>style.visibility</p:attrName>
                                        </p:attrNameLst>
                                      </p:cBhvr>
                                      <p:to>
                                        <p:strVal val="visible"/>
                                      </p:to>
                                    </p:set>
                                    <p:animEffect transition="in" filter="fade">
                                      <p:cBhvr>
                                        <p:cTn id="192" dur="500"/>
                                        <p:tgtEl>
                                          <p:spTgt spid="42"/>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7"/>
                                        </p:tgtEl>
                                        <p:attrNameLst>
                                          <p:attrName>style.visibility</p:attrName>
                                        </p:attrNameLst>
                                      </p:cBhvr>
                                      <p:to>
                                        <p:strVal val="visible"/>
                                      </p:to>
                                    </p:set>
                                    <p:animEffect transition="in" filter="fade">
                                      <p:cBhvr>
                                        <p:cTn id="197" dur="500"/>
                                        <p:tgtEl>
                                          <p:spTgt spid="47"/>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43"/>
                                        </p:tgtEl>
                                        <p:attrNameLst>
                                          <p:attrName>style.visibility</p:attrName>
                                        </p:attrNameLst>
                                      </p:cBhvr>
                                      <p:to>
                                        <p:strVal val="visible"/>
                                      </p:to>
                                    </p:set>
                                    <p:animEffect transition="in" filter="fade">
                                      <p:cBhvr>
                                        <p:cTn id="202" dur="500"/>
                                        <p:tgtEl>
                                          <p:spTgt spid="43"/>
                                        </p:tgtEl>
                                      </p:cBhvr>
                                    </p:animEffect>
                                  </p:childTnLst>
                                </p:cTn>
                              </p:par>
                            </p:childTnLst>
                          </p:cTn>
                        </p:par>
                      </p:childTnLst>
                    </p:cTn>
                  </p:par>
                  <p:par>
                    <p:cTn id="203" fill="hold">
                      <p:stCondLst>
                        <p:cond delay="indefinite"/>
                      </p:stCondLst>
                      <p:childTnLst>
                        <p:par>
                          <p:cTn id="204" fill="hold">
                            <p:stCondLst>
                              <p:cond delay="0"/>
                            </p:stCondLst>
                            <p:childTnLst>
                              <p:par>
                                <p:cTn id="205" presetClass="path" presetSubtype="0" accel="50000" decel="50000" fill="hold" grpId="1" nodeType="clickEffect">
                                  <p:stCondLst>
                                    <p:cond delay="0"/>
                                  </p:stCondLst>
                                  <p:childTnLst>
                                    <p:animMotion origin="layout" path="M -0.00052 0.00416 L -0.00964 0.01713 L -0.02682 0.02199 L -0.04401 -0.01667 L -0.05482 -0.03125 L -0.06836 -0.0426 L -0.6974 -0.05047 L -0.71003 -0.04098 L -0.72266 -0.02477 L -0.73073 -0.01829 L -0.74518 -0.0088 ">
                                      <p:cBhvr>
                                        <p:cTn id="206" dur="2000" fill="hold"/>
                                        <p:tgtEl>
                                          <p:spTgt spid="40"/>
                                        </p:tgtEl>
                                        <p:attrNameLst>
                                          <p:attrName>ppt_x</p:attrName>
                                        </p:attrNameLst>
                                      </p:cBhvr>
                                    </p:animMotion>
                                  </p:childTnLst>
                                </p:cTn>
                              </p:par>
                            </p:childTnLst>
                          </p:cTn>
                        </p:par>
                      </p:childTnLst>
                    </p:cTn>
                  </p:par>
                  <p:par>
                    <p:cTn id="207" fill="hold">
                      <p:stCondLst>
                        <p:cond delay="indefinite"/>
                      </p:stCondLst>
                      <p:childTnLst>
                        <p:par>
                          <p:cTn id="208" fill="hold">
                            <p:stCondLst>
                              <p:cond delay="0"/>
                            </p:stCondLst>
                            <p:childTnLst>
                              <p:par>
                                <p:cTn id="209" presetClass="path" presetSubtype="0" accel="50000" decel="50000" fill="hold" grpId="1" nodeType="clickEffect">
                                  <p:stCondLst>
                                    <p:cond delay="0"/>
                                  </p:stCondLst>
                                  <p:childTnLst>
                                    <p:animMotion origin="layout" path="M 4.16667E-6 0.00116 L -0.04258 0.02871 L -0.0642 0.03357 L -0.07774 -0.00671 C -0.08073 -0.01065 -0.08477 -0.01273 -0.08685 -0.01805 C -0.08737 -0.01967 -0.08776 -0.02176 -0.08868 -0.02291 C -0.08933 -0.02407 -0.0905 -0.02384 -0.09128 -0.02453 C -0.09532 -0.02801 -0.09271 -0.02777 -0.09493 -0.02777 L -0.09493 -0.02777 L -0.10039 -0.03102 L -0.72566 -0.04375 L -0.74375 -0.0294 L -0.75183 -0.01643 L -0.76263 -0.0037 L -0.80691 0.0044 ">
                                      <p:cBhvr>
                                        <p:cTn id="210" dur="2000" fill="hold"/>
                                        <p:tgtEl>
                                          <p:spTgt spid="41"/>
                                        </p:tgtEl>
                                        <p:attrNameLst>
                                          <p:attrName>ppt_x</p:attrName>
                                        </p:attrNameLst>
                                      </p:cBhvr>
                                    </p:animMotion>
                                  </p:childTnLst>
                                </p:cTn>
                              </p:par>
                            </p:childTnLst>
                          </p:cTn>
                        </p:par>
                      </p:childTnLst>
                    </p:cTn>
                  </p:par>
                  <p:par>
                    <p:cTn id="211" fill="hold">
                      <p:stCondLst>
                        <p:cond delay="indefinite"/>
                      </p:stCondLst>
                      <p:childTnLst>
                        <p:par>
                          <p:cTn id="212" fill="hold">
                            <p:stCondLst>
                              <p:cond delay="0"/>
                            </p:stCondLst>
                            <p:childTnLst>
                              <p:par>
                                <p:cTn id="213" presetClass="path" presetSubtype="0" accel="50000" decel="50000" fill="hold" grpId="1" nodeType="clickEffect">
                                  <p:stCondLst>
                                    <p:cond delay="0"/>
                                  </p:stCondLst>
                                  <p:childTnLst>
                                    <p:animMotion origin="layout" path="M -0.00039 0.00186 L -0.07722 0.05834 L -0.09076 0.05996 L -0.10079 0.047 L -0.10795 0.02917 L -0.11706 0.01482 L -0.12605 0.00186 L -0.13243 -0.00787 L -0.75951 -0.01574 L -0.77214 -0.00949 L -0.77748 -0.003 L -0.78112 0.00348 L -0.78477 0.0132 L -0.78568 0.01806 L -0.79284 0.02431 L -0.86511 0.03079 ">
                                      <p:cBhvr>
                                        <p:cTn id="214" dur="2000" fill="hold"/>
                                        <p:tgtEl>
                                          <p:spTgt spid="42"/>
                                        </p:tgtEl>
                                        <p:attrNameLst>
                                          <p:attrName>ppt_x</p:attrName>
                                        </p:attrNameLst>
                                      </p:cBhvr>
                                    </p:animMotion>
                                  </p:childTnLst>
                                </p:cTn>
                              </p:par>
                            </p:childTnLst>
                          </p:cTn>
                        </p:par>
                      </p:childTnLst>
                    </p:cTn>
                  </p:par>
                  <p:par>
                    <p:cTn id="215" fill="hold">
                      <p:stCondLst>
                        <p:cond delay="indefinite"/>
                      </p:stCondLst>
                      <p:childTnLst>
                        <p:par>
                          <p:cTn id="216" fill="hold">
                            <p:stCondLst>
                              <p:cond delay="0"/>
                            </p:stCondLst>
                            <p:childTnLst>
                              <p:par>
                                <p:cTn id="217" presetClass="path" presetSubtype="0" accel="50000" decel="50000" fill="hold" grpId="1" nodeType="clickEffect">
                                  <p:stCondLst>
                                    <p:cond delay="0"/>
                                  </p:stCondLst>
                                  <p:childTnLst>
                                    <p:animMotion origin="layout" path="M -4.375E-6 -1.11111E-6 L -0.12356 0.03542 L -0.13072 0.03056 C -0.13164 0.02986 -0.13255 0.02963 -0.13346 0.02894 C -0.13437 0.02801 -0.13515 0.02662 -0.13606 0.0257 C -0.13724 0.01806 -0.13645 0.0213 -0.13789 0.01597 L -0.13789 0.0162 L -0.14414 -0.00324 C -0.15104 -0.01389 -0.14843 -0.00949 -0.15221 -0.0162 L -0.15221 -0.01597 L -0.16119 -0.02731 L -0.16119 -0.02708 L -0.16927 -0.03704 L -0.78841 -0.04329 L -0.80182 -0.0338 C -0.80416 -0.03055 -0.8069 -0.02801 -0.80885 -0.02407 C -0.8095 -0.02292 -0.80937 -0.02083 -0.80976 -0.01921 C -0.81002 -0.01852 -0.81041 -0.01829 -0.81067 -0.01759 L -0.81067 -0.01736 L -0.81432 -0.0081 L -0.92421 0.00486 ">
                                      <p:cBhvr>
                                        <p:cTn id="218" dur="2000" fill="hold"/>
                                        <p:tgtEl>
                                          <p:spTgt spid="43"/>
                                        </p:tgtEl>
                                        <p:attrNameLst>
                                          <p:attrName>ppt_x</p:attrName>
                                        </p:attrNameLst>
                                      </p:cBhvr>
                                    </p:animMotion>
                                  </p:childTnLst>
                                </p:cTn>
                              </p:par>
                            </p:childTnLst>
                          </p:cTn>
                        </p:par>
                      </p:childTnLst>
                    </p:cTn>
                  </p:par>
                  <p:par>
                    <p:cTn id="219" fill="hold">
                      <p:stCondLst>
                        <p:cond delay="indefinite"/>
                      </p:stCondLst>
                      <p:childTnLst>
                        <p:par>
                          <p:cTn id="220" fill="hold">
                            <p:stCondLst>
                              <p:cond delay="0"/>
                            </p:stCondLst>
                            <p:childTnLst>
                              <p:par>
                                <p:cTn id="221" presetClass="path" presetSubtype="0" accel="50000" decel="50000" fill="hold" grpId="1" nodeType="clickEffect">
                                  <p:stCondLst>
                                    <p:cond delay="0"/>
                                  </p:stCondLst>
                                  <p:childTnLst>
                                    <p:animMotion origin="layout" path="M 0.00117 -0.00046 L -0.04049 0.07477 L -0.12357 0.09908 L -0.13437 0.08611 C -0.1362 0.08241 -0.13789 0.07848 -0.13984 0.07477 C -0.14062 0.07361 -0.14193 0.07315 -0.14258 0.07176 C -0.14297 0.07084 -0.14258 0.06945 -0.14258 0.06852 L -0.14258 0.06852 L -0.16693 0.03149 L -0.16784 0.02361 L -0.79857 0.01713 C -0.80456 0.0294 -0.80208 0.02477 -0.80586 0.03149 L -0.80586 0.03149 L -0.81575 0.04283 L -0.82474 0.04931 L -0.83203 0.05394 C -0.8345 0.05186 -0.83698 0.05 -0.83932 0.04769 C -0.84792 0.03866 -0.84154 0.04306 -0.84739 0.03959 C -0.8487 0.03473 -0.84883 0.03172 -0.85195 0.02986 C -0.85273 0.0294 -0.85377 0.02986 -0.85456 0.02986 L -0.85456 0.02986 ">
                                      <p:cBhvr>
                                        <p:cTn id="222" dur="2000" fill="hold"/>
                                        <p:tgtEl>
                                          <p:spTgt spid="47"/>
                                        </p:tgtEl>
                                        <p:attrNameLst>
                                          <p:attrName>ppt_x</p:attrName>
                                        </p:attrNameLst>
                                      </p:cBhvr>
                                    </p:animMotion>
                                  </p:childTnLst>
                                </p:cTn>
                              </p:par>
                            </p:childTnLst>
                          </p:cTn>
                        </p:par>
                      </p:childTnLst>
                    </p:cTn>
                  </p:par>
                  <p:par>
                    <p:cTn id="223" fill="hold">
                      <p:stCondLst>
                        <p:cond delay="indefinite"/>
                      </p:stCondLst>
                      <p:childTnLst>
                        <p:par>
                          <p:cTn id="224" fill="hold">
                            <p:stCondLst>
                              <p:cond delay="0"/>
                            </p:stCondLst>
                            <p:childTnLst>
                              <p:par>
                                <p:cTn id="225" presetClass="path" presetSubtype="0" accel="50000" decel="50000" fill="hold" grpId="1" nodeType="clickEffect">
                                  <p:stCondLst>
                                    <p:cond delay="0"/>
                                  </p:stCondLst>
                                  <p:childTnLst>
                                    <p:animMotion origin="layout" path="M -0.00131 0.00139 L -0.00404 0.10555 L -0.09089 0.125 L -0.11342 0.07523 L -0.1224 0.05741 L -0.12969 0.05416 L -0.13685 0.04791 L -0.76667 0.04305 L -0.77579 0.05254 L -0.78295 0.06389 L -0.78477 0.07037 L -0.78933 0.07523 L -0.79558 0.07986 L -0.80013 0.0831 L -0.80378 0.08472 L -0.85157 0.04467 ">
                                      <p:cBhvr>
                                        <p:cTn id="226" dur="2000" fill="hold"/>
                                        <p:tgtEl>
                                          <p:spTgt spid="46"/>
                                        </p:tgtEl>
                                        <p:attrNameLst>
                                          <p:attrName>ppt_x</p:attrName>
                                        </p:attrNameLst>
                                      </p:cBhvr>
                                    </p:animMotion>
                                  </p:childTnLst>
                                </p:cTn>
                              </p:par>
                            </p:childTnLst>
                          </p:cTn>
                        </p:par>
                      </p:childTnLst>
                    </p:cTn>
                  </p:par>
                  <p:par>
                    <p:cTn id="227" fill="hold">
                      <p:stCondLst>
                        <p:cond delay="indefinite"/>
                      </p:stCondLst>
                      <p:childTnLst>
                        <p:par>
                          <p:cTn id="228" fill="hold">
                            <p:stCondLst>
                              <p:cond delay="0"/>
                            </p:stCondLst>
                            <p:childTnLst>
                              <p:par>
                                <p:cTn id="229" presetClass="path" presetSubtype="0" accel="50000" decel="50000" fill="hold" grpId="1" nodeType="clickEffect">
                                  <p:stCondLst>
                                    <p:cond delay="0"/>
                                  </p:stCondLst>
                                  <p:childTnLst>
                                    <p:animMotion origin="layout" path="M -0.00196 0.00255 L 0.00065 0.10348 L -0.04089 0.10834 L -0.06068 0.11482 C -0.06315 0.1132 -0.06563 0.11158 -0.06797 0.10996 C -0.06914 0.10903 -0.07058 0.10834 -0.07162 0.10672 C -0.07253 0.1051 -0.07344 0.10023 -0.07344 0.10023 L -0.07344 0.10023 C -0.07487 0.09723 -0.07982 0.0875 -0.08151 0.08264 C -0.08216 0.08056 -0.08268 0.07824 -0.08334 0.07616 L -0.08242 0.06343 L -0.08242 0.06343 C -0.08451 0.05973 -0.08672 0.05602 -0.08867 0.05209 C -0.09792 0.03403 -0.08698 0.05371 -0.09141 0.04584 L -0.09141 0.04584 L -0.10404 0.03936 L -0.10404 0.03611 L -0.73203 0.02801 L -0.74193 0.03773 L -0.7474 0.04723 L -0.75378 0.06181 L -0.76003 0.07292 L -0.76641 0.07292 L -0.7944 0.07616 L -0.8224 0.07778 L -0.84401 0.03611 ">
                                      <p:cBhvr>
                                        <p:cTn id="230" dur="2000" fill="hold"/>
                                        <p:tgtEl>
                                          <p:spTgt spid="45"/>
                                        </p:tgtEl>
                                        <p:attrNameLst>
                                          <p:attrName>ppt_x</p:attrName>
                                        </p:attrNameLst>
                                      </p:cBhvr>
                                    </p:animMotion>
                                  </p:childTnLst>
                                </p:cTn>
                              </p:par>
                            </p:childTnLst>
                          </p:cTn>
                        </p:par>
                      </p:childTnLst>
                    </p:cTn>
                  </p:par>
                  <p:par>
                    <p:cTn id="231" fill="hold">
                      <p:stCondLst>
                        <p:cond delay="indefinite"/>
                      </p:stCondLst>
                      <p:childTnLst>
                        <p:par>
                          <p:cTn id="232" fill="hold">
                            <p:stCondLst>
                              <p:cond delay="0"/>
                            </p:stCondLst>
                            <p:childTnLst>
                              <p:par>
                                <p:cTn id="233" presetClass="path" presetSubtype="0" accel="50000" decel="50000" fill="hold" grpId="1" nodeType="clickEffect">
                                  <p:stCondLst>
                                    <p:cond delay="0"/>
                                  </p:stCondLst>
                                  <p:childTnLst>
                                    <p:animMotion origin="layout" path="M 0.0004 0.00602 L -0.01145 0.09584 C -0.02148 0.10255 -0.01601 0.10047 -0.02773 0.10047 L -0.02773 0.10047 L -0.03489 0.0926 L -0.04661 0.0588 L -0.05846 0.04445 L -0.072 0.03149 L -0.69908 0.01713 L -0.70807 0.02361 L -0.72161 0.04607 L -0.7289 0.06042 L -0.7569 0.0669 L -0.78489 0.06852 L -0.80924 0.06852 L -0.83541 0.02848 ">
                                      <p:cBhvr>
                                        <p:cTn id="234" dur="2000" fill="hold"/>
                                        <p:tgtEl>
                                          <p:spTgt spid="44"/>
                                        </p:tgtEl>
                                        <p:attrNameLst>
                                          <p:attrName>ppt_x</p:attrName>
                                        </p:attrNameLst>
                                      </p:cBhvr>
                                    </p:animMotion>
                                  </p:childTnLst>
                                </p:cTn>
                              </p:par>
                            </p:childTnLst>
                          </p:cTn>
                        </p:par>
                      </p:childTnLst>
                    </p:cTn>
                  </p:par>
                  <p:par>
                    <p:cTn id="235" fill="hold">
                      <p:stCondLst>
                        <p:cond delay="indefinite"/>
                      </p:stCondLst>
                      <p:childTnLst>
                        <p:par>
                          <p:cTn id="236" fill="hold">
                            <p:stCondLst>
                              <p:cond delay="0"/>
                            </p:stCondLst>
                            <p:childTnLst>
                              <p:par>
                                <p:cTn id="237" presetID="10" presetClass="exit" presetSubtype="0" fill="hold" grpId="2" nodeType="clickEffect">
                                  <p:stCondLst>
                                    <p:cond delay="0"/>
                                  </p:stCondLst>
                                  <p:childTnLst>
                                    <p:animEffect transition="out" filter="fade">
                                      <p:cBhvr>
                                        <p:cTn id="238" dur="500"/>
                                        <p:tgtEl>
                                          <p:spTgt spid="40"/>
                                        </p:tgtEl>
                                      </p:cBhvr>
                                    </p:animEffect>
                                    <p:set>
                                      <p:cBhvr>
                                        <p:cTn id="239" dur="1" fill="hold">
                                          <p:stCondLst>
                                            <p:cond delay="499"/>
                                          </p:stCondLst>
                                        </p:cTn>
                                        <p:tgtEl>
                                          <p:spTgt spid="40"/>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10" presetClass="exit" presetSubtype="0" fill="hold" grpId="2" nodeType="clickEffect">
                                  <p:stCondLst>
                                    <p:cond delay="0"/>
                                  </p:stCondLst>
                                  <p:childTnLst>
                                    <p:animEffect transition="out" filter="fade">
                                      <p:cBhvr>
                                        <p:cTn id="243" dur="500"/>
                                        <p:tgtEl>
                                          <p:spTgt spid="41"/>
                                        </p:tgtEl>
                                      </p:cBhvr>
                                    </p:animEffect>
                                    <p:set>
                                      <p:cBhvr>
                                        <p:cTn id="244" dur="1" fill="hold">
                                          <p:stCondLst>
                                            <p:cond delay="499"/>
                                          </p:stCondLst>
                                        </p:cTn>
                                        <p:tgtEl>
                                          <p:spTgt spid="41"/>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0" presetClass="exit" presetSubtype="0" fill="hold" grpId="2" nodeType="clickEffect">
                                  <p:stCondLst>
                                    <p:cond delay="0"/>
                                  </p:stCondLst>
                                  <p:childTnLst>
                                    <p:animEffect transition="out" filter="fade">
                                      <p:cBhvr>
                                        <p:cTn id="248" dur="500"/>
                                        <p:tgtEl>
                                          <p:spTgt spid="42"/>
                                        </p:tgtEl>
                                      </p:cBhvr>
                                    </p:animEffect>
                                    <p:set>
                                      <p:cBhvr>
                                        <p:cTn id="249" dur="1" fill="hold">
                                          <p:stCondLst>
                                            <p:cond delay="499"/>
                                          </p:stCondLst>
                                        </p:cTn>
                                        <p:tgtEl>
                                          <p:spTgt spid="42"/>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0" presetClass="exit" presetSubtype="0" fill="hold" grpId="2" nodeType="clickEffect">
                                  <p:stCondLst>
                                    <p:cond delay="0"/>
                                  </p:stCondLst>
                                  <p:childTnLst>
                                    <p:animEffect transition="out" filter="fade">
                                      <p:cBhvr>
                                        <p:cTn id="253" dur="500"/>
                                        <p:tgtEl>
                                          <p:spTgt spid="43"/>
                                        </p:tgtEl>
                                      </p:cBhvr>
                                    </p:animEffect>
                                    <p:set>
                                      <p:cBhvr>
                                        <p:cTn id="254" dur="1" fill="hold">
                                          <p:stCondLst>
                                            <p:cond delay="499"/>
                                          </p:stCondLst>
                                        </p:cTn>
                                        <p:tgtEl>
                                          <p:spTgt spid="43"/>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0" presetClass="exit" presetSubtype="0" fill="hold" grpId="2" nodeType="clickEffect">
                                  <p:stCondLst>
                                    <p:cond delay="0"/>
                                  </p:stCondLst>
                                  <p:childTnLst>
                                    <p:animEffect transition="out" filter="fade">
                                      <p:cBhvr>
                                        <p:cTn id="258" dur="500"/>
                                        <p:tgtEl>
                                          <p:spTgt spid="44"/>
                                        </p:tgtEl>
                                      </p:cBhvr>
                                    </p:animEffect>
                                    <p:set>
                                      <p:cBhvr>
                                        <p:cTn id="259" dur="1" fill="hold">
                                          <p:stCondLst>
                                            <p:cond delay="499"/>
                                          </p:stCondLst>
                                        </p:cTn>
                                        <p:tgtEl>
                                          <p:spTgt spid="44"/>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10" presetClass="exit" presetSubtype="0" fill="hold" grpId="2" nodeType="clickEffect">
                                  <p:stCondLst>
                                    <p:cond delay="0"/>
                                  </p:stCondLst>
                                  <p:childTnLst>
                                    <p:animEffect transition="out" filter="fade">
                                      <p:cBhvr>
                                        <p:cTn id="263" dur="500"/>
                                        <p:tgtEl>
                                          <p:spTgt spid="45"/>
                                        </p:tgtEl>
                                      </p:cBhvr>
                                    </p:animEffect>
                                    <p:set>
                                      <p:cBhvr>
                                        <p:cTn id="264" dur="1" fill="hold">
                                          <p:stCondLst>
                                            <p:cond delay="499"/>
                                          </p:stCondLst>
                                        </p:cTn>
                                        <p:tgtEl>
                                          <p:spTgt spid="45"/>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xit" presetSubtype="0" fill="hold" grpId="2" nodeType="clickEffect">
                                  <p:stCondLst>
                                    <p:cond delay="0"/>
                                  </p:stCondLst>
                                  <p:childTnLst>
                                    <p:animEffect transition="out" filter="fade">
                                      <p:cBhvr>
                                        <p:cTn id="268" dur="500"/>
                                        <p:tgtEl>
                                          <p:spTgt spid="46"/>
                                        </p:tgtEl>
                                      </p:cBhvr>
                                    </p:animEffect>
                                    <p:set>
                                      <p:cBhvr>
                                        <p:cTn id="269" dur="1" fill="hold">
                                          <p:stCondLst>
                                            <p:cond delay="499"/>
                                          </p:stCondLst>
                                        </p:cTn>
                                        <p:tgtEl>
                                          <p:spTgt spid="46"/>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10" presetClass="exit" presetSubtype="0" fill="hold" grpId="2" nodeType="clickEffect">
                                  <p:stCondLst>
                                    <p:cond delay="0"/>
                                  </p:stCondLst>
                                  <p:childTnLst>
                                    <p:animEffect transition="out" filter="fade">
                                      <p:cBhvr>
                                        <p:cTn id="273" dur="500"/>
                                        <p:tgtEl>
                                          <p:spTgt spid="47"/>
                                        </p:tgtEl>
                                      </p:cBhvr>
                                    </p:animEffect>
                                    <p:set>
                                      <p:cBhvr>
                                        <p:cTn id="274" dur="1" fill="hold">
                                          <p:stCondLst>
                                            <p:cond delay="499"/>
                                          </p:stCondLst>
                                        </p:cTn>
                                        <p:tgtEl>
                                          <p:spTgt spid="47"/>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grpId="0" nodeType="clickEffect">
                                  <p:stCondLst>
                                    <p:cond delay="0"/>
                                  </p:stCondLst>
                                  <p:childTnLst>
                                    <p:set>
                                      <p:cBhvr>
                                        <p:cTn id="278" dur="1" fill="hold">
                                          <p:stCondLst>
                                            <p:cond delay="0"/>
                                          </p:stCondLst>
                                        </p:cTn>
                                        <p:tgtEl>
                                          <p:spTgt spid="48"/>
                                        </p:tgtEl>
                                        <p:attrNameLst>
                                          <p:attrName>style.visibility</p:attrName>
                                        </p:attrNameLst>
                                      </p:cBhvr>
                                      <p:to>
                                        <p:strVal val="visible"/>
                                      </p:to>
                                    </p:set>
                                    <p:animEffect transition="in" filter="fade">
                                      <p:cBhvr>
                                        <p:cTn id="27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7" grpId="1" animBg="1"/>
      <p:bldP spid="27" grpId="2" animBg="1"/>
      <p:bldP spid="28" grpId="0" animBg="1"/>
      <p:bldP spid="28" grpId="1" animBg="1"/>
      <p:bldP spid="28" grpId="2" animBg="1"/>
      <p:bldP spid="29" grpId="0" animBg="1"/>
      <p:bldP spid="29" grpId="1" animBg="1"/>
      <p:bldP spid="29" grpId="2" animBg="1"/>
      <p:bldP spid="30" grpId="0" animBg="1"/>
      <p:bldP spid="30" grpId="1" animBg="1"/>
      <p:bldP spid="30" grpId="2" animBg="1"/>
      <p:bldP spid="31" grpId="0" animBg="1"/>
      <p:bldP spid="31" grpId="1" animBg="1"/>
      <p:bldP spid="31" grpId="2" animBg="1"/>
      <p:bldP spid="32" grpId="0"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7" grpId="0" animBg="1"/>
      <p:bldP spid="38" grpId="0"/>
      <p:bldP spid="38" grpId="1"/>
      <p:bldP spid="39" grpId="0" animBg="1"/>
      <p:bldP spid="39" grpId="1"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P spid="44" grpId="0" animBg="1"/>
      <p:bldP spid="44" grpId="1" animBg="1"/>
      <p:bldP spid="44"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Rectangle 6"/>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7"/>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9"/>
          <p:cNvSpPr txBox="1"/>
          <p:nvPr/>
        </p:nvSpPr>
        <p:spPr>
          <a:xfrm>
            <a:off x="4132283" y="41239"/>
            <a:ext cx="365204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Généralité sur le</a:t>
            </a:r>
            <a:r>
              <a:rPr lang="fr-FR" sz="1700" b="0" i="0" u="none" strike="noStrike" kern="0" cap="none" spc="0" baseline="0">
                <a:solidFill>
                  <a:srgbClr val="FFFFFF"/>
                </a:solidFill>
                <a:uFillTx/>
                <a:latin typeface="Tw Cen MT Condensed" pitchFamily="34"/>
                <a:cs typeface="Times New Roman" pitchFamily="18"/>
              </a:rPr>
              <a:t>s réseaux</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5" name="ZoneTexte 9"/>
          <p:cNvSpPr txBox="1"/>
          <p:nvPr/>
        </p:nvSpPr>
        <p:spPr>
          <a:xfrm>
            <a:off x="3257998" y="2998116"/>
            <a:ext cx="5676000" cy="861776"/>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5000" b="0" i="0" u="none" strike="noStrike" kern="1200" cap="none" spc="0" baseline="0">
                <a:solidFill>
                  <a:srgbClr val="C00000"/>
                </a:solidFill>
                <a:uFillTx/>
                <a:latin typeface="Tw Cen MT Condensed" pitchFamily="34"/>
                <a:cs typeface="Times New Roman" pitchFamily="18"/>
              </a:rPr>
              <a:t>Généralité sur le</a:t>
            </a:r>
            <a:r>
              <a:rPr lang="fr-FR" sz="5000" b="0" i="0" u="none" strike="noStrike" kern="0" cap="none" spc="0" baseline="0">
                <a:solidFill>
                  <a:srgbClr val="C00000"/>
                </a:solidFill>
                <a:uFillTx/>
                <a:latin typeface="Tw Cen MT Condensed" pitchFamily="34"/>
                <a:cs typeface="Times New Roman" pitchFamily="18"/>
              </a:rPr>
              <a:t>s réseaux</a:t>
            </a:r>
            <a:endParaRPr lang="en-US" sz="5000" b="0" i="0" u="none" strike="noStrike" kern="1200" cap="none" spc="0" baseline="0">
              <a:solidFill>
                <a:srgbClr val="C00000"/>
              </a:solidFill>
              <a:uFillTx/>
              <a:latin typeface="Tw Cen MT Condensed" pitchFamily="34"/>
              <a:cs typeface="Times New Roman" pitchFamily="18"/>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Programmation des sockets : Avec les flot/flux de communication </a:t>
            </a:r>
            <a:endParaRPr lang="en-US" sz="3174" b="0" i="0" u="none" strike="noStrike" kern="1200" cap="none" spc="0" baseline="0" dirty="0">
              <a:solidFill>
                <a:srgbClr val="BC0000"/>
              </a:solidFill>
              <a:uFillTx/>
              <a:latin typeface="Tw Cen MT Condensed" pitchFamily="34"/>
              <a:cs typeface="Times New Roman" pitchFamily="18"/>
            </a:endParaRPr>
          </a:p>
        </p:txBody>
      </p:sp>
      <p:sp>
        <p:nvSpPr>
          <p:cNvPr id="6"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ZoneTexte 13"/>
          <p:cNvSpPr txBox="1"/>
          <p:nvPr/>
        </p:nvSpPr>
        <p:spPr>
          <a:xfrm>
            <a:off x="3652086" y="3132414"/>
            <a:ext cx="5569034"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990000"/>
                </a:solidFill>
                <a:uFillTx/>
                <a:latin typeface="Calibri"/>
              </a:rPr>
              <a:t>Exercice Applicatif 2</a:t>
            </a:r>
            <a:endParaRPr lang="en-US" sz="4400" b="0" i="0" u="none" strike="noStrike" kern="1200" cap="none" spc="0" baseline="0">
              <a:solidFill>
                <a:srgbClr val="990000"/>
              </a:solidFill>
              <a:uFillTx/>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name="Slide6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9"/>
          <p:cNvSpPr txBox="1"/>
          <p:nvPr/>
        </p:nvSpPr>
        <p:spPr>
          <a:xfrm>
            <a:off x="3900144" y="2707574"/>
            <a:ext cx="4391707" cy="1631216"/>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0" b="0" i="0" u="none" strike="noStrike" kern="1200" cap="none" spc="0" baseline="0">
                <a:solidFill>
                  <a:srgbClr val="800000"/>
                </a:solidFill>
                <a:uFillTx/>
                <a:latin typeface="Calibri"/>
              </a:rPr>
              <a:t>Threads</a:t>
            </a:r>
            <a:endParaRPr lang="en-US" sz="10000" b="0" i="0" u="none" strike="noStrike" kern="1200" cap="none" spc="0" baseline="0">
              <a:solidFill>
                <a:srgbClr val="800000"/>
              </a:solidFill>
              <a:uFillTx/>
              <a:latin typeface="Calibri"/>
            </a:endParaRPr>
          </a:p>
        </p:txBody>
      </p:sp>
      <p:sp>
        <p:nvSpPr>
          <p:cNvPr id="5" name="ZoneTexte 9"/>
          <p:cNvSpPr txBox="1"/>
          <p:nvPr/>
        </p:nvSpPr>
        <p:spPr>
          <a:xfrm>
            <a:off x="5382048" y="41230"/>
            <a:ext cx="713945"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name="Slide85">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9"/>
          <p:cNvSpPr txBox="1"/>
          <p:nvPr/>
        </p:nvSpPr>
        <p:spPr>
          <a:xfrm>
            <a:off x="5382048" y="41230"/>
            <a:ext cx="713945"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5" name="Rectangle 5"/>
          <p:cNvSpPr/>
          <p:nvPr/>
        </p:nvSpPr>
        <p:spPr>
          <a:xfrm>
            <a:off x="1997415" y="2948546"/>
            <a:ext cx="8537643" cy="960906"/>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22" b="1" i="0" u="none" strike="noStrike" kern="0" cap="none" spc="0" baseline="0">
                <a:solidFill>
                  <a:srgbClr val="000000"/>
                </a:solidFill>
                <a:uFillTx/>
                <a:latin typeface="Calibri"/>
              </a:rPr>
              <a:t>Pourquoi plusieurs clients ne peuvent pas se connecter 			    à un serveur ?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Slide66">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9"/>
          <p:cNvSpPr txBox="1"/>
          <p:nvPr/>
        </p:nvSpPr>
        <p:spPr>
          <a:xfrm>
            <a:off x="5317473" y="41239"/>
            <a:ext cx="918075"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5"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Généralité</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ZoneTexte 7"/>
          <p:cNvSpPr txBox="1"/>
          <p:nvPr/>
        </p:nvSpPr>
        <p:spPr>
          <a:xfrm>
            <a:off x="439936" y="2493230"/>
            <a:ext cx="7535533" cy="2585319"/>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CPU consist of multiple cores</a:t>
            </a: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Sur une machine multiprocesseur, le processus peut etre répartis pour qu’il puisse s'exécution sur plusieurs cœurs. </a:t>
            </a: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Chaque partition est appelée thread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La creation de ces threads permet de réaliser des traitements en parallèle.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Slide90">
    <p:spTree>
      <p:nvGrpSpPr>
        <p:cNvPr id="1" name=""/>
        <p:cNvGrpSpPr/>
        <p:nvPr/>
      </p:nvGrpSpPr>
      <p:grpSpPr>
        <a:xfrm>
          <a:off x="0" y="0"/>
          <a:ext cx="0" cy="0"/>
          <a:chOff x="0" y="0"/>
          <a:chExt cx="0" cy="0"/>
        </a:xfrm>
      </p:grpSpPr>
      <p:cxnSp>
        <p:nvCxnSpPr>
          <p:cNvPr id="2" name="Connecteur droit avec flèche 5"/>
          <p:cNvCxnSpPr/>
          <p:nvPr/>
        </p:nvCxnSpPr>
        <p:spPr>
          <a:xfrm>
            <a:off x="1619457" y="1342275"/>
            <a:ext cx="0" cy="4263527"/>
          </a:xfrm>
          <a:prstGeom prst="straightConnector1">
            <a:avLst/>
          </a:prstGeom>
          <a:noFill/>
          <a:ln w="19046">
            <a:solidFill>
              <a:srgbClr val="5B9BD5"/>
            </a:solidFill>
            <a:prstDash val="solid"/>
            <a:miter/>
            <a:tailEnd type="arrow"/>
          </a:ln>
        </p:spPr>
      </p:cxnSp>
      <p:cxnSp>
        <p:nvCxnSpPr>
          <p:cNvPr id="3" name="Connecteur droit 11"/>
          <p:cNvCxnSpPr/>
          <p:nvPr/>
        </p:nvCxnSpPr>
        <p:spPr>
          <a:xfrm>
            <a:off x="1619457" y="2686333"/>
            <a:ext cx="1391799" cy="0"/>
          </a:xfrm>
          <a:prstGeom prst="straightConnector1">
            <a:avLst/>
          </a:prstGeom>
          <a:noFill/>
          <a:ln w="19046">
            <a:solidFill>
              <a:srgbClr val="5B9BD5"/>
            </a:solidFill>
            <a:prstDash val="solid"/>
            <a:miter/>
          </a:ln>
        </p:spPr>
      </p:cxnSp>
      <p:cxnSp>
        <p:nvCxnSpPr>
          <p:cNvPr id="4" name="Connecteur droit avec flèche 14"/>
          <p:cNvCxnSpPr/>
          <p:nvPr/>
        </p:nvCxnSpPr>
        <p:spPr>
          <a:xfrm>
            <a:off x="3011256" y="2686333"/>
            <a:ext cx="0" cy="2919469"/>
          </a:xfrm>
          <a:prstGeom prst="straightConnector1">
            <a:avLst/>
          </a:prstGeom>
          <a:noFill/>
          <a:ln w="19046">
            <a:solidFill>
              <a:srgbClr val="5B9BD5"/>
            </a:solidFill>
            <a:prstDash val="solid"/>
            <a:miter/>
            <a:tailEnd type="arrow"/>
          </a:ln>
        </p:spPr>
      </p:cxnSp>
      <p:cxnSp>
        <p:nvCxnSpPr>
          <p:cNvPr id="5" name="Connecteur : en angle 17"/>
          <p:cNvCxnSpPr/>
          <p:nvPr/>
        </p:nvCxnSpPr>
        <p:spPr>
          <a:xfrm rot="5399996" flipH="1">
            <a:off x="1153076" y="2326444"/>
            <a:ext cx="3745730" cy="2812969"/>
          </a:xfrm>
          <a:prstGeom prst="bentConnector3">
            <a:avLst/>
          </a:prstGeom>
          <a:noFill/>
          <a:ln w="19046">
            <a:solidFill>
              <a:srgbClr val="5B9BD5"/>
            </a:solidFill>
            <a:prstDash val="solid"/>
            <a:miter/>
            <a:tailEnd type="arrow"/>
          </a:ln>
        </p:spPr>
      </p:cxnSp>
      <p:pic>
        <p:nvPicPr>
          <p:cNvPr id="6" name="Image 31"/>
          <p:cNvPicPr>
            <a:picLocks noChangeAspect="1"/>
          </p:cNvPicPr>
          <p:nvPr/>
        </p:nvPicPr>
        <p:blipFill>
          <a:blip r:embed="rId2" cstate="print"/>
          <a:stretch>
            <a:fillRect/>
          </a:stretch>
        </p:blipFill>
        <p:spPr>
          <a:xfrm>
            <a:off x="8561060" y="3606567"/>
            <a:ext cx="2310990" cy="2667167"/>
          </a:xfrm>
          <a:prstGeom prst="rect">
            <a:avLst/>
          </a:prstGeom>
          <a:noFill/>
          <a:ln>
            <a:noFill/>
          </a:ln>
        </p:spPr>
      </p:pic>
      <p:sp>
        <p:nvSpPr>
          <p:cNvPr id="7" name="ZoneTexte 32"/>
          <p:cNvSpPr txBox="1"/>
          <p:nvPr/>
        </p:nvSpPr>
        <p:spPr>
          <a:xfrm>
            <a:off x="529062" y="3732928"/>
            <a:ext cx="1415957" cy="646334"/>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Main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Thread</a:t>
            </a:r>
            <a:endParaRPr lang="en-US" sz="1800" b="0" i="0" u="none" strike="noStrike" kern="1200" cap="none" spc="0" baseline="0">
              <a:solidFill>
                <a:srgbClr val="000000"/>
              </a:solidFill>
              <a:uFillTx/>
              <a:latin typeface="Calibri"/>
            </a:endParaRPr>
          </a:p>
        </p:txBody>
      </p:sp>
      <p:sp>
        <p:nvSpPr>
          <p:cNvPr id="8" name="ZoneTexte 33"/>
          <p:cNvSpPr txBox="1"/>
          <p:nvPr/>
        </p:nvSpPr>
        <p:spPr>
          <a:xfrm>
            <a:off x="3398888" y="3961400"/>
            <a:ext cx="1415957"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Thread 1</a:t>
            </a:r>
            <a:endParaRPr lang="en-US" sz="1800" b="0" i="0" u="none" strike="noStrike" kern="1200" cap="none" spc="0" baseline="0">
              <a:solidFill>
                <a:srgbClr val="000000"/>
              </a:solidFill>
              <a:uFillTx/>
              <a:latin typeface="Calibri"/>
            </a:endParaRPr>
          </a:p>
        </p:txBody>
      </p:sp>
      <p:sp>
        <p:nvSpPr>
          <p:cNvPr id="9" name="ZoneTexte 34"/>
          <p:cNvSpPr txBox="1"/>
          <p:nvPr/>
        </p:nvSpPr>
        <p:spPr>
          <a:xfrm>
            <a:off x="1789124" y="3961400"/>
            <a:ext cx="1415957"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Thread 2</a:t>
            </a:r>
            <a:endParaRPr lang="en-US" sz="1800" b="0" i="0" u="none" strike="noStrike" kern="1200" cap="none" spc="0" baseline="0">
              <a:solidFill>
                <a:srgbClr val="000000"/>
              </a:solidFill>
              <a:uFillTx/>
              <a:latin typeface="Calibri"/>
            </a:endParaRPr>
          </a:p>
        </p:txBody>
      </p:sp>
      <p:sp>
        <p:nvSpPr>
          <p:cNvPr id="10" name="ZoneTexte 35"/>
          <p:cNvSpPr txBox="1"/>
          <p:nvPr/>
        </p:nvSpPr>
        <p:spPr>
          <a:xfrm>
            <a:off x="9059527" y="4262603"/>
            <a:ext cx="350754"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b="0" i="0" u="none" strike="noStrike" kern="1200" cap="none" spc="0" baseline="0">
                <a:solidFill>
                  <a:srgbClr val="8497B0"/>
                </a:solidFill>
                <a:uFillTx/>
                <a:latin typeface="Calibri"/>
              </a:rPr>
              <a:t>1</a:t>
            </a:r>
            <a:endParaRPr lang="en-US" sz="1400" b="0" i="0" u="none" strike="noStrike" kern="1200" cap="none" spc="0" baseline="0">
              <a:solidFill>
                <a:srgbClr val="8497B0"/>
              </a:solidFill>
              <a:uFillTx/>
              <a:latin typeface="Calibri"/>
            </a:endParaRPr>
          </a:p>
        </p:txBody>
      </p:sp>
      <p:sp>
        <p:nvSpPr>
          <p:cNvPr id="11" name="ZoneTexte 39"/>
          <p:cNvSpPr txBox="1"/>
          <p:nvPr/>
        </p:nvSpPr>
        <p:spPr>
          <a:xfrm>
            <a:off x="10067864" y="5174991"/>
            <a:ext cx="368713" cy="584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b="0" i="0" u="none" strike="noStrike" kern="1200" cap="none" spc="0" baseline="0">
                <a:solidFill>
                  <a:srgbClr val="8497B0"/>
                </a:solidFill>
                <a:uFillTx/>
                <a:latin typeface="Calibri"/>
              </a:rPr>
              <a:t>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ZoneTexte 40"/>
          <p:cNvSpPr txBox="1"/>
          <p:nvPr/>
        </p:nvSpPr>
        <p:spPr>
          <a:xfrm>
            <a:off x="9059527" y="5148995"/>
            <a:ext cx="469736"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b="0" i="0" u="none" strike="noStrike" kern="1200" cap="none" spc="0" baseline="0">
                <a:solidFill>
                  <a:srgbClr val="8497B0"/>
                </a:solidFill>
                <a:uFillTx/>
                <a:latin typeface="Calibri"/>
              </a:rPr>
              <a:t>3</a:t>
            </a:r>
            <a:endParaRPr lang="en-US" sz="1400" b="0" i="0" u="none" strike="noStrike" kern="1200" cap="none" spc="0" baseline="0">
              <a:solidFill>
                <a:srgbClr val="8497B0"/>
              </a:solidFill>
              <a:uFillTx/>
              <a:latin typeface="Calibri"/>
            </a:endParaRPr>
          </a:p>
        </p:txBody>
      </p:sp>
      <p:sp>
        <p:nvSpPr>
          <p:cNvPr id="13" name="ZoneTexte 41"/>
          <p:cNvSpPr txBox="1"/>
          <p:nvPr/>
        </p:nvSpPr>
        <p:spPr>
          <a:xfrm>
            <a:off x="10067864" y="4262603"/>
            <a:ext cx="36871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400" b="0" i="0" u="none" strike="noStrike" kern="1200" cap="none" spc="0" baseline="0">
                <a:solidFill>
                  <a:srgbClr val="8497B0"/>
                </a:solidFill>
                <a:uFillTx/>
                <a:latin typeface="Calibri"/>
              </a:rPr>
              <a:t>2</a:t>
            </a:r>
            <a:endParaRPr lang="en-US" sz="1400" b="0" i="0" u="none" strike="noStrike" kern="1200" cap="none" spc="0" baseline="0">
              <a:solidFill>
                <a:srgbClr val="8497B0"/>
              </a:solidFill>
              <a:uFillTx/>
              <a:latin typeface="Calibri"/>
            </a:endParaRPr>
          </a:p>
        </p:txBody>
      </p:sp>
      <p:sp>
        <p:nvSpPr>
          <p:cNvPr id="14" name="Rectangle : coins arrondis 43"/>
          <p:cNvSpPr/>
          <p:nvPr/>
        </p:nvSpPr>
        <p:spPr>
          <a:xfrm>
            <a:off x="8305449" y="1106945"/>
            <a:ext cx="2555912" cy="859316"/>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00000"/>
          </a:solidFill>
          <a:ln w="12701">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Ordonnanceur</a:t>
            </a:r>
            <a:endParaRPr lang="en-US" sz="1800" b="0" i="0" u="none" strike="noStrike" kern="1200" cap="none" spc="0" baseline="0">
              <a:solidFill>
                <a:srgbClr val="FFFFFF"/>
              </a:solidFill>
              <a:uFillTx/>
              <a:latin typeface="Calibri"/>
            </a:endParaRPr>
          </a:p>
        </p:txBody>
      </p:sp>
      <p:sp>
        <p:nvSpPr>
          <p:cNvPr id="15" name="ZoneTexte 44"/>
          <p:cNvSpPr txBox="1"/>
          <p:nvPr/>
        </p:nvSpPr>
        <p:spPr>
          <a:xfrm>
            <a:off x="1096831" y="5759769"/>
            <a:ext cx="1415957"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Core 1</a:t>
            </a:r>
            <a:endParaRPr lang="en-US" sz="1800" b="0" i="0" u="none" strike="noStrike" kern="1200" cap="none" spc="0" baseline="0">
              <a:solidFill>
                <a:srgbClr val="000000"/>
              </a:solidFill>
              <a:uFillTx/>
              <a:latin typeface="Calibri"/>
            </a:endParaRPr>
          </a:p>
        </p:txBody>
      </p:sp>
      <p:sp>
        <p:nvSpPr>
          <p:cNvPr id="16" name="ZoneTexte 45"/>
          <p:cNvSpPr txBox="1"/>
          <p:nvPr/>
        </p:nvSpPr>
        <p:spPr>
          <a:xfrm>
            <a:off x="2683882" y="5759769"/>
            <a:ext cx="1415957"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Core 2</a:t>
            </a:r>
            <a:endParaRPr lang="en-US" sz="1800" b="0" i="0" u="none" strike="noStrike" kern="1200" cap="none" spc="0" baseline="0">
              <a:solidFill>
                <a:srgbClr val="000000"/>
              </a:solidFill>
              <a:uFillTx/>
              <a:latin typeface="Calibri"/>
            </a:endParaRPr>
          </a:p>
        </p:txBody>
      </p:sp>
      <p:sp>
        <p:nvSpPr>
          <p:cNvPr id="17" name="ZoneTexte 46"/>
          <p:cNvSpPr txBox="1"/>
          <p:nvPr/>
        </p:nvSpPr>
        <p:spPr>
          <a:xfrm>
            <a:off x="4106863" y="5754255"/>
            <a:ext cx="1415957"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Core 3</a:t>
            </a:r>
            <a:endParaRPr lang="en-US" sz="1800" b="0" i="0" u="none" strike="noStrike" kern="1200" cap="none" spc="0" baseline="0">
              <a:solidFill>
                <a:srgbClr val="000000"/>
              </a:solidFill>
              <a:uFillTx/>
              <a:latin typeface="Calibri"/>
            </a:endParaRPr>
          </a:p>
        </p:txBody>
      </p:sp>
      <p:sp>
        <p:nvSpPr>
          <p:cNvPr id="18" name="Accolade fermante 48"/>
          <p:cNvSpPr/>
          <p:nvPr/>
        </p:nvSpPr>
        <p:spPr>
          <a:xfrm>
            <a:off x="5196187" y="1972845"/>
            <a:ext cx="227146" cy="3966072"/>
          </a:xfrm>
          <a:custGeom>
            <a:avLst>
              <a:gd name="f12" fmla="val 8333"/>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3"/>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38103">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9" name="ZoneTexte 49"/>
          <p:cNvSpPr txBox="1"/>
          <p:nvPr/>
        </p:nvSpPr>
        <p:spPr>
          <a:xfrm>
            <a:off x="5609149" y="3616232"/>
            <a:ext cx="1957675" cy="646334"/>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Parallel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execution</a:t>
            </a:r>
            <a:endParaRPr lang="en-US" sz="1800" b="0" i="0" u="none" strike="noStrike" kern="1200" cap="none" spc="0" baseline="0">
              <a:solidFill>
                <a:srgbClr val="000000"/>
              </a:solidFill>
              <a:uFillTx/>
              <a:latin typeface="Calibri"/>
            </a:endParaRPr>
          </a:p>
        </p:txBody>
      </p:sp>
      <p:cxnSp>
        <p:nvCxnSpPr>
          <p:cNvPr id="20" name="Connecteur droit avec flèche 51"/>
          <p:cNvCxnSpPr/>
          <p:nvPr/>
        </p:nvCxnSpPr>
        <p:spPr>
          <a:xfrm>
            <a:off x="9705862" y="2350894"/>
            <a:ext cx="0" cy="1012314"/>
          </a:xfrm>
          <a:prstGeom prst="straightConnector1">
            <a:avLst/>
          </a:prstGeom>
          <a:noFill/>
          <a:ln w="9528">
            <a:solidFill>
              <a:srgbClr val="FF0000"/>
            </a:solidFill>
            <a:custDash>
              <a:ds d="299906" sp="299906"/>
            </a:custDash>
            <a:round/>
          </a:ln>
        </p:spPr>
      </p:cxnSp>
      <p:sp>
        <p:nvSpPr>
          <p:cNvPr id="21" name="Triangle isocèle 53"/>
          <p:cNvSpPr/>
          <p:nvPr/>
        </p:nvSpPr>
        <p:spPr>
          <a:xfrm rot="10799991">
            <a:off x="9643253" y="3329193"/>
            <a:ext cx="146596" cy="99806"/>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C00000"/>
          </a:solidFill>
          <a:ln w="12701">
            <a:solidFill>
              <a:srgbClr val="FF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2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4" name="ZoneTexte 9"/>
          <p:cNvSpPr txBox="1"/>
          <p:nvPr/>
        </p:nvSpPr>
        <p:spPr>
          <a:xfrm>
            <a:off x="5382048" y="41230"/>
            <a:ext cx="713945"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name="Slide62">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Rappel sur les threads:</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5291769"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ZoneTexte 8"/>
          <p:cNvSpPr txBox="1"/>
          <p:nvPr/>
        </p:nvSpPr>
        <p:spPr>
          <a:xfrm>
            <a:off x="473723" y="2551834"/>
            <a:ext cx="10080437" cy="4801313"/>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 thread est un processus léger au sein d'un processus.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 processus est un thread en exécution.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 processus peut être divisé en nombre d’unités indépendantes, appelées threads, associées aux ressources du système.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La méthode main est un thread, également appelé thread principal.</a:t>
            </a: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endParaRPr lang="en-US" sz="1800" b="0" i="0" u="none" strike="noStrike" kern="1200" cap="none" spc="0" baseline="0">
              <a:solidFill>
                <a:srgbClr val="000000"/>
              </a:solidFill>
              <a:uFillTx/>
              <a:latin typeface="Calibri"/>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name="Slide64">
    <p:spTree>
      <p:nvGrpSpPr>
        <p:cNvPr id="1" name=""/>
        <p:cNvGrpSpPr/>
        <p:nvPr/>
      </p:nvGrpSpPr>
      <p:grpSpPr>
        <a:xfrm>
          <a:off x="0" y="0"/>
          <a:ext cx="0" cy="0"/>
          <a:chOff x="0" y="0"/>
          <a:chExt cx="0" cy="0"/>
        </a:xfrm>
      </p:grpSpPr>
      <p:sp>
        <p:nvSpPr>
          <p:cNvPr id="2" name="Rectangle 4"/>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5"/>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6"/>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7"/>
          <p:cNvSpPr txBox="1"/>
          <p:nvPr/>
        </p:nvSpPr>
        <p:spPr>
          <a:xfrm>
            <a:off x="216703"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Différence entre processus</a:t>
            </a:r>
            <a:r>
              <a:rPr lang="fr-FR" sz="1800" b="0" i="0" u="none" strike="noStrike" kern="0" cap="none" spc="0" baseline="0">
                <a:solidFill>
                  <a:srgbClr val="000000"/>
                </a:solidFill>
                <a:uFillTx/>
                <a:latin typeface="Calibri"/>
              </a:rPr>
              <a:t> </a:t>
            </a:r>
            <a:r>
              <a:rPr lang="fr-FR" sz="3174" b="0" i="0" u="none" strike="noStrike" kern="0" cap="none" spc="0" baseline="0">
                <a:solidFill>
                  <a:srgbClr val="BC0000"/>
                </a:solidFill>
                <a:uFillTx/>
                <a:latin typeface="Tw Cen MT Condensed" pitchFamily="34"/>
                <a:cs typeface="Times New Roman" pitchFamily="18"/>
              </a:rPr>
              <a:t>et</a:t>
            </a:r>
            <a:r>
              <a:rPr lang="fr-FR" sz="1800" b="0" i="0" u="none" strike="noStrike" kern="0" cap="none" spc="0" baseline="0">
                <a:solidFill>
                  <a:srgbClr val="000000"/>
                </a:solidFill>
                <a:uFillTx/>
                <a:latin typeface="Calibri"/>
              </a:rPr>
              <a:t> </a:t>
            </a:r>
            <a:r>
              <a:rPr lang="fr-FR" sz="3174" b="0" i="0" u="none" strike="noStrike" kern="0" cap="none" spc="0" baseline="0">
                <a:solidFill>
                  <a:srgbClr val="BC0000"/>
                </a:solidFill>
                <a:uFillTx/>
                <a:latin typeface="Tw Cen MT Condensed" pitchFamily="34"/>
                <a:cs typeface="Times New Roman" pitchFamily="18"/>
              </a:rPr>
              <a:t>threads</a:t>
            </a:r>
            <a:r>
              <a:rPr lang="fr-FR" sz="1800" b="0" i="0" u="none" strike="noStrike" kern="0" cap="none" spc="0" baseline="0">
                <a:solidFill>
                  <a:srgbClr val="000000"/>
                </a:solidFill>
                <a:uFillTx/>
                <a:latin typeface="Calibri"/>
              </a:rPr>
              <a:t>:</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ZoneTexte 9"/>
          <p:cNvSpPr txBox="1"/>
          <p:nvPr/>
        </p:nvSpPr>
        <p:spPr>
          <a:xfrm>
            <a:off x="605927" y="1982903"/>
            <a:ext cx="7877062" cy="4524314"/>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Le processus peut être divisé en plusieurs threads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chaque processus a son propre espace mémoire</a:t>
            </a: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Il est difficile de créer un processus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Les threads ne peuvent pas être subdivisées</a:t>
            </a: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Les threads du même processus partagent un espace mémoire commun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Il est facile de créer un fil.</a:t>
            </a: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r>
              <a:rPr lang="fr-FR" sz="1800" b="0" i="0" u="none" strike="noStrike" kern="1200" cap="none" spc="0" baseline="0">
                <a:solidFill>
                  <a:srgbClr val="000000"/>
                </a:solidFill>
                <a:uFillTx/>
                <a:latin typeface="Calibri"/>
              </a:rPr>
              <a:t/>
            </a:r>
            <a:br>
              <a:rPr lang="fr-FR" sz="1800" b="0" i="0" u="none" strike="noStrike" kern="1200" cap="none" spc="0" baseline="0">
                <a:solidFill>
                  <a:srgbClr val="000000"/>
                </a:solidFill>
                <a:uFillTx/>
                <a:latin typeface="Calibri"/>
              </a:rPr>
            </a:br>
            <a:endParaRPr lang="en-US" sz="1800" b="0" i="0" u="none" strike="noStrike" kern="1200" cap="none" spc="0" baseline="0">
              <a:solidFill>
                <a:srgbClr val="000000"/>
              </a:solidFill>
              <a:uFillTx/>
              <a:latin typeface="Calibri"/>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name="Slide65">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Illustration des threads:</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5324816" y="30220"/>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pic>
        <p:nvPicPr>
          <p:cNvPr id="7" name="Image 8"/>
          <p:cNvPicPr>
            <a:picLocks noChangeAspect="1"/>
          </p:cNvPicPr>
          <p:nvPr/>
        </p:nvPicPr>
        <p:blipFill>
          <a:blip r:embed="rId2" cstate="print"/>
          <a:stretch>
            <a:fillRect/>
          </a:stretch>
        </p:blipFill>
        <p:spPr>
          <a:xfrm>
            <a:off x="5324816" y="2368625"/>
            <a:ext cx="6650513" cy="2680069"/>
          </a:xfrm>
          <a:prstGeom prst="rect">
            <a:avLst/>
          </a:prstGeom>
          <a:noFill/>
          <a:ln w="9528">
            <a:solidFill>
              <a:srgbClr val="000000"/>
            </a:solidFill>
            <a:prstDash val="solid"/>
            <a:miter/>
          </a:ln>
        </p:spPr>
      </p:pic>
      <p:sp>
        <p:nvSpPr>
          <p:cNvPr id="8" name="ZoneTexte 9"/>
          <p:cNvSpPr txBox="1"/>
          <p:nvPr/>
        </p:nvSpPr>
        <p:spPr>
          <a:xfrm>
            <a:off x="121185" y="2368625"/>
            <a:ext cx="4751963" cy="3139318"/>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Le correcteur orthographique dans Word peut être considéré comme un thread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Une application en cours d'exécution s'appelle un processus, un processus peut avoir plusieurs threads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name="Slide67">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La création des Threads :</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TextBox 6"/>
          <p:cNvSpPr txBox="1"/>
          <p:nvPr/>
        </p:nvSpPr>
        <p:spPr>
          <a:xfrm>
            <a:off x="260777" y="1766684"/>
            <a:ext cx="4889625" cy="369335"/>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002060"/>
              </a:buClr>
              <a:buSzPct val="10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Il existe deux méthodes pour créer un thread :</a:t>
            </a:r>
          </a:p>
        </p:txBody>
      </p:sp>
      <p:sp>
        <p:nvSpPr>
          <p:cNvPr id="8" name="Arrow: Left 7"/>
          <p:cNvSpPr/>
          <p:nvPr/>
        </p:nvSpPr>
        <p:spPr>
          <a:xfrm>
            <a:off x="684647" y="2721510"/>
            <a:ext cx="5683105" cy="3300407"/>
          </a:xfrm>
          <a:custGeom>
            <a:avLst>
              <a:gd name="f0" fmla="val 7657"/>
              <a:gd name="f1" fmla="val 5256"/>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f19 f20 1"/>
              <a:gd name="f28" fmla="*/ 21600 f21 1"/>
              <a:gd name="f29" fmla="*/ 0 f21 1"/>
              <a:gd name="f30" fmla="*/ f20 f13 1"/>
              <a:gd name="f31" fmla="*/ f19 f12 1"/>
              <a:gd name="f32" fmla="+- f24 0 f3"/>
              <a:gd name="f33" fmla="+- f25 0 f3"/>
              <a:gd name="f34" fmla="*/ f27 1 10800"/>
              <a:gd name="f35" fmla="*/ f29 1 f21"/>
              <a:gd name="f36" fmla="*/ f28 1 f21"/>
              <a:gd name="f37" fmla="*/ f26 f13 1"/>
              <a:gd name="f38" fmla="+- f19 0 f34"/>
              <a:gd name="f39" fmla="*/ f36 f12 1"/>
              <a:gd name="f40" fmla="*/ f35 f13 1"/>
              <a:gd name="f41" fmla="*/ f36 f13 1"/>
              <a:gd name="f42" fmla="*/ f38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42" t="f30" r="f39" b="f37"/>
            <a:pathLst>
              <a:path w="21600" h="21600">
                <a:moveTo>
                  <a:pt x="f8" y="f20"/>
                </a:moveTo>
                <a:lnTo>
                  <a:pt x="f19" y="f20"/>
                </a:lnTo>
                <a:lnTo>
                  <a:pt x="f19" y="f7"/>
                </a:lnTo>
                <a:lnTo>
                  <a:pt x="f7" y="f9"/>
                </a:lnTo>
                <a:lnTo>
                  <a:pt x="f19" y="f8"/>
                </a:lnTo>
                <a:lnTo>
                  <a:pt x="f19" y="f26"/>
                </a:lnTo>
                <a:lnTo>
                  <a:pt x="f8" y="f26"/>
                </a:lnTo>
                <a:close/>
              </a:path>
            </a:pathLst>
          </a:custGeom>
          <a:solidFill>
            <a:srgbClr val="ED7D31"/>
          </a:solidFill>
          <a:ln w="12701">
            <a:solidFill>
              <a:srgbClr val="FFC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FFFFFF"/>
                </a:solidFill>
                <a:uFillTx/>
                <a:latin typeface="Calibri"/>
              </a:rPr>
              <a:t>Implements runnable interface</a:t>
            </a:r>
          </a:p>
        </p:txBody>
      </p:sp>
      <p:sp>
        <p:nvSpPr>
          <p:cNvPr id="9" name="Arrow: Right 8"/>
          <p:cNvSpPr/>
          <p:nvPr/>
        </p:nvSpPr>
        <p:spPr>
          <a:xfrm>
            <a:off x="6367744" y="2707757"/>
            <a:ext cx="5419438" cy="3327913"/>
          </a:xfrm>
          <a:custGeom>
            <a:avLst>
              <a:gd name="f0" fmla="val 14713"/>
              <a:gd name="f1" fmla="val 5328"/>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4472C4"/>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FFFFFF"/>
                </a:solidFill>
                <a:uFillTx/>
                <a:latin typeface="Calibri"/>
              </a:rPr>
              <a:t>By extending the class Thread (java.lang.thread)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name="Slide68">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La création des Threads :</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TextBox 8"/>
          <p:cNvSpPr txBox="1"/>
          <p:nvPr/>
        </p:nvSpPr>
        <p:spPr>
          <a:xfrm>
            <a:off x="-303425" y="1460095"/>
            <a:ext cx="5325355" cy="341631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800100" marR="0" lvl="1" indent="-34290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La méthode Run () doit être </a:t>
            </a:r>
            <a:r>
              <a:rPr lang="fr-FR" sz="1800" b="1" i="0" u="none" strike="noStrike" kern="0" cap="none" spc="0" baseline="0">
                <a:solidFill>
                  <a:srgbClr val="000000"/>
                </a:solidFill>
                <a:uFillTx/>
                <a:latin typeface="Calibri"/>
              </a:rPr>
              <a:t>redéfinie (Overided)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800100" marR="0" lvl="1" indent="-34290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Run () est appelé au début de l'exécution du thread.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800100" marR="0" lvl="1" indent="-34290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 thread se termine </a:t>
            </a:r>
            <a:r>
              <a:rPr lang="fr-FR" sz="1800" b="1" i="0" u="none" strike="noStrike" kern="0" cap="none" spc="0" baseline="0">
                <a:solidFill>
                  <a:srgbClr val="000000"/>
                </a:solidFill>
                <a:uFillTx/>
                <a:latin typeface="Calibri"/>
              </a:rPr>
              <a:t>avec la fin d’execution de la methode</a:t>
            </a:r>
            <a:r>
              <a:rPr lang="fr-FR" sz="1800" b="1" i="0" u="none" strike="noStrike" kern="1200" cap="none" spc="0" baseline="0">
                <a:solidFill>
                  <a:srgbClr val="000000"/>
                </a:solidFill>
                <a:uFillTx/>
                <a:latin typeface="Calibri"/>
              </a:rPr>
              <a:t> run () </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800100" marR="0" lvl="1" indent="-34290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La méthode Start () appelle run ()</a:t>
            </a:r>
            <a:endParaRPr lang="fr-FR" sz="1800" b="0" i="0" u="none" strike="noStrike" kern="1200" cap="none" spc="0" baseline="0">
              <a:solidFill>
                <a:srgbClr val="000000"/>
              </a:solidFill>
              <a:uFillTx/>
              <a:latin typeface="Calibri"/>
            </a:endParaRPr>
          </a:p>
        </p:txBody>
      </p:sp>
      <p:pic>
        <p:nvPicPr>
          <p:cNvPr id="8" name="Picture 9"/>
          <p:cNvPicPr>
            <a:picLocks noChangeAspect="1"/>
          </p:cNvPicPr>
          <p:nvPr/>
        </p:nvPicPr>
        <p:blipFill>
          <a:blip r:embed="rId2" cstate="print"/>
          <a:stretch>
            <a:fillRect/>
          </a:stretch>
        </p:blipFill>
        <p:spPr>
          <a:xfrm>
            <a:off x="5747717" y="2034027"/>
            <a:ext cx="6359816" cy="3788926"/>
          </a:xfrm>
          <a:prstGeom prst="rect">
            <a:avLst/>
          </a:prstGeom>
          <a:noFill/>
          <a:ln w="9528">
            <a:solidFill>
              <a:srgbClr val="000000"/>
            </a:solidFill>
            <a:prstDash val="solid"/>
            <a:miter/>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304842" y="525286"/>
            <a:ext cx="6635782"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dirty="0">
                <a:solidFill>
                  <a:srgbClr val="BC0000"/>
                </a:solidFill>
                <a:uFillTx/>
                <a:latin typeface="Tw Cen MT Condensed" pitchFamily="34"/>
                <a:cs typeface="Times New Roman" pitchFamily="18"/>
              </a:rPr>
              <a:t>Modèle de couches</a:t>
            </a:r>
            <a:endParaRPr lang="en-US" sz="3174" b="0" i="0" u="none" strike="noStrike" kern="1200" cap="none" spc="0" baseline="0" dirty="0">
              <a:solidFill>
                <a:srgbClr val="BC0000"/>
              </a:solidFill>
              <a:uFillTx/>
              <a:latin typeface="Tw Cen MT Condensed" pitchFamily="34"/>
              <a:cs typeface="Times New Roman" pitchFamily="18"/>
            </a:endParaRPr>
          </a:p>
        </p:txBody>
      </p:sp>
      <p:pic>
        <p:nvPicPr>
          <p:cNvPr id="6" name="Image 7"/>
          <p:cNvPicPr>
            <a:picLocks noChangeAspect="1"/>
          </p:cNvPicPr>
          <p:nvPr/>
        </p:nvPicPr>
        <p:blipFill>
          <a:blip r:embed="rId3" cstate="print"/>
          <a:srcRect r="50000"/>
          <a:stretch>
            <a:fillRect/>
          </a:stretch>
        </p:blipFill>
        <p:spPr>
          <a:xfrm>
            <a:off x="2214557" y="1194956"/>
            <a:ext cx="3161355" cy="5315279"/>
          </a:xfrm>
          <a:prstGeom prst="rect">
            <a:avLst/>
          </a:prstGeom>
          <a:noFill/>
          <a:ln>
            <a:noFill/>
          </a:ln>
        </p:spPr>
      </p:pic>
      <p:pic>
        <p:nvPicPr>
          <p:cNvPr id="7" name="Image 6"/>
          <p:cNvPicPr>
            <a:picLocks noChangeAspect="1"/>
          </p:cNvPicPr>
          <p:nvPr/>
        </p:nvPicPr>
        <p:blipFill>
          <a:blip r:embed="rId4" cstate="print"/>
          <a:srcRect t="8956" b="1244"/>
          <a:stretch>
            <a:fillRect/>
          </a:stretch>
        </p:blipFill>
        <p:spPr>
          <a:xfrm>
            <a:off x="6310314" y="1714488"/>
            <a:ext cx="3275655" cy="4691932"/>
          </a:xfrm>
          <a:prstGeom prst="rect">
            <a:avLst/>
          </a:prstGeom>
          <a:noFill/>
          <a:ln>
            <a:noFill/>
          </a:ln>
        </p:spPr>
      </p:pic>
      <p:sp>
        <p:nvSpPr>
          <p:cNvPr id="8" name="ZoneTexte 9"/>
          <p:cNvSpPr txBox="1"/>
          <p:nvPr/>
        </p:nvSpPr>
        <p:spPr>
          <a:xfrm>
            <a:off x="4132283" y="41239"/>
            <a:ext cx="365204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Généralité sur le</a:t>
            </a:r>
            <a:r>
              <a:rPr lang="fr-FR" sz="1700" b="0" i="0" u="none" strike="noStrike" kern="0" cap="none" spc="0" baseline="0">
                <a:solidFill>
                  <a:srgbClr val="FFFFFF"/>
                </a:solidFill>
                <a:uFillTx/>
                <a:latin typeface="Tw Cen MT Condensed" pitchFamily="34"/>
                <a:cs typeface="Times New Roman" pitchFamily="18"/>
              </a:rPr>
              <a:t>s réseaux</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9" name="Rectangle 8"/>
          <p:cNvSpPr/>
          <p:nvPr/>
        </p:nvSpPr>
        <p:spPr>
          <a:xfrm>
            <a:off x="6887983" y="1261689"/>
            <a:ext cx="2082189" cy="467962"/>
          </a:xfrm>
          <a:prstGeom prst="rect">
            <a:avLst/>
          </a:prstGeom>
          <a:solidFill>
            <a:srgbClr val="FFFFFF"/>
          </a:solidFill>
          <a:ln w="12701">
            <a:solidFill>
              <a:srgbClr val="FFFFF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dirty="0" smtClean="0">
                <a:solidFill>
                  <a:srgbClr val="FFC000"/>
                </a:solidFill>
                <a:uFillTx/>
                <a:latin typeface="Calibri"/>
              </a:rPr>
              <a:t>TCP/IP</a:t>
            </a:r>
            <a:endParaRPr lang="en-US" sz="1800" b="1" i="0" u="none" strike="noStrike" kern="1200" cap="none" spc="0" baseline="0" dirty="0">
              <a:solidFill>
                <a:srgbClr val="FFC000"/>
              </a:solidFill>
              <a:uFillTx/>
              <a:latin typeface="Calibri"/>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69">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Les types des Threads :</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TextBox 4"/>
          <p:cNvSpPr txBox="1"/>
          <p:nvPr/>
        </p:nvSpPr>
        <p:spPr>
          <a:xfrm>
            <a:off x="410163" y="1997835"/>
            <a:ext cx="9807278" cy="3139318"/>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Il y a deux types de threads: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Thread unique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742950" marR="0" lvl="1"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Une tâche ou un processus composé d'un seul thread.</a:t>
            </a:r>
          </a:p>
          <a:p>
            <a:pPr marL="742950" marR="0" lvl="1"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 programme prenant en charge un seul thread est appelé application à un seul thread.</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Multithread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742950" marR="0" lvl="1"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Une tâche ou un processus composé de plusieurs threads est constitué deplusieurs threads.</a:t>
            </a:r>
          </a:p>
          <a:p>
            <a:pPr marL="742950" marR="0" lvl="1"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Un programme qui soutient plusieurs threads sont des applications multithreads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Les types des Threads :</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pic>
        <p:nvPicPr>
          <p:cNvPr id="7" name="Picture 10"/>
          <p:cNvPicPr>
            <a:picLocks noChangeAspect="1"/>
          </p:cNvPicPr>
          <p:nvPr/>
        </p:nvPicPr>
        <p:blipFill>
          <a:blip r:embed="rId2" cstate="print"/>
          <a:stretch>
            <a:fillRect/>
          </a:stretch>
        </p:blipFill>
        <p:spPr>
          <a:xfrm>
            <a:off x="1447047" y="2358054"/>
            <a:ext cx="9650440" cy="3688781"/>
          </a:xfrm>
          <a:prstGeom prst="rect">
            <a:avLst/>
          </a:prstGeom>
          <a:noFill/>
          <a:ln>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name="Slide7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Exemple de multiThreading :</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TextBox 4"/>
          <p:cNvSpPr txBox="1"/>
          <p:nvPr/>
        </p:nvSpPr>
        <p:spPr>
          <a:xfrm>
            <a:off x="260777" y="1295494"/>
            <a:ext cx="7484016"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Les jeux sont les meilleurs exemples d'application du multithreading:</a:t>
            </a:r>
          </a:p>
        </p:txBody>
      </p:sp>
      <p:pic>
        <p:nvPicPr>
          <p:cNvPr id="8" name="Picture 13"/>
          <p:cNvPicPr>
            <a:picLocks noChangeAspect="1"/>
          </p:cNvPicPr>
          <p:nvPr/>
        </p:nvPicPr>
        <p:blipFill>
          <a:blip r:embed="rId2" cstate="print"/>
          <a:stretch>
            <a:fillRect/>
          </a:stretch>
        </p:blipFill>
        <p:spPr>
          <a:xfrm>
            <a:off x="348907" y="1618661"/>
            <a:ext cx="11108624" cy="5122843"/>
          </a:xfrm>
          <a:prstGeom prst="rect">
            <a:avLst/>
          </a:prstGeom>
          <a:noFill/>
          <a:ln>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name="Slide77">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TextBox 4"/>
          <p:cNvSpPr txBox="1"/>
          <p:nvPr/>
        </p:nvSpPr>
        <p:spPr>
          <a:xfrm>
            <a:off x="260777" y="1295494"/>
            <a:ext cx="7484016" cy="32316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500" b="1" i="0" u="none" strike="noStrike" kern="1200" cap="none" spc="0" baseline="0">
                <a:solidFill>
                  <a:srgbClr val="000000"/>
                </a:solidFill>
                <a:uFillTx/>
                <a:latin typeface="Calibri"/>
              </a:rPr>
              <a:t>Les jeux sont les meilleurs exemples d'application du multithreading:</a:t>
            </a:r>
          </a:p>
        </p:txBody>
      </p:sp>
      <p:pic>
        <p:nvPicPr>
          <p:cNvPr id="7" name="Picture 11"/>
          <p:cNvPicPr>
            <a:picLocks noChangeAspect="1"/>
          </p:cNvPicPr>
          <p:nvPr/>
        </p:nvPicPr>
        <p:blipFill>
          <a:blip r:embed="rId2" cstate="print"/>
          <a:stretch>
            <a:fillRect/>
          </a:stretch>
        </p:blipFill>
        <p:spPr>
          <a:xfrm>
            <a:off x="279093" y="1719209"/>
            <a:ext cx="11633810" cy="5057116"/>
          </a:xfrm>
          <a:prstGeom prst="rect">
            <a:avLst/>
          </a:prstGeom>
          <a:noFill/>
          <a:ln>
            <a:noFill/>
          </a:ln>
        </p:spPr>
      </p:pic>
      <p:sp>
        <p:nvSpPr>
          <p:cNvPr id="8"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Exemple de multiThreading :</a:t>
            </a:r>
            <a:r>
              <a:rPr lang="fr-FR" sz="3174" b="0" i="0" u="none" strike="noStrike" kern="1200" cap="none" spc="0" baseline="0">
                <a:solidFill>
                  <a:srgbClr val="BC0000"/>
                </a:solidFill>
                <a:uFillTx/>
                <a:latin typeface="Tw Cen MT Condensed" pitchFamily="34"/>
                <a:cs typeface="Times New Roman" pitchFamily="18"/>
              </a:rPr>
              <a:t> </a:t>
            </a:r>
            <a:endParaRPr lang="en-US" sz="3174" b="0" i="0" u="none" strike="noStrike" kern="1200" cap="none" spc="0" baseline="0">
              <a:solidFill>
                <a:srgbClr val="BC0000"/>
              </a:solidFill>
              <a:uFillTx/>
              <a:latin typeface="Tw Cen MT Condensed" pitchFamily="34"/>
              <a:cs typeface="Times New Roman" pitchFamily="18"/>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name="Slide72">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La différence entre multithreading et multitasking: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TextBox 8"/>
          <p:cNvSpPr txBox="1"/>
          <p:nvPr/>
        </p:nvSpPr>
        <p:spPr>
          <a:xfrm>
            <a:off x="577288" y="1631371"/>
            <a:ext cx="9734839" cy="1295869"/>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5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1" u="none" strike="noStrike" kern="1200" cap="none" spc="0" baseline="0">
                <a:solidFill>
                  <a:srgbClr val="FF0000"/>
                </a:solidFill>
                <a:uFillTx/>
                <a:latin typeface="Calibri"/>
              </a:rPr>
              <a:t>Multithreathing</a:t>
            </a:r>
            <a:r>
              <a:rPr lang="fr-FR" sz="1800" b="0" i="0" u="none" strike="noStrike" kern="1200" cap="none" spc="0" baseline="0">
                <a:solidFill>
                  <a:srgbClr val="000000"/>
                </a:solidFill>
                <a:uFillTx/>
                <a:latin typeface="Calibri"/>
              </a:rPr>
              <a:t> </a:t>
            </a:r>
            <a:r>
              <a:rPr lang="fr-FR" sz="1800" b="1" i="0" u="none" strike="noStrike" kern="1200" cap="none" spc="0" baseline="0">
                <a:solidFill>
                  <a:srgbClr val="000000"/>
                </a:solidFill>
                <a:uFillTx/>
                <a:latin typeface="Calibri"/>
              </a:rPr>
              <a:t>est la capacité d'exécuter plusieurs tâches simultanément dans un programme.</a:t>
            </a:r>
          </a:p>
          <a:p>
            <a:pPr marL="285750" marR="0" lvl="0" indent="-285750" algn="l" defTabSz="914400" rtl="0" fontAlgn="auto" hangingPunct="1">
              <a:lnSpc>
                <a:spcPct val="15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1" i="0" u="none" strike="noStrike" kern="1200" cap="none" spc="0" baseline="0">
                <a:solidFill>
                  <a:srgbClr val="FF0000"/>
                </a:solidFill>
                <a:uFillTx/>
                <a:latin typeface="Calibri"/>
              </a:rPr>
              <a:t>Multitâche</a:t>
            </a:r>
            <a:r>
              <a:rPr lang="fr-FR" sz="1800" b="0" i="0" u="none" strike="noStrike" kern="1200" cap="none" spc="0" baseline="0">
                <a:solidFill>
                  <a:srgbClr val="000000"/>
                </a:solidFill>
                <a:uFillTx/>
                <a:latin typeface="Calibri"/>
              </a:rPr>
              <a:t> </a:t>
            </a:r>
            <a:r>
              <a:rPr lang="fr-FR" sz="1800" b="1" i="0" u="none" strike="noStrike" kern="1200" cap="none" spc="0" baseline="0">
                <a:solidFill>
                  <a:srgbClr val="000000"/>
                </a:solidFill>
                <a:uFillTx/>
                <a:latin typeface="Calibri"/>
              </a:rPr>
              <a:t>est la capacité d'un système d'exploitation d'exécuter simultanément plusieurs programmes.</a:t>
            </a:r>
          </a:p>
        </p:txBody>
      </p:sp>
      <p:pic>
        <p:nvPicPr>
          <p:cNvPr id="8" name="Picture 9"/>
          <p:cNvPicPr>
            <a:picLocks noChangeAspect="1"/>
          </p:cNvPicPr>
          <p:nvPr/>
        </p:nvPicPr>
        <p:blipFill>
          <a:blip r:embed="rId3" cstate="print"/>
          <a:stretch>
            <a:fillRect/>
          </a:stretch>
        </p:blipFill>
        <p:spPr>
          <a:xfrm>
            <a:off x="1723799" y="3759500"/>
            <a:ext cx="7441807" cy="2254343"/>
          </a:xfrm>
          <a:prstGeom prst="rect">
            <a:avLst/>
          </a:prstGeom>
          <a:noFill/>
          <a:ln>
            <a:noFill/>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name="Slide73">
    <p:spTree>
      <p:nvGrpSpPr>
        <p:cNvPr id="1" name=""/>
        <p:cNvGrpSpPr/>
        <p:nvPr/>
      </p:nvGrpSpPr>
      <p:grpSpPr>
        <a:xfrm>
          <a:off x="0" y="0"/>
          <a:ext cx="0" cy="0"/>
          <a:chOff x="0" y="0"/>
          <a:chExt cx="0" cy="0"/>
        </a:xfrm>
      </p:grpSpPr>
      <p:sp>
        <p:nvSpPr>
          <p:cNvPr id="2"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pic>
        <p:nvPicPr>
          <p:cNvPr id="3" name="Picture 10"/>
          <p:cNvPicPr>
            <a:picLocks noChangeAspect="1"/>
          </p:cNvPicPr>
          <p:nvPr/>
        </p:nvPicPr>
        <p:blipFill>
          <a:blip r:embed="rId2" cstate="print"/>
          <a:stretch>
            <a:fillRect/>
          </a:stretch>
        </p:blipFill>
        <p:spPr>
          <a:xfrm>
            <a:off x="0" y="0"/>
            <a:ext cx="12430125" cy="6858000"/>
          </a:xfrm>
          <a:prstGeom prst="rect">
            <a:avLst/>
          </a:prstGeom>
          <a:noFill/>
          <a:ln>
            <a:noFill/>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name="Slide74">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9"/>
          <p:cNvSpPr txBox="1"/>
          <p:nvPr/>
        </p:nvSpPr>
        <p:spPr>
          <a:xfrm>
            <a:off x="5313797" y="49423"/>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Threads</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5" name="TextBox 4"/>
          <p:cNvSpPr txBox="1"/>
          <p:nvPr/>
        </p:nvSpPr>
        <p:spPr>
          <a:xfrm>
            <a:off x="3174970" y="3044275"/>
            <a:ext cx="6194584"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200" b="1" i="0" u="none" strike="noStrike" kern="1200" cap="none" spc="0" baseline="0">
                <a:solidFill>
                  <a:srgbClr val="000000"/>
                </a:solidFill>
                <a:uFillTx/>
                <a:latin typeface="Calibri"/>
              </a:rPr>
              <a:t>Comment plusieurs clients peuvent se connecter à 		      un serveur ?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name="Slide76">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Multithreading:</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pic>
        <p:nvPicPr>
          <p:cNvPr id="7" name="Picture 2"/>
          <p:cNvPicPr>
            <a:picLocks noGrp="1" noChangeAspect="1"/>
          </p:cNvPicPr>
          <p:nvPr>
            <p:ph idx="1"/>
          </p:nvPr>
        </p:nvPicPr>
        <p:blipFill>
          <a:blip r:embed="rId2" cstate="print"/>
          <a:srcRect/>
          <a:stretch>
            <a:fillRect/>
          </a:stretch>
        </p:blipFill>
        <p:spPr>
          <a:xfrm>
            <a:off x="7364879" y="2016087"/>
            <a:ext cx="4241298" cy="4316626"/>
          </a:xfrm>
        </p:spPr>
      </p:pic>
      <p:sp>
        <p:nvSpPr>
          <p:cNvPr id="8" name="Rectangle 7"/>
          <p:cNvSpPr/>
          <p:nvPr/>
        </p:nvSpPr>
        <p:spPr>
          <a:xfrm>
            <a:off x="-627964" y="3519443"/>
            <a:ext cx="7351922" cy="2554540"/>
          </a:xfrm>
          <a:prstGeom prst="rect">
            <a:avLst/>
          </a:prstGeom>
          <a:noFill/>
          <a:ln>
            <a:noFill/>
            <a:prstDash val="solid"/>
          </a:ln>
        </p:spPr>
        <p:txBody>
          <a:bodyPr vert="horz" wrap="square" lIns="91440" tIns="45720" rIns="91440" bIns="45720" anchor="t" anchorCtr="0" compatLnSpc="1">
            <a:spAutoFit/>
          </a:bodyPr>
          <a:lstStyle/>
          <a:p>
            <a:pPr marL="1200150" marR="0" lvl="2"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600" b="1" i="0" u="none" strike="noStrike" kern="0" cap="none" spc="0" baseline="0">
                <a:solidFill>
                  <a:srgbClr val="000000"/>
                </a:solidFill>
                <a:uFillTx/>
                <a:latin typeface="Calibri"/>
              </a:rPr>
              <a:t>Pour chaque connexion, il faut créer un nouveau thread associé à la socket du client connecté.</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1" i="0" u="none" strike="noStrike" kern="0" cap="none" spc="0" baseline="0">
              <a:solidFill>
                <a:srgbClr val="000000"/>
              </a:solidFill>
              <a:uFillTx/>
              <a:latin typeface="Calibri"/>
            </a:endParaRP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1" i="0" u="none" strike="noStrike" kern="0" cap="none" spc="0" baseline="0">
              <a:solidFill>
                <a:srgbClr val="000000"/>
              </a:solidFill>
              <a:uFillTx/>
              <a:latin typeface="Calibri"/>
            </a:endParaRPr>
          </a:p>
          <a:p>
            <a:pPr marL="1200150" marR="0" lvl="2"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600" b="1" i="0" u="none" strike="noStrike" kern="0" cap="none" spc="0" baseline="0">
                <a:solidFill>
                  <a:srgbClr val="000000"/>
                </a:solidFill>
                <a:uFillTx/>
                <a:latin typeface="Calibri"/>
              </a:rPr>
              <a:t> puis attendre à nouveau une nouvelle connexion .</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1" i="0" u="none" strike="noStrike" kern="0" cap="none" spc="0" baseline="0">
              <a:solidFill>
                <a:srgbClr val="000000"/>
              </a:solidFill>
              <a:uFillTx/>
              <a:latin typeface="Calibri"/>
            </a:endParaRP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1" i="0" u="none" strike="noStrike" kern="0" cap="none" spc="0" baseline="0">
              <a:solidFill>
                <a:srgbClr val="000000"/>
              </a:solidFill>
              <a:uFillTx/>
              <a:latin typeface="Calibri"/>
            </a:endParaRPr>
          </a:p>
          <a:p>
            <a:pPr marL="1200150" marR="0" lvl="2"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600" b="1" i="0" u="none" strike="noStrike" kern="0" cap="none" spc="0" baseline="0">
                <a:solidFill>
                  <a:srgbClr val="000000"/>
                </a:solidFill>
                <a:uFillTx/>
                <a:latin typeface="Calibri"/>
              </a:rPr>
              <a:t>le thread créé doit s’occuper des opérations d’entrées-sorties (read/write) pour communiquer avec le client indépendamment des autres activités du serveur.</a:t>
            </a:r>
          </a:p>
        </p:txBody>
      </p:sp>
      <p:sp>
        <p:nvSpPr>
          <p:cNvPr id="9" name="ZoneTexte 8"/>
          <p:cNvSpPr txBox="1"/>
          <p:nvPr/>
        </p:nvSpPr>
        <p:spPr>
          <a:xfrm>
            <a:off x="158794" y="1755913"/>
            <a:ext cx="7618314" cy="923333"/>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F17"/>
              </a:rPr>
              <a:t>Pour qu’un serveur puisse communiquer avec plusieurs clients </a:t>
            </a:r>
            <a:r>
              <a:rPr lang="fr-FR" sz="1800" b="1" i="0" u="none" strike="noStrike" kern="1200" cap="none" spc="0" baseline="0">
                <a:solidFill>
                  <a:srgbClr val="000000"/>
                </a:solidFill>
                <a:uFillTx/>
                <a:latin typeface="Calibri"/>
              </a:rPr>
              <a:t>en même temps, il faut que:</a:t>
            </a:r>
          </a:p>
          <a:p>
            <a:pPr marL="285750" marR="0" lvl="0" indent="-285750" algn="l" defTabSz="914400" rtl="0" fontAlgn="auto" hangingPunct="1">
              <a:lnSpc>
                <a:spcPct val="100000"/>
              </a:lnSpc>
              <a:spcBef>
                <a:spcPts val="0"/>
              </a:spcBef>
              <a:spcAft>
                <a:spcPts val="0"/>
              </a:spcAft>
              <a:buSzPts val="1800"/>
              <a:buBlip>
                <a:blip r:embed="rId3"/>
              </a:buBlip>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F17"/>
            </a:endParaRPr>
          </a:p>
        </p:txBody>
      </p:sp>
      <p:sp>
        <p:nvSpPr>
          <p:cNvPr id="10" name="ZoneTexte 10"/>
          <p:cNvSpPr txBox="1"/>
          <p:nvPr/>
        </p:nvSpPr>
        <p:spPr>
          <a:xfrm>
            <a:off x="-627964" y="2760902"/>
            <a:ext cx="8622188" cy="861776"/>
          </a:xfrm>
          <a:prstGeom prst="rect">
            <a:avLst/>
          </a:prstGeom>
          <a:noFill/>
          <a:ln>
            <a:noFill/>
          </a:ln>
        </p:spPr>
        <p:txBody>
          <a:bodyPr vert="horz" wrap="square" lIns="91440" tIns="45720" rIns="91440" bIns="45720" anchor="t" anchorCtr="0" compatLnSpc="1">
            <a:spAutoFit/>
          </a:bodyPr>
          <a:lstStyle/>
          <a:p>
            <a:pPr marL="1200150" marR="0" lvl="2" indent="-285750" algn="l" defTabSz="914400" rtl="0" fontAlgn="auto" hangingPunct="1">
              <a:lnSpc>
                <a:spcPct val="100000"/>
              </a:lnSpc>
              <a:spcBef>
                <a:spcPts val="0"/>
              </a:spcBef>
              <a:spcAft>
                <a:spcPts val="0"/>
              </a:spcAft>
              <a:buClr>
                <a:srgbClr val="002060"/>
              </a:buClr>
              <a:buSzPct val="60000"/>
              <a:buFont typeface="Century Gothic" pitchFamily="34"/>
              <a:buChar char="►"/>
              <a:tabLst/>
              <a:defRPr sz="1800" b="0" i="0" u="none" strike="noStrike" kern="0" cap="none" spc="0" baseline="0">
                <a:solidFill>
                  <a:srgbClr val="000000"/>
                </a:solidFill>
                <a:uFillTx/>
              </a:defRPr>
            </a:pPr>
            <a:r>
              <a:rPr lang="fr-FR" sz="1600" b="1" i="0" u="none" strike="noStrike" kern="1200" cap="none" spc="0" baseline="0">
                <a:solidFill>
                  <a:srgbClr val="000000"/>
                </a:solidFill>
                <a:uFillTx/>
                <a:latin typeface="Calibri"/>
              </a:rPr>
              <a:t>Le serveur puisse attendre une connexion à tout moment.</a:t>
            </a:r>
          </a:p>
          <a:p>
            <a:pPr marL="914400" marR="0" lvl="2"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4179064" y="41239"/>
            <a:ext cx="191693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Architecture client serveur</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6"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Multithreading:</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7" name="ZoneTexte 13"/>
          <p:cNvSpPr txBox="1"/>
          <p:nvPr/>
        </p:nvSpPr>
        <p:spPr>
          <a:xfrm>
            <a:off x="3063239" y="3132414"/>
            <a:ext cx="5476661"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990000"/>
                </a:solidFill>
                <a:uFillTx/>
                <a:latin typeface="Calibri"/>
              </a:rPr>
              <a:t>Exercice Applicatif 3  </a:t>
            </a:r>
            <a:endParaRPr lang="en-US" sz="4400" b="0" i="0" u="none" strike="noStrike" kern="1200" cap="none" spc="0" baseline="0">
              <a:solidFill>
                <a:srgbClr val="990000"/>
              </a:solidFill>
              <a:uFillTx/>
              <a:latin typeface="Calibri"/>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Titre 1"/>
          <p:cNvSpPr txBox="1"/>
          <p:nvPr/>
        </p:nvSpPr>
        <p:spPr>
          <a:xfrm>
            <a:off x="3047996" y="3000375"/>
            <a:ext cx="6605497" cy="857259"/>
          </a:xfrm>
          <a:prstGeom prst="rect">
            <a:avLst/>
          </a:prstGeom>
          <a:noFill/>
          <a:ln>
            <a:noFill/>
          </a:ln>
        </p:spPr>
        <p:txBody>
          <a:bodyPr vert="horz" wrap="square" lIns="91440" tIns="45720" rIns="91440" bIns="45720" anchor="ctr" anchorCtr="0" compatLnSpc="1"/>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400" b="0" i="0" u="none" strike="noStrike" kern="1200" cap="none" spc="0" baseline="0">
                <a:solidFill>
                  <a:srgbClr val="990000"/>
                </a:solidFill>
                <a:uFillTx/>
                <a:latin typeface="Calibri"/>
              </a:rPr>
              <a:t>Sérialisation/Désérialisation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304842" y="525286"/>
            <a:ext cx="6635782" cy="580800"/>
          </a:xfrm>
          <a:prstGeom prst="rect">
            <a:avLst/>
          </a:prstGeom>
          <a:noFill/>
          <a:ln>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3174" kern="0" dirty="0" smtClean="0">
                <a:solidFill>
                  <a:srgbClr val="BC0000"/>
                </a:solidFill>
                <a:latin typeface="Tw Cen MT Condensed" pitchFamily="34"/>
                <a:cs typeface="Times New Roman" pitchFamily="18"/>
              </a:rPr>
              <a:t>Encapsulation / Décapsulation </a:t>
            </a:r>
            <a:endParaRPr lang="en-US" sz="3174" b="0" i="0" u="none" strike="noStrike" kern="1200" cap="none" spc="0" baseline="0" dirty="0">
              <a:solidFill>
                <a:srgbClr val="BC0000"/>
              </a:solidFill>
              <a:uFillTx/>
              <a:latin typeface="Tw Cen MT Condensed" pitchFamily="34"/>
              <a:cs typeface="Times New Roman" pitchFamily="18"/>
            </a:endParaRPr>
          </a:p>
        </p:txBody>
      </p:sp>
      <p:sp>
        <p:nvSpPr>
          <p:cNvPr id="8" name="ZoneTexte 9"/>
          <p:cNvSpPr txBox="1"/>
          <p:nvPr/>
        </p:nvSpPr>
        <p:spPr>
          <a:xfrm>
            <a:off x="4132283" y="41239"/>
            <a:ext cx="365204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Généralité sur le</a:t>
            </a:r>
            <a:r>
              <a:rPr lang="fr-FR" sz="1700" b="0" i="0" u="none" strike="noStrike" kern="0" cap="none" spc="0" baseline="0">
                <a:solidFill>
                  <a:srgbClr val="FFFFFF"/>
                </a:solidFill>
                <a:uFillTx/>
                <a:latin typeface="Tw Cen MT Condensed" pitchFamily="34"/>
                <a:cs typeface="Times New Roman" pitchFamily="18"/>
              </a:rPr>
              <a:t>s réseaux</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56" name="Rectangle 55"/>
          <p:cNvSpPr/>
          <p:nvPr/>
        </p:nvSpPr>
        <p:spPr>
          <a:xfrm>
            <a:off x="3014650" y="1928802"/>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Application</a:t>
            </a:r>
            <a:endParaRPr lang="fr-FR" dirty="0"/>
          </a:p>
        </p:txBody>
      </p:sp>
      <p:sp>
        <p:nvSpPr>
          <p:cNvPr id="57" name="Rectangle 56"/>
          <p:cNvSpPr/>
          <p:nvPr/>
        </p:nvSpPr>
        <p:spPr>
          <a:xfrm>
            <a:off x="3000364" y="2928934"/>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Transport</a:t>
            </a:r>
            <a:endParaRPr lang="fr-FR" dirty="0"/>
          </a:p>
        </p:txBody>
      </p:sp>
      <p:sp>
        <p:nvSpPr>
          <p:cNvPr id="58" name="Rectangle 57"/>
          <p:cNvSpPr/>
          <p:nvPr/>
        </p:nvSpPr>
        <p:spPr>
          <a:xfrm>
            <a:off x="3000364" y="3929066"/>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Internet</a:t>
            </a:r>
            <a:endParaRPr lang="fr-FR" dirty="0"/>
          </a:p>
        </p:txBody>
      </p:sp>
      <p:sp>
        <p:nvSpPr>
          <p:cNvPr id="59" name="Rectangle 58"/>
          <p:cNvSpPr/>
          <p:nvPr/>
        </p:nvSpPr>
        <p:spPr>
          <a:xfrm>
            <a:off x="3000364" y="4929198"/>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Couche</a:t>
            </a:r>
            <a:r>
              <a:rPr lang="en-US" dirty="0" smtClean="0"/>
              <a:t> Physique</a:t>
            </a:r>
            <a:endParaRPr lang="fr-FR" dirty="0"/>
          </a:p>
        </p:txBody>
      </p:sp>
      <p:sp>
        <p:nvSpPr>
          <p:cNvPr id="60" name="Rectangle 59"/>
          <p:cNvSpPr/>
          <p:nvPr/>
        </p:nvSpPr>
        <p:spPr>
          <a:xfrm>
            <a:off x="5372112" y="1871658"/>
            <a:ext cx="177165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HTTP- FTP- STMP-DNS-DHCP-Telnet</a:t>
            </a:r>
            <a:endParaRPr lang="fr-FR" dirty="0">
              <a:solidFill>
                <a:schemeClr val="tx1">
                  <a:lumMod val="95000"/>
                  <a:lumOff val="5000"/>
                </a:schemeClr>
              </a:solidFill>
            </a:endParaRPr>
          </a:p>
        </p:txBody>
      </p:sp>
      <p:sp>
        <p:nvSpPr>
          <p:cNvPr id="61" name="Rectangle 60"/>
          <p:cNvSpPr/>
          <p:nvPr/>
        </p:nvSpPr>
        <p:spPr>
          <a:xfrm>
            <a:off x="5357818" y="2928934"/>
            <a:ext cx="1785950"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 - UDP</a:t>
            </a:r>
            <a:endParaRPr lang="fr-FR" dirty="0">
              <a:solidFill>
                <a:schemeClr val="tx1"/>
              </a:solidFill>
            </a:endParaRPr>
          </a:p>
        </p:txBody>
      </p:sp>
      <p:sp>
        <p:nvSpPr>
          <p:cNvPr id="62" name="Rectangle 61"/>
          <p:cNvSpPr/>
          <p:nvPr/>
        </p:nvSpPr>
        <p:spPr>
          <a:xfrm>
            <a:off x="5357818" y="3929066"/>
            <a:ext cx="1785950"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fr-FR" dirty="0">
              <a:solidFill>
                <a:schemeClr val="tx1"/>
              </a:solidFill>
            </a:endParaRPr>
          </a:p>
        </p:txBody>
      </p:sp>
      <p:sp>
        <p:nvSpPr>
          <p:cNvPr id="63" name="Rectangle 62"/>
          <p:cNvSpPr/>
          <p:nvPr/>
        </p:nvSpPr>
        <p:spPr>
          <a:xfrm>
            <a:off x="5357818" y="4929198"/>
            <a:ext cx="1785950"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Ethrnet</a:t>
            </a:r>
            <a:r>
              <a:rPr lang="en-US" dirty="0" smtClean="0">
                <a:solidFill>
                  <a:schemeClr val="tx1"/>
                </a:solidFill>
              </a:rPr>
              <a:t> – </a:t>
            </a:r>
            <a:r>
              <a:rPr lang="en-US" dirty="0" err="1" smtClean="0">
                <a:solidFill>
                  <a:schemeClr val="tx1"/>
                </a:solidFill>
              </a:rPr>
              <a:t>Wifi</a:t>
            </a:r>
            <a:endParaRPr lang="fr-FR" dirty="0">
              <a:solidFill>
                <a:schemeClr val="tx1"/>
              </a:solidFill>
            </a:endParaRPr>
          </a:p>
        </p:txBody>
      </p:sp>
      <p:pic>
        <p:nvPicPr>
          <p:cNvPr id="64" name="Picture 3" descr="D:\presentationJavaSocket\file.png"/>
          <p:cNvPicPr>
            <a:picLocks noChangeAspect="1" noChangeArrowheads="1"/>
          </p:cNvPicPr>
          <p:nvPr/>
        </p:nvPicPr>
        <p:blipFill>
          <a:blip r:embed="rId3" cstate="print"/>
          <a:srcRect/>
          <a:stretch>
            <a:fillRect/>
          </a:stretch>
        </p:blipFill>
        <p:spPr bwMode="auto">
          <a:xfrm>
            <a:off x="7786710" y="2000240"/>
            <a:ext cx="571504" cy="571504"/>
          </a:xfrm>
          <a:prstGeom prst="rect">
            <a:avLst/>
          </a:prstGeom>
          <a:noFill/>
        </p:spPr>
      </p:pic>
      <p:pic>
        <p:nvPicPr>
          <p:cNvPr id="65" name="Picture 2" descr="D:\presentationJavaSocket\open.png"/>
          <p:cNvPicPr>
            <a:picLocks noChangeAspect="1" noChangeArrowheads="1"/>
          </p:cNvPicPr>
          <p:nvPr/>
        </p:nvPicPr>
        <p:blipFill>
          <a:blip r:embed="rId4" cstate="print"/>
          <a:srcRect/>
          <a:stretch>
            <a:fillRect/>
          </a:stretch>
        </p:blipFill>
        <p:spPr bwMode="auto">
          <a:xfrm>
            <a:off x="7786710" y="5143512"/>
            <a:ext cx="571504" cy="571504"/>
          </a:xfrm>
          <a:prstGeom prst="rect">
            <a:avLst/>
          </a:prstGeom>
          <a:noFill/>
        </p:spPr>
      </p:pic>
      <p:pic>
        <p:nvPicPr>
          <p:cNvPr id="66" name="Picture 2" descr="D:\presentationJavaSocket\open.png"/>
          <p:cNvPicPr>
            <a:picLocks noChangeAspect="1" noChangeArrowheads="1"/>
          </p:cNvPicPr>
          <p:nvPr/>
        </p:nvPicPr>
        <p:blipFill>
          <a:blip r:embed="rId5" cstate="print"/>
          <a:srcRect/>
          <a:stretch>
            <a:fillRect/>
          </a:stretch>
        </p:blipFill>
        <p:spPr bwMode="auto">
          <a:xfrm>
            <a:off x="7858148" y="5248290"/>
            <a:ext cx="428628" cy="428628"/>
          </a:xfrm>
          <a:prstGeom prst="rect">
            <a:avLst/>
          </a:prstGeom>
          <a:noFill/>
        </p:spPr>
      </p:pic>
      <p:pic>
        <p:nvPicPr>
          <p:cNvPr id="67" name="Picture 2" descr="D:\presentationJavaSocket\open.png"/>
          <p:cNvPicPr>
            <a:picLocks noChangeAspect="1" noChangeArrowheads="1"/>
          </p:cNvPicPr>
          <p:nvPr/>
        </p:nvPicPr>
        <p:blipFill>
          <a:blip r:embed="rId6" cstate="print"/>
          <a:srcRect/>
          <a:stretch>
            <a:fillRect/>
          </a:stretch>
        </p:blipFill>
        <p:spPr bwMode="auto">
          <a:xfrm>
            <a:off x="7929586" y="5286388"/>
            <a:ext cx="328618" cy="328618"/>
          </a:xfrm>
          <a:prstGeom prst="rect">
            <a:avLst/>
          </a:prstGeom>
          <a:noFill/>
        </p:spPr>
      </p:pic>
      <p:pic>
        <p:nvPicPr>
          <p:cNvPr id="68" name="Picture 2" descr="D:\presentationJavaSocket\open.png"/>
          <p:cNvPicPr>
            <a:picLocks noChangeAspect="1" noChangeArrowheads="1"/>
          </p:cNvPicPr>
          <p:nvPr/>
        </p:nvPicPr>
        <p:blipFill>
          <a:blip r:embed="rId7" cstate="print"/>
          <a:srcRect/>
          <a:stretch>
            <a:fillRect/>
          </a:stretch>
        </p:blipFill>
        <p:spPr bwMode="auto">
          <a:xfrm>
            <a:off x="7786710" y="4036223"/>
            <a:ext cx="535785" cy="535785"/>
          </a:xfrm>
          <a:prstGeom prst="rect">
            <a:avLst/>
          </a:prstGeom>
          <a:noFill/>
        </p:spPr>
      </p:pic>
      <p:pic>
        <p:nvPicPr>
          <p:cNvPr id="69" name="Picture 2" descr="D:\presentationJavaSocket\open.png"/>
          <p:cNvPicPr>
            <a:picLocks noChangeAspect="1" noChangeArrowheads="1"/>
          </p:cNvPicPr>
          <p:nvPr/>
        </p:nvPicPr>
        <p:blipFill>
          <a:blip r:embed="rId8" cstate="print"/>
          <a:srcRect/>
          <a:stretch>
            <a:fillRect/>
          </a:stretch>
        </p:blipFill>
        <p:spPr bwMode="auto">
          <a:xfrm>
            <a:off x="7858147" y="4074320"/>
            <a:ext cx="410773" cy="410773"/>
          </a:xfrm>
          <a:prstGeom prst="rect">
            <a:avLst/>
          </a:prstGeom>
          <a:noFill/>
        </p:spPr>
      </p:pic>
      <p:pic>
        <p:nvPicPr>
          <p:cNvPr id="70" name="Picture 2" descr="D:\presentationJavaSocket\open.png"/>
          <p:cNvPicPr>
            <a:picLocks noChangeAspect="1" noChangeArrowheads="1"/>
          </p:cNvPicPr>
          <p:nvPr/>
        </p:nvPicPr>
        <p:blipFill>
          <a:blip r:embed="rId9" cstate="print"/>
          <a:srcRect/>
          <a:stretch>
            <a:fillRect/>
          </a:stretch>
        </p:blipFill>
        <p:spPr bwMode="auto">
          <a:xfrm>
            <a:off x="7810512" y="3062281"/>
            <a:ext cx="438157" cy="438157"/>
          </a:xfrm>
          <a:prstGeom prst="rect">
            <a:avLst/>
          </a:prstGeom>
          <a:noFill/>
        </p:spPr>
      </p:pic>
      <p:sp>
        <p:nvSpPr>
          <p:cNvPr id="71" name="Accolade ouvrante 70"/>
          <p:cNvSpPr/>
          <p:nvPr/>
        </p:nvSpPr>
        <p:spPr>
          <a:xfrm rot="16200000" flipV="1">
            <a:off x="7965304" y="5250668"/>
            <a:ext cx="142877" cy="1071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72" name="ZoneTexte 71"/>
          <p:cNvSpPr txBox="1"/>
          <p:nvPr/>
        </p:nvSpPr>
        <p:spPr>
          <a:xfrm>
            <a:off x="7617515" y="5786454"/>
            <a:ext cx="883575" cy="307777"/>
          </a:xfrm>
          <a:prstGeom prst="rect">
            <a:avLst/>
          </a:prstGeom>
          <a:noFill/>
        </p:spPr>
        <p:txBody>
          <a:bodyPr wrap="none" rtlCol="0">
            <a:spAutoFit/>
          </a:bodyPr>
          <a:lstStyle/>
          <a:p>
            <a:r>
              <a:rPr lang="en-US" sz="1400" dirty="0" smtClean="0">
                <a:solidFill>
                  <a:srgbClr val="FF0000"/>
                </a:solidFill>
              </a:rPr>
              <a:t>Ethernet</a:t>
            </a:r>
            <a:endParaRPr lang="fr-FR" sz="1400" dirty="0">
              <a:solidFill>
                <a:srgbClr val="FF0000"/>
              </a:solidFill>
            </a:endParaRPr>
          </a:p>
        </p:txBody>
      </p:sp>
      <p:sp>
        <p:nvSpPr>
          <p:cNvPr id="73" name="Accolade ouvrante 72"/>
          <p:cNvSpPr/>
          <p:nvPr/>
        </p:nvSpPr>
        <p:spPr>
          <a:xfrm rot="16200000" flipV="1">
            <a:off x="7965304" y="4179100"/>
            <a:ext cx="142878" cy="9286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74" name="ZoneTexte 73"/>
          <p:cNvSpPr txBox="1"/>
          <p:nvPr/>
        </p:nvSpPr>
        <p:spPr>
          <a:xfrm>
            <a:off x="7751007" y="4643446"/>
            <a:ext cx="736099" cy="307777"/>
          </a:xfrm>
          <a:prstGeom prst="rect">
            <a:avLst/>
          </a:prstGeom>
          <a:noFill/>
        </p:spPr>
        <p:txBody>
          <a:bodyPr wrap="none" rtlCol="0">
            <a:spAutoFit/>
          </a:bodyPr>
          <a:lstStyle/>
          <a:p>
            <a:r>
              <a:rPr lang="en-US" sz="1400" dirty="0" err="1" smtClean="0">
                <a:solidFill>
                  <a:srgbClr val="FF0000"/>
                </a:solidFill>
              </a:rPr>
              <a:t>Paquet</a:t>
            </a:r>
            <a:endParaRPr lang="fr-FR" sz="1400" dirty="0">
              <a:solidFill>
                <a:srgbClr val="FF0000"/>
              </a:solidFill>
            </a:endParaRPr>
          </a:p>
        </p:txBody>
      </p:sp>
      <p:sp>
        <p:nvSpPr>
          <p:cNvPr id="75" name="Accolade ouvrante 74"/>
          <p:cNvSpPr/>
          <p:nvPr/>
        </p:nvSpPr>
        <p:spPr>
          <a:xfrm rot="16200000" flipV="1">
            <a:off x="7981116" y="3143249"/>
            <a:ext cx="142878" cy="857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76" name="ZoneTexte 75"/>
          <p:cNvSpPr txBox="1"/>
          <p:nvPr/>
        </p:nvSpPr>
        <p:spPr>
          <a:xfrm>
            <a:off x="7623927" y="3571876"/>
            <a:ext cx="877163" cy="307777"/>
          </a:xfrm>
          <a:prstGeom prst="rect">
            <a:avLst/>
          </a:prstGeom>
          <a:noFill/>
        </p:spPr>
        <p:txBody>
          <a:bodyPr wrap="none" rtlCol="0">
            <a:spAutoFit/>
          </a:bodyPr>
          <a:lstStyle/>
          <a:p>
            <a:r>
              <a:rPr lang="en-US" sz="1400" dirty="0" smtClean="0">
                <a:solidFill>
                  <a:srgbClr val="FF0000"/>
                </a:solidFill>
              </a:rPr>
              <a:t>Segment</a:t>
            </a:r>
            <a:endParaRPr lang="fr-FR" sz="1400" dirty="0">
              <a:solidFill>
                <a:srgbClr val="FF0000"/>
              </a:solidFill>
            </a:endParaRPr>
          </a:p>
        </p:txBody>
      </p:sp>
      <p:sp>
        <p:nvSpPr>
          <p:cNvPr id="77" name="Accolade ouvrante 76"/>
          <p:cNvSpPr/>
          <p:nvPr/>
        </p:nvSpPr>
        <p:spPr>
          <a:xfrm rot="16200000" flipV="1">
            <a:off x="8001023" y="2428869"/>
            <a:ext cx="142878" cy="5715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78" name="ZoneTexte 77"/>
          <p:cNvSpPr txBox="1"/>
          <p:nvPr/>
        </p:nvSpPr>
        <p:spPr>
          <a:xfrm>
            <a:off x="7786710" y="2692595"/>
            <a:ext cx="561372" cy="307777"/>
          </a:xfrm>
          <a:prstGeom prst="rect">
            <a:avLst/>
          </a:prstGeom>
          <a:noFill/>
        </p:spPr>
        <p:txBody>
          <a:bodyPr wrap="none" rtlCol="0">
            <a:spAutoFit/>
          </a:bodyPr>
          <a:lstStyle/>
          <a:p>
            <a:r>
              <a:rPr lang="en-US" sz="1400" dirty="0" smtClean="0">
                <a:solidFill>
                  <a:srgbClr val="FF0000"/>
                </a:solidFill>
              </a:rPr>
              <a:t>Data</a:t>
            </a:r>
            <a:endParaRPr lang="fr-FR" sz="1400" dirty="0">
              <a:solidFill>
                <a:srgbClr val="FF0000"/>
              </a:solidFill>
            </a:endParaRPr>
          </a:p>
        </p:txBody>
      </p:sp>
      <p:cxnSp>
        <p:nvCxnSpPr>
          <p:cNvPr id="80" name="Connecteur droit avec flèche 79"/>
          <p:cNvCxnSpPr/>
          <p:nvPr/>
        </p:nvCxnSpPr>
        <p:spPr>
          <a:xfrm>
            <a:off x="8882082" y="5500702"/>
            <a:ext cx="71438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1" name="Rectangle 80"/>
          <p:cNvSpPr/>
          <p:nvPr/>
        </p:nvSpPr>
        <p:spPr>
          <a:xfrm>
            <a:off x="9882214" y="5286388"/>
            <a:ext cx="19288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101010101010101</a:t>
            </a:r>
            <a:endParaRPr lang="fr-FR"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Définition et rappel</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035841" y="38039"/>
            <a:ext cx="260732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Sérialisation/Désérialisation</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Espace réservé du contenu 2"/>
          <p:cNvSpPr txBox="1">
            <a:spLocks noGrp="1"/>
          </p:cNvSpPr>
          <p:nvPr>
            <p:ph idx="1"/>
          </p:nvPr>
        </p:nvSpPr>
        <p:spPr>
          <a:xfrm>
            <a:off x="774889" y="1840696"/>
            <a:ext cx="7954136" cy="4714911"/>
          </a:xfrm>
        </p:spPr>
        <p:txBody>
          <a:bodyPr/>
          <a:lstStyle/>
          <a:p>
            <a:pPr lvl="0">
              <a:lnSpc>
                <a:spcPct val="50000"/>
              </a:lnSpc>
              <a:buSzPts val="1898"/>
              <a:buBlip>
                <a:blip r:embed="rId2"/>
              </a:buBlip>
            </a:pPr>
            <a:r>
              <a:rPr lang="fr-FR" sz="1600" dirty="0"/>
              <a:t>La sérialisation c’est la traduction d’un objet en un flot/flux d’octet, pour permettre sa</a:t>
            </a:r>
          </a:p>
          <a:p>
            <a:pPr marL="0" lvl="0" indent="0">
              <a:lnSpc>
                <a:spcPct val="50000"/>
              </a:lnSpc>
              <a:buNone/>
            </a:pPr>
            <a:r>
              <a:rPr lang="fr-FR" sz="1600" dirty="0"/>
              <a:t>    transmission (paramètres de méthodes RMI, par exemple)  sur un réseau.</a:t>
            </a:r>
          </a:p>
          <a:p>
            <a:pPr marL="0" lvl="0" indent="0">
              <a:lnSpc>
                <a:spcPct val="50000"/>
              </a:lnSpc>
              <a:buNone/>
            </a:pPr>
            <a:endParaRPr lang="fr-FR" sz="1600" dirty="0"/>
          </a:p>
          <a:p>
            <a:pPr lvl="0">
              <a:lnSpc>
                <a:spcPct val="50000"/>
              </a:lnSpc>
              <a:buSzPts val="1898"/>
              <a:buBlip>
                <a:blip r:embed="rId2"/>
              </a:buBlip>
            </a:pPr>
            <a:r>
              <a:rPr lang="fr-FR" sz="1600" dirty="0"/>
              <a:t>La sérialisation peut se faire soit dans un fichier (déjà vu), soit dans un  réseau, ou autre.</a:t>
            </a:r>
          </a:p>
          <a:p>
            <a:pPr marL="0" lvl="0" indent="0">
              <a:lnSpc>
                <a:spcPct val="50000"/>
              </a:lnSpc>
              <a:buNone/>
            </a:pPr>
            <a:r>
              <a:rPr lang="fr-FR" sz="1600" dirty="0"/>
              <a:t>  </a:t>
            </a:r>
          </a:p>
          <a:p>
            <a:pPr lvl="0">
              <a:lnSpc>
                <a:spcPct val="50000"/>
              </a:lnSpc>
              <a:buSzPts val="1898"/>
              <a:buBlip>
                <a:blip r:embed="rId2"/>
              </a:buBlip>
            </a:pPr>
            <a:r>
              <a:rPr lang="fr-FR" sz="1600" dirty="0"/>
              <a:t> Pour qu’une instance d’une classe(objet) soit sérialisable, la classe doit implémenter</a:t>
            </a:r>
          </a:p>
          <a:p>
            <a:pPr marL="0" lvl="0" indent="0">
              <a:lnSpc>
                <a:spcPct val="50000"/>
              </a:lnSpc>
              <a:buNone/>
            </a:pPr>
            <a:r>
              <a:rPr lang="fr-FR" sz="1600" dirty="0"/>
              <a:t>      l’interface </a:t>
            </a:r>
            <a:r>
              <a:rPr lang="fr-FR" sz="1600" i="1" dirty="0" err="1"/>
              <a:t>Sérializable</a:t>
            </a:r>
            <a:endParaRPr lang="fr-FR" sz="1600" i="1" dirty="0"/>
          </a:p>
          <a:p>
            <a:pPr marL="0" lvl="0" indent="0">
              <a:lnSpc>
                <a:spcPct val="50000"/>
              </a:lnSpc>
              <a:buNone/>
            </a:pPr>
            <a:endParaRPr lang="fr-FR" sz="1600" dirty="0"/>
          </a:p>
          <a:p>
            <a:pPr lvl="0">
              <a:lnSpc>
                <a:spcPct val="50000"/>
              </a:lnSpc>
              <a:buSzPts val="1998"/>
              <a:buBlip>
                <a:blip r:embed="rId2"/>
              </a:buBlip>
            </a:pPr>
            <a:r>
              <a:rPr lang="fr-FR" sz="1700" kern="0" dirty="0">
                <a:latin typeface="F17"/>
              </a:rPr>
              <a:t>Java a introduit des outils permettant de sérialiser les objets de manière transparente</a:t>
            </a:r>
          </a:p>
          <a:p>
            <a:pPr marL="0" lvl="0" indent="0">
              <a:lnSpc>
                <a:spcPct val="50000"/>
              </a:lnSpc>
              <a:buNone/>
            </a:pPr>
            <a:r>
              <a:rPr lang="fr-FR" sz="1700" kern="0" dirty="0">
                <a:latin typeface="F17"/>
              </a:rPr>
              <a:t>    et indépendante du système d’exploitation.</a:t>
            </a:r>
            <a:endParaRPr lang="fr-FR" sz="1600" dirty="0"/>
          </a:p>
          <a:p>
            <a:pPr marL="0" lvl="0" indent="0">
              <a:lnSpc>
                <a:spcPct val="50000"/>
              </a:lnSpc>
              <a:buNone/>
            </a:pPr>
            <a:endParaRPr lang="fr-FR" sz="1600" dirty="0"/>
          </a:p>
          <a:p>
            <a:pPr lvl="0">
              <a:lnSpc>
                <a:spcPct val="50000"/>
              </a:lnSpc>
              <a:buSzPts val="1898"/>
              <a:buBlip>
                <a:blip r:embed="rId2"/>
              </a:buBlip>
            </a:pPr>
            <a:r>
              <a:rPr lang="fr-FR" sz="1600" dirty="0"/>
              <a:t> Pour déclarer un élément comme non sérialisable, il faut le déclarer en tant que </a:t>
            </a:r>
            <a:r>
              <a:rPr lang="fr-FR" sz="1600" i="1" dirty="0"/>
              <a:t>transient.</a:t>
            </a:r>
          </a:p>
          <a:p>
            <a:pPr marL="0" lvl="0" indent="0">
              <a:lnSpc>
                <a:spcPct val="50000"/>
              </a:lnSpc>
              <a:buNone/>
            </a:pPr>
            <a:endParaRPr lang="fr-FR" sz="1600" i="1" dirty="0"/>
          </a:p>
          <a:p>
            <a:pPr lvl="0">
              <a:lnSpc>
                <a:spcPct val="50000"/>
              </a:lnSpc>
              <a:buSzPts val="1898"/>
              <a:buBlip>
                <a:blip r:embed="rId2"/>
              </a:buBlip>
            </a:pPr>
            <a:r>
              <a:rPr lang="fr-FR" sz="1600" dirty="0"/>
              <a:t>La </a:t>
            </a:r>
            <a:r>
              <a:rPr lang="fr-FR" sz="1600" dirty="0" err="1"/>
              <a:t>déserialisation</a:t>
            </a:r>
            <a:r>
              <a:rPr lang="fr-FR" sz="1600" dirty="0"/>
              <a:t>  est l’opération inverse, c’est-à-dire la génération de l’objet.</a:t>
            </a:r>
          </a:p>
          <a:p>
            <a:pPr lvl="0">
              <a:lnSpc>
                <a:spcPct val="50000"/>
              </a:lnSpc>
              <a:buSzPts val="1898"/>
              <a:buBlip>
                <a:blip r:embed="rId2"/>
              </a:buBlip>
            </a:pPr>
            <a:endParaRPr lang="fr-FR" sz="1600" dirty="0"/>
          </a:p>
          <a:p>
            <a:pPr lvl="0">
              <a:lnSpc>
                <a:spcPct val="50000"/>
              </a:lnSpc>
              <a:buSzPts val="1898"/>
              <a:buBlip>
                <a:blip r:embed="rId2"/>
              </a:buBlip>
            </a:pPr>
            <a:endParaRPr lang="fr-FR" sz="1600" dirty="0"/>
          </a:p>
          <a:p>
            <a:pPr lvl="0">
              <a:lnSpc>
                <a:spcPct val="50000"/>
              </a:lnSpc>
            </a:pPr>
            <a:endParaRPr lang="fr-FR" sz="600" dirty="0"/>
          </a:p>
          <a:p>
            <a:pPr lvl="0">
              <a:lnSpc>
                <a:spcPct val="50000"/>
              </a:lnSpc>
              <a:buNone/>
            </a:pPr>
            <a:r>
              <a:rPr lang="fr-FR" sz="600" dirty="0"/>
              <a:t>    </a:t>
            </a:r>
          </a:p>
          <a:p>
            <a:pPr lvl="0">
              <a:lnSpc>
                <a:spcPct val="50000"/>
              </a:lnSpc>
              <a:buNone/>
            </a:pPr>
            <a:r>
              <a:rPr lang="fr-FR" sz="600" dirty="0"/>
              <a:t>        </a:t>
            </a:r>
          </a:p>
          <a:p>
            <a:pPr lvl="0">
              <a:lnSpc>
                <a:spcPct val="50000"/>
              </a:lnSpc>
              <a:buNone/>
            </a:pPr>
            <a:endParaRPr lang="fr-FR" sz="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fade">
                                      <p:cBhvr>
                                        <p:cTn id="42" dur="500"/>
                                        <p:tgtEl>
                                          <p:spTgt spid="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animEffect transition="in" filter="fade">
                                      <p:cBhvr>
                                        <p:cTn id="47"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Pourquoi la Sérialisation ?</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Espace réservé du contenu 2"/>
          <p:cNvSpPr txBox="1">
            <a:spLocks noGrp="1"/>
          </p:cNvSpPr>
          <p:nvPr>
            <p:ph idx="1"/>
          </p:nvPr>
        </p:nvSpPr>
        <p:spPr>
          <a:xfrm>
            <a:off x="260777" y="2050011"/>
            <a:ext cx="7772400" cy="4574395"/>
          </a:xfrm>
        </p:spPr>
        <p:txBody>
          <a:bodyPr/>
          <a:lstStyle/>
          <a:p>
            <a:pPr lvl="0">
              <a:lnSpc>
                <a:spcPct val="70000"/>
              </a:lnSpc>
              <a:buSzPts val="2200"/>
              <a:buBlip>
                <a:blip r:embed="rId2"/>
              </a:buBlip>
            </a:pPr>
            <a:r>
              <a:rPr lang="fr-FR" sz="2200" dirty="0"/>
              <a:t>Pour des besoins de persistance d’un objet:</a:t>
            </a:r>
          </a:p>
          <a:p>
            <a:pPr marL="0" lvl="0" indent="0">
              <a:lnSpc>
                <a:spcPct val="70000"/>
              </a:lnSpc>
              <a:buNone/>
            </a:pPr>
            <a:endParaRPr lang="fr-FR" sz="2200" dirty="0"/>
          </a:p>
          <a:p>
            <a:pPr lvl="1">
              <a:lnSpc>
                <a:spcPct val="70000"/>
              </a:lnSpc>
              <a:buClr>
                <a:srgbClr val="002060"/>
              </a:buClr>
              <a:buSzPct val="60000"/>
              <a:buFont typeface="Century Gothic" pitchFamily="34"/>
              <a:buChar char="►"/>
            </a:pPr>
            <a:r>
              <a:rPr lang="fr-FR" sz="1900" dirty="0"/>
              <a:t>Pour le stocker et le récréer ultérieurement dans une autre instance de JVM.    </a:t>
            </a:r>
          </a:p>
          <a:p>
            <a:pPr marL="457200" lvl="1" indent="0">
              <a:lnSpc>
                <a:spcPct val="70000"/>
              </a:lnSpc>
              <a:buNone/>
            </a:pPr>
            <a:endParaRPr lang="fr-FR" sz="1900" dirty="0"/>
          </a:p>
          <a:p>
            <a:pPr lvl="1">
              <a:lnSpc>
                <a:spcPct val="70000"/>
              </a:lnSpc>
              <a:buClr>
                <a:srgbClr val="002060"/>
              </a:buClr>
              <a:buSzPct val="60000"/>
              <a:buFont typeface="Century Gothic" pitchFamily="34"/>
              <a:buChar char="►"/>
            </a:pPr>
            <a:r>
              <a:rPr lang="fr-FR" sz="1900" dirty="0"/>
              <a:t>On peut stocker un objet sérialisé dans un fichier, une BD, ……</a:t>
            </a:r>
          </a:p>
          <a:p>
            <a:pPr lvl="0">
              <a:lnSpc>
                <a:spcPct val="70000"/>
              </a:lnSpc>
              <a:buSzPts val="2200"/>
              <a:buBlip>
                <a:blip r:embed="rId2"/>
              </a:buBlip>
            </a:pPr>
            <a:endParaRPr lang="fr-FR" sz="2200" dirty="0"/>
          </a:p>
          <a:p>
            <a:pPr lvl="0">
              <a:lnSpc>
                <a:spcPct val="70000"/>
              </a:lnSpc>
              <a:buSzPts val="2200"/>
              <a:buBlip>
                <a:blip r:embed="rId2"/>
              </a:buBlip>
            </a:pPr>
            <a:r>
              <a:rPr lang="fr-FR" sz="2200" dirty="0"/>
              <a:t>De transmission :</a:t>
            </a:r>
          </a:p>
          <a:p>
            <a:pPr marL="0" lvl="0" indent="0">
              <a:lnSpc>
                <a:spcPct val="70000"/>
              </a:lnSpc>
              <a:buNone/>
            </a:pPr>
            <a:endParaRPr lang="fr-FR" sz="2200" dirty="0"/>
          </a:p>
          <a:p>
            <a:pPr lvl="1">
              <a:lnSpc>
                <a:spcPct val="70000"/>
              </a:lnSpc>
              <a:buClr>
                <a:srgbClr val="002060"/>
              </a:buClr>
              <a:buSzPct val="60000"/>
              <a:buFont typeface="Century Gothic" pitchFamily="34"/>
              <a:buChar char="►"/>
            </a:pPr>
            <a:r>
              <a:rPr lang="fr-FR" sz="1900" dirty="0"/>
              <a:t>Echanger des objets avec les sockets</a:t>
            </a:r>
          </a:p>
          <a:p>
            <a:pPr lvl="1">
              <a:lnSpc>
                <a:spcPct val="70000"/>
              </a:lnSpc>
              <a:buClr>
                <a:srgbClr val="002060"/>
              </a:buClr>
              <a:buSzPct val="60000"/>
              <a:buFont typeface="Century Gothic" pitchFamily="34"/>
              <a:buChar char="►"/>
            </a:pPr>
            <a:r>
              <a:rPr lang="fr-FR" sz="1900" dirty="0"/>
              <a:t>Déplacer un objet via un appel de RMI</a:t>
            </a:r>
          </a:p>
          <a:p>
            <a:pPr lvl="0">
              <a:lnSpc>
                <a:spcPct val="70000"/>
              </a:lnSpc>
            </a:pPr>
            <a:endParaRPr lang="fr-FR" sz="2200" dirty="0"/>
          </a:p>
          <a:p>
            <a:pPr lvl="0">
              <a:lnSpc>
                <a:spcPct val="70000"/>
              </a:lnSpc>
              <a:buNone/>
            </a:pPr>
            <a:r>
              <a:rPr lang="fr-FR" sz="2200" dirty="0"/>
              <a:t>    </a:t>
            </a:r>
          </a:p>
          <a:p>
            <a:pPr lvl="0">
              <a:lnSpc>
                <a:spcPct val="70000"/>
              </a:lnSpc>
              <a:buNone/>
            </a:pPr>
            <a:r>
              <a:rPr lang="fr-FR" sz="2200" dirty="0"/>
              <a:t>        </a:t>
            </a:r>
          </a:p>
        </p:txBody>
      </p:sp>
      <p:sp>
        <p:nvSpPr>
          <p:cNvPr id="7" name="ZoneTexte 9"/>
          <p:cNvSpPr txBox="1"/>
          <p:nvPr/>
        </p:nvSpPr>
        <p:spPr>
          <a:xfrm>
            <a:off x="4035841" y="38039"/>
            <a:ext cx="2060161"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Sérialisation/Désérialisation</a:t>
            </a:r>
            <a:endParaRPr lang="en-US" sz="1700" b="0" i="0" u="none" strike="noStrike" kern="1200" cap="none" spc="0" baseline="0">
              <a:solidFill>
                <a:srgbClr val="FFFFFF"/>
              </a:solidFill>
              <a:uFillTx/>
              <a:latin typeface="Tw Cen MT Condensed" pitchFamily="34"/>
              <a:cs typeface="Times New Roman" pitchFamily="18"/>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a:solidFill>
                  <a:srgbClr val="BC0000"/>
                </a:solidFill>
                <a:uFillTx/>
                <a:latin typeface="Tw Cen MT Condensed" pitchFamily="34"/>
                <a:cs typeface="Times New Roman" pitchFamily="18"/>
              </a:rPr>
              <a:t>Classes et fonctions</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046219" y="41239"/>
            <a:ext cx="257174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Sérialisation/désérialisation</a:t>
            </a:r>
            <a:endParaRPr lang="en-US" sz="1700" b="0" i="0" u="none" strike="noStrike" kern="1200" cap="none" spc="0" baseline="0">
              <a:solidFill>
                <a:srgbClr val="FFFFFF"/>
              </a:solidFill>
              <a:uFillTx/>
              <a:latin typeface="Tw Cen MT Condensed" pitchFamily="34"/>
              <a:cs typeface="Times New Roman" pitchFamily="18"/>
            </a:endParaRPr>
          </a:p>
        </p:txBody>
      </p:sp>
      <p:sp>
        <p:nvSpPr>
          <p:cNvPr id="7" name="Ellipse 8"/>
          <p:cNvSpPr/>
          <p:nvPr/>
        </p:nvSpPr>
        <p:spPr>
          <a:xfrm>
            <a:off x="480087" y="1767928"/>
            <a:ext cx="3084710" cy="661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ObjectInputStream()</a:t>
            </a:r>
            <a:endParaRPr lang="en-US" sz="1800" b="0" i="0" u="none" strike="noStrike" kern="1200" cap="none" spc="0" baseline="0">
              <a:solidFill>
                <a:srgbClr val="FFFFFF"/>
              </a:solidFill>
              <a:uFillTx/>
              <a:latin typeface="Calibri"/>
            </a:endParaRPr>
          </a:p>
        </p:txBody>
      </p:sp>
      <p:sp>
        <p:nvSpPr>
          <p:cNvPr id="8" name="Ellipse 9"/>
          <p:cNvSpPr/>
          <p:nvPr/>
        </p:nvSpPr>
        <p:spPr>
          <a:xfrm>
            <a:off x="7970651" y="1778992"/>
            <a:ext cx="3289197" cy="661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ObjectOutputStream()</a:t>
            </a:r>
            <a:endParaRPr lang="en-US" sz="1800" b="0" i="0" u="none" strike="noStrike" kern="1200" cap="none" spc="0" baseline="0">
              <a:solidFill>
                <a:srgbClr val="FFFFFF"/>
              </a:solidFill>
              <a:uFillTx/>
              <a:latin typeface="Calibri"/>
            </a:endParaRPr>
          </a:p>
        </p:txBody>
      </p:sp>
      <p:sp>
        <p:nvSpPr>
          <p:cNvPr id="9" name="Ellipse 10"/>
          <p:cNvSpPr/>
          <p:nvPr/>
        </p:nvSpPr>
        <p:spPr>
          <a:xfrm>
            <a:off x="2555912" y="4376949"/>
            <a:ext cx="1984549" cy="4847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err="1">
                <a:solidFill>
                  <a:srgbClr val="FFFFFF"/>
                </a:solidFill>
                <a:uFillTx/>
                <a:latin typeface="Calibri"/>
              </a:rPr>
              <a:t>readObject</a:t>
            </a:r>
            <a:r>
              <a:rPr lang="fr-FR" sz="1800" b="0" i="0" u="none" strike="noStrike" kern="1200" cap="none" spc="0" baseline="0" dirty="0">
                <a:solidFill>
                  <a:srgbClr val="FFFFFF"/>
                </a:solidFill>
                <a:uFillTx/>
                <a:latin typeface="Calibri"/>
              </a:rPr>
              <a:t>()</a:t>
            </a:r>
            <a:endParaRPr lang="en-US" sz="1800" b="0" i="0" u="none" strike="noStrike" kern="1200" cap="none" spc="0" baseline="0" dirty="0">
              <a:solidFill>
                <a:srgbClr val="FFFFFF"/>
              </a:solidFill>
              <a:uFillTx/>
              <a:latin typeface="Calibri"/>
            </a:endParaRPr>
          </a:p>
        </p:txBody>
      </p:sp>
      <p:sp>
        <p:nvSpPr>
          <p:cNvPr id="10" name="Ellipse 11"/>
          <p:cNvSpPr/>
          <p:nvPr/>
        </p:nvSpPr>
        <p:spPr>
          <a:xfrm>
            <a:off x="7374462" y="4376949"/>
            <a:ext cx="2111066" cy="4847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990000"/>
          </a:solidFill>
          <a:ln w="12701">
            <a:solidFill>
              <a:srgbClr val="99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writeObject()</a:t>
            </a:r>
            <a:endParaRPr lang="en-US" sz="1800" b="0" i="0" u="none" strike="noStrike" kern="1200" cap="none" spc="0" baseline="0">
              <a:solidFill>
                <a:srgbClr val="FFFFFF"/>
              </a:solidFill>
              <a:uFillTx/>
              <a:latin typeface="Calibri"/>
            </a:endParaRPr>
          </a:p>
        </p:txBody>
      </p:sp>
      <p:cxnSp>
        <p:nvCxnSpPr>
          <p:cNvPr id="11" name="Connecteur droit avec flèche 13"/>
          <p:cNvCxnSpPr>
            <a:stCxn id="7" idx="2"/>
            <a:endCxn id="9" idx="0"/>
          </p:cNvCxnSpPr>
          <p:nvPr/>
        </p:nvCxnSpPr>
        <p:spPr>
          <a:xfrm>
            <a:off x="2022442" y="2428938"/>
            <a:ext cx="1525745" cy="1948011"/>
          </a:xfrm>
          <a:prstGeom prst="straightConnector1">
            <a:avLst/>
          </a:prstGeom>
          <a:noFill/>
          <a:ln w="6345">
            <a:solidFill>
              <a:srgbClr val="4472C4"/>
            </a:solidFill>
            <a:prstDash val="solid"/>
            <a:miter/>
            <a:tailEnd type="arrow"/>
          </a:ln>
        </p:spPr>
      </p:cxnSp>
      <p:cxnSp>
        <p:nvCxnSpPr>
          <p:cNvPr id="12" name="Connecteur droit avec flèche 14"/>
          <p:cNvCxnSpPr>
            <a:stCxn id="7" idx="2"/>
          </p:cNvCxnSpPr>
          <p:nvPr/>
        </p:nvCxnSpPr>
        <p:spPr>
          <a:xfrm>
            <a:off x="2022451" y="2428939"/>
            <a:ext cx="6382503" cy="1948010"/>
          </a:xfrm>
          <a:prstGeom prst="straightConnector1">
            <a:avLst/>
          </a:prstGeom>
          <a:noFill/>
          <a:ln w="6345">
            <a:solidFill>
              <a:srgbClr val="4472C4"/>
            </a:solidFill>
            <a:prstDash val="solid"/>
            <a:miter/>
            <a:tailEnd type="arrow"/>
          </a:ln>
        </p:spPr>
      </p:cxnSp>
      <p:cxnSp>
        <p:nvCxnSpPr>
          <p:cNvPr id="13" name="Connecteur droit avec flèche 18"/>
          <p:cNvCxnSpPr/>
          <p:nvPr/>
        </p:nvCxnSpPr>
        <p:spPr>
          <a:xfrm flipH="1">
            <a:off x="3762006" y="2428939"/>
            <a:ext cx="6185303" cy="1948010"/>
          </a:xfrm>
          <a:prstGeom prst="straightConnector1">
            <a:avLst/>
          </a:prstGeom>
          <a:noFill/>
          <a:ln w="6345">
            <a:solidFill>
              <a:srgbClr val="4472C4"/>
            </a:solidFill>
            <a:prstDash val="solid"/>
            <a:miter/>
            <a:tailEnd type="arrow"/>
          </a:ln>
        </p:spPr>
      </p:cxnSp>
      <p:cxnSp>
        <p:nvCxnSpPr>
          <p:cNvPr id="14" name="Connecteur droit avec flèche 19"/>
          <p:cNvCxnSpPr>
            <a:endCxn id="10" idx="0"/>
          </p:cNvCxnSpPr>
          <p:nvPr/>
        </p:nvCxnSpPr>
        <p:spPr>
          <a:xfrm flipH="1">
            <a:off x="8429999" y="2428939"/>
            <a:ext cx="1816355" cy="1948010"/>
          </a:xfrm>
          <a:prstGeom prst="straightConnector1">
            <a:avLst/>
          </a:prstGeom>
          <a:noFill/>
          <a:ln w="6345">
            <a:solidFill>
              <a:srgbClr val="4472C4"/>
            </a:solidFill>
            <a:prstDash val="solid"/>
            <a:miter/>
            <a:tailEnd type="arrow"/>
          </a:ln>
        </p:spPr>
      </p:cxnSp>
      <p:sp>
        <p:nvSpPr>
          <p:cNvPr id="15" name="Rectangle : coins arrondis 28"/>
          <p:cNvSpPr/>
          <p:nvPr/>
        </p:nvSpPr>
        <p:spPr>
          <a:xfrm>
            <a:off x="5046555" y="5610932"/>
            <a:ext cx="1808097" cy="45935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2F5597"/>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Fonctions</a:t>
            </a:r>
            <a:endParaRPr lang="en-US" sz="1800" b="0" i="0" u="none" strike="noStrike" kern="1200" cap="none" spc="0" baseline="0">
              <a:solidFill>
                <a:srgbClr val="FFFFFF"/>
              </a:solidFill>
              <a:uFillTx/>
              <a:latin typeface="Calibri"/>
            </a:endParaRPr>
          </a:p>
        </p:txBody>
      </p:sp>
      <p:sp>
        <p:nvSpPr>
          <p:cNvPr id="16" name="Rectangle : coins arrondis 35"/>
          <p:cNvSpPr/>
          <p:nvPr/>
        </p:nvSpPr>
        <p:spPr>
          <a:xfrm>
            <a:off x="5046555" y="1359328"/>
            <a:ext cx="1808107" cy="4293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a:solidFill>
              <a:srgbClr val="2F528F"/>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FFFFFF"/>
                </a:solidFill>
                <a:uFillTx/>
                <a:latin typeface="Calibri"/>
              </a:rPr>
              <a:t>Classes</a:t>
            </a:r>
            <a:endParaRPr lang="en-US" sz="1800" b="0" i="0" u="none" strike="noStrike" kern="1200" cap="none" spc="0" baseline="0">
              <a:solidFill>
                <a:srgbClr val="FFFFFF"/>
              </a:solidFill>
              <a:uFillTx/>
              <a:latin typeface="Calibri"/>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6"/>
          <p:cNvSpPr txBox="1"/>
          <p:nvPr/>
        </p:nvSpPr>
        <p:spPr>
          <a:xfrm>
            <a:off x="260777" y="525286"/>
            <a:ext cx="9224750"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Fonctionnement</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6" name="ZoneTexte 9"/>
          <p:cNvSpPr txBox="1"/>
          <p:nvPr/>
        </p:nvSpPr>
        <p:spPr>
          <a:xfrm>
            <a:off x="4032174" y="38029"/>
            <a:ext cx="2063828"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0" cap="none" spc="0" baseline="0">
                <a:solidFill>
                  <a:srgbClr val="FFFFFF"/>
                </a:solidFill>
                <a:uFillTx/>
                <a:latin typeface="Tw Cen MT Condensed" pitchFamily="34"/>
                <a:cs typeface="Times New Roman" pitchFamily="18"/>
              </a:rPr>
              <a:t>Sérialisation/désérialisation</a:t>
            </a:r>
            <a:endParaRPr lang="en-US" sz="1700" b="0" i="0" u="none" strike="noStrike" kern="1200" cap="none" spc="0" baseline="0">
              <a:solidFill>
                <a:srgbClr val="FFFFFF"/>
              </a:solidFill>
              <a:uFillTx/>
              <a:latin typeface="Tw Cen MT Condensed" pitchFamily="34"/>
              <a:cs typeface="Times New Roman" pitchFamily="18"/>
            </a:endParaRPr>
          </a:p>
        </p:txBody>
      </p:sp>
      <p:pic>
        <p:nvPicPr>
          <p:cNvPr id="7" name="Image 8"/>
          <p:cNvPicPr>
            <a:picLocks noChangeAspect="1"/>
          </p:cNvPicPr>
          <p:nvPr/>
        </p:nvPicPr>
        <p:blipFill>
          <a:blip r:embed="rId2" cstate="print"/>
          <a:stretch>
            <a:fillRect/>
          </a:stretch>
        </p:blipFill>
        <p:spPr>
          <a:xfrm>
            <a:off x="898782" y="3103729"/>
            <a:ext cx="10394432" cy="2388934"/>
          </a:xfrm>
          <a:prstGeom prst="rect">
            <a:avLst/>
          </a:prstGeom>
          <a:noFill/>
          <a:ln>
            <a:noFill/>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13"/>
          <p:cNvSpPr txBox="1"/>
          <p:nvPr/>
        </p:nvSpPr>
        <p:spPr>
          <a:xfrm>
            <a:off x="3652086" y="3132414"/>
            <a:ext cx="4887815" cy="76944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a:solidFill>
                  <a:srgbClr val="990000"/>
                </a:solidFill>
                <a:uFillTx/>
                <a:latin typeface="Calibri"/>
              </a:rPr>
              <a:t>Exercice Applicatif </a:t>
            </a:r>
            <a:r>
              <a:rPr lang="fr-FR" sz="4400" b="0" i="0" u="none" strike="noStrike" kern="0" cap="none" spc="0" baseline="0">
                <a:solidFill>
                  <a:srgbClr val="990000"/>
                </a:solidFill>
                <a:uFillTx/>
                <a:latin typeface="Calibri"/>
              </a:rPr>
              <a:t>4</a:t>
            </a:r>
            <a:endParaRPr lang="en-US" sz="4400" b="0" i="0" u="none" strike="noStrike" kern="1200" cap="none" spc="0" baseline="0">
              <a:solidFill>
                <a:srgbClr val="990000"/>
              </a:solidFill>
              <a:uFillTx/>
              <a:latin typeface="Calibri"/>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ZoneTexte 1"/>
          <p:cNvSpPr txBox="1"/>
          <p:nvPr/>
        </p:nvSpPr>
        <p:spPr>
          <a:xfrm>
            <a:off x="4010137" y="2921169"/>
            <a:ext cx="5871993" cy="101566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6000" b="0" i="0" u="none" strike="noStrike" kern="1200" cap="none" spc="0" baseline="0">
                <a:solidFill>
                  <a:srgbClr val="C00000"/>
                </a:solidFill>
                <a:uFillTx/>
                <a:latin typeface="Calibri"/>
              </a:rPr>
              <a:t>conclusion</a:t>
            </a:r>
            <a:endParaRPr lang="en-US" sz="6000" b="0" i="0" u="none" strike="noStrike" kern="1200" cap="none" spc="0" baseline="0">
              <a:solidFill>
                <a:srgbClr val="C00000"/>
              </a:solidFill>
              <a:uFillTx/>
              <a:latin typeface="Calibri"/>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304842" y="525286"/>
            <a:ext cx="6635782"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0" cap="none" spc="0" baseline="0" dirty="0" smtClean="0">
                <a:solidFill>
                  <a:srgbClr val="BC0000"/>
                </a:solidFill>
                <a:uFillTx/>
                <a:latin typeface="Tw Cen MT Condensed" pitchFamily="34"/>
                <a:cs typeface="Times New Roman" pitchFamily="18"/>
              </a:rPr>
              <a:t>Segment</a:t>
            </a:r>
            <a:endParaRPr lang="en-US" sz="3174" b="0" i="0" u="none" strike="noStrike" kern="1200" cap="none" spc="0" baseline="0" dirty="0">
              <a:solidFill>
                <a:srgbClr val="BC0000"/>
              </a:solidFill>
              <a:uFillTx/>
              <a:latin typeface="Tw Cen MT Condensed" pitchFamily="34"/>
              <a:cs typeface="Times New Roman" pitchFamily="18"/>
            </a:endParaRPr>
          </a:p>
        </p:txBody>
      </p:sp>
      <p:sp>
        <p:nvSpPr>
          <p:cNvPr id="8" name="ZoneTexte 9"/>
          <p:cNvSpPr txBox="1"/>
          <p:nvPr/>
        </p:nvSpPr>
        <p:spPr>
          <a:xfrm>
            <a:off x="4132283" y="41239"/>
            <a:ext cx="365204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Généralité sur le</a:t>
            </a:r>
            <a:r>
              <a:rPr lang="fr-FR" sz="1700" b="0" i="0" u="none" strike="noStrike" kern="0" cap="none" spc="0" baseline="0">
                <a:solidFill>
                  <a:srgbClr val="FFFFFF"/>
                </a:solidFill>
                <a:uFillTx/>
                <a:latin typeface="Tw Cen MT Condensed" pitchFamily="34"/>
                <a:cs typeface="Times New Roman" pitchFamily="18"/>
              </a:rPr>
              <a:t>s réseaux</a:t>
            </a:r>
            <a:endParaRPr lang="en-US" sz="1700" b="0" i="0" u="none" strike="noStrike" kern="1200" cap="none" spc="0" baseline="0">
              <a:solidFill>
                <a:srgbClr val="FFFFFF"/>
              </a:solidFill>
              <a:uFillTx/>
              <a:latin typeface="Tw Cen MT Condensed" pitchFamily="34"/>
              <a:cs typeface="Times New Roman" pitchFamily="18"/>
            </a:endParaRPr>
          </a:p>
        </p:txBody>
      </p:sp>
      <p:grpSp>
        <p:nvGrpSpPr>
          <p:cNvPr id="96" name="Groupe 95"/>
          <p:cNvGrpSpPr/>
          <p:nvPr/>
        </p:nvGrpSpPr>
        <p:grpSpPr>
          <a:xfrm>
            <a:off x="1945988" y="1178703"/>
            <a:ext cx="8007664" cy="4397320"/>
            <a:chOff x="486818" y="1214422"/>
            <a:chExt cx="8007664" cy="4397320"/>
          </a:xfrm>
        </p:grpSpPr>
        <p:sp>
          <p:nvSpPr>
            <p:cNvPr id="32" name="Rectangle 31"/>
            <p:cNvSpPr/>
            <p:nvPr/>
          </p:nvSpPr>
          <p:spPr>
            <a:xfrm>
              <a:off x="1571604"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Ports</a:t>
              </a:r>
              <a:endParaRPr lang="fr-FR" dirty="0"/>
            </a:p>
          </p:txBody>
        </p:sp>
        <p:sp>
          <p:nvSpPr>
            <p:cNvPr id="33" name="Rectangle 32"/>
            <p:cNvSpPr/>
            <p:nvPr/>
          </p:nvSpPr>
          <p:spPr>
            <a:xfrm>
              <a:off x="2428860"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NS</a:t>
              </a:r>
              <a:endParaRPr lang="fr-FR" dirty="0"/>
            </a:p>
          </p:txBody>
        </p:sp>
        <p:sp>
          <p:nvSpPr>
            <p:cNvPr id="34" name="Rectangle 33"/>
            <p:cNvSpPr/>
            <p:nvPr/>
          </p:nvSpPr>
          <p:spPr>
            <a:xfrm>
              <a:off x="3286116"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ACK</a:t>
              </a:r>
              <a:endParaRPr lang="fr-FR" dirty="0"/>
            </a:p>
          </p:txBody>
        </p:sp>
        <p:sp>
          <p:nvSpPr>
            <p:cNvPr id="35" name="Rectangle 34"/>
            <p:cNvSpPr/>
            <p:nvPr/>
          </p:nvSpPr>
          <p:spPr>
            <a:xfrm>
              <a:off x="4143372"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Flag</a:t>
              </a:r>
              <a:endParaRPr lang="fr-FR" dirty="0"/>
            </a:p>
          </p:txBody>
        </p:sp>
        <p:sp>
          <p:nvSpPr>
            <p:cNvPr id="36" name="Rectangle 35"/>
            <p:cNvSpPr/>
            <p:nvPr/>
          </p:nvSpPr>
          <p:spPr>
            <a:xfrm>
              <a:off x="5000628" y="2214554"/>
              <a:ext cx="78581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PU</a:t>
              </a:r>
              <a:endParaRPr lang="fr-FR" dirty="0"/>
            </a:p>
          </p:txBody>
        </p:sp>
        <p:sp>
          <p:nvSpPr>
            <p:cNvPr id="37" name="Rectangle 36"/>
            <p:cNvSpPr/>
            <p:nvPr/>
          </p:nvSpPr>
          <p:spPr>
            <a:xfrm>
              <a:off x="6143636" y="2214554"/>
              <a:ext cx="1500198" cy="642942"/>
            </a:xfrm>
            <a:prstGeom prst="rect">
              <a:avLst/>
            </a:prstGeom>
            <a:effectLst>
              <a:outerShdw blurRad="508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DATA</a:t>
              </a:r>
              <a:endParaRPr lang="fr-FR" dirty="0"/>
            </a:p>
          </p:txBody>
        </p:sp>
        <p:sp>
          <p:nvSpPr>
            <p:cNvPr id="38" name="Accolade ouvrante 37"/>
            <p:cNvSpPr/>
            <p:nvPr/>
          </p:nvSpPr>
          <p:spPr>
            <a:xfrm rot="5400000">
              <a:off x="4357686" y="-1500222"/>
              <a:ext cx="357190" cy="6500858"/>
            </a:xfrm>
            <a:prstGeom prst="leftBrace">
              <a:avLst>
                <a:gd name="adj1" fmla="val 8333"/>
                <a:gd name="adj2" fmla="val 49909"/>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fr-FR" dirty="0"/>
            </a:p>
          </p:txBody>
        </p:sp>
        <p:sp>
          <p:nvSpPr>
            <p:cNvPr id="39" name="ZoneTexte 38"/>
            <p:cNvSpPr txBox="1"/>
            <p:nvPr/>
          </p:nvSpPr>
          <p:spPr>
            <a:xfrm>
              <a:off x="3857620" y="1214422"/>
              <a:ext cx="1306127" cy="369332"/>
            </a:xfrm>
            <a:prstGeom prst="rect">
              <a:avLst/>
            </a:prstGeom>
            <a:noFill/>
          </p:spPr>
          <p:txBody>
            <a:bodyPr wrap="none" rtlCol="0">
              <a:spAutoFit/>
            </a:bodyPr>
            <a:lstStyle/>
            <a:p>
              <a:r>
                <a:rPr lang="en-US" dirty="0" smtClean="0">
                  <a:solidFill>
                    <a:schemeClr val="bg1">
                      <a:lumMod val="50000"/>
                    </a:schemeClr>
                  </a:solidFill>
                  <a:latin typeface="Arial Black" pitchFamily="34" charset="0"/>
                </a:rPr>
                <a:t>Segment</a:t>
              </a:r>
              <a:endParaRPr lang="fr-FR" dirty="0">
                <a:solidFill>
                  <a:schemeClr val="bg1">
                    <a:lumMod val="50000"/>
                  </a:schemeClr>
                </a:solidFill>
                <a:latin typeface="Arial Black" pitchFamily="34" charset="0"/>
              </a:endParaRPr>
            </a:p>
          </p:txBody>
        </p:sp>
        <p:cxnSp>
          <p:nvCxnSpPr>
            <p:cNvPr id="40" name="Forme 33"/>
            <p:cNvCxnSpPr>
              <a:stCxn id="49" idx="0"/>
              <a:endCxn id="32" idx="2"/>
            </p:cNvCxnSpPr>
            <p:nvPr/>
          </p:nvCxnSpPr>
          <p:spPr>
            <a:xfrm rot="5400000" flipH="1" flipV="1">
              <a:off x="1222022" y="2829385"/>
              <a:ext cx="714380" cy="77060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en arc 40"/>
            <p:cNvCxnSpPr>
              <a:stCxn id="50" idx="0"/>
              <a:endCxn id="33" idx="2"/>
            </p:cNvCxnSpPr>
            <p:nvPr/>
          </p:nvCxnSpPr>
          <p:spPr>
            <a:xfrm rot="5400000" flipH="1" flipV="1">
              <a:off x="2007840" y="3115137"/>
              <a:ext cx="1071570" cy="5562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en arc 41"/>
            <p:cNvCxnSpPr>
              <a:stCxn id="51" idx="0"/>
              <a:endCxn id="34" idx="2"/>
            </p:cNvCxnSpPr>
            <p:nvPr/>
          </p:nvCxnSpPr>
          <p:spPr>
            <a:xfrm rot="5400000" flipH="1" flipV="1">
              <a:off x="2829377" y="3222294"/>
              <a:ext cx="1214446" cy="4848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en arc 42"/>
            <p:cNvCxnSpPr>
              <a:stCxn id="52" idx="0"/>
              <a:endCxn id="35" idx="2"/>
            </p:cNvCxnSpPr>
            <p:nvPr/>
          </p:nvCxnSpPr>
          <p:spPr>
            <a:xfrm rot="5400000" flipH="1" flipV="1">
              <a:off x="3608783" y="3358758"/>
              <a:ext cx="1428760" cy="42623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en arc 43"/>
            <p:cNvCxnSpPr>
              <a:stCxn id="53" idx="0"/>
              <a:endCxn id="36" idx="2"/>
            </p:cNvCxnSpPr>
            <p:nvPr/>
          </p:nvCxnSpPr>
          <p:spPr>
            <a:xfrm rot="5400000" flipH="1" flipV="1">
              <a:off x="4466039" y="3501634"/>
              <a:ext cx="1571636" cy="2833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en arc 44"/>
            <p:cNvCxnSpPr>
              <a:stCxn id="89" idx="0"/>
              <a:endCxn id="37" idx="2"/>
            </p:cNvCxnSpPr>
            <p:nvPr/>
          </p:nvCxnSpPr>
          <p:spPr>
            <a:xfrm rot="16200000" flipV="1">
              <a:off x="6467906" y="3283325"/>
              <a:ext cx="1357322" cy="5056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32" idx="0"/>
              <a:endCxn id="32" idx="2"/>
            </p:cNvCxnSpPr>
            <p:nvPr/>
          </p:nvCxnSpPr>
          <p:spPr>
            <a:xfrm rot="16200000" flipH="1">
              <a:off x="1643042" y="2536025"/>
              <a:ext cx="642942" cy="1588"/>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47" name="Accolade ouvrante 46"/>
            <p:cNvSpPr/>
            <p:nvPr/>
          </p:nvSpPr>
          <p:spPr>
            <a:xfrm rot="5400000">
              <a:off x="3571868" y="-142900"/>
              <a:ext cx="214314" cy="45005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48" name="ZoneTexte 47"/>
            <p:cNvSpPr txBox="1"/>
            <p:nvPr/>
          </p:nvSpPr>
          <p:spPr>
            <a:xfrm>
              <a:off x="3357554" y="1785926"/>
              <a:ext cx="635110" cy="253916"/>
            </a:xfrm>
            <a:prstGeom prst="rect">
              <a:avLst/>
            </a:prstGeom>
            <a:noFill/>
          </p:spPr>
          <p:txBody>
            <a:bodyPr wrap="none" rtlCol="0">
              <a:spAutoFit/>
            </a:bodyPr>
            <a:lstStyle/>
            <a:p>
              <a:r>
                <a:rPr lang="en-US" sz="1050" dirty="0" smtClean="0">
                  <a:solidFill>
                    <a:schemeClr val="bg1">
                      <a:lumMod val="50000"/>
                    </a:schemeClr>
                  </a:solidFill>
                  <a:latin typeface="Bahnschrift SemiBold" pitchFamily="34" charset="0"/>
                </a:rPr>
                <a:t>En-</a:t>
              </a:r>
              <a:r>
                <a:rPr lang="en-US" sz="1050" dirty="0" err="1" smtClean="0">
                  <a:solidFill>
                    <a:schemeClr val="bg1">
                      <a:lumMod val="50000"/>
                    </a:schemeClr>
                  </a:solidFill>
                  <a:latin typeface="Bahnschrift SemiBold" pitchFamily="34" charset="0"/>
                </a:rPr>
                <a:t>tete</a:t>
              </a:r>
              <a:endParaRPr lang="fr-FR" sz="1050" dirty="0">
                <a:solidFill>
                  <a:schemeClr val="bg1">
                    <a:lumMod val="50000"/>
                  </a:schemeClr>
                </a:solidFill>
                <a:latin typeface="Bahnschrift SemiBold" pitchFamily="34" charset="0"/>
              </a:endParaRPr>
            </a:p>
          </p:txBody>
        </p:sp>
        <p:sp>
          <p:nvSpPr>
            <p:cNvPr id="49" name="ZoneTexte 48"/>
            <p:cNvSpPr txBox="1"/>
            <p:nvPr/>
          </p:nvSpPr>
          <p:spPr>
            <a:xfrm>
              <a:off x="785786" y="3571876"/>
              <a:ext cx="816249" cy="369332"/>
            </a:xfrm>
            <a:prstGeom prst="rect">
              <a:avLst/>
            </a:prstGeom>
            <a:noFill/>
          </p:spPr>
          <p:txBody>
            <a:bodyPr wrap="none" rtlCol="0">
              <a:spAutoFit/>
            </a:bodyPr>
            <a:lstStyle/>
            <a:p>
              <a:r>
                <a:rPr lang="en-US" dirty="0" smtClean="0"/>
                <a:t>32bits</a:t>
              </a:r>
              <a:endParaRPr lang="fr-FR" dirty="0"/>
            </a:p>
          </p:txBody>
        </p:sp>
        <p:sp>
          <p:nvSpPr>
            <p:cNvPr id="50" name="ZoneTexte 49"/>
            <p:cNvSpPr txBox="1"/>
            <p:nvPr/>
          </p:nvSpPr>
          <p:spPr>
            <a:xfrm>
              <a:off x="1857356" y="3929066"/>
              <a:ext cx="816249" cy="369332"/>
            </a:xfrm>
            <a:prstGeom prst="rect">
              <a:avLst/>
            </a:prstGeom>
            <a:noFill/>
          </p:spPr>
          <p:txBody>
            <a:bodyPr wrap="none" rtlCol="0">
              <a:spAutoFit/>
            </a:bodyPr>
            <a:lstStyle/>
            <a:p>
              <a:r>
                <a:rPr lang="en-US" dirty="0" smtClean="0"/>
                <a:t>32bits</a:t>
              </a:r>
              <a:endParaRPr lang="fr-FR" dirty="0"/>
            </a:p>
          </p:txBody>
        </p:sp>
        <p:sp>
          <p:nvSpPr>
            <p:cNvPr id="51" name="ZoneTexte 50"/>
            <p:cNvSpPr txBox="1"/>
            <p:nvPr/>
          </p:nvSpPr>
          <p:spPr>
            <a:xfrm>
              <a:off x="2786050" y="4071942"/>
              <a:ext cx="816249" cy="369332"/>
            </a:xfrm>
            <a:prstGeom prst="rect">
              <a:avLst/>
            </a:prstGeom>
            <a:noFill/>
          </p:spPr>
          <p:txBody>
            <a:bodyPr wrap="none" rtlCol="0">
              <a:spAutoFit/>
            </a:bodyPr>
            <a:lstStyle/>
            <a:p>
              <a:r>
                <a:rPr lang="en-US" dirty="0" smtClean="0"/>
                <a:t>32bits</a:t>
              </a:r>
              <a:endParaRPr lang="fr-FR" dirty="0"/>
            </a:p>
          </p:txBody>
        </p:sp>
        <p:sp>
          <p:nvSpPr>
            <p:cNvPr id="52" name="ZoneTexte 51"/>
            <p:cNvSpPr txBox="1"/>
            <p:nvPr/>
          </p:nvSpPr>
          <p:spPr>
            <a:xfrm>
              <a:off x="3714744" y="4286256"/>
              <a:ext cx="790601" cy="369332"/>
            </a:xfrm>
            <a:prstGeom prst="rect">
              <a:avLst/>
            </a:prstGeom>
            <a:noFill/>
          </p:spPr>
          <p:txBody>
            <a:bodyPr wrap="none" rtlCol="0">
              <a:spAutoFit/>
            </a:bodyPr>
            <a:lstStyle/>
            <a:p>
              <a:r>
                <a:rPr lang="en-US" dirty="0" smtClean="0"/>
                <a:t>16bits</a:t>
              </a:r>
              <a:endParaRPr lang="fr-FR" dirty="0"/>
            </a:p>
          </p:txBody>
        </p:sp>
        <p:sp>
          <p:nvSpPr>
            <p:cNvPr id="53" name="ZoneTexte 52"/>
            <p:cNvSpPr txBox="1"/>
            <p:nvPr/>
          </p:nvSpPr>
          <p:spPr>
            <a:xfrm>
              <a:off x="4714876" y="4429132"/>
              <a:ext cx="790601" cy="369332"/>
            </a:xfrm>
            <a:prstGeom prst="rect">
              <a:avLst/>
            </a:prstGeom>
            <a:noFill/>
          </p:spPr>
          <p:txBody>
            <a:bodyPr wrap="none" rtlCol="0">
              <a:spAutoFit/>
            </a:bodyPr>
            <a:lstStyle/>
            <a:p>
              <a:r>
                <a:rPr lang="en-US" dirty="0" smtClean="0"/>
                <a:t>16bits</a:t>
              </a:r>
              <a:endParaRPr lang="fr-FR" dirty="0"/>
            </a:p>
          </p:txBody>
        </p:sp>
        <p:sp>
          <p:nvSpPr>
            <p:cNvPr id="54" name="Accolade ouvrante 53"/>
            <p:cNvSpPr/>
            <p:nvPr/>
          </p:nvSpPr>
          <p:spPr>
            <a:xfrm rot="5400000">
              <a:off x="964381" y="3679033"/>
              <a:ext cx="428628"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5" name="ZoneTexte 54"/>
            <p:cNvSpPr txBox="1"/>
            <p:nvPr/>
          </p:nvSpPr>
          <p:spPr>
            <a:xfrm>
              <a:off x="486818" y="4214818"/>
              <a:ext cx="513282" cy="369332"/>
            </a:xfrm>
            <a:prstGeom prst="rect">
              <a:avLst/>
            </a:prstGeom>
            <a:noFill/>
          </p:spPr>
          <p:txBody>
            <a:bodyPr wrap="none" rtlCol="0">
              <a:spAutoFit/>
            </a:bodyPr>
            <a:lstStyle/>
            <a:p>
              <a:r>
                <a:rPr lang="en-US" dirty="0" err="1" smtClean="0"/>
                <a:t>Src</a:t>
              </a:r>
              <a:endParaRPr lang="fr-FR" dirty="0"/>
            </a:p>
          </p:txBody>
        </p:sp>
        <p:sp>
          <p:nvSpPr>
            <p:cNvPr id="79" name="ZoneTexte 78"/>
            <p:cNvSpPr txBox="1"/>
            <p:nvPr/>
          </p:nvSpPr>
          <p:spPr>
            <a:xfrm>
              <a:off x="1248591" y="4214818"/>
              <a:ext cx="537327" cy="369332"/>
            </a:xfrm>
            <a:prstGeom prst="rect">
              <a:avLst/>
            </a:prstGeom>
            <a:noFill/>
          </p:spPr>
          <p:txBody>
            <a:bodyPr wrap="none" rtlCol="0">
              <a:spAutoFit/>
            </a:bodyPr>
            <a:lstStyle/>
            <a:p>
              <a:r>
                <a:rPr lang="en-US" dirty="0" err="1" smtClean="0"/>
                <a:t>Dst</a:t>
              </a:r>
              <a:endParaRPr lang="fr-FR" dirty="0"/>
            </a:p>
          </p:txBody>
        </p:sp>
        <p:sp>
          <p:nvSpPr>
            <p:cNvPr id="82" name="ZoneTexte 81"/>
            <p:cNvSpPr txBox="1"/>
            <p:nvPr/>
          </p:nvSpPr>
          <p:spPr>
            <a:xfrm>
              <a:off x="3428992" y="5072074"/>
              <a:ext cx="484428" cy="253916"/>
            </a:xfrm>
            <a:prstGeom prst="rect">
              <a:avLst/>
            </a:prstGeom>
            <a:noFill/>
          </p:spPr>
          <p:txBody>
            <a:bodyPr wrap="none" rtlCol="0">
              <a:spAutoFit/>
            </a:bodyPr>
            <a:lstStyle/>
            <a:p>
              <a:r>
                <a:rPr lang="en-US" sz="1050" b="1" dirty="0" smtClean="0"/>
                <a:t>SYN</a:t>
              </a:r>
              <a:endParaRPr lang="fr-FR" sz="1050" b="1" dirty="0"/>
            </a:p>
          </p:txBody>
        </p:sp>
        <p:sp>
          <p:nvSpPr>
            <p:cNvPr id="83" name="ZoneTexte 82"/>
            <p:cNvSpPr txBox="1"/>
            <p:nvPr/>
          </p:nvSpPr>
          <p:spPr>
            <a:xfrm>
              <a:off x="3857620" y="5072074"/>
              <a:ext cx="494046" cy="253916"/>
            </a:xfrm>
            <a:prstGeom prst="rect">
              <a:avLst/>
            </a:prstGeom>
            <a:noFill/>
          </p:spPr>
          <p:txBody>
            <a:bodyPr wrap="none" rtlCol="0">
              <a:spAutoFit/>
            </a:bodyPr>
            <a:lstStyle/>
            <a:p>
              <a:r>
                <a:rPr lang="en-US" sz="1050" b="1" dirty="0" smtClean="0"/>
                <a:t>ACK</a:t>
              </a:r>
              <a:endParaRPr lang="fr-FR" sz="1050" b="1" dirty="0"/>
            </a:p>
          </p:txBody>
        </p:sp>
        <p:grpSp>
          <p:nvGrpSpPr>
            <p:cNvPr id="84" name="Groupe 83"/>
            <p:cNvGrpSpPr/>
            <p:nvPr/>
          </p:nvGrpSpPr>
          <p:grpSpPr>
            <a:xfrm>
              <a:off x="3671206" y="4655588"/>
              <a:ext cx="838821" cy="487925"/>
              <a:chOff x="3671206" y="3655456"/>
              <a:chExt cx="838821" cy="487925"/>
            </a:xfrm>
          </p:grpSpPr>
          <p:cxnSp>
            <p:nvCxnSpPr>
              <p:cNvPr id="85" name="Connecteur en angle 84"/>
              <p:cNvCxnSpPr>
                <a:stCxn id="52" idx="2"/>
                <a:endCxn id="82" idx="0"/>
              </p:cNvCxnSpPr>
              <p:nvPr/>
            </p:nvCxnSpPr>
            <p:spPr>
              <a:xfrm rot="5400000">
                <a:off x="3682383" y="3715718"/>
                <a:ext cx="416486" cy="438839"/>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86" name="Connecteur droit avec flèche 85"/>
              <p:cNvCxnSpPr>
                <a:stCxn id="52" idx="2"/>
                <a:endCxn id="83" idx="0"/>
              </p:cNvCxnSpPr>
              <p:nvPr/>
            </p:nvCxnSpPr>
            <p:spPr>
              <a:xfrm rot="5400000">
                <a:off x="3899101" y="3932436"/>
                <a:ext cx="416486" cy="54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Connecteur en angle 86"/>
              <p:cNvCxnSpPr>
                <a:stCxn id="52" idx="2"/>
                <a:endCxn id="88" idx="0"/>
              </p:cNvCxnSpPr>
              <p:nvPr/>
            </p:nvCxnSpPr>
            <p:spPr>
              <a:xfrm rot="16200000" flipH="1">
                <a:off x="4101793" y="3663708"/>
                <a:ext cx="416486" cy="399982"/>
              </a:xfrm>
              <a:prstGeom prst="bentConnector3">
                <a:avLst>
                  <a:gd name="adj1" fmla="val 69312"/>
                </a:avLst>
              </a:prstGeom>
              <a:ln>
                <a:tailEnd type="arrow"/>
              </a:ln>
            </p:spPr>
            <p:style>
              <a:lnRef idx="2">
                <a:schemeClr val="dk1"/>
              </a:lnRef>
              <a:fillRef idx="0">
                <a:schemeClr val="dk1"/>
              </a:fillRef>
              <a:effectRef idx="1">
                <a:schemeClr val="dk1"/>
              </a:effectRef>
              <a:fontRef idx="minor">
                <a:schemeClr val="tx1"/>
              </a:fontRef>
            </p:style>
          </p:cxnSp>
        </p:grpSp>
        <p:sp>
          <p:nvSpPr>
            <p:cNvPr id="88" name="ZoneTexte 87"/>
            <p:cNvSpPr txBox="1"/>
            <p:nvPr/>
          </p:nvSpPr>
          <p:spPr>
            <a:xfrm>
              <a:off x="4286248" y="5072074"/>
              <a:ext cx="447558" cy="253916"/>
            </a:xfrm>
            <a:prstGeom prst="rect">
              <a:avLst/>
            </a:prstGeom>
            <a:noFill/>
          </p:spPr>
          <p:txBody>
            <a:bodyPr wrap="none" rtlCol="0">
              <a:spAutoFit/>
            </a:bodyPr>
            <a:lstStyle/>
            <a:p>
              <a:r>
                <a:rPr lang="en-US" sz="1050" b="1" dirty="0" smtClean="0"/>
                <a:t>FIN</a:t>
              </a:r>
              <a:endParaRPr lang="fr-FR" sz="1050" b="1" dirty="0"/>
            </a:p>
          </p:txBody>
        </p:sp>
        <p:sp>
          <p:nvSpPr>
            <p:cNvPr id="89" name="ZoneTexte 88"/>
            <p:cNvSpPr txBox="1"/>
            <p:nvPr/>
          </p:nvSpPr>
          <p:spPr>
            <a:xfrm>
              <a:off x="7000892" y="4214818"/>
              <a:ext cx="797013" cy="369332"/>
            </a:xfrm>
            <a:prstGeom prst="rect">
              <a:avLst/>
            </a:prstGeom>
            <a:noFill/>
          </p:spPr>
          <p:txBody>
            <a:bodyPr wrap="none" rtlCol="0">
              <a:spAutoFit/>
            </a:bodyPr>
            <a:lstStyle/>
            <a:p>
              <a:r>
                <a:rPr lang="en-US" dirty="0" smtClean="0"/>
                <a:t>?octet</a:t>
              </a:r>
              <a:endParaRPr lang="fr-FR" dirty="0"/>
            </a:p>
          </p:txBody>
        </p:sp>
        <p:cxnSp>
          <p:nvCxnSpPr>
            <p:cNvPr id="90" name="Connecteur en arc 89"/>
            <p:cNvCxnSpPr>
              <a:stCxn id="91" idx="3"/>
              <a:endCxn id="89" idx="2"/>
            </p:cNvCxnSpPr>
            <p:nvPr/>
          </p:nvCxnSpPr>
          <p:spPr>
            <a:xfrm rot="5400000" flipH="1" flipV="1">
              <a:off x="7131475" y="4696993"/>
              <a:ext cx="380767" cy="15508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ogner un rectangle avec un coin diagonal 90"/>
            <p:cNvSpPr/>
            <p:nvPr/>
          </p:nvSpPr>
          <p:spPr>
            <a:xfrm>
              <a:off x="5994152" y="4964917"/>
              <a:ext cx="2500330" cy="500066"/>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latin typeface="Bahnschrift SemiBold" pitchFamily="34" charset="0"/>
                </a:rPr>
                <a:t>Cela</a:t>
              </a:r>
              <a:r>
                <a:rPr lang="en-US" sz="1600" dirty="0" smtClean="0">
                  <a:latin typeface="Bahnschrift SemiBold" pitchFamily="34" charset="0"/>
                </a:rPr>
                <a:t> depend la nature de transmission </a:t>
              </a:r>
              <a:endParaRPr lang="fr-FR" sz="1600" dirty="0">
                <a:latin typeface="Bahnschrift SemiBold" pitchFamily="34" charset="0"/>
              </a:endParaRPr>
            </a:p>
          </p:txBody>
        </p:sp>
        <p:cxnSp>
          <p:nvCxnSpPr>
            <p:cNvPr id="92" name="Connecteur en angle 91"/>
            <p:cNvCxnSpPr>
              <a:stCxn id="52" idx="2"/>
            </p:cNvCxnSpPr>
            <p:nvPr/>
          </p:nvCxnSpPr>
          <p:spPr>
            <a:xfrm rot="16200000" flipH="1">
              <a:off x="3847027" y="4918605"/>
              <a:ext cx="702240" cy="176205"/>
            </a:xfrm>
            <a:prstGeom prst="bentConnector3">
              <a:avLst>
                <a:gd name="adj1" fmla="val 42163"/>
              </a:avLst>
            </a:prstGeom>
            <a:ln>
              <a:tailEnd type="arrow"/>
            </a:ln>
          </p:spPr>
          <p:style>
            <a:lnRef idx="2">
              <a:schemeClr val="dk1"/>
            </a:lnRef>
            <a:fillRef idx="0">
              <a:schemeClr val="dk1"/>
            </a:fillRef>
            <a:effectRef idx="1">
              <a:schemeClr val="dk1"/>
            </a:effectRef>
            <a:fontRef idx="minor">
              <a:schemeClr val="tx1"/>
            </a:fontRef>
          </p:style>
        </p:cxnSp>
        <p:sp>
          <p:nvSpPr>
            <p:cNvPr id="93" name="ZoneTexte 92"/>
            <p:cNvSpPr txBox="1"/>
            <p:nvPr/>
          </p:nvSpPr>
          <p:spPr>
            <a:xfrm>
              <a:off x="4071934" y="5318224"/>
              <a:ext cx="490840" cy="253916"/>
            </a:xfrm>
            <a:prstGeom prst="rect">
              <a:avLst/>
            </a:prstGeom>
            <a:noFill/>
          </p:spPr>
          <p:txBody>
            <a:bodyPr wrap="none" rtlCol="0">
              <a:spAutoFit/>
            </a:bodyPr>
            <a:lstStyle/>
            <a:p>
              <a:r>
                <a:rPr lang="en-US" sz="1050" b="1" dirty="0" smtClean="0"/>
                <a:t>PSH</a:t>
              </a:r>
              <a:endParaRPr lang="fr-FR" sz="1050" b="1" dirty="0"/>
            </a:p>
          </p:txBody>
        </p:sp>
        <p:cxnSp>
          <p:nvCxnSpPr>
            <p:cNvPr id="94" name="Connecteur en angle 93"/>
            <p:cNvCxnSpPr>
              <a:stCxn id="52" idx="2"/>
            </p:cNvCxnSpPr>
            <p:nvPr/>
          </p:nvCxnSpPr>
          <p:spPr>
            <a:xfrm rot="5400000">
              <a:off x="3596994" y="4916215"/>
              <a:ext cx="773678" cy="252425"/>
            </a:xfrm>
            <a:prstGeom prst="bentConnector3">
              <a:avLst>
                <a:gd name="adj1" fmla="val 36321"/>
              </a:avLst>
            </a:prstGeom>
            <a:ln>
              <a:tailEnd type="arrow"/>
            </a:ln>
          </p:spPr>
          <p:style>
            <a:lnRef idx="2">
              <a:schemeClr val="dk1"/>
            </a:lnRef>
            <a:fillRef idx="0">
              <a:schemeClr val="dk1"/>
            </a:fillRef>
            <a:effectRef idx="1">
              <a:schemeClr val="dk1"/>
            </a:effectRef>
            <a:fontRef idx="minor">
              <a:schemeClr val="tx1"/>
            </a:fontRef>
          </p:style>
        </p:cxnSp>
        <p:sp>
          <p:nvSpPr>
            <p:cNvPr id="95" name="ZoneTexte 94"/>
            <p:cNvSpPr txBox="1"/>
            <p:nvPr/>
          </p:nvSpPr>
          <p:spPr>
            <a:xfrm>
              <a:off x="3571868" y="5357826"/>
              <a:ext cx="513282" cy="253916"/>
            </a:xfrm>
            <a:prstGeom prst="rect">
              <a:avLst/>
            </a:prstGeom>
            <a:noFill/>
          </p:spPr>
          <p:txBody>
            <a:bodyPr wrap="none" rtlCol="0">
              <a:spAutoFit/>
            </a:bodyPr>
            <a:lstStyle/>
            <a:p>
              <a:r>
                <a:rPr lang="en-US" sz="1050" b="1" dirty="0" smtClean="0"/>
                <a:t>URG</a:t>
              </a:r>
              <a:endParaRPr lang="fr-FR" sz="1050" b="1" dirty="0"/>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7" name="ZoneTexte 9"/>
          <p:cNvSpPr txBox="1"/>
          <p:nvPr/>
        </p:nvSpPr>
        <p:spPr>
          <a:xfrm>
            <a:off x="304842" y="525286"/>
            <a:ext cx="6635782"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a:solidFill>
                  <a:srgbClr val="BC0000"/>
                </a:solidFill>
                <a:uFillTx/>
                <a:latin typeface="Tw Cen MT Condensed" pitchFamily="34"/>
                <a:cs typeface="Times New Roman" pitchFamily="18"/>
              </a:rPr>
              <a:t>TCP/UDP</a:t>
            </a:r>
            <a:endParaRPr lang="en-US" sz="3174" b="0" i="0" u="none" strike="noStrike" kern="1200" cap="none" spc="0" baseline="0">
              <a:solidFill>
                <a:srgbClr val="BC0000"/>
              </a:solidFill>
              <a:uFillTx/>
              <a:latin typeface="Tw Cen MT Condensed" pitchFamily="34"/>
              <a:cs typeface="Times New Roman" pitchFamily="18"/>
            </a:endParaRPr>
          </a:p>
        </p:txBody>
      </p:sp>
      <p:sp>
        <p:nvSpPr>
          <p:cNvPr id="8" name="ZoneTexte 9"/>
          <p:cNvSpPr txBox="1"/>
          <p:nvPr/>
        </p:nvSpPr>
        <p:spPr>
          <a:xfrm>
            <a:off x="4132283" y="41239"/>
            <a:ext cx="3652049"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a:solidFill>
                  <a:srgbClr val="FFFFFF"/>
                </a:solidFill>
                <a:uFillTx/>
                <a:latin typeface="Tw Cen MT Condensed" pitchFamily="34"/>
                <a:cs typeface="Times New Roman" pitchFamily="18"/>
              </a:rPr>
              <a:t>Généralité sur le</a:t>
            </a:r>
            <a:r>
              <a:rPr lang="fr-FR" sz="1700" b="0" i="0" u="none" strike="noStrike" kern="0" cap="none" spc="0" baseline="0">
                <a:solidFill>
                  <a:srgbClr val="FFFFFF"/>
                </a:solidFill>
                <a:uFillTx/>
                <a:latin typeface="Tw Cen MT Condensed" pitchFamily="34"/>
                <a:cs typeface="Times New Roman" pitchFamily="18"/>
              </a:rPr>
              <a:t>s réseaux</a:t>
            </a:r>
            <a:endParaRPr lang="en-US" sz="1700" b="0" i="0" u="none" strike="noStrike" kern="1200" cap="none" spc="0" baseline="0">
              <a:solidFill>
                <a:srgbClr val="FFFFFF"/>
              </a:solidFill>
              <a:uFillTx/>
              <a:latin typeface="Tw Cen MT Condensed" pitchFamily="34"/>
              <a:cs typeface="Times New Roman" pitchFamily="18"/>
            </a:endParaRPr>
          </a:p>
        </p:txBody>
      </p:sp>
      <p:graphicFrame>
        <p:nvGraphicFramePr>
          <p:cNvPr id="13" name="Tableau 12"/>
          <p:cNvGraphicFramePr>
            <a:graphicFrameLocks noGrp="1"/>
          </p:cNvGraphicFramePr>
          <p:nvPr/>
        </p:nvGraphicFramePr>
        <p:xfrm>
          <a:off x="488117" y="1643050"/>
          <a:ext cx="11215766" cy="4882229"/>
        </p:xfrm>
        <a:graphic>
          <a:graphicData uri="http://schemas.openxmlformats.org/drawingml/2006/table">
            <a:tbl>
              <a:tblPr firstRow="1" bandRow="1">
                <a:tableStyleId>{5C22544A-7EE6-4342-B048-85BDC9FD1C3A}</a:tableStyleId>
              </a:tblPr>
              <a:tblGrid>
                <a:gridCol w="5607883"/>
                <a:gridCol w="5607883"/>
              </a:tblGrid>
              <a:tr h="648557">
                <a:tc>
                  <a:txBody>
                    <a:bodyPr/>
                    <a:lstStyle/>
                    <a:p>
                      <a:pPr marL="0" marR="0" lvl="0" indent="0" algn="ctr" defTabSz="914400" rtl="0" eaLnBrk="1" fontAlgn="auto" latinLnBrk="0" hangingPunct="1">
                        <a:lnSpc>
                          <a:spcPct val="150000"/>
                        </a:lnSpc>
                        <a:spcBef>
                          <a:spcPct val="20000"/>
                        </a:spcBef>
                        <a:spcAft>
                          <a:spcPts val="0"/>
                        </a:spcAft>
                        <a:buClr>
                          <a:srgbClr val="D16349"/>
                        </a:buClr>
                        <a:buSzPct val="85000"/>
                        <a:buFont typeface="Wingdings 2"/>
                        <a:buNone/>
                        <a:tabLst/>
                        <a:defRPr/>
                      </a:pPr>
                      <a:r>
                        <a:rPr kumimoji="0" lang="en-US" sz="2200" b="1" i="0" u="none" strike="noStrike" kern="1200" cap="none" spc="0" normalizeH="0" baseline="0" noProof="0" dirty="0" smtClean="0">
                          <a:ln>
                            <a:noFill/>
                          </a:ln>
                          <a:solidFill>
                            <a:srgbClr val="FFFFFF"/>
                          </a:solidFill>
                          <a:effectLst/>
                          <a:uLnTx/>
                          <a:uFillTx/>
                          <a:latin typeface="Georgia"/>
                          <a:ea typeface="+mn-ea"/>
                          <a:cs typeface="+mn-cs"/>
                        </a:rPr>
                        <a:t>Communication via TCP (Socket)</a:t>
                      </a:r>
                      <a:endParaRPr lang="fr-FR" dirty="0"/>
                    </a:p>
                  </a:txBody>
                  <a:tcPr/>
                </a:tc>
                <a:tc>
                  <a:txBody>
                    <a:bodyPr/>
                    <a:lstStyle/>
                    <a:p>
                      <a:pPr marL="0" marR="0" lvl="0" indent="0" algn="l" defTabSz="914400" rtl="0" eaLnBrk="1" fontAlgn="auto" latinLnBrk="0" hangingPunct="1">
                        <a:lnSpc>
                          <a:spcPct val="150000"/>
                        </a:lnSpc>
                        <a:spcBef>
                          <a:spcPct val="20000"/>
                        </a:spcBef>
                        <a:spcAft>
                          <a:spcPts val="0"/>
                        </a:spcAft>
                        <a:buClr>
                          <a:srgbClr val="D16349"/>
                        </a:buClr>
                        <a:buSzPct val="85000"/>
                        <a:buFont typeface="Wingdings 2"/>
                        <a:buNone/>
                        <a:tabLst/>
                        <a:defRPr/>
                      </a:pPr>
                      <a:r>
                        <a:rPr kumimoji="0" lang="en-US" sz="2200" b="1" i="0" u="none" strike="noStrike" kern="1200" cap="none" spc="0" normalizeH="0" baseline="0" noProof="0" dirty="0" smtClean="0">
                          <a:ln>
                            <a:noFill/>
                          </a:ln>
                          <a:solidFill>
                            <a:prstClr val="white"/>
                          </a:solidFill>
                          <a:effectLst/>
                          <a:uLnTx/>
                          <a:uFillTx/>
                          <a:latin typeface="Georgia"/>
                          <a:ea typeface="+mn-ea"/>
                          <a:cs typeface="+mn-cs"/>
                        </a:rPr>
                        <a:t>Communication via UDP (</a:t>
                      </a:r>
                      <a:r>
                        <a:rPr kumimoji="0" lang="en-US" sz="2200" b="1" i="0" u="none" strike="noStrike" kern="1200" cap="none" spc="0" normalizeH="0" baseline="0" noProof="0" dirty="0" err="1" smtClean="0">
                          <a:ln>
                            <a:noFill/>
                          </a:ln>
                          <a:solidFill>
                            <a:prstClr val="white"/>
                          </a:solidFill>
                          <a:effectLst/>
                          <a:uLnTx/>
                          <a:uFillTx/>
                          <a:latin typeface="Georgia"/>
                          <a:ea typeface="+mn-ea"/>
                          <a:cs typeface="+mn-cs"/>
                        </a:rPr>
                        <a:t>DataGram</a:t>
                      </a:r>
                      <a:r>
                        <a:rPr kumimoji="0" lang="en-US" sz="2200" b="1" i="0" u="none" strike="noStrike" kern="1200" cap="none" spc="0" normalizeH="0" baseline="0" noProof="0" dirty="0" smtClean="0">
                          <a:ln>
                            <a:noFill/>
                          </a:ln>
                          <a:solidFill>
                            <a:prstClr val="white"/>
                          </a:solidFill>
                          <a:effectLst/>
                          <a:uLnTx/>
                          <a:uFillTx/>
                          <a:latin typeface="Georgia"/>
                          <a:ea typeface="+mn-ea"/>
                          <a:cs typeface="+mn-cs"/>
                        </a:rPr>
                        <a:t>)</a:t>
                      </a:r>
                      <a:endParaRPr kumimoji="0" lang="fr-FR" sz="2200" b="1" i="0" u="none" strike="noStrike" kern="1200" cap="none" spc="0" normalizeH="0" baseline="0" noProof="0" dirty="0">
                        <a:ln>
                          <a:noFill/>
                        </a:ln>
                        <a:solidFill>
                          <a:prstClr val="white"/>
                        </a:solidFill>
                        <a:effectLst/>
                        <a:uLnTx/>
                        <a:uFillTx/>
                        <a:latin typeface="Georgia"/>
                        <a:ea typeface="+mn-ea"/>
                        <a:cs typeface="+mn-cs"/>
                      </a:endParaRPr>
                    </a:p>
                  </a:txBody>
                  <a:tcPr/>
                </a:tc>
              </a:tr>
              <a:tr h="4137789">
                <a:tc>
                  <a:txBody>
                    <a:bodyPr/>
                    <a:lstStyle/>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fr-FR" sz="2700" b="0" i="0" u="none" strike="noStrike" kern="1200" cap="none" spc="0" normalizeH="0" baseline="0" noProof="0" dirty="0" smtClean="0">
                          <a:ln>
                            <a:noFill/>
                          </a:ln>
                          <a:solidFill>
                            <a:prstClr val="black"/>
                          </a:solidFill>
                          <a:effectLst/>
                          <a:uLnTx/>
                          <a:uFillTx/>
                          <a:latin typeface="Georgia"/>
                          <a:ea typeface="+mn-ea"/>
                          <a:cs typeface="+mn-cs"/>
                        </a:rPr>
                        <a:t>garantir la fiabilité de la transmission.</a:t>
                      </a:r>
                    </a:p>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Communication </a:t>
                      </a:r>
                      <a:r>
                        <a:rPr kumimoji="0" lang="fr-FR" sz="2700" b="0" i="0" u="none" strike="noStrike" kern="1200" cap="none" spc="0" normalizeH="0" baseline="0" noProof="0" dirty="0" smtClean="0">
                          <a:ln>
                            <a:noFill/>
                          </a:ln>
                          <a:solidFill>
                            <a:prstClr val="black"/>
                          </a:solidFill>
                          <a:effectLst/>
                          <a:uLnTx/>
                          <a:uFillTx/>
                          <a:latin typeface="Georgia"/>
                          <a:ea typeface="+mn-ea"/>
                          <a:cs typeface="+mn-cs"/>
                        </a:rPr>
                        <a:t>Real Time</a:t>
                      </a:r>
                    </a:p>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Vitesse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plus lent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que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UDP</a:t>
                      </a:r>
                    </a:p>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Les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paquets</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sont</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arrives de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maniere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organise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fr-FR" sz="2700" b="0" i="0" u="none" strike="noStrike" kern="1200" cap="none" spc="0" normalizeH="0" baseline="0" noProof="0" dirty="0" smtClean="0">
                          <a:ln>
                            <a:noFill/>
                          </a:ln>
                          <a:solidFill>
                            <a:prstClr val="black"/>
                          </a:solidFill>
                          <a:effectLst/>
                          <a:uLnTx/>
                          <a:uFillTx/>
                          <a:latin typeface="Georgia"/>
                          <a:ea typeface="+mn-ea"/>
                          <a:cs typeface="+mn-cs"/>
                        </a:rPr>
                        <a:t>.</a:t>
                      </a:r>
                    </a:p>
                  </a:txBody>
                  <a:tcPr/>
                </a:tc>
                <a:tc>
                  <a:txBody>
                    <a:bodyPr/>
                    <a:lstStyle/>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Vitesse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de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transsmision</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plus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rapide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que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TCP .</a:t>
                      </a:r>
                    </a:p>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Pas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garanter</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que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les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paquets</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arrives .</a:t>
                      </a:r>
                      <a:endParaRPr kumimoji="0" lang="fr-FR" sz="2700" b="0" i="0" u="none" strike="noStrike" kern="1200" cap="none" spc="0" normalizeH="0" baseline="0" noProof="0" dirty="0" smtClean="0">
                        <a:ln>
                          <a:noFill/>
                        </a:ln>
                        <a:solidFill>
                          <a:prstClr val="black"/>
                        </a:solidFill>
                        <a:effectLst/>
                        <a:uLnTx/>
                        <a:uFillTx/>
                        <a:latin typeface="Georgia"/>
                        <a:ea typeface="+mn-ea"/>
                        <a:cs typeface="+mn-cs"/>
                      </a:endParaRPr>
                    </a:p>
                    <a:p>
                      <a:pPr marL="274320" marR="0" lvl="0" indent="-274320" algn="l" defTabSz="914400" rtl="0" eaLnBrk="1" fontAlgn="auto" latinLnBrk="0" hangingPunct="1">
                        <a:lnSpc>
                          <a:spcPct val="150000"/>
                        </a:lnSpc>
                        <a:spcBef>
                          <a:spcPct val="20000"/>
                        </a:spcBef>
                        <a:spcAft>
                          <a:spcPts val="0"/>
                        </a:spcAft>
                        <a:buClr>
                          <a:srgbClr val="D16349"/>
                        </a:buClr>
                        <a:buSzPct val="85000"/>
                        <a:buFont typeface="Wingdings 2"/>
                        <a:buChar char=""/>
                        <a:tabLst/>
                        <a:defRPr/>
                      </a:pP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Pas order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d’envoie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maniere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r>
                        <a:rPr kumimoji="0" lang="en-US" sz="2700" b="0" i="0" u="none" strike="noStrike" kern="1200" cap="none" spc="0" normalizeH="0" baseline="0" noProof="0" dirty="0" err="1" smtClean="0">
                          <a:ln>
                            <a:noFill/>
                          </a:ln>
                          <a:solidFill>
                            <a:prstClr val="black"/>
                          </a:solidFill>
                          <a:effectLst/>
                          <a:uLnTx/>
                          <a:uFillTx/>
                          <a:latin typeface="Georgia"/>
                          <a:ea typeface="+mn-ea"/>
                          <a:cs typeface="+mn-cs"/>
                        </a:rPr>
                        <a:t>aleratoire</a:t>
                      </a:r>
                      <a:r>
                        <a:rPr kumimoji="0" lang="en-US" sz="2700" b="0" i="0" u="none" strike="noStrike" kern="1200" cap="none" spc="0" normalizeH="0" baseline="0" noProof="0" dirty="0" smtClean="0">
                          <a:ln>
                            <a:noFill/>
                          </a:ln>
                          <a:solidFill>
                            <a:prstClr val="black"/>
                          </a:solidFill>
                          <a:effectLst/>
                          <a:uLnTx/>
                          <a:uFillTx/>
                          <a:latin typeface="Georgia"/>
                          <a:ea typeface="+mn-ea"/>
                          <a:cs typeface="+mn-cs"/>
                        </a:rPr>
                        <a:t> .</a:t>
                      </a:r>
                    </a:p>
                    <a:p>
                      <a:endParaRPr lang="fr-FR" dirty="0"/>
                    </a:p>
                  </a:txBody>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5"/>
          <p:cNvSpPr/>
          <p:nvPr/>
        </p:nvSpPr>
        <p:spPr>
          <a:xfrm>
            <a:off x="0" y="436415"/>
            <a:ext cx="12191996" cy="758540"/>
          </a:xfrm>
          <a:prstGeom prst="rect">
            <a:avLst/>
          </a:prstGeom>
          <a:solidFill>
            <a:srgbClr val="E7E6E6"/>
          </a:solidFill>
          <a:ln w="12701">
            <a:solidFill>
              <a:srgbClr val="E7E6E6"/>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ZoneTexte 9"/>
          <p:cNvSpPr txBox="1"/>
          <p:nvPr/>
        </p:nvSpPr>
        <p:spPr>
          <a:xfrm>
            <a:off x="304842" y="525286"/>
            <a:ext cx="2361236" cy="58079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174" b="0" i="0" u="none" strike="noStrike" kern="1200" cap="none" spc="0" baseline="0" dirty="0">
                <a:solidFill>
                  <a:srgbClr val="BC0000"/>
                </a:solidFill>
                <a:uFillTx/>
                <a:latin typeface="Tw Cen MT Condensed" pitchFamily="34"/>
                <a:cs typeface="Times New Roman" pitchFamily="18"/>
              </a:rPr>
              <a:t>La notion de port </a:t>
            </a:r>
            <a:endParaRPr lang="en-US" sz="3174" b="0" i="0" u="none" strike="noStrike" kern="1200" cap="none" spc="0" baseline="0" dirty="0">
              <a:solidFill>
                <a:srgbClr val="BC0000"/>
              </a:solidFill>
              <a:uFillTx/>
              <a:latin typeface="Tw Cen MT Condensed" pitchFamily="34"/>
              <a:cs typeface="Times New Roman" pitchFamily="18"/>
            </a:endParaRPr>
          </a:p>
        </p:txBody>
      </p:sp>
      <p:sp>
        <p:nvSpPr>
          <p:cNvPr id="6" name="ZoneTexte 9"/>
          <p:cNvSpPr txBox="1"/>
          <p:nvPr/>
        </p:nvSpPr>
        <p:spPr>
          <a:xfrm>
            <a:off x="4132283" y="41239"/>
            <a:ext cx="1963710" cy="35394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700" b="0" i="0" u="none" strike="noStrike" kern="1200" cap="none" spc="0" baseline="0" dirty="0">
                <a:solidFill>
                  <a:srgbClr val="FFFFFF"/>
                </a:solidFill>
                <a:uFillTx/>
                <a:latin typeface="Tw Cen MT Condensed" pitchFamily="34"/>
                <a:cs typeface="Times New Roman" pitchFamily="18"/>
              </a:rPr>
              <a:t>Généralité sur le</a:t>
            </a:r>
            <a:r>
              <a:rPr lang="fr-FR" sz="1700" b="0" i="0" u="none" strike="noStrike" kern="0" cap="none" spc="0" baseline="0" dirty="0">
                <a:solidFill>
                  <a:srgbClr val="FFFFFF"/>
                </a:solidFill>
                <a:uFillTx/>
                <a:latin typeface="Tw Cen MT Condensed" pitchFamily="34"/>
                <a:cs typeface="Times New Roman" pitchFamily="18"/>
              </a:rPr>
              <a:t>s réseaux</a:t>
            </a:r>
            <a:endParaRPr lang="en-US" sz="1700" b="0" i="0" u="none" strike="noStrike" kern="1200" cap="none" spc="0" baseline="0" dirty="0">
              <a:solidFill>
                <a:srgbClr val="FFFFFF"/>
              </a:solidFill>
              <a:uFillTx/>
              <a:latin typeface="Tw Cen MT Condensed" pitchFamily="34"/>
              <a:cs typeface="Times New Roman" pitchFamily="18"/>
            </a:endParaRPr>
          </a:p>
        </p:txBody>
      </p:sp>
      <p:sp>
        <p:nvSpPr>
          <p:cNvPr id="7" name="ZoneTexte 8"/>
          <p:cNvSpPr txBox="1"/>
          <p:nvPr/>
        </p:nvSpPr>
        <p:spPr>
          <a:xfrm>
            <a:off x="304842" y="1568927"/>
            <a:ext cx="7284028" cy="923333"/>
          </a:xfrm>
          <a:prstGeom prst="rect">
            <a:avLst/>
          </a:prstGeom>
          <a:noFill/>
          <a:ln>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Un port est un identificateur de point de terminaison spécifique à une application ou à un service </a:t>
            </a:r>
            <a:r>
              <a:rPr lang="fr-FR" sz="1800" b="0" i="0" u="none" strike="noStrike" kern="1200" cap="none" spc="0" baseline="0" dirty="0">
                <a:solidFill>
                  <a:srgbClr val="000000"/>
                </a:solidFill>
                <a:uFillTx/>
                <a:latin typeface="Calibri"/>
              </a:rPr>
              <a:t>(n</a:t>
            </a:r>
            <a:r>
              <a:rPr lang="fr-FR" sz="1800" b="0" i="0" u="none" strike="noStrike" kern="0" cap="none" spc="0" baseline="0" dirty="0">
                <a:solidFill>
                  <a:srgbClr val="000000"/>
                </a:solidFill>
                <a:uFillTx/>
                <a:latin typeface="Calibri"/>
              </a:rPr>
              <a:t>uméro d'identification unique sur votre ordinateur associé à un programme spécifique).</a:t>
            </a:r>
            <a:endParaRPr lang="en-US" sz="1800" b="0" i="0" u="none" strike="noStrike" kern="1200" cap="none" spc="0" baseline="0" dirty="0">
              <a:solidFill>
                <a:srgbClr val="000000"/>
              </a:solidFill>
              <a:uFillTx/>
              <a:latin typeface="Calibri"/>
            </a:endParaRPr>
          </a:p>
        </p:txBody>
      </p:sp>
      <p:sp>
        <p:nvSpPr>
          <p:cNvPr id="8" name="Rectangle 10"/>
          <p:cNvSpPr/>
          <p:nvPr/>
        </p:nvSpPr>
        <p:spPr>
          <a:xfrm>
            <a:off x="304842" y="2690146"/>
            <a:ext cx="6096003" cy="646334"/>
          </a:xfrm>
          <a:prstGeom prst="rect">
            <a:avLst/>
          </a:prstGeom>
          <a:noFill/>
          <a:ln>
            <a:noFill/>
            <a:prstDash val="solid"/>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Un service rendu par un programme serveur sur une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    </a:t>
            </a:r>
            <a:r>
              <a:rPr lang="fr-FR" sz="1800" b="0" i="0" u="none" strike="noStrike" kern="1200" cap="none" spc="0" baseline="0" dirty="0">
                <a:solidFill>
                  <a:srgbClr val="000000"/>
                </a:solidFill>
                <a:uFillTx/>
                <a:latin typeface="Calibri"/>
              </a:rPr>
              <a:t>  machine est accessible par un port</a:t>
            </a:r>
            <a:endParaRPr lang="en-US" sz="1800" b="0" i="0" u="none" strike="noStrike" kern="1200" cap="none" spc="0" baseline="0" dirty="0">
              <a:solidFill>
                <a:srgbClr val="000000"/>
              </a:solidFill>
              <a:uFillTx/>
              <a:latin typeface="Calibri"/>
            </a:endParaRPr>
          </a:p>
        </p:txBody>
      </p:sp>
      <p:sp>
        <p:nvSpPr>
          <p:cNvPr id="9" name="Rectangle 11"/>
          <p:cNvSpPr/>
          <p:nvPr/>
        </p:nvSpPr>
        <p:spPr>
          <a:xfrm>
            <a:off x="304842" y="4500570"/>
            <a:ext cx="6966292" cy="369332"/>
          </a:xfrm>
          <a:prstGeom prst="rect">
            <a:avLst/>
          </a:prstGeom>
          <a:noFill/>
          <a:ln>
            <a:noFill/>
            <a:prstDash val="solid"/>
          </a:ln>
        </p:spPr>
        <p:txBody>
          <a:bodyPr vert="horz" wrap="square" lIns="91440" tIns="45720" rIns="91440" bIns="45720" anchor="t" anchorCtr="0" compatLnSpc="1">
            <a:spAutoFit/>
          </a:bodyPr>
          <a:lstStyle/>
          <a:p>
            <a:pPr marL="285750" lvl="0" indent="-285750">
              <a:buSzPts val="1800"/>
              <a:buBlip>
                <a:blip r:embed="rId2"/>
              </a:buBlip>
              <a:defRPr sz="1800" b="0" i="0" u="none" strike="noStrike" kern="0" cap="none" spc="0" baseline="0">
                <a:solidFill>
                  <a:srgbClr val="000000"/>
                </a:solidFill>
                <a:uFillTx/>
              </a:defRPr>
            </a:pPr>
            <a:r>
              <a:rPr lang="fr-FR" dirty="0" smtClean="0"/>
              <a:t>Les ports bien connus sont définis dans la plage de </a:t>
            </a:r>
            <a:r>
              <a:rPr lang="fr-FR" b="1" dirty="0" smtClean="0"/>
              <a:t>0</a:t>
            </a:r>
            <a:r>
              <a:rPr lang="fr-FR" dirty="0" smtClean="0"/>
              <a:t> à </a:t>
            </a:r>
            <a:r>
              <a:rPr lang="fr-FR" b="1" dirty="0" smtClean="0"/>
              <a:t>1023</a:t>
            </a:r>
            <a:r>
              <a:rPr lang="fr-FR" dirty="0" smtClean="0"/>
              <a:t> </a:t>
            </a:r>
            <a:endParaRPr lang="en-US" sz="1800" b="0" i="0" u="none" strike="noStrike" kern="1200" cap="none" spc="0" baseline="0" dirty="0">
              <a:solidFill>
                <a:srgbClr val="000000"/>
              </a:solidFill>
              <a:uFillTx/>
              <a:latin typeface="Calibri"/>
            </a:endParaRPr>
          </a:p>
        </p:txBody>
      </p:sp>
      <p:sp>
        <p:nvSpPr>
          <p:cNvPr id="10" name="Rectangle 13"/>
          <p:cNvSpPr/>
          <p:nvPr/>
        </p:nvSpPr>
        <p:spPr>
          <a:xfrm>
            <a:off x="304842" y="3603430"/>
            <a:ext cx="6096003" cy="646334"/>
          </a:xfrm>
          <a:prstGeom prst="rect">
            <a:avLst/>
          </a:prstGeom>
          <a:noFill/>
          <a:ln>
            <a:noFill/>
            <a:prstDash val="solid"/>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ts val="1800"/>
              <a:buBlip>
                <a:blip r:embed="rId2"/>
              </a:buBlip>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Un port est identifié sur une machine par un nombre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      entier (16 bits)</a:t>
            </a:r>
          </a:p>
        </p:txBody>
      </p:sp>
      <p:pic>
        <p:nvPicPr>
          <p:cNvPr id="11" name="Image 14"/>
          <p:cNvPicPr>
            <a:picLocks noChangeAspect="1"/>
          </p:cNvPicPr>
          <p:nvPr/>
        </p:nvPicPr>
        <p:blipFill>
          <a:blip r:embed="rId3" cstate="print"/>
          <a:stretch>
            <a:fillRect/>
          </a:stretch>
        </p:blipFill>
        <p:spPr>
          <a:xfrm>
            <a:off x="6453190" y="2857496"/>
            <a:ext cx="5738810" cy="1928826"/>
          </a:xfrm>
          <a:prstGeom prst="rect">
            <a:avLst/>
          </a:prstGeom>
          <a:noFill/>
          <a:ln>
            <a:noFill/>
          </a:ln>
        </p:spPr>
      </p:pic>
      <p:sp>
        <p:nvSpPr>
          <p:cNvPr id="16" name="Rectangle 11"/>
          <p:cNvSpPr/>
          <p:nvPr/>
        </p:nvSpPr>
        <p:spPr>
          <a:xfrm>
            <a:off x="309522" y="5012636"/>
            <a:ext cx="6966292" cy="369332"/>
          </a:xfrm>
          <a:prstGeom prst="rect">
            <a:avLst/>
          </a:prstGeom>
          <a:noFill/>
          <a:ln>
            <a:noFill/>
            <a:prstDash val="solid"/>
          </a:ln>
        </p:spPr>
        <p:txBody>
          <a:bodyPr vert="horz" wrap="square" lIns="91440" tIns="45720" rIns="91440" bIns="45720" anchor="t" anchorCtr="0" compatLnSpc="1">
            <a:spAutoFit/>
          </a:bodyPr>
          <a:lstStyle/>
          <a:p>
            <a:pPr marL="285750" lvl="0" indent="-285750">
              <a:buSzPts val="1800"/>
              <a:buBlip>
                <a:blip r:embed="rId2"/>
              </a:buBlip>
              <a:defRPr sz="1800" b="0" i="0" u="none" strike="noStrike" kern="0" cap="none" spc="0" baseline="0">
                <a:solidFill>
                  <a:srgbClr val="000000"/>
                </a:solidFill>
                <a:uFillTx/>
              </a:defRPr>
            </a:pPr>
            <a:r>
              <a:rPr lang="fr-FR" dirty="0" smtClean="0"/>
              <a:t>Les ports enregistrés se trouvent dans la plage de </a:t>
            </a:r>
            <a:r>
              <a:rPr lang="fr-FR" b="1" dirty="0" smtClean="0"/>
              <a:t>1024</a:t>
            </a:r>
            <a:r>
              <a:rPr lang="fr-FR" dirty="0" smtClean="0"/>
              <a:t> à </a:t>
            </a:r>
            <a:r>
              <a:rPr lang="fr-FR" b="1" dirty="0" smtClean="0"/>
              <a:t>49151</a:t>
            </a:r>
            <a:r>
              <a:rPr lang="fr-FR" dirty="0" smtClean="0"/>
              <a:t>.</a:t>
            </a:r>
            <a:endParaRPr lang="en-US" sz="1800" b="0" i="0" u="none" strike="noStrike" kern="1200" cap="none" spc="0" baseline="0" dirty="0">
              <a:solidFill>
                <a:srgbClr val="000000"/>
              </a:solidFill>
              <a:uFillTx/>
              <a:latin typeface="Calibri"/>
            </a:endParaRPr>
          </a:p>
        </p:txBody>
      </p:sp>
      <p:sp>
        <p:nvSpPr>
          <p:cNvPr id="17" name="Rectangle 11"/>
          <p:cNvSpPr/>
          <p:nvPr/>
        </p:nvSpPr>
        <p:spPr>
          <a:xfrm>
            <a:off x="309522" y="5488560"/>
            <a:ext cx="6966292" cy="369332"/>
          </a:xfrm>
          <a:prstGeom prst="rect">
            <a:avLst/>
          </a:prstGeom>
          <a:noFill/>
          <a:ln>
            <a:noFill/>
            <a:prstDash val="solid"/>
          </a:ln>
        </p:spPr>
        <p:txBody>
          <a:bodyPr vert="horz" wrap="square" lIns="91440" tIns="45720" rIns="91440" bIns="45720" anchor="t" anchorCtr="0" compatLnSpc="1">
            <a:spAutoFit/>
          </a:bodyPr>
          <a:lstStyle/>
          <a:p>
            <a:pPr marL="285750" lvl="0" indent="-285750">
              <a:buSzPts val="1800"/>
              <a:buBlip>
                <a:blip r:embed="rId2"/>
              </a:buBlip>
              <a:defRPr sz="1800" b="0" i="0" u="none" strike="noStrike" kern="0" cap="none" spc="0" baseline="0">
                <a:solidFill>
                  <a:srgbClr val="000000"/>
                </a:solidFill>
                <a:uFillTx/>
              </a:defRPr>
            </a:pPr>
            <a:r>
              <a:rPr lang="fr-FR" dirty="0" smtClean="0"/>
              <a:t>Les ports dynamiques ou privés sont dans la plage de </a:t>
            </a:r>
            <a:r>
              <a:rPr lang="fr-FR" b="1" dirty="0" smtClean="0"/>
              <a:t>49152</a:t>
            </a:r>
            <a:r>
              <a:rPr lang="fr-FR" dirty="0" smtClean="0"/>
              <a:t> à </a:t>
            </a:r>
            <a:r>
              <a:rPr lang="fr-FR" b="1" dirty="0" smtClean="0"/>
              <a:t>65535</a:t>
            </a:r>
            <a:r>
              <a:rPr lang="fr-FR" dirty="0" smtClean="0"/>
              <a:t>.</a:t>
            </a:r>
            <a:endParaRPr lang="en-US" sz="1800" b="0" i="0" u="none" strike="noStrike" kern="1200" cap="none" spc="0" baseline="0" dirty="0">
              <a:solidFill>
                <a:srgbClr val="000000"/>
              </a:solidFill>
              <a:uFillTx/>
              <a:latin typeface="Calibri"/>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92">
    <p:spTree>
      <p:nvGrpSpPr>
        <p:cNvPr id="1" name=""/>
        <p:cNvGrpSpPr/>
        <p:nvPr/>
      </p:nvGrpSpPr>
      <p:grpSpPr>
        <a:xfrm>
          <a:off x="0" y="0"/>
          <a:ext cx="0" cy="0"/>
          <a:chOff x="0" y="0"/>
          <a:chExt cx="0" cy="0"/>
        </a:xfrm>
      </p:grpSpPr>
      <p:sp>
        <p:nvSpPr>
          <p:cNvPr id="2" name="Rectangle 3"/>
          <p:cNvSpPr/>
          <p:nvPr/>
        </p:nvSpPr>
        <p:spPr>
          <a:xfrm>
            <a:off x="0" y="0"/>
            <a:ext cx="6096003" cy="436415"/>
          </a:xfrm>
          <a:prstGeom prst="rect">
            <a:avLst/>
          </a:prstGeom>
          <a:solidFill>
            <a:srgbClr val="820000"/>
          </a:solidFill>
          <a:ln w="12701">
            <a:solidFill>
              <a:srgbClr val="820000"/>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0000"/>
              </a:solidFill>
              <a:uFillTx/>
              <a:latin typeface="Calibri"/>
            </a:endParaRPr>
          </a:p>
        </p:txBody>
      </p:sp>
      <p:sp>
        <p:nvSpPr>
          <p:cNvPr id="3" name="Rectangle 4"/>
          <p:cNvSpPr/>
          <p:nvPr/>
        </p:nvSpPr>
        <p:spPr>
          <a:xfrm>
            <a:off x="6096003" y="0"/>
            <a:ext cx="6096003" cy="436415"/>
          </a:xfrm>
          <a:prstGeom prst="rect">
            <a:avLst/>
          </a:prstGeom>
          <a:solidFill>
            <a:srgbClr val="D0CECE"/>
          </a:solidFill>
          <a:ln w="12701">
            <a:solidFill>
              <a:srgbClr val="D0CECE"/>
            </a:solidFill>
            <a:prstDash val="solid"/>
            <a:miter/>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ZoneTexte 9"/>
          <p:cNvSpPr txBox="1"/>
          <p:nvPr/>
        </p:nvSpPr>
        <p:spPr>
          <a:xfrm>
            <a:off x="4167174" y="41239"/>
            <a:ext cx="1900362" cy="353943"/>
          </a:xfrm>
          <a:prstGeom prst="rect">
            <a:avLst/>
          </a:prstGeom>
          <a:noFill/>
          <a:ln>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fr-FR" sz="1700" dirty="0" smtClean="0">
                <a:solidFill>
                  <a:srgbClr val="FFFFFF"/>
                </a:solidFill>
                <a:latin typeface="Tw Cen MT Condensed" pitchFamily="34"/>
                <a:cs typeface="Times New Roman" pitchFamily="18"/>
              </a:rPr>
              <a:t>Généralité sur le</a:t>
            </a:r>
            <a:r>
              <a:rPr lang="fr-FR" sz="1700" kern="0" dirty="0" smtClean="0">
                <a:solidFill>
                  <a:srgbClr val="FFFFFF"/>
                </a:solidFill>
                <a:latin typeface="Tw Cen MT Condensed" pitchFamily="34"/>
                <a:cs typeface="Times New Roman" pitchFamily="18"/>
              </a:rPr>
              <a:t>s réseaux</a:t>
            </a:r>
            <a:endParaRPr lang="en-US" sz="1700" dirty="0">
              <a:solidFill>
                <a:srgbClr val="FFFFFF"/>
              </a:solidFill>
              <a:latin typeface="Tw Cen MT Condensed" pitchFamily="34"/>
              <a:cs typeface="Times New Roman" pitchFamily="18"/>
            </a:endParaRPr>
          </a:p>
        </p:txBody>
      </p:sp>
      <p:pic>
        <p:nvPicPr>
          <p:cNvPr id="5" name="Picture 3"/>
          <p:cNvPicPr>
            <a:picLocks noChangeAspect="1"/>
          </p:cNvPicPr>
          <p:nvPr/>
        </p:nvPicPr>
        <p:blipFill>
          <a:blip r:embed="rId2" cstate="print"/>
          <a:stretch>
            <a:fillRect/>
          </a:stretch>
        </p:blipFill>
        <p:spPr>
          <a:xfrm>
            <a:off x="452398" y="747742"/>
            <a:ext cx="10310216" cy="6110258"/>
          </a:xfrm>
          <a:prstGeom prst="rect">
            <a:avLst/>
          </a:prstGeom>
          <a:noFill/>
          <a:ln>
            <a:noFill/>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atexP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latexPP</Template>
  <TotalTime>9430</TotalTime>
  <Words>2555</Words>
  <Application>Microsoft Office PowerPoint</Application>
  <PresentationFormat>Personnalisé</PresentationFormat>
  <Paragraphs>462</Paragraphs>
  <Slides>56</Slides>
  <Notes>11</Notes>
  <HiddenSlides>0</HiddenSlides>
  <MMClips>0</MMClips>
  <ScaleCrop>false</ScaleCrop>
  <HeadingPairs>
    <vt:vector size="4" baseType="variant">
      <vt:variant>
        <vt:lpstr>Thème</vt:lpstr>
      </vt:variant>
      <vt:variant>
        <vt:i4>1</vt:i4>
      </vt:variant>
      <vt:variant>
        <vt:lpstr>Titres des diapositives</vt:lpstr>
      </vt:variant>
      <vt:variant>
        <vt:i4>56</vt:i4>
      </vt:variant>
    </vt:vector>
  </HeadingPairs>
  <TitlesOfParts>
    <vt:vector size="57" baseType="lpstr">
      <vt:lpstr>latexPP</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blank</dc:creator>
  <cp:lastModifiedBy>DELL</cp:lastModifiedBy>
  <cp:revision>148</cp:revision>
  <dcterms:created xsi:type="dcterms:W3CDTF">2019-10-26T15:27:46Z</dcterms:created>
  <dcterms:modified xsi:type="dcterms:W3CDTF">2023-12-06T12:30:26Z</dcterms:modified>
</cp:coreProperties>
</file>