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handoutMasterIdLst>
    <p:handoutMasterId r:id="rId17"/>
  </p:handoutMasterIdLst>
  <p:sldIdLst>
    <p:sldId id="256" r:id="rId2"/>
    <p:sldId id="257" r:id="rId3"/>
    <p:sldId id="262" r:id="rId4"/>
    <p:sldId id="259" r:id="rId5"/>
    <p:sldId id="261" r:id="rId6"/>
    <p:sldId id="263" r:id="rId7"/>
    <p:sldId id="264" r:id="rId8"/>
    <p:sldId id="260" r:id="rId9"/>
    <p:sldId id="265" r:id="rId10"/>
    <p:sldId id="269" r:id="rId11"/>
    <p:sldId id="267" r:id="rId12"/>
    <p:sldId id="270" r:id="rId13"/>
    <p:sldId id="271" r:id="rId14"/>
    <p:sldId id="27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255" autoAdjust="0"/>
    <p:restoredTop sz="58612" autoAdjust="0"/>
  </p:normalViewPr>
  <p:slideViewPr>
    <p:cSldViewPr>
      <p:cViewPr varScale="1">
        <p:scale>
          <a:sx n="42" d="100"/>
          <a:sy n="42" d="100"/>
        </p:scale>
        <p:origin x="-214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2B85DA-A0ED-4FFB-9111-0F8425D8E62D}" type="datetimeFigureOut">
              <a:rPr lang="fr-FR" smtClean="0"/>
              <a:pPr/>
              <a:t>25/11/2023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05B08C-B6B9-4765-8933-DD1CE0E02D03}" type="slidenum">
              <a:rPr lang="fr-FR" smtClean="0"/>
              <a:pPr/>
              <a:t>‹N°›</a:t>
            </a:fld>
            <a:endParaRPr 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0BCA9-48EE-4DBC-8F5A-DE85D15235A5}" type="datetimeFigureOut">
              <a:rPr lang="fr-FR" smtClean="0"/>
              <a:pPr/>
              <a:t>25/11/2023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C48985-7695-4AD1-B702-7609A4CC79A1}"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10000"/>
          </a:bodyPr>
          <a:lstStyle/>
          <a:p>
            <a:r>
              <a:rPr lang="fr-FR" b="1" dirty="0" smtClean="0"/>
              <a:t>Pour l'introduction des sockets :</a:t>
            </a:r>
            <a:endParaRPr lang="fr-FR" dirty="0" smtClean="0"/>
          </a:p>
          <a:p>
            <a:r>
              <a:rPr lang="fr-FR" dirty="0" smtClean="0"/>
              <a:t>En premier lieu,</a:t>
            </a:r>
          </a:p>
          <a:p>
            <a:r>
              <a:rPr lang="fr-FR" dirty="0" smtClean="0"/>
              <a:t>Tout d'abord,</a:t>
            </a:r>
          </a:p>
          <a:p>
            <a:r>
              <a:rPr lang="fr-FR" b="1" dirty="0" smtClean="0"/>
              <a:t>Pour expliquer les bases des sockets en Java :</a:t>
            </a:r>
            <a:endParaRPr lang="fr-FR" dirty="0" smtClean="0"/>
          </a:p>
          <a:p>
            <a:r>
              <a:rPr lang="fr-FR" dirty="0" smtClean="0"/>
              <a:t>Ensuite,</a:t>
            </a:r>
          </a:p>
          <a:p>
            <a:r>
              <a:rPr lang="fr-FR" dirty="0" smtClean="0"/>
              <a:t>De plus,</a:t>
            </a:r>
          </a:p>
          <a:p>
            <a:r>
              <a:rPr lang="fr-FR" dirty="0" smtClean="0"/>
              <a:t>De même,</a:t>
            </a:r>
          </a:p>
          <a:p>
            <a:r>
              <a:rPr lang="fr-FR" dirty="0" smtClean="0"/>
              <a:t>Par ailleurs,</a:t>
            </a:r>
          </a:p>
          <a:p>
            <a:r>
              <a:rPr lang="fr-FR" b="1" dirty="0" smtClean="0"/>
              <a:t>Pour aborder la communication client-serveur :</a:t>
            </a:r>
            <a:endParaRPr lang="fr-FR" dirty="0" smtClean="0"/>
          </a:p>
          <a:p>
            <a:r>
              <a:rPr lang="fr-FR" dirty="0" smtClean="0"/>
              <a:t>En ce qui concerne la communication client-serveur,</a:t>
            </a:r>
          </a:p>
          <a:p>
            <a:r>
              <a:rPr lang="fr-FR" dirty="0" smtClean="0"/>
              <a:t>En ce qui concerne la mise en place d'un serveur socket,</a:t>
            </a:r>
          </a:p>
          <a:p>
            <a:r>
              <a:rPr lang="fr-FR" dirty="0" smtClean="0"/>
              <a:t>En ce qui concerne la création d'un client socket,</a:t>
            </a:r>
          </a:p>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TCP est un protocole de communication fiable et orienté connexion, assurant l'ordre correct de transmission des données.</a:t>
            </a:r>
          </a:p>
          <a:p>
            <a:r>
              <a:rPr lang="fr-FR" dirty="0" smtClean="0"/>
              <a:t>IP est responsable du routage des données à travers le réseau, identifiant les appareils via des adresses IP uniques.</a:t>
            </a:r>
          </a:p>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modèle TCP/IP est basé sur une architecture en couches, chacune avec des fonctions et des responsabilités spécifiques. Les principales couches sont la couche d'Application, la couche de Transport, la couche Internet et la couche d'Accès au Réseau.</a:t>
            </a:r>
          </a:p>
          <a:p>
            <a:endParaRPr lang="en-US" dirty="0" smtClean="0"/>
          </a:p>
          <a:p>
            <a:r>
              <a:rPr lang="fr-FR" dirty="0" smtClean="0"/>
              <a:t>Chaque couche a sa propre fonction et communique avec les couches adjacentes selon des règles bien définies. </a:t>
            </a:r>
          </a:p>
          <a:p>
            <a:endParaRPr lang="en-US" dirty="0" smtClean="0"/>
          </a:p>
          <a:p>
            <a:r>
              <a:rPr lang="fr-FR" dirty="0" smtClean="0"/>
              <a:t>******Couche Application :: Elle est la plus proche de l'utilisateur final et fournit des services de communication et d'interaction avec les applications logicielles.</a:t>
            </a:r>
          </a:p>
          <a:p>
            <a:r>
              <a:rPr lang="fr-FR" dirty="0" smtClean="0"/>
              <a:t>La couche d'application s'occupe de l'encodage des données à envoyer sur le réseau et du décodage des données reçues.</a:t>
            </a:r>
          </a:p>
          <a:p>
            <a:r>
              <a:rPr lang="fr-FR" dirty="0" smtClean="0"/>
              <a:t>Quelques exemples de protocoles de la couche d'application incluent :HTTP (</a:t>
            </a:r>
            <a:r>
              <a:rPr lang="fr-FR" dirty="0" err="1" smtClean="0"/>
              <a:t>Hypertext</a:t>
            </a:r>
            <a:r>
              <a:rPr lang="fr-FR" dirty="0" smtClean="0"/>
              <a:t> Transfer Protocol) pour la navigation web.</a:t>
            </a:r>
          </a:p>
          <a:p>
            <a:r>
              <a:rPr lang="fr-FR" dirty="0" smtClean="0"/>
              <a:t>SMTP (Simple Mail Transfer Protocol) pour l'envoi d'e-mails.</a:t>
            </a:r>
          </a:p>
          <a:p>
            <a:r>
              <a:rPr lang="fr-FR" dirty="0" smtClean="0"/>
              <a:t>FTP (File Transfer Protocol) pour le transfert de fichiers.</a:t>
            </a:r>
          </a:p>
          <a:p>
            <a:r>
              <a:rPr lang="fr-FR" dirty="0" smtClean="0"/>
              <a:t>DNS (Domain Name System) pour la résolution des noms de domaine en adresses IP.</a:t>
            </a:r>
          </a:p>
          <a:p>
            <a:r>
              <a:rPr lang="fr-FR" dirty="0" smtClean="0"/>
              <a:t>Telnet &gt; le protocole Telnet permet la communication des terminaux et processus de terminaux sur un réseau exécutant TCP/IP.</a:t>
            </a:r>
          </a:p>
          <a:p>
            <a:endParaRPr lang="en-US" dirty="0" smtClean="0"/>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Couche</a:t>
            </a:r>
            <a:r>
              <a:rPr lang="en-US" dirty="0" smtClean="0"/>
              <a:t> Transport :: </a:t>
            </a:r>
            <a:r>
              <a:rPr lang="fr-FR" dirty="0" smtClean="0"/>
              <a:t>La couche de transport est responsable de l'établissement, de la gestion et de la fin de la connexion entre les applications sur des appareils différents. Elle assure la communication de bout en bout.</a:t>
            </a:r>
          </a:p>
          <a:p>
            <a:r>
              <a:rPr lang="fr-FR" dirty="0" smtClean="0"/>
              <a:t>Les protocoles de la couche de transport les plus couramment utilisés sont TCP (Transmission Control Protocol) et UDP (User </a:t>
            </a:r>
            <a:r>
              <a:rPr lang="fr-FR" dirty="0" err="1" smtClean="0"/>
              <a:t>Datagram</a:t>
            </a:r>
            <a:r>
              <a:rPr lang="fr-FR" dirty="0" smtClean="0"/>
              <a:t> Protocol).</a:t>
            </a:r>
          </a:p>
          <a:p>
            <a:r>
              <a:rPr lang="fr-FR" dirty="0" smtClean="0"/>
              <a:t>La couche de transport utilise des numéros de port pour identifier les applications sur un appareil. Ces numéros de port sont associés aux adresses IP pour permettre le routage des données.</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TCP est un protocole orienté connexion qui garantit la livraison complète et ordonnée des données. Il utilise un mécanisme de suivi des paquets appelé "</a:t>
            </a:r>
            <a:r>
              <a:rPr lang="fr-FR" dirty="0" err="1" smtClean="0"/>
              <a:t>acknowledgment</a:t>
            </a:r>
            <a:r>
              <a:rPr lang="fr-FR" dirty="0" smtClean="0"/>
              <a:t>" (ACK) pour s'assurer que les données sont reçues correctement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Couche</a:t>
            </a:r>
            <a:r>
              <a:rPr lang="en-US" baseline="0" dirty="0" smtClean="0"/>
              <a:t> Internet :: </a:t>
            </a:r>
            <a:r>
              <a:rPr lang="fr-FR" dirty="0" smtClean="0"/>
              <a:t>La couche Internet prend en charge le routage des données entre les réseaux. Elle détermine le chemin optimal pour acheminer les paquets de données de l'expéditeur au destinataire.</a:t>
            </a:r>
          </a:p>
          <a:p>
            <a:r>
              <a:rPr lang="fr-FR" dirty="0" smtClean="0"/>
              <a:t>Les adresses IP (Internet Protocol) sont utilisées pour identifier les appareils sur un réseau. Elles sont uniques et permettent aux routeurs de diriger les paquets vers la bonne destination.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IPv4 (Internet Protocol version 4) et IPv6 (Internet Protocol version 6) sont les deux versions principales du protocole IP. IPv6 a été développé pour répondre à la limitation d'adresses de IPv4 et offre un espace d'adressage plus étendu.</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résumé, la couche Internet TCP/IP est responsable du routage des données à travers le réseau. Elle utilise des adresses IP pour identifier les appareils et détermine le chemin optimal pour acheminer les données de l'expéditeur au destinataire. Elle joue un rôle crucial dans l'interconnexion des réseaux et la communication à l'échelle mondiale.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Couche</a:t>
            </a:r>
            <a:r>
              <a:rPr lang="en-US" dirty="0" smtClean="0"/>
              <a:t> Physique ::</a:t>
            </a:r>
            <a:r>
              <a:rPr lang="en-US" baseline="0" dirty="0" smtClean="0"/>
              <a:t>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C48985-7695-4AD1-B702-7609A4CC79A1}"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r>
              <a:rPr lang="fr-FR" smtClean="0"/>
              <a:t>2023-2024</a:t>
            </a:r>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FB4792-419C-44CD-B88C-CDD294753ED8}" type="slidenum">
              <a:rPr lang="fr-FR" smtClean="0"/>
              <a:pPr/>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2023-2024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FB4792-419C-44CD-B88C-CDD294753ED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56FB4792-419C-44CD-B88C-CDD294753ED8}" type="slidenum">
              <a:rPr lang="fr-FR" smtClean="0"/>
              <a:pPr/>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2023-2024</a:t>
            </a:r>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r>
              <a:rPr lang="fr-FR" smtClean="0"/>
              <a:t>2023-2024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56FB4792-419C-44CD-B88C-CDD294753ED8}" type="slidenum">
              <a:rPr lang="fr-FR" smtClean="0"/>
              <a:pPr/>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r>
              <a:rPr lang="fr-FR" smtClean="0"/>
              <a:t>2023-2024</a:t>
            </a:r>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FB4792-419C-44CD-B88C-CDD294753ED8}" type="slidenum">
              <a:rPr lang="fr-FR" smtClean="0"/>
              <a:pPr/>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r>
              <a:rPr lang="fr-FR" smtClean="0"/>
              <a:t>2023-2024</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FB4792-419C-44CD-B88C-CDD294753ED8}" type="slidenum">
              <a:rPr lang="fr-FR" smtClean="0"/>
              <a:pPr/>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r>
              <a:rPr lang="fr-FR" smtClean="0"/>
              <a:t>2023-2024</a:t>
            </a:r>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56FB4792-419C-44CD-B88C-CDD294753ED8}" type="slidenum">
              <a:rPr lang="fr-FR" smtClean="0"/>
              <a:pPr/>
              <a:t>‹N°›</a:t>
            </a:fld>
            <a:endParaRPr lang="fr-FR"/>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r>
              <a:rPr lang="fr-FR" smtClean="0"/>
              <a:t>2023-2024</a:t>
            </a:r>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56FB4792-419C-44CD-B88C-CDD294753ED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6FB4792-419C-44CD-B88C-CDD294753ED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6FB4792-419C-44CD-B88C-CDD294753ED8}" type="slidenum">
              <a:rPr lang="fr-FR" smtClean="0"/>
              <a:pPr/>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r>
              <a:rPr lang="fr-FR" smtClean="0"/>
              <a:t>2023-2024</a:t>
            </a:r>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56FB4792-419C-44CD-B88C-CDD294753ED8}" type="slidenum">
              <a:rPr lang="fr-FR" smtClean="0"/>
              <a:pPr/>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r>
              <a:rPr lang="fr-FR" smtClean="0"/>
              <a:t>2023-2024</a:t>
            </a:r>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fr-FR" smtClean="0"/>
              <a:t>2023-2024</a:t>
            </a:r>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6FB4792-419C-44CD-B88C-CDD294753ED8}" type="slidenum">
              <a:rPr lang="fr-FR" smtClean="0"/>
              <a:pPr/>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785786" y="5000636"/>
            <a:ext cx="2601994" cy="1200329"/>
          </a:xfrm>
          <a:prstGeom prst="rect">
            <a:avLst/>
          </a:prstGeom>
          <a:noFill/>
        </p:spPr>
        <p:txBody>
          <a:bodyPr wrap="none" rtlCol="0" anchor="ctr">
            <a:spAutoFit/>
          </a:bodyPr>
          <a:lstStyle/>
          <a:p>
            <a:pPr>
              <a:buFont typeface="Wingdings" pitchFamily="2" charset="2"/>
              <a:buChar char="v"/>
            </a:pPr>
            <a:r>
              <a:rPr lang="en-US" dirty="0" err="1" smtClean="0"/>
              <a:t>Chajjaoui</a:t>
            </a:r>
            <a:r>
              <a:rPr lang="en-US" dirty="0" smtClean="0"/>
              <a:t> </a:t>
            </a:r>
            <a:r>
              <a:rPr lang="en-US" dirty="0" err="1" smtClean="0"/>
              <a:t>Soufiane</a:t>
            </a:r>
            <a:endParaRPr lang="en-US" dirty="0" smtClean="0"/>
          </a:p>
          <a:p>
            <a:pPr>
              <a:buFont typeface="Wingdings" pitchFamily="2" charset="2"/>
              <a:buChar char="v"/>
            </a:pPr>
            <a:r>
              <a:rPr lang="en-US" dirty="0" smtClean="0"/>
              <a:t>***************</a:t>
            </a:r>
          </a:p>
          <a:p>
            <a:pPr>
              <a:buFont typeface="Wingdings" pitchFamily="2" charset="2"/>
              <a:buChar char="v"/>
            </a:pPr>
            <a:r>
              <a:rPr lang="en-US" dirty="0" smtClean="0"/>
              <a:t>***************</a:t>
            </a:r>
          </a:p>
          <a:p>
            <a:endParaRPr lang="fr-FR" dirty="0"/>
          </a:p>
        </p:txBody>
      </p:sp>
      <p:sp>
        <p:nvSpPr>
          <p:cNvPr id="15" name="Rectangle 14"/>
          <p:cNvSpPr/>
          <p:nvPr/>
        </p:nvSpPr>
        <p:spPr>
          <a:xfrm>
            <a:off x="785786" y="4572008"/>
            <a:ext cx="1802096" cy="369332"/>
          </a:xfrm>
          <a:prstGeom prst="rect">
            <a:avLst/>
          </a:prstGeom>
        </p:spPr>
        <p:txBody>
          <a:bodyPr wrap="none" anchor="ctr">
            <a:spAutoFit/>
          </a:bodyPr>
          <a:lstStyle/>
          <a:p>
            <a:pPr algn="r"/>
            <a:r>
              <a:rPr lang="fr-FR" b="1" dirty="0"/>
              <a:t>Réalisé par :</a:t>
            </a:r>
          </a:p>
        </p:txBody>
      </p:sp>
      <p:sp>
        <p:nvSpPr>
          <p:cNvPr id="5" name="ZoneTexte 4"/>
          <p:cNvSpPr txBox="1"/>
          <p:nvPr/>
        </p:nvSpPr>
        <p:spPr>
          <a:xfrm>
            <a:off x="2000232" y="1571612"/>
            <a:ext cx="5143536" cy="1754326"/>
          </a:xfrm>
          <a:prstGeom prst="rect">
            <a:avLst/>
          </a:prstGeom>
          <a:ln>
            <a:no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Java</a:t>
            </a:r>
          </a:p>
          <a:p>
            <a:pPr algn="ct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Progammation</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Reseaux</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 (</a:t>
            </a:r>
            <a:r>
              <a:rPr lang="en-US" sz="2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rlow Condensed ExtraBold" pitchFamily="2" charset="0"/>
              </a:rPr>
              <a:t>Socket</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a:t>
            </a:r>
            <a:endParaRPr lang="fr-FR"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10" name="ZoneTexte 9"/>
          <p:cNvSpPr txBox="1"/>
          <p:nvPr/>
        </p:nvSpPr>
        <p:spPr>
          <a:xfrm>
            <a:off x="2214546" y="500042"/>
            <a:ext cx="5072098" cy="646331"/>
          </a:xfrm>
          <a:prstGeom prst="rect">
            <a:avLst/>
          </a:prstGeom>
          <a:noFill/>
        </p:spPr>
        <p:txBody>
          <a:bodyPr wrap="square" rtlCol="0">
            <a:spAutoFit/>
          </a:bodyPr>
          <a:lstStyle/>
          <a:p>
            <a:pPr algn="ctr"/>
            <a:r>
              <a:rPr lang="fr-FR" b="1" dirty="0">
                <a:solidFill>
                  <a:schemeClr val="bg1">
                    <a:lumMod val="50000"/>
                  </a:schemeClr>
                </a:solidFill>
                <a:latin typeface="Arial Black" pitchFamily="34" charset="0"/>
              </a:rPr>
              <a:t>Université Cadi </a:t>
            </a:r>
            <a:r>
              <a:rPr lang="fr-FR" b="1" dirty="0" err="1">
                <a:solidFill>
                  <a:schemeClr val="bg1">
                    <a:lumMod val="50000"/>
                  </a:schemeClr>
                </a:solidFill>
                <a:latin typeface="Arial Black" pitchFamily="34" charset="0"/>
              </a:rPr>
              <a:t>Ayyad</a:t>
            </a:r>
            <a:endParaRPr lang="fr-FR" b="1" dirty="0" smtClean="0">
              <a:solidFill>
                <a:schemeClr val="bg1">
                  <a:lumMod val="50000"/>
                </a:schemeClr>
              </a:solidFill>
              <a:latin typeface="Arial Black" pitchFamily="34" charset="0"/>
            </a:endParaRPr>
          </a:p>
          <a:p>
            <a:pPr algn="ctr"/>
            <a:r>
              <a:rPr lang="fr-FR" b="1" dirty="0">
                <a:solidFill>
                  <a:schemeClr val="bg1">
                    <a:lumMod val="50000"/>
                  </a:schemeClr>
                </a:solidFill>
                <a:latin typeface="Arial Black" pitchFamily="34" charset="0"/>
              </a:rPr>
              <a:t>Ecole Supérieure de Technologie – </a:t>
            </a:r>
            <a:r>
              <a:rPr lang="fr-FR" b="1" dirty="0" smtClean="0">
                <a:solidFill>
                  <a:schemeClr val="bg1">
                    <a:lumMod val="50000"/>
                  </a:schemeClr>
                </a:solidFill>
                <a:latin typeface="Arial Black" pitchFamily="34" charset="0"/>
              </a:rPr>
              <a:t>Safi</a:t>
            </a:r>
          </a:p>
        </p:txBody>
      </p:sp>
      <p:sp>
        <p:nvSpPr>
          <p:cNvPr id="17" name="Rectangle 16"/>
          <p:cNvSpPr/>
          <p:nvPr/>
        </p:nvSpPr>
        <p:spPr>
          <a:xfrm>
            <a:off x="5214941" y="4572008"/>
            <a:ext cx="1909497" cy="369332"/>
          </a:xfrm>
          <a:prstGeom prst="rect">
            <a:avLst/>
          </a:prstGeom>
        </p:spPr>
        <p:txBody>
          <a:bodyPr wrap="none" anchor="ctr">
            <a:spAutoFit/>
          </a:bodyPr>
          <a:lstStyle/>
          <a:p>
            <a:pPr algn="r"/>
            <a:r>
              <a:rPr lang="fr-FR" b="1" dirty="0" smtClean="0"/>
              <a:t>Encadre par </a:t>
            </a:r>
            <a:r>
              <a:rPr lang="fr-FR" b="1" dirty="0"/>
              <a:t>:</a:t>
            </a:r>
          </a:p>
        </p:txBody>
      </p:sp>
      <p:sp>
        <p:nvSpPr>
          <p:cNvPr id="18" name="Rectangle 17"/>
          <p:cNvSpPr/>
          <p:nvPr/>
        </p:nvSpPr>
        <p:spPr>
          <a:xfrm>
            <a:off x="5214941" y="4988494"/>
            <a:ext cx="3286148" cy="369332"/>
          </a:xfrm>
          <a:prstGeom prst="rect">
            <a:avLst/>
          </a:prstGeom>
        </p:spPr>
        <p:txBody>
          <a:bodyPr wrap="square">
            <a:spAutoFit/>
          </a:bodyPr>
          <a:lstStyle/>
          <a:p>
            <a:r>
              <a:rPr lang="fr-FR" dirty="0"/>
              <a:t>Pr. EL ABDELLAOUI SAID </a:t>
            </a:r>
          </a:p>
        </p:txBody>
      </p:sp>
      <p:sp>
        <p:nvSpPr>
          <p:cNvPr id="20" name="Parallélogramme 19"/>
          <p:cNvSpPr/>
          <p:nvPr/>
        </p:nvSpPr>
        <p:spPr>
          <a:xfrm>
            <a:off x="3821901" y="6215082"/>
            <a:ext cx="1500198" cy="285752"/>
          </a:xfrm>
          <a:prstGeom prst="parallelogram">
            <a:avLst/>
          </a:prstGeom>
          <a:ln>
            <a:noFill/>
          </a:ln>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bg1"/>
                </a:solidFill>
                <a:latin typeface="Colonna MT" pitchFamily="82" charset="0"/>
              </a:rPr>
              <a:t>2023/2024</a:t>
            </a:r>
            <a:endParaRPr lang="fr-FR" b="1" dirty="0">
              <a:solidFill>
                <a:schemeClr val="bg1"/>
              </a:solidFill>
              <a:latin typeface="Colonna MT" pitchFamily="82" charset="0"/>
            </a:endParaRPr>
          </a:p>
        </p:txBody>
      </p:sp>
      <p:pic>
        <p:nvPicPr>
          <p:cNvPr id="11" name="Image 10" descr="ESTsafi-removebg-preview.png"/>
          <p:cNvPicPr>
            <a:picLocks noChangeAspect="1"/>
          </p:cNvPicPr>
          <p:nvPr/>
        </p:nvPicPr>
        <p:blipFill>
          <a:blip r:embed="rId3" cstate="print"/>
          <a:stretch>
            <a:fillRect/>
          </a:stretch>
        </p:blipFill>
        <p:spPr>
          <a:xfrm>
            <a:off x="428596" y="214290"/>
            <a:ext cx="1301748" cy="1301748"/>
          </a:xfrm>
          <a:prstGeom prst="rect">
            <a:avLst/>
          </a:prstGeom>
          <a:effectLst>
            <a:outerShdw blurRad="50800" dist="38100" dir="5400000" algn="t" rotWithShape="0">
              <a:prstClr val="black">
                <a:alpha val="40000"/>
              </a:prstClr>
            </a:outerShdw>
          </a:effectLst>
        </p:spPr>
      </p:pic>
      <p:sp>
        <p:nvSpPr>
          <p:cNvPr id="13" name="Rectangle à coins arrondis 12"/>
          <p:cNvSpPr/>
          <p:nvPr/>
        </p:nvSpPr>
        <p:spPr>
          <a:xfrm>
            <a:off x="1928794" y="3786190"/>
            <a:ext cx="5286412" cy="500066"/>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Black" pitchFamily="34" charset="0"/>
              </a:rPr>
              <a:t>Programmation Orientée Objet : Java</a:t>
            </a: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10</a:t>
            </a:fld>
            <a:endParaRPr lang="fr-FR"/>
          </a:p>
        </p:txBody>
      </p:sp>
      <p:sp>
        <p:nvSpPr>
          <p:cNvPr id="19" name="Rectangle 18"/>
          <p:cNvSpPr/>
          <p:nvPr/>
        </p:nvSpPr>
        <p:spPr>
          <a:xfrm>
            <a:off x="1571604"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Ports</a:t>
            </a:r>
            <a:endParaRPr lang="fr-FR" dirty="0"/>
          </a:p>
        </p:txBody>
      </p:sp>
      <p:sp>
        <p:nvSpPr>
          <p:cNvPr id="20" name="Rectangle 19"/>
          <p:cNvSpPr/>
          <p:nvPr/>
        </p:nvSpPr>
        <p:spPr>
          <a:xfrm>
            <a:off x="2428860"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NS</a:t>
            </a:r>
            <a:endParaRPr lang="fr-FR" dirty="0"/>
          </a:p>
        </p:txBody>
      </p:sp>
      <p:sp>
        <p:nvSpPr>
          <p:cNvPr id="21" name="Rectangle 20"/>
          <p:cNvSpPr/>
          <p:nvPr/>
        </p:nvSpPr>
        <p:spPr>
          <a:xfrm>
            <a:off x="3286116"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ACK</a:t>
            </a:r>
            <a:endParaRPr lang="fr-FR" dirty="0"/>
          </a:p>
        </p:txBody>
      </p:sp>
      <p:sp>
        <p:nvSpPr>
          <p:cNvPr id="22" name="Rectangle 21"/>
          <p:cNvSpPr/>
          <p:nvPr/>
        </p:nvSpPr>
        <p:spPr>
          <a:xfrm>
            <a:off x="4143372"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Flag</a:t>
            </a:r>
            <a:endParaRPr lang="fr-FR" dirty="0"/>
          </a:p>
        </p:txBody>
      </p:sp>
      <p:sp>
        <p:nvSpPr>
          <p:cNvPr id="23" name="Rectangle 22"/>
          <p:cNvSpPr/>
          <p:nvPr/>
        </p:nvSpPr>
        <p:spPr>
          <a:xfrm>
            <a:off x="5000628"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PU</a:t>
            </a:r>
            <a:endParaRPr lang="fr-FR" dirty="0"/>
          </a:p>
        </p:txBody>
      </p:sp>
      <p:sp>
        <p:nvSpPr>
          <p:cNvPr id="26" name="Rectangle 25"/>
          <p:cNvSpPr/>
          <p:nvPr/>
        </p:nvSpPr>
        <p:spPr>
          <a:xfrm>
            <a:off x="6143636" y="2214554"/>
            <a:ext cx="150019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DATA</a:t>
            </a:r>
            <a:endParaRPr lang="fr-FR" dirty="0"/>
          </a:p>
        </p:txBody>
      </p:sp>
      <p:sp>
        <p:nvSpPr>
          <p:cNvPr id="27" name="Accolade ouvrante 26"/>
          <p:cNvSpPr/>
          <p:nvPr/>
        </p:nvSpPr>
        <p:spPr>
          <a:xfrm rot="5400000">
            <a:off x="4357686" y="-1500222"/>
            <a:ext cx="357190" cy="6500858"/>
          </a:xfrm>
          <a:prstGeom prst="leftBrace">
            <a:avLst>
              <a:gd name="adj1" fmla="val 8333"/>
              <a:gd name="adj2" fmla="val 49909"/>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28" name="ZoneTexte 27"/>
          <p:cNvSpPr txBox="1"/>
          <p:nvPr/>
        </p:nvSpPr>
        <p:spPr>
          <a:xfrm>
            <a:off x="3857620" y="1214422"/>
            <a:ext cx="1306127" cy="369332"/>
          </a:xfrm>
          <a:prstGeom prst="rect">
            <a:avLst/>
          </a:prstGeom>
          <a:noFill/>
        </p:spPr>
        <p:txBody>
          <a:bodyPr wrap="none" rtlCol="0">
            <a:spAutoFit/>
          </a:bodyPr>
          <a:lstStyle/>
          <a:p>
            <a:r>
              <a:rPr lang="en-US" dirty="0" smtClean="0">
                <a:solidFill>
                  <a:schemeClr val="bg1">
                    <a:lumMod val="50000"/>
                  </a:schemeClr>
                </a:solidFill>
                <a:latin typeface="Arial Black" pitchFamily="34" charset="0"/>
              </a:rPr>
              <a:t>Segment</a:t>
            </a:r>
            <a:endParaRPr lang="fr-FR" dirty="0">
              <a:solidFill>
                <a:schemeClr val="bg1">
                  <a:lumMod val="50000"/>
                </a:schemeClr>
              </a:solidFill>
              <a:latin typeface="Arial Black" pitchFamily="34" charset="0"/>
            </a:endParaRPr>
          </a:p>
        </p:txBody>
      </p:sp>
      <p:cxnSp>
        <p:nvCxnSpPr>
          <p:cNvPr id="34" name="Forme 33"/>
          <p:cNvCxnSpPr>
            <a:stCxn id="63" idx="0"/>
            <a:endCxn id="19" idx="2"/>
          </p:cNvCxnSpPr>
          <p:nvPr/>
        </p:nvCxnSpPr>
        <p:spPr>
          <a:xfrm rot="5400000" flipH="1" flipV="1">
            <a:off x="1222022" y="2829385"/>
            <a:ext cx="714380" cy="77060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en arc 35"/>
          <p:cNvCxnSpPr>
            <a:stCxn id="64" idx="0"/>
            <a:endCxn id="20" idx="2"/>
          </p:cNvCxnSpPr>
          <p:nvPr/>
        </p:nvCxnSpPr>
        <p:spPr>
          <a:xfrm rot="5400000" flipH="1" flipV="1">
            <a:off x="2007840" y="3115137"/>
            <a:ext cx="1071570" cy="556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en arc 36"/>
          <p:cNvCxnSpPr>
            <a:stCxn id="65" idx="0"/>
            <a:endCxn id="21" idx="2"/>
          </p:cNvCxnSpPr>
          <p:nvPr/>
        </p:nvCxnSpPr>
        <p:spPr>
          <a:xfrm rot="5400000" flipH="1" flipV="1">
            <a:off x="2829377" y="3222294"/>
            <a:ext cx="1214446" cy="4848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en arc 38"/>
          <p:cNvCxnSpPr>
            <a:stCxn id="66" idx="0"/>
            <a:endCxn id="22" idx="2"/>
          </p:cNvCxnSpPr>
          <p:nvPr/>
        </p:nvCxnSpPr>
        <p:spPr>
          <a:xfrm rot="5400000" flipH="1" flipV="1">
            <a:off x="3608783" y="3358758"/>
            <a:ext cx="1428760" cy="42623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en arc 40"/>
          <p:cNvCxnSpPr>
            <a:stCxn id="69" idx="0"/>
            <a:endCxn id="23" idx="2"/>
          </p:cNvCxnSpPr>
          <p:nvPr/>
        </p:nvCxnSpPr>
        <p:spPr>
          <a:xfrm rot="5400000" flipH="1" flipV="1">
            <a:off x="4466039" y="3501634"/>
            <a:ext cx="1571636" cy="2833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en arc 44"/>
          <p:cNvCxnSpPr>
            <a:stCxn id="99" idx="0"/>
            <a:endCxn id="26" idx="2"/>
          </p:cNvCxnSpPr>
          <p:nvPr/>
        </p:nvCxnSpPr>
        <p:spPr>
          <a:xfrm rot="16200000" flipV="1">
            <a:off x="6789377" y="2961854"/>
            <a:ext cx="928694" cy="71997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19" idx="0"/>
            <a:endCxn id="19" idx="2"/>
          </p:cNvCxnSpPr>
          <p:nvPr/>
        </p:nvCxnSpPr>
        <p:spPr>
          <a:xfrm rot="16200000" flipH="1">
            <a:off x="1643042" y="2536025"/>
            <a:ext cx="642942" cy="1588"/>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0" name="Accolade ouvrante 59"/>
          <p:cNvSpPr/>
          <p:nvPr/>
        </p:nvSpPr>
        <p:spPr>
          <a:xfrm rot="5400000">
            <a:off x="3571868" y="-142900"/>
            <a:ext cx="214314" cy="45005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61" name="ZoneTexte 60"/>
          <p:cNvSpPr txBox="1"/>
          <p:nvPr/>
        </p:nvSpPr>
        <p:spPr>
          <a:xfrm>
            <a:off x="3357554" y="1785926"/>
            <a:ext cx="635110" cy="253916"/>
          </a:xfrm>
          <a:prstGeom prst="rect">
            <a:avLst/>
          </a:prstGeom>
          <a:noFill/>
        </p:spPr>
        <p:txBody>
          <a:bodyPr wrap="none" rtlCol="0">
            <a:spAutoFit/>
          </a:bodyPr>
          <a:lstStyle/>
          <a:p>
            <a:r>
              <a:rPr lang="en-US" sz="1050" dirty="0" smtClean="0">
                <a:solidFill>
                  <a:schemeClr val="bg1">
                    <a:lumMod val="50000"/>
                  </a:schemeClr>
                </a:solidFill>
                <a:latin typeface="Bahnschrift SemiBold" pitchFamily="34" charset="0"/>
              </a:rPr>
              <a:t>En-</a:t>
            </a:r>
            <a:r>
              <a:rPr lang="en-US" sz="1050" dirty="0" err="1" smtClean="0">
                <a:solidFill>
                  <a:schemeClr val="bg1">
                    <a:lumMod val="50000"/>
                  </a:schemeClr>
                </a:solidFill>
                <a:latin typeface="Bahnschrift SemiBold" pitchFamily="34" charset="0"/>
              </a:rPr>
              <a:t>tete</a:t>
            </a:r>
            <a:endParaRPr lang="fr-FR" sz="1050" dirty="0">
              <a:solidFill>
                <a:schemeClr val="bg1">
                  <a:lumMod val="50000"/>
                </a:schemeClr>
              </a:solidFill>
              <a:latin typeface="Bahnschrift SemiBold" pitchFamily="34" charset="0"/>
            </a:endParaRPr>
          </a:p>
        </p:txBody>
      </p:sp>
      <p:sp>
        <p:nvSpPr>
          <p:cNvPr id="63" name="ZoneTexte 62"/>
          <p:cNvSpPr txBox="1"/>
          <p:nvPr/>
        </p:nvSpPr>
        <p:spPr>
          <a:xfrm>
            <a:off x="785786" y="3571876"/>
            <a:ext cx="816249" cy="369332"/>
          </a:xfrm>
          <a:prstGeom prst="rect">
            <a:avLst/>
          </a:prstGeom>
          <a:noFill/>
        </p:spPr>
        <p:txBody>
          <a:bodyPr wrap="none" rtlCol="0">
            <a:spAutoFit/>
          </a:bodyPr>
          <a:lstStyle/>
          <a:p>
            <a:r>
              <a:rPr lang="en-US" dirty="0" smtClean="0"/>
              <a:t>32bits</a:t>
            </a:r>
            <a:endParaRPr lang="fr-FR" dirty="0"/>
          </a:p>
        </p:txBody>
      </p:sp>
      <p:sp>
        <p:nvSpPr>
          <p:cNvPr id="64" name="ZoneTexte 63"/>
          <p:cNvSpPr txBox="1"/>
          <p:nvPr/>
        </p:nvSpPr>
        <p:spPr>
          <a:xfrm>
            <a:off x="1857356" y="3929066"/>
            <a:ext cx="816249" cy="369332"/>
          </a:xfrm>
          <a:prstGeom prst="rect">
            <a:avLst/>
          </a:prstGeom>
          <a:noFill/>
        </p:spPr>
        <p:txBody>
          <a:bodyPr wrap="none" rtlCol="0">
            <a:spAutoFit/>
          </a:bodyPr>
          <a:lstStyle/>
          <a:p>
            <a:r>
              <a:rPr lang="en-US" dirty="0" smtClean="0"/>
              <a:t>32bits</a:t>
            </a:r>
            <a:endParaRPr lang="fr-FR" dirty="0"/>
          </a:p>
        </p:txBody>
      </p:sp>
      <p:sp>
        <p:nvSpPr>
          <p:cNvPr id="65" name="ZoneTexte 64"/>
          <p:cNvSpPr txBox="1"/>
          <p:nvPr/>
        </p:nvSpPr>
        <p:spPr>
          <a:xfrm>
            <a:off x="2786050" y="4071942"/>
            <a:ext cx="816249" cy="369332"/>
          </a:xfrm>
          <a:prstGeom prst="rect">
            <a:avLst/>
          </a:prstGeom>
          <a:noFill/>
        </p:spPr>
        <p:txBody>
          <a:bodyPr wrap="none" rtlCol="0">
            <a:spAutoFit/>
          </a:bodyPr>
          <a:lstStyle/>
          <a:p>
            <a:r>
              <a:rPr lang="en-US" dirty="0" smtClean="0"/>
              <a:t>32bits</a:t>
            </a:r>
            <a:endParaRPr lang="fr-FR" dirty="0"/>
          </a:p>
        </p:txBody>
      </p:sp>
      <p:sp>
        <p:nvSpPr>
          <p:cNvPr id="66" name="ZoneTexte 65"/>
          <p:cNvSpPr txBox="1"/>
          <p:nvPr/>
        </p:nvSpPr>
        <p:spPr>
          <a:xfrm>
            <a:off x="3714744" y="4286256"/>
            <a:ext cx="790601" cy="369332"/>
          </a:xfrm>
          <a:prstGeom prst="rect">
            <a:avLst/>
          </a:prstGeom>
          <a:noFill/>
        </p:spPr>
        <p:txBody>
          <a:bodyPr wrap="none" rtlCol="0">
            <a:spAutoFit/>
          </a:bodyPr>
          <a:lstStyle/>
          <a:p>
            <a:r>
              <a:rPr lang="en-US" dirty="0" smtClean="0"/>
              <a:t>16bits</a:t>
            </a:r>
            <a:endParaRPr lang="fr-FR" dirty="0"/>
          </a:p>
        </p:txBody>
      </p:sp>
      <p:sp>
        <p:nvSpPr>
          <p:cNvPr id="69" name="ZoneTexte 68"/>
          <p:cNvSpPr txBox="1"/>
          <p:nvPr/>
        </p:nvSpPr>
        <p:spPr>
          <a:xfrm>
            <a:off x="4714876" y="4429132"/>
            <a:ext cx="790601" cy="369332"/>
          </a:xfrm>
          <a:prstGeom prst="rect">
            <a:avLst/>
          </a:prstGeom>
          <a:noFill/>
        </p:spPr>
        <p:txBody>
          <a:bodyPr wrap="none" rtlCol="0">
            <a:spAutoFit/>
          </a:bodyPr>
          <a:lstStyle/>
          <a:p>
            <a:r>
              <a:rPr lang="en-US" dirty="0" smtClean="0"/>
              <a:t>16bits</a:t>
            </a:r>
            <a:endParaRPr lang="fr-FR" dirty="0"/>
          </a:p>
        </p:txBody>
      </p:sp>
      <p:sp>
        <p:nvSpPr>
          <p:cNvPr id="70" name="Accolade ouvrante 69"/>
          <p:cNvSpPr/>
          <p:nvPr/>
        </p:nvSpPr>
        <p:spPr>
          <a:xfrm rot="5400000">
            <a:off x="964381" y="3679033"/>
            <a:ext cx="428628"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1" name="ZoneTexte 70"/>
          <p:cNvSpPr txBox="1"/>
          <p:nvPr/>
        </p:nvSpPr>
        <p:spPr>
          <a:xfrm>
            <a:off x="486818" y="4214818"/>
            <a:ext cx="513282" cy="369332"/>
          </a:xfrm>
          <a:prstGeom prst="rect">
            <a:avLst/>
          </a:prstGeom>
          <a:noFill/>
        </p:spPr>
        <p:txBody>
          <a:bodyPr wrap="none" rtlCol="0">
            <a:spAutoFit/>
          </a:bodyPr>
          <a:lstStyle/>
          <a:p>
            <a:r>
              <a:rPr lang="en-US" dirty="0" err="1" smtClean="0"/>
              <a:t>Src</a:t>
            </a:r>
            <a:endParaRPr lang="fr-FR" dirty="0"/>
          </a:p>
        </p:txBody>
      </p:sp>
      <p:sp>
        <p:nvSpPr>
          <p:cNvPr id="72" name="ZoneTexte 71"/>
          <p:cNvSpPr txBox="1"/>
          <p:nvPr/>
        </p:nvSpPr>
        <p:spPr>
          <a:xfrm>
            <a:off x="1248591" y="4214818"/>
            <a:ext cx="537327" cy="369332"/>
          </a:xfrm>
          <a:prstGeom prst="rect">
            <a:avLst/>
          </a:prstGeom>
          <a:noFill/>
        </p:spPr>
        <p:txBody>
          <a:bodyPr wrap="none" rtlCol="0">
            <a:spAutoFit/>
          </a:bodyPr>
          <a:lstStyle/>
          <a:p>
            <a:r>
              <a:rPr lang="en-US" dirty="0" err="1" smtClean="0"/>
              <a:t>Dst</a:t>
            </a:r>
            <a:endParaRPr lang="fr-FR" dirty="0"/>
          </a:p>
        </p:txBody>
      </p:sp>
      <p:sp>
        <p:nvSpPr>
          <p:cNvPr id="81" name="ZoneTexte 80"/>
          <p:cNvSpPr txBox="1"/>
          <p:nvPr/>
        </p:nvSpPr>
        <p:spPr>
          <a:xfrm>
            <a:off x="3428992" y="5072074"/>
            <a:ext cx="484428" cy="253916"/>
          </a:xfrm>
          <a:prstGeom prst="rect">
            <a:avLst/>
          </a:prstGeom>
          <a:noFill/>
        </p:spPr>
        <p:txBody>
          <a:bodyPr wrap="none" rtlCol="0">
            <a:spAutoFit/>
          </a:bodyPr>
          <a:lstStyle/>
          <a:p>
            <a:r>
              <a:rPr lang="en-US" sz="1050" b="1" dirty="0" smtClean="0"/>
              <a:t>SYN</a:t>
            </a:r>
            <a:endParaRPr lang="fr-FR" sz="1050" b="1" dirty="0"/>
          </a:p>
        </p:txBody>
      </p:sp>
      <p:sp>
        <p:nvSpPr>
          <p:cNvPr id="82" name="ZoneTexte 81"/>
          <p:cNvSpPr txBox="1"/>
          <p:nvPr/>
        </p:nvSpPr>
        <p:spPr>
          <a:xfrm>
            <a:off x="3857620" y="5072074"/>
            <a:ext cx="494046" cy="253916"/>
          </a:xfrm>
          <a:prstGeom prst="rect">
            <a:avLst/>
          </a:prstGeom>
          <a:noFill/>
        </p:spPr>
        <p:txBody>
          <a:bodyPr wrap="none" rtlCol="0">
            <a:spAutoFit/>
          </a:bodyPr>
          <a:lstStyle/>
          <a:p>
            <a:r>
              <a:rPr lang="en-US" sz="1050" b="1" dirty="0" smtClean="0"/>
              <a:t>ACK</a:t>
            </a:r>
            <a:endParaRPr lang="fr-FR" sz="1050" b="1" dirty="0"/>
          </a:p>
        </p:txBody>
      </p:sp>
      <p:grpSp>
        <p:nvGrpSpPr>
          <p:cNvPr id="110" name="Groupe 109"/>
          <p:cNvGrpSpPr/>
          <p:nvPr/>
        </p:nvGrpSpPr>
        <p:grpSpPr>
          <a:xfrm>
            <a:off x="3671206" y="4655588"/>
            <a:ext cx="838821" cy="487925"/>
            <a:chOff x="3671206" y="3655456"/>
            <a:chExt cx="838821" cy="487925"/>
          </a:xfrm>
        </p:grpSpPr>
        <p:cxnSp>
          <p:nvCxnSpPr>
            <p:cNvPr id="74" name="Connecteur en angle 73"/>
            <p:cNvCxnSpPr>
              <a:stCxn id="66" idx="2"/>
              <a:endCxn id="81" idx="0"/>
            </p:cNvCxnSpPr>
            <p:nvPr/>
          </p:nvCxnSpPr>
          <p:spPr>
            <a:xfrm rot="5400000">
              <a:off x="3682383" y="3715718"/>
              <a:ext cx="416486" cy="438839"/>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85" name="Connecteur droit avec flèche 84"/>
            <p:cNvCxnSpPr>
              <a:stCxn id="66" idx="2"/>
              <a:endCxn id="82" idx="0"/>
            </p:cNvCxnSpPr>
            <p:nvPr/>
          </p:nvCxnSpPr>
          <p:spPr>
            <a:xfrm rot="5400000">
              <a:off x="3899101" y="3932436"/>
              <a:ext cx="416486" cy="54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Connecteur en angle 88"/>
            <p:cNvCxnSpPr>
              <a:stCxn id="66" idx="2"/>
              <a:endCxn id="94" idx="0"/>
            </p:cNvCxnSpPr>
            <p:nvPr/>
          </p:nvCxnSpPr>
          <p:spPr>
            <a:xfrm rot="16200000" flipH="1">
              <a:off x="4101793" y="3663708"/>
              <a:ext cx="416486" cy="399982"/>
            </a:xfrm>
            <a:prstGeom prst="bentConnector3">
              <a:avLst>
                <a:gd name="adj1" fmla="val 69312"/>
              </a:avLst>
            </a:prstGeom>
            <a:ln>
              <a:tailEnd type="arrow"/>
            </a:ln>
          </p:spPr>
          <p:style>
            <a:lnRef idx="2">
              <a:schemeClr val="dk1"/>
            </a:lnRef>
            <a:fillRef idx="0">
              <a:schemeClr val="dk1"/>
            </a:fillRef>
            <a:effectRef idx="1">
              <a:schemeClr val="dk1"/>
            </a:effectRef>
            <a:fontRef idx="minor">
              <a:schemeClr val="tx1"/>
            </a:fontRef>
          </p:style>
        </p:cxnSp>
      </p:grpSp>
      <p:sp>
        <p:nvSpPr>
          <p:cNvPr id="94" name="ZoneTexte 93"/>
          <p:cNvSpPr txBox="1"/>
          <p:nvPr/>
        </p:nvSpPr>
        <p:spPr>
          <a:xfrm>
            <a:off x="4286248" y="5072074"/>
            <a:ext cx="447558" cy="253916"/>
          </a:xfrm>
          <a:prstGeom prst="rect">
            <a:avLst/>
          </a:prstGeom>
          <a:noFill/>
        </p:spPr>
        <p:txBody>
          <a:bodyPr wrap="none" rtlCol="0">
            <a:spAutoFit/>
          </a:bodyPr>
          <a:lstStyle/>
          <a:p>
            <a:r>
              <a:rPr lang="en-US" sz="1050" b="1" dirty="0" smtClean="0"/>
              <a:t>FIN</a:t>
            </a:r>
            <a:endParaRPr lang="fr-FR" sz="1050" b="1" dirty="0"/>
          </a:p>
        </p:txBody>
      </p:sp>
      <p:sp>
        <p:nvSpPr>
          <p:cNvPr id="99" name="ZoneTexte 98"/>
          <p:cNvSpPr txBox="1"/>
          <p:nvPr/>
        </p:nvSpPr>
        <p:spPr>
          <a:xfrm>
            <a:off x="7215206" y="3786190"/>
            <a:ext cx="797013" cy="369332"/>
          </a:xfrm>
          <a:prstGeom prst="rect">
            <a:avLst/>
          </a:prstGeom>
          <a:noFill/>
        </p:spPr>
        <p:txBody>
          <a:bodyPr wrap="none" rtlCol="0">
            <a:spAutoFit/>
          </a:bodyPr>
          <a:lstStyle/>
          <a:p>
            <a:r>
              <a:rPr lang="en-US" dirty="0" smtClean="0"/>
              <a:t>?octet</a:t>
            </a:r>
            <a:endParaRPr lang="fr-FR" dirty="0"/>
          </a:p>
        </p:txBody>
      </p:sp>
      <p:cxnSp>
        <p:nvCxnSpPr>
          <p:cNvPr id="117" name="Connecteur en arc 116"/>
          <p:cNvCxnSpPr>
            <a:stCxn id="121" idx="3"/>
            <a:endCxn id="99" idx="2"/>
          </p:cNvCxnSpPr>
          <p:nvPr/>
        </p:nvCxnSpPr>
        <p:spPr>
          <a:xfrm rot="5400000" flipH="1" flipV="1">
            <a:off x="7009762" y="4753875"/>
            <a:ext cx="1202304" cy="559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Rogner un rectangle avec un coin diagonal 120"/>
          <p:cNvSpPr/>
          <p:nvPr/>
        </p:nvSpPr>
        <p:spPr>
          <a:xfrm>
            <a:off x="6357950" y="5357826"/>
            <a:ext cx="2500330" cy="500066"/>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latin typeface="Bahnschrift SemiBold" pitchFamily="34" charset="0"/>
              </a:rPr>
              <a:t>Cela</a:t>
            </a:r>
            <a:r>
              <a:rPr lang="en-US" sz="1600" dirty="0" smtClean="0">
                <a:latin typeface="Bahnschrift SemiBold" pitchFamily="34" charset="0"/>
              </a:rPr>
              <a:t> depend la nature de transmission </a:t>
            </a:r>
            <a:endParaRPr lang="fr-FR" sz="1600" dirty="0">
              <a:latin typeface="Bahnschrift SemiBold" pitchFamily="34" charset="0"/>
            </a:endParaRPr>
          </a:p>
        </p:txBody>
      </p:sp>
      <p:cxnSp>
        <p:nvCxnSpPr>
          <p:cNvPr id="42" name="Connecteur en angle 41"/>
          <p:cNvCxnSpPr>
            <a:stCxn id="66" idx="2"/>
          </p:cNvCxnSpPr>
          <p:nvPr/>
        </p:nvCxnSpPr>
        <p:spPr>
          <a:xfrm rot="16200000" flipH="1">
            <a:off x="3847027" y="4918605"/>
            <a:ext cx="702240" cy="176205"/>
          </a:xfrm>
          <a:prstGeom prst="bentConnector3">
            <a:avLst>
              <a:gd name="adj1" fmla="val 42163"/>
            </a:avLst>
          </a:prstGeom>
          <a:ln>
            <a:tailEnd type="arrow"/>
          </a:ln>
        </p:spPr>
        <p:style>
          <a:lnRef idx="2">
            <a:schemeClr val="dk1"/>
          </a:lnRef>
          <a:fillRef idx="0">
            <a:schemeClr val="dk1"/>
          </a:fillRef>
          <a:effectRef idx="1">
            <a:schemeClr val="dk1"/>
          </a:effectRef>
          <a:fontRef idx="minor">
            <a:schemeClr val="tx1"/>
          </a:fontRef>
        </p:style>
      </p:cxnSp>
      <p:sp>
        <p:nvSpPr>
          <p:cNvPr id="51" name="ZoneTexte 50"/>
          <p:cNvSpPr txBox="1"/>
          <p:nvPr/>
        </p:nvSpPr>
        <p:spPr>
          <a:xfrm>
            <a:off x="4071934" y="5318224"/>
            <a:ext cx="490840" cy="253916"/>
          </a:xfrm>
          <a:prstGeom prst="rect">
            <a:avLst/>
          </a:prstGeom>
          <a:noFill/>
        </p:spPr>
        <p:txBody>
          <a:bodyPr wrap="none" rtlCol="0">
            <a:spAutoFit/>
          </a:bodyPr>
          <a:lstStyle/>
          <a:p>
            <a:r>
              <a:rPr lang="en-US" sz="1050" b="1" dirty="0" smtClean="0"/>
              <a:t>PSH</a:t>
            </a:r>
            <a:endParaRPr lang="fr-FR" sz="1050" b="1" dirty="0"/>
          </a:p>
        </p:txBody>
      </p:sp>
      <p:cxnSp>
        <p:nvCxnSpPr>
          <p:cNvPr id="52" name="Connecteur en angle 51"/>
          <p:cNvCxnSpPr>
            <a:stCxn id="66" idx="2"/>
          </p:cNvCxnSpPr>
          <p:nvPr/>
        </p:nvCxnSpPr>
        <p:spPr>
          <a:xfrm rot="5400000">
            <a:off x="3596994" y="4916215"/>
            <a:ext cx="773678" cy="252425"/>
          </a:xfrm>
          <a:prstGeom prst="bentConnector3">
            <a:avLst>
              <a:gd name="adj1" fmla="val 36321"/>
            </a:avLst>
          </a:prstGeom>
          <a:ln>
            <a:tailEnd type="arrow"/>
          </a:ln>
        </p:spPr>
        <p:style>
          <a:lnRef idx="2">
            <a:schemeClr val="dk1"/>
          </a:lnRef>
          <a:fillRef idx="0">
            <a:schemeClr val="dk1"/>
          </a:fillRef>
          <a:effectRef idx="1">
            <a:schemeClr val="dk1"/>
          </a:effectRef>
          <a:fontRef idx="minor">
            <a:schemeClr val="tx1"/>
          </a:fontRef>
        </p:style>
      </p:cxnSp>
      <p:sp>
        <p:nvSpPr>
          <p:cNvPr id="62" name="ZoneTexte 61"/>
          <p:cNvSpPr txBox="1"/>
          <p:nvPr/>
        </p:nvSpPr>
        <p:spPr>
          <a:xfrm>
            <a:off x="3571868" y="5357826"/>
            <a:ext cx="513282" cy="253916"/>
          </a:xfrm>
          <a:prstGeom prst="rect">
            <a:avLst/>
          </a:prstGeom>
          <a:noFill/>
        </p:spPr>
        <p:txBody>
          <a:bodyPr wrap="none" rtlCol="0">
            <a:spAutoFit/>
          </a:bodyPr>
          <a:lstStyle/>
          <a:p>
            <a:r>
              <a:rPr lang="en-US" sz="1050" b="1" dirty="0" smtClean="0"/>
              <a:t>URG</a:t>
            </a:r>
            <a:endParaRPr lang="fr-FR" sz="105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p:cNvCxnSpPr/>
          <p:nvPr/>
        </p:nvCxnSpPr>
        <p:spPr>
          <a:xfrm rot="5400000">
            <a:off x="-893007" y="3250405"/>
            <a:ext cx="6286544" cy="71438"/>
          </a:xfrm>
          <a:prstGeom prst="line">
            <a:avLst/>
          </a:prstGeom>
        </p:spPr>
        <p:style>
          <a:lnRef idx="2">
            <a:schemeClr val="accent5"/>
          </a:lnRef>
          <a:fillRef idx="0">
            <a:schemeClr val="accent5"/>
          </a:fillRef>
          <a:effectRef idx="1">
            <a:schemeClr val="accent5"/>
          </a:effectRef>
          <a:fontRef idx="minor">
            <a:schemeClr val="tx1"/>
          </a:fontRef>
        </p:style>
      </p:cxnSp>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11</a:t>
            </a:fld>
            <a:endParaRPr lang="fr-FR"/>
          </a:p>
        </p:txBody>
      </p:sp>
      <p:pic>
        <p:nvPicPr>
          <p:cNvPr id="4" name="Image 3" descr="web.png"/>
          <p:cNvPicPr>
            <a:picLocks noChangeAspect="1"/>
          </p:cNvPicPr>
          <p:nvPr/>
        </p:nvPicPr>
        <p:blipFill>
          <a:blip r:embed="rId2" cstate="print"/>
          <a:stretch>
            <a:fillRect/>
          </a:stretch>
        </p:blipFill>
        <p:spPr>
          <a:xfrm>
            <a:off x="857224" y="1142984"/>
            <a:ext cx="1357322" cy="13573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 4" descr="server.png"/>
          <p:cNvPicPr>
            <a:picLocks noChangeAspect="1"/>
          </p:cNvPicPr>
          <p:nvPr/>
        </p:nvPicPr>
        <p:blipFill>
          <a:blip r:embed="rId3" cstate="print">
            <a:lum bright="-8000"/>
          </a:blip>
          <a:stretch>
            <a:fillRect/>
          </a:stretch>
        </p:blipFill>
        <p:spPr>
          <a:xfrm>
            <a:off x="6929455" y="1071546"/>
            <a:ext cx="1214446" cy="1214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3" name="Connecteur droit avec flèche 12"/>
          <p:cNvCxnSpPr/>
          <p:nvPr/>
        </p:nvCxnSpPr>
        <p:spPr>
          <a:xfrm>
            <a:off x="2357422" y="2285992"/>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Connecteur droit avec flèche 13"/>
          <p:cNvCxnSpPr/>
          <p:nvPr/>
        </p:nvCxnSpPr>
        <p:spPr>
          <a:xfrm flipH="1">
            <a:off x="2285984" y="3571876"/>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Connecteur droit avec flèche 14"/>
          <p:cNvCxnSpPr/>
          <p:nvPr/>
        </p:nvCxnSpPr>
        <p:spPr>
          <a:xfrm>
            <a:off x="2357422" y="4705844"/>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6" name="ZoneTexte 15"/>
          <p:cNvSpPr txBox="1"/>
          <p:nvPr/>
        </p:nvSpPr>
        <p:spPr>
          <a:xfrm rot="420000">
            <a:off x="3892150" y="2283913"/>
            <a:ext cx="663964"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SYN</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sp>
        <p:nvSpPr>
          <p:cNvPr id="17" name="ZoneTexte 16"/>
          <p:cNvSpPr txBox="1"/>
          <p:nvPr/>
        </p:nvSpPr>
        <p:spPr>
          <a:xfrm rot="420000">
            <a:off x="4083268" y="4756166"/>
            <a:ext cx="673069"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sp>
        <p:nvSpPr>
          <p:cNvPr id="18" name="ZoneTexte 17"/>
          <p:cNvSpPr txBox="1"/>
          <p:nvPr/>
        </p:nvSpPr>
        <p:spPr>
          <a:xfrm rot="-480000">
            <a:off x="3761715" y="3578611"/>
            <a:ext cx="1221296"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SYN-ACK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grpSp>
        <p:nvGrpSpPr>
          <p:cNvPr id="70" name="Groupe 69"/>
          <p:cNvGrpSpPr/>
          <p:nvPr/>
        </p:nvGrpSpPr>
        <p:grpSpPr>
          <a:xfrm>
            <a:off x="1657332" y="1327262"/>
            <a:ext cx="1976937" cy="672978"/>
            <a:chOff x="1894211" y="494984"/>
            <a:chExt cx="1976937" cy="672978"/>
          </a:xfrm>
        </p:grpSpPr>
        <p:sp>
          <p:nvSpPr>
            <p:cNvPr id="43" name="Virage 42"/>
            <p:cNvSpPr/>
            <p:nvPr/>
          </p:nvSpPr>
          <p:spPr>
            <a:xfrm rot="12254244">
              <a:off x="1894211" y="789424"/>
              <a:ext cx="1438706" cy="378538"/>
            </a:xfrm>
            <a:prstGeom prst="bentArrow">
              <a:avLst>
                <a:gd name="adj1" fmla="val 37334"/>
                <a:gd name="adj2" fmla="val 47043"/>
                <a:gd name="adj3" fmla="val 50000"/>
                <a:gd name="adj4" fmla="val 64292"/>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45" name="Rectangle 44"/>
            <p:cNvSpPr/>
            <p:nvPr/>
          </p:nvSpPr>
          <p:spPr>
            <a:xfrm rot="1347872">
              <a:off x="3013892" y="494984"/>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smtClean="0">
                  <a:latin typeface="Arial Black" pitchFamily="34" charset="0"/>
                </a:rPr>
                <a:t>PORT 54050</a:t>
              </a:r>
              <a:endParaRPr lang="fr-FR" sz="1400" dirty="0">
                <a:latin typeface="Arial Black" pitchFamily="34" charset="0"/>
              </a:endParaRPr>
            </a:p>
          </p:txBody>
        </p:sp>
      </p:grpSp>
      <p:grpSp>
        <p:nvGrpSpPr>
          <p:cNvPr id="46" name="Groupe 45"/>
          <p:cNvGrpSpPr/>
          <p:nvPr/>
        </p:nvGrpSpPr>
        <p:grpSpPr>
          <a:xfrm rot="21180000" flipH="1">
            <a:off x="3371345" y="3871242"/>
            <a:ext cx="2143143" cy="357457"/>
            <a:chOff x="2571736" y="2857496"/>
            <a:chExt cx="2143143" cy="357457"/>
          </a:xfrm>
        </p:grpSpPr>
        <p:grpSp>
          <p:nvGrpSpPr>
            <p:cNvPr id="47" name="Groupe 51"/>
            <p:cNvGrpSpPr/>
            <p:nvPr/>
          </p:nvGrpSpPr>
          <p:grpSpPr>
            <a:xfrm>
              <a:off x="2571737" y="2857496"/>
              <a:ext cx="2143142" cy="357190"/>
              <a:chOff x="2571736" y="2285992"/>
              <a:chExt cx="1285885" cy="357190"/>
            </a:xfrm>
          </p:grpSpPr>
          <p:sp>
            <p:nvSpPr>
              <p:cNvPr id="52" name="Rectangle 51"/>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53" name="Rectangle 52"/>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48" name="Rectangle 4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49" name="Rectangle 4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50" name="Rectangle 4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1</a:t>
              </a:r>
              <a:endParaRPr lang="fr-FR" sz="900" dirty="0">
                <a:latin typeface="Bahnschrift SemiBold" pitchFamily="34" charset="0"/>
              </a:endParaRPr>
            </a:p>
          </p:txBody>
        </p:sp>
      </p:grpSp>
      <p:grpSp>
        <p:nvGrpSpPr>
          <p:cNvPr id="56" name="Groupe 55"/>
          <p:cNvGrpSpPr/>
          <p:nvPr/>
        </p:nvGrpSpPr>
        <p:grpSpPr>
          <a:xfrm rot="398495" flipH="1">
            <a:off x="3298642" y="2678377"/>
            <a:ext cx="2143143" cy="357457"/>
            <a:chOff x="2571736" y="2857496"/>
            <a:chExt cx="2143143" cy="357457"/>
          </a:xfrm>
        </p:grpSpPr>
        <p:grpSp>
          <p:nvGrpSpPr>
            <p:cNvPr id="57" name="Groupe 51"/>
            <p:cNvGrpSpPr/>
            <p:nvPr/>
          </p:nvGrpSpPr>
          <p:grpSpPr>
            <a:xfrm>
              <a:off x="2571737" y="2857496"/>
              <a:ext cx="2143142" cy="357190"/>
              <a:chOff x="2571736" y="2285992"/>
              <a:chExt cx="1285885" cy="357190"/>
            </a:xfrm>
          </p:grpSpPr>
          <p:sp>
            <p:nvSpPr>
              <p:cNvPr id="61" name="Rectangle 60"/>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62" name="Rectangle 61"/>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58" name="Rectangle 5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59" name="Rectangle 5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0" name="Rectangle 5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0</a:t>
              </a:r>
              <a:endParaRPr lang="fr-FR" sz="900" dirty="0">
                <a:latin typeface="Bahnschrift SemiBold" pitchFamily="34" charset="0"/>
              </a:endParaRPr>
            </a:p>
          </p:txBody>
        </p:sp>
      </p:grpSp>
      <p:grpSp>
        <p:nvGrpSpPr>
          <p:cNvPr id="63" name="Groupe 62"/>
          <p:cNvGrpSpPr/>
          <p:nvPr/>
        </p:nvGrpSpPr>
        <p:grpSpPr>
          <a:xfrm rot="398495" flipH="1">
            <a:off x="3272632" y="5051934"/>
            <a:ext cx="2143143" cy="357457"/>
            <a:chOff x="2571736" y="2857496"/>
            <a:chExt cx="2143143" cy="357457"/>
          </a:xfrm>
        </p:grpSpPr>
        <p:grpSp>
          <p:nvGrpSpPr>
            <p:cNvPr id="64" name="Groupe 51"/>
            <p:cNvGrpSpPr/>
            <p:nvPr/>
          </p:nvGrpSpPr>
          <p:grpSpPr>
            <a:xfrm>
              <a:off x="2571737" y="2857496"/>
              <a:ext cx="2143142" cy="357190"/>
              <a:chOff x="2571736" y="2285992"/>
              <a:chExt cx="1285885" cy="357190"/>
            </a:xfrm>
          </p:grpSpPr>
          <p:sp>
            <p:nvSpPr>
              <p:cNvPr id="68" name="Rectangle 67"/>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69" name="Rectangle 68"/>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65" name="Rectangle 64"/>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1</a:t>
              </a:r>
              <a:endParaRPr lang="fr-FR" sz="800" dirty="0">
                <a:latin typeface="Bahnschrift SemiBold" pitchFamily="34" charset="0"/>
              </a:endParaRPr>
            </a:p>
          </p:txBody>
        </p:sp>
        <p:sp>
          <p:nvSpPr>
            <p:cNvPr id="66" name="Rectangle 65"/>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7" name="Rectangle 66"/>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0</a:t>
              </a:r>
              <a:endParaRPr lang="fr-FR" sz="900" dirty="0">
                <a:latin typeface="Bahnschrift SemiBold" pitchFamily="34" charset="0"/>
              </a:endParaRPr>
            </a:p>
          </p:txBody>
        </p:sp>
      </p:grpSp>
      <p:sp>
        <p:nvSpPr>
          <p:cNvPr id="72" name="Accolade ouvrante 71"/>
          <p:cNvSpPr/>
          <p:nvPr/>
        </p:nvSpPr>
        <p:spPr>
          <a:xfrm rot="10800000">
            <a:off x="6500826" y="2285992"/>
            <a:ext cx="428628" cy="3429024"/>
          </a:xfrm>
          <a:prstGeom prst="leftBrace">
            <a:avLst>
              <a:gd name="adj1" fmla="val 8333"/>
              <a:gd name="adj2" fmla="val 65021"/>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cxnSp>
        <p:nvCxnSpPr>
          <p:cNvPr id="44" name="Connecteur droit 43"/>
          <p:cNvCxnSpPr/>
          <p:nvPr/>
        </p:nvCxnSpPr>
        <p:spPr>
          <a:xfrm rot="5400000">
            <a:off x="3357554" y="3286124"/>
            <a:ext cx="6286544" cy="1588"/>
          </a:xfrm>
          <a:prstGeom prst="line">
            <a:avLst/>
          </a:prstGeom>
        </p:spPr>
        <p:style>
          <a:lnRef idx="2">
            <a:schemeClr val="accent5"/>
          </a:lnRef>
          <a:fillRef idx="0">
            <a:schemeClr val="accent5"/>
          </a:fillRef>
          <a:effectRef idx="1">
            <a:schemeClr val="accent5"/>
          </a:effectRef>
          <a:fontRef idx="minor">
            <a:schemeClr val="tx1"/>
          </a:fontRef>
        </p:style>
      </p:cxnSp>
      <p:sp>
        <p:nvSpPr>
          <p:cNvPr id="73" name="Rogner un rectangle avec un coin diagonal 72"/>
          <p:cNvSpPr/>
          <p:nvPr/>
        </p:nvSpPr>
        <p:spPr>
          <a:xfrm>
            <a:off x="7000892" y="3071810"/>
            <a:ext cx="1214446" cy="857256"/>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smtClean="0">
                <a:latin typeface="Arial Black" pitchFamily="34" charset="0"/>
              </a:rPr>
              <a:t>Three-way Handshake</a:t>
            </a:r>
            <a:endParaRPr lang="fr-FR" sz="1100" b="1" dirty="0">
              <a:latin typeface="Arial Black" pitchFamily="34" charset="0"/>
            </a:endParaRPr>
          </a:p>
        </p:txBody>
      </p:sp>
      <p:sp>
        <p:nvSpPr>
          <p:cNvPr id="76" name="Rectangle 75"/>
          <p:cNvSpPr/>
          <p:nvPr/>
        </p:nvSpPr>
        <p:spPr>
          <a:xfrm>
            <a:off x="2285984" y="142852"/>
            <a:ext cx="4214842" cy="785818"/>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Établissement de la Connexion </a:t>
            </a:r>
            <a:endParaRPr lang="fr-FR" dirty="0"/>
          </a:p>
        </p:txBody>
      </p:sp>
      <p:grpSp>
        <p:nvGrpSpPr>
          <p:cNvPr id="71" name="Groupe 70"/>
          <p:cNvGrpSpPr/>
          <p:nvPr/>
        </p:nvGrpSpPr>
        <p:grpSpPr>
          <a:xfrm>
            <a:off x="5163017" y="1287195"/>
            <a:ext cx="1864183" cy="998797"/>
            <a:chOff x="5163017" y="1000108"/>
            <a:chExt cx="1864183" cy="998797"/>
          </a:xfrm>
        </p:grpSpPr>
        <p:sp>
          <p:nvSpPr>
            <p:cNvPr id="55" name="Virage 54"/>
            <p:cNvSpPr/>
            <p:nvPr/>
          </p:nvSpPr>
          <p:spPr>
            <a:xfrm>
              <a:off x="5643570" y="1000108"/>
              <a:ext cx="1383630" cy="378538"/>
            </a:xfrm>
            <a:prstGeom prst="bentArrow">
              <a:avLst>
                <a:gd name="adj1" fmla="val 37334"/>
                <a:gd name="adj2" fmla="val 35845"/>
                <a:gd name="adj3" fmla="val 42064"/>
                <a:gd name="adj4" fmla="val 90945"/>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54" name="Rectangle 53"/>
            <p:cNvSpPr/>
            <p:nvPr/>
          </p:nvSpPr>
          <p:spPr>
            <a:xfrm rot="630823">
              <a:off x="5163017" y="1350905"/>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latin typeface="Arial Black" pitchFamily="34" charset="0"/>
                </a:rPr>
                <a:t>PORT 80</a:t>
              </a:r>
              <a:endParaRPr lang="fr-FR" sz="1600" dirty="0">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checkerboard(across)">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checkerboard(across)">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checkerboard(across)">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checkerboard(across)">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checkerboard(across)">
                                      <p:cBhvr>
                                        <p:cTn id="48" dur="500"/>
                                        <p:tgtEl>
                                          <p:spTgt spid="17"/>
                                        </p:tgtEl>
                                      </p:cBhvr>
                                    </p:animEffect>
                                  </p:childTnLst>
                                </p:cTn>
                              </p:par>
                              <p:par>
                                <p:cTn id="49" presetID="5"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checkerboard(across)">
                                      <p:cBhvr>
                                        <p:cTn id="51" dur="500"/>
                                        <p:tgtEl>
                                          <p:spTgt spid="63"/>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checkerboard(across)">
                                      <p:cBhvr>
                                        <p:cTn id="56" dur="500"/>
                                        <p:tgtEl>
                                          <p:spTgt spid="72"/>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checkerboard(across)">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72" grpId="0" animBg="1"/>
      <p:bldP spid="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p:cNvCxnSpPr/>
          <p:nvPr/>
        </p:nvCxnSpPr>
        <p:spPr>
          <a:xfrm rot="5400000">
            <a:off x="-893007" y="3250405"/>
            <a:ext cx="6286544" cy="71438"/>
          </a:xfrm>
          <a:prstGeom prst="line">
            <a:avLst/>
          </a:prstGeom>
        </p:spPr>
        <p:style>
          <a:lnRef idx="2">
            <a:schemeClr val="accent5"/>
          </a:lnRef>
          <a:fillRef idx="0">
            <a:schemeClr val="accent5"/>
          </a:fillRef>
          <a:effectRef idx="1">
            <a:schemeClr val="accent5"/>
          </a:effectRef>
          <a:fontRef idx="minor">
            <a:schemeClr val="tx1"/>
          </a:fontRef>
        </p:style>
      </p:cxnSp>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12</a:t>
            </a:fld>
            <a:endParaRPr lang="fr-FR"/>
          </a:p>
        </p:txBody>
      </p:sp>
      <p:pic>
        <p:nvPicPr>
          <p:cNvPr id="4" name="Image 3" descr="web.png"/>
          <p:cNvPicPr>
            <a:picLocks noChangeAspect="1"/>
          </p:cNvPicPr>
          <p:nvPr/>
        </p:nvPicPr>
        <p:blipFill>
          <a:blip r:embed="rId2" cstate="print"/>
          <a:stretch>
            <a:fillRect/>
          </a:stretch>
        </p:blipFill>
        <p:spPr>
          <a:xfrm>
            <a:off x="857224" y="1142984"/>
            <a:ext cx="1357322" cy="13573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 4" descr="server.png"/>
          <p:cNvPicPr>
            <a:picLocks noChangeAspect="1"/>
          </p:cNvPicPr>
          <p:nvPr/>
        </p:nvPicPr>
        <p:blipFill>
          <a:blip r:embed="rId3" cstate="print">
            <a:lum bright="-8000"/>
          </a:blip>
          <a:stretch>
            <a:fillRect/>
          </a:stretch>
        </p:blipFill>
        <p:spPr>
          <a:xfrm>
            <a:off x="6929455" y="1071546"/>
            <a:ext cx="1214446" cy="1214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3" name="Connecteur droit avec flèche 12"/>
          <p:cNvCxnSpPr/>
          <p:nvPr/>
        </p:nvCxnSpPr>
        <p:spPr>
          <a:xfrm>
            <a:off x="2357422" y="2556421"/>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Connecteur droit avec flèche 13"/>
          <p:cNvCxnSpPr/>
          <p:nvPr/>
        </p:nvCxnSpPr>
        <p:spPr>
          <a:xfrm flipH="1">
            <a:off x="2285984" y="4214553"/>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6" name="ZoneTexte 15"/>
          <p:cNvSpPr txBox="1"/>
          <p:nvPr/>
        </p:nvSpPr>
        <p:spPr>
          <a:xfrm rot="420000">
            <a:off x="3619897" y="2554342"/>
            <a:ext cx="1208472"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PSH-ACK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sp>
        <p:nvSpPr>
          <p:cNvPr id="18" name="ZoneTexte 17"/>
          <p:cNvSpPr txBox="1"/>
          <p:nvPr/>
        </p:nvSpPr>
        <p:spPr>
          <a:xfrm rot="-480000">
            <a:off x="4035828" y="4221288"/>
            <a:ext cx="673069"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grpSp>
        <p:nvGrpSpPr>
          <p:cNvPr id="6" name="Groupe 69"/>
          <p:cNvGrpSpPr/>
          <p:nvPr/>
        </p:nvGrpSpPr>
        <p:grpSpPr>
          <a:xfrm>
            <a:off x="1657332" y="1327262"/>
            <a:ext cx="1976937" cy="672978"/>
            <a:chOff x="1894211" y="494984"/>
            <a:chExt cx="1976937" cy="672978"/>
          </a:xfrm>
        </p:grpSpPr>
        <p:sp>
          <p:nvSpPr>
            <p:cNvPr id="43" name="Virage 42"/>
            <p:cNvSpPr/>
            <p:nvPr/>
          </p:nvSpPr>
          <p:spPr>
            <a:xfrm rot="12254244">
              <a:off x="1894211" y="789424"/>
              <a:ext cx="1438706" cy="378538"/>
            </a:xfrm>
            <a:prstGeom prst="bentArrow">
              <a:avLst>
                <a:gd name="adj1" fmla="val 37334"/>
                <a:gd name="adj2" fmla="val 47043"/>
                <a:gd name="adj3" fmla="val 50000"/>
                <a:gd name="adj4" fmla="val 64292"/>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45" name="Rectangle 44"/>
            <p:cNvSpPr/>
            <p:nvPr/>
          </p:nvSpPr>
          <p:spPr>
            <a:xfrm rot="1347872">
              <a:off x="3013892" y="494984"/>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smtClean="0">
                  <a:latin typeface="Arial Black" pitchFamily="34" charset="0"/>
                </a:rPr>
                <a:t>PORT 54050</a:t>
              </a:r>
              <a:endParaRPr lang="fr-FR" sz="1400" dirty="0">
                <a:latin typeface="Arial Black" pitchFamily="34" charset="0"/>
              </a:endParaRPr>
            </a:p>
          </p:txBody>
        </p:sp>
      </p:grpSp>
      <p:grpSp>
        <p:nvGrpSpPr>
          <p:cNvPr id="7" name="Groupe 45"/>
          <p:cNvGrpSpPr/>
          <p:nvPr/>
        </p:nvGrpSpPr>
        <p:grpSpPr>
          <a:xfrm rot="21180000" flipH="1">
            <a:off x="3371345" y="4513919"/>
            <a:ext cx="2143143" cy="357457"/>
            <a:chOff x="2571736" y="2857496"/>
            <a:chExt cx="2143143" cy="357457"/>
          </a:xfrm>
        </p:grpSpPr>
        <p:grpSp>
          <p:nvGrpSpPr>
            <p:cNvPr id="8" name="Groupe 51"/>
            <p:cNvGrpSpPr/>
            <p:nvPr/>
          </p:nvGrpSpPr>
          <p:grpSpPr>
            <a:xfrm>
              <a:off x="2571737" y="2857496"/>
              <a:ext cx="2143142" cy="357190"/>
              <a:chOff x="2571736" y="2285992"/>
              <a:chExt cx="1285885" cy="357190"/>
            </a:xfrm>
          </p:grpSpPr>
          <p:sp>
            <p:nvSpPr>
              <p:cNvPr id="52" name="Rectangle 51"/>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53" name="Rectangle 52"/>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48" name="Rectangle 4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49" name="Rectangle 4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50" name="Rectangle 4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1</a:t>
              </a:r>
              <a:endParaRPr lang="fr-FR" sz="900" dirty="0">
                <a:latin typeface="Bahnschrift SemiBold" pitchFamily="34" charset="0"/>
              </a:endParaRPr>
            </a:p>
          </p:txBody>
        </p:sp>
      </p:grpSp>
      <p:grpSp>
        <p:nvGrpSpPr>
          <p:cNvPr id="9" name="Groupe 70"/>
          <p:cNvGrpSpPr/>
          <p:nvPr/>
        </p:nvGrpSpPr>
        <p:grpSpPr>
          <a:xfrm>
            <a:off x="5163017" y="1287195"/>
            <a:ext cx="1864183" cy="998797"/>
            <a:chOff x="5163017" y="1000108"/>
            <a:chExt cx="1864183" cy="998797"/>
          </a:xfrm>
        </p:grpSpPr>
        <p:sp>
          <p:nvSpPr>
            <p:cNvPr id="55" name="Virage 54"/>
            <p:cNvSpPr/>
            <p:nvPr/>
          </p:nvSpPr>
          <p:spPr>
            <a:xfrm>
              <a:off x="5643570" y="1000108"/>
              <a:ext cx="1383630" cy="378538"/>
            </a:xfrm>
            <a:prstGeom prst="bentArrow">
              <a:avLst>
                <a:gd name="adj1" fmla="val 37334"/>
                <a:gd name="adj2" fmla="val 35845"/>
                <a:gd name="adj3" fmla="val 42064"/>
                <a:gd name="adj4" fmla="val 90945"/>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54" name="Rectangle 53"/>
            <p:cNvSpPr/>
            <p:nvPr/>
          </p:nvSpPr>
          <p:spPr>
            <a:xfrm rot="630823">
              <a:off x="5163017" y="1350905"/>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latin typeface="Arial Black" pitchFamily="34" charset="0"/>
                </a:rPr>
                <a:t>PORT 80</a:t>
              </a:r>
              <a:endParaRPr lang="fr-FR" sz="1600" dirty="0">
                <a:latin typeface="Arial Black" pitchFamily="34" charset="0"/>
              </a:endParaRPr>
            </a:p>
          </p:txBody>
        </p:sp>
      </p:grpSp>
      <p:grpSp>
        <p:nvGrpSpPr>
          <p:cNvPr id="10" name="Groupe 55"/>
          <p:cNvGrpSpPr/>
          <p:nvPr/>
        </p:nvGrpSpPr>
        <p:grpSpPr>
          <a:xfrm rot="398495" flipH="1">
            <a:off x="3298642" y="2948806"/>
            <a:ext cx="2143143" cy="357457"/>
            <a:chOff x="2571736" y="2857496"/>
            <a:chExt cx="2143143" cy="357457"/>
          </a:xfrm>
        </p:grpSpPr>
        <p:grpSp>
          <p:nvGrpSpPr>
            <p:cNvPr id="11" name="Groupe 51"/>
            <p:cNvGrpSpPr/>
            <p:nvPr/>
          </p:nvGrpSpPr>
          <p:grpSpPr>
            <a:xfrm>
              <a:off x="2571737" y="2857496"/>
              <a:ext cx="2143142" cy="357190"/>
              <a:chOff x="2571736" y="2285992"/>
              <a:chExt cx="1285885" cy="357190"/>
            </a:xfrm>
          </p:grpSpPr>
          <p:sp>
            <p:nvSpPr>
              <p:cNvPr id="61" name="Rectangle 60"/>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62" name="Rectangle 61"/>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1</a:t>
                </a:r>
                <a:endParaRPr lang="fr-FR" sz="200" dirty="0">
                  <a:latin typeface="Bahnschrift SemiBold" pitchFamily="34" charset="0"/>
                </a:endParaRPr>
              </a:p>
            </p:txBody>
          </p:sp>
        </p:grpSp>
        <p:sp>
          <p:nvSpPr>
            <p:cNvPr id="58" name="Rectangle 5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59" name="Rectangle 5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0" name="Rectangle 5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0</a:t>
              </a:r>
              <a:endParaRPr lang="fr-FR" sz="900" dirty="0">
                <a:latin typeface="Bahnschrift SemiBold" pitchFamily="34" charset="0"/>
              </a:endParaRPr>
            </a:p>
          </p:txBody>
        </p:sp>
      </p:grpSp>
      <p:cxnSp>
        <p:nvCxnSpPr>
          <p:cNvPr id="44" name="Connecteur droit 43"/>
          <p:cNvCxnSpPr/>
          <p:nvPr/>
        </p:nvCxnSpPr>
        <p:spPr>
          <a:xfrm rot="5400000">
            <a:off x="3357554" y="3286124"/>
            <a:ext cx="6286544" cy="1588"/>
          </a:xfrm>
          <a:prstGeom prst="line">
            <a:avLst/>
          </a:prstGeom>
        </p:spPr>
        <p:style>
          <a:lnRef idx="2">
            <a:schemeClr val="accent5"/>
          </a:lnRef>
          <a:fillRef idx="0">
            <a:schemeClr val="accent5"/>
          </a:fillRef>
          <a:effectRef idx="1">
            <a:schemeClr val="accent5"/>
          </a:effectRef>
          <a:fontRef idx="minor">
            <a:schemeClr val="tx1"/>
          </a:fontRef>
        </p:style>
      </p:cxnSp>
      <p:sp>
        <p:nvSpPr>
          <p:cNvPr id="76" name="Rectangle 75"/>
          <p:cNvSpPr/>
          <p:nvPr/>
        </p:nvSpPr>
        <p:spPr>
          <a:xfrm>
            <a:off x="2285984" y="142852"/>
            <a:ext cx="4214842" cy="785818"/>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smtClean="0"/>
              <a:t>Echange</a:t>
            </a:r>
            <a:r>
              <a:rPr lang="en-US" dirty="0" smtClean="0"/>
              <a:t> des </a:t>
            </a:r>
            <a:r>
              <a:rPr lang="en-US" dirty="0" err="1" smtClean="0"/>
              <a:t>Donnees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p:cNvCxnSpPr/>
          <p:nvPr/>
        </p:nvCxnSpPr>
        <p:spPr>
          <a:xfrm rot="5400000">
            <a:off x="-893007" y="3250405"/>
            <a:ext cx="6286544" cy="71438"/>
          </a:xfrm>
          <a:prstGeom prst="line">
            <a:avLst/>
          </a:prstGeom>
        </p:spPr>
        <p:style>
          <a:lnRef idx="2">
            <a:schemeClr val="accent5"/>
          </a:lnRef>
          <a:fillRef idx="0">
            <a:schemeClr val="accent5"/>
          </a:fillRef>
          <a:effectRef idx="1">
            <a:schemeClr val="accent5"/>
          </a:effectRef>
          <a:fontRef idx="minor">
            <a:schemeClr val="tx1"/>
          </a:fontRef>
        </p:style>
      </p:cxnSp>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13</a:t>
            </a:fld>
            <a:endParaRPr lang="fr-FR"/>
          </a:p>
        </p:txBody>
      </p:sp>
      <p:pic>
        <p:nvPicPr>
          <p:cNvPr id="4" name="Image 3" descr="web.png"/>
          <p:cNvPicPr>
            <a:picLocks noChangeAspect="1"/>
          </p:cNvPicPr>
          <p:nvPr/>
        </p:nvPicPr>
        <p:blipFill>
          <a:blip r:embed="rId3" cstate="print"/>
          <a:stretch>
            <a:fillRect/>
          </a:stretch>
        </p:blipFill>
        <p:spPr>
          <a:xfrm>
            <a:off x="857224" y="1142984"/>
            <a:ext cx="1357322" cy="13573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 4" descr="server.png"/>
          <p:cNvPicPr>
            <a:picLocks noChangeAspect="1"/>
          </p:cNvPicPr>
          <p:nvPr/>
        </p:nvPicPr>
        <p:blipFill>
          <a:blip r:embed="rId4" cstate="print">
            <a:lum bright="-8000"/>
          </a:blip>
          <a:stretch>
            <a:fillRect/>
          </a:stretch>
        </p:blipFill>
        <p:spPr>
          <a:xfrm>
            <a:off x="6929455" y="1071546"/>
            <a:ext cx="1214446" cy="1214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3" name="Connecteur droit avec flèche 12"/>
          <p:cNvCxnSpPr/>
          <p:nvPr/>
        </p:nvCxnSpPr>
        <p:spPr>
          <a:xfrm>
            <a:off x="2357422" y="2285992"/>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Connecteur droit avec flèche 13"/>
          <p:cNvCxnSpPr/>
          <p:nvPr/>
        </p:nvCxnSpPr>
        <p:spPr>
          <a:xfrm flipH="1">
            <a:off x="2357422" y="3324579"/>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Connecteur droit avec flèche 14"/>
          <p:cNvCxnSpPr/>
          <p:nvPr/>
        </p:nvCxnSpPr>
        <p:spPr>
          <a:xfrm>
            <a:off x="2357422" y="5174484"/>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6" name="ZoneTexte 15"/>
          <p:cNvSpPr txBox="1"/>
          <p:nvPr/>
        </p:nvSpPr>
        <p:spPr>
          <a:xfrm rot="420000">
            <a:off x="3937836" y="2283913"/>
            <a:ext cx="572593"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FIN</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sp>
        <p:nvSpPr>
          <p:cNvPr id="17" name="ZoneTexte 16"/>
          <p:cNvSpPr txBox="1"/>
          <p:nvPr/>
        </p:nvSpPr>
        <p:spPr>
          <a:xfrm rot="420000">
            <a:off x="4083268" y="5224806"/>
            <a:ext cx="673069"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sp>
        <p:nvSpPr>
          <p:cNvPr id="18" name="ZoneTexte 17"/>
          <p:cNvSpPr txBox="1"/>
          <p:nvPr/>
        </p:nvSpPr>
        <p:spPr>
          <a:xfrm rot="-480000">
            <a:off x="4107267" y="3331314"/>
            <a:ext cx="673069"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ACK</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grpSp>
        <p:nvGrpSpPr>
          <p:cNvPr id="6" name="Groupe 69"/>
          <p:cNvGrpSpPr/>
          <p:nvPr/>
        </p:nvGrpSpPr>
        <p:grpSpPr>
          <a:xfrm>
            <a:off x="1657332" y="1327262"/>
            <a:ext cx="1976937" cy="672978"/>
            <a:chOff x="1894211" y="494984"/>
            <a:chExt cx="1976937" cy="672978"/>
          </a:xfrm>
        </p:grpSpPr>
        <p:sp>
          <p:nvSpPr>
            <p:cNvPr id="43" name="Virage 42"/>
            <p:cNvSpPr/>
            <p:nvPr/>
          </p:nvSpPr>
          <p:spPr>
            <a:xfrm rot="12254244">
              <a:off x="1894211" y="789424"/>
              <a:ext cx="1438706" cy="378538"/>
            </a:xfrm>
            <a:prstGeom prst="bentArrow">
              <a:avLst>
                <a:gd name="adj1" fmla="val 37334"/>
                <a:gd name="adj2" fmla="val 47043"/>
                <a:gd name="adj3" fmla="val 50000"/>
                <a:gd name="adj4" fmla="val 64292"/>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45" name="Rectangle 44"/>
            <p:cNvSpPr/>
            <p:nvPr/>
          </p:nvSpPr>
          <p:spPr>
            <a:xfrm rot="1347872">
              <a:off x="3013892" y="494984"/>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smtClean="0">
                  <a:latin typeface="Arial Black" pitchFamily="34" charset="0"/>
                </a:rPr>
                <a:t>PORT 54050</a:t>
              </a:r>
              <a:endParaRPr lang="fr-FR" sz="1400" dirty="0">
                <a:latin typeface="Arial Black" pitchFamily="34" charset="0"/>
              </a:endParaRPr>
            </a:p>
          </p:txBody>
        </p:sp>
      </p:grpSp>
      <p:grpSp>
        <p:nvGrpSpPr>
          <p:cNvPr id="7" name="Groupe 45"/>
          <p:cNvGrpSpPr/>
          <p:nvPr/>
        </p:nvGrpSpPr>
        <p:grpSpPr>
          <a:xfrm rot="21180000" flipH="1">
            <a:off x="3442783" y="3623945"/>
            <a:ext cx="2143143" cy="357457"/>
            <a:chOff x="2571736" y="2857496"/>
            <a:chExt cx="2143143" cy="357457"/>
          </a:xfrm>
        </p:grpSpPr>
        <p:grpSp>
          <p:nvGrpSpPr>
            <p:cNvPr id="8" name="Groupe 51"/>
            <p:cNvGrpSpPr/>
            <p:nvPr/>
          </p:nvGrpSpPr>
          <p:grpSpPr>
            <a:xfrm>
              <a:off x="2571737" y="2857496"/>
              <a:ext cx="2143142" cy="357190"/>
              <a:chOff x="2571736" y="2285992"/>
              <a:chExt cx="1285885" cy="357190"/>
            </a:xfrm>
          </p:grpSpPr>
          <p:sp>
            <p:nvSpPr>
              <p:cNvPr id="52" name="Rectangle 51"/>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53" name="Rectangle 52"/>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48" name="Rectangle 4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49" name="Rectangle 4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50" name="Rectangle 4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1</a:t>
              </a:r>
              <a:endParaRPr lang="fr-FR" sz="900" dirty="0">
                <a:latin typeface="Bahnschrift SemiBold" pitchFamily="34" charset="0"/>
              </a:endParaRPr>
            </a:p>
          </p:txBody>
        </p:sp>
      </p:grpSp>
      <p:grpSp>
        <p:nvGrpSpPr>
          <p:cNvPr id="9" name="Groupe 70"/>
          <p:cNvGrpSpPr/>
          <p:nvPr/>
        </p:nvGrpSpPr>
        <p:grpSpPr>
          <a:xfrm>
            <a:off x="5163017" y="1287195"/>
            <a:ext cx="1864183" cy="998797"/>
            <a:chOff x="5163017" y="1000108"/>
            <a:chExt cx="1864183" cy="998797"/>
          </a:xfrm>
        </p:grpSpPr>
        <p:sp>
          <p:nvSpPr>
            <p:cNvPr id="55" name="Virage 54"/>
            <p:cNvSpPr/>
            <p:nvPr/>
          </p:nvSpPr>
          <p:spPr>
            <a:xfrm>
              <a:off x="5643570" y="1000108"/>
              <a:ext cx="1383630" cy="378538"/>
            </a:xfrm>
            <a:prstGeom prst="bentArrow">
              <a:avLst>
                <a:gd name="adj1" fmla="val 37334"/>
                <a:gd name="adj2" fmla="val 35845"/>
                <a:gd name="adj3" fmla="val 42064"/>
                <a:gd name="adj4" fmla="val 90945"/>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fr-FR">
                <a:solidFill>
                  <a:schemeClr val="tx1"/>
                </a:solidFill>
              </a:endParaRPr>
            </a:p>
          </p:txBody>
        </p:sp>
        <p:sp>
          <p:nvSpPr>
            <p:cNvPr id="54" name="Rectangle 53"/>
            <p:cNvSpPr/>
            <p:nvPr/>
          </p:nvSpPr>
          <p:spPr>
            <a:xfrm rot="630823">
              <a:off x="5163017" y="1350905"/>
              <a:ext cx="857256" cy="648000"/>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latin typeface="Arial Black" pitchFamily="34" charset="0"/>
                </a:rPr>
                <a:t>PORT 80</a:t>
              </a:r>
              <a:endParaRPr lang="fr-FR" sz="1600" dirty="0">
                <a:latin typeface="Arial Black" pitchFamily="34" charset="0"/>
              </a:endParaRPr>
            </a:p>
          </p:txBody>
        </p:sp>
      </p:grpSp>
      <p:grpSp>
        <p:nvGrpSpPr>
          <p:cNvPr id="10" name="Groupe 55"/>
          <p:cNvGrpSpPr/>
          <p:nvPr/>
        </p:nvGrpSpPr>
        <p:grpSpPr>
          <a:xfrm rot="398495" flipH="1">
            <a:off x="3298642" y="2678377"/>
            <a:ext cx="2143143" cy="357457"/>
            <a:chOff x="2571736" y="2857496"/>
            <a:chExt cx="2143143" cy="357457"/>
          </a:xfrm>
        </p:grpSpPr>
        <p:grpSp>
          <p:nvGrpSpPr>
            <p:cNvPr id="11" name="Groupe 51"/>
            <p:cNvGrpSpPr/>
            <p:nvPr/>
          </p:nvGrpSpPr>
          <p:grpSpPr>
            <a:xfrm>
              <a:off x="2571737" y="2857496"/>
              <a:ext cx="2143142" cy="357190"/>
              <a:chOff x="2571736" y="2285992"/>
              <a:chExt cx="1285885" cy="357190"/>
            </a:xfrm>
          </p:grpSpPr>
          <p:sp>
            <p:nvSpPr>
              <p:cNvPr id="61" name="Rectangle 60"/>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62" name="Rectangle 61"/>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58" name="Rectangle 57"/>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59" name="Rectangle 58"/>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0" name="Rectangle 59"/>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0</a:t>
              </a:r>
              <a:endParaRPr lang="fr-FR" sz="900" dirty="0">
                <a:latin typeface="Bahnschrift SemiBold" pitchFamily="34" charset="0"/>
              </a:endParaRPr>
            </a:p>
          </p:txBody>
        </p:sp>
      </p:grpSp>
      <p:grpSp>
        <p:nvGrpSpPr>
          <p:cNvPr id="12" name="Groupe 62"/>
          <p:cNvGrpSpPr/>
          <p:nvPr/>
        </p:nvGrpSpPr>
        <p:grpSpPr>
          <a:xfrm rot="398495" flipH="1">
            <a:off x="3272632" y="5520574"/>
            <a:ext cx="2143143" cy="357457"/>
            <a:chOff x="2571736" y="2857496"/>
            <a:chExt cx="2143143" cy="357457"/>
          </a:xfrm>
        </p:grpSpPr>
        <p:grpSp>
          <p:nvGrpSpPr>
            <p:cNvPr id="19" name="Groupe 51"/>
            <p:cNvGrpSpPr/>
            <p:nvPr/>
          </p:nvGrpSpPr>
          <p:grpSpPr>
            <a:xfrm>
              <a:off x="2571737" y="2857496"/>
              <a:ext cx="2143142" cy="357190"/>
              <a:chOff x="2571736" y="2285992"/>
              <a:chExt cx="1285885" cy="357190"/>
            </a:xfrm>
          </p:grpSpPr>
          <p:sp>
            <p:nvSpPr>
              <p:cNvPr id="68" name="Rectangle 67"/>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69" name="Rectangle 68"/>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65" name="Rectangle 64"/>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1</a:t>
              </a:r>
              <a:endParaRPr lang="fr-FR" sz="800" dirty="0">
                <a:latin typeface="Bahnschrift SemiBold" pitchFamily="34" charset="0"/>
              </a:endParaRPr>
            </a:p>
          </p:txBody>
        </p:sp>
        <p:sp>
          <p:nvSpPr>
            <p:cNvPr id="66" name="Rectangle 65"/>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7" name="Rectangle 66"/>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0</a:t>
              </a:r>
              <a:endParaRPr lang="fr-FR" sz="900" dirty="0">
                <a:latin typeface="Bahnschrift SemiBold" pitchFamily="34" charset="0"/>
              </a:endParaRPr>
            </a:p>
          </p:txBody>
        </p:sp>
      </p:grpSp>
      <p:sp>
        <p:nvSpPr>
          <p:cNvPr id="72" name="Accolade ouvrante 71"/>
          <p:cNvSpPr/>
          <p:nvPr/>
        </p:nvSpPr>
        <p:spPr>
          <a:xfrm rot="10800000">
            <a:off x="6500826" y="2285992"/>
            <a:ext cx="428628" cy="3429024"/>
          </a:xfrm>
          <a:prstGeom prst="leftBrace">
            <a:avLst>
              <a:gd name="adj1" fmla="val 8333"/>
              <a:gd name="adj2" fmla="val 65021"/>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cxnSp>
        <p:nvCxnSpPr>
          <p:cNvPr id="44" name="Connecteur droit 43"/>
          <p:cNvCxnSpPr/>
          <p:nvPr/>
        </p:nvCxnSpPr>
        <p:spPr>
          <a:xfrm rot="5400000">
            <a:off x="3357554" y="3286124"/>
            <a:ext cx="6286544" cy="1588"/>
          </a:xfrm>
          <a:prstGeom prst="line">
            <a:avLst/>
          </a:prstGeom>
        </p:spPr>
        <p:style>
          <a:lnRef idx="2">
            <a:schemeClr val="accent5"/>
          </a:lnRef>
          <a:fillRef idx="0">
            <a:schemeClr val="accent5"/>
          </a:fillRef>
          <a:effectRef idx="1">
            <a:schemeClr val="accent5"/>
          </a:effectRef>
          <a:fontRef idx="minor">
            <a:schemeClr val="tx1"/>
          </a:fontRef>
        </p:style>
      </p:cxnSp>
      <p:sp>
        <p:nvSpPr>
          <p:cNvPr id="73" name="Rogner un rectangle avec un coin diagonal 72"/>
          <p:cNvSpPr/>
          <p:nvPr/>
        </p:nvSpPr>
        <p:spPr>
          <a:xfrm>
            <a:off x="7000892" y="3071810"/>
            <a:ext cx="1214446" cy="857256"/>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smtClean="0">
                <a:latin typeface="Arial Black" pitchFamily="34" charset="0"/>
              </a:rPr>
              <a:t>Four-way Handshake</a:t>
            </a:r>
            <a:endParaRPr lang="fr-FR" sz="1100" b="1" dirty="0">
              <a:latin typeface="Arial Black" pitchFamily="34" charset="0"/>
            </a:endParaRPr>
          </a:p>
        </p:txBody>
      </p:sp>
      <p:sp>
        <p:nvSpPr>
          <p:cNvPr id="76" name="Rectangle 75"/>
          <p:cNvSpPr/>
          <p:nvPr/>
        </p:nvSpPr>
        <p:spPr>
          <a:xfrm>
            <a:off x="2285984" y="142852"/>
            <a:ext cx="4214842" cy="785818"/>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err="1" smtClean="0"/>
              <a:t>Demmand</a:t>
            </a:r>
            <a:r>
              <a:rPr lang="en-US" b="1" dirty="0" smtClean="0"/>
              <a:t> la </a:t>
            </a:r>
            <a:r>
              <a:rPr lang="en-US" b="1" dirty="0" err="1" smtClean="0"/>
              <a:t>deconnexion</a:t>
            </a:r>
            <a:endParaRPr lang="fr-FR" dirty="0"/>
          </a:p>
        </p:txBody>
      </p:sp>
      <p:cxnSp>
        <p:nvCxnSpPr>
          <p:cNvPr id="46" name="Connecteur droit avec flèche 45"/>
          <p:cNvCxnSpPr/>
          <p:nvPr/>
        </p:nvCxnSpPr>
        <p:spPr>
          <a:xfrm flipH="1">
            <a:off x="2357422" y="4214553"/>
            <a:ext cx="4000528" cy="5000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7" name="ZoneTexte 46"/>
          <p:cNvSpPr txBox="1"/>
          <p:nvPr/>
        </p:nvSpPr>
        <p:spPr>
          <a:xfrm rot="-480000">
            <a:off x="4157505" y="4221288"/>
            <a:ext cx="572593" cy="338554"/>
          </a:xfrm>
          <a:prstGeom prst="rect">
            <a:avLst/>
          </a:prstGeom>
          <a:noFill/>
        </p:spPr>
        <p:txBody>
          <a:bodyPr wrap="none" rtlCol="0">
            <a:spAutoFit/>
            <a:scene3d>
              <a:camera prst="perspectiveRelaxedModerately"/>
              <a:lightRig rig="threePt" dir="t"/>
            </a:scene3d>
          </a:bodyPr>
          <a:lstStyle/>
          <a:p>
            <a:r>
              <a:rPr lang="en-US" sz="1600" dirty="0" smtClean="0">
                <a:solidFill>
                  <a:schemeClr val="tx1">
                    <a:lumMod val="85000"/>
                    <a:lumOff val="15000"/>
                  </a:schemeClr>
                </a:solidFill>
                <a:effectLst>
                  <a:outerShdw blurRad="38100" dist="38100" dir="2700000" algn="tl">
                    <a:srgbClr val="000000">
                      <a:alpha val="43137"/>
                    </a:srgbClr>
                  </a:outerShdw>
                </a:effectLst>
                <a:latin typeface="Arial Black" pitchFamily="34" charset="0"/>
              </a:rPr>
              <a:t>FIN</a:t>
            </a:r>
            <a:endParaRPr lang="fr-FR" sz="1600" dirty="0">
              <a:solidFill>
                <a:schemeClr val="tx1">
                  <a:lumMod val="85000"/>
                  <a:lumOff val="15000"/>
                </a:schemeClr>
              </a:solidFill>
              <a:effectLst>
                <a:outerShdw blurRad="38100" dist="38100" dir="2700000" algn="tl">
                  <a:srgbClr val="000000">
                    <a:alpha val="43137"/>
                  </a:srgbClr>
                </a:outerShdw>
              </a:effectLst>
              <a:latin typeface="Arial Black" pitchFamily="34" charset="0"/>
            </a:endParaRPr>
          </a:p>
        </p:txBody>
      </p:sp>
      <p:grpSp>
        <p:nvGrpSpPr>
          <p:cNvPr id="51" name="Groupe 45"/>
          <p:cNvGrpSpPr/>
          <p:nvPr/>
        </p:nvGrpSpPr>
        <p:grpSpPr>
          <a:xfrm rot="21180000" flipH="1">
            <a:off x="3442783" y="4513919"/>
            <a:ext cx="2143143" cy="357457"/>
            <a:chOff x="2571736" y="2857496"/>
            <a:chExt cx="2143143" cy="357457"/>
          </a:xfrm>
        </p:grpSpPr>
        <p:grpSp>
          <p:nvGrpSpPr>
            <p:cNvPr id="56" name="Groupe 51"/>
            <p:cNvGrpSpPr/>
            <p:nvPr/>
          </p:nvGrpSpPr>
          <p:grpSpPr>
            <a:xfrm>
              <a:off x="2571737" y="2857496"/>
              <a:ext cx="2143142" cy="357190"/>
              <a:chOff x="2571736" y="2285992"/>
              <a:chExt cx="1285885" cy="357190"/>
            </a:xfrm>
          </p:grpSpPr>
          <p:sp>
            <p:nvSpPr>
              <p:cNvPr id="70" name="Rectangle 69"/>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71" name="Rectangle 70"/>
              <p:cNvSpPr/>
              <p:nvPr/>
            </p:nvSpPr>
            <p:spPr>
              <a:xfrm>
                <a:off x="3612614" y="2285992"/>
                <a:ext cx="245007"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smtClean="0">
                    <a:latin typeface="Bahnschrift SemiBold" pitchFamily="34" charset="0"/>
                  </a:rPr>
                  <a:t>Len = 0</a:t>
                </a:r>
                <a:endParaRPr lang="fr-FR" sz="200" dirty="0">
                  <a:latin typeface="Bahnschrift SemiBold" pitchFamily="34" charset="0"/>
                </a:endParaRPr>
              </a:p>
            </p:txBody>
          </p:sp>
        </p:grpSp>
        <p:sp>
          <p:nvSpPr>
            <p:cNvPr id="57" name="Rectangle 56"/>
            <p:cNvSpPr/>
            <p:nvPr/>
          </p:nvSpPr>
          <p:spPr>
            <a:xfrm>
              <a:off x="2571736" y="2857496"/>
              <a:ext cx="432377"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err="1" smtClean="0">
                  <a:latin typeface="Bahnschrift SemiBold" pitchFamily="34" charset="0"/>
                </a:rPr>
                <a:t>Seq</a:t>
              </a:r>
              <a:r>
                <a:rPr lang="en-US" sz="800" dirty="0" smtClean="0">
                  <a:latin typeface="Bahnschrift SemiBold" pitchFamily="34" charset="0"/>
                </a:rPr>
                <a:t> = 0</a:t>
              </a:r>
              <a:endParaRPr lang="fr-FR" sz="800" dirty="0">
                <a:latin typeface="Bahnschrift SemiBold" pitchFamily="34" charset="0"/>
              </a:endParaRPr>
            </a:p>
          </p:txBody>
        </p:sp>
        <p:sp>
          <p:nvSpPr>
            <p:cNvPr id="63" name="Rectangle 62"/>
            <p:cNvSpPr/>
            <p:nvPr/>
          </p:nvSpPr>
          <p:spPr>
            <a:xfrm>
              <a:off x="3517864" y="2857497"/>
              <a:ext cx="788666"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Src</a:t>
              </a:r>
              <a:r>
                <a:rPr lang="en-US" sz="800" dirty="0" smtClean="0">
                  <a:solidFill>
                    <a:schemeClr val="tx1">
                      <a:lumMod val="75000"/>
                      <a:lumOff val="25000"/>
                    </a:schemeClr>
                  </a:solidFill>
                  <a:latin typeface="Bahnschrift SemiBold" pitchFamily="34" charset="0"/>
                </a:rPr>
                <a:t> : 80</a:t>
              </a:r>
            </a:p>
            <a:p>
              <a:r>
                <a:rPr lang="en-US" sz="800" dirty="0" smtClean="0">
                  <a:solidFill>
                    <a:schemeClr val="tx1">
                      <a:lumMod val="75000"/>
                      <a:lumOff val="25000"/>
                    </a:schemeClr>
                  </a:solidFill>
                  <a:latin typeface="Bahnschrift SemiBold" pitchFamily="34" charset="0"/>
                </a:rPr>
                <a:t>Port </a:t>
              </a:r>
              <a:r>
                <a:rPr lang="en-US" sz="800" dirty="0" err="1" smtClean="0">
                  <a:solidFill>
                    <a:schemeClr val="tx1">
                      <a:lumMod val="75000"/>
                      <a:lumOff val="25000"/>
                    </a:schemeClr>
                  </a:solidFill>
                  <a:latin typeface="Bahnschrift SemiBold" pitchFamily="34" charset="0"/>
                </a:rPr>
                <a:t>Dst</a:t>
              </a:r>
              <a:r>
                <a:rPr lang="en-US" sz="800" dirty="0" smtClean="0">
                  <a:solidFill>
                    <a:schemeClr val="tx1">
                      <a:lumMod val="75000"/>
                      <a:lumOff val="25000"/>
                    </a:schemeClr>
                  </a:solidFill>
                  <a:latin typeface="Bahnschrift SemiBold" pitchFamily="34" charset="0"/>
                </a:rPr>
                <a:t>: 54050</a:t>
              </a:r>
              <a:endParaRPr lang="fr-FR" sz="800" dirty="0">
                <a:solidFill>
                  <a:schemeClr val="tx1">
                    <a:lumMod val="75000"/>
                    <a:lumOff val="25000"/>
                  </a:schemeClr>
                </a:solidFill>
                <a:latin typeface="Bahnschrift SemiBold" pitchFamily="34" charset="0"/>
              </a:endParaRPr>
            </a:p>
          </p:txBody>
        </p:sp>
        <p:sp>
          <p:nvSpPr>
            <p:cNvPr id="64" name="Rectangle 63"/>
            <p:cNvSpPr/>
            <p:nvPr/>
          </p:nvSpPr>
          <p:spPr>
            <a:xfrm>
              <a:off x="3004114" y="2857763"/>
              <a:ext cx="559203"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b="1" dirty="0" err="1" smtClean="0">
                  <a:latin typeface="Bahnschrift SemiBold" pitchFamily="34" charset="0"/>
                </a:rPr>
                <a:t>AcK</a:t>
              </a:r>
              <a:r>
                <a:rPr lang="en-US" sz="900" b="1" dirty="0" smtClean="0">
                  <a:latin typeface="Bahnschrift SemiBold" pitchFamily="34" charset="0"/>
                </a:rPr>
                <a:t> </a:t>
              </a:r>
              <a:r>
                <a:rPr lang="en-US" sz="1050" b="1" dirty="0" smtClean="0">
                  <a:latin typeface="Bahnschrift SemiBold" pitchFamily="34" charset="0"/>
                </a:rPr>
                <a:t>= </a:t>
              </a:r>
              <a:r>
                <a:rPr lang="en-US" sz="900" b="1" dirty="0" smtClean="0">
                  <a:latin typeface="Bahnschrift SemiBold" pitchFamily="34" charset="0"/>
                </a:rPr>
                <a:t>1</a:t>
              </a:r>
              <a:endParaRPr lang="fr-FR" sz="900" dirty="0">
                <a:latin typeface="Bahnschrift SemiBold"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checkerboard(across)">
                                      <p:cBhvr>
                                        <p:cTn id="45" dur="500"/>
                                        <p:tgtEl>
                                          <p:spTgt spid="4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checkerboard(across)">
                                      <p:cBhvr>
                                        <p:cTn id="48" dur="500"/>
                                        <p:tgtEl>
                                          <p:spTgt spid="47"/>
                                        </p:tgtEl>
                                      </p:cBhvr>
                                    </p:animEffect>
                                  </p:childTnLst>
                                </p:cTn>
                              </p:par>
                              <p:par>
                                <p:cTn id="49" presetID="5" presetClass="entr" presetSubtype="1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checkerboard(across)">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checkerboard(across)">
                                      <p:cBhvr>
                                        <p:cTn id="56" dur="500"/>
                                        <p:tgtEl>
                                          <p:spTgt spid="1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heckerboard(across)">
                                      <p:cBhvr>
                                        <p:cTn id="59" dur="500"/>
                                        <p:tgtEl>
                                          <p:spTgt spid="17"/>
                                        </p:tgtEl>
                                      </p:cBhvr>
                                    </p:animEffect>
                                  </p:childTnLst>
                                </p:cTn>
                              </p:par>
                              <p:par>
                                <p:cTn id="60" presetID="5" presetClass="entr" presetSubtype="1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heckerboard(across)">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checkerboard(across)">
                                      <p:cBhvr>
                                        <p:cTn id="67" dur="500"/>
                                        <p:tgtEl>
                                          <p:spTgt spid="72"/>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checkerboard(across)">
                                      <p:cBhvr>
                                        <p:cTn id="7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72" grpId="0" animBg="1"/>
      <p:bldP spid="7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14</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re 1"/>
          <p:cNvSpPr>
            <a:spLocks noGrp="1"/>
          </p:cNvSpPr>
          <p:nvPr>
            <p:ph type="title"/>
          </p:nvPr>
        </p:nvSpPr>
        <p:spPr/>
        <p:txBody>
          <a:bodyPr/>
          <a:lstStyle/>
          <a:p>
            <a:r>
              <a:rPr lang="en-US" dirty="0" smtClean="0"/>
              <a:t>Plan</a:t>
            </a:r>
            <a:endParaRPr lang="fr-FR" dirty="0"/>
          </a:p>
        </p:txBody>
      </p:sp>
      <p:sp>
        <p:nvSpPr>
          <p:cNvPr id="5" name="Espace réservé du numéro de diapositive 4"/>
          <p:cNvSpPr>
            <a:spLocks noGrp="1"/>
          </p:cNvSpPr>
          <p:nvPr>
            <p:ph type="sldNum" sz="quarter" idx="12"/>
          </p:nvPr>
        </p:nvSpPr>
        <p:spPr>
          <a:xfrm>
            <a:off x="4343400" y="1026372"/>
            <a:ext cx="457200" cy="441325"/>
          </a:xfrm>
        </p:spPr>
        <p:txBody>
          <a:bodyPr/>
          <a:lstStyle/>
          <a:p>
            <a:fld id="{56FB4792-419C-44CD-B88C-CDD294753ED8}" type="slidenum">
              <a:rPr lang="fr-FR" smtClean="0"/>
              <a:pPr/>
              <a:t>2</a:t>
            </a:fld>
            <a:endParaRPr lang="fr-FR" dirty="0"/>
          </a:p>
        </p:txBody>
      </p:sp>
      <p:sp>
        <p:nvSpPr>
          <p:cNvPr id="8" name="ZoneTexte 7"/>
          <p:cNvSpPr txBox="1"/>
          <p:nvPr/>
        </p:nvSpPr>
        <p:spPr>
          <a:xfrm>
            <a:off x="1071538" y="1500174"/>
            <a:ext cx="2704587" cy="400110"/>
          </a:xfrm>
          <a:prstGeom prst="rect">
            <a:avLst/>
          </a:prstGeom>
          <a:noFill/>
        </p:spPr>
        <p:txBody>
          <a:bodyPr wrap="none" rtlCol="0">
            <a:spAutoFit/>
          </a:bodyPr>
          <a:lstStyle/>
          <a:p>
            <a:pPr marL="342900" indent="-342900">
              <a:buFont typeface="Arial" pitchFamily="34" charset="0"/>
              <a:buChar char="•"/>
            </a:pPr>
            <a:r>
              <a:rPr lang="en-US" sz="2000" b="1" dirty="0" smtClean="0">
                <a:latin typeface="Agency FB" pitchFamily="34" charset="0"/>
              </a:rPr>
              <a:t>Introduction des Sockets</a:t>
            </a:r>
            <a:endParaRPr lang="fr-FR" sz="2000" b="1" dirty="0">
              <a:latin typeface="Agency FB" pitchFamily="34" charset="0"/>
            </a:endParaRPr>
          </a:p>
        </p:txBody>
      </p:sp>
      <p:sp>
        <p:nvSpPr>
          <p:cNvPr id="9" name="ZoneTexte 8"/>
          <p:cNvSpPr txBox="1"/>
          <p:nvPr/>
        </p:nvSpPr>
        <p:spPr>
          <a:xfrm>
            <a:off x="1551966" y="1762772"/>
            <a:ext cx="7092000" cy="523220"/>
          </a:xfrm>
          <a:prstGeom prst="rect">
            <a:avLst/>
          </a:prstGeom>
          <a:noFill/>
        </p:spPr>
        <p:txBody>
          <a:bodyPr wrap="square" rtlCol="0">
            <a:spAutoFit/>
          </a:bodyPr>
          <a:lstStyle/>
          <a:p>
            <a:pPr>
              <a:buSzPct val="97000"/>
              <a:buFont typeface="Wingdings" pitchFamily="2" charset="2"/>
              <a:buChar char="ü"/>
            </a:pPr>
            <a:r>
              <a:rPr lang="fr-FR" sz="1400" dirty="0" smtClean="0">
                <a:latin typeface="Arial" pitchFamily="34" charset="0"/>
                <a:cs typeface="Arial" pitchFamily="34" charset="0"/>
              </a:rPr>
              <a:t>Qu'est-ce qu'un socket ?</a:t>
            </a:r>
          </a:p>
          <a:p>
            <a:pPr>
              <a:buSzPct val="97000"/>
              <a:buFont typeface="Wingdings" pitchFamily="2" charset="2"/>
              <a:buChar char="ü"/>
            </a:pPr>
            <a:r>
              <a:rPr lang="fr-FR" sz="1400" dirty="0" smtClean="0">
                <a:latin typeface="Arial" pitchFamily="34" charset="0"/>
                <a:cs typeface="Arial" pitchFamily="34" charset="0"/>
              </a:rPr>
              <a:t>Pourquoi les sockets sont-ils utilisés dans la programmation réseau ?</a:t>
            </a:r>
            <a:endParaRPr lang="fr-FR" sz="1400" dirty="0">
              <a:latin typeface="Arial" pitchFamily="34" charset="0"/>
              <a:cs typeface="Arial" pitchFamily="34" charset="0"/>
            </a:endParaRPr>
          </a:p>
        </p:txBody>
      </p:sp>
      <p:sp>
        <p:nvSpPr>
          <p:cNvPr id="10" name="ZoneTexte 9"/>
          <p:cNvSpPr txBox="1"/>
          <p:nvPr/>
        </p:nvSpPr>
        <p:spPr>
          <a:xfrm>
            <a:off x="1071538" y="2133233"/>
            <a:ext cx="2393604" cy="400110"/>
          </a:xfrm>
          <a:prstGeom prst="rect">
            <a:avLst/>
          </a:prstGeom>
          <a:noFill/>
        </p:spPr>
        <p:txBody>
          <a:bodyPr wrap="none" rtlCol="0">
            <a:spAutoFit/>
          </a:bodyPr>
          <a:lstStyle/>
          <a:p>
            <a:pPr marL="342900" indent="-342900">
              <a:buFont typeface="Arial" pitchFamily="34" charset="0"/>
              <a:buChar char="•"/>
            </a:pPr>
            <a:r>
              <a:rPr lang="en-US" sz="2000" b="1" dirty="0" smtClean="0">
                <a:latin typeface="Agency FB" pitchFamily="34" charset="0"/>
              </a:rPr>
              <a:t>Les base des Sockets</a:t>
            </a:r>
            <a:endParaRPr lang="fr-FR" sz="2000" b="1" dirty="0">
              <a:latin typeface="Agency FB" pitchFamily="34" charset="0"/>
            </a:endParaRPr>
          </a:p>
        </p:txBody>
      </p:sp>
      <p:sp>
        <p:nvSpPr>
          <p:cNvPr id="11" name="ZoneTexte 10"/>
          <p:cNvSpPr txBox="1"/>
          <p:nvPr/>
        </p:nvSpPr>
        <p:spPr>
          <a:xfrm>
            <a:off x="1571604" y="2437621"/>
            <a:ext cx="7072362" cy="523220"/>
          </a:xfrm>
          <a:prstGeom prst="rect">
            <a:avLst/>
          </a:prstGeom>
          <a:noFill/>
        </p:spPr>
        <p:txBody>
          <a:bodyPr wrap="square" rtlCol="0">
            <a:spAutoFit/>
          </a:bodyPr>
          <a:lstStyle/>
          <a:p>
            <a:pPr>
              <a:buSzPct val="97000"/>
              <a:buFont typeface="Wingdings" pitchFamily="2" charset="2"/>
              <a:buChar char="ü"/>
            </a:pPr>
            <a:r>
              <a:rPr lang="en-US" sz="1400" dirty="0" smtClean="0">
                <a:latin typeface="Arial" pitchFamily="34" charset="0"/>
                <a:cs typeface="Arial" pitchFamily="34" charset="0"/>
              </a:rPr>
              <a:t>Rappel </a:t>
            </a:r>
            <a:r>
              <a:rPr lang="en-US" sz="1400" dirty="0" err="1" smtClean="0">
                <a:latin typeface="Arial" pitchFamily="34" charset="0"/>
                <a:cs typeface="Arial" pitchFamily="34" charset="0"/>
              </a:rPr>
              <a:t>Modele</a:t>
            </a:r>
            <a:r>
              <a:rPr lang="en-US" sz="1400" dirty="0" smtClean="0">
                <a:latin typeface="Arial" pitchFamily="34" charset="0"/>
                <a:cs typeface="Arial" pitchFamily="34" charset="0"/>
              </a:rPr>
              <a:t> TCP/IP</a:t>
            </a:r>
            <a:endParaRPr lang="fr-FR" sz="1400" dirty="0" smtClean="0">
              <a:latin typeface="Arial" pitchFamily="34" charset="0"/>
              <a:cs typeface="Arial" pitchFamily="34" charset="0"/>
            </a:endParaRPr>
          </a:p>
          <a:p>
            <a:pPr>
              <a:buSzPct val="97000"/>
              <a:buFont typeface="Wingdings" pitchFamily="2" charset="2"/>
              <a:buChar char="ü"/>
            </a:pPr>
            <a:r>
              <a:rPr lang="fr-FR" sz="1400" smtClean="0">
                <a:latin typeface="Arial" pitchFamily="34" charset="0"/>
                <a:cs typeface="Arial" pitchFamily="34" charset="0"/>
              </a:rPr>
              <a:t>Difference </a:t>
            </a:r>
            <a:r>
              <a:rPr lang="fr-FR" sz="1400" dirty="0" smtClean="0">
                <a:latin typeface="Arial" pitchFamily="34" charset="0"/>
                <a:cs typeface="Arial" pitchFamily="34" charset="0"/>
              </a:rPr>
              <a:t>entre les Sockets TCP et UDP</a:t>
            </a:r>
          </a:p>
        </p:txBody>
      </p:sp>
      <p:sp>
        <p:nvSpPr>
          <p:cNvPr id="14" name="ZoneTexte 13"/>
          <p:cNvSpPr txBox="1"/>
          <p:nvPr/>
        </p:nvSpPr>
        <p:spPr>
          <a:xfrm>
            <a:off x="1071538" y="2857496"/>
            <a:ext cx="3110147" cy="400110"/>
          </a:xfrm>
          <a:prstGeom prst="rect">
            <a:avLst/>
          </a:prstGeom>
          <a:noFill/>
        </p:spPr>
        <p:txBody>
          <a:bodyPr wrap="none" rtlCol="0">
            <a:spAutoFit/>
          </a:bodyPr>
          <a:lstStyle/>
          <a:p>
            <a:pPr marL="342900" indent="-342900">
              <a:buFont typeface="Arial" pitchFamily="34" charset="0"/>
              <a:buChar char="•"/>
            </a:pPr>
            <a:r>
              <a:rPr lang="en-US" sz="2000" b="1" dirty="0" smtClean="0">
                <a:latin typeface="Agency FB" pitchFamily="34" charset="0"/>
              </a:rPr>
              <a:t>Communication Client-Server</a:t>
            </a:r>
            <a:endParaRPr lang="fr-FR" sz="2000" b="1" dirty="0">
              <a:latin typeface="Agency FB" pitchFamily="34" charset="0"/>
            </a:endParaRPr>
          </a:p>
        </p:txBody>
      </p:sp>
      <p:sp>
        <p:nvSpPr>
          <p:cNvPr id="15" name="ZoneTexte 14"/>
          <p:cNvSpPr txBox="1"/>
          <p:nvPr/>
        </p:nvSpPr>
        <p:spPr>
          <a:xfrm>
            <a:off x="1571604" y="3118964"/>
            <a:ext cx="7072362" cy="954107"/>
          </a:xfrm>
          <a:prstGeom prst="rect">
            <a:avLst/>
          </a:prstGeom>
          <a:noFill/>
        </p:spPr>
        <p:txBody>
          <a:bodyPr wrap="square" rtlCol="0">
            <a:spAutoFit/>
          </a:bodyPr>
          <a:lstStyle/>
          <a:p>
            <a:pPr>
              <a:buSzPct val="97000"/>
              <a:buFont typeface="Wingdings" pitchFamily="2" charset="2"/>
              <a:buChar char="ü"/>
            </a:pPr>
            <a:r>
              <a:rPr lang="en-US" sz="1400" dirty="0" smtClean="0">
                <a:latin typeface="Arial" pitchFamily="34" charset="0"/>
                <a:cs typeface="Arial" pitchFamily="34" charset="0"/>
              </a:rPr>
              <a:t>Creation d’un </a:t>
            </a:r>
            <a:r>
              <a:rPr lang="en-US" sz="1400" dirty="0" err="1" smtClean="0">
                <a:latin typeface="Arial" pitchFamily="34" charset="0"/>
                <a:cs typeface="Arial" pitchFamily="34" charset="0"/>
              </a:rPr>
              <a:t>Serveur</a:t>
            </a:r>
            <a:r>
              <a:rPr lang="en-US" sz="1400" dirty="0" smtClean="0">
                <a:latin typeface="Arial" pitchFamily="34" charset="0"/>
                <a:cs typeface="Arial" pitchFamily="34" charset="0"/>
              </a:rPr>
              <a:t> Socket</a:t>
            </a:r>
          </a:p>
          <a:p>
            <a:pPr>
              <a:buSzPct val="97000"/>
              <a:buFont typeface="Wingdings" pitchFamily="2" charset="2"/>
              <a:buChar char="ü"/>
            </a:pPr>
            <a:r>
              <a:rPr lang="en-US" sz="1400" dirty="0" smtClean="0">
                <a:latin typeface="Arial" pitchFamily="34" charset="0"/>
                <a:cs typeface="Arial" pitchFamily="34" charset="0"/>
              </a:rPr>
              <a:t>Creation d’un Client Socket</a:t>
            </a:r>
          </a:p>
          <a:p>
            <a:pPr>
              <a:buSzPct val="97000"/>
              <a:buFont typeface="Wingdings" pitchFamily="2" charset="2"/>
              <a:buChar char="ü"/>
            </a:pPr>
            <a:r>
              <a:rPr lang="en-US" sz="1400" dirty="0" smtClean="0">
                <a:latin typeface="Arial" pitchFamily="34" charset="0"/>
                <a:cs typeface="Arial" pitchFamily="34" charset="0"/>
              </a:rPr>
              <a:t>Connection du Client au </a:t>
            </a:r>
            <a:r>
              <a:rPr lang="en-US" sz="1400" dirty="0" err="1" smtClean="0">
                <a:latin typeface="Arial" pitchFamily="34" charset="0"/>
                <a:cs typeface="Arial" pitchFamily="34" charset="0"/>
              </a:rPr>
              <a:t>Serveur</a:t>
            </a:r>
            <a:endParaRPr lang="en-US" sz="1400" dirty="0" smtClean="0">
              <a:latin typeface="Arial" pitchFamily="34" charset="0"/>
              <a:cs typeface="Arial" pitchFamily="34" charset="0"/>
            </a:endParaRPr>
          </a:p>
          <a:p>
            <a:pPr>
              <a:buSzPct val="97000"/>
              <a:buFont typeface="Wingdings" pitchFamily="2" charset="2"/>
              <a:buChar char="ü"/>
            </a:pPr>
            <a:r>
              <a:rPr lang="en-US" sz="1400" dirty="0" smtClean="0">
                <a:latin typeface="Arial" pitchFamily="34" charset="0"/>
                <a:cs typeface="Arial" pitchFamily="34" charset="0"/>
              </a:rPr>
              <a:t>Exceptions </a:t>
            </a:r>
            <a:r>
              <a:rPr lang="en-US" sz="1400" dirty="0" err="1" smtClean="0">
                <a:latin typeface="Arial" pitchFamily="34" charset="0"/>
                <a:cs typeface="Arial" pitchFamily="34" charset="0"/>
              </a:rPr>
              <a:t>liee</a:t>
            </a:r>
            <a:r>
              <a:rPr lang="en-US" sz="1400" dirty="0" smtClean="0">
                <a:latin typeface="Arial" pitchFamily="34" charset="0"/>
                <a:cs typeface="Arial" pitchFamily="34" charset="0"/>
              </a:rPr>
              <a:t> par Socket</a:t>
            </a:r>
            <a:endParaRPr lang="fr-FR" sz="1400" dirty="0" smtClean="0">
              <a:latin typeface="Arial" pitchFamily="34" charset="0"/>
              <a:cs typeface="Arial" pitchFamily="34" charset="0"/>
            </a:endParaRPr>
          </a:p>
        </p:txBody>
      </p:sp>
      <p:sp>
        <p:nvSpPr>
          <p:cNvPr id="16" name="ZoneTexte 15"/>
          <p:cNvSpPr txBox="1"/>
          <p:nvPr/>
        </p:nvSpPr>
        <p:spPr>
          <a:xfrm>
            <a:off x="1071538" y="3929066"/>
            <a:ext cx="2945037" cy="400110"/>
          </a:xfrm>
          <a:prstGeom prst="rect">
            <a:avLst/>
          </a:prstGeom>
          <a:noFill/>
        </p:spPr>
        <p:txBody>
          <a:bodyPr wrap="none" rtlCol="0">
            <a:spAutoFit/>
          </a:bodyPr>
          <a:lstStyle/>
          <a:p>
            <a:pPr marL="342900" indent="-342900">
              <a:buFont typeface="Arial" pitchFamily="34" charset="0"/>
              <a:buChar char="•"/>
            </a:pPr>
            <a:r>
              <a:rPr lang="en-US" sz="2000" b="1" dirty="0" err="1" smtClean="0">
                <a:latin typeface="Agency FB" pitchFamily="34" charset="0"/>
              </a:rPr>
              <a:t>Gestion</a:t>
            </a:r>
            <a:r>
              <a:rPr lang="en-US" sz="2000" b="1" dirty="0" smtClean="0">
                <a:latin typeface="Agency FB" pitchFamily="34" charset="0"/>
              </a:rPr>
              <a:t> des flux de </a:t>
            </a:r>
            <a:r>
              <a:rPr lang="en-US" sz="2000" b="1" dirty="0" err="1" smtClean="0">
                <a:latin typeface="Agency FB" pitchFamily="34" charset="0"/>
              </a:rPr>
              <a:t>donnees</a:t>
            </a:r>
            <a:endParaRPr lang="fr-FR" sz="2000" b="1" dirty="0">
              <a:latin typeface="Agency FB" pitchFamily="34" charset="0"/>
            </a:endParaRPr>
          </a:p>
        </p:txBody>
      </p:sp>
      <p:sp>
        <p:nvSpPr>
          <p:cNvPr id="19" name="ZoneTexte 18"/>
          <p:cNvSpPr txBox="1"/>
          <p:nvPr/>
        </p:nvSpPr>
        <p:spPr>
          <a:xfrm>
            <a:off x="1571604" y="4214818"/>
            <a:ext cx="7072362" cy="523220"/>
          </a:xfrm>
          <a:prstGeom prst="rect">
            <a:avLst/>
          </a:prstGeom>
          <a:noFill/>
        </p:spPr>
        <p:txBody>
          <a:bodyPr wrap="square" rtlCol="0">
            <a:spAutoFit/>
          </a:bodyPr>
          <a:lstStyle/>
          <a:p>
            <a:pPr>
              <a:buSzPct val="97000"/>
              <a:buFont typeface="Wingdings" pitchFamily="2" charset="2"/>
              <a:buChar char="ü"/>
            </a:pPr>
            <a:r>
              <a:rPr lang="en-US" sz="1400" dirty="0" smtClean="0">
                <a:latin typeface="Arial" pitchFamily="34" charset="0"/>
                <a:cs typeface="Arial" pitchFamily="34" charset="0"/>
              </a:rPr>
              <a:t>Lecture et </a:t>
            </a:r>
            <a:r>
              <a:rPr lang="en-US" sz="1400" dirty="0" err="1" smtClean="0">
                <a:latin typeface="Arial" pitchFamily="34" charset="0"/>
                <a:cs typeface="Arial" pitchFamily="34" charset="0"/>
              </a:rPr>
              <a:t>Ecriture</a:t>
            </a:r>
            <a:r>
              <a:rPr lang="en-US" sz="1400" dirty="0" smtClean="0">
                <a:latin typeface="Arial" pitchFamily="34" charset="0"/>
                <a:cs typeface="Arial" pitchFamily="34" charset="0"/>
              </a:rPr>
              <a:t> de </a:t>
            </a:r>
            <a:r>
              <a:rPr lang="en-US" sz="1400" dirty="0" err="1" smtClean="0">
                <a:latin typeface="Arial" pitchFamily="34" charset="0"/>
                <a:cs typeface="Arial" pitchFamily="34" charset="0"/>
              </a:rPr>
              <a:t>donnees</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sur</a:t>
            </a:r>
            <a:r>
              <a:rPr lang="en-US" sz="1400" dirty="0" smtClean="0">
                <a:latin typeface="Arial" pitchFamily="34" charset="0"/>
                <a:cs typeface="Arial" pitchFamily="34" charset="0"/>
              </a:rPr>
              <a:t> les flux</a:t>
            </a:r>
          </a:p>
          <a:p>
            <a:pPr>
              <a:buSzPct val="97000"/>
              <a:buFont typeface="Wingdings" pitchFamily="2" charset="2"/>
              <a:buChar char="ü"/>
            </a:pPr>
            <a:r>
              <a:rPr lang="en-US" sz="1400" dirty="0" smtClean="0">
                <a:latin typeface="Arial" pitchFamily="34" charset="0"/>
                <a:cs typeface="Arial" pitchFamily="34" charset="0"/>
              </a:rPr>
              <a:t>Exceptions </a:t>
            </a:r>
            <a:r>
              <a:rPr lang="en-US" sz="1400" dirty="0" err="1" smtClean="0">
                <a:latin typeface="Arial" pitchFamily="34" charset="0"/>
                <a:cs typeface="Arial" pitchFamily="34" charset="0"/>
              </a:rPr>
              <a:t>liee</a:t>
            </a:r>
            <a:r>
              <a:rPr lang="en-US" sz="1400" dirty="0" smtClean="0">
                <a:latin typeface="Arial" pitchFamily="34" charset="0"/>
                <a:cs typeface="Arial" pitchFamily="34" charset="0"/>
              </a:rPr>
              <a:t> par flux de </a:t>
            </a:r>
            <a:r>
              <a:rPr lang="en-US" sz="1400" dirty="0" err="1" smtClean="0">
                <a:latin typeface="Arial" pitchFamily="34" charset="0"/>
                <a:cs typeface="Arial" pitchFamily="34" charset="0"/>
              </a:rPr>
              <a:t>donnees</a:t>
            </a:r>
            <a:endParaRPr lang="en-US" sz="1400" dirty="0" smtClean="0">
              <a:latin typeface="Arial" pitchFamily="34" charset="0"/>
              <a:cs typeface="Arial" pitchFamily="34" charset="0"/>
            </a:endParaRPr>
          </a:p>
        </p:txBody>
      </p:sp>
      <p:sp>
        <p:nvSpPr>
          <p:cNvPr id="20" name="ZoneTexte 19"/>
          <p:cNvSpPr txBox="1"/>
          <p:nvPr/>
        </p:nvSpPr>
        <p:spPr>
          <a:xfrm>
            <a:off x="1071538" y="4600526"/>
            <a:ext cx="2326278" cy="400110"/>
          </a:xfrm>
          <a:prstGeom prst="rect">
            <a:avLst/>
          </a:prstGeom>
          <a:noFill/>
        </p:spPr>
        <p:txBody>
          <a:bodyPr wrap="none" rtlCol="0">
            <a:spAutoFit/>
          </a:bodyPr>
          <a:lstStyle/>
          <a:p>
            <a:pPr marL="342900" indent="-342900">
              <a:buFont typeface="Arial" pitchFamily="34" charset="0"/>
              <a:buChar char="•"/>
            </a:pPr>
            <a:r>
              <a:rPr lang="en-US" sz="2000" b="1" dirty="0" err="1" smtClean="0">
                <a:latin typeface="Agency FB" pitchFamily="34" charset="0"/>
              </a:rPr>
              <a:t>Gestion</a:t>
            </a:r>
            <a:r>
              <a:rPr lang="en-US" sz="2000" b="1" dirty="0" smtClean="0">
                <a:latin typeface="Agency FB" pitchFamily="34" charset="0"/>
              </a:rPr>
              <a:t> des threads</a:t>
            </a:r>
            <a:endParaRPr lang="fr-FR" sz="2000" b="1" dirty="0">
              <a:latin typeface="Agency FB" pitchFamily="34" charset="0"/>
            </a:endParaRPr>
          </a:p>
        </p:txBody>
      </p:sp>
      <p:sp>
        <p:nvSpPr>
          <p:cNvPr id="21" name="ZoneTexte 20"/>
          <p:cNvSpPr txBox="1"/>
          <p:nvPr/>
        </p:nvSpPr>
        <p:spPr>
          <a:xfrm>
            <a:off x="1571604" y="4907173"/>
            <a:ext cx="7072362" cy="307777"/>
          </a:xfrm>
          <a:prstGeom prst="rect">
            <a:avLst/>
          </a:prstGeom>
          <a:noFill/>
        </p:spPr>
        <p:txBody>
          <a:bodyPr wrap="square" rtlCol="0">
            <a:spAutoFit/>
          </a:bodyPr>
          <a:lstStyle/>
          <a:p>
            <a:pPr>
              <a:buSzPct val="97000"/>
              <a:buFont typeface="Wingdings" pitchFamily="2" charset="2"/>
              <a:buChar char="ü"/>
            </a:pPr>
            <a:r>
              <a:rPr lang="fr-FR" sz="1400" dirty="0" smtClean="0"/>
              <a:t>Création d'un modèle serveur multithread</a:t>
            </a:r>
            <a:endParaRPr lang="en-US" sz="1400" dirty="0" smtClean="0">
              <a:latin typeface="Arial" pitchFamily="34" charset="0"/>
              <a:cs typeface="Arial" pitchFamily="34" charset="0"/>
            </a:endParaRPr>
          </a:p>
        </p:txBody>
      </p:sp>
      <p:sp>
        <p:nvSpPr>
          <p:cNvPr id="22" name="ZoneTexte 21"/>
          <p:cNvSpPr txBox="1"/>
          <p:nvPr/>
        </p:nvSpPr>
        <p:spPr>
          <a:xfrm>
            <a:off x="1071538" y="5072074"/>
            <a:ext cx="3121367" cy="400110"/>
          </a:xfrm>
          <a:prstGeom prst="rect">
            <a:avLst/>
          </a:prstGeom>
          <a:noFill/>
        </p:spPr>
        <p:txBody>
          <a:bodyPr wrap="none" rtlCol="0">
            <a:spAutoFit/>
          </a:bodyPr>
          <a:lstStyle/>
          <a:p>
            <a:pPr marL="342900" indent="-342900">
              <a:buFont typeface="Arial" pitchFamily="34" charset="0"/>
              <a:buChar char="•"/>
            </a:pPr>
            <a:r>
              <a:rPr lang="en-US" sz="2000" b="1" dirty="0" err="1" smtClean="0">
                <a:latin typeface="Agency FB" pitchFamily="34" charset="0"/>
              </a:rPr>
              <a:t>Protocoles</a:t>
            </a:r>
            <a:r>
              <a:rPr lang="en-US" sz="2000" b="1" dirty="0" smtClean="0">
                <a:latin typeface="Agency FB" pitchFamily="34" charset="0"/>
              </a:rPr>
              <a:t> </a:t>
            </a:r>
            <a:r>
              <a:rPr lang="en-US" sz="2000" b="1" dirty="0" err="1" smtClean="0">
                <a:latin typeface="Agency FB" pitchFamily="34" charset="0"/>
              </a:rPr>
              <a:t>Reseau</a:t>
            </a:r>
            <a:r>
              <a:rPr lang="en-US" sz="2000" b="1" dirty="0" smtClean="0">
                <a:latin typeface="Agency FB" pitchFamily="34" charset="0"/>
              </a:rPr>
              <a:t> </a:t>
            </a:r>
            <a:r>
              <a:rPr lang="en-US" sz="2000" b="1" dirty="0" err="1" smtClean="0">
                <a:latin typeface="Agency FB" pitchFamily="34" charset="0"/>
              </a:rPr>
              <a:t>Communs</a:t>
            </a:r>
            <a:r>
              <a:rPr lang="en-US" sz="2000" b="1" dirty="0" smtClean="0">
                <a:latin typeface="Agency FB" pitchFamily="34" charset="0"/>
              </a:rPr>
              <a:t> </a:t>
            </a:r>
            <a:endParaRPr lang="fr-FR" sz="2000" b="1" dirty="0">
              <a:latin typeface="Agency FB" pitchFamily="34" charset="0"/>
            </a:endParaRPr>
          </a:p>
        </p:txBody>
      </p:sp>
      <p:sp>
        <p:nvSpPr>
          <p:cNvPr id="23" name="ZoneTexte 22"/>
          <p:cNvSpPr txBox="1"/>
          <p:nvPr/>
        </p:nvSpPr>
        <p:spPr>
          <a:xfrm>
            <a:off x="1571604" y="5357826"/>
            <a:ext cx="7072362" cy="523220"/>
          </a:xfrm>
          <a:prstGeom prst="rect">
            <a:avLst/>
          </a:prstGeom>
          <a:noFill/>
        </p:spPr>
        <p:txBody>
          <a:bodyPr wrap="square" rtlCol="0">
            <a:spAutoFit/>
          </a:bodyPr>
          <a:lstStyle/>
          <a:p>
            <a:pPr>
              <a:buSzPct val="97000"/>
              <a:buFont typeface="Wingdings" pitchFamily="2" charset="2"/>
              <a:buChar char="ü"/>
            </a:pPr>
            <a:r>
              <a:rPr lang="en-US" sz="1400" dirty="0" smtClean="0">
                <a:latin typeface="Arial" pitchFamily="34" charset="0"/>
                <a:cs typeface="Arial" pitchFamily="34" charset="0"/>
              </a:rPr>
              <a:t>Definition de </a:t>
            </a:r>
            <a:r>
              <a:rPr lang="en-US" sz="1400" dirty="0" err="1" smtClean="0">
                <a:latin typeface="Arial" pitchFamily="34" charset="0"/>
                <a:cs typeface="Arial" pitchFamily="34" charset="0"/>
              </a:rPr>
              <a:t>Protocole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Reseau</a:t>
            </a:r>
            <a:endParaRPr lang="en-US" sz="1400" dirty="0" smtClean="0">
              <a:latin typeface="Arial" pitchFamily="34" charset="0"/>
              <a:cs typeface="Arial" pitchFamily="34" charset="0"/>
            </a:endParaRPr>
          </a:p>
          <a:p>
            <a:pPr>
              <a:buSzPct val="97000"/>
              <a:buFont typeface="Wingdings" pitchFamily="2" charset="2"/>
              <a:buChar char="ü"/>
            </a:pPr>
            <a:r>
              <a:rPr lang="fr-FR" sz="1400" dirty="0">
                <a:latin typeface="Arial" pitchFamily="34" charset="0"/>
                <a:cs typeface="Arial" pitchFamily="34" charset="0"/>
              </a:rPr>
              <a:t>D</a:t>
            </a:r>
            <a:r>
              <a:rPr lang="fr-FR" sz="1400" dirty="0" smtClean="0">
                <a:latin typeface="Arial" pitchFamily="34" charset="0"/>
                <a:cs typeface="Arial" pitchFamily="34" charset="0"/>
              </a:rPr>
              <a:t>'utilisation des sockets avec un protocole</a:t>
            </a:r>
            <a:endParaRPr lang="en-US" sz="1400" dirty="0" smtClean="0">
              <a:latin typeface="Arial" pitchFamily="34" charset="0"/>
              <a:cs typeface="Arial" pitchFamily="34" charset="0"/>
            </a:endParaRPr>
          </a:p>
        </p:txBody>
      </p:sp>
      <p:sp>
        <p:nvSpPr>
          <p:cNvPr id="24" name="ZoneTexte 23"/>
          <p:cNvSpPr txBox="1"/>
          <p:nvPr/>
        </p:nvSpPr>
        <p:spPr>
          <a:xfrm>
            <a:off x="1093443" y="5743534"/>
            <a:ext cx="2047355" cy="400110"/>
          </a:xfrm>
          <a:prstGeom prst="rect">
            <a:avLst/>
          </a:prstGeom>
          <a:noFill/>
        </p:spPr>
        <p:txBody>
          <a:bodyPr wrap="none" rtlCol="0">
            <a:spAutoFit/>
          </a:bodyPr>
          <a:lstStyle/>
          <a:p>
            <a:pPr marL="342900" indent="-342900">
              <a:buFont typeface="Arial" pitchFamily="34" charset="0"/>
              <a:buChar char="•"/>
            </a:pPr>
            <a:r>
              <a:rPr lang="en-US" sz="2000" b="1" dirty="0" err="1" smtClean="0">
                <a:latin typeface="Agency FB" pitchFamily="34" charset="0"/>
              </a:rPr>
              <a:t>Exemple</a:t>
            </a:r>
            <a:r>
              <a:rPr lang="en-US" sz="2000" b="1" dirty="0" smtClean="0">
                <a:latin typeface="Agency FB" pitchFamily="34" charset="0"/>
              </a:rPr>
              <a:t> </a:t>
            </a:r>
            <a:r>
              <a:rPr lang="en-US" sz="2000" b="1" dirty="0" err="1" smtClean="0">
                <a:latin typeface="Agency FB" pitchFamily="34" charset="0"/>
              </a:rPr>
              <a:t>Pratique</a:t>
            </a:r>
            <a:endParaRPr lang="fr-FR" sz="2000" b="1" dirty="0">
              <a:latin typeface="Agency FB" pitchFamily="34" charset="0"/>
            </a:endParaRPr>
          </a:p>
        </p:txBody>
      </p:sp>
      <p:sp>
        <p:nvSpPr>
          <p:cNvPr id="25" name="ZoneTexte 24"/>
          <p:cNvSpPr txBox="1"/>
          <p:nvPr/>
        </p:nvSpPr>
        <p:spPr>
          <a:xfrm>
            <a:off x="1571604" y="6050181"/>
            <a:ext cx="7072362" cy="307777"/>
          </a:xfrm>
          <a:prstGeom prst="rect">
            <a:avLst/>
          </a:prstGeom>
          <a:noFill/>
        </p:spPr>
        <p:txBody>
          <a:bodyPr wrap="square" rtlCol="0">
            <a:spAutoFit/>
          </a:bodyPr>
          <a:lstStyle/>
          <a:p>
            <a:pPr>
              <a:buSzPct val="97000"/>
              <a:buFont typeface="Wingdings" pitchFamily="2" charset="2"/>
              <a:buChar char="ü"/>
            </a:pPr>
            <a:r>
              <a:rPr lang="en-US" sz="1400" dirty="0" smtClean="0">
                <a:latin typeface="Arial" pitchFamily="34" charset="0"/>
                <a:cs typeface="Arial" pitchFamily="34" charset="0"/>
              </a:rPr>
              <a:t>Application de Chat</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heckerboard(across)">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heckerboard(across)">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heckerboard(across)">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childTnLst>
                          </p:cTn>
                        </p:par>
                        <p:par>
                          <p:cTn id="44" fill="hold">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checkerboard(across)">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checkerboard(across)">
                                      <p:cBhvr>
                                        <p:cTn id="52" dur="500"/>
                                        <p:tgtEl>
                                          <p:spTgt spid="22"/>
                                        </p:tgtEl>
                                      </p:cBhvr>
                                    </p:animEffect>
                                  </p:childTnLst>
                                </p:cTn>
                              </p:par>
                            </p:childTnLst>
                          </p:cTn>
                        </p:par>
                        <p:par>
                          <p:cTn id="53" fill="hold">
                            <p:stCondLst>
                              <p:cond delay="500"/>
                            </p:stCondLst>
                            <p:childTnLst>
                              <p:par>
                                <p:cTn id="54" presetID="5" presetClass="entr" presetSubtype="1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checkerboard(across)">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childTnLst>
                          </p:cTn>
                        </p:par>
                        <p:par>
                          <p:cTn id="62" fill="hold">
                            <p:stCondLst>
                              <p:cond delay="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4343400" y="2143116"/>
            <a:ext cx="457200" cy="441325"/>
          </a:xfrm>
        </p:spPr>
        <p:txBody>
          <a:bodyPr/>
          <a:lstStyle/>
          <a:p>
            <a:fld id="{56FB4792-419C-44CD-B88C-CDD294753ED8}" type="slidenum">
              <a:rPr lang="fr-FR" smtClean="0"/>
              <a:pPr/>
              <a:t>3</a:t>
            </a:fld>
            <a:endParaRPr lang="fr-FR" dirty="0"/>
          </a:p>
        </p:txBody>
      </p:sp>
      <p:sp>
        <p:nvSpPr>
          <p:cNvPr id="5" name="Titre 4"/>
          <p:cNvSpPr>
            <a:spLocks noGrp="1"/>
          </p:cNvSpPr>
          <p:nvPr>
            <p:ph type="title"/>
          </p:nvPr>
        </p:nvSpPr>
        <p:spPr/>
        <p:txBody>
          <a:bodyPr/>
          <a:lstStyle/>
          <a:p>
            <a:r>
              <a:rPr lang="en-US" dirty="0" smtClean="0"/>
              <a:t>Introduction des Sockets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Intoduction</a:t>
            </a:r>
            <a:endParaRPr lang="fr-FR" dirty="0"/>
          </a:p>
        </p:txBody>
      </p:sp>
      <p:sp>
        <p:nvSpPr>
          <p:cNvPr id="6" name="Espace réservé du numéro de diapositive 5"/>
          <p:cNvSpPr>
            <a:spLocks noGrp="1"/>
          </p:cNvSpPr>
          <p:nvPr>
            <p:ph type="sldNum" sz="quarter" idx="12"/>
          </p:nvPr>
        </p:nvSpPr>
        <p:spPr>
          <a:xfrm>
            <a:off x="4343400" y="1000108"/>
            <a:ext cx="457200" cy="441325"/>
          </a:xfrm>
        </p:spPr>
        <p:txBody>
          <a:bodyPr/>
          <a:lstStyle/>
          <a:p>
            <a:fld id="{56FB4792-419C-44CD-B88C-CDD294753ED8}" type="slidenum">
              <a:rPr lang="fr-FR" smtClean="0"/>
              <a:pPr/>
              <a:t>4</a:t>
            </a:fld>
            <a:endParaRPr lang="fr-FR" dirty="0"/>
          </a:p>
        </p:txBody>
      </p:sp>
      <p:sp>
        <p:nvSpPr>
          <p:cNvPr id="3" name="Espace réservé du contenu 2"/>
          <p:cNvSpPr>
            <a:spLocks noGrp="1"/>
          </p:cNvSpPr>
          <p:nvPr>
            <p:ph sz="half" idx="1"/>
          </p:nvPr>
        </p:nvSpPr>
        <p:spPr/>
        <p:txBody>
          <a:bodyPr/>
          <a:lstStyle/>
          <a:p>
            <a:r>
              <a:rPr lang="fr-FR" sz="2400" dirty="0" smtClean="0">
                <a:latin typeface="Arial" pitchFamily="34" charset="0"/>
                <a:cs typeface="Arial" pitchFamily="34" charset="0"/>
              </a:rPr>
              <a:t>Qu'est-ce qu'un socket ?</a:t>
            </a:r>
          </a:p>
          <a:p>
            <a:endParaRPr lang="fr-FR" dirty="0"/>
          </a:p>
        </p:txBody>
      </p:sp>
      <p:sp>
        <p:nvSpPr>
          <p:cNvPr id="4" name="Espace réservé du contenu 3"/>
          <p:cNvSpPr>
            <a:spLocks noGrp="1"/>
          </p:cNvSpPr>
          <p:nvPr>
            <p:ph sz="half" idx="2"/>
          </p:nvPr>
        </p:nvSpPr>
        <p:spPr/>
        <p:txBody>
          <a:bodyPr>
            <a:normAutofit/>
          </a:bodyPr>
          <a:lstStyle/>
          <a:p>
            <a:r>
              <a:rPr lang="fr-FR" sz="2400" dirty="0" smtClean="0">
                <a:latin typeface="Arial" pitchFamily="34" charset="0"/>
                <a:cs typeface="Arial" pitchFamily="34" charset="0"/>
              </a:rPr>
              <a:t>Pourquoi les sockets sont-ils utilisés ?</a:t>
            </a:r>
            <a:endParaRPr lang="fr-FR" sz="2400" dirty="0"/>
          </a:p>
        </p:txBody>
      </p:sp>
      <p:grpSp>
        <p:nvGrpSpPr>
          <p:cNvPr id="22" name="Groupe 21"/>
          <p:cNvGrpSpPr/>
          <p:nvPr/>
        </p:nvGrpSpPr>
        <p:grpSpPr>
          <a:xfrm>
            <a:off x="857224" y="3429000"/>
            <a:ext cx="2786082" cy="2857520"/>
            <a:chOff x="714348" y="3214686"/>
            <a:chExt cx="3214710" cy="3143272"/>
          </a:xfrm>
        </p:grpSpPr>
        <p:sp>
          <p:nvSpPr>
            <p:cNvPr id="21" name="Ellipse 20"/>
            <p:cNvSpPr/>
            <p:nvPr/>
          </p:nvSpPr>
          <p:spPr>
            <a:xfrm>
              <a:off x="714348" y="3500438"/>
              <a:ext cx="3214710" cy="2857520"/>
            </a:xfrm>
            <a:prstGeom prst="ellipse">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7413" name="Picture 5" descr="D:\presentationJavaSocket\reseau.png"/>
            <p:cNvPicPr>
              <a:picLocks noChangeAspect="1" noChangeArrowheads="1"/>
            </p:cNvPicPr>
            <p:nvPr/>
          </p:nvPicPr>
          <p:blipFill>
            <a:blip r:embed="rId3" cstate="print"/>
            <a:srcRect/>
            <a:stretch>
              <a:fillRect/>
            </a:stretch>
          </p:blipFill>
          <p:spPr bwMode="auto">
            <a:xfrm>
              <a:off x="1928794" y="3214686"/>
              <a:ext cx="796895" cy="7968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7411" name="Picture 3" descr="D:\presentationJavaSocket\pc.png"/>
            <p:cNvPicPr>
              <a:picLocks noChangeAspect="1" noChangeArrowheads="1"/>
            </p:cNvPicPr>
            <p:nvPr/>
          </p:nvPicPr>
          <p:blipFill>
            <a:blip r:embed="rId4" cstate="print"/>
            <a:srcRect/>
            <a:stretch>
              <a:fillRect/>
            </a:stretch>
          </p:blipFill>
          <p:spPr bwMode="auto">
            <a:xfrm>
              <a:off x="3143240" y="4857760"/>
              <a:ext cx="642942" cy="6429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Picture 3" descr="D:\presentationJavaSocket\pc.png"/>
            <p:cNvPicPr>
              <a:picLocks noChangeAspect="1" noChangeArrowheads="1"/>
            </p:cNvPicPr>
            <p:nvPr/>
          </p:nvPicPr>
          <p:blipFill>
            <a:blip r:embed="rId4" cstate="print"/>
            <a:srcRect/>
            <a:stretch>
              <a:fillRect/>
            </a:stretch>
          </p:blipFill>
          <p:spPr bwMode="auto">
            <a:xfrm>
              <a:off x="928662" y="4357694"/>
              <a:ext cx="642942" cy="6429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5" name="Connecteur droit avec flèche 14"/>
            <p:cNvCxnSpPr/>
            <p:nvPr/>
          </p:nvCxnSpPr>
          <p:spPr>
            <a:xfrm>
              <a:off x="1643042" y="4572008"/>
              <a:ext cx="150019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Connecteur droit avec flèche 16"/>
            <p:cNvCxnSpPr/>
            <p:nvPr/>
          </p:nvCxnSpPr>
          <p:spPr>
            <a:xfrm rot="10800000">
              <a:off x="1643042" y="5072074"/>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3" name="ZoneTexte 22"/>
          <p:cNvSpPr txBox="1"/>
          <p:nvPr/>
        </p:nvSpPr>
        <p:spPr>
          <a:xfrm>
            <a:off x="500034" y="2071679"/>
            <a:ext cx="3786214" cy="1384995"/>
          </a:xfrm>
          <a:prstGeom prst="rect">
            <a:avLst/>
          </a:prstGeom>
          <a:noFill/>
        </p:spPr>
        <p:txBody>
          <a:bodyPr wrap="square" rtlCol="0">
            <a:spAutoFit/>
          </a:bodyPr>
          <a:lstStyle/>
          <a:p>
            <a:r>
              <a:rPr lang="fr-FR" sz="1200" dirty="0" smtClean="0">
                <a:latin typeface="Arial" pitchFamily="34" charset="0"/>
                <a:cs typeface="Arial" pitchFamily="34" charset="0"/>
              </a:rPr>
              <a:t>Un socket est une interface de programmation qui permet à deux programmes informatiques s'exécutant sur des appareils différents de communiquer entre eux via un réseau. Il fournit un moyen standardisé d'établir des connexions, d'envoyer et de recevoir des données entre des systèmes distants.</a:t>
            </a:r>
            <a:endParaRPr lang="fr-FR" sz="3200" dirty="0">
              <a:latin typeface="Arial" pitchFamily="34" charset="0"/>
              <a:cs typeface="Arial" pitchFamily="34" charset="0"/>
            </a:endParaRPr>
          </a:p>
        </p:txBody>
      </p:sp>
      <p:sp>
        <p:nvSpPr>
          <p:cNvPr id="24" name="ZoneTexte 23"/>
          <p:cNvSpPr txBox="1"/>
          <p:nvPr/>
        </p:nvSpPr>
        <p:spPr>
          <a:xfrm>
            <a:off x="4929190" y="2354041"/>
            <a:ext cx="3786214" cy="646331"/>
          </a:xfrm>
          <a:prstGeom prst="rect">
            <a:avLst/>
          </a:prstGeom>
          <a:noFill/>
        </p:spPr>
        <p:txBody>
          <a:bodyPr wrap="square" rtlCol="0">
            <a:spAutoFit/>
          </a:bodyPr>
          <a:lstStyle/>
          <a:p>
            <a:r>
              <a:rPr lang="fr-FR" sz="1200" dirty="0" smtClean="0"/>
              <a:t>Les sockets sont utilisés pour plusieurs raisons essentielles dans le domaine de la programmation réseau et des communications informatiques.</a:t>
            </a:r>
            <a:endParaRPr lang="fr-FR" sz="3200" i="1" dirty="0">
              <a:latin typeface="Arial" pitchFamily="34" charset="0"/>
              <a:cs typeface="Arial" pitchFamily="34" charset="0"/>
            </a:endParaRPr>
          </a:p>
        </p:txBody>
      </p:sp>
      <p:sp>
        <p:nvSpPr>
          <p:cNvPr id="25" name="ZoneTexte 24"/>
          <p:cNvSpPr txBox="1"/>
          <p:nvPr/>
        </p:nvSpPr>
        <p:spPr>
          <a:xfrm>
            <a:off x="4857752" y="3059668"/>
            <a:ext cx="3842719" cy="369332"/>
          </a:xfrm>
          <a:prstGeom prst="rect">
            <a:avLst/>
          </a:prstGeom>
          <a:noFill/>
        </p:spPr>
        <p:txBody>
          <a:bodyPr wrap="none" rtlCol="0">
            <a:spAutoFit/>
          </a:bodyPr>
          <a:lstStyle/>
          <a:p>
            <a:pPr algn="l">
              <a:buFont typeface="Arial" pitchFamily="34" charset="0"/>
              <a:buChar char="•"/>
            </a:pPr>
            <a:r>
              <a:rPr lang="fr-FR" dirty="0" smtClean="0"/>
              <a:t>les sockets sont largement utilisés :</a:t>
            </a:r>
            <a:endParaRPr lang="fr-FR" dirty="0"/>
          </a:p>
        </p:txBody>
      </p:sp>
      <p:sp>
        <p:nvSpPr>
          <p:cNvPr id="26" name="ZoneTexte 25"/>
          <p:cNvSpPr txBox="1"/>
          <p:nvPr/>
        </p:nvSpPr>
        <p:spPr>
          <a:xfrm flipH="1">
            <a:off x="5143504" y="3571876"/>
            <a:ext cx="3597620" cy="2123658"/>
          </a:xfrm>
          <a:prstGeom prst="rect">
            <a:avLst/>
          </a:prstGeom>
          <a:noFill/>
        </p:spPr>
        <p:txBody>
          <a:bodyPr wrap="square" rtlCol="0">
            <a:spAutoFit/>
          </a:bodyPr>
          <a:lstStyle/>
          <a:p>
            <a:pPr>
              <a:buFont typeface="Wingdings" pitchFamily="2" charset="2"/>
              <a:buChar char="ü"/>
            </a:pPr>
            <a:r>
              <a:rPr lang="en-US" sz="1200" dirty="0" smtClean="0">
                <a:latin typeface="Arial" pitchFamily="34" charset="0"/>
                <a:cs typeface="Arial" pitchFamily="34" charset="0"/>
              </a:rPr>
              <a:t>Communication inter-Process</a:t>
            </a:r>
          </a:p>
          <a:p>
            <a:pPr>
              <a:buFont typeface="Wingdings" pitchFamily="2" charset="2"/>
              <a:buChar char="ü"/>
            </a:pPr>
            <a:endParaRPr lang="en-US" sz="1200" dirty="0">
              <a:latin typeface="Arial" pitchFamily="34" charset="0"/>
              <a:cs typeface="Arial" pitchFamily="34" charset="0"/>
            </a:endParaRPr>
          </a:p>
          <a:p>
            <a:pPr>
              <a:buFont typeface="Wingdings" pitchFamily="2" charset="2"/>
              <a:buChar char="ü"/>
            </a:pPr>
            <a:r>
              <a:rPr lang="fr-FR" sz="1200" dirty="0" smtClean="0">
                <a:latin typeface="Arial" pitchFamily="34" charset="0"/>
                <a:cs typeface="Arial" pitchFamily="34" charset="0"/>
              </a:rPr>
              <a:t>Réseaux Distribués </a:t>
            </a:r>
          </a:p>
          <a:p>
            <a:pPr>
              <a:buFont typeface="Wingdings" pitchFamily="2" charset="2"/>
              <a:buChar char="ü"/>
            </a:pPr>
            <a:endParaRPr lang="en-US" sz="1200" dirty="0">
              <a:latin typeface="Arial" pitchFamily="34" charset="0"/>
              <a:cs typeface="Arial" pitchFamily="34" charset="0"/>
            </a:endParaRPr>
          </a:p>
          <a:p>
            <a:pPr>
              <a:buFont typeface="Wingdings" pitchFamily="2" charset="2"/>
              <a:buChar char="ü"/>
            </a:pPr>
            <a:r>
              <a:rPr lang="fr-FR" sz="1200" dirty="0" smtClean="0">
                <a:latin typeface="Arial" pitchFamily="34" charset="0"/>
                <a:cs typeface="Arial" pitchFamily="34" charset="0"/>
              </a:rPr>
              <a:t>Jeux </a:t>
            </a:r>
            <a:r>
              <a:rPr lang="fr-FR" sz="1200" dirty="0" err="1" smtClean="0">
                <a:latin typeface="Arial" pitchFamily="34" charset="0"/>
                <a:cs typeface="Arial" pitchFamily="34" charset="0"/>
              </a:rPr>
              <a:t>Multijoueurs</a:t>
            </a:r>
            <a:r>
              <a:rPr lang="fr-FR" sz="1200" dirty="0" smtClean="0">
                <a:latin typeface="Arial" pitchFamily="34" charset="0"/>
                <a:cs typeface="Arial" pitchFamily="34" charset="0"/>
              </a:rPr>
              <a:t> en Ligne</a:t>
            </a:r>
          </a:p>
          <a:p>
            <a:pPr>
              <a:buFont typeface="Wingdings" pitchFamily="2" charset="2"/>
              <a:buChar char="ü"/>
            </a:pPr>
            <a:endParaRPr lang="en-US" sz="1200" dirty="0">
              <a:latin typeface="Arial" pitchFamily="34" charset="0"/>
              <a:cs typeface="Arial" pitchFamily="34" charset="0"/>
            </a:endParaRPr>
          </a:p>
          <a:p>
            <a:pPr>
              <a:buFont typeface="Wingdings" pitchFamily="2" charset="2"/>
              <a:buChar char="ü"/>
            </a:pPr>
            <a:r>
              <a:rPr lang="fr-FR" sz="1200" dirty="0" smtClean="0">
                <a:latin typeface="Arial" pitchFamily="34" charset="0"/>
                <a:cs typeface="Arial" pitchFamily="34" charset="0"/>
              </a:rPr>
              <a:t>Applications de Messagerie Instantanée</a:t>
            </a:r>
          </a:p>
          <a:p>
            <a:pPr>
              <a:buFont typeface="Wingdings" pitchFamily="2" charset="2"/>
              <a:buChar char="ü"/>
            </a:pPr>
            <a:endParaRPr lang="en-US" sz="1200" dirty="0">
              <a:latin typeface="Arial" pitchFamily="34" charset="0"/>
              <a:cs typeface="Arial" pitchFamily="34" charset="0"/>
            </a:endParaRPr>
          </a:p>
          <a:p>
            <a:pPr>
              <a:buFont typeface="Wingdings" pitchFamily="2" charset="2"/>
              <a:buChar char="ü"/>
            </a:pPr>
            <a:r>
              <a:rPr lang="fr-FR" sz="1200" dirty="0" smtClean="0">
                <a:latin typeface="Arial" pitchFamily="34" charset="0"/>
                <a:cs typeface="Arial" pitchFamily="34" charset="0"/>
              </a:rPr>
              <a:t>Protocoles de Communication </a:t>
            </a:r>
          </a:p>
          <a:p>
            <a:pPr>
              <a:buFont typeface="Wingdings" pitchFamily="2" charset="2"/>
              <a:buChar char="ü"/>
            </a:pPr>
            <a:endParaRPr lang="en-US" sz="1200" dirty="0">
              <a:latin typeface="Arial" pitchFamily="34" charset="0"/>
              <a:cs typeface="Arial" pitchFamily="34" charset="0"/>
            </a:endParaRPr>
          </a:p>
          <a:p>
            <a:pPr>
              <a:buFont typeface="Wingdings" pitchFamily="2" charset="2"/>
              <a:buChar char="ü"/>
            </a:pPr>
            <a:endParaRPr lang="fr-FR" sz="1200" dirty="0">
              <a:latin typeface="Arial" pitchFamily="34" charset="0"/>
              <a:cs typeface="Arial"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heckerboard(across)">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heckerboard(across)">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checkerboard(across)">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4343400" y="2143116"/>
            <a:ext cx="457200" cy="441325"/>
          </a:xfrm>
        </p:spPr>
        <p:txBody>
          <a:bodyPr/>
          <a:lstStyle/>
          <a:p>
            <a:fld id="{56FB4792-419C-44CD-B88C-CDD294753ED8}" type="slidenum">
              <a:rPr lang="fr-FR" smtClean="0"/>
              <a:pPr/>
              <a:t>5</a:t>
            </a:fld>
            <a:endParaRPr lang="fr-FR" dirty="0"/>
          </a:p>
        </p:txBody>
      </p:sp>
      <p:sp>
        <p:nvSpPr>
          <p:cNvPr id="5" name="Titre 4"/>
          <p:cNvSpPr>
            <a:spLocks noGrp="1"/>
          </p:cNvSpPr>
          <p:nvPr>
            <p:ph type="title"/>
          </p:nvPr>
        </p:nvSpPr>
        <p:spPr/>
        <p:txBody>
          <a:bodyPr/>
          <a:lstStyle/>
          <a:p>
            <a:r>
              <a:rPr lang="en-US" dirty="0" smtClean="0"/>
              <a:t>Les Base des Socket</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Rappel </a:t>
            </a:r>
            <a:r>
              <a:rPr lang="en-US" dirty="0" err="1" smtClean="0"/>
              <a:t>Protocole</a:t>
            </a:r>
            <a:r>
              <a:rPr lang="en-US" dirty="0" smtClean="0"/>
              <a:t> TCP/IP</a:t>
            </a:r>
            <a:endParaRPr lang="fr-FR" dirty="0"/>
          </a:p>
        </p:txBody>
      </p:sp>
      <p:sp>
        <p:nvSpPr>
          <p:cNvPr id="10" name="Espace réservé du contenu 9"/>
          <p:cNvSpPr>
            <a:spLocks noGrp="1"/>
          </p:cNvSpPr>
          <p:nvPr>
            <p:ph sz="quarter" idx="1"/>
          </p:nvPr>
        </p:nvSpPr>
        <p:spPr/>
        <p:txBody>
          <a:bodyPr/>
          <a:lstStyle/>
          <a:p>
            <a:r>
              <a:rPr lang="en-US" dirty="0" smtClean="0"/>
              <a:t>Definition </a:t>
            </a:r>
            <a:r>
              <a:rPr lang="en-US" dirty="0" err="1" smtClean="0"/>
              <a:t>Protocole</a:t>
            </a:r>
            <a:r>
              <a:rPr lang="en-US" dirty="0" smtClean="0"/>
              <a:t> TCP/IP</a:t>
            </a:r>
            <a:endParaRPr lang="fr-FR" dirty="0"/>
          </a:p>
        </p:txBody>
      </p:sp>
      <p:sp>
        <p:nvSpPr>
          <p:cNvPr id="7" name="Espace réservé du numéro de diapositive 6"/>
          <p:cNvSpPr>
            <a:spLocks noGrp="1"/>
          </p:cNvSpPr>
          <p:nvPr>
            <p:ph type="sldNum" sz="quarter" idx="12"/>
          </p:nvPr>
        </p:nvSpPr>
        <p:spPr/>
        <p:txBody>
          <a:bodyPr/>
          <a:lstStyle/>
          <a:p>
            <a:fld id="{56FB4792-419C-44CD-B88C-CDD294753ED8}" type="slidenum">
              <a:rPr lang="fr-FR" smtClean="0"/>
              <a:pPr/>
              <a:t>6</a:t>
            </a:fld>
            <a:endParaRPr lang="fr-FR"/>
          </a:p>
        </p:txBody>
      </p:sp>
      <p:sp>
        <p:nvSpPr>
          <p:cNvPr id="4" name="Espace réservé de la date 3"/>
          <p:cNvSpPr>
            <a:spLocks noGrp="1"/>
          </p:cNvSpPr>
          <p:nvPr>
            <p:ph type="dt" sz="half" idx="10"/>
          </p:nvPr>
        </p:nvSpPr>
        <p:spPr/>
        <p:txBody>
          <a:bodyPr/>
          <a:lstStyle/>
          <a:p>
            <a:r>
              <a:rPr lang="fr-FR" smtClean="0"/>
              <a:t>2023-2024</a:t>
            </a:r>
            <a:endParaRPr lang="fr-FR"/>
          </a:p>
        </p:txBody>
      </p:sp>
      <p:sp>
        <p:nvSpPr>
          <p:cNvPr id="12" name="ZoneTexte 11"/>
          <p:cNvSpPr txBox="1"/>
          <p:nvPr/>
        </p:nvSpPr>
        <p:spPr>
          <a:xfrm>
            <a:off x="3286116" y="1285860"/>
            <a:ext cx="5715040" cy="1200329"/>
          </a:xfrm>
          <a:prstGeom prst="rect">
            <a:avLst/>
          </a:prstGeom>
          <a:noFill/>
        </p:spPr>
        <p:txBody>
          <a:bodyPr wrap="square" rtlCol="0">
            <a:spAutoFit/>
          </a:bodyPr>
          <a:lstStyle/>
          <a:p>
            <a:r>
              <a:rPr lang="fr-FR" dirty="0" smtClean="0"/>
              <a:t>Le protocole TCP/IP (Transmission Control Protocol/Internet Protocol) est un ensemble de règles et de conventions qui régissent la communication et l'échange de données sur les réseaux informatiques. </a:t>
            </a:r>
            <a:endParaRPr lang="fr-FR" dirty="0"/>
          </a:p>
        </p:txBody>
      </p:sp>
      <p:sp>
        <p:nvSpPr>
          <p:cNvPr id="17" name="Rectangle 16"/>
          <p:cNvSpPr/>
          <p:nvPr/>
        </p:nvSpPr>
        <p:spPr>
          <a:xfrm>
            <a:off x="5072066" y="3143248"/>
            <a:ext cx="178595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a:t>
            </a:r>
            <a:endParaRPr lang="fr-FR" dirty="0"/>
          </a:p>
        </p:txBody>
      </p:sp>
      <p:grpSp>
        <p:nvGrpSpPr>
          <p:cNvPr id="24" name="Groupe 23"/>
          <p:cNvGrpSpPr/>
          <p:nvPr/>
        </p:nvGrpSpPr>
        <p:grpSpPr>
          <a:xfrm>
            <a:off x="3643306" y="3714752"/>
            <a:ext cx="2321735" cy="1428760"/>
            <a:chOff x="3643306" y="3714752"/>
            <a:chExt cx="2321735" cy="1428760"/>
          </a:xfrm>
        </p:grpSpPr>
        <p:sp>
          <p:nvSpPr>
            <p:cNvPr id="19" name="Rectangle 18"/>
            <p:cNvSpPr/>
            <p:nvPr/>
          </p:nvSpPr>
          <p:spPr>
            <a:xfrm>
              <a:off x="3643306" y="4572008"/>
              <a:ext cx="178595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fr-FR" dirty="0"/>
            </a:p>
          </p:txBody>
        </p:sp>
        <p:cxnSp>
          <p:nvCxnSpPr>
            <p:cNvPr id="21" name="Connecteur en arc 20"/>
            <p:cNvCxnSpPr>
              <a:stCxn id="17" idx="2"/>
              <a:endCxn id="19" idx="0"/>
            </p:cNvCxnSpPr>
            <p:nvPr/>
          </p:nvCxnSpPr>
          <p:spPr>
            <a:xfrm rot="5400000">
              <a:off x="4822033" y="3429000"/>
              <a:ext cx="857256" cy="14287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p:nvGrpSpPr>
        <p:grpSpPr>
          <a:xfrm>
            <a:off x="5965041" y="3714752"/>
            <a:ext cx="2393173" cy="1428760"/>
            <a:chOff x="5965041" y="3714752"/>
            <a:chExt cx="2393173" cy="1428760"/>
          </a:xfrm>
        </p:grpSpPr>
        <p:sp>
          <p:nvSpPr>
            <p:cNvPr id="18" name="Rectangle 17"/>
            <p:cNvSpPr/>
            <p:nvPr/>
          </p:nvSpPr>
          <p:spPr>
            <a:xfrm>
              <a:off x="6572264" y="4572008"/>
              <a:ext cx="178595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fr-FR" dirty="0"/>
            </a:p>
          </p:txBody>
        </p:sp>
        <p:cxnSp>
          <p:nvCxnSpPr>
            <p:cNvPr id="23" name="Connecteur en arc 22"/>
            <p:cNvCxnSpPr>
              <a:stCxn id="17" idx="2"/>
              <a:endCxn id="18" idx="0"/>
            </p:cNvCxnSpPr>
            <p:nvPr/>
          </p:nvCxnSpPr>
          <p:spPr>
            <a:xfrm rot="16200000" flipH="1">
              <a:off x="6286512" y="3393281"/>
              <a:ext cx="857256" cy="150019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checkerboard(across)">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2"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Rappel </a:t>
            </a:r>
            <a:r>
              <a:rPr lang="en-US" dirty="0" err="1" smtClean="0"/>
              <a:t>Protocole</a:t>
            </a:r>
            <a:r>
              <a:rPr lang="en-US" dirty="0" smtClean="0"/>
              <a:t> TCP/IP</a:t>
            </a:r>
            <a:endParaRPr lang="fr-FR" dirty="0"/>
          </a:p>
        </p:txBody>
      </p:sp>
      <p:sp>
        <p:nvSpPr>
          <p:cNvPr id="4" name="Espace réservé du contenu 3"/>
          <p:cNvSpPr>
            <a:spLocks noGrp="1"/>
          </p:cNvSpPr>
          <p:nvPr>
            <p:ph sz="quarter" idx="1"/>
          </p:nvPr>
        </p:nvSpPr>
        <p:spPr/>
        <p:txBody>
          <a:bodyPr/>
          <a:lstStyle/>
          <a:p>
            <a:r>
              <a:rPr lang="en-US" dirty="0" smtClean="0"/>
              <a:t>Les Couches </a:t>
            </a:r>
            <a:r>
              <a:rPr lang="en-US" dirty="0" err="1" smtClean="0"/>
              <a:t>Protocoles</a:t>
            </a:r>
            <a:r>
              <a:rPr lang="en-US" dirty="0" smtClean="0"/>
              <a:t>  TCP/IP</a:t>
            </a:r>
            <a:endParaRPr lang="fr-FR" dirty="0"/>
          </a:p>
        </p:txBody>
      </p:sp>
      <p:sp>
        <p:nvSpPr>
          <p:cNvPr id="5" name="Espace réservé du numéro de diapositive 4"/>
          <p:cNvSpPr>
            <a:spLocks noGrp="1"/>
          </p:cNvSpPr>
          <p:nvPr>
            <p:ph type="sldNum" sz="quarter" idx="12"/>
          </p:nvPr>
        </p:nvSpPr>
        <p:spPr/>
        <p:txBody>
          <a:bodyPr/>
          <a:lstStyle/>
          <a:p>
            <a:fld id="{56FB4792-419C-44CD-B88C-CDD294753ED8}" type="slidenum">
              <a:rPr lang="fr-FR" smtClean="0"/>
              <a:pPr/>
              <a:t>7</a:t>
            </a:fld>
            <a:endParaRPr lang="fr-FR"/>
          </a:p>
        </p:txBody>
      </p:sp>
      <p:sp>
        <p:nvSpPr>
          <p:cNvPr id="9" name="Rectangle 8"/>
          <p:cNvSpPr/>
          <p:nvPr/>
        </p:nvSpPr>
        <p:spPr>
          <a:xfrm>
            <a:off x="3014650" y="1928802"/>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Application</a:t>
            </a:r>
            <a:endParaRPr lang="fr-FR" dirty="0"/>
          </a:p>
        </p:txBody>
      </p:sp>
      <p:sp>
        <p:nvSpPr>
          <p:cNvPr id="10" name="Rectangle 9"/>
          <p:cNvSpPr/>
          <p:nvPr/>
        </p:nvSpPr>
        <p:spPr>
          <a:xfrm>
            <a:off x="3000364" y="2928934"/>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Transport</a:t>
            </a:r>
            <a:endParaRPr lang="fr-FR" dirty="0"/>
          </a:p>
        </p:txBody>
      </p:sp>
      <p:sp>
        <p:nvSpPr>
          <p:cNvPr id="11" name="Rectangle 10"/>
          <p:cNvSpPr/>
          <p:nvPr/>
        </p:nvSpPr>
        <p:spPr>
          <a:xfrm>
            <a:off x="3000364" y="3929066"/>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Internet</a:t>
            </a:r>
            <a:endParaRPr lang="fr-FR" dirty="0"/>
          </a:p>
        </p:txBody>
      </p:sp>
      <p:sp>
        <p:nvSpPr>
          <p:cNvPr id="12" name="Rectangle 11"/>
          <p:cNvSpPr/>
          <p:nvPr/>
        </p:nvSpPr>
        <p:spPr>
          <a:xfrm>
            <a:off x="3000364" y="4929198"/>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Physique</a:t>
            </a:r>
            <a:endParaRPr lang="fr-FR" dirty="0"/>
          </a:p>
        </p:txBody>
      </p:sp>
      <p:sp>
        <p:nvSpPr>
          <p:cNvPr id="22" name="Rectangle 21"/>
          <p:cNvSpPr/>
          <p:nvPr/>
        </p:nvSpPr>
        <p:spPr>
          <a:xfrm>
            <a:off x="5372112" y="1871658"/>
            <a:ext cx="177165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HTTP- FTP- STMP-DNS-DHCP-Telnet</a:t>
            </a:r>
            <a:endParaRPr lang="fr-FR" dirty="0">
              <a:solidFill>
                <a:schemeClr val="tx1">
                  <a:lumMod val="95000"/>
                  <a:lumOff val="5000"/>
                </a:schemeClr>
              </a:solidFill>
            </a:endParaRPr>
          </a:p>
        </p:txBody>
      </p:sp>
      <p:sp>
        <p:nvSpPr>
          <p:cNvPr id="13" name="Rectangle 12"/>
          <p:cNvSpPr/>
          <p:nvPr/>
        </p:nvSpPr>
        <p:spPr>
          <a:xfrm>
            <a:off x="5357818" y="2928934"/>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 - UDP</a:t>
            </a:r>
            <a:endParaRPr lang="fr-FR" dirty="0">
              <a:solidFill>
                <a:schemeClr val="tx1"/>
              </a:solidFill>
            </a:endParaRPr>
          </a:p>
        </p:txBody>
      </p:sp>
      <p:sp>
        <p:nvSpPr>
          <p:cNvPr id="14" name="Rectangle 13"/>
          <p:cNvSpPr/>
          <p:nvPr/>
        </p:nvSpPr>
        <p:spPr>
          <a:xfrm>
            <a:off x="5357818" y="3929066"/>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fr-FR" dirty="0">
              <a:solidFill>
                <a:schemeClr val="tx1"/>
              </a:solidFill>
            </a:endParaRPr>
          </a:p>
        </p:txBody>
      </p:sp>
      <p:sp>
        <p:nvSpPr>
          <p:cNvPr id="15" name="Rectangle 14"/>
          <p:cNvSpPr/>
          <p:nvPr/>
        </p:nvSpPr>
        <p:spPr>
          <a:xfrm>
            <a:off x="5357818" y="4929198"/>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Ethrnet</a:t>
            </a:r>
            <a:r>
              <a:rPr lang="en-US" dirty="0" smtClean="0">
                <a:solidFill>
                  <a:schemeClr val="tx1"/>
                </a:solidFill>
              </a:rPr>
              <a:t> – </a:t>
            </a:r>
            <a:r>
              <a:rPr lang="en-US" dirty="0" err="1" smtClean="0">
                <a:solidFill>
                  <a:schemeClr val="tx1"/>
                </a:solidFill>
              </a:rPr>
              <a:t>Wifi</a:t>
            </a:r>
            <a:endParaRPr lang="fr-FR" dirty="0">
              <a:solidFill>
                <a:schemeClr val="tx1"/>
              </a:solidFill>
            </a:endParaRPr>
          </a:p>
        </p:txBody>
      </p:sp>
      <p:pic>
        <p:nvPicPr>
          <p:cNvPr id="1027" name="Picture 3" descr="D:\presentationJavaSocket\file.png"/>
          <p:cNvPicPr>
            <a:picLocks noChangeAspect="1" noChangeArrowheads="1"/>
          </p:cNvPicPr>
          <p:nvPr/>
        </p:nvPicPr>
        <p:blipFill>
          <a:blip r:embed="rId3" cstate="print"/>
          <a:srcRect/>
          <a:stretch>
            <a:fillRect/>
          </a:stretch>
        </p:blipFill>
        <p:spPr bwMode="auto">
          <a:xfrm>
            <a:off x="7786710" y="2000240"/>
            <a:ext cx="571504" cy="571504"/>
          </a:xfrm>
          <a:prstGeom prst="rect">
            <a:avLst/>
          </a:prstGeom>
          <a:noFill/>
        </p:spPr>
      </p:pic>
      <p:pic>
        <p:nvPicPr>
          <p:cNvPr id="16" name="Picture 2" descr="D:\presentationJavaSocket\open.png"/>
          <p:cNvPicPr>
            <a:picLocks noChangeAspect="1" noChangeArrowheads="1"/>
          </p:cNvPicPr>
          <p:nvPr/>
        </p:nvPicPr>
        <p:blipFill>
          <a:blip r:embed="rId4" cstate="print"/>
          <a:srcRect/>
          <a:stretch>
            <a:fillRect/>
          </a:stretch>
        </p:blipFill>
        <p:spPr bwMode="auto">
          <a:xfrm>
            <a:off x="7786710" y="5214950"/>
            <a:ext cx="571504" cy="571504"/>
          </a:xfrm>
          <a:prstGeom prst="rect">
            <a:avLst/>
          </a:prstGeom>
          <a:noFill/>
        </p:spPr>
      </p:pic>
      <p:pic>
        <p:nvPicPr>
          <p:cNvPr id="17" name="Picture 2" descr="D:\presentationJavaSocket\open.png"/>
          <p:cNvPicPr>
            <a:picLocks noChangeAspect="1" noChangeArrowheads="1"/>
          </p:cNvPicPr>
          <p:nvPr/>
        </p:nvPicPr>
        <p:blipFill>
          <a:blip r:embed="rId5" cstate="print"/>
          <a:srcRect/>
          <a:stretch>
            <a:fillRect/>
          </a:stretch>
        </p:blipFill>
        <p:spPr bwMode="auto">
          <a:xfrm>
            <a:off x="7858148" y="5319728"/>
            <a:ext cx="428628" cy="428628"/>
          </a:xfrm>
          <a:prstGeom prst="rect">
            <a:avLst/>
          </a:prstGeom>
          <a:noFill/>
        </p:spPr>
      </p:pic>
      <p:pic>
        <p:nvPicPr>
          <p:cNvPr id="18" name="Picture 2" descr="D:\presentationJavaSocket\open.png"/>
          <p:cNvPicPr>
            <a:picLocks noChangeAspect="1" noChangeArrowheads="1"/>
          </p:cNvPicPr>
          <p:nvPr/>
        </p:nvPicPr>
        <p:blipFill>
          <a:blip r:embed="rId6" cstate="print"/>
          <a:srcRect/>
          <a:stretch>
            <a:fillRect/>
          </a:stretch>
        </p:blipFill>
        <p:spPr bwMode="auto">
          <a:xfrm>
            <a:off x="7929586" y="5357826"/>
            <a:ext cx="328618" cy="328618"/>
          </a:xfrm>
          <a:prstGeom prst="rect">
            <a:avLst/>
          </a:prstGeom>
          <a:noFill/>
        </p:spPr>
      </p:pic>
      <p:pic>
        <p:nvPicPr>
          <p:cNvPr id="25" name="Picture 2" descr="D:\presentationJavaSocket\open.png"/>
          <p:cNvPicPr>
            <a:picLocks noChangeAspect="1" noChangeArrowheads="1"/>
          </p:cNvPicPr>
          <p:nvPr/>
        </p:nvPicPr>
        <p:blipFill>
          <a:blip r:embed="rId7" cstate="print"/>
          <a:srcRect/>
          <a:stretch>
            <a:fillRect/>
          </a:stretch>
        </p:blipFill>
        <p:spPr bwMode="auto">
          <a:xfrm>
            <a:off x="7786710" y="4036223"/>
            <a:ext cx="535785" cy="535785"/>
          </a:xfrm>
          <a:prstGeom prst="rect">
            <a:avLst/>
          </a:prstGeom>
          <a:noFill/>
        </p:spPr>
      </p:pic>
      <p:pic>
        <p:nvPicPr>
          <p:cNvPr id="26" name="Picture 2" descr="D:\presentationJavaSocket\open.png"/>
          <p:cNvPicPr>
            <a:picLocks noChangeAspect="1" noChangeArrowheads="1"/>
          </p:cNvPicPr>
          <p:nvPr/>
        </p:nvPicPr>
        <p:blipFill>
          <a:blip r:embed="rId8" cstate="print"/>
          <a:srcRect/>
          <a:stretch>
            <a:fillRect/>
          </a:stretch>
        </p:blipFill>
        <p:spPr bwMode="auto">
          <a:xfrm>
            <a:off x="7858147" y="4074320"/>
            <a:ext cx="410773" cy="410773"/>
          </a:xfrm>
          <a:prstGeom prst="rect">
            <a:avLst/>
          </a:prstGeom>
          <a:noFill/>
        </p:spPr>
      </p:pic>
      <p:pic>
        <p:nvPicPr>
          <p:cNvPr id="29" name="Picture 2" descr="D:\presentationJavaSocket\open.png"/>
          <p:cNvPicPr>
            <a:picLocks noChangeAspect="1" noChangeArrowheads="1"/>
          </p:cNvPicPr>
          <p:nvPr/>
        </p:nvPicPr>
        <p:blipFill>
          <a:blip r:embed="rId9" cstate="print"/>
          <a:srcRect/>
          <a:stretch>
            <a:fillRect/>
          </a:stretch>
        </p:blipFill>
        <p:spPr bwMode="auto">
          <a:xfrm>
            <a:off x="7848619" y="3062281"/>
            <a:ext cx="438157" cy="438157"/>
          </a:xfrm>
          <a:prstGeom prst="rect">
            <a:avLst/>
          </a:prstGeom>
          <a:noFill/>
        </p:spPr>
      </p:pic>
      <p:sp>
        <p:nvSpPr>
          <p:cNvPr id="33" name="Accolade ouvrante 32"/>
          <p:cNvSpPr/>
          <p:nvPr/>
        </p:nvSpPr>
        <p:spPr>
          <a:xfrm rot="16200000" flipV="1">
            <a:off x="7965304" y="5322106"/>
            <a:ext cx="142877" cy="1071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4" name="ZoneTexte 33"/>
          <p:cNvSpPr txBox="1"/>
          <p:nvPr/>
        </p:nvSpPr>
        <p:spPr>
          <a:xfrm>
            <a:off x="7617515" y="5857892"/>
            <a:ext cx="883575" cy="307777"/>
          </a:xfrm>
          <a:prstGeom prst="rect">
            <a:avLst/>
          </a:prstGeom>
          <a:noFill/>
        </p:spPr>
        <p:txBody>
          <a:bodyPr wrap="none" rtlCol="0">
            <a:spAutoFit/>
          </a:bodyPr>
          <a:lstStyle/>
          <a:p>
            <a:r>
              <a:rPr lang="en-US" sz="1400" dirty="0" smtClean="0">
                <a:solidFill>
                  <a:srgbClr val="FF0000"/>
                </a:solidFill>
              </a:rPr>
              <a:t>Ethernet</a:t>
            </a:r>
            <a:endParaRPr lang="fr-FR" sz="1400" dirty="0">
              <a:solidFill>
                <a:srgbClr val="FF0000"/>
              </a:solidFill>
            </a:endParaRPr>
          </a:p>
        </p:txBody>
      </p:sp>
      <p:sp>
        <p:nvSpPr>
          <p:cNvPr id="35" name="Accolade ouvrante 34"/>
          <p:cNvSpPr/>
          <p:nvPr/>
        </p:nvSpPr>
        <p:spPr>
          <a:xfrm rot="16200000" flipV="1">
            <a:off x="7965304" y="4179100"/>
            <a:ext cx="142878" cy="9286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6" name="ZoneTexte 35"/>
          <p:cNvSpPr txBox="1"/>
          <p:nvPr/>
        </p:nvSpPr>
        <p:spPr>
          <a:xfrm>
            <a:off x="7751007" y="4643446"/>
            <a:ext cx="736099" cy="307777"/>
          </a:xfrm>
          <a:prstGeom prst="rect">
            <a:avLst/>
          </a:prstGeom>
          <a:noFill/>
        </p:spPr>
        <p:txBody>
          <a:bodyPr wrap="none" rtlCol="0">
            <a:spAutoFit/>
          </a:bodyPr>
          <a:lstStyle/>
          <a:p>
            <a:r>
              <a:rPr lang="en-US" sz="1400" dirty="0" err="1" smtClean="0">
                <a:solidFill>
                  <a:srgbClr val="FF0000"/>
                </a:solidFill>
              </a:rPr>
              <a:t>Paquet</a:t>
            </a:r>
            <a:endParaRPr lang="fr-FR" sz="1400" dirty="0">
              <a:solidFill>
                <a:srgbClr val="FF0000"/>
              </a:solidFill>
            </a:endParaRPr>
          </a:p>
        </p:txBody>
      </p:sp>
      <p:sp>
        <p:nvSpPr>
          <p:cNvPr id="37" name="Accolade ouvrante 36"/>
          <p:cNvSpPr/>
          <p:nvPr/>
        </p:nvSpPr>
        <p:spPr>
          <a:xfrm rot="16200000" flipV="1">
            <a:off x="7981116" y="3143249"/>
            <a:ext cx="142878" cy="857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ZoneTexte 37"/>
          <p:cNvSpPr txBox="1"/>
          <p:nvPr/>
        </p:nvSpPr>
        <p:spPr>
          <a:xfrm>
            <a:off x="7623927" y="3571876"/>
            <a:ext cx="877163" cy="307777"/>
          </a:xfrm>
          <a:prstGeom prst="rect">
            <a:avLst/>
          </a:prstGeom>
          <a:noFill/>
        </p:spPr>
        <p:txBody>
          <a:bodyPr wrap="none" rtlCol="0">
            <a:spAutoFit/>
          </a:bodyPr>
          <a:lstStyle/>
          <a:p>
            <a:r>
              <a:rPr lang="en-US" sz="1400" dirty="0" smtClean="0">
                <a:solidFill>
                  <a:srgbClr val="FF0000"/>
                </a:solidFill>
              </a:rPr>
              <a:t>Segment</a:t>
            </a:r>
            <a:endParaRPr lang="fr-FR" sz="1400" dirty="0">
              <a:solidFill>
                <a:srgbClr val="FF0000"/>
              </a:solidFill>
            </a:endParaRPr>
          </a:p>
        </p:txBody>
      </p:sp>
      <p:sp>
        <p:nvSpPr>
          <p:cNvPr id="39" name="Accolade ouvrante 38"/>
          <p:cNvSpPr/>
          <p:nvPr/>
        </p:nvSpPr>
        <p:spPr>
          <a:xfrm rot="16200000" flipV="1">
            <a:off x="8001023" y="2428869"/>
            <a:ext cx="142878" cy="5715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40" name="ZoneTexte 39"/>
          <p:cNvSpPr txBox="1"/>
          <p:nvPr/>
        </p:nvSpPr>
        <p:spPr>
          <a:xfrm>
            <a:off x="7786710" y="2692595"/>
            <a:ext cx="561372" cy="307777"/>
          </a:xfrm>
          <a:prstGeom prst="rect">
            <a:avLst/>
          </a:prstGeom>
          <a:noFill/>
        </p:spPr>
        <p:txBody>
          <a:bodyPr wrap="none" rtlCol="0">
            <a:spAutoFit/>
          </a:bodyPr>
          <a:lstStyle/>
          <a:p>
            <a:r>
              <a:rPr lang="en-US" sz="1400" dirty="0" smtClean="0">
                <a:solidFill>
                  <a:srgbClr val="FF0000"/>
                </a:solidFill>
              </a:rPr>
              <a:t>Data</a:t>
            </a:r>
            <a:endParaRPr lang="fr-FR" sz="1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20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20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1000"/>
                                        <p:tgtEl>
                                          <p:spTgt spid="18"/>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1000"/>
                                        <p:tgtEl>
                                          <p:spTgt spid="25"/>
                                        </p:tgtEl>
                                      </p:cBhvr>
                                    </p:animEffect>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1000"/>
                                        <p:tgtEl>
                                          <p:spTgt spid="26"/>
                                        </p:tgtEl>
                                      </p:cBhvr>
                                    </p:animEffect>
                                  </p:childTnLst>
                                </p:cTn>
                              </p:par>
                              <p:par>
                                <p:cTn id="20" presetID="2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1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500"/>
                                        <p:tgtEl>
                                          <p:spTgt spid="3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027"/>
                                        </p:tgtEl>
                                        <p:attrNameLst>
                                          <p:attrName>style.visibility</p:attrName>
                                        </p:attrNameLst>
                                      </p:cBhvr>
                                      <p:to>
                                        <p:strVal val="visible"/>
                                      </p:to>
                                    </p:set>
                                    <p:animEffect transition="in" filter="wipe(down)">
                                      <p:cBhvr>
                                        <p:cTn id="5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7" grpId="0" animBg="1"/>
      <p:bldP spid="38" grpId="0"/>
      <p:bldP spid="39"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idx="1"/>
          </p:nvPr>
        </p:nvSpPr>
        <p:spPr/>
        <p:txBody>
          <a:bodyPr/>
          <a:lstStyle/>
          <a:p>
            <a:r>
              <a:rPr smtClean="0"/>
              <a:t>Communication via TCP (Socket)</a:t>
            </a:r>
            <a:endParaRPr lang="fr-FR" dirty="0"/>
          </a:p>
        </p:txBody>
      </p:sp>
      <p:sp>
        <p:nvSpPr>
          <p:cNvPr id="9" name="Espace réservé du texte 8"/>
          <p:cNvSpPr>
            <a:spLocks noGrp="1"/>
          </p:cNvSpPr>
          <p:nvPr>
            <p:ph type="body" sz="half" idx="3"/>
          </p:nvPr>
        </p:nvSpPr>
        <p:spPr/>
        <p:txBody>
          <a:bodyPr/>
          <a:lstStyle/>
          <a:p>
            <a:r>
              <a:rPr lang="en-US" dirty="0" smtClean="0"/>
              <a:t>Communication via UDP (</a:t>
            </a:r>
            <a:r>
              <a:rPr lang="en-US" dirty="0" err="1" smtClean="0"/>
              <a:t>DataGram</a:t>
            </a:r>
            <a:r>
              <a:rPr lang="en-US" dirty="0" smtClean="0"/>
              <a:t>)</a:t>
            </a:r>
            <a:endParaRPr lang="fr-FR" dirty="0"/>
          </a:p>
        </p:txBody>
      </p:sp>
      <p:sp>
        <p:nvSpPr>
          <p:cNvPr id="8" name="Espace réservé du contenu 7"/>
          <p:cNvSpPr>
            <a:spLocks noGrp="1"/>
          </p:cNvSpPr>
          <p:nvPr>
            <p:ph sz="quarter" idx="2"/>
          </p:nvPr>
        </p:nvSpPr>
        <p:spPr/>
        <p:txBody>
          <a:bodyPr>
            <a:normAutofit lnSpcReduction="10000"/>
          </a:bodyPr>
          <a:lstStyle/>
          <a:p>
            <a:r>
              <a:rPr lang="fr-FR" dirty="0" smtClean="0"/>
              <a:t>garantir la fiabilité de la transmission.</a:t>
            </a:r>
          </a:p>
          <a:p>
            <a:r>
              <a:rPr lang="en-US" dirty="0" smtClean="0"/>
              <a:t>Communication </a:t>
            </a:r>
            <a:r>
              <a:rPr lang="fr-FR" dirty="0" err="1" smtClean="0"/>
              <a:t>RealTime</a:t>
            </a:r>
            <a:endParaRPr lang="fr-FR" dirty="0" smtClean="0"/>
          </a:p>
          <a:p>
            <a:r>
              <a:rPr lang="en-US" dirty="0" err="1" smtClean="0"/>
              <a:t>Vitesse</a:t>
            </a:r>
            <a:r>
              <a:rPr lang="en-US" dirty="0" smtClean="0"/>
              <a:t> plus lent </a:t>
            </a:r>
            <a:r>
              <a:rPr lang="en-US" dirty="0" err="1" smtClean="0"/>
              <a:t>que</a:t>
            </a:r>
            <a:r>
              <a:rPr lang="en-US" dirty="0" smtClean="0"/>
              <a:t> UDP</a:t>
            </a:r>
          </a:p>
          <a:p>
            <a:r>
              <a:rPr lang="en-US" dirty="0" smtClean="0"/>
              <a:t>Les </a:t>
            </a:r>
            <a:r>
              <a:rPr lang="en-US" dirty="0" err="1" smtClean="0"/>
              <a:t>paquets</a:t>
            </a:r>
            <a:r>
              <a:rPr lang="en-US" dirty="0" smtClean="0"/>
              <a:t> </a:t>
            </a:r>
            <a:r>
              <a:rPr lang="en-US" dirty="0" err="1" smtClean="0"/>
              <a:t>sont</a:t>
            </a:r>
            <a:r>
              <a:rPr lang="en-US" dirty="0" smtClean="0"/>
              <a:t> arrives de </a:t>
            </a:r>
            <a:r>
              <a:rPr lang="en-US" dirty="0" err="1" smtClean="0"/>
              <a:t>maniere</a:t>
            </a:r>
            <a:r>
              <a:rPr lang="en-US" dirty="0" smtClean="0"/>
              <a:t> </a:t>
            </a:r>
            <a:r>
              <a:rPr lang="en-US" dirty="0" err="1" smtClean="0"/>
              <a:t>organise</a:t>
            </a:r>
            <a:r>
              <a:rPr lang="en-US" dirty="0" smtClean="0"/>
              <a:t> </a:t>
            </a:r>
            <a:endParaRPr lang="fr-FR" dirty="0"/>
          </a:p>
        </p:txBody>
      </p:sp>
      <p:sp>
        <p:nvSpPr>
          <p:cNvPr id="10" name="Espace réservé du contenu 9"/>
          <p:cNvSpPr>
            <a:spLocks noGrp="1"/>
          </p:cNvSpPr>
          <p:nvPr>
            <p:ph sz="quarter" idx="4"/>
          </p:nvPr>
        </p:nvSpPr>
        <p:spPr/>
        <p:txBody>
          <a:bodyPr/>
          <a:lstStyle/>
          <a:p>
            <a:r>
              <a:rPr lang="en-US" dirty="0" err="1" smtClean="0"/>
              <a:t>Vitesse</a:t>
            </a:r>
            <a:r>
              <a:rPr lang="en-US" dirty="0" smtClean="0"/>
              <a:t> de </a:t>
            </a:r>
            <a:r>
              <a:rPr lang="en-US" dirty="0" err="1" smtClean="0"/>
              <a:t>transsmision</a:t>
            </a:r>
            <a:r>
              <a:rPr lang="en-US" dirty="0" smtClean="0"/>
              <a:t> plus </a:t>
            </a:r>
            <a:r>
              <a:rPr lang="en-US" dirty="0" err="1" smtClean="0"/>
              <a:t>rapide</a:t>
            </a:r>
            <a:r>
              <a:rPr lang="en-US" dirty="0" smtClean="0"/>
              <a:t> </a:t>
            </a:r>
            <a:r>
              <a:rPr lang="en-US" dirty="0" err="1" smtClean="0"/>
              <a:t>que</a:t>
            </a:r>
            <a:r>
              <a:rPr lang="en-US" dirty="0" smtClean="0"/>
              <a:t> TCP</a:t>
            </a:r>
          </a:p>
          <a:p>
            <a:r>
              <a:rPr lang="en-US" dirty="0" smtClean="0"/>
              <a:t>Pas </a:t>
            </a:r>
            <a:r>
              <a:rPr lang="en-US" dirty="0" err="1" smtClean="0"/>
              <a:t>garanter</a:t>
            </a:r>
            <a:r>
              <a:rPr lang="en-US" dirty="0" smtClean="0"/>
              <a:t>  </a:t>
            </a:r>
            <a:r>
              <a:rPr lang="en-US" dirty="0" err="1" smtClean="0"/>
              <a:t>que</a:t>
            </a:r>
            <a:r>
              <a:rPr lang="en-US" dirty="0" smtClean="0"/>
              <a:t> les </a:t>
            </a:r>
            <a:r>
              <a:rPr lang="en-US" dirty="0" err="1" smtClean="0"/>
              <a:t>paquets</a:t>
            </a:r>
            <a:r>
              <a:rPr lang="en-US" dirty="0" smtClean="0"/>
              <a:t> arrives</a:t>
            </a:r>
            <a:endParaRPr lang="fr-FR" dirty="0" smtClean="0"/>
          </a:p>
          <a:p>
            <a:r>
              <a:rPr lang="en-US" dirty="0" smtClean="0"/>
              <a:t>Pas order </a:t>
            </a:r>
            <a:r>
              <a:rPr lang="en-US" dirty="0" err="1" smtClean="0"/>
              <a:t>d’envoie</a:t>
            </a:r>
            <a:r>
              <a:rPr lang="en-US" dirty="0" smtClean="0"/>
              <a:t>  </a:t>
            </a:r>
            <a:r>
              <a:rPr lang="en-US" dirty="0" err="1" smtClean="0"/>
              <a:t>maniere</a:t>
            </a:r>
            <a:r>
              <a:rPr lang="en-US" dirty="0" smtClean="0"/>
              <a:t> </a:t>
            </a:r>
            <a:r>
              <a:rPr lang="en-US" dirty="0" err="1" smtClean="0"/>
              <a:t>aleratoire</a:t>
            </a:r>
            <a:endParaRPr lang="en-US" dirty="0" smtClean="0"/>
          </a:p>
        </p:txBody>
      </p:sp>
      <p:sp>
        <p:nvSpPr>
          <p:cNvPr id="4" name="Espace réservé du numéro de diapositive 3"/>
          <p:cNvSpPr>
            <a:spLocks noGrp="1"/>
          </p:cNvSpPr>
          <p:nvPr>
            <p:ph type="sldNum" sz="quarter" idx="12"/>
          </p:nvPr>
        </p:nvSpPr>
        <p:spPr/>
        <p:txBody>
          <a:bodyPr/>
          <a:lstStyle/>
          <a:p>
            <a:fld id="{56FB4792-419C-44CD-B88C-CDD294753ED8}" type="slidenum">
              <a:rPr lang="fr-FR" smtClean="0"/>
              <a:pPr/>
              <a:t>8</a:t>
            </a:fld>
            <a:endParaRPr lang="fr-FR"/>
          </a:p>
        </p:txBody>
      </p:sp>
      <p:sp>
        <p:nvSpPr>
          <p:cNvPr id="2" name="Titre 1"/>
          <p:cNvSpPr>
            <a:spLocks noGrp="1"/>
          </p:cNvSpPr>
          <p:nvPr>
            <p:ph type="title"/>
          </p:nvPr>
        </p:nvSpPr>
        <p:spPr/>
        <p:txBody>
          <a:bodyPr/>
          <a:lstStyle/>
          <a:p>
            <a:r>
              <a:rPr lang="en-US" dirty="0" smtClean="0"/>
              <a:t>Les Base des Socket</a:t>
            </a:r>
            <a:endParaRPr lang="fr-FR"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checkerboard(across)">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4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8" grpId="0" uiExpand="1" build="p"/>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2023-2024</a:t>
            </a:r>
            <a:endParaRPr lang="fr-FR"/>
          </a:p>
        </p:txBody>
      </p:sp>
      <p:sp>
        <p:nvSpPr>
          <p:cNvPr id="3" name="Espace réservé du numéro de diapositive 2"/>
          <p:cNvSpPr>
            <a:spLocks noGrp="1"/>
          </p:cNvSpPr>
          <p:nvPr>
            <p:ph type="sldNum" sz="quarter" idx="12"/>
          </p:nvPr>
        </p:nvSpPr>
        <p:spPr/>
        <p:txBody>
          <a:bodyPr/>
          <a:lstStyle/>
          <a:p>
            <a:fld id="{56FB4792-419C-44CD-B88C-CDD294753ED8}" type="slidenum">
              <a:rPr lang="fr-FR" smtClean="0"/>
              <a:pPr/>
              <a:t>9</a:t>
            </a:fld>
            <a:endParaRPr lang="fr-FR"/>
          </a:p>
        </p:txBody>
      </p:sp>
      <p:sp>
        <p:nvSpPr>
          <p:cNvPr id="4" name="Rectangle 3"/>
          <p:cNvSpPr/>
          <p:nvPr/>
        </p:nvSpPr>
        <p:spPr>
          <a:xfrm>
            <a:off x="857224" y="785794"/>
            <a:ext cx="1571636" cy="350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latin typeface="Arial Black" pitchFamily="34" charset="0"/>
              </a:rPr>
              <a:t>browser</a:t>
            </a:r>
            <a:endParaRPr lang="fr-FR" b="1" dirty="0">
              <a:latin typeface="Arial Black" pitchFamily="34" charset="0"/>
            </a:endParaRPr>
          </a:p>
        </p:txBody>
      </p:sp>
      <p:sp>
        <p:nvSpPr>
          <p:cNvPr id="5" name="Rectangle 4"/>
          <p:cNvSpPr/>
          <p:nvPr/>
        </p:nvSpPr>
        <p:spPr>
          <a:xfrm>
            <a:off x="6786578" y="785794"/>
            <a:ext cx="1571636" cy="335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Black" pitchFamily="34" charset="0"/>
              </a:rPr>
              <a:t>server</a:t>
            </a:r>
            <a:endParaRPr lang="fr-FR" dirty="0">
              <a:latin typeface="Arial Black" pitchFamily="34" charset="0"/>
            </a:endParaRPr>
          </a:p>
        </p:txBody>
      </p:sp>
      <p:sp>
        <p:nvSpPr>
          <p:cNvPr id="6" name="Rectangle 5"/>
          <p:cNvSpPr/>
          <p:nvPr/>
        </p:nvSpPr>
        <p:spPr>
          <a:xfrm>
            <a:off x="964381"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application</a:t>
            </a:r>
            <a:endParaRPr lang="fr-FR" sz="1600" dirty="0"/>
          </a:p>
        </p:txBody>
      </p:sp>
      <p:sp>
        <p:nvSpPr>
          <p:cNvPr id="7" name="Rectangle 6"/>
          <p:cNvSpPr/>
          <p:nvPr/>
        </p:nvSpPr>
        <p:spPr>
          <a:xfrm>
            <a:off x="964381" y="2857496"/>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a:t>
            </a:r>
            <a:endParaRPr lang="fr-FR" dirty="0"/>
          </a:p>
        </p:txBody>
      </p:sp>
      <p:sp>
        <p:nvSpPr>
          <p:cNvPr id="8" name="Rectangle 7"/>
          <p:cNvSpPr/>
          <p:nvPr/>
        </p:nvSpPr>
        <p:spPr>
          <a:xfrm>
            <a:off x="964381" y="335756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fr-FR" dirty="0"/>
          </a:p>
        </p:txBody>
      </p:sp>
      <p:sp>
        <p:nvSpPr>
          <p:cNvPr id="9" name="Rectangle 8"/>
          <p:cNvSpPr/>
          <p:nvPr/>
        </p:nvSpPr>
        <p:spPr>
          <a:xfrm>
            <a:off x="964381" y="3929066"/>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physique</a:t>
            </a:r>
            <a:endParaRPr lang="fr-FR" dirty="0"/>
          </a:p>
        </p:txBody>
      </p:sp>
      <p:sp>
        <p:nvSpPr>
          <p:cNvPr id="10" name="Rectangle 9"/>
          <p:cNvSpPr/>
          <p:nvPr/>
        </p:nvSpPr>
        <p:spPr>
          <a:xfrm>
            <a:off x="6929454" y="2143116"/>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application</a:t>
            </a:r>
            <a:endParaRPr lang="fr-FR" sz="1600" dirty="0"/>
          </a:p>
        </p:txBody>
      </p:sp>
      <p:sp>
        <p:nvSpPr>
          <p:cNvPr id="11" name="Rectangle 10"/>
          <p:cNvSpPr/>
          <p:nvPr/>
        </p:nvSpPr>
        <p:spPr>
          <a:xfrm>
            <a:off x="6929454" y="2714620"/>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a:t>
            </a:r>
            <a:endParaRPr lang="fr-FR" dirty="0"/>
          </a:p>
        </p:txBody>
      </p:sp>
      <p:sp>
        <p:nvSpPr>
          <p:cNvPr id="12" name="Rectangle 11"/>
          <p:cNvSpPr/>
          <p:nvPr/>
        </p:nvSpPr>
        <p:spPr>
          <a:xfrm>
            <a:off x="6929454" y="3214686"/>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fr-FR" dirty="0"/>
          </a:p>
        </p:txBody>
      </p:sp>
      <p:sp>
        <p:nvSpPr>
          <p:cNvPr id="13" name="Rectangle 12"/>
          <p:cNvSpPr/>
          <p:nvPr/>
        </p:nvSpPr>
        <p:spPr>
          <a:xfrm>
            <a:off x="6929454" y="3786190"/>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physique</a:t>
            </a:r>
            <a:endParaRPr lang="fr-FR" dirty="0"/>
          </a:p>
        </p:txBody>
      </p:sp>
      <p:sp>
        <p:nvSpPr>
          <p:cNvPr id="14" name="Ellipse 13"/>
          <p:cNvSpPr/>
          <p:nvPr/>
        </p:nvSpPr>
        <p:spPr>
          <a:xfrm>
            <a:off x="1285852" y="5572140"/>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fr-FR" dirty="0"/>
          </a:p>
        </p:txBody>
      </p:sp>
      <p:sp>
        <p:nvSpPr>
          <p:cNvPr id="15" name="Ellipse 14"/>
          <p:cNvSpPr/>
          <p:nvPr/>
        </p:nvSpPr>
        <p:spPr>
          <a:xfrm>
            <a:off x="7358082" y="5572140"/>
            <a:ext cx="78581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endParaRPr lang="fr-FR" dirty="0"/>
          </a:p>
        </p:txBody>
      </p:sp>
      <p:sp>
        <p:nvSpPr>
          <p:cNvPr id="16" name="Rectangle 15"/>
          <p:cNvSpPr/>
          <p:nvPr/>
        </p:nvSpPr>
        <p:spPr>
          <a:xfrm>
            <a:off x="7429520" y="4714884"/>
            <a:ext cx="64294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fr-FR" dirty="0"/>
          </a:p>
        </p:txBody>
      </p:sp>
      <p:cxnSp>
        <p:nvCxnSpPr>
          <p:cNvPr id="18" name="Connecteur droit 17"/>
          <p:cNvCxnSpPr>
            <a:stCxn id="15" idx="0"/>
            <a:endCxn id="16" idx="2"/>
          </p:cNvCxnSpPr>
          <p:nvPr/>
        </p:nvCxnSpPr>
        <p:spPr>
          <a:xfrm rot="5400000" flipH="1" flipV="1">
            <a:off x="7572396" y="5393545"/>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a:stCxn id="16" idx="0"/>
            <a:endCxn id="13" idx="2"/>
          </p:cNvCxnSpPr>
          <p:nvPr/>
        </p:nvCxnSpPr>
        <p:spPr>
          <a:xfrm rot="16200000" flipV="1">
            <a:off x="7375942" y="4339834"/>
            <a:ext cx="571504" cy="178595"/>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285852" y="4643446"/>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fr-FR" dirty="0"/>
          </a:p>
        </p:txBody>
      </p:sp>
      <p:cxnSp>
        <p:nvCxnSpPr>
          <p:cNvPr id="26" name="Connecteur droit 25"/>
          <p:cNvCxnSpPr>
            <a:stCxn id="14" idx="0"/>
            <a:endCxn id="22" idx="2"/>
          </p:cNvCxnSpPr>
          <p:nvPr/>
        </p:nvCxnSpPr>
        <p:spPr>
          <a:xfrm rot="5400000" flipH="1" flipV="1">
            <a:off x="1410868" y="5339967"/>
            <a:ext cx="428628"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22" idx="0"/>
            <a:endCxn id="9" idx="2"/>
          </p:cNvCxnSpPr>
          <p:nvPr/>
        </p:nvCxnSpPr>
        <p:spPr>
          <a:xfrm rot="16200000" flipV="1">
            <a:off x="1446588" y="4446991"/>
            <a:ext cx="357190" cy="35719"/>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286248" y="5572140"/>
            <a:ext cx="71438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fr-FR" dirty="0"/>
          </a:p>
        </p:txBody>
      </p:sp>
      <p:cxnSp>
        <p:nvCxnSpPr>
          <p:cNvPr id="40" name="Connecteur droit 39"/>
          <p:cNvCxnSpPr>
            <a:stCxn id="14" idx="6"/>
            <a:endCxn id="38" idx="2"/>
          </p:cNvCxnSpPr>
          <p:nvPr/>
        </p:nvCxnSpPr>
        <p:spPr>
          <a:xfrm>
            <a:off x="1928794" y="5893611"/>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a:stCxn id="38" idx="6"/>
            <a:endCxn id="15" idx="2"/>
          </p:cNvCxnSpPr>
          <p:nvPr/>
        </p:nvCxnSpPr>
        <p:spPr>
          <a:xfrm>
            <a:off x="5000628" y="5893611"/>
            <a:ext cx="2357454"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e 50"/>
          <p:cNvGrpSpPr/>
          <p:nvPr/>
        </p:nvGrpSpPr>
        <p:grpSpPr>
          <a:xfrm>
            <a:off x="2928926" y="2285992"/>
            <a:ext cx="1785950" cy="285752"/>
            <a:chOff x="2571736" y="2285992"/>
            <a:chExt cx="1285884" cy="357190"/>
          </a:xfrm>
        </p:grpSpPr>
        <p:sp>
          <p:nvSpPr>
            <p:cNvPr id="49" name="Rectangle 48"/>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En-</a:t>
              </a:r>
              <a:r>
                <a:rPr lang="en-US" sz="1100" dirty="0" err="1" smtClean="0"/>
                <a:t>tete</a:t>
              </a:r>
              <a:endParaRPr lang="fr-FR" sz="1100" dirty="0"/>
            </a:p>
          </p:txBody>
        </p:sp>
        <p:sp>
          <p:nvSpPr>
            <p:cNvPr id="50" name="Rectangle 49"/>
            <p:cNvSpPr/>
            <p:nvPr/>
          </p:nvSpPr>
          <p:spPr>
            <a:xfrm>
              <a:off x="3034654" y="2285992"/>
              <a:ext cx="822966"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Message</a:t>
              </a:r>
              <a:endParaRPr lang="fr-FR" sz="1200" dirty="0"/>
            </a:p>
          </p:txBody>
        </p:sp>
      </p:grpSp>
      <p:pic>
        <p:nvPicPr>
          <p:cNvPr id="56" name="Image 55" descr="web.png"/>
          <p:cNvPicPr>
            <a:picLocks noChangeAspect="1"/>
          </p:cNvPicPr>
          <p:nvPr/>
        </p:nvPicPr>
        <p:blipFill>
          <a:blip r:embed="rId4" cstate="print"/>
          <a:stretch>
            <a:fillRect/>
          </a:stretch>
        </p:blipFill>
        <p:spPr>
          <a:xfrm>
            <a:off x="1357290" y="1214422"/>
            <a:ext cx="642942" cy="642942"/>
          </a:xfrm>
          <a:prstGeom prst="rect">
            <a:avLst/>
          </a:prstGeom>
        </p:spPr>
      </p:pic>
      <p:pic>
        <p:nvPicPr>
          <p:cNvPr id="57" name="Image 56" descr="server.png"/>
          <p:cNvPicPr>
            <a:picLocks noChangeAspect="1"/>
          </p:cNvPicPr>
          <p:nvPr/>
        </p:nvPicPr>
        <p:blipFill>
          <a:blip r:embed="rId5" cstate="print"/>
          <a:stretch>
            <a:fillRect/>
          </a:stretch>
        </p:blipFill>
        <p:spPr>
          <a:xfrm>
            <a:off x="7286644" y="1214422"/>
            <a:ext cx="571504" cy="571504"/>
          </a:xfrm>
          <a:prstGeom prst="rect">
            <a:avLst/>
          </a:prstGeom>
        </p:spPr>
      </p:pic>
      <p:sp>
        <p:nvSpPr>
          <p:cNvPr id="73" name="Accolade ouvrante 72"/>
          <p:cNvSpPr/>
          <p:nvPr/>
        </p:nvSpPr>
        <p:spPr>
          <a:xfrm rot="16200000" flipV="1">
            <a:off x="3750463" y="1750207"/>
            <a:ext cx="142876" cy="1928826"/>
          </a:xfrm>
          <a:prstGeom prst="leftBrace">
            <a:avLst>
              <a:gd name="adj1" fmla="val 8333"/>
              <a:gd name="adj2" fmla="val 130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63" name="Groupe 62"/>
          <p:cNvGrpSpPr/>
          <p:nvPr/>
        </p:nvGrpSpPr>
        <p:grpSpPr>
          <a:xfrm>
            <a:off x="2571736" y="2857496"/>
            <a:ext cx="2143140" cy="357190"/>
            <a:chOff x="2571736" y="2857496"/>
            <a:chExt cx="2143140" cy="357190"/>
          </a:xfrm>
        </p:grpSpPr>
        <p:grpSp>
          <p:nvGrpSpPr>
            <p:cNvPr id="52" name="Groupe 51"/>
            <p:cNvGrpSpPr/>
            <p:nvPr/>
          </p:nvGrpSpPr>
          <p:grpSpPr>
            <a:xfrm>
              <a:off x="2571736" y="2857496"/>
              <a:ext cx="2143140" cy="357190"/>
              <a:chOff x="2571736" y="2285992"/>
              <a:chExt cx="1285884" cy="357190"/>
            </a:xfrm>
          </p:grpSpPr>
          <p:sp>
            <p:nvSpPr>
              <p:cNvPr id="53" name="Rectangle 52"/>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54" name="Rectangle 53"/>
              <p:cNvSpPr/>
              <p:nvPr/>
            </p:nvSpPr>
            <p:spPr>
              <a:xfrm>
                <a:off x="3686169" y="2285992"/>
                <a:ext cx="171451"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200" dirty="0"/>
              </a:p>
            </p:txBody>
          </p:sp>
        </p:grpSp>
        <p:sp>
          <p:nvSpPr>
            <p:cNvPr id="37" name="Rectangle 36"/>
            <p:cNvSpPr/>
            <p:nvPr/>
          </p:nvSpPr>
          <p:spPr>
            <a:xfrm>
              <a:off x="2571736" y="2857496"/>
              <a:ext cx="357190"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00" dirty="0" err="1" smtClean="0"/>
                <a:t>Seq</a:t>
              </a:r>
              <a:r>
                <a:rPr lang="en-US" sz="600" dirty="0" smtClean="0"/>
                <a:t>#</a:t>
              </a:r>
              <a:endParaRPr lang="fr-FR" sz="600" dirty="0"/>
            </a:p>
          </p:txBody>
        </p:sp>
        <p:sp>
          <p:nvSpPr>
            <p:cNvPr id="55" name="Rectangle 54"/>
            <p:cNvSpPr/>
            <p:nvPr/>
          </p:nvSpPr>
          <p:spPr>
            <a:xfrm>
              <a:off x="3714744" y="2857496"/>
              <a:ext cx="714380"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800" dirty="0" smtClean="0">
                  <a:solidFill>
                    <a:schemeClr val="tx1">
                      <a:lumMod val="75000"/>
                      <a:lumOff val="25000"/>
                    </a:schemeClr>
                  </a:solidFill>
                </a:rPr>
                <a:t>Port </a:t>
              </a:r>
              <a:r>
                <a:rPr lang="en-US" sz="800" dirty="0" err="1" smtClean="0">
                  <a:solidFill>
                    <a:schemeClr val="tx1">
                      <a:lumMod val="75000"/>
                      <a:lumOff val="25000"/>
                    </a:schemeClr>
                  </a:solidFill>
                </a:rPr>
                <a:t>Src</a:t>
              </a:r>
              <a:r>
                <a:rPr lang="en-US" sz="800" dirty="0" smtClean="0">
                  <a:solidFill>
                    <a:schemeClr val="tx1">
                      <a:lumMod val="75000"/>
                      <a:lumOff val="25000"/>
                    </a:schemeClr>
                  </a:solidFill>
                </a:rPr>
                <a:t> : ?</a:t>
              </a:r>
            </a:p>
            <a:p>
              <a:r>
                <a:rPr lang="en-US" sz="800" dirty="0" smtClean="0">
                  <a:solidFill>
                    <a:schemeClr val="tx1">
                      <a:lumMod val="75000"/>
                      <a:lumOff val="25000"/>
                    </a:schemeClr>
                  </a:solidFill>
                </a:rPr>
                <a:t>Port Dst:80</a:t>
              </a:r>
              <a:endParaRPr lang="fr-FR" sz="800" dirty="0">
                <a:solidFill>
                  <a:schemeClr val="tx1">
                    <a:lumMod val="75000"/>
                    <a:lumOff val="25000"/>
                  </a:schemeClr>
                </a:solidFill>
              </a:endParaRPr>
            </a:p>
          </p:txBody>
        </p:sp>
        <p:sp>
          <p:nvSpPr>
            <p:cNvPr id="39" name="Rectangle 38"/>
            <p:cNvSpPr/>
            <p:nvPr/>
          </p:nvSpPr>
          <p:spPr>
            <a:xfrm>
              <a:off x="3357554" y="2857496"/>
              <a:ext cx="357190"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err="1" smtClean="0"/>
                <a:t>AcK</a:t>
              </a:r>
              <a:r>
                <a:rPr lang="en-US" sz="500" dirty="0" smtClean="0"/>
                <a:t>#</a:t>
              </a:r>
              <a:endParaRPr lang="fr-FR" sz="500" dirty="0"/>
            </a:p>
          </p:txBody>
        </p:sp>
        <p:sp>
          <p:nvSpPr>
            <p:cNvPr id="43" name="Rectangle 42"/>
            <p:cNvSpPr/>
            <p:nvPr/>
          </p:nvSpPr>
          <p:spPr>
            <a:xfrm>
              <a:off x="2928926" y="2857496"/>
              <a:ext cx="428628" cy="35719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500" dirty="0" smtClean="0"/>
                <a:t>N-</a:t>
              </a:r>
              <a:r>
                <a:rPr lang="en-US" sz="500" dirty="0" err="1" smtClean="0"/>
                <a:t>Seq</a:t>
              </a:r>
              <a:r>
                <a:rPr lang="en-US" sz="500" dirty="0" smtClean="0"/>
                <a:t>#</a:t>
              </a:r>
              <a:endParaRPr lang="fr-FR" sz="500" dirty="0"/>
            </a:p>
          </p:txBody>
        </p:sp>
      </p:grpSp>
      <p:sp>
        <p:nvSpPr>
          <p:cNvPr id="47" name="Accolade ouvrante 46"/>
          <p:cNvSpPr/>
          <p:nvPr/>
        </p:nvSpPr>
        <p:spPr>
          <a:xfrm rot="16200000">
            <a:off x="3571868" y="2143117"/>
            <a:ext cx="142876" cy="2286016"/>
          </a:xfrm>
          <a:prstGeom prst="leftBrace">
            <a:avLst>
              <a:gd name="adj1" fmla="val 8333"/>
              <a:gd name="adj2" fmla="val 906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64" name="Groupe 63"/>
          <p:cNvGrpSpPr/>
          <p:nvPr/>
        </p:nvGrpSpPr>
        <p:grpSpPr>
          <a:xfrm>
            <a:off x="5000628" y="2928934"/>
            <a:ext cx="561980" cy="357190"/>
            <a:chOff x="2571736" y="2857496"/>
            <a:chExt cx="2143140" cy="357190"/>
          </a:xfrm>
          <a:scene3d>
            <a:camera prst="perspectiveHeroicExtremeLeftFacing"/>
            <a:lightRig rig="threePt" dir="t"/>
          </a:scene3d>
        </p:grpSpPr>
        <p:grpSp>
          <p:nvGrpSpPr>
            <p:cNvPr id="65" name="Groupe 51"/>
            <p:cNvGrpSpPr/>
            <p:nvPr/>
          </p:nvGrpSpPr>
          <p:grpSpPr>
            <a:xfrm>
              <a:off x="2571736" y="2857496"/>
              <a:ext cx="2143140" cy="357190"/>
              <a:chOff x="2571736" y="2285992"/>
              <a:chExt cx="1285884" cy="357190"/>
            </a:xfrm>
          </p:grpSpPr>
          <p:sp>
            <p:nvSpPr>
              <p:cNvPr id="70" name="Rectangle 69"/>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71" name="Rectangle 70"/>
              <p:cNvSpPr/>
              <p:nvPr/>
            </p:nvSpPr>
            <p:spPr>
              <a:xfrm>
                <a:off x="3686169" y="2285992"/>
                <a:ext cx="171451"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200" dirty="0"/>
              </a:p>
            </p:txBody>
          </p:sp>
        </p:grpSp>
        <p:sp>
          <p:nvSpPr>
            <p:cNvPr id="66" name="Rectangle 65"/>
            <p:cNvSpPr/>
            <p:nvPr/>
          </p:nvSpPr>
          <p:spPr>
            <a:xfrm>
              <a:off x="2571736" y="2857496"/>
              <a:ext cx="357190"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600" dirty="0"/>
            </a:p>
          </p:txBody>
        </p:sp>
        <p:sp>
          <p:nvSpPr>
            <p:cNvPr id="67" name="Rectangle 66"/>
            <p:cNvSpPr/>
            <p:nvPr/>
          </p:nvSpPr>
          <p:spPr>
            <a:xfrm>
              <a:off x="3714744" y="2857496"/>
              <a:ext cx="714380"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endParaRPr lang="fr-FR" sz="800" dirty="0">
                <a:solidFill>
                  <a:schemeClr val="tx1">
                    <a:lumMod val="75000"/>
                    <a:lumOff val="25000"/>
                  </a:schemeClr>
                </a:solidFill>
              </a:endParaRPr>
            </a:p>
          </p:txBody>
        </p:sp>
        <p:sp>
          <p:nvSpPr>
            <p:cNvPr id="68" name="Rectangle 67"/>
            <p:cNvSpPr/>
            <p:nvPr/>
          </p:nvSpPr>
          <p:spPr>
            <a:xfrm>
              <a:off x="3357554" y="2857496"/>
              <a:ext cx="357190"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500" dirty="0"/>
            </a:p>
          </p:txBody>
        </p:sp>
        <p:sp>
          <p:nvSpPr>
            <p:cNvPr id="69" name="Rectangle 68"/>
            <p:cNvSpPr/>
            <p:nvPr/>
          </p:nvSpPr>
          <p:spPr>
            <a:xfrm>
              <a:off x="2928926" y="2857496"/>
              <a:ext cx="428628" cy="35719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sz="500" dirty="0"/>
            </a:p>
          </p:txBody>
        </p:sp>
      </p:grpSp>
      <p:grpSp>
        <p:nvGrpSpPr>
          <p:cNvPr id="72" name="Groupe 71"/>
          <p:cNvGrpSpPr/>
          <p:nvPr/>
        </p:nvGrpSpPr>
        <p:grpSpPr>
          <a:xfrm>
            <a:off x="5153028" y="3000372"/>
            <a:ext cx="561980" cy="357190"/>
            <a:chOff x="2571736" y="2857496"/>
            <a:chExt cx="2143140" cy="357190"/>
          </a:xfrm>
          <a:scene3d>
            <a:camera prst="perspectiveHeroicExtremeLeftFacing"/>
            <a:lightRig rig="threePt" dir="t"/>
          </a:scene3d>
        </p:grpSpPr>
        <p:grpSp>
          <p:nvGrpSpPr>
            <p:cNvPr id="74" name="Groupe 51"/>
            <p:cNvGrpSpPr/>
            <p:nvPr/>
          </p:nvGrpSpPr>
          <p:grpSpPr>
            <a:xfrm>
              <a:off x="2571736" y="2857496"/>
              <a:ext cx="2143140" cy="357190"/>
              <a:chOff x="2571736" y="2285992"/>
              <a:chExt cx="1285884" cy="357190"/>
            </a:xfrm>
          </p:grpSpPr>
          <p:sp>
            <p:nvSpPr>
              <p:cNvPr id="81" name="Rectangle 80"/>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82" name="Rectangle 81"/>
              <p:cNvSpPr/>
              <p:nvPr/>
            </p:nvSpPr>
            <p:spPr>
              <a:xfrm>
                <a:off x="3686169" y="2285992"/>
                <a:ext cx="171451"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200" dirty="0"/>
              </a:p>
            </p:txBody>
          </p:sp>
        </p:grpSp>
        <p:sp>
          <p:nvSpPr>
            <p:cNvPr id="75" name="Rectangle 74"/>
            <p:cNvSpPr/>
            <p:nvPr/>
          </p:nvSpPr>
          <p:spPr>
            <a:xfrm>
              <a:off x="2571736" y="2857496"/>
              <a:ext cx="357190"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600" dirty="0"/>
            </a:p>
          </p:txBody>
        </p:sp>
        <p:sp>
          <p:nvSpPr>
            <p:cNvPr id="76" name="Rectangle 75"/>
            <p:cNvSpPr/>
            <p:nvPr/>
          </p:nvSpPr>
          <p:spPr>
            <a:xfrm>
              <a:off x="3714744" y="2857496"/>
              <a:ext cx="714380"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endParaRPr lang="fr-FR" sz="800" dirty="0">
                <a:solidFill>
                  <a:schemeClr val="tx1">
                    <a:lumMod val="75000"/>
                    <a:lumOff val="25000"/>
                  </a:schemeClr>
                </a:solidFill>
              </a:endParaRPr>
            </a:p>
          </p:txBody>
        </p:sp>
        <p:sp>
          <p:nvSpPr>
            <p:cNvPr id="78" name="Rectangle 77"/>
            <p:cNvSpPr/>
            <p:nvPr/>
          </p:nvSpPr>
          <p:spPr>
            <a:xfrm>
              <a:off x="3357554" y="2857496"/>
              <a:ext cx="357190"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500" dirty="0"/>
            </a:p>
          </p:txBody>
        </p:sp>
        <p:sp>
          <p:nvSpPr>
            <p:cNvPr id="80" name="Rectangle 79"/>
            <p:cNvSpPr/>
            <p:nvPr/>
          </p:nvSpPr>
          <p:spPr>
            <a:xfrm>
              <a:off x="2928926" y="2857496"/>
              <a:ext cx="428628" cy="35719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sz="500" dirty="0"/>
            </a:p>
          </p:txBody>
        </p:sp>
      </p:grpSp>
      <p:grpSp>
        <p:nvGrpSpPr>
          <p:cNvPr id="83" name="Groupe 82"/>
          <p:cNvGrpSpPr/>
          <p:nvPr/>
        </p:nvGrpSpPr>
        <p:grpSpPr>
          <a:xfrm>
            <a:off x="5305428" y="3071810"/>
            <a:ext cx="561980" cy="357190"/>
            <a:chOff x="2571736" y="2857496"/>
            <a:chExt cx="2143140" cy="357190"/>
          </a:xfrm>
          <a:scene3d>
            <a:camera prst="perspectiveHeroicExtremeLeftFacing"/>
            <a:lightRig rig="threePt" dir="t"/>
          </a:scene3d>
        </p:grpSpPr>
        <p:grpSp>
          <p:nvGrpSpPr>
            <p:cNvPr id="84" name="Groupe 51"/>
            <p:cNvGrpSpPr/>
            <p:nvPr/>
          </p:nvGrpSpPr>
          <p:grpSpPr>
            <a:xfrm>
              <a:off x="2571736" y="2857496"/>
              <a:ext cx="2143140" cy="357190"/>
              <a:chOff x="2571736" y="2285992"/>
              <a:chExt cx="1285884" cy="357190"/>
            </a:xfrm>
          </p:grpSpPr>
          <p:sp>
            <p:nvSpPr>
              <p:cNvPr id="89" name="Rectangle 88"/>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90" name="Rectangle 89"/>
              <p:cNvSpPr/>
              <p:nvPr/>
            </p:nvSpPr>
            <p:spPr>
              <a:xfrm>
                <a:off x="3686169" y="2285992"/>
                <a:ext cx="171451"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200" dirty="0"/>
              </a:p>
            </p:txBody>
          </p:sp>
        </p:grpSp>
        <p:sp>
          <p:nvSpPr>
            <p:cNvPr id="85" name="Rectangle 84"/>
            <p:cNvSpPr/>
            <p:nvPr/>
          </p:nvSpPr>
          <p:spPr>
            <a:xfrm>
              <a:off x="2571736" y="2857496"/>
              <a:ext cx="357190"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600" dirty="0"/>
            </a:p>
          </p:txBody>
        </p:sp>
        <p:sp>
          <p:nvSpPr>
            <p:cNvPr id="86" name="Rectangle 85"/>
            <p:cNvSpPr/>
            <p:nvPr/>
          </p:nvSpPr>
          <p:spPr>
            <a:xfrm>
              <a:off x="3714744" y="2857496"/>
              <a:ext cx="714380"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endParaRPr lang="fr-FR" sz="800" dirty="0">
                <a:solidFill>
                  <a:schemeClr val="tx1">
                    <a:lumMod val="75000"/>
                    <a:lumOff val="25000"/>
                  </a:schemeClr>
                </a:solidFill>
              </a:endParaRPr>
            </a:p>
          </p:txBody>
        </p:sp>
        <p:sp>
          <p:nvSpPr>
            <p:cNvPr id="87" name="Rectangle 86"/>
            <p:cNvSpPr/>
            <p:nvPr/>
          </p:nvSpPr>
          <p:spPr>
            <a:xfrm>
              <a:off x="3357554" y="2857496"/>
              <a:ext cx="357190"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500" dirty="0"/>
            </a:p>
          </p:txBody>
        </p:sp>
        <p:sp>
          <p:nvSpPr>
            <p:cNvPr id="88" name="Rectangle 87"/>
            <p:cNvSpPr/>
            <p:nvPr/>
          </p:nvSpPr>
          <p:spPr>
            <a:xfrm>
              <a:off x="2928926" y="2857496"/>
              <a:ext cx="428628" cy="35719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sz="500" dirty="0"/>
            </a:p>
          </p:txBody>
        </p:sp>
      </p:grpSp>
      <p:grpSp>
        <p:nvGrpSpPr>
          <p:cNvPr id="91" name="Groupe 90"/>
          <p:cNvGrpSpPr/>
          <p:nvPr/>
        </p:nvGrpSpPr>
        <p:grpSpPr>
          <a:xfrm>
            <a:off x="5457828" y="3143248"/>
            <a:ext cx="561980" cy="357190"/>
            <a:chOff x="2571736" y="2857496"/>
            <a:chExt cx="2143140" cy="357190"/>
          </a:xfrm>
          <a:scene3d>
            <a:camera prst="perspectiveHeroicExtremeLeftFacing"/>
            <a:lightRig rig="threePt" dir="t"/>
          </a:scene3d>
        </p:grpSpPr>
        <p:grpSp>
          <p:nvGrpSpPr>
            <p:cNvPr id="92" name="Groupe 51"/>
            <p:cNvGrpSpPr/>
            <p:nvPr/>
          </p:nvGrpSpPr>
          <p:grpSpPr>
            <a:xfrm>
              <a:off x="2571736" y="2857496"/>
              <a:ext cx="2143140" cy="357190"/>
              <a:chOff x="2571736" y="2285992"/>
              <a:chExt cx="1285884" cy="357190"/>
            </a:xfrm>
          </p:grpSpPr>
          <p:sp>
            <p:nvSpPr>
              <p:cNvPr id="97" name="Rectangle 96"/>
              <p:cNvSpPr/>
              <p:nvPr/>
            </p:nvSpPr>
            <p:spPr>
              <a:xfrm>
                <a:off x="2571736" y="2285992"/>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p>
            </p:txBody>
          </p:sp>
          <p:sp>
            <p:nvSpPr>
              <p:cNvPr id="98" name="Rectangle 97"/>
              <p:cNvSpPr/>
              <p:nvPr/>
            </p:nvSpPr>
            <p:spPr>
              <a:xfrm>
                <a:off x="3686169" y="2285992"/>
                <a:ext cx="171451"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200" dirty="0"/>
              </a:p>
            </p:txBody>
          </p:sp>
        </p:grpSp>
        <p:sp>
          <p:nvSpPr>
            <p:cNvPr id="93" name="Rectangle 92"/>
            <p:cNvSpPr/>
            <p:nvPr/>
          </p:nvSpPr>
          <p:spPr>
            <a:xfrm>
              <a:off x="2571736" y="2857496"/>
              <a:ext cx="357190" cy="3571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600" dirty="0"/>
            </a:p>
          </p:txBody>
        </p:sp>
        <p:sp>
          <p:nvSpPr>
            <p:cNvPr id="94" name="Rectangle 93"/>
            <p:cNvSpPr/>
            <p:nvPr/>
          </p:nvSpPr>
          <p:spPr>
            <a:xfrm>
              <a:off x="3714744" y="2857496"/>
              <a:ext cx="714380" cy="357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endParaRPr lang="fr-FR" sz="800" dirty="0">
                <a:solidFill>
                  <a:schemeClr val="tx1">
                    <a:lumMod val="75000"/>
                    <a:lumOff val="25000"/>
                  </a:schemeClr>
                </a:solidFill>
              </a:endParaRPr>
            </a:p>
          </p:txBody>
        </p:sp>
        <p:sp>
          <p:nvSpPr>
            <p:cNvPr id="95" name="Rectangle 94"/>
            <p:cNvSpPr/>
            <p:nvPr/>
          </p:nvSpPr>
          <p:spPr>
            <a:xfrm>
              <a:off x="3357554" y="2857496"/>
              <a:ext cx="357190" cy="3571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500" dirty="0"/>
            </a:p>
          </p:txBody>
        </p:sp>
        <p:sp>
          <p:nvSpPr>
            <p:cNvPr id="96" name="Rectangle 95"/>
            <p:cNvSpPr/>
            <p:nvPr/>
          </p:nvSpPr>
          <p:spPr>
            <a:xfrm>
              <a:off x="2928926" y="2857496"/>
              <a:ext cx="428628" cy="35719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sz="500" dirty="0"/>
            </a:p>
          </p:txBody>
        </p:sp>
      </p:grpSp>
      <p:cxnSp>
        <p:nvCxnSpPr>
          <p:cNvPr id="77" name="Connecteur en angle 76"/>
          <p:cNvCxnSpPr/>
          <p:nvPr/>
        </p:nvCxnSpPr>
        <p:spPr>
          <a:xfrm rot="16200000" flipH="1">
            <a:off x="3464711" y="2107397"/>
            <a:ext cx="1214446" cy="428628"/>
          </a:xfrm>
          <a:prstGeom prst="bentConnector3">
            <a:avLst>
              <a:gd name="adj1" fmla="val 50000"/>
            </a:avLst>
          </a:prstGeom>
          <a:ln>
            <a:tailEnd type="arrow"/>
          </a:ln>
        </p:spPr>
        <p:style>
          <a:lnRef idx="1">
            <a:schemeClr val="accent5"/>
          </a:lnRef>
          <a:fillRef idx="0">
            <a:schemeClr val="accent5"/>
          </a:fillRef>
          <a:effectRef idx="0">
            <a:schemeClr val="accent5"/>
          </a:effectRef>
          <a:fontRef idx="minor">
            <a:schemeClr val="tx1"/>
          </a:fontRef>
        </p:style>
      </p:cxnSp>
      <p:sp>
        <p:nvSpPr>
          <p:cNvPr id="79" name="Organigramme : Préparation 78"/>
          <p:cNvSpPr/>
          <p:nvPr/>
        </p:nvSpPr>
        <p:spPr>
          <a:xfrm>
            <a:off x="3357554" y="1285860"/>
            <a:ext cx="1071570" cy="428628"/>
          </a:xfrm>
          <a:prstGeom prst="flowChartPreparation">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900" dirty="0" err="1" smtClean="0">
                <a:latin typeface="Arial Black" pitchFamily="34" charset="0"/>
              </a:rPr>
              <a:t>Gere</a:t>
            </a:r>
            <a:r>
              <a:rPr lang="en-US" sz="900" dirty="0" smtClean="0">
                <a:latin typeface="Arial Black" pitchFamily="34" charset="0"/>
              </a:rPr>
              <a:t> par OS</a:t>
            </a:r>
            <a:endParaRPr lang="fr-FR" sz="900" dirty="0">
              <a:latin typeface="Arial Black"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effectLst>
          <a:outerShdw blurRad="50800" dist="38100" algn="l" rotWithShape="0">
            <a:prstClr val="black">
              <a:alpha val="40000"/>
            </a:prstClr>
          </a:outerShdw>
        </a:effectLst>
      </a:spPr>
      <a:bodyPr rtlCol="0" anchor="ctr"/>
      <a:lstStyle>
        <a:defPPr algn="ctr">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4520</TotalTime>
  <Words>1241</Words>
  <Application>Microsoft Office PowerPoint</Application>
  <PresentationFormat>Affichage à l'écran (4:3)</PresentationFormat>
  <Paragraphs>258</Paragraphs>
  <Slides>14</Slides>
  <Notes>9</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Civil</vt:lpstr>
      <vt:lpstr>Diapositive 1</vt:lpstr>
      <vt:lpstr>Plan</vt:lpstr>
      <vt:lpstr>Introduction des Sockets</vt:lpstr>
      <vt:lpstr>Intoduction</vt:lpstr>
      <vt:lpstr>Les Base des Socket</vt:lpstr>
      <vt:lpstr>Rappel Protocole TCP/IP</vt:lpstr>
      <vt:lpstr>Rappel Protocole TCP/IP</vt:lpstr>
      <vt:lpstr>Les Base des Socket</vt:lpstr>
      <vt:lpstr>Diapositive 9</vt:lpstr>
      <vt:lpstr>Diapositive 10</vt:lpstr>
      <vt:lpstr>Diapositive 11</vt:lpstr>
      <vt:lpstr>Diapositive 12</vt:lpstr>
      <vt:lpstr>Diapositive 13</vt:lpstr>
      <vt:lpstr>Diapositive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DELL</dc:creator>
  <cp:lastModifiedBy>DELL</cp:lastModifiedBy>
  <cp:revision>24</cp:revision>
  <dcterms:created xsi:type="dcterms:W3CDTF">2023-11-03T14:07:14Z</dcterms:created>
  <dcterms:modified xsi:type="dcterms:W3CDTF">2023-11-25T18:49:37Z</dcterms:modified>
</cp:coreProperties>
</file>