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0"/>
  </p:handoutMasterIdLst>
  <p:sldIdLst>
    <p:sldId id="258" r:id="rId3"/>
    <p:sldId id="259" r:id="rId4"/>
    <p:sldId id="260" r:id="rId6"/>
    <p:sldId id="261" r:id="rId7"/>
    <p:sldId id="262" r:id="rId8"/>
    <p:sldId id="263" r:id="rId9"/>
    <p:sldId id="264" r:id="rId10"/>
    <p:sldId id="272" r:id="rId11"/>
    <p:sldId id="273" r:id="rId12"/>
    <p:sldId id="274" r:id="rId13"/>
    <p:sldId id="275" r:id="rId14"/>
    <p:sldId id="265" r:id="rId15"/>
    <p:sldId id="266" r:id="rId16"/>
    <p:sldId id="269" r:id="rId17"/>
    <p:sldId id="256" r:id="rId18"/>
    <p:sldId id="257"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98"/>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ce réservé de l'image des diapositives 1"/>
          <p:cNvSpPr>
            <a:spLocks noGrp="1"/>
          </p:cNvSpPr>
          <p:nvPr>
            <p:ph type="sldImg" idx="2"/>
          </p:nvPr>
        </p:nvSpPr>
        <p:spPr/>
      </p:sp>
      <p:sp>
        <p:nvSpPr>
          <p:cNvPr id="3" name="Espace réservé du texte 2"/>
          <p:cNvSpPr>
            <a:spLocks noGrp="1"/>
          </p:cNvSpPr>
          <p:nvPr>
            <p:ph type="body" idx="3"/>
          </p:nvPr>
        </p:nvSpPr>
        <p:spPr/>
        <p:txBody>
          <a:bodyPr/>
          <a:p>
            <a:endParaRPr lang="en-US" alt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ce réservé de l'image des diapositives 1"/>
          <p:cNvSpPr>
            <a:spLocks noGrp="1"/>
          </p:cNvSpPr>
          <p:nvPr>
            <p:ph type="sldImg" idx="2"/>
          </p:nvPr>
        </p:nvSpPr>
        <p:spPr/>
      </p:sp>
      <p:sp>
        <p:nvSpPr>
          <p:cNvPr id="3" name="Espace réservé du texte 2"/>
          <p:cNvSpPr>
            <a:spLocks noGrp="1"/>
          </p:cNvSpPr>
          <p:nvPr>
            <p:ph type="body" idx="3"/>
          </p:nvPr>
        </p:nvSpPr>
        <p:spPr/>
        <p:txBody>
          <a:bodyPr/>
          <a:p>
            <a:r>
              <a:rPr lang="en-US" altLang="fr-FR"/>
              <a:t>:name organization</a:t>
            </a:r>
            <a:endParaRPr lang="en-US" altLang="fr-FR"/>
          </a:p>
          <a:p>
            <a:r>
              <a:rPr lang="en-US" altLang="fr-FR"/>
              <a:t>rdf:type rdfs:Organization</a:t>
            </a:r>
            <a:endParaRPr lang="en-US" altLang="fr-FR"/>
          </a:p>
          <a:p>
            <a:r>
              <a:rPr lang="en-US" altLang="fr-FR"/>
              <a:t>rdfs:name string</a:t>
            </a:r>
            <a:endParaRPr lang="en-US" altLang="fr-FR"/>
          </a:p>
          <a:p>
            <a:r>
              <a:rPr lang="en-US" altLang="fr-FR"/>
              <a:t>:name genre</a:t>
            </a:r>
            <a:endParaRPr lang="en-US" altLang="fr-FR"/>
          </a:p>
          <a:p>
            <a:r>
              <a:rPr lang="en-US" altLang="fr-FR"/>
              <a:t>rdf:type rdfs:Genre</a:t>
            </a:r>
            <a:endParaRPr lang="en-US" altLang="fr-FR"/>
          </a:p>
          <a:p>
            <a:r>
              <a:rPr lang="en-US" altLang="fr-FR"/>
              <a:t>rdfs:label string</a:t>
            </a:r>
            <a:endParaRPr lang="en-US"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Espace réservé de l'image des diapositives 1"/>
          <p:cNvSpPr>
            <a:spLocks noGrp="1"/>
          </p:cNvSpPr>
          <p:nvPr>
            <p:ph type="sldImg" idx="2"/>
          </p:nvPr>
        </p:nvSpPr>
        <p:spPr/>
      </p:sp>
      <p:sp>
        <p:nvSpPr>
          <p:cNvPr id="3" name="Espace réservé du texte 2"/>
          <p:cNvSpPr>
            <a:spLocks noGrp="1"/>
          </p:cNvSpPr>
          <p:nvPr>
            <p:ph type="body" idx="3"/>
          </p:nvPr>
        </p:nvSpPr>
        <p:spPr/>
        <p:txBody>
          <a:bodyPr/>
          <a:p>
            <a:endParaRPr lang="fr-F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83879" y="168579"/>
            <a:ext cx="1629721" cy="1063326"/>
          </a:xfrm>
          <a:prstGeom prst="rect">
            <a:avLst/>
          </a:prstGeom>
        </p:spPr>
      </p:pic>
      <p:sp>
        <p:nvSpPr>
          <p:cNvPr id="6" name="Rectangle 5"/>
          <p:cNvSpPr/>
          <p:nvPr/>
        </p:nvSpPr>
        <p:spPr>
          <a:xfrm>
            <a:off x="3407979" y="215379"/>
            <a:ext cx="5563806" cy="9836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ts val="0"/>
              </a:spcBef>
            </a:pPr>
            <a:r>
              <a:rPr lang="fr-FR" b="1" dirty="0">
                <a:solidFill>
                  <a:schemeClr val="tx1"/>
                </a:solidFill>
                <a:latin typeface="Consolas" panose="020B0609020204030204" pitchFamily="49" charset="0"/>
                <a:cs typeface="Consolas" panose="020B0609020204030204" pitchFamily="49" charset="0"/>
              </a:rPr>
              <a:t>Université Sidi Mohamed Ben Abdellah-Fès</a:t>
            </a:r>
            <a:endParaRPr lang="fr-FR" b="1" dirty="0">
              <a:solidFill>
                <a:schemeClr val="tx1"/>
              </a:solidFill>
              <a:latin typeface="Consolas" panose="020B0609020204030204" pitchFamily="49" charset="0"/>
              <a:cs typeface="Consolas" panose="020B0609020204030204" pitchFamily="49" charset="0"/>
            </a:endParaRPr>
          </a:p>
          <a:p>
            <a:pPr algn="ctr">
              <a:spcBef>
                <a:spcPts val="0"/>
              </a:spcBef>
            </a:pPr>
            <a:r>
              <a:rPr lang="fr-FR" b="1" dirty="0">
                <a:solidFill>
                  <a:schemeClr val="tx1"/>
                </a:solidFill>
                <a:latin typeface="Consolas" panose="020B0609020204030204" pitchFamily="49" charset="0"/>
                <a:cs typeface="Consolas" panose="020B0609020204030204" pitchFamily="49" charset="0"/>
              </a:rPr>
              <a:t>Faculté Polydisiplinaire de Taza</a:t>
            </a:r>
            <a:endParaRPr lang="fr-FR" b="1" dirty="0">
              <a:solidFill>
                <a:schemeClr val="tx1"/>
              </a:solidFill>
              <a:latin typeface="Consolas" panose="020B0609020204030204" pitchFamily="49" charset="0"/>
              <a:cs typeface="Consolas" panose="020B0609020204030204" pitchFamily="49" charset="0"/>
            </a:endParaRPr>
          </a:p>
        </p:txBody>
      </p:sp>
      <p:pic>
        <p:nvPicPr>
          <p:cNvPr id="7" name="Imag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466165" y="128737"/>
            <a:ext cx="1629721" cy="1063326"/>
          </a:xfrm>
          <a:prstGeom prst="rect">
            <a:avLst/>
          </a:prstGeom>
        </p:spPr>
      </p:pic>
      <p:sp>
        <p:nvSpPr>
          <p:cNvPr id="8" name="Rectangle 7"/>
          <p:cNvSpPr/>
          <p:nvPr/>
        </p:nvSpPr>
        <p:spPr>
          <a:xfrm>
            <a:off x="0" y="5267960"/>
            <a:ext cx="12192000" cy="1590040"/>
          </a:xfrm>
          <a:prstGeom prst="rect">
            <a:avLst/>
          </a:prstGeom>
          <a:gradFill>
            <a:gsLst>
              <a:gs pos="0">
                <a:srgbClr val="FE4444"/>
              </a:gs>
              <a:gs pos="100000">
                <a:srgbClr val="832B2B"/>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t"/>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endParaRPr lang="fr-FR" sz="4800" b="1" dirty="0">
              <a:solidFill>
                <a:srgbClr val="C00000"/>
              </a:solidFill>
            </a:endParaRPr>
          </a:p>
        </p:txBody>
      </p:sp>
      <p:sp>
        <p:nvSpPr>
          <p:cNvPr id="12" name="ZoneTexte 11"/>
          <p:cNvSpPr txBox="1"/>
          <p:nvPr/>
        </p:nvSpPr>
        <p:spPr>
          <a:xfrm>
            <a:off x="473958" y="5679899"/>
            <a:ext cx="4286250" cy="1383665"/>
          </a:xfrm>
          <a:prstGeom prst="rect">
            <a:avLst/>
          </a:prstGeom>
          <a:noFill/>
        </p:spPr>
        <p:txBody>
          <a:bodyPr wrap="square" rtlCol="0">
            <a:spAutoFit/>
          </a:bodyPr>
          <a:lstStyle/>
          <a:p>
            <a:r>
              <a:rPr lang="fr-FR" sz="2000" dirty="0">
                <a:solidFill>
                  <a:schemeClr val="bg1"/>
                </a:solidFill>
              </a:rPr>
              <a:t>RÉALISÉ  PAR : </a:t>
            </a:r>
            <a:endParaRPr lang="fr-FR" sz="2000" dirty="0">
              <a:solidFill>
                <a:schemeClr val="bg1"/>
              </a:solidFill>
            </a:endParaRPr>
          </a:p>
          <a:p>
            <a:r>
              <a:rPr lang="fr-FR" sz="2000" dirty="0">
                <a:solidFill>
                  <a:schemeClr val="bg1"/>
                </a:solidFill>
              </a:rPr>
              <a:t> </a:t>
            </a:r>
            <a:r>
              <a:rPr lang="fr-FR" sz="2400" b="1" dirty="0">
                <a:solidFill>
                  <a:schemeClr val="bg1"/>
                </a:solidFill>
              </a:rPr>
              <a:t>        Messaoud Soufiane</a:t>
            </a:r>
            <a:endParaRPr lang="fr-FR" sz="2000" dirty="0">
              <a:solidFill>
                <a:schemeClr val="bg1"/>
              </a:solidFill>
            </a:endParaRPr>
          </a:p>
          <a:p>
            <a:r>
              <a:rPr lang="fr-FR" sz="2000" dirty="0">
                <a:solidFill>
                  <a:schemeClr val="bg1"/>
                </a:solidFill>
              </a:rPr>
              <a:t>	 </a:t>
            </a:r>
            <a:endParaRPr lang="fr-FR" sz="2000" dirty="0">
              <a:solidFill>
                <a:schemeClr val="bg1"/>
              </a:solidFill>
            </a:endParaRPr>
          </a:p>
          <a:p>
            <a:r>
              <a:rPr lang="fr-FR" sz="2000" dirty="0">
                <a:solidFill>
                  <a:schemeClr val="bg1"/>
                </a:solidFill>
              </a:rPr>
              <a:t>	</a:t>
            </a:r>
            <a:endParaRPr lang="fr-FR" sz="2000" dirty="0">
              <a:solidFill>
                <a:schemeClr val="bg1"/>
              </a:solidFill>
            </a:endParaRPr>
          </a:p>
        </p:txBody>
      </p:sp>
      <p:sp>
        <p:nvSpPr>
          <p:cNvPr id="13" name="ZoneTexte 12"/>
          <p:cNvSpPr txBox="1"/>
          <p:nvPr/>
        </p:nvSpPr>
        <p:spPr>
          <a:xfrm>
            <a:off x="10077450" y="5897292"/>
            <a:ext cx="1432560" cy="398780"/>
          </a:xfrm>
          <a:prstGeom prst="rect">
            <a:avLst/>
          </a:prstGeom>
          <a:noFill/>
        </p:spPr>
        <p:txBody>
          <a:bodyPr wrap="none" rtlCol="0">
            <a:spAutoFit/>
          </a:bodyPr>
          <a:lstStyle/>
          <a:p>
            <a:r>
              <a:rPr lang="fr-FR" sz="2000" b="1" dirty="0">
                <a:solidFill>
                  <a:schemeClr val="bg1"/>
                </a:solidFill>
              </a:rPr>
              <a:t>15/01/2025</a:t>
            </a:r>
            <a:endParaRPr lang="fr-FR" sz="2000" b="1" dirty="0">
              <a:solidFill>
                <a:schemeClr val="bg1"/>
              </a:solidFill>
            </a:endParaRPr>
          </a:p>
        </p:txBody>
      </p:sp>
      <p:sp>
        <p:nvSpPr>
          <p:cNvPr id="5" name="Zone de texte 4"/>
          <p:cNvSpPr txBox="1"/>
          <p:nvPr/>
        </p:nvSpPr>
        <p:spPr>
          <a:xfrm>
            <a:off x="2205990" y="2273300"/>
            <a:ext cx="7426960" cy="1753235"/>
          </a:xfrm>
          <a:prstGeom prst="rect">
            <a:avLst/>
          </a:prstGeom>
          <a:noFill/>
        </p:spPr>
        <p:txBody>
          <a:bodyPr wrap="square" rtlCol="0" anchor="t">
            <a:spAutoFit/>
          </a:bodyPr>
          <a:p>
            <a:pPr algn="ctr"/>
            <a:r>
              <a:rPr lang="en-US" altLang="fr-FR" sz="3600" b="1" dirty="0">
                <a:solidFill>
                  <a:srgbClr val="FF0000"/>
                </a:solidFill>
                <a:latin typeface="Arial Black" panose="020B0A04020102020204" charset="0"/>
                <a:cs typeface="Arial Black" panose="020B0A04020102020204" charset="0"/>
                <a:sym typeface="+mn-ea"/>
              </a:rPr>
              <a:t>la mod</a:t>
            </a:r>
            <a:r>
              <a:rPr lang="en-US" altLang="en-US" sz="3600" b="1" dirty="0">
                <a:solidFill>
                  <a:srgbClr val="FF0000"/>
                </a:solidFill>
                <a:latin typeface="Arial Black" panose="020B0A04020102020204" charset="0"/>
                <a:cs typeface="Arial Black" panose="020B0A04020102020204" charset="0"/>
                <a:sym typeface="+mn-ea"/>
              </a:rPr>
              <a:t>é</a:t>
            </a:r>
            <a:r>
              <a:rPr lang="en-US" altLang="fr-FR" sz="3600" b="1" dirty="0">
                <a:solidFill>
                  <a:srgbClr val="FF0000"/>
                </a:solidFill>
                <a:latin typeface="Arial Black" panose="020B0A04020102020204" charset="0"/>
                <a:cs typeface="Arial Black" panose="020B0A04020102020204" charset="0"/>
                <a:sym typeface="+mn-ea"/>
              </a:rPr>
              <a:t>lisation des donn</a:t>
            </a:r>
            <a:r>
              <a:rPr lang="en-US" altLang="en-US" sz="3600" b="1" dirty="0">
                <a:solidFill>
                  <a:srgbClr val="FF0000"/>
                </a:solidFill>
                <a:latin typeface="Arial Black" panose="020B0A04020102020204" charset="0"/>
                <a:cs typeface="Arial Black" panose="020B0A04020102020204" charset="0"/>
                <a:sym typeface="+mn-ea"/>
              </a:rPr>
              <a:t>é</a:t>
            </a:r>
            <a:r>
              <a:rPr lang="en-US" altLang="fr-FR" sz="3600" b="1" dirty="0">
                <a:solidFill>
                  <a:srgbClr val="FF0000"/>
                </a:solidFill>
                <a:latin typeface="Arial Black" panose="020B0A04020102020204" charset="0"/>
                <a:cs typeface="Arial Black" panose="020B0A04020102020204" charset="0"/>
                <a:sym typeface="+mn-ea"/>
              </a:rPr>
              <a:t>es RDF</a:t>
            </a:r>
            <a:r>
              <a:rPr lang="en-US" altLang="fr-FR" sz="3600" b="1" dirty="0">
                <a:solidFill>
                  <a:srgbClr val="FF0000"/>
                </a:solidFill>
                <a:latin typeface="Arial Black" panose="020B0A04020102020204" charset="0"/>
                <a:cs typeface="Arial Black" panose="020B0A04020102020204" charset="0"/>
                <a:sym typeface="+mn-ea"/>
              </a:rPr>
              <a:t> pour la Gestion des Films</a:t>
            </a:r>
            <a:endParaRPr lang="en-US" altLang="fr-FR" sz="3600" b="1" dirty="0">
              <a:solidFill>
                <a:srgbClr val="FF0000"/>
              </a:solidFill>
              <a:latin typeface="Arial Black" panose="020B0A04020102020204" charset="0"/>
              <a:cs typeface="Arial Black" panose="020B0A04020102020204" charset="0"/>
              <a:sym typeface="+mn-ea"/>
            </a:endParaRPr>
          </a:p>
        </p:txBody>
      </p:sp>
      <p:sp>
        <p:nvSpPr>
          <p:cNvPr id="9" name="Espace réservé du numéro de diapositive 8"/>
          <p:cNvSpPr>
            <a:spLocks noGrp="1"/>
          </p:cNvSpPr>
          <p:nvPr>
            <p:ph type="sldNum" sz="quarter" idx="12"/>
          </p:nvPr>
        </p:nvSpPr>
        <p:spPr/>
        <p:txBody>
          <a:bodyPr/>
          <a:p>
            <a:fld id="{0EECC77A-69A2-43DA-84AB-1387A0DE48D7}" type="slidenum">
              <a:rPr lang="fr-FR" smtClean="0"/>
            </a:fld>
            <a:endParaRPr lang="fr-FR"/>
          </a:p>
        </p:txBody>
      </p:sp>
      <p:sp>
        <p:nvSpPr>
          <p:cNvPr id="10" name="Rectangle 9"/>
          <p:cNvSpPr/>
          <p:nvPr/>
        </p:nvSpPr>
        <p:spPr>
          <a:xfrm>
            <a:off x="2343785" y="1406525"/>
            <a:ext cx="6960870" cy="659130"/>
          </a:xfrm>
          <a:prstGeom prst="rect">
            <a:avLst/>
          </a:prstGeom>
          <a:solidFill>
            <a:schemeClr val="bg1"/>
          </a:solidFill>
          <a:ln w="28575">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21" name="Zone de texte 20"/>
          <p:cNvSpPr txBox="1"/>
          <p:nvPr/>
        </p:nvSpPr>
        <p:spPr>
          <a:xfrm>
            <a:off x="2430780" y="1567815"/>
            <a:ext cx="6977380" cy="368300"/>
          </a:xfrm>
          <a:prstGeom prst="rect">
            <a:avLst/>
          </a:prstGeom>
        </p:spPr>
        <p:txBody>
          <a:bodyPr wrap="square">
            <a:spAutoFit/>
          </a:bodyPr>
          <a:p>
            <a:pPr algn="ctr">
              <a:spcBef>
                <a:spcPts val="0"/>
              </a:spcBef>
              <a:buClrTx/>
              <a:buSzTx/>
              <a:buNone/>
            </a:pPr>
            <a:r>
              <a:rPr lang="fr-FR" sz="1800" b="1" dirty="0">
                <a:latin typeface="Consolas" panose="020B0609020204030204" pitchFamily="49" charset="0"/>
                <a:cs typeface="Consolas" panose="020B0609020204030204" pitchFamily="49" charset="0"/>
              </a:rPr>
              <a:t>Master en Systèmes Intelligents et Mobiles</a:t>
            </a:r>
            <a:endParaRPr lang="fr-FR" sz="1800" b="1" dirty="0">
              <a:latin typeface="Consolas" panose="020B0609020204030204" pitchFamily="49" charset="0"/>
              <a:cs typeface="Consolas" panose="020B06090202040302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Image 4"/>
          <p:cNvPicPr>
            <a:picLocks noChangeAspect="1"/>
          </p:cNvPicPr>
          <p:nvPr/>
        </p:nvPicPr>
        <p:blipFill>
          <a:blip r:embed="rId1"/>
          <a:stretch>
            <a:fillRect/>
          </a:stretch>
        </p:blipFill>
        <p:spPr>
          <a:xfrm>
            <a:off x="470535" y="954405"/>
            <a:ext cx="9598025" cy="48875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 3"/>
          <p:cNvPicPr>
            <a:picLocks noChangeAspect="1"/>
          </p:cNvPicPr>
          <p:nvPr/>
        </p:nvPicPr>
        <p:blipFill>
          <a:blip r:embed="rId1"/>
          <a:stretch>
            <a:fillRect/>
          </a:stretch>
        </p:blipFill>
        <p:spPr>
          <a:xfrm>
            <a:off x="1845310" y="149860"/>
            <a:ext cx="8226425" cy="4801870"/>
          </a:xfrm>
          <a:prstGeom prst="rect">
            <a:avLst/>
          </a:prstGeom>
        </p:spPr>
      </p:pic>
      <p:pic>
        <p:nvPicPr>
          <p:cNvPr id="5" name="Image 4"/>
          <p:cNvPicPr>
            <a:picLocks noChangeAspect="1"/>
          </p:cNvPicPr>
          <p:nvPr/>
        </p:nvPicPr>
        <p:blipFill>
          <a:blip r:embed="rId2"/>
          <a:stretch>
            <a:fillRect/>
          </a:stretch>
        </p:blipFill>
        <p:spPr>
          <a:xfrm>
            <a:off x="2013585" y="5267960"/>
            <a:ext cx="8058150" cy="1219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Zone de texte 3"/>
          <p:cNvSpPr txBox="1"/>
          <p:nvPr/>
        </p:nvSpPr>
        <p:spPr>
          <a:xfrm>
            <a:off x="3888740" y="1524000"/>
            <a:ext cx="8143875" cy="1014730"/>
          </a:xfrm>
          <a:prstGeom prst="rect">
            <a:avLst/>
          </a:prstGeom>
        </p:spPr>
        <p:txBody>
          <a:bodyPr wrap="square">
            <a:spAutoFit/>
          </a:bodyPr>
          <a:p>
            <a:r>
              <a:rPr lang="en-US" altLang="zh-CN" sz="2000">
                <a:latin typeface="Cambria" panose="02040503050406030204" charset="0"/>
                <a:cs typeface="Cambria" panose="02040503050406030204" charset="0"/>
              </a:rPr>
              <a:t>L'interface web de Fuseki vous permet de visualiser les résultats des requêtes SPARQL sous forme de tableaux ou de graphes JSON, facilitant l'analyse et l'utilisation des données dans votre application</a:t>
            </a:r>
            <a:endParaRPr lang="en-US" altLang="zh-CN" sz="2000">
              <a:latin typeface="Cambria" panose="02040503050406030204" charset="0"/>
              <a:cs typeface="Cambria" panose="02040503050406030204" charset="0"/>
            </a:endParaRPr>
          </a:p>
        </p:txBody>
      </p:sp>
      <p:sp>
        <p:nvSpPr>
          <p:cNvPr id="6" name="Google Shape;1533;p33"/>
          <p:cNvSpPr txBox="1"/>
          <p:nvPr/>
        </p:nvSpPr>
        <p:spPr>
          <a:xfrm>
            <a:off x="0" y="119380"/>
            <a:ext cx="6228715" cy="822325"/>
          </a:xfrm>
          <a:prstGeom prst="rect">
            <a:avLst/>
          </a:prstGeom>
          <a:gradFill>
            <a:gsLst>
              <a:gs pos="0">
                <a:srgbClr val="FE4444"/>
              </a:gs>
              <a:gs pos="100000">
                <a:srgbClr val="832B2B"/>
              </a:gs>
            </a:gsLst>
            <a:lin scaled="0"/>
          </a:gradFill>
          <a:ln>
            <a:gradFill>
              <a:gsLst>
                <a:gs pos="0">
                  <a:srgbClr val="FE4444"/>
                </a:gs>
                <a:gs pos="100000">
                  <a:srgbClr val="832B2B"/>
                </a:gs>
              </a:gsLst>
            </a:gradFill>
          </a:ln>
        </p:spPr>
        <p:txBody>
          <a:bodyPr vert="horz" wrap="square" lIns="91425" tIns="91425" rIns="91425" bIns="91425" rtlCol="0" anchor="t" anchorCtr="0">
            <a:noAutofit/>
          </a:bodyPr>
          <a:lstStyle>
            <a:lvl1pPr algn="l" defTabSz="914400" rtl="0" eaLnBrk="1" latinLnBrk="0" hangingPunct="1">
              <a:lnSpc>
                <a:spcPct val="90000"/>
              </a:lnSpc>
              <a:spcBef>
                <a:spcPct val="0"/>
              </a:spcBef>
              <a:buNone/>
              <a:defRPr sz="4400" b="1" kern="1200">
                <a:solidFill>
                  <a:schemeClr val="tx1"/>
                </a:solidFill>
                <a:effectLst/>
                <a:latin typeface="Calibri Light" panose="020F0302020204030204" pitchFamily="34" charset="0"/>
                <a:ea typeface="+mj-ea"/>
                <a:cs typeface="+mj-cs"/>
              </a:defRPr>
            </a:lvl1pPr>
          </a:lstStyle>
          <a:p>
            <a:pPr marL="0" lvl="0" indent="0" algn="ctr" rtl="0">
              <a:spcBef>
                <a:spcPts val="0"/>
              </a:spcBef>
              <a:spcAft>
                <a:spcPts val="0"/>
              </a:spcAft>
              <a:buNone/>
            </a:pPr>
            <a:br>
              <a:rPr lang="fr-FR" altLang="en-US"/>
            </a:br>
            <a:br>
              <a:rPr lang="fr-FR" altLang="en-US"/>
            </a:br>
            <a:endParaRPr lang="fr-FR" altLang="en-US"/>
          </a:p>
        </p:txBody>
      </p:sp>
      <p:sp>
        <p:nvSpPr>
          <p:cNvPr id="1534" name="Google Shape;1534;p33"/>
          <p:cNvSpPr txBox="1"/>
          <p:nvPr/>
        </p:nvSpPr>
        <p:spPr>
          <a:xfrm>
            <a:off x="255905" y="279400"/>
            <a:ext cx="824230" cy="55181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ldrich" panose="02000000000000000000"/>
              <a:buNone/>
              <a:defRPr sz="3800" b="0" i="0" u="none" strike="noStrike" cap="none">
                <a:solidFill>
                  <a:schemeClr val="dk1"/>
                </a:solidFill>
                <a:latin typeface="Aldrich" panose="02000000000000000000"/>
                <a:ea typeface="Aldrich" panose="02000000000000000000"/>
                <a:cs typeface="Aldrich" panose="02000000000000000000"/>
                <a:sym typeface="Aldrich" panose="02000000000000000000"/>
              </a:defRPr>
            </a:lvl1pPr>
            <a:lvl2pPr marR="0" lvl="1"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r" rtl="0">
              <a:spcBef>
                <a:spcPts val="0"/>
              </a:spcBef>
              <a:spcAft>
                <a:spcPts val="0"/>
              </a:spcAft>
              <a:buNone/>
            </a:pPr>
            <a:r>
              <a:rPr lang="en-US" sz="3600">
                <a:solidFill>
                  <a:schemeClr val="bg1"/>
                </a:solidFill>
              </a:rPr>
              <a:t>0</a:t>
            </a:r>
            <a:r>
              <a:rPr lang="fr-FR" altLang="en-US" sz="3600">
                <a:solidFill>
                  <a:schemeClr val="bg1"/>
                </a:solidFill>
              </a:rPr>
              <a:t>2</a:t>
            </a:r>
            <a:endParaRPr lang="fr-FR" altLang="en-US" sz="3600">
              <a:solidFill>
                <a:schemeClr val="bg1"/>
              </a:solidFill>
            </a:endParaRPr>
          </a:p>
        </p:txBody>
      </p:sp>
      <p:cxnSp>
        <p:nvCxnSpPr>
          <p:cNvPr id="1561" name="Google Shape;1561;p33"/>
          <p:cNvCxnSpPr/>
          <p:nvPr/>
        </p:nvCxnSpPr>
        <p:spPr>
          <a:xfrm flipV="1">
            <a:off x="256198" y="769884"/>
            <a:ext cx="5404485" cy="44450"/>
          </a:xfrm>
          <a:prstGeom prst="straightConnector1">
            <a:avLst/>
          </a:prstGeom>
          <a:noFill/>
          <a:ln w="19050" cap="flat" cmpd="sng">
            <a:solidFill>
              <a:schemeClr val="bg1"/>
            </a:solidFill>
            <a:prstDash val="solid"/>
            <a:round/>
            <a:headEnd type="oval" w="med" len="med"/>
            <a:tailEnd type="oval" w="med" len="med"/>
          </a:ln>
        </p:spPr>
      </p:cxnSp>
      <p:sp>
        <p:nvSpPr>
          <p:cNvPr id="7" name="Zone de texte 6"/>
          <p:cNvSpPr txBox="1"/>
          <p:nvPr/>
        </p:nvSpPr>
        <p:spPr>
          <a:xfrm>
            <a:off x="857885" y="184150"/>
            <a:ext cx="5151755" cy="712470"/>
          </a:xfrm>
          <a:prstGeom prst="rect">
            <a:avLst/>
          </a:prstGeom>
          <a:noFill/>
        </p:spPr>
        <p:txBody>
          <a:bodyPr wrap="square" rtlCol="0" anchor="t">
            <a:noAutofit/>
          </a:bodyPr>
          <a:p>
            <a:pPr marL="0" lvl="0" indent="0" algn="ctr" rtl="0">
              <a:spcBef>
                <a:spcPts val="0"/>
              </a:spcBef>
              <a:spcAft>
                <a:spcPts val="0"/>
              </a:spcAft>
              <a:buNone/>
            </a:pPr>
            <a:r>
              <a:rPr lang="en-US" altLang="fr-FR" sz="3600" b="1">
                <a:solidFill>
                  <a:schemeClr val="bg1"/>
                </a:solidFill>
                <a:effectLst/>
                <a:latin typeface="Calibri Light" panose="020F0302020204030204" pitchFamily="34" charset="0"/>
                <a:ea typeface="+mj-ea"/>
                <a:cs typeface="+mj-cs"/>
                <a:sym typeface="+mn-ea"/>
              </a:rPr>
              <a:t>Requetes Sparql</a:t>
            </a:r>
            <a:endParaRPr lang="en-US" altLang="fr-FR" sz="3600" b="1">
              <a:solidFill>
                <a:schemeClr val="bg1"/>
              </a:solidFill>
              <a:effectLst/>
              <a:latin typeface="Calibri Light" panose="020F0302020204030204" pitchFamily="34" charset="0"/>
              <a:ea typeface="+mj-ea"/>
              <a:cs typeface="+mj-cs"/>
              <a:sym typeface="+mn-ea"/>
            </a:endParaRPr>
          </a:p>
        </p:txBody>
      </p:sp>
      <p:pic>
        <p:nvPicPr>
          <p:cNvPr id="8" name="Image 7"/>
          <p:cNvPicPr/>
          <p:nvPr/>
        </p:nvPicPr>
        <p:blipFill>
          <a:blip r:embed="rId1"/>
          <a:stretch>
            <a:fillRect/>
          </a:stretch>
        </p:blipFill>
        <p:spPr>
          <a:xfrm>
            <a:off x="655320" y="1290003"/>
            <a:ext cx="2571750" cy="1781175"/>
          </a:xfrm>
          <a:prstGeom prst="rect">
            <a:avLst/>
          </a:prstGeom>
        </p:spPr>
      </p:pic>
      <p:pic>
        <p:nvPicPr>
          <p:cNvPr id="9" name="Image 8"/>
          <p:cNvPicPr>
            <a:picLocks noChangeAspect="1"/>
          </p:cNvPicPr>
          <p:nvPr/>
        </p:nvPicPr>
        <p:blipFill>
          <a:blip r:embed="rId2"/>
          <a:stretch>
            <a:fillRect/>
          </a:stretch>
        </p:blipFill>
        <p:spPr>
          <a:xfrm>
            <a:off x="2453640" y="3429000"/>
            <a:ext cx="7437755" cy="27717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 3"/>
          <p:cNvPicPr>
            <a:picLocks noChangeAspect="1"/>
          </p:cNvPicPr>
          <p:nvPr/>
        </p:nvPicPr>
        <p:blipFill>
          <a:blip r:embed="rId1"/>
          <a:stretch>
            <a:fillRect/>
          </a:stretch>
        </p:blipFill>
        <p:spPr>
          <a:xfrm>
            <a:off x="1225550" y="1873250"/>
            <a:ext cx="9417685" cy="4267835"/>
          </a:xfrm>
          <a:prstGeom prst="rect">
            <a:avLst/>
          </a:prstGeom>
        </p:spPr>
      </p:pic>
      <p:sp>
        <p:nvSpPr>
          <p:cNvPr id="6" name="Google Shape;1533;p33"/>
          <p:cNvSpPr txBox="1"/>
          <p:nvPr/>
        </p:nvSpPr>
        <p:spPr>
          <a:xfrm>
            <a:off x="0" y="119380"/>
            <a:ext cx="6228715" cy="822325"/>
          </a:xfrm>
          <a:prstGeom prst="rect">
            <a:avLst/>
          </a:prstGeom>
          <a:gradFill>
            <a:gsLst>
              <a:gs pos="0">
                <a:srgbClr val="FE4444"/>
              </a:gs>
              <a:gs pos="100000">
                <a:srgbClr val="832B2B"/>
              </a:gs>
            </a:gsLst>
            <a:lin scaled="0"/>
          </a:gradFill>
          <a:ln>
            <a:gradFill>
              <a:gsLst>
                <a:gs pos="0">
                  <a:srgbClr val="FE4444"/>
                </a:gs>
                <a:gs pos="100000">
                  <a:srgbClr val="832B2B"/>
                </a:gs>
              </a:gsLst>
            </a:gradFill>
          </a:ln>
        </p:spPr>
        <p:txBody>
          <a:bodyPr vert="horz" wrap="square" lIns="91425" tIns="91425" rIns="91425" bIns="91425" rtlCol="0" anchor="t" anchorCtr="0">
            <a:noAutofit/>
          </a:bodyPr>
          <a:lstStyle>
            <a:lvl1pPr algn="l" defTabSz="914400" rtl="0" eaLnBrk="1" latinLnBrk="0" hangingPunct="1">
              <a:lnSpc>
                <a:spcPct val="90000"/>
              </a:lnSpc>
              <a:spcBef>
                <a:spcPct val="0"/>
              </a:spcBef>
              <a:buNone/>
              <a:defRPr sz="4400" b="1" kern="1200">
                <a:solidFill>
                  <a:schemeClr val="tx1"/>
                </a:solidFill>
                <a:effectLst/>
                <a:latin typeface="Calibri Light" panose="020F0302020204030204" pitchFamily="34" charset="0"/>
                <a:ea typeface="+mj-ea"/>
                <a:cs typeface="+mj-cs"/>
              </a:defRPr>
            </a:lvl1pPr>
          </a:lstStyle>
          <a:p>
            <a:pPr marL="0" lvl="0" indent="0" algn="ctr" rtl="0">
              <a:spcBef>
                <a:spcPts val="0"/>
              </a:spcBef>
              <a:spcAft>
                <a:spcPts val="0"/>
              </a:spcAft>
              <a:buNone/>
            </a:pPr>
            <a:br>
              <a:rPr lang="fr-FR" altLang="en-US"/>
            </a:br>
            <a:br>
              <a:rPr lang="fr-FR" altLang="en-US"/>
            </a:br>
            <a:endParaRPr lang="fr-FR" altLang="en-US"/>
          </a:p>
        </p:txBody>
      </p:sp>
      <p:sp>
        <p:nvSpPr>
          <p:cNvPr id="1534" name="Google Shape;1534;p33"/>
          <p:cNvSpPr txBox="1"/>
          <p:nvPr/>
        </p:nvSpPr>
        <p:spPr>
          <a:xfrm>
            <a:off x="255905" y="279400"/>
            <a:ext cx="824230" cy="55181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ldrich" panose="02000000000000000000"/>
              <a:buNone/>
              <a:defRPr sz="3800" b="0" i="0" u="none" strike="noStrike" cap="none">
                <a:solidFill>
                  <a:schemeClr val="dk1"/>
                </a:solidFill>
                <a:latin typeface="Aldrich" panose="02000000000000000000"/>
                <a:ea typeface="Aldrich" panose="02000000000000000000"/>
                <a:cs typeface="Aldrich" panose="02000000000000000000"/>
                <a:sym typeface="Aldrich" panose="02000000000000000000"/>
              </a:defRPr>
            </a:lvl1pPr>
            <a:lvl2pPr marR="0" lvl="1"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r" rtl="0">
              <a:spcBef>
                <a:spcPts val="0"/>
              </a:spcBef>
              <a:spcAft>
                <a:spcPts val="0"/>
              </a:spcAft>
              <a:buNone/>
            </a:pPr>
            <a:r>
              <a:rPr lang="en-US" sz="3600">
                <a:solidFill>
                  <a:schemeClr val="bg1"/>
                </a:solidFill>
              </a:rPr>
              <a:t>0</a:t>
            </a:r>
            <a:r>
              <a:rPr lang="fr-FR" altLang="en-US" sz="3600">
                <a:solidFill>
                  <a:schemeClr val="bg1"/>
                </a:solidFill>
              </a:rPr>
              <a:t>2</a:t>
            </a:r>
            <a:endParaRPr lang="fr-FR" altLang="en-US" sz="3600">
              <a:solidFill>
                <a:schemeClr val="bg1"/>
              </a:solidFill>
            </a:endParaRPr>
          </a:p>
        </p:txBody>
      </p:sp>
      <p:cxnSp>
        <p:nvCxnSpPr>
          <p:cNvPr id="1561" name="Google Shape;1561;p33"/>
          <p:cNvCxnSpPr/>
          <p:nvPr/>
        </p:nvCxnSpPr>
        <p:spPr>
          <a:xfrm flipV="1">
            <a:off x="256198" y="769884"/>
            <a:ext cx="5404485" cy="44450"/>
          </a:xfrm>
          <a:prstGeom prst="straightConnector1">
            <a:avLst/>
          </a:prstGeom>
          <a:noFill/>
          <a:ln w="19050" cap="flat" cmpd="sng">
            <a:solidFill>
              <a:schemeClr val="bg1"/>
            </a:solidFill>
            <a:prstDash val="solid"/>
            <a:round/>
            <a:headEnd type="oval" w="med" len="med"/>
            <a:tailEnd type="oval" w="med" len="med"/>
          </a:ln>
        </p:spPr>
      </p:cxnSp>
      <p:sp>
        <p:nvSpPr>
          <p:cNvPr id="7" name="Zone de texte 6"/>
          <p:cNvSpPr txBox="1"/>
          <p:nvPr/>
        </p:nvSpPr>
        <p:spPr>
          <a:xfrm>
            <a:off x="857885" y="184150"/>
            <a:ext cx="5151755" cy="712470"/>
          </a:xfrm>
          <a:prstGeom prst="rect">
            <a:avLst/>
          </a:prstGeom>
          <a:noFill/>
        </p:spPr>
        <p:txBody>
          <a:bodyPr wrap="square" rtlCol="0" anchor="t">
            <a:noAutofit/>
          </a:bodyPr>
          <a:p>
            <a:pPr marL="0" lvl="0" indent="0" algn="ctr" rtl="0">
              <a:spcBef>
                <a:spcPts val="0"/>
              </a:spcBef>
              <a:spcAft>
                <a:spcPts val="0"/>
              </a:spcAft>
              <a:buNone/>
            </a:pPr>
            <a:r>
              <a:rPr lang="en-US" altLang="fr-FR" sz="3600" b="1">
                <a:solidFill>
                  <a:schemeClr val="bg1"/>
                </a:solidFill>
                <a:effectLst/>
                <a:latin typeface="Calibri Light" panose="020F0302020204030204" pitchFamily="34" charset="0"/>
                <a:ea typeface="+mj-ea"/>
                <a:cs typeface="+mj-cs"/>
                <a:sym typeface="+mn-ea"/>
              </a:rPr>
              <a:t>Requetes Sparql</a:t>
            </a:r>
            <a:endParaRPr lang="en-US" altLang="fr-FR" sz="3600" b="1">
              <a:solidFill>
                <a:schemeClr val="bg1"/>
              </a:solidFill>
              <a:effectLst/>
              <a:latin typeface="Calibri Light" panose="020F0302020204030204" pitchFamily="34" charset="0"/>
              <a:ea typeface="+mj-ea"/>
              <a:cs typeface="+mj-cs"/>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3" name="Google Shape;1533;p33"/>
          <p:cNvSpPr txBox="1"/>
          <p:nvPr>
            <p:ph type="title"/>
          </p:nvPr>
        </p:nvSpPr>
        <p:spPr>
          <a:xfrm>
            <a:off x="3785870" y="245745"/>
            <a:ext cx="3996690" cy="2186305"/>
          </a:xfrm>
          <a:prstGeom prst="rect">
            <a:avLst/>
          </a:prstGeom>
          <a:gradFill>
            <a:gsLst>
              <a:gs pos="0">
                <a:srgbClr val="FE4444"/>
              </a:gs>
              <a:gs pos="100000">
                <a:srgbClr val="832B2B"/>
              </a:gs>
            </a:gsLst>
            <a:lin scaled="0"/>
          </a:gradFill>
          <a:ln>
            <a:gradFill>
              <a:gsLst>
                <a:gs pos="0">
                  <a:srgbClr val="FE4444"/>
                </a:gs>
                <a:gs pos="100000">
                  <a:srgbClr val="832B2B"/>
                </a:gs>
              </a:gsLst>
            </a:gradFill>
          </a:ln>
        </p:spPr>
        <p:txBody>
          <a:bodyPr spcFirstLastPara="1" wrap="square" lIns="91425" tIns="91425" rIns="91425" bIns="91425" anchor="t" anchorCtr="0">
            <a:noAutofit/>
          </a:bodyPr>
          <a:p>
            <a:pPr marL="0" lvl="0" indent="0" algn="ctr" rtl="0">
              <a:spcBef>
                <a:spcPts val="0"/>
              </a:spcBef>
              <a:spcAft>
                <a:spcPts val="0"/>
              </a:spcAft>
              <a:buNone/>
            </a:pPr>
            <a:br>
              <a:rPr lang="fr-FR" altLang="en-US"/>
            </a:br>
            <a:br>
              <a:rPr lang="fr-FR" altLang="en-US"/>
            </a:br>
            <a:r>
              <a:rPr lang="en-US" altLang="fr-FR">
                <a:solidFill>
                  <a:schemeClr val="bg1"/>
                </a:solidFill>
              </a:rPr>
              <a:t>Conclusion</a:t>
            </a:r>
            <a:endParaRPr lang="en-US" altLang="fr-FR">
              <a:solidFill>
                <a:schemeClr val="bg1"/>
              </a:solidFill>
            </a:endParaRPr>
          </a:p>
        </p:txBody>
      </p:sp>
      <p:sp>
        <p:nvSpPr>
          <p:cNvPr id="1534" name="Google Shape;1534;p33"/>
          <p:cNvSpPr txBox="1"/>
          <p:nvPr/>
        </p:nvSpPr>
        <p:spPr>
          <a:xfrm>
            <a:off x="5127618" y="246015"/>
            <a:ext cx="1080000" cy="100110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ldrich" panose="02000000000000000000"/>
              <a:buNone/>
              <a:defRPr sz="3800" b="0" i="0" u="none" strike="noStrike" cap="none">
                <a:solidFill>
                  <a:schemeClr val="dk1"/>
                </a:solidFill>
                <a:latin typeface="Aldrich" panose="02000000000000000000"/>
                <a:ea typeface="Aldrich" panose="02000000000000000000"/>
                <a:cs typeface="Aldrich" panose="02000000000000000000"/>
                <a:sym typeface="Aldrich" panose="02000000000000000000"/>
              </a:defRPr>
            </a:lvl1pPr>
            <a:lvl2pPr marR="0" lvl="1"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r" rtl="0">
              <a:spcBef>
                <a:spcPts val="0"/>
              </a:spcBef>
              <a:spcAft>
                <a:spcPts val="0"/>
              </a:spcAft>
              <a:buNone/>
            </a:pPr>
            <a:r>
              <a:rPr lang="en-US">
                <a:solidFill>
                  <a:schemeClr val="bg1"/>
                </a:solidFill>
              </a:rPr>
              <a:t>0</a:t>
            </a:r>
            <a:r>
              <a:rPr lang="fr-FR" altLang="en-US">
                <a:solidFill>
                  <a:schemeClr val="bg1"/>
                </a:solidFill>
              </a:rPr>
              <a:t>4</a:t>
            </a:r>
            <a:endParaRPr lang="fr-FR" altLang="en-US">
              <a:solidFill>
                <a:schemeClr val="bg1"/>
              </a:solidFill>
            </a:endParaRPr>
          </a:p>
        </p:txBody>
      </p:sp>
      <p:cxnSp>
        <p:nvCxnSpPr>
          <p:cNvPr id="1561" name="Google Shape;1561;p33"/>
          <p:cNvCxnSpPr/>
          <p:nvPr/>
        </p:nvCxnSpPr>
        <p:spPr>
          <a:xfrm>
            <a:off x="4042068" y="1357259"/>
            <a:ext cx="3251100" cy="0"/>
          </a:xfrm>
          <a:prstGeom prst="straightConnector1">
            <a:avLst/>
          </a:prstGeom>
          <a:noFill/>
          <a:ln w="19050" cap="flat" cmpd="sng">
            <a:solidFill>
              <a:schemeClr val="bg1"/>
            </a:solidFill>
            <a:prstDash val="solid"/>
            <a:round/>
            <a:headEnd type="oval" w="med" len="med"/>
            <a:tailEnd type="oval" w="med" len="med"/>
          </a:ln>
        </p:spPr>
      </p:cxnSp>
      <p:sp>
        <p:nvSpPr>
          <p:cNvPr id="8" name="Ellipse 7"/>
          <p:cNvSpPr/>
          <p:nvPr/>
        </p:nvSpPr>
        <p:spPr>
          <a:xfrm>
            <a:off x="10436225" y="453390"/>
            <a:ext cx="327025" cy="327025"/>
          </a:xfrm>
          <a:prstGeom prst="ellipse">
            <a:avLst/>
          </a:prstGeom>
          <a:gradFill>
            <a:gsLst>
              <a:gs pos="0">
                <a:srgbClr val="FE4444"/>
              </a:gs>
              <a:gs pos="100000">
                <a:srgbClr val="832B2B"/>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2" name="Ellipse 11"/>
          <p:cNvSpPr/>
          <p:nvPr/>
        </p:nvSpPr>
        <p:spPr>
          <a:xfrm>
            <a:off x="11751310" y="1727835"/>
            <a:ext cx="327025" cy="327025"/>
          </a:xfrm>
          <a:prstGeom prst="ellipse">
            <a:avLst/>
          </a:prstGeom>
          <a:solidFill>
            <a:srgbClr val="FFC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1" name="Ellipse 10"/>
          <p:cNvSpPr/>
          <p:nvPr/>
        </p:nvSpPr>
        <p:spPr>
          <a:xfrm>
            <a:off x="11242675" y="5953760"/>
            <a:ext cx="327025" cy="327025"/>
          </a:xfrm>
          <a:prstGeom prst="ellipse">
            <a:avLst/>
          </a:prstGeom>
          <a:gradFill>
            <a:gsLst>
              <a:gs pos="0">
                <a:srgbClr val="14CD68"/>
              </a:gs>
              <a:gs pos="100000">
                <a:srgbClr val="035C7D"/>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0" name="Ellipse 9"/>
          <p:cNvSpPr/>
          <p:nvPr/>
        </p:nvSpPr>
        <p:spPr>
          <a:xfrm>
            <a:off x="541020" y="5220970"/>
            <a:ext cx="589280" cy="603885"/>
          </a:xfrm>
          <a:prstGeom prst="ellipse">
            <a:avLst/>
          </a:prstGeom>
          <a:solidFill>
            <a:srgbClr val="7030A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9" name="Ellipse 8"/>
          <p:cNvSpPr/>
          <p:nvPr/>
        </p:nvSpPr>
        <p:spPr>
          <a:xfrm>
            <a:off x="672465" y="621665"/>
            <a:ext cx="327025" cy="327025"/>
          </a:xfrm>
          <a:prstGeom prst="ellipse">
            <a:avLst/>
          </a:prstGeom>
          <a:solidFill>
            <a:srgbClr val="FFC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6" name="Ellipse 5"/>
          <p:cNvSpPr/>
          <p:nvPr/>
        </p:nvSpPr>
        <p:spPr>
          <a:xfrm>
            <a:off x="1532890" y="2702560"/>
            <a:ext cx="327025" cy="327025"/>
          </a:xfrm>
          <a:prstGeom prst="ellipse">
            <a:avLst/>
          </a:prstGeom>
          <a:solidFill>
            <a:srgbClr val="00206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4" name="Zone de texte 3"/>
          <p:cNvSpPr txBox="1"/>
          <p:nvPr/>
        </p:nvSpPr>
        <p:spPr>
          <a:xfrm>
            <a:off x="1859915" y="3164205"/>
            <a:ext cx="8789035" cy="1630045"/>
          </a:xfrm>
          <a:prstGeom prst="rect">
            <a:avLst/>
          </a:prstGeom>
        </p:spPr>
        <p:txBody>
          <a:bodyPr wrap="square">
            <a:spAutoFit/>
          </a:bodyPr>
          <a:p>
            <a:r>
              <a:rPr lang="en-US" altLang="zh-CN" sz="2000" b="1">
                <a:solidFill>
                  <a:srgbClr val="0070C0"/>
                </a:solidFill>
                <a:latin typeface="Cambria" panose="02040503050406030204" charset="0"/>
                <a:cs typeface="Cambria" panose="02040503050406030204" charset="0"/>
              </a:rPr>
              <a:t> L'utilisation de RDF et de SPARQL facilite l'organisation et l'extraction d'informations à partir de grandes bases de données. </a:t>
            </a:r>
            <a:endParaRPr lang="en-US" altLang="zh-CN" sz="2000" b="1">
              <a:solidFill>
                <a:srgbClr val="0070C0"/>
              </a:solidFill>
              <a:latin typeface="Cambria" panose="02040503050406030204" charset="0"/>
              <a:cs typeface="Cambria" panose="02040503050406030204" charset="0"/>
            </a:endParaRPr>
          </a:p>
          <a:p>
            <a:r>
              <a:rPr lang="en-US" altLang="zh-CN" sz="2000" b="1">
                <a:solidFill>
                  <a:srgbClr val="0070C0"/>
                </a:solidFill>
                <a:latin typeface="Cambria" panose="02040503050406030204" charset="0"/>
                <a:cs typeface="Cambria" panose="02040503050406030204" charset="0"/>
              </a:rPr>
              <a:t>En intégrant un serveur comme Fuseki pour le stockage et la gestion des données RDF, il devient possible de créer une interface robuste et évolutive pour interagir avec ces données.</a:t>
            </a:r>
            <a:endParaRPr lang="en-US" altLang="zh-CN" sz="2000" b="1">
              <a:solidFill>
                <a:srgbClr val="0070C0"/>
              </a:solidFill>
              <a:latin typeface="Cambria" panose="02040503050406030204" charset="0"/>
              <a:cs typeface="Cambria" panose="02040503050406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Zone de texte 2"/>
          <p:cNvSpPr txBox="1"/>
          <p:nvPr/>
        </p:nvSpPr>
        <p:spPr>
          <a:xfrm>
            <a:off x="760095" y="489585"/>
            <a:ext cx="6096000" cy="4523105"/>
          </a:xfrm>
          <a:prstGeom prst="rect">
            <a:avLst/>
          </a:prstGeom>
          <a:noFill/>
        </p:spPr>
        <p:txBody>
          <a:bodyPr wrap="square" rtlCol="0" anchor="t">
            <a:spAutoFit/>
          </a:bodyPr>
          <a:p>
            <a:r>
              <a:rPr lang="en-US" altLang="fr-FR"/>
              <a:t>PREFIX : &lt;http://localhost:3333/&gt;</a:t>
            </a:r>
            <a:endParaRPr lang="en-US" altLang="fr-FR"/>
          </a:p>
          <a:p>
            <a:r>
              <a:rPr lang="en-US" altLang="fr-FR"/>
              <a:t>PREFIX foaf: &lt;http://xmlns.com/foaf/0.1/&gt;</a:t>
            </a:r>
            <a:endParaRPr lang="en-US" altLang="fr-FR"/>
          </a:p>
          <a:p>
            <a:r>
              <a:rPr lang="en-US" altLang="fr-FR"/>
              <a:t>PREFIX rdf: &lt;http://www.w3.org/1999/02/22-rdf-syntax-ns#&gt;</a:t>
            </a:r>
            <a:endParaRPr lang="en-US" altLang="fr-FR"/>
          </a:p>
          <a:p>
            <a:r>
              <a:rPr lang="en-US" altLang="fr-FR"/>
              <a:t>PREFIX rdfs: &lt;http://www.w3.org/2000/01/rdf-schema#&gt;</a:t>
            </a:r>
            <a:endParaRPr lang="en-US" altLang="fr-FR"/>
          </a:p>
          <a:p>
            <a:r>
              <a:rPr lang="en-US" altLang="fr-FR"/>
              <a:t>PREFIX vcard: &lt;http://www.w3.org/2006/vcard/ns#&gt;</a:t>
            </a:r>
            <a:endParaRPr lang="en-US" altLang="fr-FR"/>
          </a:p>
          <a:p>
            <a:r>
              <a:rPr lang="en-US" altLang="fr-FR"/>
              <a:t>PREFIX xsd: &lt;http://www.w3.org/2001/XMLSchema#&gt;</a:t>
            </a:r>
            <a:endParaRPr lang="en-US" altLang="fr-FR"/>
          </a:p>
          <a:p>
            <a:endParaRPr lang="en-US" altLang="fr-FR"/>
          </a:p>
          <a:p>
            <a:r>
              <a:rPr lang="en-US" altLang="fr-FR"/>
              <a:t>SELECT ?title ?duration</a:t>
            </a:r>
            <a:endParaRPr lang="en-US" altLang="fr-FR"/>
          </a:p>
          <a:p>
            <a:r>
              <a:rPr lang="en-US" altLang="fr-FR"/>
              <a:t>WHERE {</a:t>
            </a:r>
            <a:endParaRPr lang="en-US" altLang="fr-FR"/>
          </a:p>
          <a:p>
            <a:r>
              <a:rPr lang="en-US" altLang="fr-FR"/>
              <a:t>  ?movie rdf:type rdfs:Movie ;</a:t>
            </a:r>
            <a:endParaRPr lang="en-US" altLang="fr-FR"/>
          </a:p>
          <a:p>
            <a:r>
              <a:rPr lang="en-US" altLang="fr-FR"/>
              <a:t>         rdfs:title ?title ;</a:t>
            </a:r>
            <a:endParaRPr lang="en-US" altLang="fr-FR"/>
          </a:p>
          <a:p>
            <a:r>
              <a:rPr lang="en-US" altLang="fr-FR"/>
              <a:t>         rdfs:duration ?duration .</a:t>
            </a:r>
            <a:endParaRPr lang="en-US" altLang="fr-FR"/>
          </a:p>
          <a:p>
            <a:r>
              <a:rPr lang="en-US" altLang="fr-FR"/>
              <a:t>}</a:t>
            </a:r>
            <a:endParaRPr lang="en-US" altLang="fr-FR"/>
          </a:p>
          <a:p>
            <a:r>
              <a:rPr lang="en-US" altLang="fr-FR"/>
              <a:t>ORDER BY DESC(?duration)</a:t>
            </a:r>
            <a:endParaRPr lang="en-US" altLang="fr-FR"/>
          </a:p>
          <a:p>
            <a:r>
              <a:rPr lang="en-US" altLang="fr-FR"/>
              <a:t>LIMIT 10</a:t>
            </a:r>
            <a:r>
              <a:rPr lang="fr-FR" altLang="en-US"/>
              <a:t> </a:t>
            </a:r>
            <a:endParaRPr lang="fr-FR" altLang="en-US"/>
          </a:p>
          <a:p>
            <a:endParaRPr lang="fr-FR"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Zone de texte 3"/>
          <p:cNvSpPr txBox="1"/>
          <p:nvPr/>
        </p:nvSpPr>
        <p:spPr>
          <a:xfrm>
            <a:off x="2182495" y="197485"/>
            <a:ext cx="7778115" cy="5908040"/>
          </a:xfrm>
          <a:prstGeom prst="rect">
            <a:avLst/>
          </a:prstGeom>
          <a:noFill/>
        </p:spPr>
        <p:txBody>
          <a:bodyPr wrap="square" rtlCol="0" anchor="t">
            <a:spAutoFit/>
          </a:bodyPr>
          <a:p>
            <a:r>
              <a:rPr lang="en-US" altLang="fr-FR"/>
              <a:t>PREFIX : &lt;http://localhost:3333/&gt;</a:t>
            </a:r>
            <a:endParaRPr lang="en-US" altLang="fr-FR"/>
          </a:p>
          <a:p>
            <a:r>
              <a:rPr lang="en-US" altLang="fr-FR"/>
              <a:t>PREFIX rdf: &lt;http://www.w3.org/1999/02/22-rdf-syntax-ns#&gt;</a:t>
            </a:r>
            <a:endParaRPr lang="en-US" altLang="fr-FR"/>
          </a:p>
          <a:p>
            <a:r>
              <a:rPr lang="en-US" altLang="fr-FR"/>
              <a:t>PREFIX rdfs: &lt;http://www.w3.org/2000/01/rdf-schema#&gt;</a:t>
            </a:r>
            <a:endParaRPr lang="en-US" altLang="fr-FR"/>
          </a:p>
          <a:p>
            <a:r>
              <a:rPr lang="en-US" altLang="fr-FR"/>
              <a:t>PREFIX xsd: &lt;http://www.w3.org/2001/XMLSchema#&gt;</a:t>
            </a:r>
            <a:endParaRPr lang="en-US" altLang="fr-FR"/>
          </a:p>
          <a:p>
            <a:endParaRPr lang="en-US" altLang="fr-FR"/>
          </a:p>
          <a:p>
            <a:r>
              <a:rPr lang="en-US" altLang="fr-FR"/>
              <a:t>SELECT ?title ?boxOffice</a:t>
            </a:r>
            <a:endParaRPr lang="en-US" altLang="fr-FR"/>
          </a:p>
          <a:p>
            <a:r>
              <a:rPr lang="en-US" altLang="fr-FR"/>
              <a:t>WHERE {</a:t>
            </a:r>
            <a:endParaRPr lang="en-US" altLang="fr-FR"/>
          </a:p>
          <a:p>
            <a:r>
              <a:rPr lang="en-US" altLang="fr-FR"/>
              <a:t>  ?movie rdf:type rdfs:Movie ;</a:t>
            </a:r>
            <a:endParaRPr lang="en-US" altLang="fr-FR"/>
          </a:p>
          <a:p>
            <a:r>
              <a:rPr lang="en-US" altLang="fr-FR"/>
              <a:t>         rdfs:title ?title ;</a:t>
            </a:r>
            <a:endParaRPr lang="en-US" altLang="fr-FR"/>
          </a:p>
          <a:p>
            <a:r>
              <a:rPr lang="en-US" altLang="fr-FR"/>
              <a:t>         :boxOffice ?boxOfficeValue .</a:t>
            </a:r>
            <a:endParaRPr lang="en-US" altLang="fr-FR"/>
          </a:p>
          <a:p>
            <a:endParaRPr lang="en-US" altLang="fr-FR"/>
          </a:p>
          <a:p>
            <a:r>
              <a:rPr lang="en-US" altLang="fr-FR"/>
              <a:t>  BIND (</a:t>
            </a:r>
            <a:endParaRPr lang="en-US" altLang="fr-FR"/>
          </a:p>
          <a:p>
            <a:r>
              <a:rPr lang="en-US" altLang="fr-FR"/>
              <a:t>    IF (</a:t>
            </a:r>
            <a:endParaRPr lang="en-US" altLang="fr-FR"/>
          </a:p>
          <a:p>
            <a:r>
              <a:rPr lang="en-US" altLang="fr-FR"/>
              <a:t>      STRLEN(?boxOfficeValue) &gt; 1 &amp;&amp; STRENDS(?boxOfficeValue, "K"),</a:t>
            </a:r>
            <a:endParaRPr lang="en-US" altLang="fr-FR"/>
          </a:p>
          <a:p>
            <a:r>
              <a:rPr lang="en-US" altLang="fr-FR"/>
              <a:t>      xsd:decimal(REPLACE(REPLACE(?boxOfficeValue, "\\$", ""), "K", "")) * 1000,</a:t>
            </a:r>
            <a:endParaRPr lang="en-US" altLang="fr-FR"/>
          </a:p>
          <a:p>
            <a:r>
              <a:rPr lang="en-US" altLang="fr-FR"/>
              <a:t>      xsd:decimal(REPLACE(?boxOfficeValue, "\\$", ""))</a:t>
            </a:r>
            <a:endParaRPr lang="en-US" altLang="fr-FR"/>
          </a:p>
          <a:p>
            <a:r>
              <a:rPr lang="en-US" altLang="fr-FR"/>
              <a:t>    ) AS ?boxOffice</a:t>
            </a:r>
            <a:endParaRPr lang="en-US" altLang="fr-FR"/>
          </a:p>
          <a:p>
            <a:r>
              <a:rPr lang="en-US" altLang="fr-FR"/>
              <a:t>  )</a:t>
            </a:r>
            <a:endParaRPr lang="en-US" altLang="fr-FR"/>
          </a:p>
          <a:p>
            <a:r>
              <a:rPr lang="en-US" altLang="fr-FR"/>
              <a:t>}</a:t>
            </a:r>
            <a:endParaRPr lang="en-US" altLang="fr-FR"/>
          </a:p>
          <a:p>
            <a:r>
              <a:rPr lang="en-US" altLang="fr-FR"/>
              <a:t>ORDER BY DESC(?boxOffice)</a:t>
            </a:r>
            <a:endParaRPr lang="en-US" altLang="fr-FR"/>
          </a:p>
          <a:p>
            <a:r>
              <a:rPr lang="en-US" altLang="fr-FR"/>
              <a:t>LIMIT 20</a:t>
            </a:r>
            <a:endParaRPr lang="fr-F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Rectangle 8"/>
          <p:cNvSpPr/>
          <p:nvPr/>
        </p:nvSpPr>
        <p:spPr>
          <a:xfrm>
            <a:off x="0" y="0"/>
            <a:ext cx="3072765" cy="6858000"/>
          </a:xfrm>
          <a:prstGeom prst="rect">
            <a:avLst/>
          </a:prstGeom>
          <a:gradFill>
            <a:gsLst>
              <a:gs pos="0">
                <a:srgbClr val="FE4444"/>
              </a:gs>
              <a:gs pos="100000">
                <a:srgbClr val="832B2B"/>
              </a:gs>
            </a:gsLst>
            <a:lin scaled="0"/>
          </a:gradFill>
          <a:ln>
            <a:gradFill>
              <a:gsLst>
                <a:gs pos="0">
                  <a:srgbClr val="FE4444"/>
                </a:gs>
                <a:gs pos="100000">
                  <a:srgbClr val="832B2B"/>
                </a:gs>
              </a:gsLst>
            </a:grad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fr-FR" sz="7200" b="1" dirty="0"/>
          </a:p>
        </p:txBody>
      </p:sp>
      <p:sp>
        <p:nvSpPr>
          <p:cNvPr id="12" name="Rectangle 11"/>
          <p:cNvSpPr/>
          <p:nvPr/>
        </p:nvSpPr>
        <p:spPr>
          <a:xfrm>
            <a:off x="4658360" y="2021840"/>
            <a:ext cx="6901180" cy="3223260"/>
          </a:xfrm>
          <a:prstGeom prst="rect">
            <a:avLst/>
          </a:prstGeom>
          <a:solidFill>
            <a:schemeClr val="bg1"/>
          </a:solidFill>
          <a:ln w="28575">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fr-FR" b="1">
                <a:solidFill>
                  <a:schemeClr val="accent1">
                    <a:lumMod val="75000"/>
                  </a:schemeClr>
                </a:solidFill>
              </a:rPr>
              <a:t>Le Web s</a:t>
            </a:r>
            <a:r>
              <a:rPr lang="en-US" altLang="en-US" b="1">
                <a:solidFill>
                  <a:schemeClr val="accent1">
                    <a:lumMod val="75000"/>
                  </a:schemeClr>
                </a:solidFill>
              </a:rPr>
              <a:t>é</a:t>
            </a:r>
            <a:r>
              <a:rPr lang="en-US" altLang="fr-FR" b="1">
                <a:solidFill>
                  <a:schemeClr val="accent1">
                    <a:lumMod val="75000"/>
                  </a:schemeClr>
                </a:solidFill>
              </a:rPr>
              <a:t>mantique vise à structurer les donn</a:t>
            </a:r>
            <a:r>
              <a:rPr lang="en-US" altLang="en-US" b="1">
                <a:solidFill>
                  <a:schemeClr val="accent1">
                    <a:lumMod val="75000"/>
                  </a:schemeClr>
                </a:solidFill>
              </a:rPr>
              <a:t>é</a:t>
            </a:r>
            <a:r>
              <a:rPr lang="en-US" altLang="fr-FR" b="1">
                <a:solidFill>
                  <a:schemeClr val="accent1">
                    <a:lumMod val="75000"/>
                  </a:schemeClr>
                </a:solidFill>
              </a:rPr>
              <a:t>es sur le Web pour les rendre compr</a:t>
            </a:r>
            <a:r>
              <a:rPr lang="en-US" altLang="en-US" b="1">
                <a:solidFill>
                  <a:schemeClr val="accent1">
                    <a:lumMod val="75000"/>
                  </a:schemeClr>
                </a:solidFill>
              </a:rPr>
              <a:t>é</a:t>
            </a:r>
            <a:r>
              <a:rPr lang="en-US" altLang="fr-FR" b="1">
                <a:solidFill>
                  <a:schemeClr val="accent1">
                    <a:lumMod val="75000"/>
                  </a:schemeClr>
                </a:solidFill>
              </a:rPr>
              <a:t>hensibles par les machines, facilitant ainsi leur interconnexion et leur exploitation. Dans le domaine des films, mod</a:t>
            </a:r>
            <a:r>
              <a:rPr lang="en-US" altLang="en-US" b="1">
                <a:solidFill>
                  <a:schemeClr val="accent1">
                    <a:lumMod val="75000"/>
                  </a:schemeClr>
                </a:solidFill>
              </a:rPr>
              <a:t>é</a:t>
            </a:r>
            <a:r>
              <a:rPr lang="en-US" altLang="fr-FR" b="1">
                <a:solidFill>
                  <a:schemeClr val="accent1">
                    <a:lumMod val="75000"/>
                  </a:schemeClr>
                </a:solidFill>
              </a:rPr>
              <a:t>liser les donn</a:t>
            </a:r>
            <a:r>
              <a:rPr lang="en-US" altLang="en-US" b="1">
                <a:solidFill>
                  <a:schemeClr val="accent1">
                    <a:lumMod val="75000"/>
                  </a:schemeClr>
                </a:solidFill>
              </a:rPr>
              <a:t>é</a:t>
            </a:r>
            <a:r>
              <a:rPr lang="en-US" altLang="fr-FR" b="1">
                <a:solidFill>
                  <a:schemeClr val="accent1">
                    <a:lumMod val="75000"/>
                  </a:schemeClr>
                </a:solidFill>
              </a:rPr>
              <a:t>es en RDF(S) permet de repr</a:t>
            </a:r>
            <a:r>
              <a:rPr lang="en-US" altLang="en-US" b="1">
                <a:solidFill>
                  <a:schemeClr val="accent1">
                    <a:lumMod val="75000"/>
                  </a:schemeClr>
                </a:solidFill>
              </a:rPr>
              <a:t>é</a:t>
            </a:r>
            <a:r>
              <a:rPr lang="en-US" altLang="fr-FR" b="1">
                <a:solidFill>
                  <a:schemeClr val="accent1">
                    <a:lumMod val="75000"/>
                  </a:schemeClr>
                </a:solidFill>
              </a:rPr>
              <a:t>senter les relations complexes entre films, acteurs, r</a:t>
            </a:r>
            <a:r>
              <a:rPr lang="en-US" altLang="en-US" b="1">
                <a:solidFill>
                  <a:schemeClr val="accent1">
                    <a:lumMod val="75000"/>
                  </a:schemeClr>
                </a:solidFill>
              </a:rPr>
              <a:t>é</a:t>
            </a:r>
            <a:r>
              <a:rPr lang="en-US" altLang="fr-FR" b="1">
                <a:solidFill>
                  <a:schemeClr val="accent1">
                    <a:lumMod val="75000"/>
                  </a:schemeClr>
                </a:solidFill>
              </a:rPr>
              <a:t>alisateurs et autres entit</a:t>
            </a:r>
            <a:r>
              <a:rPr lang="en-US" altLang="en-US" b="1">
                <a:solidFill>
                  <a:schemeClr val="accent1">
                    <a:lumMod val="75000"/>
                  </a:schemeClr>
                </a:solidFill>
              </a:rPr>
              <a:t>é</a:t>
            </a:r>
            <a:r>
              <a:rPr lang="en-US" altLang="fr-FR" b="1">
                <a:solidFill>
                  <a:schemeClr val="accent1">
                    <a:lumMod val="75000"/>
                  </a:schemeClr>
                </a:solidFill>
              </a:rPr>
              <a:t>s de mani</a:t>
            </a:r>
            <a:r>
              <a:rPr lang="en-US" altLang="en-US" b="1">
                <a:solidFill>
                  <a:schemeClr val="accent1">
                    <a:lumMod val="75000"/>
                  </a:schemeClr>
                </a:solidFill>
              </a:rPr>
              <a:t>è</a:t>
            </a:r>
            <a:r>
              <a:rPr lang="en-US" altLang="fr-FR" b="1">
                <a:solidFill>
                  <a:schemeClr val="accent1">
                    <a:lumMod val="75000"/>
                  </a:schemeClr>
                </a:solidFill>
              </a:rPr>
              <a:t>re standardis</a:t>
            </a:r>
            <a:r>
              <a:rPr lang="en-US" altLang="en-US" b="1">
                <a:solidFill>
                  <a:schemeClr val="accent1">
                    <a:lumMod val="75000"/>
                  </a:schemeClr>
                </a:solidFill>
              </a:rPr>
              <a:t>é</a:t>
            </a:r>
            <a:r>
              <a:rPr lang="en-US" altLang="fr-FR" b="1">
                <a:solidFill>
                  <a:schemeClr val="accent1">
                    <a:lumMod val="75000"/>
                  </a:schemeClr>
                </a:solidFill>
              </a:rPr>
              <a:t>e. Cela garantit une meilleure interop</a:t>
            </a:r>
            <a:r>
              <a:rPr lang="en-US" altLang="en-US" b="1">
                <a:solidFill>
                  <a:schemeClr val="accent1">
                    <a:lumMod val="75000"/>
                  </a:schemeClr>
                </a:solidFill>
              </a:rPr>
              <a:t>é</a:t>
            </a:r>
            <a:r>
              <a:rPr lang="en-US" altLang="fr-FR" b="1">
                <a:solidFill>
                  <a:schemeClr val="accent1">
                    <a:lumMod val="75000"/>
                  </a:schemeClr>
                </a:solidFill>
              </a:rPr>
              <a:t>rabilit</a:t>
            </a:r>
            <a:r>
              <a:rPr lang="en-US" altLang="en-US" b="1">
                <a:solidFill>
                  <a:schemeClr val="accent1">
                    <a:lumMod val="75000"/>
                  </a:schemeClr>
                </a:solidFill>
              </a:rPr>
              <a:t>é</a:t>
            </a:r>
            <a:r>
              <a:rPr lang="en-US" altLang="fr-FR" b="1">
                <a:solidFill>
                  <a:schemeClr val="accent1">
                    <a:lumMod val="75000"/>
                  </a:schemeClr>
                </a:solidFill>
              </a:rPr>
              <a:t> des donn</a:t>
            </a:r>
            <a:r>
              <a:rPr lang="en-US" altLang="en-US" b="1">
                <a:solidFill>
                  <a:schemeClr val="accent1">
                    <a:lumMod val="75000"/>
                  </a:schemeClr>
                </a:solidFill>
              </a:rPr>
              <a:t>é</a:t>
            </a:r>
            <a:r>
              <a:rPr lang="en-US" altLang="fr-FR" b="1">
                <a:solidFill>
                  <a:schemeClr val="accent1">
                    <a:lumMod val="75000"/>
                  </a:schemeClr>
                </a:solidFill>
              </a:rPr>
              <a:t>es, facilite les requ</a:t>
            </a:r>
            <a:r>
              <a:rPr lang="en-US" altLang="en-US" b="1">
                <a:solidFill>
                  <a:schemeClr val="accent1">
                    <a:lumMod val="75000"/>
                  </a:schemeClr>
                </a:solidFill>
              </a:rPr>
              <a:t>ê</a:t>
            </a:r>
            <a:r>
              <a:rPr lang="en-US" altLang="fr-FR" b="1">
                <a:solidFill>
                  <a:schemeClr val="accent1">
                    <a:lumMod val="75000"/>
                  </a:schemeClr>
                </a:solidFill>
              </a:rPr>
              <a:t>tes avanc</a:t>
            </a:r>
            <a:r>
              <a:rPr lang="en-US" altLang="en-US" b="1">
                <a:solidFill>
                  <a:schemeClr val="accent1">
                    <a:lumMod val="75000"/>
                  </a:schemeClr>
                </a:solidFill>
              </a:rPr>
              <a:t>é</a:t>
            </a:r>
            <a:r>
              <a:rPr lang="en-US" altLang="fr-FR" b="1">
                <a:solidFill>
                  <a:schemeClr val="accent1">
                    <a:lumMod val="75000"/>
                  </a:schemeClr>
                </a:solidFill>
              </a:rPr>
              <a:t>es via SPARQL, et offre une base solide pour des analyses ou applications enrichies, comme des syst</a:t>
            </a:r>
            <a:r>
              <a:rPr lang="en-US" altLang="en-US" b="1">
                <a:solidFill>
                  <a:schemeClr val="accent1">
                    <a:lumMod val="75000"/>
                  </a:schemeClr>
                </a:solidFill>
              </a:rPr>
              <a:t>è</a:t>
            </a:r>
            <a:r>
              <a:rPr lang="en-US" altLang="fr-FR" b="1">
                <a:solidFill>
                  <a:schemeClr val="accent1">
                    <a:lumMod val="75000"/>
                  </a:schemeClr>
                </a:solidFill>
              </a:rPr>
              <a:t>mes de recommandation ou des moteurs de recherche sp</a:t>
            </a:r>
            <a:r>
              <a:rPr lang="en-US" altLang="en-US" b="1">
                <a:solidFill>
                  <a:schemeClr val="accent1">
                    <a:lumMod val="75000"/>
                  </a:schemeClr>
                </a:solidFill>
              </a:rPr>
              <a:t>é</a:t>
            </a:r>
            <a:r>
              <a:rPr lang="en-US" altLang="fr-FR" b="1">
                <a:solidFill>
                  <a:schemeClr val="accent1">
                    <a:lumMod val="75000"/>
                  </a:schemeClr>
                </a:solidFill>
              </a:rPr>
              <a:t>cialis</a:t>
            </a:r>
            <a:r>
              <a:rPr lang="en-US" altLang="en-US" b="1">
                <a:solidFill>
                  <a:schemeClr val="accent1">
                    <a:lumMod val="75000"/>
                  </a:schemeClr>
                </a:solidFill>
              </a:rPr>
              <a:t>é</a:t>
            </a:r>
            <a:r>
              <a:rPr lang="en-US" altLang="fr-FR" b="1">
                <a:solidFill>
                  <a:schemeClr val="accent1">
                    <a:lumMod val="75000"/>
                  </a:schemeClr>
                </a:solidFill>
              </a:rPr>
              <a:t>s.</a:t>
            </a:r>
            <a:endParaRPr lang="en-US" altLang="fr-FR" b="1">
              <a:solidFill>
                <a:schemeClr val="accent1">
                  <a:lumMod val="75000"/>
                </a:schemeClr>
              </a:solidFill>
            </a:endParaRPr>
          </a:p>
        </p:txBody>
      </p:sp>
      <p:pic>
        <p:nvPicPr>
          <p:cNvPr id="13" name="Image 12"/>
          <p:cNvPicPr/>
          <p:nvPr/>
        </p:nvPicPr>
        <p:blipFill>
          <a:blip r:embed="rId1"/>
          <a:stretch>
            <a:fillRect/>
          </a:stretch>
        </p:blipFill>
        <p:spPr>
          <a:xfrm>
            <a:off x="8027670" y="265430"/>
            <a:ext cx="1258570" cy="1296670"/>
          </a:xfrm>
          <a:prstGeom prst="rect">
            <a:avLst/>
          </a:prstGeom>
        </p:spPr>
      </p:pic>
      <p:pic>
        <p:nvPicPr>
          <p:cNvPr id="14" name="Image 13"/>
          <p:cNvPicPr/>
          <p:nvPr/>
        </p:nvPicPr>
        <p:blipFill>
          <a:blip r:embed="rId2"/>
          <a:stretch>
            <a:fillRect/>
          </a:stretch>
        </p:blipFill>
        <p:spPr>
          <a:xfrm>
            <a:off x="464503" y="714058"/>
            <a:ext cx="2143125" cy="2143125"/>
          </a:xfrm>
          <a:prstGeom prst="rect">
            <a:avLst/>
          </a:prstGeom>
        </p:spPr>
      </p:pic>
      <p:pic>
        <p:nvPicPr>
          <p:cNvPr id="15" name="Image 14"/>
          <p:cNvPicPr/>
          <p:nvPr/>
        </p:nvPicPr>
        <p:blipFill>
          <a:blip r:embed="rId3"/>
          <a:stretch>
            <a:fillRect/>
          </a:stretch>
        </p:blipFill>
        <p:spPr>
          <a:xfrm>
            <a:off x="4121150" y="265430"/>
            <a:ext cx="2857500" cy="1600200"/>
          </a:xfrm>
          <a:prstGeom prst="rect">
            <a:avLst/>
          </a:prstGeom>
        </p:spPr>
      </p:pic>
      <p:pic>
        <p:nvPicPr>
          <p:cNvPr id="16" name="Image 15"/>
          <p:cNvPicPr/>
          <p:nvPr/>
        </p:nvPicPr>
        <p:blipFill>
          <a:blip r:embed="rId4"/>
          <a:stretch>
            <a:fillRect/>
          </a:stretch>
        </p:blipFill>
        <p:spPr>
          <a:xfrm>
            <a:off x="464820" y="2857500"/>
            <a:ext cx="2143125" cy="1826895"/>
          </a:xfrm>
          <a:prstGeom prst="rect">
            <a:avLst/>
          </a:prstGeom>
        </p:spPr>
      </p:pic>
      <p:pic>
        <p:nvPicPr>
          <p:cNvPr id="17" name="Image 16"/>
          <p:cNvPicPr/>
          <p:nvPr/>
        </p:nvPicPr>
        <p:blipFill>
          <a:blip r:embed="rId5"/>
          <a:stretch>
            <a:fillRect/>
          </a:stretch>
        </p:blipFill>
        <p:spPr>
          <a:xfrm>
            <a:off x="464820" y="4684395"/>
            <a:ext cx="2143760" cy="20383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3" name="Google Shape;1533;p33"/>
          <p:cNvSpPr txBox="1"/>
          <p:nvPr>
            <p:ph type="title"/>
          </p:nvPr>
        </p:nvSpPr>
        <p:spPr>
          <a:xfrm>
            <a:off x="1332230" y="359410"/>
            <a:ext cx="3530600" cy="1253490"/>
          </a:xfrm>
          <a:prstGeom prst="rect">
            <a:avLst/>
          </a:prstGeom>
          <a:gradFill>
            <a:gsLst>
              <a:gs pos="0">
                <a:srgbClr val="FE4444"/>
              </a:gs>
              <a:gs pos="100000">
                <a:srgbClr val="832B2B"/>
              </a:gs>
            </a:gsLst>
            <a:lin scaled="0"/>
          </a:gradFill>
          <a:ln>
            <a:gradFill>
              <a:gsLst>
                <a:gs pos="0">
                  <a:srgbClr val="FE4444"/>
                </a:gs>
                <a:gs pos="100000">
                  <a:srgbClr val="832B2B"/>
                </a:gs>
              </a:gsLst>
            </a:gradFill>
          </a:ln>
        </p:spPr>
        <p:txBody>
          <a:bodyPr spcFirstLastPara="1" wrap="square" lIns="91425" tIns="91425" rIns="91425" bIns="91425" anchor="t" anchorCtr="0">
            <a:noAutofit/>
          </a:bodyPr>
          <a:p>
            <a:pPr marL="0" lvl="0" indent="0" algn="ctr" rtl="0">
              <a:spcBef>
                <a:spcPts val="0"/>
              </a:spcBef>
              <a:spcAft>
                <a:spcPts val="0"/>
              </a:spcAft>
              <a:buNone/>
            </a:pPr>
            <a:r>
              <a:rPr lang="en-US" altLang="fr-FR">
                <a:solidFill>
                  <a:schemeClr val="bg1"/>
                </a:solidFill>
              </a:rPr>
              <a:t>Objectifs du projet</a:t>
            </a:r>
            <a:endParaRPr lang="en-US" altLang="fr-FR">
              <a:solidFill>
                <a:schemeClr val="bg1"/>
              </a:solidFill>
            </a:endParaRPr>
          </a:p>
        </p:txBody>
      </p:sp>
      <p:sp>
        <p:nvSpPr>
          <p:cNvPr id="4" name="Flèche droite à entaille 3"/>
          <p:cNvSpPr/>
          <p:nvPr/>
        </p:nvSpPr>
        <p:spPr>
          <a:xfrm>
            <a:off x="0" y="611505"/>
            <a:ext cx="1216025" cy="749300"/>
          </a:xfrm>
          <a:prstGeom prst="notchedRightArrow">
            <a:avLst/>
          </a:prstGeom>
          <a:gradFill>
            <a:gsLst>
              <a:gs pos="0">
                <a:srgbClr val="FE4444"/>
              </a:gs>
              <a:gs pos="100000">
                <a:srgbClr val="832B2B"/>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5" name="Rectangle 4"/>
          <p:cNvSpPr/>
          <p:nvPr/>
        </p:nvSpPr>
        <p:spPr>
          <a:xfrm>
            <a:off x="1332230" y="1612900"/>
            <a:ext cx="149225" cy="4264025"/>
          </a:xfrm>
          <a:prstGeom prst="rect">
            <a:avLst/>
          </a:prstGeom>
          <a:gradFill>
            <a:gsLst>
              <a:gs pos="0">
                <a:srgbClr val="FE4444"/>
              </a:gs>
              <a:gs pos="100000">
                <a:srgbClr val="832B2B"/>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6" name="Flèche droite rayée 5"/>
          <p:cNvSpPr/>
          <p:nvPr/>
        </p:nvSpPr>
        <p:spPr>
          <a:xfrm>
            <a:off x="1814195" y="1983740"/>
            <a:ext cx="683260" cy="399415"/>
          </a:xfrm>
          <a:prstGeom prst="stripedRightArrow">
            <a:avLst/>
          </a:prstGeom>
          <a:gradFill>
            <a:gsLst>
              <a:gs pos="0">
                <a:srgbClr val="FE4444"/>
              </a:gs>
              <a:gs pos="100000">
                <a:srgbClr val="832B2B"/>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10" name="Zone de texte 9"/>
          <p:cNvSpPr txBox="1"/>
          <p:nvPr/>
        </p:nvSpPr>
        <p:spPr>
          <a:xfrm>
            <a:off x="2830195" y="1983740"/>
            <a:ext cx="6894830" cy="922020"/>
          </a:xfrm>
          <a:prstGeom prst="rect">
            <a:avLst/>
          </a:prstGeom>
        </p:spPr>
        <p:txBody>
          <a:bodyPr wrap="square">
            <a:spAutoFit/>
          </a:bodyPr>
          <a:p>
            <a:r>
              <a:rPr lang="en-US" altLang="fr-FR" sz="1800" b="1" kern="0">
                <a:solidFill>
                  <a:schemeClr val="dk1"/>
                </a:solidFill>
                <a:latin typeface="Aldrich" panose="02000000000000000000"/>
                <a:ea typeface="Aldrich" panose="02000000000000000000"/>
                <a:cs typeface="Aldrich" panose="02000000000000000000"/>
              </a:rPr>
              <a:t>Cr</a:t>
            </a:r>
            <a:r>
              <a:rPr lang="en-US" altLang="en-US" sz="1800" b="1" kern="0">
                <a:solidFill>
                  <a:schemeClr val="dk1"/>
                </a:solidFill>
                <a:latin typeface="Aldrich" panose="02000000000000000000"/>
                <a:ea typeface="Aldrich" panose="02000000000000000000"/>
                <a:cs typeface="Aldrich" panose="02000000000000000000"/>
              </a:rPr>
              <a:t>é</a:t>
            </a:r>
            <a:r>
              <a:rPr lang="en-US" altLang="fr-FR" sz="1800" b="1" kern="0">
                <a:solidFill>
                  <a:schemeClr val="dk1"/>
                </a:solidFill>
                <a:latin typeface="Aldrich" panose="02000000000000000000"/>
                <a:ea typeface="Aldrich" panose="02000000000000000000"/>
                <a:cs typeface="Aldrich" panose="02000000000000000000"/>
              </a:rPr>
              <a:t>er une structure RDF(S) claire et extensible pour repr</a:t>
            </a:r>
            <a:r>
              <a:rPr lang="en-US" altLang="en-US" sz="1800" b="1" kern="0">
                <a:solidFill>
                  <a:schemeClr val="dk1"/>
                </a:solidFill>
                <a:latin typeface="Aldrich" panose="02000000000000000000"/>
                <a:ea typeface="Aldrich" panose="02000000000000000000"/>
                <a:cs typeface="Aldrich" panose="02000000000000000000"/>
              </a:rPr>
              <a:t>é</a:t>
            </a:r>
            <a:r>
              <a:rPr lang="en-US" altLang="fr-FR" sz="1800" b="1" kern="0">
                <a:solidFill>
                  <a:schemeClr val="dk1"/>
                </a:solidFill>
                <a:latin typeface="Aldrich" panose="02000000000000000000"/>
                <a:ea typeface="Aldrich" panose="02000000000000000000"/>
                <a:cs typeface="Aldrich" panose="02000000000000000000"/>
              </a:rPr>
              <a:t>senter des films, leurs propri</a:t>
            </a:r>
            <a:r>
              <a:rPr lang="en-US" altLang="en-US" sz="1800" b="1" kern="0">
                <a:solidFill>
                  <a:schemeClr val="dk1"/>
                </a:solidFill>
                <a:latin typeface="Aldrich" panose="02000000000000000000"/>
                <a:ea typeface="Aldrich" panose="02000000000000000000"/>
                <a:cs typeface="Aldrich" panose="02000000000000000000"/>
              </a:rPr>
              <a:t>é</a:t>
            </a:r>
            <a:r>
              <a:rPr lang="en-US" altLang="fr-FR" sz="1800" b="1" kern="0">
                <a:solidFill>
                  <a:schemeClr val="dk1"/>
                </a:solidFill>
                <a:latin typeface="Aldrich" panose="02000000000000000000"/>
                <a:ea typeface="Aldrich" panose="02000000000000000000"/>
                <a:cs typeface="Aldrich" panose="02000000000000000000"/>
              </a:rPr>
              <a:t>t</a:t>
            </a:r>
            <a:r>
              <a:rPr lang="en-US" altLang="en-US" sz="1800" b="1" kern="0">
                <a:solidFill>
                  <a:schemeClr val="dk1"/>
                </a:solidFill>
                <a:latin typeface="Aldrich" panose="02000000000000000000"/>
                <a:ea typeface="Aldrich" panose="02000000000000000000"/>
                <a:cs typeface="Aldrich" panose="02000000000000000000"/>
              </a:rPr>
              <a:t>é</a:t>
            </a:r>
            <a:r>
              <a:rPr lang="en-US" altLang="fr-FR" sz="1800" b="1" kern="0">
                <a:solidFill>
                  <a:schemeClr val="dk1"/>
                </a:solidFill>
                <a:latin typeface="Aldrich" panose="02000000000000000000"/>
                <a:ea typeface="Aldrich" panose="02000000000000000000"/>
                <a:cs typeface="Aldrich" panose="02000000000000000000"/>
              </a:rPr>
              <a:t>s et relations</a:t>
            </a:r>
            <a:endParaRPr lang="en-US" altLang="fr-FR" sz="1800" b="1" kern="0">
              <a:solidFill>
                <a:schemeClr val="dk1"/>
              </a:solidFill>
              <a:latin typeface="Aldrich" panose="02000000000000000000"/>
              <a:ea typeface="Aldrich" panose="02000000000000000000"/>
              <a:cs typeface="Aldrich" panose="02000000000000000000"/>
            </a:endParaRPr>
          </a:p>
        </p:txBody>
      </p:sp>
      <p:sp>
        <p:nvSpPr>
          <p:cNvPr id="7" name="Flèche droite rayée 6"/>
          <p:cNvSpPr/>
          <p:nvPr/>
        </p:nvSpPr>
        <p:spPr>
          <a:xfrm>
            <a:off x="1941195" y="3542665"/>
            <a:ext cx="683260" cy="399415"/>
          </a:xfrm>
          <a:prstGeom prst="stripedRightArrow">
            <a:avLst/>
          </a:prstGeom>
          <a:gradFill>
            <a:gsLst>
              <a:gs pos="0">
                <a:srgbClr val="FE4444"/>
              </a:gs>
              <a:gs pos="100000">
                <a:srgbClr val="832B2B"/>
              </a:gs>
            </a:gsLst>
            <a:lin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8" name="Zone de texte 7"/>
          <p:cNvSpPr txBox="1"/>
          <p:nvPr/>
        </p:nvSpPr>
        <p:spPr>
          <a:xfrm>
            <a:off x="2830195" y="3530600"/>
            <a:ext cx="6894830" cy="1198880"/>
          </a:xfrm>
          <a:prstGeom prst="rect">
            <a:avLst/>
          </a:prstGeom>
        </p:spPr>
        <p:txBody>
          <a:bodyPr wrap="square">
            <a:spAutoFit/>
          </a:bodyPr>
          <a:p>
            <a:r>
              <a:rPr lang="en-US" altLang="fr-FR" sz="1800" b="1" kern="0">
                <a:solidFill>
                  <a:schemeClr val="dk1"/>
                </a:solidFill>
                <a:latin typeface="Aldrich" panose="02000000000000000000"/>
                <a:ea typeface="Aldrich" panose="02000000000000000000"/>
                <a:cs typeface="Aldrich" panose="02000000000000000000"/>
              </a:rPr>
              <a:t>interroger les donn</a:t>
            </a:r>
            <a:r>
              <a:rPr lang="en-US" altLang="en-US" sz="1800" b="1" kern="0">
                <a:solidFill>
                  <a:schemeClr val="dk1"/>
                </a:solidFill>
                <a:latin typeface="Aldrich" panose="02000000000000000000"/>
                <a:ea typeface="Aldrich" panose="02000000000000000000"/>
                <a:cs typeface="Aldrich" panose="02000000000000000000"/>
              </a:rPr>
              <a:t>é</a:t>
            </a:r>
            <a:r>
              <a:rPr lang="en-US" altLang="fr-FR" sz="1800" b="1" kern="0">
                <a:solidFill>
                  <a:schemeClr val="dk1"/>
                </a:solidFill>
                <a:latin typeface="Aldrich" panose="02000000000000000000"/>
                <a:ea typeface="Aldrich" panose="02000000000000000000"/>
                <a:cs typeface="Aldrich" panose="02000000000000000000"/>
              </a:rPr>
              <a:t>es de mani</a:t>
            </a:r>
            <a:r>
              <a:rPr lang="en-US" altLang="en-US" sz="1800" b="1" kern="0">
                <a:solidFill>
                  <a:schemeClr val="dk1"/>
                </a:solidFill>
                <a:latin typeface="Aldrich" panose="02000000000000000000"/>
                <a:ea typeface="Aldrich" panose="02000000000000000000"/>
                <a:cs typeface="Aldrich" panose="02000000000000000000"/>
              </a:rPr>
              <a:t>è</a:t>
            </a:r>
            <a:r>
              <a:rPr lang="en-US" altLang="fr-FR" sz="1800" b="1" kern="0">
                <a:solidFill>
                  <a:schemeClr val="dk1"/>
                </a:solidFill>
                <a:latin typeface="Aldrich" panose="02000000000000000000"/>
                <a:ea typeface="Aldrich" panose="02000000000000000000"/>
                <a:cs typeface="Aldrich" panose="02000000000000000000"/>
              </a:rPr>
              <a:t>re flexible, en utilisant des requ</a:t>
            </a:r>
            <a:r>
              <a:rPr lang="en-US" altLang="en-US" sz="1800" b="1" kern="0">
                <a:solidFill>
                  <a:schemeClr val="dk1"/>
                </a:solidFill>
                <a:latin typeface="Aldrich" panose="02000000000000000000"/>
                <a:ea typeface="Aldrich" panose="02000000000000000000"/>
                <a:cs typeface="Aldrich" panose="02000000000000000000"/>
              </a:rPr>
              <a:t>ê</a:t>
            </a:r>
            <a:r>
              <a:rPr lang="en-US" altLang="fr-FR" sz="1800" b="1" kern="0">
                <a:solidFill>
                  <a:schemeClr val="dk1"/>
                </a:solidFill>
                <a:latin typeface="Aldrich" panose="02000000000000000000"/>
                <a:ea typeface="Aldrich" panose="02000000000000000000"/>
                <a:cs typeface="Aldrich" panose="02000000000000000000"/>
              </a:rPr>
              <a:t>tes SPARQL pour rechercher des informations sur les films (r</a:t>
            </a:r>
            <a:r>
              <a:rPr lang="en-US" altLang="en-US" sz="1800" b="1" kern="0">
                <a:solidFill>
                  <a:schemeClr val="dk1"/>
                </a:solidFill>
                <a:latin typeface="Aldrich" panose="02000000000000000000"/>
                <a:ea typeface="Aldrich" panose="02000000000000000000"/>
                <a:cs typeface="Aldrich" panose="02000000000000000000"/>
              </a:rPr>
              <a:t>é</a:t>
            </a:r>
            <a:r>
              <a:rPr lang="en-US" altLang="fr-FR" sz="1800" b="1" kern="0">
                <a:solidFill>
                  <a:schemeClr val="dk1"/>
                </a:solidFill>
                <a:latin typeface="Aldrich" panose="02000000000000000000"/>
                <a:ea typeface="Aldrich" panose="02000000000000000000"/>
                <a:cs typeface="Aldrich" panose="02000000000000000000"/>
              </a:rPr>
              <a:t>alisateur, genre, ann</a:t>
            </a:r>
            <a:r>
              <a:rPr lang="en-US" altLang="en-US" sz="1800" b="1" kern="0">
                <a:solidFill>
                  <a:schemeClr val="dk1"/>
                </a:solidFill>
                <a:latin typeface="Aldrich" panose="02000000000000000000"/>
                <a:ea typeface="Aldrich" panose="02000000000000000000"/>
                <a:cs typeface="Aldrich" panose="02000000000000000000"/>
              </a:rPr>
              <a:t>é</a:t>
            </a:r>
            <a:r>
              <a:rPr lang="en-US" altLang="fr-FR" sz="1800" b="1" kern="0">
                <a:solidFill>
                  <a:schemeClr val="dk1"/>
                </a:solidFill>
                <a:latin typeface="Aldrich" panose="02000000000000000000"/>
                <a:ea typeface="Aldrich" panose="02000000000000000000"/>
                <a:cs typeface="Aldrich" panose="02000000000000000000"/>
              </a:rPr>
              <a:t>e de sortie, etc.).</a:t>
            </a:r>
            <a:endParaRPr lang="en-US" altLang="fr-FR" sz="1800" b="1" kern="0">
              <a:solidFill>
                <a:schemeClr val="dk1"/>
              </a:solidFill>
              <a:latin typeface="Aldrich" panose="02000000000000000000"/>
              <a:ea typeface="Aldrich" panose="02000000000000000000"/>
              <a:cs typeface="Aldrich"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Google Shape;1533;p33"/>
          <p:cNvSpPr txBox="1"/>
          <p:nvPr/>
        </p:nvSpPr>
        <p:spPr>
          <a:xfrm>
            <a:off x="0" y="119380"/>
            <a:ext cx="6228715" cy="822325"/>
          </a:xfrm>
          <a:prstGeom prst="rect">
            <a:avLst/>
          </a:prstGeom>
          <a:gradFill>
            <a:gsLst>
              <a:gs pos="0">
                <a:srgbClr val="FE4444"/>
              </a:gs>
              <a:gs pos="100000">
                <a:srgbClr val="832B2B"/>
              </a:gs>
            </a:gsLst>
            <a:lin scaled="0"/>
          </a:gradFill>
          <a:ln>
            <a:gradFill>
              <a:gsLst>
                <a:gs pos="0">
                  <a:srgbClr val="FE4444"/>
                </a:gs>
                <a:gs pos="100000">
                  <a:srgbClr val="832B2B"/>
                </a:gs>
              </a:gsLst>
            </a:gradFill>
          </a:ln>
        </p:spPr>
        <p:txBody>
          <a:bodyPr vert="horz" wrap="square" lIns="91425" tIns="91425" rIns="91425" bIns="91425" rtlCol="0" anchor="t" anchorCtr="0">
            <a:noAutofit/>
          </a:bodyPr>
          <a:lstStyle>
            <a:lvl1pPr algn="l" defTabSz="914400" rtl="0" eaLnBrk="1" latinLnBrk="0" hangingPunct="1">
              <a:lnSpc>
                <a:spcPct val="90000"/>
              </a:lnSpc>
              <a:spcBef>
                <a:spcPct val="0"/>
              </a:spcBef>
              <a:buNone/>
              <a:defRPr sz="4400" b="1" kern="1200">
                <a:solidFill>
                  <a:schemeClr val="tx1"/>
                </a:solidFill>
                <a:effectLst/>
                <a:latin typeface="Calibri Light" panose="020F0302020204030204" pitchFamily="34" charset="0"/>
                <a:ea typeface="+mj-ea"/>
                <a:cs typeface="+mj-cs"/>
              </a:defRPr>
            </a:lvl1pPr>
          </a:lstStyle>
          <a:p>
            <a:pPr marL="0" lvl="0" indent="0" algn="ctr" rtl="0">
              <a:spcBef>
                <a:spcPts val="0"/>
              </a:spcBef>
              <a:spcAft>
                <a:spcPts val="0"/>
              </a:spcAft>
              <a:buNone/>
            </a:pPr>
            <a:br>
              <a:rPr lang="fr-FR" altLang="en-US"/>
            </a:br>
            <a:br>
              <a:rPr lang="fr-FR" altLang="en-US"/>
            </a:br>
            <a:endParaRPr lang="fr-FR" altLang="en-US"/>
          </a:p>
        </p:txBody>
      </p:sp>
      <p:sp>
        <p:nvSpPr>
          <p:cNvPr id="1534" name="Google Shape;1534;p33"/>
          <p:cNvSpPr txBox="1"/>
          <p:nvPr/>
        </p:nvSpPr>
        <p:spPr>
          <a:xfrm>
            <a:off x="255905" y="279400"/>
            <a:ext cx="824230" cy="55181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ldrich" panose="02000000000000000000"/>
              <a:buNone/>
              <a:defRPr sz="3800" b="0" i="0" u="none" strike="noStrike" cap="none">
                <a:solidFill>
                  <a:schemeClr val="dk1"/>
                </a:solidFill>
                <a:latin typeface="Aldrich" panose="02000000000000000000"/>
                <a:ea typeface="Aldrich" panose="02000000000000000000"/>
                <a:cs typeface="Aldrich" panose="02000000000000000000"/>
                <a:sym typeface="Aldrich" panose="02000000000000000000"/>
              </a:defRPr>
            </a:lvl1pPr>
            <a:lvl2pPr marR="0" lvl="1"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r" rtl="0">
              <a:spcBef>
                <a:spcPts val="0"/>
              </a:spcBef>
              <a:spcAft>
                <a:spcPts val="0"/>
              </a:spcAft>
              <a:buNone/>
            </a:pPr>
            <a:r>
              <a:rPr lang="en-US" sz="3600">
                <a:solidFill>
                  <a:schemeClr val="bg1"/>
                </a:solidFill>
              </a:rPr>
              <a:t>0</a:t>
            </a:r>
            <a:r>
              <a:rPr lang="fr-FR" altLang="en-US" sz="3600">
                <a:solidFill>
                  <a:schemeClr val="bg1"/>
                </a:solidFill>
              </a:rPr>
              <a:t>1</a:t>
            </a:r>
            <a:endParaRPr lang="fr-FR" altLang="en-US" sz="3600">
              <a:solidFill>
                <a:schemeClr val="bg1"/>
              </a:solidFill>
            </a:endParaRPr>
          </a:p>
        </p:txBody>
      </p:sp>
      <p:cxnSp>
        <p:nvCxnSpPr>
          <p:cNvPr id="1561" name="Google Shape;1561;p33"/>
          <p:cNvCxnSpPr/>
          <p:nvPr/>
        </p:nvCxnSpPr>
        <p:spPr>
          <a:xfrm flipV="1">
            <a:off x="256198" y="769884"/>
            <a:ext cx="5404485" cy="44450"/>
          </a:xfrm>
          <a:prstGeom prst="straightConnector1">
            <a:avLst/>
          </a:prstGeom>
          <a:noFill/>
          <a:ln w="19050" cap="flat" cmpd="sng">
            <a:solidFill>
              <a:schemeClr val="bg1"/>
            </a:solidFill>
            <a:prstDash val="solid"/>
            <a:round/>
            <a:headEnd type="oval" w="med" len="med"/>
            <a:tailEnd type="oval" w="med" len="med"/>
          </a:ln>
        </p:spPr>
      </p:cxnSp>
      <p:sp>
        <p:nvSpPr>
          <p:cNvPr id="6" name="Zone de texte 5"/>
          <p:cNvSpPr txBox="1"/>
          <p:nvPr/>
        </p:nvSpPr>
        <p:spPr>
          <a:xfrm>
            <a:off x="857885" y="184150"/>
            <a:ext cx="5151755" cy="712470"/>
          </a:xfrm>
          <a:prstGeom prst="rect">
            <a:avLst/>
          </a:prstGeom>
          <a:noFill/>
        </p:spPr>
        <p:txBody>
          <a:bodyPr wrap="square" rtlCol="0" anchor="t">
            <a:noAutofit/>
          </a:bodyPr>
          <a:p>
            <a:pPr marL="0" lvl="0" indent="0" algn="ctr" rtl="0">
              <a:spcBef>
                <a:spcPts val="0"/>
              </a:spcBef>
              <a:spcAft>
                <a:spcPts val="0"/>
              </a:spcAft>
              <a:buNone/>
            </a:pPr>
            <a:r>
              <a:rPr lang="en-US" altLang="fr-FR" sz="3600" b="1">
                <a:solidFill>
                  <a:schemeClr val="bg1"/>
                </a:solidFill>
                <a:effectLst/>
                <a:latin typeface="Calibri Light" panose="020F0302020204030204" pitchFamily="34" charset="0"/>
                <a:ea typeface="+mj-ea"/>
                <a:cs typeface="+mj-cs"/>
                <a:sym typeface="+mn-ea"/>
              </a:rPr>
              <a:t>Mod</a:t>
            </a:r>
            <a:r>
              <a:rPr lang="en-US" altLang="en-US" sz="3600" b="1">
                <a:solidFill>
                  <a:schemeClr val="bg1"/>
                </a:solidFill>
                <a:effectLst/>
                <a:latin typeface="Calibri Light" panose="020F0302020204030204" pitchFamily="34" charset="0"/>
                <a:ea typeface="+mj-ea"/>
                <a:cs typeface="+mj-cs"/>
                <a:sym typeface="+mn-ea"/>
              </a:rPr>
              <a:t>é</a:t>
            </a:r>
            <a:r>
              <a:rPr lang="en-US" altLang="fr-FR" sz="3600" b="1">
                <a:solidFill>
                  <a:schemeClr val="bg1"/>
                </a:solidFill>
                <a:effectLst/>
                <a:latin typeface="Calibri Light" panose="020F0302020204030204" pitchFamily="34" charset="0"/>
                <a:ea typeface="+mj-ea"/>
                <a:cs typeface="+mj-cs"/>
                <a:sym typeface="+mn-ea"/>
              </a:rPr>
              <a:t>lisation des Donn</a:t>
            </a:r>
            <a:r>
              <a:rPr lang="en-US" altLang="en-US" sz="3600" b="1">
                <a:solidFill>
                  <a:schemeClr val="bg1"/>
                </a:solidFill>
                <a:effectLst/>
                <a:latin typeface="Calibri Light" panose="020F0302020204030204" pitchFamily="34" charset="0"/>
                <a:ea typeface="+mj-ea"/>
                <a:cs typeface="+mj-cs"/>
                <a:sym typeface="+mn-ea"/>
              </a:rPr>
              <a:t>é</a:t>
            </a:r>
            <a:r>
              <a:rPr lang="en-US" altLang="fr-FR" sz="3600" b="1">
                <a:solidFill>
                  <a:schemeClr val="bg1"/>
                </a:solidFill>
                <a:effectLst/>
                <a:latin typeface="Calibri Light" panose="020F0302020204030204" pitchFamily="34" charset="0"/>
                <a:ea typeface="+mj-ea"/>
                <a:cs typeface="+mj-cs"/>
                <a:sym typeface="+mn-ea"/>
              </a:rPr>
              <a:t>es</a:t>
            </a:r>
            <a:endParaRPr lang="en-US" altLang="fr-FR" sz="3600" b="1">
              <a:solidFill>
                <a:schemeClr val="bg1"/>
              </a:solidFill>
              <a:effectLst/>
              <a:latin typeface="Calibri Light" panose="020F0302020204030204" pitchFamily="34" charset="0"/>
              <a:ea typeface="+mj-ea"/>
              <a:cs typeface="+mj-cs"/>
              <a:sym typeface="+mn-ea"/>
            </a:endParaRPr>
          </a:p>
        </p:txBody>
      </p:sp>
      <p:sp>
        <p:nvSpPr>
          <p:cNvPr id="7" name="Zone de texte 6"/>
          <p:cNvSpPr txBox="1"/>
          <p:nvPr/>
        </p:nvSpPr>
        <p:spPr>
          <a:xfrm>
            <a:off x="857885" y="1405890"/>
            <a:ext cx="10076180" cy="1322070"/>
          </a:xfrm>
          <a:prstGeom prst="rect">
            <a:avLst/>
          </a:prstGeom>
        </p:spPr>
        <p:txBody>
          <a:bodyPr wrap="square">
            <a:spAutoFit/>
          </a:bodyPr>
          <a:p>
            <a:r>
              <a:rPr lang="en-US" altLang="zh-CN" sz="2000">
                <a:solidFill>
                  <a:srgbClr val="000000"/>
                </a:solidFill>
                <a:latin typeface="Cambria" panose="02040503050406030204" charset="0"/>
                <a:ea typeface="CMR10"/>
                <a:cs typeface="Cambria" panose="02040503050406030204" charset="0"/>
              </a:rPr>
              <a:t>Pour ce projet, le jeu de donnees original est un fichier CSV ”rotten tomatoes movies.csv”, qui contient des </a:t>
            </a:r>
            <a:r>
              <a:rPr lang="fr-FR" altLang="en-US" sz="2000">
                <a:solidFill>
                  <a:srgbClr val="000000"/>
                </a:solidFill>
                <a:latin typeface="Cambria" panose="02040503050406030204" charset="0"/>
                <a:ea typeface="CMR10"/>
                <a:cs typeface="Cambria" panose="02040503050406030204" charset="0"/>
              </a:rPr>
              <a:t> </a:t>
            </a:r>
            <a:r>
              <a:rPr lang="en-US" altLang="zh-CN" sz="2000">
                <a:solidFill>
                  <a:srgbClr val="000000"/>
                </a:solidFill>
                <a:latin typeface="Cambria" panose="02040503050406030204" charset="0"/>
                <a:ea typeface="CMR10"/>
                <a:cs typeface="Cambria" panose="02040503050406030204" charset="0"/>
              </a:rPr>
              <a:t>informations sur les films disponibles sur </a:t>
            </a:r>
            <a:r>
              <a:rPr lang="en-US" altLang="zh-CN" sz="2000">
                <a:solidFill>
                  <a:srgbClr val="ED028C"/>
                </a:solidFill>
                <a:latin typeface="Cambria" panose="02040503050406030204" charset="0"/>
                <a:ea typeface="CMR10"/>
                <a:cs typeface="Cambria" panose="02040503050406030204" charset="0"/>
              </a:rPr>
              <a:t>Rotten Tomatoes</a:t>
            </a:r>
            <a:r>
              <a:rPr lang="fr-FR" altLang="en-US" sz="2000">
                <a:solidFill>
                  <a:srgbClr val="ED028C"/>
                </a:solidFill>
                <a:latin typeface="Cambria" panose="02040503050406030204" charset="0"/>
                <a:ea typeface="CMR10"/>
                <a:cs typeface="Cambria" panose="02040503050406030204" charset="0"/>
              </a:rPr>
              <a:t> </a:t>
            </a:r>
            <a:r>
              <a:rPr lang="en-US" altLang="zh-CN" sz="2000">
                <a:solidFill>
                  <a:srgbClr val="000000"/>
                </a:solidFill>
                <a:latin typeface="Cambria" panose="02040503050406030204" charset="0"/>
                <a:ea typeface="CMR10"/>
                <a:cs typeface="Cambria" panose="02040503050406030204" charset="0"/>
              </a:rPr>
              <a:t> </a:t>
            </a:r>
            <a:endParaRPr lang="en-US" altLang="zh-CN" sz="2000">
              <a:solidFill>
                <a:srgbClr val="000000"/>
              </a:solidFill>
              <a:latin typeface="Cambria" panose="02040503050406030204" charset="0"/>
              <a:ea typeface="CMR10"/>
              <a:cs typeface="Cambria" panose="02040503050406030204" charset="0"/>
            </a:endParaRPr>
          </a:p>
          <a:p>
            <a:r>
              <a:rPr lang="en-US" altLang="zh-CN" sz="2000">
                <a:solidFill>
                  <a:srgbClr val="000000"/>
                </a:solidFill>
                <a:latin typeface="Cambria" panose="02040503050406030204" charset="0"/>
                <a:ea typeface="CMR10"/>
                <a:cs typeface="Cambria" panose="02040503050406030204" charset="0"/>
              </a:rPr>
              <a:t>Voici un apercu des champs disponibles dans ce </a:t>
            </a:r>
            <a:endParaRPr lang="en-US" altLang="zh-CN" sz="2000">
              <a:solidFill>
                <a:srgbClr val="000000"/>
              </a:solidFill>
              <a:latin typeface="Cambria" panose="02040503050406030204" charset="0"/>
              <a:ea typeface="CMR10"/>
              <a:cs typeface="Cambria" panose="02040503050406030204" charset="0"/>
            </a:endParaRPr>
          </a:p>
          <a:p>
            <a:r>
              <a:rPr lang="en-US" altLang="zh-CN" sz="2000">
                <a:solidFill>
                  <a:srgbClr val="000000"/>
                </a:solidFill>
                <a:latin typeface="Cambria" panose="02040503050406030204" charset="0"/>
                <a:ea typeface="CMR10"/>
                <a:cs typeface="Cambria" panose="02040503050406030204" charset="0"/>
              </a:rPr>
              <a:t>fichier :</a:t>
            </a:r>
            <a:endParaRPr lang="en-US" altLang="zh-CN" sz="2000">
              <a:solidFill>
                <a:srgbClr val="000000"/>
              </a:solidFill>
              <a:latin typeface="Cambria" panose="02040503050406030204" charset="0"/>
              <a:ea typeface="CMR10"/>
              <a:cs typeface="Cambria" panose="02040503050406030204" charset="0"/>
            </a:endParaRPr>
          </a:p>
        </p:txBody>
      </p:sp>
      <p:sp>
        <p:nvSpPr>
          <p:cNvPr id="11" name="Zone de texte 10"/>
          <p:cNvSpPr txBox="1"/>
          <p:nvPr/>
        </p:nvSpPr>
        <p:spPr>
          <a:xfrm>
            <a:off x="407670" y="3992880"/>
            <a:ext cx="6311900" cy="1938020"/>
          </a:xfrm>
          <a:prstGeom prst="rect">
            <a:avLst/>
          </a:prstGeom>
        </p:spPr>
        <p:txBody>
          <a:bodyPr wrap="square">
            <a:spAutoFit/>
          </a:bodyPr>
          <a:p>
            <a:pPr marL="342900" indent="-342900">
              <a:buFont typeface="Arial" panose="020B0604020202020204" pitchFamily="34" charset="0"/>
              <a:buChar char="•"/>
            </a:pPr>
            <a:r>
              <a:rPr lang="en-US" altLang="zh-CN" sz="2000" b="1">
                <a:latin typeface="Cambria" panose="02040503050406030204" charset="0"/>
                <a:cs typeface="Cambria" panose="02040503050406030204" charset="0"/>
              </a:rPr>
              <a:t>id </a:t>
            </a:r>
            <a:r>
              <a:rPr lang="en-US" altLang="zh-CN" sz="2000">
                <a:latin typeface="Cambria" panose="02040503050406030204" charset="0"/>
                <a:cs typeface="Cambria" panose="02040503050406030204" charset="0"/>
              </a:rPr>
              <a:t>: Identifiant unique du film</a:t>
            </a:r>
            <a:endParaRPr lang="en-US" altLang="zh-CN" sz="2000">
              <a:latin typeface="Cambria" panose="02040503050406030204" charset="0"/>
              <a:cs typeface="Cambria" panose="02040503050406030204" charset="0"/>
            </a:endParaRPr>
          </a:p>
          <a:p>
            <a:pPr marL="342900" indent="-342900">
              <a:buFont typeface="Arial" panose="020B0604020202020204" pitchFamily="34" charset="0"/>
              <a:buChar char="•"/>
            </a:pPr>
            <a:r>
              <a:rPr lang="en-US" altLang="zh-CN" sz="2000" b="1">
                <a:latin typeface="Cambria" panose="02040503050406030204" charset="0"/>
                <a:cs typeface="Cambria" panose="02040503050406030204" charset="0"/>
              </a:rPr>
              <a:t>title</a:t>
            </a:r>
            <a:r>
              <a:rPr lang="en-US" altLang="zh-CN" sz="2000">
                <a:latin typeface="Cambria" panose="02040503050406030204" charset="0"/>
                <a:cs typeface="Cambria" panose="02040503050406030204" charset="0"/>
              </a:rPr>
              <a:t> : Titre du film</a:t>
            </a:r>
            <a:endParaRPr lang="en-US" altLang="zh-CN" sz="2000">
              <a:latin typeface="Cambria" panose="02040503050406030204" charset="0"/>
              <a:cs typeface="Cambria" panose="02040503050406030204" charset="0"/>
            </a:endParaRPr>
          </a:p>
          <a:p>
            <a:pPr marL="342900" indent="-342900">
              <a:buFont typeface="Arial" panose="020B0604020202020204" pitchFamily="34" charset="0"/>
              <a:buChar char="•"/>
            </a:pPr>
            <a:r>
              <a:rPr lang="en-US" altLang="zh-CN" sz="2000" b="1">
                <a:latin typeface="Cambria" panose="02040503050406030204" charset="0"/>
                <a:cs typeface="Cambria" panose="02040503050406030204" charset="0"/>
              </a:rPr>
              <a:t>audienceScor</a:t>
            </a:r>
            <a:r>
              <a:rPr lang="en-US" altLang="zh-CN" sz="2000">
                <a:latin typeface="Cambria" panose="02040503050406030204" charset="0"/>
                <a:cs typeface="Cambria" panose="02040503050406030204" charset="0"/>
              </a:rPr>
              <a:t>e : Note donnée par le public</a:t>
            </a:r>
            <a:endParaRPr lang="en-US" altLang="zh-CN" sz="2000">
              <a:latin typeface="Cambria" panose="02040503050406030204" charset="0"/>
              <a:cs typeface="Cambria" panose="02040503050406030204" charset="0"/>
            </a:endParaRPr>
          </a:p>
          <a:p>
            <a:pPr marL="342900" indent="-342900">
              <a:buFont typeface="Arial" panose="020B0604020202020204" pitchFamily="34" charset="0"/>
              <a:buChar char="•"/>
            </a:pPr>
            <a:r>
              <a:rPr lang="en-US" altLang="zh-CN" sz="2000" b="1">
                <a:latin typeface="Cambria" panose="02040503050406030204" charset="0"/>
                <a:cs typeface="Cambria" panose="02040503050406030204" charset="0"/>
              </a:rPr>
              <a:t>tomatoMeter</a:t>
            </a:r>
            <a:r>
              <a:rPr lang="en-US" altLang="zh-CN" sz="2000">
                <a:latin typeface="Cambria" panose="02040503050406030204" charset="0"/>
                <a:cs typeface="Cambria" panose="02040503050406030204" charset="0"/>
              </a:rPr>
              <a:t> : Note donnée par Rotten Tomatoes</a:t>
            </a:r>
            <a:endParaRPr lang="en-US" altLang="zh-CN" sz="2000">
              <a:latin typeface="Cambria" panose="02040503050406030204" charset="0"/>
              <a:cs typeface="Cambria" panose="02040503050406030204" charset="0"/>
            </a:endParaRPr>
          </a:p>
          <a:p>
            <a:pPr marL="342900" indent="-342900">
              <a:buFont typeface="Arial" panose="020B0604020202020204" pitchFamily="34" charset="0"/>
              <a:buChar char="•"/>
            </a:pPr>
            <a:r>
              <a:rPr lang="en-US" altLang="zh-CN" sz="2000" b="1">
                <a:latin typeface="Cambria" panose="02040503050406030204" charset="0"/>
                <a:cs typeface="Cambria" panose="02040503050406030204" charset="0"/>
              </a:rPr>
              <a:t>rating </a:t>
            </a:r>
            <a:r>
              <a:rPr lang="en-US" altLang="zh-CN" sz="2000">
                <a:latin typeface="Cambria" panose="02040503050406030204" charset="0"/>
                <a:cs typeface="Cambria" panose="02040503050406030204" charset="0"/>
              </a:rPr>
              <a:t>: Classification du film (PG, PG-13, R, etc.)</a:t>
            </a:r>
            <a:endParaRPr lang="en-US" altLang="zh-CN" sz="2000">
              <a:latin typeface="Cambria" panose="02040503050406030204" charset="0"/>
              <a:cs typeface="Cambria" panose="02040503050406030204" charset="0"/>
            </a:endParaRPr>
          </a:p>
          <a:p>
            <a:pPr marL="342900" indent="-342900">
              <a:buFont typeface="Arial" panose="020B0604020202020204" pitchFamily="34" charset="0"/>
              <a:buChar char="•"/>
            </a:pPr>
            <a:endParaRPr lang="en-US" altLang="zh-CN" sz="2000">
              <a:latin typeface="Cambria" panose="02040503050406030204" charset="0"/>
              <a:cs typeface="Cambria" panose="02040503050406030204" charset="0"/>
            </a:endParaRPr>
          </a:p>
        </p:txBody>
      </p:sp>
      <p:sp>
        <p:nvSpPr>
          <p:cNvPr id="12" name="Zone de texte 11"/>
          <p:cNvSpPr txBox="1"/>
          <p:nvPr/>
        </p:nvSpPr>
        <p:spPr>
          <a:xfrm>
            <a:off x="6009640" y="3876040"/>
            <a:ext cx="5780405" cy="1630045"/>
          </a:xfrm>
          <a:prstGeom prst="rect">
            <a:avLst/>
          </a:prstGeom>
          <a:noFill/>
        </p:spPr>
        <p:txBody>
          <a:bodyPr wrap="square" rtlCol="0" anchor="t">
            <a:spAutoFit/>
          </a:bodyPr>
          <a:p>
            <a:pPr marL="342900" indent="-342900">
              <a:buFont typeface="Arial" panose="020B0604020202020204" pitchFamily="34" charset="0"/>
              <a:buChar char="•"/>
            </a:pPr>
            <a:r>
              <a:rPr lang="en-US" altLang="zh-CN" sz="2000" b="1">
                <a:latin typeface="Cambria" panose="02040503050406030204" charset="0"/>
                <a:cs typeface="Cambria" panose="02040503050406030204" charset="0"/>
                <a:sym typeface="+mn-ea"/>
              </a:rPr>
              <a:t>releaseDateTheaters</a:t>
            </a:r>
            <a:r>
              <a:rPr lang="en-US" altLang="zh-CN" sz="2000">
                <a:latin typeface="Cambria" panose="02040503050406030204" charset="0"/>
                <a:cs typeface="Cambria" panose="02040503050406030204" charset="0"/>
                <a:sym typeface="+mn-ea"/>
              </a:rPr>
              <a:t> : Date de sortie en salles</a:t>
            </a:r>
            <a:endParaRPr lang="en-US" altLang="zh-CN" sz="2000">
              <a:latin typeface="Cambria" panose="02040503050406030204" charset="0"/>
              <a:cs typeface="Cambria" panose="02040503050406030204" charset="0"/>
            </a:endParaRPr>
          </a:p>
          <a:p>
            <a:pPr marL="342900" indent="-342900">
              <a:buFont typeface="Arial" panose="020B0604020202020204" pitchFamily="34" charset="0"/>
              <a:buChar char="•"/>
            </a:pPr>
            <a:r>
              <a:rPr lang="en-US" altLang="zh-CN" sz="2000" b="1">
                <a:latin typeface="Cambria" panose="02040503050406030204" charset="0"/>
                <a:cs typeface="Cambria" panose="02040503050406030204" charset="0"/>
                <a:sym typeface="+mn-ea"/>
              </a:rPr>
              <a:t>releaseDateStreaming</a:t>
            </a:r>
            <a:r>
              <a:rPr lang="en-US" altLang="zh-CN" sz="2000">
                <a:latin typeface="Cambria" panose="02040503050406030204" charset="0"/>
                <a:cs typeface="Cambria" panose="02040503050406030204" charset="0"/>
                <a:sym typeface="+mn-ea"/>
              </a:rPr>
              <a:t> : Date de sortie en streaming</a:t>
            </a:r>
            <a:endParaRPr lang="en-US" altLang="zh-CN" sz="2000">
              <a:latin typeface="Cambria" panose="02040503050406030204" charset="0"/>
              <a:cs typeface="Cambria" panose="02040503050406030204" charset="0"/>
            </a:endParaRPr>
          </a:p>
          <a:p>
            <a:pPr marL="342900" indent="-342900">
              <a:buFont typeface="Arial" panose="020B0604020202020204" pitchFamily="34" charset="0"/>
              <a:buChar char="•"/>
            </a:pPr>
            <a:r>
              <a:rPr lang="en-US" altLang="zh-CN" sz="2000" b="1">
                <a:latin typeface="Cambria" panose="02040503050406030204" charset="0"/>
                <a:cs typeface="Cambria" panose="02040503050406030204" charset="0"/>
                <a:sym typeface="+mn-ea"/>
              </a:rPr>
              <a:t>runtimeMinutes</a:t>
            </a:r>
            <a:r>
              <a:rPr lang="en-US" altLang="zh-CN" sz="2000">
                <a:latin typeface="Cambria" panose="02040503050406030204" charset="0"/>
                <a:cs typeface="Cambria" panose="02040503050406030204" charset="0"/>
                <a:sym typeface="+mn-ea"/>
              </a:rPr>
              <a:t> : Durée du film en minutes</a:t>
            </a:r>
            <a:endParaRPr lang="en-US" altLang="zh-CN" sz="2000">
              <a:latin typeface="Cambria" panose="02040503050406030204" charset="0"/>
              <a:cs typeface="Cambria" panose="02040503050406030204" charset="0"/>
            </a:endParaRPr>
          </a:p>
          <a:p>
            <a:pPr marL="342900" indent="-342900">
              <a:buFont typeface="Arial" panose="020B0604020202020204" pitchFamily="34" charset="0"/>
              <a:buChar char="•"/>
            </a:pPr>
            <a:r>
              <a:rPr lang="en-US" altLang="zh-CN" sz="2000" b="1">
                <a:latin typeface="Cambria" panose="02040503050406030204" charset="0"/>
                <a:cs typeface="Cambria" panose="02040503050406030204" charset="0"/>
                <a:sym typeface="+mn-ea"/>
              </a:rPr>
              <a:t>genre</a:t>
            </a:r>
            <a:r>
              <a:rPr lang="en-US" altLang="zh-CN" sz="2000">
                <a:latin typeface="Cambria" panose="02040503050406030204" charset="0"/>
                <a:cs typeface="Cambria" panose="02040503050406030204" charset="0"/>
                <a:sym typeface="+mn-ea"/>
              </a:rPr>
              <a:t> : Genre du film</a:t>
            </a:r>
            <a:endParaRPr lang="en-US" altLang="zh-CN" sz="2000">
              <a:latin typeface="Cambria" panose="02040503050406030204" charset="0"/>
              <a:cs typeface="Cambria" panose="020405030504060302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Zone de texte 3"/>
          <p:cNvSpPr txBox="1"/>
          <p:nvPr/>
        </p:nvSpPr>
        <p:spPr>
          <a:xfrm>
            <a:off x="142240" y="445770"/>
            <a:ext cx="9409430" cy="521970"/>
          </a:xfrm>
          <a:prstGeom prst="rect">
            <a:avLst/>
          </a:prstGeom>
        </p:spPr>
        <p:txBody>
          <a:bodyPr wrap="square">
            <a:spAutoFit/>
          </a:bodyPr>
          <a:p>
            <a:r>
              <a:rPr lang="en-US" altLang="fr-FR" sz="2800" b="1">
                <a:solidFill>
                  <a:schemeClr val="accent2"/>
                </a:solidFill>
                <a:latin typeface="Franklin Gothic Medium" panose="020B0603020102020204" charset="0"/>
                <a:ea typeface="+mj-ea"/>
                <a:cs typeface="Franklin Gothic Medium" panose="020B0603020102020204" charset="0"/>
              </a:rPr>
              <a:t>Définition de l'ontologie RDF pour la gestion des films</a:t>
            </a:r>
            <a:endParaRPr lang="en-US" altLang="fr-FR" sz="2800" b="1">
              <a:solidFill>
                <a:schemeClr val="accent2"/>
              </a:solidFill>
              <a:latin typeface="Franklin Gothic Medium" panose="020B0603020102020204" charset="0"/>
              <a:ea typeface="+mj-ea"/>
              <a:cs typeface="Franklin Gothic Medium" panose="020B0603020102020204" charset="0"/>
            </a:endParaRPr>
          </a:p>
        </p:txBody>
      </p:sp>
      <p:sp>
        <p:nvSpPr>
          <p:cNvPr id="5" name="Zone de texte 4"/>
          <p:cNvSpPr txBox="1"/>
          <p:nvPr/>
        </p:nvSpPr>
        <p:spPr>
          <a:xfrm>
            <a:off x="1124585" y="1261110"/>
            <a:ext cx="9659620" cy="1383665"/>
          </a:xfrm>
          <a:prstGeom prst="rect">
            <a:avLst/>
          </a:prstGeom>
        </p:spPr>
        <p:txBody>
          <a:bodyPr wrap="square">
            <a:spAutoFit/>
          </a:bodyPr>
          <a:p>
            <a:r>
              <a:rPr lang="en-US" altLang="zh-CN" sz="2400" b="1">
                <a:solidFill>
                  <a:schemeClr val="accent1">
                    <a:lumMod val="75000"/>
                  </a:schemeClr>
                </a:solidFill>
              </a:rPr>
              <a:t>Définition de l'ontologie</a:t>
            </a:r>
            <a:endParaRPr lang="en-US" altLang="zh-CN" sz="2400" b="1">
              <a:solidFill>
                <a:schemeClr val="accent1">
                  <a:lumMod val="75000"/>
                </a:schemeClr>
              </a:solidFill>
            </a:endParaRPr>
          </a:p>
          <a:p>
            <a:r>
              <a:rPr lang="en-US" altLang="zh-CN" sz="2000">
                <a:latin typeface="Cambria" panose="02040503050406030204" charset="0"/>
                <a:cs typeface="Cambria" panose="02040503050406030204" charset="0"/>
              </a:rPr>
              <a:t>J’ai défini une classe Movie dans mon ontologie RDF, avec des propriétés telles que title, audienceScore, tomatoMeter, rating, releaseDateTheaters, releaseDateStreaming, runtimeMinutes, genre, director, et boxOffice.</a:t>
            </a:r>
            <a:endParaRPr lang="en-US" altLang="zh-CN" sz="2000">
              <a:latin typeface="Cambria" panose="02040503050406030204" charset="0"/>
              <a:cs typeface="Cambria" panose="02040503050406030204" charset="0"/>
            </a:endParaRPr>
          </a:p>
        </p:txBody>
      </p:sp>
      <p:sp>
        <p:nvSpPr>
          <p:cNvPr id="6" name="Zone de texte 5"/>
          <p:cNvSpPr txBox="1"/>
          <p:nvPr/>
        </p:nvSpPr>
        <p:spPr>
          <a:xfrm>
            <a:off x="1124585" y="2890520"/>
            <a:ext cx="7976870" cy="1076325"/>
          </a:xfrm>
          <a:prstGeom prst="rect">
            <a:avLst/>
          </a:prstGeom>
        </p:spPr>
        <p:txBody>
          <a:bodyPr wrap="square">
            <a:spAutoFit/>
          </a:bodyPr>
          <a:p>
            <a:pPr algn="l">
              <a:buClrTx/>
              <a:buSzTx/>
              <a:buFontTx/>
            </a:pPr>
            <a:r>
              <a:rPr lang="en-US" altLang="zh-CN" sz="2400" b="1">
                <a:solidFill>
                  <a:schemeClr val="accent1">
                    <a:lumMod val="75000"/>
                  </a:schemeClr>
                </a:solidFill>
              </a:rPr>
              <a:t>Modélisation des instances</a:t>
            </a:r>
            <a:endParaRPr lang="en-US" altLang="zh-CN" sz="2400" b="1">
              <a:solidFill>
                <a:schemeClr val="accent1">
                  <a:lumMod val="75000"/>
                </a:schemeClr>
              </a:solidFill>
            </a:endParaRPr>
          </a:p>
          <a:p>
            <a:r>
              <a:rPr lang="en-US" altLang="zh-CN" sz="2000">
                <a:latin typeface="Cambria" panose="02040503050406030204" charset="0"/>
                <a:cs typeface="Cambria" panose="02040503050406030204" charset="0"/>
              </a:rPr>
              <a:t>Chaque film dans le fichier CSV est représenté comme une instance de la classe Movie, avec des valeurs correspondant à chaque propriété</a:t>
            </a:r>
            <a:r>
              <a:rPr lang="en-US" altLang="zh-CN" sz="1600"/>
              <a:t>.</a:t>
            </a:r>
            <a:endParaRPr lang="en-US" altLang="zh-CN" sz="1600"/>
          </a:p>
        </p:txBody>
      </p:sp>
      <p:sp>
        <p:nvSpPr>
          <p:cNvPr id="7" name="Zone de texte 6"/>
          <p:cNvSpPr txBox="1"/>
          <p:nvPr/>
        </p:nvSpPr>
        <p:spPr>
          <a:xfrm>
            <a:off x="1124585" y="4377055"/>
            <a:ext cx="9960610" cy="1383665"/>
          </a:xfrm>
          <a:prstGeom prst="rect">
            <a:avLst/>
          </a:prstGeom>
        </p:spPr>
        <p:txBody>
          <a:bodyPr wrap="square">
            <a:spAutoFit/>
          </a:bodyPr>
          <a:p>
            <a:pPr algn="l">
              <a:buClrTx/>
              <a:buSzTx/>
              <a:buFontTx/>
            </a:pPr>
            <a:r>
              <a:rPr lang="en-US" altLang="zh-CN" sz="2400" b="1">
                <a:solidFill>
                  <a:schemeClr val="accent1">
                    <a:lumMod val="75000"/>
                  </a:schemeClr>
                </a:solidFill>
              </a:rPr>
              <a:t>Utilisation d'ontologies standards</a:t>
            </a:r>
            <a:endParaRPr lang="en-US" altLang="zh-CN" sz="2400" b="1">
              <a:solidFill>
                <a:schemeClr val="accent1">
                  <a:lumMod val="75000"/>
                </a:schemeClr>
              </a:solidFill>
            </a:endParaRPr>
          </a:p>
          <a:p>
            <a:r>
              <a:rPr lang="en-US" altLang="zh-CN" sz="2000">
                <a:latin typeface="Cambria" panose="02040503050406030204" charset="0"/>
                <a:cs typeface="Cambria" panose="02040503050406030204" charset="0"/>
              </a:rPr>
              <a:t>J’ai utilisé des ontologies RDF standard telles que Schema.org pour modéliser des propriétés comme director, genre, et writer. Pour les propriétés spécifiquescomme audienceScore et tomatoMeter, je les ai définies dans une ontologie personnalisée</a:t>
            </a:r>
            <a:endParaRPr lang="en-US" altLang="zh-CN" sz="2000">
              <a:latin typeface="Cambria" panose="02040503050406030204" charset="0"/>
              <a:cs typeface="Cambria" panose="02040503050406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Zone de texte 3"/>
          <p:cNvSpPr txBox="1"/>
          <p:nvPr/>
        </p:nvSpPr>
        <p:spPr>
          <a:xfrm>
            <a:off x="492760" y="598805"/>
            <a:ext cx="10874375" cy="829945"/>
          </a:xfrm>
          <a:prstGeom prst="rect">
            <a:avLst/>
          </a:prstGeom>
        </p:spPr>
        <p:txBody>
          <a:bodyPr wrap="square">
            <a:spAutoFit/>
          </a:bodyPr>
          <a:p>
            <a:pPr marL="342900" indent="-342900" algn="l">
              <a:buClrTx/>
              <a:buSzTx/>
              <a:buFont typeface="Wingdings" panose="05000000000000000000" charset="0"/>
              <a:buChar char="o"/>
            </a:pPr>
            <a:r>
              <a:rPr lang="en-US" altLang="zh-CN" sz="2400" b="1">
                <a:solidFill>
                  <a:schemeClr val="accent1">
                    <a:lumMod val="75000"/>
                  </a:schemeClr>
                </a:solidFill>
              </a:rPr>
              <a:t>La structure des données décrite dans le tableau suit le modèle RDF (Resource Description Framework) en utilisant le schéma RDF(S) (RDF Schema)</a:t>
            </a:r>
            <a:endParaRPr lang="en-US" altLang="zh-CN" sz="2400" b="1">
              <a:solidFill>
                <a:schemeClr val="accent1">
                  <a:lumMod val="75000"/>
                </a:schemeClr>
              </a:solidFill>
            </a:endParaRPr>
          </a:p>
        </p:txBody>
      </p:sp>
      <p:graphicFrame>
        <p:nvGraphicFramePr>
          <p:cNvPr id="5" name="Table 4"/>
          <p:cNvGraphicFramePr/>
          <p:nvPr>
            <p:custDataLst>
              <p:tags r:id="rId1"/>
            </p:custDataLst>
          </p:nvPr>
        </p:nvGraphicFramePr>
        <p:xfrm>
          <a:off x="1828800" y="1708785"/>
          <a:ext cx="7103110" cy="4386580"/>
        </p:xfrm>
        <a:graphic>
          <a:graphicData uri="http://schemas.openxmlformats.org/drawingml/2006/table">
            <a:tbl>
              <a:tblPr firstRow="1" bandRow="1">
                <a:tableStyleId>{5C22544A-7EE6-4342-B048-85BDC9FD1C3A}</a:tableStyleId>
              </a:tblPr>
              <a:tblGrid>
                <a:gridCol w="3551555"/>
                <a:gridCol w="3551555"/>
              </a:tblGrid>
              <a:tr h="471170">
                <a:tc>
                  <a:txBody>
                    <a:bodyPr/>
                    <a:p>
                      <a:pPr algn="ctr">
                        <a:buNone/>
                      </a:pPr>
                      <a:r>
                        <a:rPr lang="en-US" altLang="fr-FR" sz="2400"/>
                        <a:t>Entit</a:t>
                      </a:r>
                      <a:r>
                        <a:rPr lang="en-US" altLang="en-US" sz="2400"/>
                        <a:t>é</a:t>
                      </a:r>
                      <a:endParaRPr lang="en-US" altLang="en-US" sz="2400"/>
                    </a:p>
                  </a:txBody>
                  <a:tcPr>
                    <a:gradFill>
                      <a:gsLst>
                        <a:gs pos="0">
                          <a:srgbClr val="FE4444"/>
                        </a:gs>
                        <a:gs pos="100000">
                          <a:srgbClr val="832B2B"/>
                        </a:gs>
                      </a:gsLst>
                      <a:lin scaled="0"/>
                    </a:gradFill>
                  </a:tcPr>
                </a:tc>
                <a:tc>
                  <a:txBody>
                    <a:bodyPr/>
                    <a:p>
                      <a:pPr algn="ctr">
                        <a:buNone/>
                      </a:pPr>
                      <a:r>
                        <a:rPr lang="en-US" altLang="fr-FR" sz="2400">
                          <a:latin typeface="Cambria" panose="02040503050406030204" charset="0"/>
                          <a:cs typeface="Cambria" panose="02040503050406030204" charset="0"/>
                        </a:rPr>
                        <a:t>Propri</a:t>
                      </a:r>
                      <a:r>
                        <a:rPr lang="en-US" altLang="en-US" sz="2400">
                          <a:latin typeface="Cambria" panose="02040503050406030204" charset="0"/>
                          <a:cs typeface="Cambria" panose="02040503050406030204" charset="0"/>
                        </a:rPr>
                        <a:t>é</a:t>
                      </a:r>
                      <a:r>
                        <a:rPr lang="en-US" altLang="fr-FR" sz="2400">
                          <a:latin typeface="Cambria" panose="02040503050406030204" charset="0"/>
                          <a:cs typeface="Cambria" panose="02040503050406030204" charset="0"/>
                        </a:rPr>
                        <a:t>t</a:t>
                      </a:r>
                      <a:r>
                        <a:rPr lang="en-US" altLang="en-US" sz="2400">
                          <a:latin typeface="Cambria" panose="02040503050406030204" charset="0"/>
                          <a:cs typeface="Cambria" panose="02040503050406030204" charset="0"/>
                        </a:rPr>
                        <a:t>é</a:t>
                      </a:r>
                      <a:r>
                        <a:rPr lang="en-US" altLang="fr-FR" sz="2400">
                          <a:latin typeface="Cambria" panose="02040503050406030204" charset="0"/>
                          <a:cs typeface="Cambria" panose="02040503050406030204" charset="0"/>
                        </a:rPr>
                        <a:t>s</a:t>
                      </a:r>
                      <a:endParaRPr lang="en-US" altLang="fr-FR" sz="2400">
                        <a:latin typeface="Cambria" panose="02040503050406030204" charset="0"/>
                        <a:cs typeface="Cambria" panose="02040503050406030204" charset="0"/>
                      </a:endParaRPr>
                    </a:p>
                  </a:txBody>
                  <a:tcPr>
                    <a:gradFill>
                      <a:gsLst>
                        <a:gs pos="0">
                          <a:srgbClr val="FE4444"/>
                        </a:gs>
                        <a:gs pos="100000">
                          <a:srgbClr val="832B2B"/>
                        </a:gs>
                      </a:gsLst>
                      <a:lin scaled="0"/>
                    </a:gradFill>
                  </a:tcPr>
                </a:tc>
              </a:tr>
              <a:tr h="3444240">
                <a:tc>
                  <a:txBody>
                    <a:bodyPr/>
                    <a:p>
                      <a:pPr algn="ctr">
                        <a:buNone/>
                      </a:pPr>
                      <a:r>
                        <a:rPr lang="en-US" altLang="fr-FR" b="1">
                          <a:solidFill>
                            <a:schemeClr val="bg1"/>
                          </a:solidFill>
                        </a:rPr>
                        <a:t>:name movie</a:t>
                      </a:r>
                      <a:endParaRPr lang="en-US" altLang="fr-FR" b="1">
                        <a:solidFill>
                          <a:schemeClr val="bg1"/>
                        </a:solidFill>
                      </a:endParaRPr>
                    </a:p>
                  </a:txBody>
                  <a:tcPr>
                    <a:gradFill>
                      <a:gsLst>
                        <a:gs pos="0">
                          <a:srgbClr val="FE4444"/>
                        </a:gs>
                        <a:gs pos="100000">
                          <a:srgbClr val="832B2B"/>
                        </a:gs>
                      </a:gsLst>
                      <a:lin scaled="0"/>
                    </a:gradFill>
                  </a:tcPr>
                </a:tc>
                <a:tc>
                  <a:txBody>
                    <a:bodyPr/>
                    <a:p>
                      <a:pPr>
                        <a:buNone/>
                      </a:pPr>
                      <a:r>
                        <a:rPr lang="en-US" altLang="fr-FR" sz="2000">
                          <a:solidFill>
                            <a:schemeClr val="bg1"/>
                          </a:solidFill>
                        </a:rPr>
                        <a:t>rdf:type rdfs:Movie</a:t>
                      </a:r>
                      <a:endParaRPr lang="en-US" altLang="fr-FR" sz="2000">
                        <a:solidFill>
                          <a:schemeClr val="bg1"/>
                        </a:solidFill>
                      </a:endParaRPr>
                    </a:p>
                    <a:p>
                      <a:pPr>
                        <a:buNone/>
                      </a:pPr>
                      <a:r>
                        <a:rPr lang="en-US" altLang="fr-FR" sz="2000">
                          <a:solidFill>
                            <a:schemeClr val="bg1"/>
                          </a:solidFill>
                        </a:rPr>
                        <a:t>rdfs:aggregateRating [</a:t>
                      </a:r>
                      <a:endParaRPr lang="en-US" altLang="fr-FR" sz="2000">
                        <a:solidFill>
                          <a:schemeClr val="bg1"/>
                        </a:solidFill>
                      </a:endParaRPr>
                    </a:p>
                    <a:p>
                      <a:pPr>
                        <a:buNone/>
                      </a:pPr>
                      <a:r>
                        <a:rPr lang="en-US" altLang="fr-FR" sz="2000">
                          <a:solidFill>
                            <a:schemeClr val="bg1"/>
                          </a:solidFill>
                        </a:rPr>
                        <a:t>rdfs:type rdfs:AggregateRating</a:t>
                      </a:r>
                      <a:endParaRPr lang="en-US" altLang="fr-FR" sz="2000">
                        <a:solidFill>
                          <a:schemeClr val="bg1"/>
                        </a:solidFill>
                      </a:endParaRPr>
                    </a:p>
                    <a:p>
                      <a:pPr>
                        <a:buNone/>
                      </a:pPr>
                      <a:r>
                        <a:rPr lang="en-US" altLang="fr-FR" sz="2000">
                          <a:solidFill>
                            <a:schemeClr val="bg1"/>
                          </a:solidFill>
                        </a:rPr>
                        <a:t>:audienceScore double</a:t>
                      </a:r>
                      <a:endParaRPr lang="en-US" altLang="fr-FR" sz="2000">
                        <a:solidFill>
                          <a:schemeClr val="bg1"/>
                        </a:solidFill>
                      </a:endParaRPr>
                    </a:p>
                    <a:p>
                      <a:pPr>
                        <a:buNone/>
                      </a:pPr>
                      <a:r>
                        <a:rPr lang="en-US" altLang="fr-FR" sz="2000">
                          <a:solidFill>
                            <a:schemeClr val="bg1"/>
                          </a:solidFill>
                        </a:rPr>
                        <a:t>:tomatoMeter double ]</a:t>
                      </a:r>
                      <a:endParaRPr lang="en-US" altLang="fr-FR" sz="2000">
                        <a:solidFill>
                          <a:schemeClr val="bg1"/>
                        </a:solidFill>
                      </a:endParaRPr>
                    </a:p>
                    <a:p>
                      <a:pPr>
                        <a:buNone/>
                      </a:pPr>
                      <a:r>
                        <a:rPr lang="en-US" altLang="fr-FR" sz="2000">
                          <a:solidFill>
                            <a:schemeClr val="bg1"/>
                          </a:solidFill>
                        </a:rPr>
                        <a:t>rdfs:author :name person</a:t>
                      </a:r>
                      <a:endParaRPr lang="en-US" altLang="fr-FR" sz="2000">
                        <a:solidFill>
                          <a:schemeClr val="bg1"/>
                        </a:solidFill>
                      </a:endParaRPr>
                    </a:p>
                    <a:p>
                      <a:pPr>
                        <a:buNone/>
                      </a:pPr>
                      <a:r>
                        <a:rPr lang="en-US" altLang="fr-FR" sz="2000">
                          <a:solidFill>
                            <a:schemeClr val="bg1"/>
                          </a:solidFill>
                        </a:rPr>
                        <a:t>rdfs:datePublished [</a:t>
                      </a:r>
                      <a:endParaRPr lang="en-US" altLang="fr-FR" sz="2000">
                        <a:solidFill>
                          <a:schemeClr val="bg1"/>
                        </a:solidFill>
                      </a:endParaRPr>
                    </a:p>
                    <a:p>
                      <a:pPr>
                        <a:buNone/>
                      </a:pPr>
                      <a:r>
                        <a:rPr lang="en-US" altLang="fr-FR" sz="2000">
                          <a:solidFill>
                            <a:schemeClr val="bg1"/>
                          </a:solidFill>
                        </a:rPr>
                        <a:t>rdf:type rdfs:DatePublished</a:t>
                      </a:r>
                      <a:endParaRPr lang="en-US" altLang="fr-FR" sz="2000">
                        <a:solidFill>
                          <a:schemeClr val="bg1"/>
                        </a:solidFill>
                      </a:endParaRPr>
                    </a:p>
                    <a:p>
                      <a:pPr>
                        <a:buNone/>
                      </a:pPr>
                      <a:r>
                        <a:rPr lang="en-US" altLang="fr-FR" sz="2000">
                          <a:solidFill>
                            <a:schemeClr val="bg1"/>
                          </a:solidFill>
                        </a:rPr>
                        <a:t>releasedStreamingDate double</a:t>
                      </a:r>
                      <a:endParaRPr lang="en-US" altLang="fr-FR" sz="2000">
                        <a:solidFill>
                          <a:schemeClr val="bg1"/>
                        </a:solidFill>
                      </a:endParaRPr>
                    </a:p>
                    <a:p>
                      <a:pPr>
                        <a:buNone/>
                      </a:pPr>
                      <a:r>
                        <a:rPr lang="en-US" altLang="fr-FR" sz="2000">
                          <a:solidFill>
                            <a:schemeClr val="bg1"/>
                          </a:solidFill>
                        </a:rPr>
                        <a:t>releasedTheaterDate double ]</a:t>
                      </a:r>
                      <a:endParaRPr lang="en-US" altLang="fr-FR" sz="2000">
                        <a:solidFill>
                          <a:schemeClr val="bg1"/>
                        </a:solidFill>
                      </a:endParaRPr>
                    </a:p>
                    <a:p>
                      <a:pPr>
                        <a:buNone/>
                      </a:pPr>
                      <a:endParaRPr lang="en-US" altLang="fr-FR" sz="2000">
                        <a:solidFill>
                          <a:schemeClr val="bg1"/>
                        </a:solidFill>
                      </a:endParaRPr>
                    </a:p>
                  </a:txBody>
                  <a:tcPr>
                    <a:gradFill>
                      <a:gsLst>
                        <a:gs pos="0">
                          <a:srgbClr val="FE4444"/>
                        </a:gs>
                        <a:gs pos="100000">
                          <a:srgbClr val="832B2B"/>
                        </a:gs>
                      </a:gsLst>
                      <a:lin scaled="0"/>
                    </a:gradFill>
                  </a:tcPr>
                </a:tc>
              </a:tr>
              <a:tr h="471170">
                <a:tc>
                  <a:txBody>
                    <a:bodyPr/>
                    <a:p>
                      <a:pPr algn="ctr">
                        <a:buNone/>
                      </a:pPr>
                      <a:r>
                        <a:rPr lang="en-US" altLang="fr-FR" b="1">
                          <a:solidFill>
                            <a:schemeClr val="bg1"/>
                          </a:solidFill>
                        </a:rPr>
                        <a:t>:name person</a:t>
                      </a:r>
                      <a:endParaRPr lang="en-US" altLang="fr-FR" b="1">
                        <a:solidFill>
                          <a:schemeClr val="bg1"/>
                        </a:solidFill>
                      </a:endParaRPr>
                    </a:p>
                  </a:txBody>
                  <a:tcPr>
                    <a:gradFill>
                      <a:gsLst>
                        <a:gs pos="0">
                          <a:srgbClr val="FE4444"/>
                        </a:gs>
                        <a:gs pos="100000">
                          <a:srgbClr val="832B2B"/>
                        </a:gs>
                      </a:gsLst>
                      <a:lin scaled="0"/>
                    </a:gradFill>
                  </a:tcPr>
                </a:tc>
                <a:tc>
                  <a:txBody>
                    <a:bodyPr/>
                    <a:p>
                      <a:pPr>
                        <a:buNone/>
                      </a:pPr>
                      <a:r>
                        <a:rPr lang="en-US" altLang="fr-FR">
                          <a:solidFill>
                            <a:schemeClr val="bg1"/>
                          </a:solidFill>
                        </a:rPr>
                        <a:t>rdf:type rdfs:Person</a:t>
                      </a:r>
                      <a:endParaRPr lang="en-US" altLang="fr-FR">
                        <a:solidFill>
                          <a:schemeClr val="bg1"/>
                        </a:solidFill>
                      </a:endParaRPr>
                    </a:p>
                    <a:p>
                      <a:pPr>
                        <a:buNone/>
                      </a:pPr>
                      <a:r>
                        <a:rPr lang="en-US" altLang="fr-FR">
                          <a:solidFill>
                            <a:schemeClr val="bg1"/>
                          </a:solidFill>
                        </a:rPr>
                        <a:t>foaf:name string</a:t>
                      </a:r>
                      <a:endParaRPr lang="en-US" altLang="fr-FR">
                        <a:solidFill>
                          <a:schemeClr val="bg1"/>
                        </a:solidFill>
                      </a:endParaRPr>
                    </a:p>
                  </a:txBody>
                  <a:tcPr>
                    <a:gradFill>
                      <a:gsLst>
                        <a:gs pos="0">
                          <a:srgbClr val="FE4444"/>
                        </a:gs>
                        <a:gs pos="100000">
                          <a:srgbClr val="832B2B"/>
                        </a:gs>
                      </a:gsLst>
                      <a:lin scaled="0"/>
                    </a:gra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Zone de texte 3"/>
          <p:cNvSpPr txBox="1"/>
          <p:nvPr/>
        </p:nvSpPr>
        <p:spPr>
          <a:xfrm>
            <a:off x="983615" y="546100"/>
            <a:ext cx="10708640" cy="460375"/>
          </a:xfrm>
          <a:prstGeom prst="rect">
            <a:avLst/>
          </a:prstGeom>
          <a:noFill/>
        </p:spPr>
        <p:txBody>
          <a:bodyPr wrap="square" rtlCol="0" anchor="t">
            <a:spAutoFit/>
          </a:bodyPr>
          <a:p>
            <a:pPr marL="342900" indent="-342900" algn="l">
              <a:buClrTx/>
              <a:buSzTx/>
              <a:buFont typeface="Wingdings" panose="05000000000000000000" charset="0"/>
              <a:buChar char="o"/>
            </a:pPr>
            <a:r>
              <a:rPr lang="en-US" altLang="fr-FR" sz="2400" b="1">
                <a:solidFill>
                  <a:schemeClr val="accent1">
                    <a:lumMod val="75000"/>
                  </a:schemeClr>
                </a:solidFill>
                <a:sym typeface="+mn-ea"/>
              </a:rPr>
              <a:t>Un extrait du fichier rdf (turtle) obtenu est comme suit:</a:t>
            </a:r>
            <a:r>
              <a:rPr lang="fr-FR" altLang="en-US" sz="2400" b="1">
                <a:solidFill>
                  <a:schemeClr val="accent1">
                    <a:lumMod val="75000"/>
                  </a:schemeClr>
                </a:solidFill>
                <a:sym typeface="+mn-ea"/>
              </a:rPr>
              <a:t> DataRdfTurttle.ttl</a:t>
            </a:r>
            <a:endParaRPr lang="fr-FR" altLang="en-US" sz="2400" b="1">
              <a:solidFill>
                <a:schemeClr val="accent1">
                  <a:lumMod val="75000"/>
                </a:schemeClr>
              </a:solidFill>
              <a:sym typeface="+mn-ea"/>
            </a:endParaRPr>
          </a:p>
        </p:txBody>
      </p:sp>
      <p:pic>
        <p:nvPicPr>
          <p:cNvPr id="7" name="Image 6"/>
          <p:cNvPicPr>
            <a:picLocks noChangeAspect="1"/>
          </p:cNvPicPr>
          <p:nvPr/>
        </p:nvPicPr>
        <p:blipFill>
          <a:blip r:embed="rId1"/>
          <a:stretch>
            <a:fillRect/>
          </a:stretch>
        </p:blipFill>
        <p:spPr>
          <a:xfrm>
            <a:off x="2317750" y="1119505"/>
            <a:ext cx="6426835" cy="3019425"/>
          </a:xfrm>
          <a:prstGeom prst="rect">
            <a:avLst/>
          </a:prstGeom>
        </p:spPr>
      </p:pic>
      <p:pic>
        <p:nvPicPr>
          <p:cNvPr id="8" name="Image 7"/>
          <p:cNvPicPr>
            <a:picLocks noChangeAspect="1"/>
          </p:cNvPicPr>
          <p:nvPr/>
        </p:nvPicPr>
        <p:blipFill>
          <a:blip r:embed="rId2"/>
          <a:stretch>
            <a:fillRect/>
          </a:stretch>
        </p:blipFill>
        <p:spPr>
          <a:xfrm>
            <a:off x="2318385" y="4011295"/>
            <a:ext cx="6426200" cy="17335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Google Shape;1533;p33"/>
          <p:cNvSpPr txBox="1"/>
          <p:nvPr/>
        </p:nvSpPr>
        <p:spPr>
          <a:xfrm>
            <a:off x="0" y="119380"/>
            <a:ext cx="6228715" cy="822325"/>
          </a:xfrm>
          <a:prstGeom prst="rect">
            <a:avLst/>
          </a:prstGeom>
          <a:gradFill>
            <a:gsLst>
              <a:gs pos="0">
                <a:srgbClr val="FE4444"/>
              </a:gs>
              <a:gs pos="100000">
                <a:srgbClr val="832B2B"/>
              </a:gs>
            </a:gsLst>
            <a:lin scaled="0"/>
          </a:gradFill>
          <a:ln>
            <a:gradFill>
              <a:gsLst>
                <a:gs pos="0">
                  <a:srgbClr val="FE4444"/>
                </a:gs>
                <a:gs pos="100000">
                  <a:srgbClr val="832B2B"/>
                </a:gs>
              </a:gsLst>
            </a:gradFill>
          </a:ln>
        </p:spPr>
        <p:txBody>
          <a:bodyPr vert="horz" wrap="square" lIns="91425" tIns="91425" rIns="91425" bIns="91425" rtlCol="0" anchor="t" anchorCtr="0">
            <a:noAutofit/>
          </a:bodyPr>
          <a:lstStyle>
            <a:lvl1pPr algn="l" defTabSz="914400" rtl="0" eaLnBrk="1" latinLnBrk="0" hangingPunct="1">
              <a:lnSpc>
                <a:spcPct val="90000"/>
              </a:lnSpc>
              <a:spcBef>
                <a:spcPct val="0"/>
              </a:spcBef>
              <a:buNone/>
              <a:defRPr sz="4400" b="1" kern="1200">
                <a:solidFill>
                  <a:schemeClr val="tx1"/>
                </a:solidFill>
                <a:effectLst/>
                <a:latin typeface="Calibri Light" panose="020F0302020204030204" pitchFamily="34" charset="0"/>
                <a:ea typeface="+mj-ea"/>
                <a:cs typeface="+mj-cs"/>
              </a:defRPr>
            </a:lvl1pPr>
          </a:lstStyle>
          <a:p>
            <a:pPr marL="0" lvl="0" indent="0" algn="ctr" rtl="0">
              <a:spcBef>
                <a:spcPts val="0"/>
              </a:spcBef>
              <a:spcAft>
                <a:spcPts val="0"/>
              </a:spcAft>
              <a:buNone/>
            </a:pPr>
            <a:br>
              <a:rPr lang="fr-FR" altLang="en-US"/>
            </a:br>
            <a:br>
              <a:rPr lang="fr-FR" altLang="en-US"/>
            </a:br>
            <a:endParaRPr lang="fr-FR" altLang="en-US"/>
          </a:p>
        </p:txBody>
      </p:sp>
      <p:sp>
        <p:nvSpPr>
          <p:cNvPr id="1534" name="Google Shape;1534;p33"/>
          <p:cNvSpPr txBox="1"/>
          <p:nvPr/>
        </p:nvSpPr>
        <p:spPr>
          <a:xfrm>
            <a:off x="255905" y="279400"/>
            <a:ext cx="824230" cy="55181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ldrich" panose="02000000000000000000"/>
              <a:buNone/>
              <a:defRPr sz="3800" b="0" i="0" u="none" strike="noStrike" cap="none">
                <a:solidFill>
                  <a:schemeClr val="dk1"/>
                </a:solidFill>
                <a:latin typeface="Aldrich" panose="02000000000000000000"/>
                <a:ea typeface="Aldrich" panose="02000000000000000000"/>
                <a:cs typeface="Aldrich" panose="02000000000000000000"/>
                <a:sym typeface="Aldrich" panose="02000000000000000000"/>
              </a:defRPr>
            </a:lvl1pPr>
            <a:lvl2pPr marR="0" lvl="1"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dk1"/>
              </a:buClr>
              <a:buSzPts val="3600"/>
              <a:buFont typeface="Bebas Neue" panose="020B0606020202050201"/>
              <a:buNone/>
              <a:defRPr sz="36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pPr marL="0" lvl="0" indent="0" algn="r" rtl="0">
              <a:spcBef>
                <a:spcPts val="0"/>
              </a:spcBef>
              <a:spcAft>
                <a:spcPts val="0"/>
              </a:spcAft>
              <a:buNone/>
            </a:pPr>
            <a:r>
              <a:rPr lang="en-US" sz="3600">
                <a:solidFill>
                  <a:schemeClr val="bg1"/>
                </a:solidFill>
              </a:rPr>
              <a:t>0</a:t>
            </a:r>
            <a:r>
              <a:rPr lang="fr-FR" altLang="en-US" sz="3600">
                <a:solidFill>
                  <a:schemeClr val="bg1"/>
                </a:solidFill>
              </a:rPr>
              <a:t>2</a:t>
            </a:r>
            <a:endParaRPr lang="fr-FR" altLang="en-US" sz="3600">
              <a:solidFill>
                <a:schemeClr val="bg1"/>
              </a:solidFill>
            </a:endParaRPr>
          </a:p>
        </p:txBody>
      </p:sp>
      <p:cxnSp>
        <p:nvCxnSpPr>
          <p:cNvPr id="1561" name="Google Shape;1561;p33"/>
          <p:cNvCxnSpPr/>
          <p:nvPr/>
        </p:nvCxnSpPr>
        <p:spPr>
          <a:xfrm flipV="1">
            <a:off x="256198" y="769884"/>
            <a:ext cx="5404485" cy="44450"/>
          </a:xfrm>
          <a:prstGeom prst="straightConnector1">
            <a:avLst/>
          </a:prstGeom>
          <a:noFill/>
          <a:ln w="19050" cap="flat" cmpd="sng">
            <a:solidFill>
              <a:schemeClr val="bg1"/>
            </a:solidFill>
            <a:prstDash val="solid"/>
            <a:round/>
            <a:headEnd type="oval" w="med" len="med"/>
            <a:tailEnd type="oval" w="med" len="med"/>
          </a:ln>
        </p:spPr>
      </p:cxnSp>
      <p:sp>
        <p:nvSpPr>
          <p:cNvPr id="7" name="Zone de texte 6"/>
          <p:cNvSpPr txBox="1"/>
          <p:nvPr/>
        </p:nvSpPr>
        <p:spPr>
          <a:xfrm>
            <a:off x="857885" y="184150"/>
            <a:ext cx="5151755" cy="712470"/>
          </a:xfrm>
          <a:prstGeom prst="rect">
            <a:avLst/>
          </a:prstGeom>
          <a:noFill/>
        </p:spPr>
        <p:txBody>
          <a:bodyPr wrap="square" rtlCol="0" anchor="t">
            <a:noAutofit/>
          </a:bodyPr>
          <a:p>
            <a:pPr marL="0" lvl="0" indent="0" algn="ctr" rtl="0">
              <a:spcBef>
                <a:spcPts val="0"/>
              </a:spcBef>
              <a:spcAft>
                <a:spcPts val="0"/>
              </a:spcAft>
              <a:buNone/>
            </a:pPr>
            <a:r>
              <a:rPr lang="en-US" altLang="fr-FR" sz="3600" b="1">
                <a:solidFill>
                  <a:schemeClr val="bg1"/>
                </a:solidFill>
                <a:sym typeface="+mn-ea"/>
              </a:rPr>
              <a:t>Processus ETL</a:t>
            </a:r>
            <a:endParaRPr lang="en-US" altLang="fr-FR" sz="3600" b="1">
              <a:solidFill>
                <a:schemeClr val="bg1"/>
              </a:solidFill>
              <a:effectLst/>
              <a:latin typeface="Calibri Light" panose="020F0302020204030204" pitchFamily="34" charset="0"/>
              <a:ea typeface="+mj-ea"/>
              <a:cs typeface="+mj-cs"/>
              <a:sym typeface="+mn-ea"/>
            </a:endParaRPr>
          </a:p>
        </p:txBody>
      </p:sp>
      <p:pic>
        <p:nvPicPr>
          <p:cNvPr id="4" name="Image 3"/>
          <p:cNvPicPr/>
          <p:nvPr/>
        </p:nvPicPr>
        <p:blipFill>
          <a:blip r:embed="rId1"/>
          <a:stretch>
            <a:fillRect/>
          </a:stretch>
        </p:blipFill>
        <p:spPr>
          <a:xfrm>
            <a:off x="450850" y="2319338"/>
            <a:ext cx="2057400" cy="2219325"/>
          </a:xfrm>
          <a:prstGeom prst="rect">
            <a:avLst/>
          </a:prstGeom>
        </p:spPr>
      </p:pic>
      <p:sp>
        <p:nvSpPr>
          <p:cNvPr id="5" name="Rectangle à coins arrondi 4"/>
          <p:cNvSpPr/>
          <p:nvPr/>
        </p:nvSpPr>
        <p:spPr>
          <a:xfrm>
            <a:off x="4032250" y="2245995"/>
            <a:ext cx="3834130" cy="239839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fr-FR" sz="2000"/>
              <a:t>Processus ETL (Extraction, Transformation, Chargement)</a:t>
            </a:r>
            <a:endParaRPr lang="fr-FR" altLang="en-US" sz="2000"/>
          </a:p>
        </p:txBody>
      </p:sp>
      <p:sp>
        <p:nvSpPr>
          <p:cNvPr id="8" name="Flèche droite à entaille 7"/>
          <p:cNvSpPr/>
          <p:nvPr/>
        </p:nvSpPr>
        <p:spPr>
          <a:xfrm>
            <a:off x="2410460" y="3157855"/>
            <a:ext cx="1300480" cy="591185"/>
          </a:xfrm>
          <a:prstGeom prst="notch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sp>
        <p:nvSpPr>
          <p:cNvPr id="9" name="Flèche droite à entaille 8"/>
          <p:cNvSpPr/>
          <p:nvPr/>
        </p:nvSpPr>
        <p:spPr>
          <a:xfrm>
            <a:off x="8060690" y="3157855"/>
            <a:ext cx="1300480" cy="591185"/>
          </a:xfrm>
          <a:prstGeom prst="notch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fr-FR" altLang="en-US"/>
          </a:p>
        </p:txBody>
      </p:sp>
      <p:pic>
        <p:nvPicPr>
          <p:cNvPr id="10" name="Image 9"/>
          <p:cNvPicPr/>
          <p:nvPr/>
        </p:nvPicPr>
        <p:blipFill>
          <a:blip r:embed="rId2"/>
          <a:stretch>
            <a:fillRect/>
          </a:stretch>
        </p:blipFill>
        <p:spPr>
          <a:xfrm>
            <a:off x="9683750" y="2157730"/>
            <a:ext cx="1905000" cy="2381250"/>
          </a:xfrm>
          <a:prstGeom prst="rect">
            <a:avLst/>
          </a:prstGeom>
        </p:spPr>
      </p:pic>
      <p:pic>
        <p:nvPicPr>
          <p:cNvPr id="11" name="Image 10"/>
          <p:cNvPicPr>
            <a:picLocks noChangeAspect="1"/>
          </p:cNvPicPr>
          <p:nvPr/>
        </p:nvPicPr>
        <p:blipFill>
          <a:blip r:embed="rId3"/>
          <a:stretch>
            <a:fillRect/>
          </a:stretch>
        </p:blipFill>
        <p:spPr>
          <a:xfrm>
            <a:off x="88900" y="5071745"/>
            <a:ext cx="3943350" cy="1095375"/>
          </a:xfrm>
          <a:prstGeom prst="rect">
            <a:avLst/>
          </a:prstGeom>
        </p:spPr>
      </p:pic>
      <p:pic>
        <p:nvPicPr>
          <p:cNvPr id="12" name="Image 11"/>
          <p:cNvPicPr>
            <a:picLocks noChangeAspect="1"/>
          </p:cNvPicPr>
          <p:nvPr/>
        </p:nvPicPr>
        <p:blipFill>
          <a:blip r:embed="rId4"/>
          <a:stretch>
            <a:fillRect/>
          </a:stretch>
        </p:blipFill>
        <p:spPr>
          <a:xfrm>
            <a:off x="8060690" y="4398010"/>
            <a:ext cx="4508500" cy="4463415"/>
          </a:xfrm>
          <a:prstGeom prst="rect">
            <a:avLst/>
          </a:prstGeom>
        </p:spPr>
      </p:pic>
      <p:pic>
        <p:nvPicPr>
          <p:cNvPr id="14" name="Image 13"/>
          <p:cNvPicPr/>
          <p:nvPr/>
        </p:nvPicPr>
        <p:blipFill>
          <a:blip r:embed="rId5"/>
          <a:stretch>
            <a:fillRect/>
          </a:stretch>
        </p:blipFill>
        <p:spPr>
          <a:xfrm>
            <a:off x="4864100" y="1527175"/>
            <a:ext cx="1952625" cy="14643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Image 5"/>
          <p:cNvPicPr>
            <a:picLocks noChangeAspect="1"/>
          </p:cNvPicPr>
          <p:nvPr/>
        </p:nvPicPr>
        <p:blipFill>
          <a:blip r:embed="rId1"/>
          <a:stretch>
            <a:fillRect/>
          </a:stretch>
        </p:blipFill>
        <p:spPr>
          <a:xfrm>
            <a:off x="1390015" y="944245"/>
            <a:ext cx="9745980" cy="4970145"/>
          </a:xfrm>
          <a:prstGeom prst="rect">
            <a:avLst/>
          </a:prstGeom>
        </p:spPr>
      </p:pic>
    </p:spTree>
  </p:cSld>
  <p:clrMapOvr>
    <a:masterClrMapping/>
  </p:clrMapOvr>
</p:sld>
</file>

<file path=ppt/tags/tag1.xml><?xml version="1.0" encoding="utf-8"?>
<p:tagLst xmlns:p="http://schemas.openxmlformats.org/presentationml/2006/main">
  <p:tag name="TABLE_ENDDRAG_ORIGIN_RECT" val="559*307"/>
  <p:tag name="TABLE_ENDDRAG_RECT" val="144*155*559*30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4645</Words>
  <Application>WPS Presentation</Application>
  <PresentationFormat>宽屏</PresentationFormat>
  <Paragraphs>152</Paragraphs>
  <Slides>16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16</vt:i4>
      </vt:variant>
    </vt:vector>
  </HeadingPairs>
  <TitlesOfParts>
    <vt:vector size="34" baseType="lpstr">
      <vt:lpstr>Arial</vt:lpstr>
      <vt:lpstr>SimSun</vt:lpstr>
      <vt:lpstr>Wingdings</vt:lpstr>
      <vt:lpstr>Calibri Light</vt:lpstr>
      <vt:lpstr>Consolas</vt:lpstr>
      <vt:lpstr>Arial Black</vt:lpstr>
      <vt:lpstr>Aldrich</vt:lpstr>
      <vt:lpstr>Verdana</vt:lpstr>
      <vt:lpstr>Bebas Neue</vt:lpstr>
      <vt:lpstr>Segoe Print</vt:lpstr>
      <vt:lpstr>Cambria</vt:lpstr>
      <vt:lpstr>CMR10</vt:lpstr>
      <vt:lpstr>Franklin Gothic Medium</vt:lpstr>
      <vt:lpstr>Wingdings</vt:lpstr>
      <vt:lpstr>Calibri</vt:lpstr>
      <vt:lpstr>Microsoft YaHei</vt:lpstr>
      <vt:lpstr>Arial Unicode MS</vt:lpstr>
      <vt:lpstr>Office Theme</vt:lpstr>
      <vt:lpstr>PowerPoint 演示文稿</vt:lpstr>
      <vt:lpstr>PowerPoint 演示文稿</vt:lpstr>
      <vt:lpstr>Objectifs du projet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Conclusion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pc</cp:lastModifiedBy>
  <cp:revision>4</cp:revision>
  <dcterms:created xsi:type="dcterms:W3CDTF">2025-01-13T13:21:00Z</dcterms:created>
  <dcterms:modified xsi:type="dcterms:W3CDTF">2025-01-17T17:43:40Z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1036-12.2.0.19805</vt:lpwstr>
  </property>
  <property fmtid="{D5CDD505-2E9C-101B-9397-08002B2CF9AE}" pid="3" name="ICV">
    <vt:lpwstr>A64DAAE0836F45F890460D749C446D3C_11</vt:lpwstr>
  </property>
</Properties>
</file>