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6" r:id="rId5"/>
    <p:sldId id="267" r:id="rId6"/>
    <p:sldId id="269" r:id="rId7"/>
    <p:sldId id="268" r:id="rId8"/>
    <p:sldId id="258" r:id="rId9"/>
    <p:sldId id="264" r:id="rId10"/>
    <p:sldId id="260" r:id="rId11"/>
    <p:sldId id="261" r:id="rId12"/>
    <p:sldId id="26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8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6DAD-0E67-480F-B5B6-9AC7F7BC088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75B4-6CE9-4458-8C04-85D5C20E9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Early Prediction of Sepsis from Clinical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617985-2EDC-124F-851F-6D1F5E3D2A18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2060"/>
                </a:solidFill>
              </a:rPr>
              <a:t>Physionet 2019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3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Vital signs</a:t>
            </a:r>
            <a:r>
              <a:rPr lang="en-US" sz="5400">
                <a:solidFill>
                  <a:srgbClr val="FFFFFF"/>
                </a:solidFill>
              </a:rPr>
              <a:t> : Heart Beat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64A7D6"/>
                </a:solidFill>
              </a:rPr>
              <a:t>subjects with No  Sepsis 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3346"/>
            <a:ext cx="5455917" cy="3764581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84265"/>
            <a:ext cx="5455917" cy="36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9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Vital signs</a:t>
            </a:r>
            <a:r>
              <a:rPr lang="en-US" sz="5400">
                <a:solidFill>
                  <a:srgbClr val="FFFFFF"/>
                </a:solidFill>
              </a:rPr>
              <a:t> : O2 Saturation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80B5D8"/>
                </a:solidFill>
              </a:rPr>
              <a:t>subjects with Sepsis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16066"/>
            <a:ext cx="5455917" cy="38191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3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Vital signs</a:t>
            </a:r>
            <a:r>
              <a:rPr lang="en-US" sz="5400">
                <a:solidFill>
                  <a:srgbClr val="FFFFFF"/>
                </a:solidFill>
              </a:rPr>
              <a:t> : O2 Saturation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81B4D6"/>
                </a:solidFill>
              </a:rPr>
              <a:t>subjects with No Sepsis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29705"/>
            <a:ext cx="5455917" cy="37918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645644"/>
            <a:ext cx="5455917" cy="35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4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Laboratory values 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25 values. </a:t>
            </a:r>
          </a:p>
          <a:p>
            <a:r>
              <a:rPr lang="en-US" sz="2000"/>
              <a:t>Example : </a:t>
            </a:r>
          </a:p>
          <a:p>
            <a:pPr lvl="1"/>
            <a:r>
              <a:rPr lang="en-US" sz="2000"/>
              <a:t>Base-Excess, HCO3, FiO2</a:t>
            </a:r>
          </a:p>
          <a:p>
            <a:pPr lvl="1"/>
            <a:r>
              <a:rPr lang="en-US" sz="2000"/>
              <a:t> pH, PaCO2, SaO2,</a:t>
            </a:r>
          </a:p>
          <a:p>
            <a:pPr lvl="1"/>
            <a:r>
              <a:rPr lang="en-US" sz="2000"/>
              <a:t> Glucose, Magnesium, Phosphate, Potassium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1"/>
              <a:t>Many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8439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DCE-F5E6-2845-8DEB-51A3058E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6094-2200-C044-BF89-1BB58026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early predict subjects with sepsis as early as possible. </a:t>
            </a:r>
          </a:p>
          <a:p>
            <a:r>
              <a:rPr lang="en-US" dirty="0"/>
              <a:t>Each hour (timestep) we add update of the values in the table for the subjects. </a:t>
            </a:r>
          </a:p>
          <a:p>
            <a:r>
              <a:rPr lang="en-US" dirty="0"/>
              <a:t>There is a moment defined as </a:t>
            </a:r>
            <a:r>
              <a:rPr lang="en-US" dirty="0" err="1"/>
              <a:t>t</a:t>
            </a:r>
            <a:r>
              <a:rPr lang="en-US" baseline="-25000" dirty="0" err="1"/>
              <a:t>Sepsis</a:t>
            </a:r>
            <a:r>
              <a:rPr lang="en-US" baseline="-25000" dirty="0"/>
              <a:t> </a:t>
            </a:r>
            <a:r>
              <a:rPr lang="en-US" dirty="0"/>
              <a:t> when the subject is directly detected with sepsis by the doctors. (without help of any model)</a:t>
            </a:r>
          </a:p>
          <a:p>
            <a:r>
              <a:rPr lang="en-US" dirty="0"/>
              <a:t>We want a model that can predict this earlier than </a:t>
            </a:r>
            <a:r>
              <a:rPr lang="en-US" dirty="0" err="1"/>
              <a:t>t</a:t>
            </a:r>
            <a:r>
              <a:rPr lang="en-US" baseline="-25000" dirty="0" err="1"/>
              <a:t>Sepsis</a:t>
            </a:r>
            <a:r>
              <a:rPr lang="en-US" baseline="-25000" dirty="0"/>
              <a:t> </a:t>
            </a:r>
          </a:p>
          <a:p>
            <a:r>
              <a:rPr lang="en-US" dirty="0"/>
              <a:t>False or late predictions should be penalized (The scoring function is given, no need to write)</a:t>
            </a:r>
          </a:p>
        </p:txBody>
      </p:sp>
    </p:spTree>
    <p:extLst>
      <p:ext uri="{BB962C8B-B14F-4D97-AF65-F5344CB8AC3E}">
        <p14:creationId xmlns:p14="http://schemas.microsoft.com/office/powerpoint/2010/main" val="281480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3400" b="1"/>
              <a:t>Sepsis: A life-threatening complication of an infection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A0920-8CA6-9C4F-B229-23D62237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75" y="2589086"/>
            <a:ext cx="4710218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Over-reaction of the immune system in response to the  an infection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28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181225"/>
            <a:ext cx="6273800" cy="1817687"/>
          </a:xfrm>
        </p:spPr>
        <p:txBody>
          <a:bodyPr/>
          <a:lstStyle/>
          <a:p>
            <a:r>
              <a:rPr lang="en-US" dirty="0"/>
              <a:t>Collected from two separate Hospitals</a:t>
            </a:r>
          </a:p>
          <a:p>
            <a:r>
              <a:rPr lang="en-US" dirty="0"/>
              <a:t>5000 subjects </a:t>
            </a:r>
          </a:p>
          <a:p>
            <a:r>
              <a:rPr lang="en-US" dirty="0"/>
              <a:t>279 subjects with Sepsis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1200" y="4262437"/>
            <a:ext cx="6273800" cy="1820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types and structures: </a:t>
            </a:r>
          </a:p>
          <a:p>
            <a:pPr lvl="1"/>
            <a:r>
              <a:rPr lang="en-US" dirty="0"/>
              <a:t>Clinical data: vital and lab values </a:t>
            </a:r>
          </a:p>
          <a:p>
            <a:pPr lvl="1"/>
            <a:r>
              <a:rPr lang="en-US" dirty="0"/>
              <a:t>Demographics details: Age, gender </a:t>
            </a:r>
          </a:p>
          <a:p>
            <a:pPr lvl="1"/>
            <a:r>
              <a:rPr lang="en-US" dirty="0"/>
              <a:t>Others : length of stay in the ICU/MICU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A0B0E-CB76-064E-9658-427DD4BD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4" y="1917700"/>
            <a:ext cx="4677641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3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sample : 41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68" y="1675227"/>
            <a:ext cx="76546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4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/>
              <a:t>Sepsis subjects ratio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(0): subject with no Sepsis</a:t>
            </a:r>
          </a:p>
          <a:p>
            <a:pPr marL="0" indent="0">
              <a:buNone/>
            </a:pPr>
            <a:r>
              <a:rPr lang="en-US" sz="1800" dirty="0"/>
              <a:t>(1): subject with Sepsis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Unbalanced Data. Only 5.5% of samples are Sepsis subjects !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82" y="666931"/>
            <a:ext cx="3996386" cy="2131405"/>
          </a:xfrm>
          <a:prstGeom prst="rect">
            <a:avLst/>
          </a:prstGeom>
        </p:spPr>
      </p:pic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572" r="15093"/>
          <a:stretch/>
        </p:blipFill>
        <p:spPr>
          <a:xfrm>
            <a:off x="7873882" y="3868868"/>
            <a:ext cx="3996386" cy="25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9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7">
            <a:extLst>
              <a:ext uri="{FF2B5EF4-FFF2-40B4-BE49-F238E27FC236}">
                <a16:creationId xmlns:a16="http://schemas.microsoft.com/office/drawing/2014/main" id="{D8A21BF9-C2DE-4A37-AE23-C16F0D4F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39">
            <a:extLst>
              <a:ext uri="{FF2B5EF4-FFF2-40B4-BE49-F238E27FC236}">
                <a16:creationId xmlns:a16="http://schemas.microsoft.com/office/drawing/2014/main" id="{AFA15A4C-74E1-44B3-868A-871A6975E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C25E20C-B57C-43E2-806E-B27E27344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E61E93E-7EA3-45B0-B46B-776CCAAA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090265B2-13D2-4AF4-8A33-B812505A1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33FE6C9E-837C-4EEA-9A0C-4848247A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FBF07295-67C5-4EEF-A351-F3E9BDCE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4D3578DF-AEA8-49FA-B33F-3717596D2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832B259-738E-4480-AB04-D13D8EED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7ACF9EC1-B20A-4A20-AA7A-97F13C84B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CBAC7CA-9794-4769-B554-61754F8DD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ADF4B468-5C16-4319-AA49-39430479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24CF14C-D1B5-4093-84DE-3A9B8AECA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4E74D8F-4CFB-445E-9A5A-374799936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3CDF05C-F935-4C91-892A-4C0BD78BB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75BCDE7-5D6B-404C-B99B-2477F84D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5A8BA59D-909B-474C-95AE-A18BE3B5A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525169-6CDA-4CF4-BBBC-B69EB7419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B12539C9-DA6A-4663-BBD1-3E6F2716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EF34B18E-DFB9-4602-9E39-35C674A57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962C158D-66FE-4267-81F8-AE580075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5C6BCC-CBAB-47AD-B329-FE2689C83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6509954" cy="4477933"/>
            <a:chOff x="807084" y="1186483"/>
            <a:chExt cx="6509954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515335-3E8F-4CFB-BF91-9676E41BE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2F7EFFB3-F1EE-410E-8A17-91EAE3F3D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2C05D6-54A4-496C-A53B-82984FE7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414" y="2075504"/>
            <a:ext cx="6337231" cy="1748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Sepsis subjects ratio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59A6D9-BA77-4E6D-AF96-1CE47E0B2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1485" y="0"/>
            <a:ext cx="4068871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889" y="313441"/>
            <a:ext cx="3837537" cy="3505659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76" y="4351064"/>
            <a:ext cx="3429000" cy="962288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326" y="5594147"/>
            <a:ext cx="3429000" cy="834081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A10B0-3DD1-A145-8995-2524562E0976}"/>
              </a:ext>
            </a:extLst>
          </p:cNvPr>
          <p:cNvSpPr txBox="1"/>
          <p:nvPr/>
        </p:nvSpPr>
        <p:spPr>
          <a:xfrm>
            <a:off x="8387728" y="4004587"/>
            <a:ext cx="11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Sepsis==1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5FE1CB-C477-B64C-A3D9-472E71E87D0D}"/>
              </a:ext>
            </a:extLst>
          </p:cNvPr>
          <p:cNvSpPr txBox="1"/>
          <p:nvPr/>
        </p:nvSpPr>
        <p:spPr>
          <a:xfrm>
            <a:off x="8412952" y="5318141"/>
            <a:ext cx="11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Sepsis==0</a:t>
            </a:r>
          </a:p>
        </p:txBody>
      </p:sp>
    </p:spTree>
    <p:extLst>
      <p:ext uri="{BB962C8B-B14F-4D97-AF65-F5344CB8AC3E}">
        <p14:creationId xmlns:p14="http://schemas.microsoft.com/office/powerpoint/2010/main" val="158057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Sepsis by 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042057"/>
            <a:ext cx="5794375" cy="3993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1" y="2042057"/>
            <a:ext cx="5996019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1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Vital signs</a:t>
            </a:r>
            <a:r>
              <a:rPr lang="en-US" sz="5400">
                <a:solidFill>
                  <a:srgbClr val="FFFFFF"/>
                </a:solidFill>
              </a:rPr>
              <a:t> : Heart Beat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80B4D7"/>
                </a:solidFill>
              </a:rPr>
              <a:t>subjects with Sepsis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03799"/>
            <a:ext cx="5455917" cy="3805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ACC46-A773-614A-972F-544175BD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410618"/>
            <a:ext cx="5455917" cy="37918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0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Vital signs</a:t>
            </a:r>
            <a:r>
              <a:rPr lang="en-US" sz="5400">
                <a:solidFill>
                  <a:srgbClr val="FFFFFF"/>
                </a:solidFill>
              </a:rPr>
              <a:t> : Heart Beat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83B5D7"/>
                </a:solidFill>
              </a:rPr>
              <a:t>subjects with Sepsis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03799"/>
            <a:ext cx="5455917" cy="3805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410618"/>
            <a:ext cx="5455917" cy="37918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6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277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Sepsis: A life-threatening complication of an infection</vt:lpstr>
      <vt:lpstr>Training Data:  </vt:lpstr>
      <vt:lpstr>Data sample : 41 columns</vt:lpstr>
      <vt:lpstr>Sepsis subjects ratio </vt:lpstr>
      <vt:lpstr>Sepsis subjects ratio </vt:lpstr>
      <vt:lpstr>Sepsis by Age</vt:lpstr>
      <vt:lpstr>Vital signs : Heart Beat </vt:lpstr>
      <vt:lpstr>Vital signs : Heart Beat </vt:lpstr>
      <vt:lpstr>Vital signs : Heart Beat </vt:lpstr>
      <vt:lpstr>Vital signs : O2 Saturation</vt:lpstr>
      <vt:lpstr>Vital signs : O2 Saturation</vt:lpstr>
      <vt:lpstr>Laboratory values </vt:lpstr>
      <vt:lpstr>What are we predicting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Physionet 2019</dc:title>
  <dc:creator>Chami, Soufiane</dc:creator>
  <cp:lastModifiedBy>Chami, Soufiane</cp:lastModifiedBy>
  <cp:revision>14</cp:revision>
  <dcterms:created xsi:type="dcterms:W3CDTF">2019-02-28T00:26:12Z</dcterms:created>
  <dcterms:modified xsi:type="dcterms:W3CDTF">2019-02-28T02:14:16Z</dcterms:modified>
</cp:coreProperties>
</file>