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4"/>
    <p:sldMasterId id="2147483695" r:id="rId5"/>
    <p:sldMasterId id="2147483698" r:id="rId6"/>
  </p:sldMasterIdLst>
  <p:notesMasterIdLst>
    <p:notesMasterId r:id="rId22"/>
  </p:notesMasterIdLst>
  <p:handoutMasterIdLst>
    <p:handoutMasterId r:id="rId23"/>
  </p:handoutMasterIdLst>
  <p:sldIdLst>
    <p:sldId id="270" r:id="rId7"/>
    <p:sldId id="278" r:id="rId8"/>
    <p:sldId id="296" r:id="rId9"/>
    <p:sldId id="291" r:id="rId10"/>
    <p:sldId id="297" r:id="rId11"/>
    <p:sldId id="298" r:id="rId12"/>
    <p:sldId id="305" r:id="rId13"/>
    <p:sldId id="295" r:id="rId14"/>
    <p:sldId id="309" r:id="rId15"/>
    <p:sldId id="294" r:id="rId16"/>
    <p:sldId id="292" r:id="rId17"/>
    <p:sldId id="306" r:id="rId18"/>
    <p:sldId id="307" r:id="rId19"/>
    <p:sldId id="308" r:id="rId20"/>
    <p:sldId id="304" r:id="rId21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5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00925B"/>
    <a:srgbClr val="00B1B7"/>
    <a:srgbClr val="4FAF6C"/>
    <a:srgbClr val="00975F"/>
    <a:srgbClr val="0B72B5"/>
    <a:srgbClr val="DC7D32"/>
    <a:srgbClr val="97BF0D"/>
    <a:srgbClr val="DCDC1E"/>
    <a:srgbClr val="EFEEED"/>
    <a:srgbClr val="9C9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6090" autoAdjust="0"/>
    <p:restoredTop sz="94660"/>
  </p:normalViewPr>
  <p:slideViewPr>
    <p:cSldViewPr>
      <p:cViewPr varScale="1">
        <p:scale>
          <a:sx n="73" d="100"/>
          <a:sy n="73" d="100"/>
        </p:scale>
        <p:origin x="156" y="72"/>
      </p:cViewPr>
      <p:guideLst>
        <p:guide orient="horz"/>
        <p:guide pos="555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294" y="0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>
              <a:defRPr sz="1200"/>
            </a:lvl1pPr>
          </a:lstStyle>
          <a:p>
            <a:fld id="{3332A433-FFE5-5146-96A2-89A3F87C0D23}" type="datetimeFigureOut">
              <a:rPr lang="fr-FR" smtClean="0"/>
              <a:t>25/02/2020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9305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294" y="9429305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r">
              <a:defRPr sz="1200"/>
            </a:lvl1pPr>
          </a:lstStyle>
          <a:p>
            <a:fld id="{ACD232D2-6EAB-8746-BAB3-A7F2EC9CD8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8261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r">
              <a:defRPr sz="1300"/>
            </a:lvl1pPr>
          </a:lstStyle>
          <a:p>
            <a:fld id="{9D91F375-ABD4-43B0-95A2-6A338A4A5C04}" type="datetimeFigureOut">
              <a:rPr lang="fr-FR" smtClean="0"/>
              <a:t>25/02/2020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2" tIns="47781" rIns="95562" bIns="47781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5562" tIns="47781" rIns="95562" bIns="47781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r">
              <a:defRPr sz="1300"/>
            </a:lvl1pPr>
          </a:lstStyle>
          <a:p>
            <a:fld id="{C3EF5842-04F3-4695-8C7E-60D49603C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601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09fc81a05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09fc81a05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right into the meat of the internals.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36116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carolinedargein/Desktop/donut-orange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RE ET VISUEL">
    <p:bg>
      <p:bgPr>
        <a:gradFill flip="none" rotWithShape="1">
          <a:gsLst>
            <a:gs pos="0">
              <a:schemeClr val="tx1"/>
            </a:gs>
            <a:gs pos="100000">
              <a:srgbClr val="EFEEED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738" y="5324365"/>
            <a:ext cx="9140262" cy="1533635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072183" y="5022701"/>
            <a:ext cx="3492000" cy="603328"/>
          </a:xfrm>
          <a:prstGeom prst="rect">
            <a:avLst/>
          </a:prstGeom>
          <a:solidFill>
            <a:srgbClr val="00975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000">
              <a:solidFill>
                <a:schemeClr val="accent5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0203" y="255589"/>
            <a:ext cx="5328592" cy="864000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présentation</a:t>
            </a:r>
            <a:br>
              <a:rPr lang="fr-FR" dirty="0"/>
            </a:br>
            <a:r>
              <a:rPr lang="fr-FR" dirty="0"/>
              <a:t>sur 2 lignes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90203" y="1143794"/>
            <a:ext cx="5328000" cy="43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Sous-titre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231057" y="5112168"/>
            <a:ext cx="3168000" cy="21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/>
              <a:t>Nom Prénom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231057" y="5335688"/>
            <a:ext cx="3168000" cy="21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/>
              <a:t>Lieu, 00/00/2015</a:t>
            </a:r>
          </a:p>
        </p:txBody>
      </p:sp>
      <p:pic>
        <p:nvPicPr>
          <p:cNvPr id="1027" name="Picture 3" descr="C:\Users\ChristineB\Seenk-D\BNPP\2015-02\PPT_43-08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70587" y="5995988"/>
            <a:ext cx="32067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hristineB\Seenk-D\BNPP\2015-02\PPT_43-06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7975" y="5799137"/>
            <a:ext cx="2959100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25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342578" y="1137312"/>
            <a:ext cx="8460000" cy="4785129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2"/>
              </a:buClr>
              <a:buFont typeface="Lucida Grande"/>
              <a:buChar char="●"/>
              <a:defRPr>
                <a:solidFill>
                  <a:srgbClr val="323334"/>
                </a:solidFill>
              </a:defRPr>
            </a:lvl1pPr>
            <a:lvl2pPr marL="358775" indent="-179388">
              <a:buClr>
                <a:schemeClr val="accent5"/>
              </a:buClr>
              <a:buSzPct val="90000"/>
              <a:buFontTx/>
              <a:buBlip>
                <a:blip r:embed="rId2" r:link="rId3"/>
              </a:buBlip>
              <a:defRPr>
                <a:solidFill>
                  <a:srgbClr val="323334"/>
                </a:solidFill>
              </a:defRPr>
            </a:lvl2pPr>
            <a:lvl3pPr marL="538163" indent="-182563">
              <a:buClr>
                <a:schemeClr val="accent1"/>
              </a:buClr>
              <a:buFont typeface="Arial"/>
              <a:buChar char="•"/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 marL="719138" indent="-173038">
              <a:buClr>
                <a:schemeClr val="accent4"/>
              </a:buClr>
              <a:defRPr>
                <a:solidFill>
                  <a:schemeClr val="accent2"/>
                </a:solidFill>
              </a:defRPr>
            </a:lvl4pPr>
            <a:lvl5pPr marL="3175" indent="4763"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cxnSp>
        <p:nvCxnSpPr>
          <p:cNvPr id="16" name="Connecteur droit 15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rgbClr val="767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|  06/06/2017  |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Migration Notes &gt; Outlook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29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2699792" y="2161430"/>
            <a:ext cx="5544615" cy="2851745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rgbClr val="646567"/>
                </a:solidFill>
              </a:defRPr>
            </a:lvl1pPr>
          </a:lstStyle>
          <a:p>
            <a:r>
              <a:rPr lang="fr-FR" dirty="0"/>
              <a:t>Titre de la partie</a:t>
            </a: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|  06/06/2017  |</a:t>
            </a:r>
            <a:endParaRPr lang="fr-FR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Migration Notes &gt; Outlook</a:t>
            </a:r>
            <a:endParaRPr lang="fr-FR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2" name="Image 1" descr="puce-donut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1935" y="1955079"/>
            <a:ext cx="764935" cy="76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46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Migration Notes &gt; Outlook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|  06/06/2017  |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noProof="0" smtClean="0"/>
              <a:pPr>
                <a:defRPr/>
              </a:pPr>
              <a:t>‹N°›</a:t>
            </a:fld>
            <a:endParaRPr lang="fr-FR" noProof="0"/>
          </a:p>
        </p:txBody>
      </p:sp>
      <p:cxnSp>
        <p:nvCxnSpPr>
          <p:cNvPr id="6" name="Connecteur droit 5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rgbClr val="767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61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-blue-k8s" type="blank">
  <p:cSld name="Blank-blue-k8s">
    <p:bg>
      <p:bgPr>
        <a:solidFill>
          <a:schemeClr val="dk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8"/>
          <p:cNvPicPr preferRelativeResize="0"/>
          <p:nvPr/>
        </p:nvPicPr>
        <p:blipFill rotWithShape="1">
          <a:blip r:embed="rId2">
            <a:alphaModFix amt="5000"/>
          </a:blip>
          <a:srcRect t="20699" b="20693"/>
          <a:stretch/>
        </p:blipFill>
        <p:spPr>
          <a:xfrm>
            <a:off x="183926" y="2"/>
            <a:ext cx="8776151" cy="6857997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8"/>
          <p:cNvSpPr txBox="1">
            <a:spLocks noGrp="1"/>
          </p:cNvSpPr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861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074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532" y="467382"/>
            <a:ext cx="8424936" cy="715581"/>
          </a:xfrm>
        </p:spPr>
        <p:txBody>
          <a:bodyPr wrap="square" anchor="b">
            <a:spAutoFit/>
          </a:bodyPr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348880"/>
            <a:ext cx="4901695" cy="405125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3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30650" y="2564904"/>
            <a:ext cx="4343435" cy="244993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43399" y="6216529"/>
            <a:ext cx="1627773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61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gray shading">
    <p:bg>
      <p:bgPr>
        <a:gradFill>
          <a:gsLst>
            <a:gs pos="0">
              <a:schemeClr val="bg1"/>
            </a:gs>
            <a:gs pos="100000">
              <a:srgbClr val="DBDBD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84569" y="764704"/>
            <a:ext cx="6902231" cy="288032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small" baseline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1784569" y="147092"/>
            <a:ext cx="6902231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60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1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796" y="100097"/>
            <a:ext cx="1627773" cy="451143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</a:schemeClr>
          </a:solidFill>
        </p:grpSpPr>
        <p:sp>
          <p:nvSpPr>
            <p:cNvPr id="11" name="Rectangle 10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latin typeface="GeosansLight" panose="02000603020000020003"/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6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947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4" orient="horz" pos="43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file://localhost/Users/carolinedargein/Documents/BLEND/BLEND_Clients/CLIENTS_OK-2014/BNP%20PARIBAS/ITG/PRESE_ITG/donut-orange.png" TargetMode="Externa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578" y="115488"/>
            <a:ext cx="8460000" cy="745664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FR" noProof="0" dirty="0"/>
              <a:t>Modifiez le style du titre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342578" y="6102440"/>
            <a:ext cx="846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C:\Users\ChristineB\Seenk-D\BNPP\2015-02\PPT_43-07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135" y="6286500"/>
            <a:ext cx="18446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ChristineB\Seenk-D\BNPP\2015-02\PPT_43-08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8225" y="6415101"/>
            <a:ext cx="1980000" cy="13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02564" y="6395560"/>
            <a:ext cx="2016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noProof="0"/>
              <a:t>Migration Lotus Notes &gt; Outlook 2010 NEOS</a:t>
            </a:r>
            <a:endParaRPr lang="fr-FR" noProof="0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70344" y="6395560"/>
            <a:ext cx="70855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noProof="0"/>
              <a:t>|  01/06/2017  |</a:t>
            </a:r>
            <a:endParaRPr lang="fr-FR" noProof="0"/>
          </a:p>
        </p:txBody>
      </p:sp>
      <p:sp>
        <p:nvSpPr>
          <p:cNvPr id="17" name="Espace réservé du numéro de diapositiv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69768" y="6395560"/>
            <a:ext cx="18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6219AF-F5ED-455B-A512-B03AB3602319}" type="slidenum">
              <a:rPr lang="fr-FR" noProof="0" smtClean="0"/>
              <a:pPr>
                <a:defRPr/>
              </a:pPr>
              <a:t>‹N°›</a:t>
            </a:fld>
            <a:endParaRPr lang="fr-FR" noProof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323528" y="1124744"/>
            <a:ext cx="8496622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43258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700" r:id="rId5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rgbClr val="00000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accent2"/>
        </a:buClr>
        <a:buSzPct val="150000"/>
        <a:buFont typeface="Lucida Grande"/>
        <a:buChar char="●"/>
        <a:tabLst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552450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rgbClr val="49B170"/>
        </a:buClr>
        <a:buSzPct val="90000"/>
        <a:buFontTx/>
        <a:buBlip>
          <a:blip r:embed="rId9" r:link="rId10"/>
        </a:buBlip>
        <a:tabLst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811213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accent1"/>
        </a:buClr>
        <a:buSzPct val="120000"/>
        <a:buFont typeface="Arial"/>
        <a:buChar char="•"/>
        <a:tabLst/>
        <a:defRPr sz="1400" b="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166813" marR="0" indent="-176213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tx2"/>
        </a:buClr>
        <a:buSzTx/>
        <a:buFont typeface="Arial"/>
        <a:buChar char="•"/>
        <a:tabLst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0" marR="0" indent="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|  01/06/2017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Migration Lotus Notes &gt; Outlook 2010 NEOS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327C5-B821-4FE9-A59A-A60D9EB59A9A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32467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915816" y="3076"/>
            <a:ext cx="5770984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71137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hf hdr="0"/>
  <p:txStyles>
    <p:titleStyle>
      <a:lvl1pPr algn="r" defTabSz="914400" rtl="0" eaLnBrk="1" latinLnBrk="0" hangingPunct="1">
        <a:spcBef>
          <a:spcPct val="0"/>
        </a:spcBef>
        <a:buNone/>
        <a:defRPr sz="2800" b="1" kern="1200" cap="small" normalizeH="0" baseline="0">
          <a:solidFill>
            <a:schemeClr val="accent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jpg"/><Relationship Id="rId5" Type="http://schemas.openxmlformats.org/officeDocument/2006/relationships/hyperlink" Target="https://ma.linkedin.com/in/soufiane-eddiry" TargetMode="External"/><Relationship Id="rId10" Type="http://schemas.openxmlformats.org/officeDocument/2006/relationships/image" Target="../media/image19.png"/><Relationship Id="rId4" Type="http://schemas.openxmlformats.org/officeDocument/2006/relationships/image" Target="file://localhost/Users/carolinedargein/Desktop/donut-orange.png" TargetMode="External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6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jpg"/><Relationship Id="rId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5616" y="811772"/>
            <a:ext cx="69127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b="1" cap="all" dirty="0" smtClean="0">
                <a:solidFill>
                  <a:schemeClr val="accent6"/>
                </a:solidFill>
                <a:latin typeface="Candara" panose="020E0502030303020204" pitchFamily="34" charset="0"/>
                <a:ea typeface="+mj-ea"/>
                <a:cs typeface="+mj-cs"/>
              </a:rPr>
              <a:t>Kubernetes : les </a:t>
            </a:r>
            <a:r>
              <a:rPr lang="en-GB" sz="3200" b="1" cap="all" dirty="0">
                <a:solidFill>
                  <a:schemeClr val="accent6"/>
                </a:solidFill>
                <a:latin typeface="Candara" panose="020E0502030303020204" pitchFamily="34" charset="0"/>
                <a:ea typeface="+mj-ea"/>
                <a:cs typeface="+mj-cs"/>
              </a:rPr>
              <a:t>fondamentaux</a:t>
            </a:r>
            <a:endParaRPr lang="fr-FR" sz="3200" b="1" cap="all" dirty="0">
              <a:solidFill>
                <a:schemeClr val="accent6"/>
              </a:solidFill>
              <a:latin typeface="Candara" panose="020E0502030303020204" pitchFamily="34" charset="0"/>
              <a:ea typeface="+mj-ea"/>
              <a:cs typeface="+mj-cs"/>
            </a:endParaRPr>
          </a:p>
        </p:txBody>
      </p:sp>
      <p:pic>
        <p:nvPicPr>
          <p:cNvPr id="38" name="Picture 11">
            <a:extLst>
              <a:ext uri="{FF2B5EF4-FFF2-40B4-BE49-F238E27FC236}">
                <a16:creationId xmlns:a16="http://schemas.microsoft.com/office/drawing/2014/main" id="{42185A24-B323-4E8D-94EB-43B9C81D3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1801825"/>
            <a:ext cx="2955141" cy="2866976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558" y="4536848"/>
            <a:ext cx="2028825" cy="1209675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4536847"/>
            <a:ext cx="2028825" cy="1209675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220" y="4542728"/>
            <a:ext cx="666750" cy="1228725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0659" y="4930547"/>
            <a:ext cx="16478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0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342578" y="980728"/>
            <a:ext cx="8460000" cy="5112568"/>
          </a:xfrm>
        </p:spPr>
        <p:txBody>
          <a:bodyPr>
            <a:normAutofit/>
          </a:bodyPr>
          <a:lstStyle/>
          <a:p>
            <a:pPr marL="179387" lvl="1" indent="0">
              <a:buNone/>
            </a:pPr>
            <a:endParaRPr lang="fr-FR" dirty="0" smtClean="0">
              <a:latin typeface="Candara" panose="020E0502030303020204" pitchFamily="34" charset="0"/>
            </a:endParaRPr>
          </a:p>
          <a:p>
            <a:pPr marL="179387" lvl="1" indent="0">
              <a:buNone/>
            </a:pPr>
            <a:endParaRPr lang="fr-FR" dirty="0" smtClean="0"/>
          </a:p>
          <a:p>
            <a:pPr marL="179387" lvl="1" indent="0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SzPct val="200000"/>
            </a:pPr>
            <a:r>
              <a:rPr lang="fr-FR" dirty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Better than a container, le Pod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  <p:sp>
        <p:nvSpPr>
          <p:cNvPr id="21" name="Oval 3"/>
          <p:cNvSpPr/>
          <p:nvPr/>
        </p:nvSpPr>
        <p:spPr>
          <a:xfrm>
            <a:off x="122121" y="455937"/>
            <a:ext cx="114782" cy="114782"/>
          </a:xfrm>
          <a:prstGeom prst="ellipse">
            <a:avLst/>
          </a:prstGeom>
          <a:solidFill>
            <a:srgbClr val="0B72B5"/>
          </a:solidFill>
          <a:ln w="28575" cap="flat" cmpd="sng" algn="ctr">
            <a:solidFill>
              <a:srgbClr val="0B72B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0B72B5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" name="AutoShape 2" descr="Résultat de recherche d'images pour &quot;MacOS png&quot;"/>
          <p:cNvSpPr>
            <a:spLocks noChangeAspect="1" noChangeArrowheads="1"/>
          </p:cNvSpPr>
          <p:nvPr/>
        </p:nvSpPr>
        <p:spPr bwMode="auto">
          <a:xfrm>
            <a:off x="155575" y="-1371600"/>
            <a:ext cx="2476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3" name="Google Shape;11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44739" y="20055"/>
            <a:ext cx="757839" cy="84109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œur 1"/>
          <p:cNvSpPr/>
          <p:nvPr/>
        </p:nvSpPr>
        <p:spPr>
          <a:xfrm>
            <a:off x="5358982" y="293785"/>
            <a:ext cx="437154" cy="324303"/>
          </a:xfrm>
          <a:prstGeom prst="hear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9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42578" y="115488"/>
            <a:ext cx="8612400" cy="74566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SzPct val="200000"/>
            </a:pPr>
            <a:r>
              <a:rPr lang="fr-FR" dirty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Activer </a:t>
            </a:r>
            <a:r>
              <a:rPr lang="fr-FR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 HA </a:t>
            </a:r>
            <a:r>
              <a:rPr lang="fr-FR" dirty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avec les "ReplicaSets" 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  <p:sp>
        <p:nvSpPr>
          <p:cNvPr id="21" name="Oval 3"/>
          <p:cNvSpPr/>
          <p:nvPr/>
        </p:nvSpPr>
        <p:spPr>
          <a:xfrm>
            <a:off x="122121" y="455937"/>
            <a:ext cx="114782" cy="114782"/>
          </a:xfrm>
          <a:prstGeom prst="ellipse">
            <a:avLst/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4" name="AutoShape 16" descr="Résultat de recherche d'images pour &quot;Akamai Technologies png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5" name="AutoShape 18" descr="Résultat de recherche d'images pour &quot;Akamai Technologies png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Support L1 via 13’Util pour les bureaux d’assistance BP2i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Espace réservé du contenu 8"/>
          <p:cNvSpPr>
            <a:spLocks noGrp="1"/>
          </p:cNvSpPr>
          <p:nvPr>
            <p:ph idx="1"/>
          </p:nvPr>
        </p:nvSpPr>
        <p:spPr>
          <a:xfrm>
            <a:off x="342578" y="895193"/>
            <a:ext cx="8460000" cy="5112568"/>
          </a:xfrm>
        </p:spPr>
        <p:txBody>
          <a:bodyPr>
            <a:normAutofit/>
          </a:bodyPr>
          <a:lstStyle/>
          <a:p>
            <a:endParaRPr lang="fr-FR" b="1" dirty="0">
              <a:solidFill>
                <a:srgbClr val="00925B"/>
              </a:solidFill>
              <a:latin typeface="Candara" panose="020E0502030303020204" pitchFamily="34" charset="0"/>
            </a:endParaRPr>
          </a:p>
          <a:p>
            <a:pPr marL="179387" lvl="1" indent="0">
              <a:buNone/>
            </a:pPr>
            <a:endParaRPr lang="fr-FR" dirty="0" smtClean="0">
              <a:latin typeface="Candara" panose="020E0502030303020204" pitchFamily="34" charset="0"/>
            </a:endParaRPr>
          </a:p>
          <a:p>
            <a:pPr marL="179387" lvl="1" indent="0">
              <a:buNone/>
            </a:pPr>
            <a:endParaRPr lang="fr-FR" dirty="0" smtClean="0"/>
          </a:p>
          <a:p>
            <a:pPr marL="179387" lvl="1" indent="0">
              <a:buNone/>
            </a:pPr>
            <a:endParaRPr lang="fr-FR" dirty="0" smtClean="0"/>
          </a:p>
          <a:p>
            <a:pPr marL="179387" lvl="1" indent="0">
              <a:buNone/>
            </a:pPr>
            <a:endParaRPr lang="fr-FR" dirty="0" smtClean="0"/>
          </a:p>
          <a:p>
            <a:pPr marL="179387" lvl="1" indent="0">
              <a:buNone/>
            </a:pPr>
            <a:endParaRPr lang="fr-FR" dirty="0"/>
          </a:p>
          <a:p>
            <a:pPr marL="179387" lvl="1" indent="0">
              <a:buNone/>
            </a:pPr>
            <a:endParaRPr lang="fr-FR" dirty="0"/>
          </a:p>
        </p:txBody>
      </p:sp>
      <p:pic>
        <p:nvPicPr>
          <p:cNvPr id="2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4739" y="20055"/>
            <a:ext cx="757839" cy="8410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0178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42578" y="115488"/>
            <a:ext cx="8612400" cy="74566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SzPct val="200000"/>
            </a:pPr>
            <a:r>
              <a:rPr lang="fr-FR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Déployer </a:t>
            </a:r>
            <a:r>
              <a:rPr lang="fr-FR" dirty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 </a:t>
            </a:r>
            <a:r>
              <a:rPr lang="fr-FR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 </a:t>
            </a:r>
            <a:r>
              <a:rPr lang="fr-FR" dirty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avec les "Deployements"  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  <p:sp>
        <p:nvSpPr>
          <p:cNvPr id="21" name="Oval 3"/>
          <p:cNvSpPr/>
          <p:nvPr/>
        </p:nvSpPr>
        <p:spPr>
          <a:xfrm>
            <a:off x="122121" y="455937"/>
            <a:ext cx="114782" cy="114782"/>
          </a:xfrm>
          <a:prstGeom prst="ellipse">
            <a:avLst/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4" name="AutoShape 16" descr="Résultat de recherche d'images pour &quot;Akamai Technologies png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5" name="AutoShape 18" descr="Résultat de recherche d'images pour &quot;Akamai Technologies png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Espace réservé du contenu 8"/>
          <p:cNvSpPr>
            <a:spLocks noGrp="1"/>
          </p:cNvSpPr>
          <p:nvPr>
            <p:ph idx="1"/>
          </p:nvPr>
        </p:nvSpPr>
        <p:spPr>
          <a:xfrm>
            <a:off x="342578" y="895193"/>
            <a:ext cx="8460000" cy="5112568"/>
          </a:xfrm>
        </p:spPr>
        <p:txBody>
          <a:bodyPr>
            <a:normAutofit/>
          </a:bodyPr>
          <a:lstStyle/>
          <a:p>
            <a:endParaRPr lang="fr-FR" b="1" dirty="0">
              <a:solidFill>
                <a:srgbClr val="00925B"/>
              </a:solidFill>
              <a:latin typeface="Candara" panose="020E0502030303020204" pitchFamily="34" charset="0"/>
            </a:endParaRPr>
          </a:p>
          <a:p>
            <a:pPr marL="179387" lvl="1" indent="0">
              <a:buNone/>
            </a:pPr>
            <a:endParaRPr lang="fr-FR" dirty="0" smtClean="0">
              <a:latin typeface="Candara" panose="020E0502030303020204" pitchFamily="34" charset="0"/>
            </a:endParaRPr>
          </a:p>
          <a:p>
            <a:pPr marL="179387" lvl="1" indent="0">
              <a:buNone/>
            </a:pPr>
            <a:endParaRPr lang="fr-FR" dirty="0" smtClean="0"/>
          </a:p>
          <a:p>
            <a:pPr marL="179387" lvl="1" indent="0">
              <a:buNone/>
            </a:pPr>
            <a:endParaRPr lang="fr-FR" dirty="0" smtClean="0"/>
          </a:p>
          <a:p>
            <a:pPr marL="179387" lvl="1" indent="0">
              <a:buNone/>
            </a:pPr>
            <a:endParaRPr lang="fr-FR" dirty="0" smtClean="0"/>
          </a:p>
          <a:p>
            <a:pPr marL="179387" lvl="1" indent="0">
              <a:buNone/>
            </a:pPr>
            <a:endParaRPr lang="fr-FR" dirty="0"/>
          </a:p>
          <a:p>
            <a:pPr marL="179387" lvl="1" indent="0">
              <a:buNone/>
            </a:pPr>
            <a:endParaRPr lang="fr-FR" dirty="0"/>
          </a:p>
        </p:txBody>
      </p:sp>
      <p:pic>
        <p:nvPicPr>
          <p:cNvPr id="2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4739" y="20055"/>
            <a:ext cx="757839" cy="8410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2128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42578" y="115488"/>
            <a:ext cx="8612400" cy="74566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SzPct val="200000"/>
            </a:pPr>
            <a:r>
              <a:rPr lang="fr-FR" dirty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Exposer les applications avec les "Services"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  <p:sp>
        <p:nvSpPr>
          <p:cNvPr id="21" name="Oval 3"/>
          <p:cNvSpPr/>
          <p:nvPr/>
        </p:nvSpPr>
        <p:spPr>
          <a:xfrm>
            <a:off x="122121" y="455937"/>
            <a:ext cx="114782" cy="114782"/>
          </a:xfrm>
          <a:prstGeom prst="ellipse">
            <a:avLst/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4" name="AutoShape 16" descr="Résultat de recherche d'images pour &quot;Akamai Technologies png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5" name="AutoShape 18" descr="Résultat de recherche d'images pour &quot;Akamai Technologies png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Espace réservé du contenu 8"/>
          <p:cNvSpPr>
            <a:spLocks noGrp="1"/>
          </p:cNvSpPr>
          <p:nvPr>
            <p:ph idx="1"/>
          </p:nvPr>
        </p:nvSpPr>
        <p:spPr>
          <a:xfrm>
            <a:off x="342578" y="895193"/>
            <a:ext cx="8460000" cy="5112568"/>
          </a:xfrm>
        </p:spPr>
        <p:txBody>
          <a:bodyPr>
            <a:normAutofit/>
          </a:bodyPr>
          <a:lstStyle/>
          <a:p>
            <a:endParaRPr lang="fr-FR" b="1" dirty="0">
              <a:solidFill>
                <a:srgbClr val="00925B"/>
              </a:solidFill>
              <a:latin typeface="Candara" panose="020E0502030303020204" pitchFamily="34" charset="0"/>
            </a:endParaRPr>
          </a:p>
          <a:p>
            <a:pPr marL="179387" lvl="1" indent="0">
              <a:buNone/>
            </a:pPr>
            <a:endParaRPr lang="fr-FR" dirty="0" smtClean="0">
              <a:latin typeface="Candara" panose="020E0502030303020204" pitchFamily="34" charset="0"/>
            </a:endParaRPr>
          </a:p>
          <a:p>
            <a:pPr marL="179387" lvl="1" indent="0">
              <a:buNone/>
            </a:pPr>
            <a:endParaRPr lang="fr-FR" dirty="0" smtClean="0"/>
          </a:p>
          <a:p>
            <a:pPr marL="179387" lvl="1" indent="0">
              <a:buNone/>
            </a:pPr>
            <a:endParaRPr lang="fr-FR" dirty="0" smtClean="0"/>
          </a:p>
          <a:p>
            <a:pPr marL="179387" lvl="1" indent="0">
              <a:buNone/>
            </a:pPr>
            <a:endParaRPr lang="fr-FR" dirty="0" smtClean="0"/>
          </a:p>
          <a:p>
            <a:pPr marL="179387" lvl="1" indent="0">
              <a:buNone/>
            </a:pPr>
            <a:endParaRPr lang="fr-FR" dirty="0"/>
          </a:p>
          <a:p>
            <a:pPr marL="179387" lvl="1" indent="0">
              <a:buNone/>
            </a:pPr>
            <a:endParaRPr lang="fr-FR" dirty="0"/>
          </a:p>
        </p:txBody>
      </p:sp>
      <p:pic>
        <p:nvPicPr>
          <p:cNvPr id="2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4739" y="20055"/>
            <a:ext cx="757839" cy="8410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2980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42578" y="115488"/>
            <a:ext cx="8612400" cy="74566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SzPct val="200000"/>
            </a:pPr>
            <a:r>
              <a:rPr lang="fr-FR" dirty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From "Code" to </a:t>
            </a:r>
            <a:r>
              <a:rPr lang="fr-FR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"Kubernetes" : </a:t>
            </a:r>
            <a:r>
              <a:rPr lang="fr-FR" sz="1800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Mise en pratique </a:t>
            </a:r>
            <a:endParaRPr lang="fr-FR" sz="1200" dirty="0">
              <a:solidFill>
                <a:schemeClr val="accent6"/>
              </a:solidFill>
              <a:latin typeface="Candara" panose="020E05020303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  <p:sp>
        <p:nvSpPr>
          <p:cNvPr id="21" name="Oval 3"/>
          <p:cNvSpPr/>
          <p:nvPr/>
        </p:nvSpPr>
        <p:spPr>
          <a:xfrm>
            <a:off x="122121" y="455937"/>
            <a:ext cx="114782" cy="114782"/>
          </a:xfrm>
          <a:prstGeom prst="ellipse">
            <a:avLst/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4" name="AutoShape 16" descr="Résultat de recherche d'images pour &quot;Akamai Technologies png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5" name="AutoShape 18" descr="Résultat de recherche d'images pour &quot;Akamai Technologies png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Espace réservé du contenu 8"/>
          <p:cNvSpPr>
            <a:spLocks noGrp="1"/>
          </p:cNvSpPr>
          <p:nvPr>
            <p:ph idx="1"/>
          </p:nvPr>
        </p:nvSpPr>
        <p:spPr>
          <a:xfrm>
            <a:off x="342578" y="895193"/>
            <a:ext cx="8460000" cy="5112568"/>
          </a:xfrm>
        </p:spPr>
        <p:txBody>
          <a:bodyPr>
            <a:normAutofit/>
          </a:bodyPr>
          <a:lstStyle/>
          <a:p>
            <a:endParaRPr lang="fr-FR" b="1" dirty="0">
              <a:solidFill>
                <a:srgbClr val="00925B"/>
              </a:solidFill>
              <a:latin typeface="Candara" panose="020E0502030303020204" pitchFamily="34" charset="0"/>
            </a:endParaRPr>
          </a:p>
          <a:p>
            <a:pPr marL="179387" lvl="1" indent="0">
              <a:buNone/>
            </a:pPr>
            <a:endParaRPr lang="fr-FR" dirty="0" smtClean="0">
              <a:latin typeface="Candara" panose="020E0502030303020204" pitchFamily="34" charset="0"/>
            </a:endParaRPr>
          </a:p>
          <a:p>
            <a:pPr marL="179387" lvl="1" indent="0">
              <a:buNone/>
            </a:pPr>
            <a:endParaRPr lang="fr-FR" dirty="0" smtClean="0"/>
          </a:p>
          <a:p>
            <a:pPr marL="179387" lvl="1" indent="0">
              <a:buNone/>
            </a:pPr>
            <a:endParaRPr lang="fr-FR" dirty="0" smtClean="0"/>
          </a:p>
          <a:p>
            <a:pPr marL="179387" lvl="1" indent="0">
              <a:buNone/>
            </a:pPr>
            <a:endParaRPr lang="fr-FR" dirty="0" smtClean="0"/>
          </a:p>
          <a:p>
            <a:pPr marL="179387" lvl="1" indent="0">
              <a:buNone/>
            </a:pPr>
            <a:endParaRPr lang="fr-FR" dirty="0"/>
          </a:p>
          <a:p>
            <a:pPr marL="179387" lvl="1" indent="0">
              <a:buNone/>
            </a:pPr>
            <a:endParaRPr lang="fr-FR" dirty="0"/>
          </a:p>
        </p:txBody>
      </p:sp>
      <p:pic>
        <p:nvPicPr>
          <p:cNvPr id="2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4739" y="20055"/>
            <a:ext cx="757839" cy="8410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6174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rgbClr val="EFEEED"/>
            </a:gs>
          </a:gsLst>
          <a:lin ang="5400000" scaled="0"/>
        </a:gra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>
            <a:spLocks noGrp="1"/>
          </p:cNvSpPr>
          <p:nvPr>
            <p:ph type="ctrTitle"/>
          </p:nvPr>
        </p:nvSpPr>
        <p:spPr>
          <a:xfrm>
            <a:off x="685800" y="2725031"/>
            <a:ext cx="7772400" cy="1648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ctr"/>
            <a:r>
              <a:rPr lang="en" dirty="0" smtClean="0">
                <a:latin typeface="Candara" panose="020E0502030303020204" pitchFamily="34" charset="0"/>
              </a:rPr>
              <a:t>LAB : POD</a:t>
            </a:r>
            <a:endParaRPr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65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150" y="1012818"/>
            <a:ext cx="1816879" cy="2060469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  <a:latin typeface="Candara" panose="020E0502030303020204" pitchFamily="34" charset="0"/>
              </a:rPr>
              <a:t>$ </a:t>
            </a:r>
            <a:r>
              <a:rPr lang="en-US" dirty="0" smtClean="0">
                <a:solidFill>
                  <a:schemeClr val="accent6"/>
                </a:solidFill>
                <a:latin typeface="Candara" panose="020E0502030303020204" pitchFamily="34" charset="0"/>
              </a:rPr>
              <a:t>Whoami</a:t>
            </a:r>
            <a:endParaRPr lang="en-US" dirty="0">
              <a:solidFill>
                <a:schemeClr val="accent6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  <p:sp>
        <p:nvSpPr>
          <p:cNvPr id="34" name="Google Shape;89;p14"/>
          <p:cNvSpPr txBox="1">
            <a:spLocks/>
          </p:cNvSpPr>
          <p:nvPr/>
        </p:nvSpPr>
        <p:spPr>
          <a:xfrm>
            <a:off x="824408" y="1139295"/>
            <a:ext cx="6133364" cy="190592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None/>
            </a:pPr>
            <a:r>
              <a:rPr lang="fr-FR" sz="2400" b="1" dirty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Soufiane EDDIRY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fr-FR" b="1" dirty="0" smtClean="0">
                <a:solidFill>
                  <a:srgbClr val="C00000"/>
                </a:solidFill>
                <a:latin typeface="Candara" panose="020E0502030303020204" pitchFamily="34" charset="0"/>
              </a:rPr>
              <a:t>Enthousiaste </a:t>
            </a:r>
            <a:r>
              <a:rPr lang="fr-FR" b="1" dirty="0">
                <a:solidFill>
                  <a:srgbClr val="C00000"/>
                </a:solidFill>
                <a:latin typeface="Candara" panose="020E0502030303020204" pitchFamily="34" charset="0"/>
              </a:rPr>
              <a:t>du </a:t>
            </a:r>
            <a:r>
              <a:rPr lang="fr-FR" b="1" dirty="0" smtClean="0">
                <a:solidFill>
                  <a:srgbClr val="C00000"/>
                </a:solidFill>
                <a:latin typeface="Candara" panose="020E0502030303020204" pitchFamily="34" charset="0"/>
              </a:rPr>
              <a:t>Move2Cloud </a:t>
            </a:r>
            <a:r>
              <a:rPr lang="fr-FR" b="1" dirty="0">
                <a:solidFill>
                  <a:srgbClr val="C00000"/>
                </a:solidFill>
                <a:latin typeface="Candara" panose="020E0502030303020204" pitchFamily="34" charset="0"/>
              </a:rPr>
              <a:t>&amp; des pratiques </a:t>
            </a:r>
            <a:r>
              <a:rPr lang="fr-FR" b="1" dirty="0" smtClean="0">
                <a:solidFill>
                  <a:srgbClr val="C00000"/>
                </a:solidFill>
                <a:latin typeface="Candara" panose="020E0502030303020204" pitchFamily="34" charset="0"/>
              </a:rPr>
              <a:t>DevOps</a:t>
            </a:r>
            <a:endParaRPr lang="fr-FR" b="1" dirty="0">
              <a:solidFill>
                <a:srgbClr val="C00000"/>
              </a:solidFill>
              <a:latin typeface="Candara" panose="020E0502030303020204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fr-FR" sz="1600" dirty="0" smtClean="0">
                <a:solidFill>
                  <a:schemeClr val="accent6"/>
                </a:solidFill>
                <a:latin typeface="Candara" panose="020E0502030303020204" pitchFamily="34" charset="0"/>
              </a:rPr>
              <a:t>       </a:t>
            </a: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soufiane.eddiry@gmail.com</a:t>
            </a:r>
            <a:endParaRPr lang="fr-FR" sz="16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hlinkClick r:id="rId5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    </a:t>
            </a: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 https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://</a:t>
            </a: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ma.linkedin.com/in/soufiane-eddiry</a:t>
            </a:r>
            <a:endParaRPr lang="fr-FR" sz="16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    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@SoufianeEddiry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49" y="3279123"/>
            <a:ext cx="1430355" cy="143035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246" y="3185268"/>
            <a:ext cx="1512168" cy="148193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05" y="2229538"/>
            <a:ext cx="220308" cy="220308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26" y="2515938"/>
            <a:ext cx="244899" cy="19924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8405" y="1948726"/>
            <a:ext cx="214720" cy="21472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07" y="4705503"/>
            <a:ext cx="2349326" cy="89985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323362"/>
            <a:ext cx="2424777" cy="127012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26" y="4448587"/>
            <a:ext cx="1369126" cy="136912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985" y="3300866"/>
            <a:ext cx="1386868" cy="138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10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  <a:latin typeface="Candara" panose="020E0502030303020204" pitchFamily="34" charset="0"/>
              </a:rPr>
              <a:t>Plan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42578" y="981114"/>
            <a:ext cx="6372200" cy="5612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200000"/>
              <a:buBlip>
                <a:blip r:embed="rId2"/>
              </a:buBlip>
            </a:pPr>
            <a:r>
              <a:rPr lang="fr-FR" sz="1700" b="1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b="1" dirty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"Just enough container" pour </a:t>
            </a:r>
            <a:r>
              <a:rPr lang="en-US" sz="1700" b="1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Kubernetes : Docker 101</a:t>
            </a:r>
            <a:endParaRPr lang="en-US" sz="1700" b="1" dirty="0" smtClean="0">
              <a:solidFill>
                <a:schemeClr val="accent6"/>
              </a:solidFill>
              <a:latin typeface="Candara" panose="020E05020303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SzPct val="200000"/>
              <a:buBlip>
                <a:blip r:embed="rId2"/>
              </a:buBlip>
            </a:pPr>
            <a:endParaRPr lang="fr-FR" sz="1700" b="1" dirty="0">
              <a:solidFill>
                <a:schemeClr val="accent6"/>
              </a:solidFill>
              <a:latin typeface="Candara" panose="020E05020303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SzPct val="200000"/>
              <a:buBlip>
                <a:blip r:embed="rId2"/>
              </a:buBlip>
            </a:pPr>
            <a:r>
              <a:rPr lang="fr-FR" sz="1700" b="1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700" b="1" dirty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"Borg" à "</a:t>
            </a:r>
            <a:r>
              <a:rPr lang="fr-FR" sz="1700" b="1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Kubernetes</a:t>
            </a:r>
            <a:r>
              <a:rPr lang="en-US" sz="1700" b="1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</a:t>
            </a:r>
            <a:endParaRPr lang="fr-FR" sz="1700" b="1" dirty="0" smtClean="0">
              <a:solidFill>
                <a:schemeClr val="accent6"/>
              </a:solidFill>
              <a:latin typeface="Candara" panose="020E05020303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SzPct val="200000"/>
            </a:pPr>
            <a:endParaRPr lang="fr-FR" sz="1700" b="1" dirty="0">
              <a:solidFill>
                <a:schemeClr val="accent6"/>
              </a:solidFill>
              <a:latin typeface="Candara" panose="020E05020303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SzPct val="200000"/>
              <a:buBlip>
                <a:blip r:embed="rId2"/>
              </a:buBlip>
            </a:pPr>
            <a:r>
              <a:rPr lang="fr-FR" sz="1700" b="1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Kubernetes, Quèsaco? </a:t>
            </a:r>
            <a:endParaRPr lang="fr-FR" sz="1700" b="1" dirty="0">
              <a:solidFill>
                <a:schemeClr val="accent6"/>
              </a:solidFill>
              <a:latin typeface="Candara" panose="020E05020303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Pct val="200000"/>
            </a:pPr>
            <a:endParaRPr lang="fr-FR" sz="1700" b="1" dirty="0">
              <a:solidFill>
                <a:schemeClr val="accent6"/>
              </a:solidFill>
              <a:latin typeface="Candara" panose="020E05020303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SzPct val="200000"/>
              <a:buBlip>
                <a:blip r:embed="rId2"/>
              </a:buBlip>
            </a:pPr>
            <a:r>
              <a:rPr lang="fr-FR" sz="1700" b="1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700" b="1" dirty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L'architecture </a:t>
            </a:r>
            <a:r>
              <a:rPr lang="fr-FR" sz="1700" b="1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logique de Kubernetes</a:t>
            </a:r>
          </a:p>
          <a:p>
            <a:pPr>
              <a:lnSpc>
                <a:spcPct val="90000"/>
              </a:lnSpc>
              <a:spcBef>
                <a:spcPct val="0"/>
              </a:spcBef>
              <a:buSzPct val="200000"/>
            </a:pPr>
            <a:endParaRPr lang="fr-FR" sz="1700" b="1" dirty="0">
              <a:solidFill>
                <a:schemeClr val="accent6"/>
              </a:solidFill>
              <a:latin typeface="Candara" panose="020E05020303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SzPct val="200000"/>
              <a:buBlip>
                <a:blip r:embed="rId2"/>
              </a:buBlip>
            </a:pPr>
            <a:r>
              <a:rPr lang="fr-FR" sz="1700" b="1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700" b="1" dirty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méthodes d'installation d'un Cluster </a:t>
            </a:r>
            <a:r>
              <a:rPr lang="fr-FR" sz="1700" b="1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Kubernetes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SzPct val="200000"/>
              <a:buBlip>
                <a:blip r:embed="rId2"/>
              </a:buBlip>
            </a:pPr>
            <a:endParaRPr lang="fr-FR" sz="1700" b="1" dirty="0">
              <a:solidFill>
                <a:schemeClr val="accent6"/>
              </a:solidFill>
              <a:latin typeface="Candara" panose="020E05020303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SzPct val="200000"/>
              <a:buBlip>
                <a:blip r:embed="rId2"/>
              </a:buBlip>
            </a:pPr>
            <a:r>
              <a:rPr lang="fr-FR" sz="1700" b="1" dirty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700" b="1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Notre Cluster Kubernetes de PoC : avec Vagrant &amp; VirtualBox</a:t>
            </a:r>
          </a:p>
          <a:p>
            <a:pPr>
              <a:lnSpc>
                <a:spcPct val="90000"/>
              </a:lnSpc>
              <a:spcBef>
                <a:spcPct val="0"/>
              </a:spcBef>
              <a:buSzPct val="200000"/>
            </a:pPr>
            <a:endParaRPr lang="fr-FR" sz="1700" b="1" dirty="0">
              <a:solidFill>
                <a:schemeClr val="accent6"/>
              </a:solidFill>
              <a:latin typeface="Candara" panose="020E05020303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SzPct val="200000"/>
              <a:buBlip>
                <a:blip r:embed="rId2"/>
              </a:buBlip>
            </a:pPr>
            <a:r>
              <a:rPr lang="fr-FR" sz="1700" b="1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700" b="1" dirty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Better than a </a:t>
            </a:r>
            <a:r>
              <a:rPr lang="fr-FR" sz="1700" b="1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container, </a:t>
            </a:r>
            <a:r>
              <a:rPr lang="fr-FR" sz="1700" b="1" dirty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 Pod </a:t>
            </a:r>
            <a:endParaRPr lang="fr-FR" sz="1700" b="1" dirty="0" smtClean="0">
              <a:solidFill>
                <a:schemeClr val="accent6"/>
              </a:solidFill>
              <a:latin typeface="Candara" panose="020E05020303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Pct val="200000"/>
            </a:pPr>
            <a:endParaRPr lang="fr-FR" sz="1700" b="1" dirty="0">
              <a:solidFill>
                <a:schemeClr val="accent6"/>
              </a:solidFill>
              <a:latin typeface="Candara" panose="020E05020303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SzPct val="200000"/>
              <a:buBlip>
                <a:blip r:embed="rId2"/>
              </a:buBlip>
            </a:pPr>
            <a:r>
              <a:rPr lang="fr-FR" sz="1700" b="1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700" b="1" dirty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Activer la Haute-disponibilité avec les "</a:t>
            </a:r>
            <a:r>
              <a:rPr lang="fr-FR" sz="1700" b="1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ReplicaSets" </a:t>
            </a:r>
          </a:p>
          <a:p>
            <a:pPr>
              <a:lnSpc>
                <a:spcPct val="90000"/>
              </a:lnSpc>
              <a:spcBef>
                <a:spcPct val="0"/>
              </a:spcBef>
              <a:buSzPct val="200000"/>
            </a:pPr>
            <a:endParaRPr lang="fr-FR" sz="1700" b="1" dirty="0">
              <a:solidFill>
                <a:schemeClr val="accent6"/>
              </a:solidFill>
              <a:latin typeface="Candara" panose="020E05020303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SzPct val="200000"/>
              <a:buBlip>
                <a:blip r:embed="rId2"/>
              </a:buBlip>
            </a:pPr>
            <a:r>
              <a:rPr lang="fr-FR" sz="1700" b="1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700" b="1" dirty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Déployer en </a:t>
            </a:r>
            <a:r>
              <a:rPr lang="fr-FR" sz="1700" b="1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Production </a:t>
            </a:r>
            <a:r>
              <a:rPr lang="fr-FR" sz="1700" b="1" dirty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avec les "</a:t>
            </a:r>
            <a:r>
              <a:rPr lang="fr-FR" sz="1700" b="1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Deployements"  </a:t>
            </a:r>
          </a:p>
          <a:p>
            <a:pPr>
              <a:lnSpc>
                <a:spcPct val="90000"/>
              </a:lnSpc>
              <a:spcBef>
                <a:spcPct val="0"/>
              </a:spcBef>
              <a:buSzPct val="200000"/>
            </a:pPr>
            <a:endParaRPr lang="fr-FR" sz="1700" b="1" dirty="0">
              <a:solidFill>
                <a:schemeClr val="accent6"/>
              </a:solidFill>
              <a:latin typeface="Candara" panose="020E05020303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SzPct val="200000"/>
              <a:buBlip>
                <a:blip r:embed="rId2"/>
              </a:buBlip>
            </a:pPr>
            <a:r>
              <a:rPr lang="fr-FR" sz="1700" b="1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Exposer </a:t>
            </a:r>
            <a:r>
              <a:rPr lang="fr-FR" sz="1700" b="1" dirty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applications avec les "</a:t>
            </a:r>
            <a:r>
              <a:rPr lang="fr-FR" sz="1700" b="1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Services"  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SzPct val="200000"/>
              <a:buBlip>
                <a:blip r:embed="rId2"/>
              </a:buBlip>
            </a:pPr>
            <a:endParaRPr lang="fr-FR" sz="1700" b="1" dirty="0" smtClean="0">
              <a:solidFill>
                <a:schemeClr val="accent6"/>
              </a:solidFill>
              <a:latin typeface="Candara" panose="020E05020303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SzPct val="200000"/>
              <a:buBlip>
                <a:blip r:embed="rId2"/>
              </a:buBlip>
            </a:pPr>
            <a:r>
              <a:rPr lang="fr-FR" sz="1700" b="1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From "Code" </a:t>
            </a:r>
            <a:r>
              <a:rPr lang="fr-FR" sz="1700" b="1" dirty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</a:t>
            </a:r>
            <a:r>
              <a:rPr lang="fr-FR" sz="1700" b="1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"Kubernetes" </a:t>
            </a:r>
            <a:r>
              <a:rPr lang="fr-FR" sz="1700" b="1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fr-FR" sz="1700" b="1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Mise en Pratique</a:t>
            </a:r>
            <a:endParaRPr lang="fr-FR" sz="1700" b="1" dirty="0">
              <a:solidFill>
                <a:schemeClr val="accent6"/>
              </a:solidFill>
              <a:latin typeface="Candara" panose="020E05020303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Pct val="200000"/>
            </a:pPr>
            <a:endParaRPr lang="fr-FR" sz="1700" b="1" dirty="0" smtClean="0">
              <a:solidFill>
                <a:schemeClr val="accent6"/>
              </a:solidFill>
              <a:latin typeface="Candara" panose="020E05020303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SzPct val="200000"/>
              <a:buBlip>
                <a:blip r:embed="rId2"/>
              </a:buBlip>
            </a:pPr>
            <a:endParaRPr lang="fr-FR" sz="1700" dirty="0"/>
          </a:p>
        </p:txBody>
      </p:sp>
    </p:spTree>
    <p:extLst>
      <p:ext uri="{BB962C8B-B14F-4D97-AF65-F5344CB8AC3E}">
        <p14:creationId xmlns:p14="http://schemas.microsoft.com/office/powerpoint/2010/main" val="114371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SzPct val="200000"/>
            </a:pPr>
            <a:r>
              <a:rPr lang="en-US" sz="2900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</a:t>
            </a:r>
            <a:r>
              <a:rPr lang="en-US" sz="2900" dirty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Just enough container" pour </a:t>
            </a:r>
            <a:r>
              <a:rPr lang="en-US" sz="2900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Kubernetes: </a:t>
            </a:r>
            <a:r>
              <a:rPr lang="fr-FR" sz="1600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Docker101</a:t>
            </a:r>
            <a:r>
              <a:rPr lang="en-US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dirty="0">
              <a:solidFill>
                <a:schemeClr val="accent6"/>
              </a:solidFill>
              <a:latin typeface="Candara" panose="020E05020303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  <p:sp>
        <p:nvSpPr>
          <p:cNvPr id="21" name="Oval 3"/>
          <p:cNvSpPr/>
          <p:nvPr/>
        </p:nvSpPr>
        <p:spPr>
          <a:xfrm>
            <a:off x="122121" y="455937"/>
            <a:ext cx="114782" cy="114782"/>
          </a:xfrm>
          <a:prstGeom prst="ellipse">
            <a:avLst/>
          </a:prstGeom>
          <a:solidFill>
            <a:srgbClr val="0B72B5"/>
          </a:solidFill>
          <a:ln w="28575" cap="flat" cmpd="sng" algn="ctr">
            <a:solidFill>
              <a:srgbClr val="0B72B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0B72B5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" name="AutoShape 2" descr="Résultat de recherche d'images pour &quot;MacOS png&quot;"/>
          <p:cNvSpPr>
            <a:spLocks noChangeAspect="1" noChangeArrowheads="1"/>
          </p:cNvSpPr>
          <p:nvPr/>
        </p:nvSpPr>
        <p:spPr bwMode="auto">
          <a:xfrm>
            <a:off x="122121" y="1052736"/>
            <a:ext cx="2476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pic>
        <p:nvPicPr>
          <p:cNvPr id="12" name="Google Shape;11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44739" y="20055"/>
            <a:ext cx="757839" cy="8410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Connecteur droit 4"/>
          <p:cNvCxnSpPr/>
          <p:nvPr/>
        </p:nvCxnSpPr>
        <p:spPr>
          <a:xfrm>
            <a:off x="281212" y="2238113"/>
            <a:ext cx="8226656" cy="539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281211" y="1185875"/>
            <a:ext cx="8088557" cy="37787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b="1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+ Les CGs (Control Groups) : Ressources Allocation</a:t>
            </a:r>
          </a:p>
          <a:p>
            <a:r>
              <a:rPr lang="fr-FR" b="1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+ Les namespaces : Isolation</a:t>
            </a:r>
          </a:p>
          <a:p>
            <a:r>
              <a:rPr lang="fr-FR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+ </a:t>
            </a:r>
            <a:r>
              <a:rPr lang="fr-FR" b="1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Sauce Secrète</a:t>
            </a:r>
            <a:endParaRPr lang="fr-FR" b="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  <a:p>
            <a:endParaRPr lang="fr-FR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=</a:t>
            </a:r>
            <a:endParaRPr lang="fr-FR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512" y="1744845"/>
            <a:ext cx="936104" cy="47507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6" t="10878" r="12227" b="11914"/>
          <a:stretch/>
        </p:blipFill>
        <p:spPr>
          <a:xfrm>
            <a:off x="555693" y="2286345"/>
            <a:ext cx="2309886" cy="178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09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1072162" y="996718"/>
            <a:ext cx="8460000" cy="5112568"/>
          </a:xfrm>
        </p:spPr>
        <p:txBody>
          <a:bodyPr>
            <a:normAutofit/>
          </a:bodyPr>
          <a:lstStyle/>
          <a:p>
            <a:pPr marL="0" lvl="1" indent="0">
              <a:buClr>
                <a:schemeClr val="accent2"/>
              </a:buClr>
              <a:buSzPct val="150000"/>
              <a:buNone/>
            </a:pPr>
            <a:endParaRPr lang="fr-FR" dirty="0">
              <a:latin typeface="Candara" panose="020E0502030303020204" pitchFamily="34" charset="0"/>
            </a:endParaRPr>
          </a:p>
          <a:p>
            <a:pPr marL="0" lvl="1" indent="0">
              <a:buClr>
                <a:schemeClr val="accent2"/>
              </a:buClr>
              <a:buSzPct val="150000"/>
              <a:buNone/>
            </a:pPr>
            <a:endParaRPr lang="fr-FR" dirty="0" smtClean="0">
              <a:latin typeface="Candara" panose="020E0502030303020204" pitchFamily="34" charset="0"/>
            </a:endParaRPr>
          </a:p>
          <a:p>
            <a:pPr marL="179387" lvl="1" indent="0">
              <a:buNone/>
            </a:pPr>
            <a:endParaRPr lang="fr-FR" dirty="0" smtClean="0"/>
          </a:p>
          <a:p>
            <a:pPr marL="179387" lvl="1" indent="0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SzPct val="200000"/>
            </a:pPr>
            <a:r>
              <a:rPr lang="fr-FR" dirty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"</a:t>
            </a:r>
            <a:r>
              <a:rPr lang="fr-FR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Borg" </a:t>
            </a:r>
            <a:r>
              <a:rPr lang="fr-FR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à </a:t>
            </a:r>
            <a:r>
              <a:rPr lang="fr-FR" dirty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"Kubernetes</a:t>
            </a:r>
            <a:r>
              <a:rPr lang="en-US" dirty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</a:t>
            </a:r>
            <a:endParaRPr lang="fr-FR" dirty="0">
              <a:solidFill>
                <a:schemeClr val="accent6"/>
              </a:solidFill>
              <a:latin typeface="Candara" panose="020E05020303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  <p:sp>
        <p:nvSpPr>
          <p:cNvPr id="21" name="Oval 3"/>
          <p:cNvSpPr/>
          <p:nvPr/>
        </p:nvSpPr>
        <p:spPr>
          <a:xfrm>
            <a:off x="122121" y="455937"/>
            <a:ext cx="114782" cy="114782"/>
          </a:xfrm>
          <a:prstGeom prst="ellipse">
            <a:avLst/>
          </a:prstGeom>
          <a:solidFill>
            <a:srgbClr val="0B72B5"/>
          </a:solidFill>
          <a:ln w="28575" cap="flat" cmpd="sng" algn="ctr">
            <a:solidFill>
              <a:srgbClr val="0B72B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0B72B5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" name="AutoShape 2" descr="Résultat de recherche d'images pour &quot;MacOS png&quot;"/>
          <p:cNvSpPr>
            <a:spLocks noChangeAspect="1" noChangeArrowheads="1"/>
          </p:cNvSpPr>
          <p:nvPr/>
        </p:nvSpPr>
        <p:spPr bwMode="auto">
          <a:xfrm>
            <a:off x="155575" y="-1371600"/>
            <a:ext cx="2476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75" t="3380" b="37400"/>
          <a:stretch/>
        </p:blipFill>
        <p:spPr>
          <a:xfrm>
            <a:off x="6757347" y="3909185"/>
            <a:ext cx="2103765" cy="1635609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7234134" y="5534025"/>
            <a:ext cx="1080120" cy="14633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Seven Of 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Nine</a:t>
            </a:r>
            <a:endParaRPr lang="fr-FR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832307" y="5547081"/>
            <a:ext cx="864096" cy="2880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Borg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6947158" y="3178799"/>
            <a:ext cx="1080120" cy="30453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fr-FR" sz="1400" b="1" u="sng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06/06/2014</a:t>
            </a:r>
            <a:r>
              <a:rPr lang="fr-FR" sz="1400" u="sng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: 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Kubernetes a.k.a k8s</a:t>
            </a:r>
          </a:p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(Open Source , CodeName : Seven Of Nine)</a:t>
            </a:r>
            <a:endParaRPr lang="fr-FR" sz="14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58" y="1315741"/>
            <a:ext cx="1946974" cy="176758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5"/>
          <a:stretch/>
        </p:blipFill>
        <p:spPr>
          <a:xfrm>
            <a:off x="608279" y="4073186"/>
            <a:ext cx="1312152" cy="1522858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532339" y="3178799"/>
            <a:ext cx="1507091" cy="1768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fr-FR" sz="1400" b="1" u="sng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2003</a:t>
            </a:r>
            <a:r>
              <a:rPr lang="fr-FR" sz="1400" u="sng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: 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Création de Google </a:t>
            </a:r>
            <a:endParaRPr lang="fr-FR" sz="1400" dirty="0" smtClean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Borg (Propriétaire)</a:t>
            </a:r>
            <a:endParaRPr lang="fr-FR" sz="1400" dirty="0" smtClean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Image 24" descr="C:\Users\532423\AppData\Local\Temp\notes2E318A\~b077255.TMP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239879"/>
            <a:ext cx="3131840" cy="1919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801" y="4358447"/>
            <a:ext cx="3619554" cy="1402577"/>
          </a:xfrm>
          <a:prstGeom prst="rect">
            <a:avLst/>
          </a:prstGeom>
        </p:spPr>
      </p:pic>
      <p:pic>
        <p:nvPicPr>
          <p:cNvPr id="28" name="Google Shape;11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44739" y="20055"/>
            <a:ext cx="757839" cy="84109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Forme libre 29"/>
          <p:cNvSpPr/>
          <p:nvPr/>
        </p:nvSpPr>
        <p:spPr>
          <a:xfrm>
            <a:off x="2299063" y="2129246"/>
            <a:ext cx="4441371" cy="431074"/>
          </a:xfrm>
          <a:custGeom>
            <a:avLst/>
            <a:gdLst>
              <a:gd name="connsiteX0" fmla="*/ 0 w 4441371"/>
              <a:gd name="connsiteY0" fmla="*/ 195943 h 431074"/>
              <a:gd name="connsiteX1" fmla="*/ 156754 w 4441371"/>
              <a:gd name="connsiteY1" fmla="*/ 156754 h 431074"/>
              <a:gd name="connsiteX2" fmla="*/ 235131 w 4441371"/>
              <a:gd name="connsiteY2" fmla="*/ 130628 h 431074"/>
              <a:gd name="connsiteX3" fmla="*/ 326571 w 4441371"/>
              <a:gd name="connsiteY3" fmla="*/ 65314 h 431074"/>
              <a:gd name="connsiteX4" fmla="*/ 378823 w 4441371"/>
              <a:gd name="connsiteY4" fmla="*/ 52251 h 431074"/>
              <a:gd name="connsiteX5" fmla="*/ 561703 w 4441371"/>
              <a:gd name="connsiteY5" fmla="*/ 0 h 431074"/>
              <a:gd name="connsiteX6" fmla="*/ 1110343 w 4441371"/>
              <a:gd name="connsiteY6" fmla="*/ 13063 h 431074"/>
              <a:gd name="connsiteX7" fmla="*/ 1149531 w 4441371"/>
              <a:gd name="connsiteY7" fmla="*/ 26125 h 431074"/>
              <a:gd name="connsiteX8" fmla="*/ 1162594 w 4441371"/>
              <a:gd name="connsiteY8" fmla="*/ 65314 h 431074"/>
              <a:gd name="connsiteX9" fmla="*/ 1175657 w 4441371"/>
              <a:gd name="connsiteY9" fmla="*/ 143691 h 431074"/>
              <a:gd name="connsiteX10" fmla="*/ 1201783 w 4441371"/>
              <a:gd name="connsiteY10" fmla="*/ 222068 h 431074"/>
              <a:gd name="connsiteX11" fmla="*/ 1214846 w 4441371"/>
              <a:gd name="connsiteY11" fmla="*/ 261257 h 431074"/>
              <a:gd name="connsiteX12" fmla="*/ 1227908 w 4441371"/>
              <a:gd name="connsiteY12" fmla="*/ 326571 h 431074"/>
              <a:gd name="connsiteX13" fmla="*/ 1254034 w 4441371"/>
              <a:gd name="connsiteY13" fmla="*/ 365760 h 431074"/>
              <a:gd name="connsiteX14" fmla="*/ 1332411 w 4441371"/>
              <a:gd name="connsiteY14" fmla="*/ 391885 h 431074"/>
              <a:gd name="connsiteX15" fmla="*/ 1436914 w 4441371"/>
              <a:gd name="connsiteY15" fmla="*/ 431074 h 431074"/>
              <a:gd name="connsiteX16" fmla="*/ 1920240 w 4441371"/>
              <a:gd name="connsiteY16" fmla="*/ 418011 h 431074"/>
              <a:gd name="connsiteX17" fmla="*/ 2090057 w 4441371"/>
              <a:gd name="connsiteY17" fmla="*/ 391885 h 431074"/>
              <a:gd name="connsiteX18" fmla="*/ 2233748 w 4441371"/>
              <a:gd name="connsiteY18" fmla="*/ 352697 h 431074"/>
              <a:gd name="connsiteX19" fmla="*/ 2272937 w 4441371"/>
              <a:gd name="connsiteY19" fmla="*/ 326571 h 431074"/>
              <a:gd name="connsiteX20" fmla="*/ 2338251 w 4441371"/>
              <a:gd name="connsiteY20" fmla="*/ 274320 h 431074"/>
              <a:gd name="connsiteX21" fmla="*/ 2468880 w 4441371"/>
              <a:gd name="connsiteY21" fmla="*/ 209005 h 431074"/>
              <a:gd name="connsiteX22" fmla="*/ 2534194 w 4441371"/>
              <a:gd name="connsiteY22" fmla="*/ 169817 h 431074"/>
              <a:gd name="connsiteX23" fmla="*/ 2573383 w 4441371"/>
              <a:gd name="connsiteY23" fmla="*/ 156754 h 431074"/>
              <a:gd name="connsiteX24" fmla="*/ 2821577 w 4441371"/>
              <a:gd name="connsiteY24" fmla="*/ 143691 h 431074"/>
              <a:gd name="connsiteX25" fmla="*/ 2899954 w 4441371"/>
              <a:gd name="connsiteY25" fmla="*/ 117565 h 431074"/>
              <a:gd name="connsiteX26" fmla="*/ 2952206 w 4441371"/>
              <a:gd name="connsiteY26" fmla="*/ 104503 h 431074"/>
              <a:gd name="connsiteX27" fmla="*/ 3017520 w 4441371"/>
              <a:gd name="connsiteY27" fmla="*/ 78377 h 431074"/>
              <a:gd name="connsiteX28" fmla="*/ 3095897 w 4441371"/>
              <a:gd name="connsiteY28" fmla="*/ 52251 h 431074"/>
              <a:gd name="connsiteX29" fmla="*/ 3135086 w 4441371"/>
              <a:gd name="connsiteY29" fmla="*/ 39188 h 431074"/>
              <a:gd name="connsiteX30" fmla="*/ 3291840 w 4441371"/>
              <a:gd name="connsiteY30" fmla="*/ 65314 h 431074"/>
              <a:gd name="connsiteX31" fmla="*/ 3383280 w 4441371"/>
              <a:gd name="connsiteY31" fmla="*/ 117565 h 431074"/>
              <a:gd name="connsiteX32" fmla="*/ 3487783 w 4441371"/>
              <a:gd name="connsiteY32" fmla="*/ 143691 h 431074"/>
              <a:gd name="connsiteX33" fmla="*/ 3579223 w 4441371"/>
              <a:gd name="connsiteY33" fmla="*/ 195943 h 431074"/>
              <a:gd name="connsiteX34" fmla="*/ 3657600 w 4441371"/>
              <a:gd name="connsiteY34" fmla="*/ 222068 h 431074"/>
              <a:gd name="connsiteX35" fmla="*/ 3709851 w 4441371"/>
              <a:gd name="connsiteY35" fmla="*/ 235131 h 431074"/>
              <a:gd name="connsiteX36" fmla="*/ 3762103 w 4441371"/>
              <a:gd name="connsiteY36" fmla="*/ 261257 h 431074"/>
              <a:gd name="connsiteX37" fmla="*/ 4010297 w 4441371"/>
              <a:gd name="connsiteY37" fmla="*/ 248194 h 431074"/>
              <a:gd name="connsiteX38" fmla="*/ 4049486 w 4441371"/>
              <a:gd name="connsiteY38" fmla="*/ 235131 h 431074"/>
              <a:gd name="connsiteX39" fmla="*/ 4088674 w 4441371"/>
              <a:gd name="connsiteY39" fmla="*/ 209005 h 431074"/>
              <a:gd name="connsiteX40" fmla="*/ 4140926 w 4441371"/>
              <a:gd name="connsiteY40" fmla="*/ 182880 h 431074"/>
              <a:gd name="connsiteX41" fmla="*/ 4219303 w 4441371"/>
              <a:gd name="connsiteY41" fmla="*/ 130628 h 431074"/>
              <a:gd name="connsiteX42" fmla="*/ 4258491 w 4441371"/>
              <a:gd name="connsiteY42" fmla="*/ 117565 h 431074"/>
              <a:gd name="connsiteX43" fmla="*/ 4310743 w 4441371"/>
              <a:gd name="connsiteY43" fmla="*/ 91440 h 431074"/>
              <a:gd name="connsiteX44" fmla="*/ 4441371 w 4441371"/>
              <a:gd name="connsiteY44" fmla="*/ 78377 h 43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441371" h="431074">
                <a:moveTo>
                  <a:pt x="0" y="195943"/>
                </a:moveTo>
                <a:cubicBezTo>
                  <a:pt x="253718" y="167752"/>
                  <a:pt x="36761" y="210085"/>
                  <a:pt x="156754" y="156754"/>
                </a:cubicBezTo>
                <a:cubicBezTo>
                  <a:pt x="181919" y="145569"/>
                  <a:pt x="235131" y="130628"/>
                  <a:pt x="235131" y="130628"/>
                </a:cubicBezTo>
                <a:cubicBezTo>
                  <a:pt x="241072" y="126172"/>
                  <a:pt x="311720" y="71679"/>
                  <a:pt x="326571" y="65314"/>
                </a:cubicBezTo>
                <a:cubicBezTo>
                  <a:pt x="343073" y="58242"/>
                  <a:pt x="361627" y="57410"/>
                  <a:pt x="378823" y="52251"/>
                </a:cubicBezTo>
                <a:cubicBezTo>
                  <a:pt x="566214" y="-3967"/>
                  <a:pt x="332760" y="57234"/>
                  <a:pt x="561703" y="0"/>
                </a:cubicBezTo>
                <a:cubicBezTo>
                  <a:pt x="744583" y="4354"/>
                  <a:pt x="927592" y="4941"/>
                  <a:pt x="1110343" y="13063"/>
                </a:cubicBezTo>
                <a:cubicBezTo>
                  <a:pt x="1124099" y="13674"/>
                  <a:pt x="1139795" y="16389"/>
                  <a:pt x="1149531" y="26125"/>
                </a:cubicBezTo>
                <a:cubicBezTo>
                  <a:pt x="1159268" y="35862"/>
                  <a:pt x="1159607" y="51872"/>
                  <a:pt x="1162594" y="65314"/>
                </a:cubicBezTo>
                <a:cubicBezTo>
                  <a:pt x="1168340" y="91169"/>
                  <a:pt x="1169233" y="117996"/>
                  <a:pt x="1175657" y="143691"/>
                </a:cubicBezTo>
                <a:cubicBezTo>
                  <a:pt x="1182336" y="170408"/>
                  <a:pt x="1193074" y="195942"/>
                  <a:pt x="1201783" y="222068"/>
                </a:cubicBezTo>
                <a:cubicBezTo>
                  <a:pt x="1206137" y="235131"/>
                  <a:pt x="1212146" y="247755"/>
                  <a:pt x="1214846" y="261257"/>
                </a:cubicBezTo>
                <a:cubicBezTo>
                  <a:pt x="1219200" y="283028"/>
                  <a:pt x="1220112" y="305782"/>
                  <a:pt x="1227908" y="326571"/>
                </a:cubicBezTo>
                <a:cubicBezTo>
                  <a:pt x="1233420" y="341271"/>
                  <a:pt x="1240721" y="357439"/>
                  <a:pt x="1254034" y="365760"/>
                </a:cubicBezTo>
                <a:cubicBezTo>
                  <a:pt x="1277387" y="380355"/>
                  <a:pt x="1307780" y="379569"/>
                  <a:pt x="1332411" y="391885"/>
                </a:cubicBezTo>
                <a:cubicBezTo>
                  <a:pt x="1400721" y="426040"/>
                  <a:pt x="1365771" y="413288"/>
                  <a:pt x="1436914" y="431074"/>
                </a:cubicBezTo>
                <a:lnTo>
                  <a:pt x="1920240" y="418011"/>
                </a:lnTo>
                <a:cubicBezTo>
                  <a:pt x="1939812" y="417121"/>
                  <a:pt x="2065687" y="396316"/>
                  <a:pt x="2090057" y="391885"/>
                </a:cubicBezTo>
                <a:cubicBezTo>
                  <a:pt x="2123799" y="385750"/>
                  <a:pt x="2206964" y="370553"/>
                  <a:pt x="2233748" y="352697"/>
                </a:cubicBezTo>
                <a:lnTo>
                  <a:pt x="2272937" y="326571"/>
                </a:lnTo>
                <a:cubicBezTo>
                  <a:pt x="2321211" y="254162"/>
                  <a:pt x="2271443" y="311436"/>
                  <a:pt x="2338251" y="274320"/>
                </a:cubicBezTo>
                <a:cubicBezTo>
                  <a:pt x="2465497" y="203626"/>
                  <a:pt x="2366765" y="234534"/>
                  <a:pt x="2468880" y="209005"/>
                </a:cubicBezTo>
                <a:cubicBezTo>
                  <a:pt x="2490651" y="195942"/>
                  <a:pt x="2511485" y="181171"/>
                  <a:pt x="2534194" y="169817"/>
                </a:cubicBezTo>
                <a:cubicBezTo>
                  <a:pt x="2546510" y="163659"/>
                  <a:pt x="2559670" y="158001"/>
                  <a:pt x="2573383" y="156754"/>
                </a:cubicBezTo>
                <a:cubicBezTo>
                  <a:pt x="2655889" y="149253"/>
                  <a:pt x="2738846" y="148045"/>
                  <a:pt x="2821577" y="143691"/>
                </a:cubicBezTo>
                <a:cubicBezTo>
                  <a:pt x="2847703" y="134982"/>
                  <a:pt x="2873237" y="124244"/>
                  <a:pt x="2899954" y="117565"/>
                </a:cubicBezTo>
                <a:cubicBezTo>
                  <a:pt x="2917371" y="113211"/>
                  <a:pt x="2935174" y="110180"/>
                  <a:pt x="2952206" y="104503"/>
                </a:cubicBezTo>
                <a:cubicBezTo>
                  <a:pt x="2974451" y="97088"/>
                  <a:pt x="2995483" y="86390"/>
                  <a:pt x="3017520" y="78377"/>
                </a:cubicBezTo>
                <a:cubicBezTo>
                  <a:pt x="3043401" y="68966"/>
                  <a:pt x="3069771" y="60960"/>
                  <a:pt x="3095897" y="52251"/>
                </a:cubicBezTo>
                <a:lnTo>
                  <a:pt x="3135086" y="39188"/>
                </a:lnTo>
                <a:cubicBezTo>
                  <a:pt x="3172335" y="43327"/>
                  <a:pt x="3248072" y="43430"/>
                  <a:pt x="3291840" y="65314"/>
                </a:cubicBezTo>
                <a:cubicBezTo>
                  <a:pt x="3423032" y="130911"/>
                  <a:pt x="3222965" y="48860"/>
                  <a:pt x="3383280" y="117565"/>
                </a:cubicBezTo>
                <a:cubicBezTo>
                  <a:pt x="3418430" y="132629"/>
                  <a:pt x="3449442" y="136023"/>
                  <a:pt x="3487783" y="143691"/>
                </a:cubicBezTo>
                <a:cubicBezTo>
                  <a:pt x="3523132" y="167257"/>
                  <a:pt x="3537788" y="179369"/>
                  <a:pt x="3579223" y="195943"/>
                </a:cubicBezTo>
                <a:cubicBezTo>
                  <a:pt x="3604792" y="206171"/>
                  <a:pt x="3630883" y="215389"/>
                  <a:pt x="3657600" y="222068"/>
                </a:cubicBezTo>
                <a:cubicBezTo>
                  <a:pt x="3675017" y="226422"/>
                  <a:pt x="3693041" y="228827"/>
                  <a:pt x="3709851" y="235131"/>
                </a:cubicBezTo>
                <a:cubicBezTo>
                  <a:pt x="3728084" y="241969"/>
                  <a:pt x="3744686" y="252548"/>
                  <a:pt x="3762103" y="261257"/>
                </a:cubicBezTo>
                <a:cubicBezTo>
                  <a:pt x="3844834" y="256903"/>
                  <a:pt x="3927791" y="255695"/>
                  <a:pt x="4010297" y="248194"/>
                </a:cubicBezTo>
                <a:cubicBezTo>
                  <a:pt x="4024010" y="246947"/>
                  <a:pt x="4037170" y="241289"/>
                  <a:pt x="4049486" y="235131"/>
                </a:cubicBezTo>
                <a:cubicBezTo>
                  <a:pt x="4063528" y="228110"/>
                  <a:pt x="4075043" y="216794"/>
                  <a:pt x="4088674" y="209005"/>
                </a:cubicBezTo>
                <a:cubicBezTo>
                  <a:pt x="4105581" y="199344"/>
                  <a:pt x="4124228" y="192899"/>
                  <a:pt x="4140926" y="182880"/>
                </a:cubicBezTo>
                <a:cubicBezTo>
                  <a:pt x="4167851" y="166725"/>
                  <a:pt x="4189515" y="140558"/>
                  <a:pt x="4219303" y="130628"/>
                </a:cubicBezTo>
                <a:cubicBezTo>
                  <a:pt x="4232366" y="126274"/>
                  <a:pt x="4245835" y="122989"/>
                  <a:pt x="4258491" y="117565"/>
                </a:cubicBezTo>
                <a:cubicBezTo>
                  <a:pt x="4276390" y="109894"/>
                  <a:pt x="4292269" y="97598"/>
                  <a:pt x="4310743" y="91440"/>
                </a:cubicBezTo>
                <a:cubicBezTo>
                  <a:pt x="4362742" y="74107"/>
                  <a:pt x="4387845" y="78377"/>
                  <a:pt x="4441371" y="78377"/>
                </a:cubicBezTo>
              </a:path>
            </a:pathLst>
          </a:cu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/>
          <p:cNvSpPr txBox="1"/>
          <p:nvPr/>
        </p:nvSpPr>
        <p:spPr>
          <a:xfrm>
            <a:off x="3453535" y="3183826"/>
            <a:ext cx="1507091" cy="1768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fr-FR" sz="1400" b="1" u="sng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2013</a:t>
            </a:r>
            <a:r>
              <a:rPr lang="fr-FR" sz="1400" u="sng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: 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Création de Google 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Omega</a:t>
            </a:r>
          </a:p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(Propriétaire)</a:t>
            </a:r>
          </a:p>
          <a:p>
            <a:pPr algn="ctr"/>
            <a:endParaRPr lang="fr-FR" sz="1400" dirty="0" smtClean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97229" y="5828807"/>
            <a:ext cx="70894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(*) Les </a:t>
            </a:r>
            <a:r>
              <a:rPr lang="fr-FR" sz="1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sept rayons de la barre du </a:t>
            </a:r>
            <a:r>
              <a:rPr lang="fr-FR" sz="1400" dirty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logo de Kubernetes </a:t>
            </a:r>
            <a:r>
              <a:rPr lang="fr-FR" sz="1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sont un clin d'œil au nom original. </a:t>
            </a:r>
          </a:p>
        </p:txBody>
      </p:sp>
      <p:cxnSp>
        <p:nvCxnSpPr>
          <p:cNvPr id="89" name="Connecteur droit avec flèche 88"/>
          <p:cNvCxnSpPr/>
          <p:nvPr/>
        </p:nvCxnSpPr>
        <p:spPr>
          <a:xfrm>
            <a:off x="5239125" y="2048338"/>
            <a:ext cx="562246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4" b="22178"/>
          <a:stretch/>
        </p:blipFill>
        <p:spPr>
          <a:xfrm>
            <a:off x="3302713" y="1361030"/>
            <a:ext cx="1808736" cy="1565752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0068">
            <a:off x="4806036" y="51783"/>
            <a:ext cx="1480412" cy="777639"/>
          </a:xfrm>
          <a:prstGeom prst="rect">
            <a:avLst/>
          </a:prstGeom>
        </p:spPr>
      </p:pic>
      <p:cxnSp>
        <p:nvCxnSpPr>
          <p:cNvPr id="49" name="Connecteur droit avec flèche 48"/>
          <p:cNvCxnSpPr/>
          <p:nvPr/>
        </p:nvCxnSpPr>
        <p:spPr>
          <a:xfrm>
            <a:off x="2404403" y="2048339"/>
            <a:ext cx="562246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770574" y="3639624"/>
            <a:ext cx="251307" cy="39967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H="1">
            <a:off x="8044739" y="3588374"/>
            <a:ext cx="269516" cy="25108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20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342578" y="895193"/>
            <a:ext cx="8460000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>
              <a:latin typeface="Candara" panose="020E0502030303020204" pitchFamily="34" charset="0"/>
            </a:endParaRPr>
          </a:p>
          <a:p>
            <a:pPr marL="179387" lvl="1" indent="0">
              <a:buNone/>
            </a:pPr>
            <a:endParaRPr lang="fr-FR" dirty="0" smtClean="0">
              <a:latin typeface="Candara" panose="020E0502030303020204" pitchFamily="34" charset="0"/>
            </a:endParaRPr>
          </a:p>
          <a:p>
            <a:pPr marL="179387" lvl="1" indent="0">
              <a:buNone/>
            </a:pPr>
            <a:endParaRPr lang="fr-FR" dirty="0" smtClean="0"/>
          </a:p>
          <a:p>
            <a:pPr marL="179387" lvl="1" indent="0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SzPct val="200000"/>
            </a:pPr>
            <a:r>
              <a:rPr lang="fr-FR" dirty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Kubernetes, Quèsaco?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  <p:sp>
        <p:nvSpPr>
          <p:cNvPr id="21" name="Oval 3"/>
          <p:cNvSpPr/>
          <p:nvPr/>
        </p:nvSpPr>
        <p:spPr>
          <a:xfrm>
            <a:off x="122121" y="455937"/>
            <a:ext cx="114782" cy="114782"/>
          </a:xfrm>
          <a:prstGeom prst="ellipse">
            <a:avLst/>
          </a:prstGeom>
          <a:solidFill>
            <a:srgbClr val="0B72B5"/>
          </a:solidFill>
          <a:ln w="28575" cap="flat" cmpd="sng" algn="ctr">
            <a:solidFill>
              <a:srgbClr val="0B72B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0B72B5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" name="AutoShape 2" descr="Résultat de recherche d'images pour &quot;MacOS png&quot;"/>
          <p:cNvSpPr>
            <a:spLocks noChangeAspect="1" noChangeArrowheads="1"/>
          </p:cNvSpPr>
          <p:nvPr/>
        </p:nvSpPr>
        <p:spPr bwMode="auto">
          <a:xfrm>
            <a:off x="155575" y="-1371600"/>
            <a:ext cx="2476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2" name="Google Shape;11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44739" y="20055"/>
            <a:ext cx="757839" cy="8410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64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342578" y="895193"/>
            <a:ext cx="8460000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>
              <a:latin typeface="Candara" panose="020E0502030303020204" pitchFamily="34" charset="0"/>
            </a:endParaRPr>
          </a:p>
          <a:p>
            <a:pPr marL="179387" lvl="1" indent="0">
              <a:buNone/>
            </a:pPr>
            <a:endParaRPr lang="fr-FR" dirty="0" smtClean="0">
              <a:latin typeface="Candara" panose="020E0502030303020204" pitchFamily="34" charset="0"/>
            </a:endParaRPr>
          </a:p>
          <a:p>
            <a:pPr marL="179387" lvl="1" indent="0">
              <a:buNone/>
            </a:pPr>
            <a:endParaRPr lang="fr-FR" dirty="0" smtClean="0"/>
          </a:p>
          <a:p>
            <a:pPr marL="179387" lvl="1" indent="0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SzPct val="200000"/>
            </a:pPr>
            <a:r>
              <a:rPr lang="fr-FR" dirty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L'architecture logique de Kubernetes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  <p:sp>
        <p:nvSpPr>
          <p:cNvPr id="21" name="Oval 3"/>
          <p:cNvSpPr/>
          <p:nvPr/>
        </p:nvSpPr>
        <p:spPr>
          <a:xfrm>
            <a:off x="122121" y="455937"/>
            <a:ext cx="114782" cy="114782"/>
          </a:xfrm>
          <a:prstGeom prst="ellipse">
            <a:avLst/>
          </a:prstGeom>
          <a:solidFill>
            <a:srgbClr val="0B72B5"/>
          </a:solidFill>
          <a:ln w="28575" cap="flat" cmpd="sng" algn="ctr">
            <a:solidFill>
              <a:srgbClr val="0B72B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0B72B5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" name="AutoShape 2" descr="Résultat de recherche d'images pour &quot;MacOS png&quot;"/>
          <p:cNvSpPr>
            <a:spLocks noChangeAspect="1" noChangeArrowheads="1"/>
          </p:cNvSpPr>
          <p:nvPr/>
        </p:nvSpPr>
        <p:spPr bwMode="auto">
          <a:xfrm>
            <a:off x="155575" y="-1371600"/>
            <a:ext cx="2476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2" name="Google Shape;11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44739" y="20055"/>
            <a:ext cx="757839" cy="8410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38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342578" y="895193"/>
            <a:ext cx="8460000" cy="5112568"/>
          </a:xfrm>
        </p:spPr>
        <p:txBody>
          <a:bodyPr>
            <a:normAutofit/>
          </a:bodyPr>
          <a:lstStyle/>
          <a:p>
            <a:pPr marL="179387" lvl="1" indent="0">
              <a:buNone/>
            </a:pPr>
            <a:endParaRPr lang="fr-FR" dirty="0" smtClean="0">
              <a:latin typeface="Candara" panose="020E0502030303020204" pitchFamily="34" charset="0"/>
            </a:endParaRPr>
          </a:p>
          <a:p>
            <a:pPr marL="179387" lvl="1" indent="0">
              <a:buNone/>
            </a:pPr>
            <a:endParaRPr lang="fr-FR" dirty="0" smtClean="0"/>
          </a:p>
          <a:p>
            <a:pPr marL="179387" lvl="1" indent="0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42578" y="115488"/>
            <a:ext cx="7901830" cy="74566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SzPct val="200000"/>
            </a:pPr>
            <a:r>
              <a:rPr lang="fr-FR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</a:t>
            </a:r>
            <a:r>
              <a:rPr lang="fr-FR" dirty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méthodes d'installation </a:t>
            </a:r>
            <a:r>
              <a:rPr lang="fr-FR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Kubernetes</a:t>
            </a:r>
            <a:endParaRPr lang="fr-FR" dirty="0">
              <a:solidFill>
                <a:schemeClr val="accent6"/>
              </a:solidFill>
              <a:latin typeface="Candara" panose="020E05020303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  <p:sp>
        <p:nvSpPr>
          <p:cNvPr id="21" name="Oval 3"/>
          <p:cNvSpPr/>
          <p:nvPr/>
        </p:nvSpPr>
        <p:spPr>
          <a:xfrm>
            <a:off x="122121" y="455937"/>
            <a:ext cx="114782" cy="114782"/>
          </a:xfrm>
          <a:prstGeom prst="ellipse">
            <a:avLst/>
          </a:prstGeom>
          <a:solidFill>
            <a:srgbClr val="0B72B5"/>
          </a:solidFill>
          <a:ln w="28575" cap="flat" cmpd="sng" algn="ctr">
            <a:solidFill>
              <a:srgbClr val="0B72B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0B72B5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" name="AutoShape 2" descr="Résultat de recherche d'images pour &quot;MacOS png&quot;"/>
          <p:cNvSpPr>
            <a:spLocks noChangeAspect="1" noChangeArrowheads="1"/>
          </p:cNvSpPr>
          <p:nvPr/>
        </p:nvSpPr>
        <p:spPr bwMode="auto">
          <a:xfrm>
            <a:off x="155575" y="-1371600"/>
            <a:ext cx="2476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" name="Google Shape;11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44739" y="20055"/>
            <a:ext cx="757839" cy="84109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oneTexte 3"/>
          <p:cNvSpPr txBox="1"/>
          <p:nvPr/>
        </p:nvSpPr>
        <p:spPr>
          <a:xfrm>
            <a:off x="342579" y="956585"/>
            <a:ext cx="8460000" cy="48486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 Clusters de Dev , PoC et d’apprentissage :</a:t>
            </a:r>
          </a:p>
          <a:p>
            <a:endParaRPr lang="fr-FR" sz="16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1600" dirty="0" smtClean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16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1600" dirty="0" smtClean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16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 Clusters K8s de Production In-house (On-</a:t>
            </a:r>
            <a:r>
              <a:rPr lang="fr-FR" sz="1600" dirty="0" err="1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premises</a:t>
            </a: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fr-FR" sz="16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1600" dirty="0" smtClean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16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1600" dirty="0" smtClean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16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 clusters K8s managés par un cloud provider :</a:t>
            </a:r>
          </a:p>
          <a:p>
            <a:endParaRPr lang="fr-FR" sz="1400" dirty="0">
              <a:solidFill>
                <a:schemeClr val="accent4"/>
              </a:solidFill>
            </a:endParaRPr>
          </a:p>
          <a:p>
            <a:endParaRPr lang="fr-FR" sz="1400" dirty="0" smtClean="0">
              <a:solidFill>
                <a:schemeClr val="accent4"/>
              </a:solidFill>
            </a:endParaRPr>
          </a:p>
          <a:p>
            <a:endParaRPr lang="fr-FR" sz="1400" dirty="0">
              <a:solidFill>
                <a:schemeClr val="accent4"/>
              </a:solidFill>
            </a:endParaRPr>
          </a:p>
          <a:p>
            <a:endParaRPr lang="fr-FR" sz="1400" dirty="0" smtClean="0">
              <a:solidFill>
                <a:schemeClr val="accent4"/>
              </a:solidFill>
            </a:endParaRPr>
          </a:p>
          <a:p>
            <a:endParaRPr lang="fr-FR" sz="14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45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342578" y="895193"/>
            <a:ext cx="8460000" cy="5112568"/>
          </a:xfrm>
        </p:spPr>
        <p:txBody>
          <a:bodyPr>
            <a:normAutofit/>
          </a:bodyPr>
          <a:lstStyle/>
          <a:p>
            <a:pPr marL="179387" lvl="1" indent="0">
              <a:buNone/>
            </a:pPr>
            <a:endParaRPr lang="fr-FR" dirty="0" smtClean="0">
              <a:latin typeface="Candara" panose="020E0502030303020204" pitchFamily="34" charset="0"/>
            </a:endParaRPr>
          </a:p>
          <a:p>
            <a:pPr marL="179387" lvl="1" indent="0">
              <a:buNone/>
            </a:pPr>
            <a:endParaRPr lang="fr-FR" dirty="0" smtClean="0"/>
          </a:p>
          <a:p>
            <a:pPr marL="179387" lvl="1" indent="0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42578" y="115488"/>
            <a:ext cx="7901830" cy="74566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SzPct val="200000"/>
            </a:pPr>
            <a:r>
              <a:rPr lang="fr-FR" dirty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Notre </a:t>
            </a:r>
            <a:r>
              <a:rPr lang="fr-FR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Cluster K8s de PoC : </a:t>
            </a:r>
            <a:r>
              <a:rPr lang="fr-FR" sz="1800" dirty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avec </a:t>
            </a:r>
            <a:r>
              <a:rPr lang="fr-FR" sz="1800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Vagrant </a:t>
            </a:r>
            <a:r>
              <a:rPr lang="fr-FR" sz="1800" dirty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VirtualBox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  <p:sp>
        <p:nvSpPr>
          <p:cNvPr id="21" name="Oval 3"/>
          <p:cNvSpPr/>
          <p:nvPr/>
        </p:nvSpPr>
        <p:spPr>
          <a:xfrm>
            <a:off x="122121" y="455937"/>
            <a:ext cx="114782" cy="114782"/>
          </a:xfrm>
          <a:prstGeom prst="ellipse">
            <a:avLst/>
          </a:prstGeom>
          <a:solidFill>
            <a:srgbClr val="0B72B5"/>
          </a:solidFill>
          <a:ln w="28575" cap="flat" cmpd="sng" algn="ctr">
            <a:solidFill>
              <a:srgbClr val="0B72B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0B72B5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" name="AutoShape 2" descr="Résultat de recherche d'images pour &quot;MacOS png&quot;"/>
          <p:cNvSpPr>
            <a:spLocks noChangeAspect="1" noChangeArrowheads="1"/>
          </p:cNvSpPr>
          <p:nvPr/>
        </p:nvSpPr>
        <p:spPr bwMode="auto">
          <a:xfrm>
            <a:off x="155575" y="-1371600"/>
            <a:ext cx="2476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" name="Google Shape;11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44739" y="20055"/>
            <a:ext cx="757839" cy="8410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779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0106_ITG_charte-43-FR">
  <a:themeElements>
    <a:clrScheme name="151222_ITG">
      <a:dk1>
        <a:srgbClr val="646567"/>
      </a:dk1>
      <a:lt1>
        <a:srgbClr val="FFFFFF"/>
      </a:lt1>
      <a:dk2>
        <a:srgbClr val="00925B"/>
      </a:dk2>
      <a:lt2>
        <a:srgbClr val="00B1B7"/>
      </a:lt2>
      <a:accent1>
        <a:srgbClr val="4FAF6C"/>
      </a:accent1>
      <a:accent2>
        <a:srgbClr val="1B9195"/>
      </a:accent2>
      <a:accent3>
        <a:srgbClr val="97BF0D"/>
      </a:accent3>
      <a:accent4>
        <a:srgbClr val="82368C"/>
      </a:accent4>
      <a:accent5>
        <a:srgbClr val="EE7203"/>
      </a:accent5>
      <a:accent6>
        <a:srgbClr val="1D71B8"/>
      </a:accent6>
      <a:hlink>
        <a:srgbClr val="E8527C"/>
      </a:hlink>
      <a:folHlink>
        <a:srgbClr val="D4D700"/>
      </a:folHlink>
    </a:clrScheme>
    <a:fontScheme name="BNPP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>
          <a:noFill/>
        </a:ln>
      </a:spPr>
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400" dirty="0" smtClean="0">
            <a:solidFill>
              <a:schemeClr val="accent4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LES">
  <a:themeElements>
    <a:clrScheme name="6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howeet theme">
  <a:themeElements>
    <a:clrScheme name="Showeet theme">
      <a:dk1>
        <a:sysClr val="windowText" lastClr="000000"/>
      </a:dk1>
      <a:lt1>
        <a:sysClr val="window" lastClr="FFFFFF"/>
      </a:lt1>
      <a:dk2>
        <a:srgbClr val="1D2631"/>
      </a:dk2>
      <a:lt2>
        <a:srgbClr val="EEECE1"/>
      </a:lt2>
      <a:accent1>
        <a:srgbClr val="3F4855"/>
      </a:accent1>
      <a:accent2>
        <a:srgbClr val="F1A138"/>
      </a:accent2>
      <a:accent3>
        <a:srgbClr val="CBDB23"/>
      </a:accent3>
      <a:accent4>
        <a:srgbClr val="590B4E"/>
      </a:accent4>
      <a:accent5>
        <a:srgbClr val="2CA3FC"/>
      </a:accent5>
      <a:accent6>
        <a:srgbClr val="9EB31C"/>
      </a:accent6>
      <a:hlink>
        <a:srgbClr val="B8CCE4"/>
      </a:hlink>
      <a:folHlink>
        <a:srgbClr val="B8CCE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151222_ITG">
    <a:dk1>
      <a:srgbClr val="646567"/>
    </a:dk1>
    <a:lt1>
      <a:srgbClr val="FFFFFF"/>
    </a:lt1>
    <a:dk2>
      <a:srgbClr val="00925B"/>
    </a:dk2>
    <a:lt2>
      <a:srgbClr val="00B1B7"/>
    </a:lt2>
    <a:accent1>
      <a:srgbClr val="4FAF6C"/>
    </a:accent1>
    <a:accent2>
      <a:srgbClr val="1B9195"/>
    </a:accent2>
    <a:accent3>
      <a:srgbClr val="97BF0D"/>
    </a:accent3>
    <a:accent4>
      <a:srgbClr val="82368C"/>
    </a:accent4>
    <a:accent5>
      <a:srgbClr val="EE7203"/>
    </a:accent5>
    <a:accent6>
      <a:srgbClr val="1D71B8"/>
    </a:accent6>
    <a:hlink>
      <a:srgbClr val="E8527C"/>
    </a:hlink>
    <a:folHlink>
      <a:srgbClr val="D4D700"/>
    </a:folHlink>
  </a:clrScheme>
</a:themeOverride>
</file>

<file path=ppt/theme/themeOverride2.xml><?xml version="1.0" encoding="utf-8"?>
<a:themeOverride xmlns:a="http://schemas.openxmlformats.org/drawingml/2006/main">
  <a:clrScheme name="151222_ITG">
    <a:dk1>
      <a:srgbClr val="646567"/>
    </a:dk1>
    <a:lt1>
      <a:srgbClr val="FFFFFF"/>
    </a:lt1>
    <a:dk2>
      <a:srgbClr val="00925B"/>
    </a:dk2>
    <a:lt2>
      <a:srgbClr val="00B1B7"/>
    </a:lt2>
    <a:accent1>
      <a:srgbClr val="4FAF6C"/>
    </a:accent1>
    <a:accent2>
      <a:srgbClr val="1B9195"/>
    </a:accent2>
    <a:accent3>
      <a:srgbClr val="97BF0D"/>
    </a:accent3>
    <a:accent4>
      <a:srgbClr val="82368C"/>
    </a:accent4>
    <a:accent5>
      <a:srgbClr val="EE7203"/>
    </a:accent5>
    <a:accent6>
      <a:srgbClr val="1D71B8"/>
    </a:accent6>
    <a:hlink>
      <a:srgbClr val="E8527C"/>
    </a:hlink>
    <a:folHlink>
      <a:srgbClr val="D4D700"/>
    </a:folHlink>
  </a:clrScheme>
</a:themeOverride>
</file>

<file path=ppt/theme/themeOverride3.xml><?xml version="1.0" encoding="utf-8"?>
<a:themeOverride xmlns:a="http://schemas.openxmlformats.org/drawingml/2006/main">
  <a:clrScheme name="151222_ITG">
    <a:dk1>
      <a:srgbClr val="646567"/>
    </a:dk1>
    <a:lt1>
      <a:srgbClr val="FFFFFF"/>
    </a:lt1>
    <a:dk2>
      <a:srgbClr val="00925B"/>
    </a:dk2>
    <a:lt2>
      <a:srgbClr val="00B1B7"/>
    </a:lt2>
    <a:accent1>
      <a:srgbClr val="4FAF6C"/>
    </a:accent1>
    <a:accent2>
      <a:srgbClr val="1B9195"/>
    </a:accent2>
    <a:accent3>
      <a:srgbClr val="97BF0D"/>
    </a:accent3>
    <a:accent4>
      <a:srgbClr val="82368C"/>
    </a:accent4>
    <a:accent5>
      <a:srgbClr val="EE7203"/>
    </a:accent5>
    <a:accent6>
      <a:srgbClr val="1D71B8"/>
    </a:accent6>
    <a:hlink>
      <a:srgbClr val="E8527C"/>
    </a:hlink>
    <a:folHlink>
      <a:srgbClr val="D4D700"/>
    </a:folHlink>
  </a:clrScheme>
</a:themeOverride>
</file>

<file path=ppt/theme/themeOverride4.xml><?xml version="1.0" encoding="utf-8"?>
<a:themeOverride xmlns:a="http://schemas.openxmlformats.org/drawingml/2006/main">
  <a:clrScheme name="151222_ITG">
    <a:dk1>
      <a:srgbClr val="646567"/>
    </a:dk1>
    <a:lt1>
      <a:srgbClr val="FFFFFF"/>
    </a:lt1>
    <a:dk2>
      <a:srgbClr val="00925B"/>
    </a:dk2>
    <a:lt2>
      <a:srgbClr val="00B1B7"/>
    </a:lt2>
    <a:accent1>
      <a:srgbClr val="4FAF6C"/>
    </a:accent1>
    <a:accent2>
      <a:srgbClr val="1B9195"/>
    </a:accent2>
    <a:accent3>
      <a:srgbClr val="97BF0D"/>
    </a:accent3>
    <a:accent4>
      <a:srgbClr val="82368C"/>
    </a:accent4>
    <a:accent5>
      <a:srgbClr val="EE7203"/>
    </a:accent5>
    <a:accent6>
      <a:srgbClr val="1D71B8"/>
    </a:accent6>
    <a:hlink>
      <a:srgbClr val="E8527C"/>
    </a:hlink>
    <a:folHlink>
      <a:srgbClr val="D4D7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2ADAC30B3935418DB64A06B6CAC8C5" ma:contentTypeVersion="0" ma:contentTypeDescription="Create a new document." ma:contentTypeScope="" ma:versionID="a9158aabc49b53d0a3b79c329e7c56b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c3be630f0af64746f8f4689333d26f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D19E7E-1B4B-4CA0-96BA-AC408FCA52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0A6872-8C7A-4363-B89A-D2BF271A08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1A9D73D-4A71-4452-B7FC-CE75C1B08B7D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ITG_paysage A PRIVILEGIER_4-3_FR</Template>
  <TotalTime>8137</TotalTime>
  <Words>347</Words>
  <Application>Microsoft Office PowerPoint</Application>
  <PresentationFormat>Affichage à l'écran (4:3)</PresentationFormat>
  <Paragraphs>115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15</vt:i4>
      </vt:variant>
    </vt:vector>
  </HeadingPairs>
  <TitlesOfParts>
    <vt:vector size="27" baseType="lpstr">
      <vt:lpstr>Arial</vt:lpstr>
      <vt:lpstr>Arial Narrow</vt:lpstr>
      <vt:lpstr>Arial Unicode MS</vt:lpstr>
      <vt:lpstr>Calibri</vt:lpstr>
      <vt:lpstr>Calibri Light</vt:lpstr>
      <vt:lpstr>Candara</vt:lpstr>
      <vt:lpstr>GeosansLight</vt:lpstr>
      <vt:lpstr>Lucida Grande</vt:lpstr>
      <vt:lpstr>Open Sans</vt:lpstr>
      <vt:lpstr>160106_ITG_charte-43-FR</vt:lpstr>
      <vt:lpstr>TITLES</vt:lpstr>
      <vt:lpstr>Showeet theme</vt:lpstr>
      <vt:lpstr>Présentation PowerPoint</vt:lpstr>
      <vt:lpstr>$ Whoami</vt:lpstr>
      <vt:lpstr>Plan</vt:lpstr>
      <vt:lpstr>"Just enough container" pour Kubernetes: Docker101 </vt:lpstr>
      <vt:lpstr>De "Borg" à "Kubernetes"</vt:lpstr>
      <vt:lpstr>Kubernetes, Quèsaco? </vt:lpstr>
      <vt:lpstr>L'architecture logique de Kubernetes</vt:lpstr>
      <vt:lpstr>Les méthodes d'installation Kubernetes</vt:lpstr>
      <vt:lpstr>Notre Cluster K8s de PoC : avec Vagrant &amp; VirtualBox</vt:lpstr>
      <vt:lpstr>Better than a container, le Pod </vt:lpstr>
      <vt:lpstr>Activer le HA avec les "ReplicaSets" </vt:lpstr>
      <vt:lpstr>Déployer en PROD avec les "Deployements"  </vt:lpstr>
      <vt:lpstr> Exposer les applications avec les "Services" </vt:lpstr>
      <vt:lpstr> From "Code" to "Kubernetes" : Mise en pratique </vt:lpstr>
      <vt:lpstr>LAB : POD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MIGRATI</dc:title>
  <dc:creator>Fabiola STRIGNANO</dc:creator>
  <cp:lastModifiedBy>Soufiane EDDIRY</cp:lastModifiedBy>
  <cp:revision>532</cp:revision>
  <cp:lastPrinted>2017-06-06T10:08:26Z</cp:lastPrinted>
  <dcterms:created xsi:type="dcterms:W3CDTF">2017-05-24T08:58:13Z</dcterms:created>
  <dcterms:modified xsi:type="dcterms:W3CDTF">2020-02-25T16:40:40Z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0x0101003A2ADAC30B3935418DB64A06B6CAC8C5</vt:lpwstr>
  </property>
  <property fmtid="{D5CDD505-2E9C-101B-9397-08002B2CF9AE}" pid="3" name="IsMyDocuments">
    <vt:bool>true</vt:bool>
  </property>
</Properties>
</file>