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Bold" charset="1" panose="000008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IBM Plex Mono Bold" charset="1" panose="020B0809050203000203"/>
      <p:regular r:id="rId22"/>
    </p:embeddedFont>
    <p:embeddedFont>
      <p:font typeface="IBM Plex Mono Bold Italics" charset="1" panose="020B08090502030002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7876" y="-34258"/>
            <a:ext cx="6474244" cy="10321258"/>
          </a:xfrm>
          <a:custGeom>
            <a:avLst/>
            <a:gdLst/>
            <a:ahLst/>
            <a:cxnLst/>
            <a:rect r="r" b="b" t="t" l="l"/>
            <a:pathLst>
              <a:path h="10321258" w="6474244">
                <a:moveTo>
                  <a:pt x="0" y="0"/>
                </a:moveTo>
                <a:lnTo>
                  <a:pt x="6474243" y="0"/>
                </a:lnTo>
                <a:lnTo>
                  <a:pt x="6474243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945283" cy="7097955"/>
            <a:chOff x="0" y="0"/>
            <a:chExt cx="248964" cy="18694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964" cy="1869420"/>
            </a:xfrm>
            <a:custGeom>
              <a:avLst/>
              <a:gdLst/>
              <a:ahLst/>
              <a:cxnLst/>
              <a:rect r="r" b="b" t="t" l="l"/>
              <a:pathLst>
                <a:path h="1869420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097955"/>
            <a:ext cx="945283" cy="3189045"/>
            <a:chOff x="0" y="0"/>
            <a:chExt cx="248964" cy="839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964" cy="839913"/>
            </a:xfrm>
            <a:custGeom>
              <a:avLst/>
              <a:gdLst/>
              <a:ahLst/>
              <a:cxnLst/>
              <a:rect r="r" b="b" t="t" l="l"/>
              <a:pathLst>
                <a:path h="839913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334998" y="8512390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29803" y="313837"/>
            <a:ext cx="6544771" cy="1429726"/>
          </a:xfrm>
          <a:custGeom>
            <a:avLst/>
            <a:gdLst/>
            <a:ahLst/>
            <a:cxnLst/>
            <a:rect r="r" b="b" t="t" l="l"/>
            <a:pathLst>
              <a:path h="1429726" w="6544771">
                <a:moveTo>
                  <a:pt x="0" y="0"/>
                </a:moveTo>
                <a:lnTo>
                  <a:pt x="6544771" y="0"/>
                </a:lnTo>
                <a:lnTo>
                  <a:pt x="6544771" y="1429726"/>
                </a:lnTo>
                <a:lnTo>
                  <a:pt x="0" y="14297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94598" y="6172620"/>
            <a:ext cx="2085422" cy="1968616"/>
          </a:xfrm>
          <a:custGeom>
            <a:avLst/>
            <a:gdLst/>
            <a:ahLst/>
            <a:cxnLst/>
            <a:rect r="r" b="b" t="t" l="l"/>
            <a:pathLst>
              <a:path h="1968616" w="2085422">
                <a:moveTo>
                  <a:pt x="0" y="0"/>
                </a:moveTo>
                <a:lnTo>
                  <a:pt x="2085423" y="0"/>
                </a:lnTo>
                <a:lnTo>
                  <a:pt x="2085423" y="1968616"/>
                </a:lnTo>
                <a:lnTo>
                  <a:pt x="0" y="19686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933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28900" y="2835283"/>
            <a:ext cx="11195031" cy="1536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0"/>
              </a:lnSpc>
              <a:spcBef>
                <a:spcPct val="0"/>
              </a:spcBef>
            </a:pPr>
            <a:r>
              <a:rPr lang="en-US" b="true" sz="8500" spc="552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Intelligent Leave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28900" y="4661965"/>
            <a:ext cx="12801469" cy="151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60"/>
              </a:lnSpc>
              <a:spcBef>
                <a:spcPct val="0"/>
              </a:spcBef>
            </a:pPr>
            <a:r>
              <a:rPr lang="en-US" sz="8400" b="true">
                <a:solidFill>
                  <a:srgbClr val="3FCFBE"/>
                </a:solidFill>
                <a:latin typeface="Poppins Bold"/>
                <a:ea typeface="Poppins Bold"/>
                <a:cs typeface="Poppins Bold"/>
                <a:sym typeface="Poppins Bold"/>
              </a:rPr>
              <a:t>Management Solution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9803" y="7929258"/>
            <a:ext cx="6163771" cy="737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7"/>
              </a:lnSpc>
            </a:pPr>
            <a:r>
              <a:rPr lang="en-US" b="true" sz="2084" i="true" spc="135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Developed by : 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spc="135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Soufiane Moussaoui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74574" y="7909962"/>
            <a:ext cx="5809623" cy="180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7"/>
              </a:lnSpc>
              <a:spcBef>
                <a:spcPct val="0"/>
              </a:spcBef>
            </a:pPr>
            <a:r>
              <a:rPr lang="en-US" b="true" sz="1984" i="true" spc="128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Supervised By :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spc="135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Mme.Amnay Meriem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i="true" spc="135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Jury Members :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spc="135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Mme.AIT OULHAYANE Hafsa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spc="135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Mme.SOUBA Yasmine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9904" y="1283525"/>
            <a:ext cx="16688192" cy="8578704"/>
          </a:xfrm>
          <a:custGeom>
            <a:avLst/>
            <a:gdLst/>
            <a:ahLst/>
            <a:cxnLst/>
            <a:rect r="r" b="b" t="t" l="l"/>
            <a:pathLst>
              <a:path h="8578704" w="16688192">
                <a:moveTo>
                  <a:pt x="0" y="0"/>
                </a:moveTo>
                <a:lnTo>
                  <a:pt x="16688192" y="0"/>
                </a:lnTo>
                <a:lnTo>
                  <a:pt x="16688192" y="8578705"/>
                </a:lnTo>
                <a:lnTo>
                  <a:pt x="0" y="8578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68952" y="416119"/>
            <a:ext cx="5750096" cy="56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3992" spc="25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User Exeperience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9932" y="1391058"/>
            <a:ext cx="16768136" cy="8557348"/>
          </a:xfrm>
          <a:custGeom>
            <a:avLst/>
            <a:gdLst/>
            <a:ahLst/>
            <a:cxnLst/>
            <a:rect r="r" b="b" t="t" l="l"/>
            <a:pathLst>
              <a:path h="8557348" w="16768136">
                <a:moveTo>
                  <a:pt x="0" y="0"/>
                </a:moveTo>
                <a:lnTo>
                  <a:pt x="16768136" y="0"/>
                </a:lnTo>
                <a:lnTo>
                  <a:pt x="16768136" y="8557348"/>
                </a:lnTo>
                <a:lnTo>
                  <a:pt x="0" y="8557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68952" y="416119"/>
            <a:ext cx="5750096" cy="56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3992" spc="25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User Exeperience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493" y="1313379"/>
            <a:ext cx="16918615" cy="8733931"/>
          </a:xfrm>
          <a:custGeom>
            <a:avLst/>
            <a:gdLst/>
            <a:ahLst/>
            <a:cxnLst/>
            <a:rect r="r" b="b" t="t" l="l"/>
            <a:pathLst>
              <a:path h="8733931" w="16918615">
                <a:moveTo>
                  <a:pt x="0" y="0"/>
                </a:moveTo>
                <a:lnTo>
                  <a:pt x="16918616" y="0"/>
                </a:lnTo>
                <a:lnTo>
                  <a:pt x="16918616" y="8733932"/>
                </a:lnTo>
                <a:lnTo>
                  <a:pt x="0" y="8733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68952" y="416119"/>
            <a:ext cx="5750096" cy="56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3992" spc="25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User Exeperience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8021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802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7240250" y="4606903"/>
            <a:ext cx="0" cy="3710908"/>
          </a:xfrm>
          <a:prstGeom prst="line">
            <a:avLst/>
          </a:prstGeom>
          <a:ln cap="flat" w="38100">
            <a:solidFill>
              <a:srgbClr val="802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23107" y="1890504"/>
            <a:ext cx="903745" cy="0"/>
          </a:xfrm>
          <a:prstGeom prst="line">
            <a:avLst/>
          </a:prstGeom>
          <a:ln cap="flat" w="238125">
            <a:solidFill>
              <a:srgbClr val="3FCF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5084687" y="421988"/>
            <a:ext cx="8118627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3FCFBE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15229" y="3094797"/>
            <a:ext cx="15057542" cy="297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5"/>
              </a:lnSpc>
            </a:pPr>
            <a:r>
              <a:rPr lang="en-US" sz="2846" spc="185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The project delivers a fully developed technical design, on-going testing and documentation to support implementation success with the possibility of adding optionality later, such as AI-based analytics for resource planning and interfacing with enterprise systems.</a:t>
            </a:r>
          </a:p>
          <a:p>
            <a:pPr algn="l">
              <a:lnSpc>
                <a:spcPts val="3985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376359" y="9770615"/>
            <a:ext cx="3535283" cy="37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3F4F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75683">
            <a:off x="-3331216" y="7818697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3F4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39159" y="1302368"/>
            <a:ext cx="7386875" cy="4129526"/>
            <a:chOff x="0" y="0"/>
            <a:chExt cx="2609484" cy="14587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09484" cy="1458795"/>
            </a:xfrm>
            <a:custGeom>
              <a:avLst/>
              <a:gdLst/>
              <a:ahLst/>
              <a:cxnLst/>
              <a:rect r="r" b="b" t="t" l="l"/>
              <a:pathLst>
                <a:path h="1458795" w="2609484">
                  <a:moveTo>
                    <a:pt x="0" y="0"/>
                  </a:moveTo>
                  <a:lnTo>
                    <a:pt x="2609484" y="0"/>
                  </a:lnTo>
                  <a:lnTo>
                    <a:pt x="2609484" y="1458795"/>
                  </a:lnTo>
                  <a:lnTo>
                    <a:pt x="0" y="14587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609484" cy="151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357232" y="7549589"/>
            <a:ext cx="2123776" cy="2123776"/>
          </a:xfrm>
          <a:custGeom>
            <a:avLst/>
            <a:gdLst/>
            <a:ahLst/>
            <a:cxnLst/>
            <a:rect r="r" b="b" t="t" l="l"/>
            <a:pathLst>
              <a:path h="2123776" w="2123776">
                <a:moveTo>
                  <a:pt x="0" y="0"/>
                </a:moveTo>
                <a:lnTo>
                  <a:pt x="2123775" y="0"/>
                </a:lnTo>
                <a:lnTo>
                  <a:pt x="2123775" y="2123776"/>
                </a:lnTo>
                <a:lnTo>
                  <a:pt x="0" y="2123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95056" y="1267238"/>
            <a:ext cx="7430978" cy="199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3"/>
              </a:lnSpc>
              <a:spcBef>
                <a:spcPct val="0"/>
              </a:spcBef>
            </a:pPr>
            <a:r>
              <a:rPr lang="en-US" b="true" sz="11702" spc="76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Thank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83821" y="2805013"/>
            <a:ext cx="8253447" cy="199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3"/>
              </a:lnSpc>
              <a:spcBef>
                <a:spcPct val="0"/>
              </a:spcBef>
            </a:pPr>
            <a:r>
              <a:rPr lang="en-US" b="true" sz="11702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You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76359" y="9770615"/>
            <a:ext cx="3535283" cy="37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 descr="Next Button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Hexagonal Line Bee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00450" y="6750652"/>
            <a:ext cx="4710393" cy="158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b="true" sz="3792" spc="246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System Architecture Overview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361187" y="1985518"/>
            <a:ext cx="1239263" cy="123926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361187" y="4054283"/>
            <a:ext cx="1239263" cy="123926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361187" y="6575965"/>
            <a:ext cx="1239263" cy="1239263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582515" y="1985518"/>
            <a:ext cx="1239263" cy="123926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582515" y="4054283"/>
            <a:ext cx="1239263" cy="123926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582515" y="6575965"/>
            <a:ext cx="1239263" cy="1239263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sp>
        <p:nvSpPr>
          <p:cNvPr name="AutoShape 24" id="24"/>
          <p:cNvSpPr/>
          <p:nvPr/>
        </p:nvSpPr>
        <p:spPr>
          <a:xfrm>
            <a:off x="8692128" y="1652379"/>
            <a:ext cx="903745" cy="0"/>
          </a:xfrm>
          <a:prstGeom prst="line">
            <a:avLst/>
          </a:prstGeom>
          <a:ln cap="flat" w="238125">
            <a:solidFill>
              <a:srgbClr val="3FCF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3600450" y="2362628"/>
            <a:ext cx="4954272" cy="53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b="true" sz="3792" spc="246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Introduction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61187" y="1851912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61187" y="3910517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61187" y="6426802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905181" y="4431393"/>
            <a:ext cx="4954272" cy="53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b="true" sz="3792" spc="246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Nedds Analysis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174257" y="2362628"/>
            <a:ext cx="4954272" cy="55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1"/>
              </a:lnSpc>
            </a:pPr>
            <a:r>
              <a:rPr lang="en-US" b="true" sz="3892" spc="25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Implementation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582515" y="1851912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95872" y="3910517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174257" y="4431393"/>
            <a:ext cx="5306751" cy="53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b="true" sz="3792" spc="246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User Exeperience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037847" y="6750652"/>
            <a:ext cx="6200317" cy="105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b="true" sz="3792" spc="246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Conclusion &amp; Future Development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595872" y="6426802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072322" y="279008"/>
            <a:ext cx="814335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SUMMARY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376359" y="9770615"/>
            <a:ext cx="3535283" cy="37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09972" y="2400091"/>
            <a:ext cx="13992759" cy="4096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sz="2584" spc="167" b="true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Manual leave handling wastes time, hides real-time availability and creates avoidable scheduling conflicts. </a:t>
            </a:r>
          </a:p>
          <a:p>
            <a:pPr algn="l">
              <a:lnSpc>
                <a:spcPts val="3617"/>
              </a:lnSpc>
            </a:pPr>
          </a:p>
          <a:p>
            <a:pPr algn="l">
              <a:lnSpc>
                <a:spcPts val="3617"/>
              </a:lnSpc>
            </a:pPr>
            <a:r>
              <a:rPr lang="en-US" sz="2584" spc="167" b="true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SmartLeave restores visib</a:t>
            </a:r>
            <a:r>
              <a:rPr lang="en-US" sz="2584" spc="167" b="true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ility and speeds decisions, turning leave management from an administrative burden into a productivity enabler.</a:t>
            </a:r>
          </a:p>
          <a:p>
            <a:pPr algn="l">
              <a:lnSpc>
                <a:spcPts val="3617"/>
              </a:lnSpc>
              <a:spcBef>
                <a:spcPct val="0"/>
              </a:spcBef>
            </a:pPr>
          </a:p>
          <a:p>
            <a:pPr algn="l">
              <a:lnSpc>
                <a:spcPts val="3617"/>
              </a:lnSpc>
              <a:spcBef>
                <a:spcPct val="0"/>
              </a:spcBef>
            </a:pPr>
          </a:p>
          <a:p>
            <a:pPr algn="l">
              <a:lnSpc>
                <a:spcPts val="3617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3FCFBE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723107" y="1890504"/>
            <a:ext cx="903745" cy="0"/>
          </a:xfrm>
          <a:prstGeom prst="line">
            <a:avLst/>
          </a:prstGeom>
          <a:ln cap="flat" w="2381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5826549" y="279008"/>
            <a:ext cx="6634902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3FCFBE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76359" y="9770615"/>
            <a:ext cx="3535283" cy="37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8021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7240250" y="4606903"/>
            <a:ext cx="0" cy="3710908"/>
          </a:xfrm>
          <a:prstGeom prst="line">
            <a:avLst/>
          </a:prstGeom>
          <a:ln cap="flat" w="38100">
            <a:solidFill>
              <a:srgbClr val="3FCF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23107" y="1652379"/>
            <a:ext cx="903745" cy="0"/>
          </a:xfrm>
          <a:prstGeom prst="line">
            <a:avLst/>
          </a:prstGeom>
          <a:ln cap="flat" w="238125">
            <a:solidFill>
              <a:srgbClr val="FF794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353865" y="2474716"/>
            <a:ext cx="7108141" cy="5337568"/>
          </a:xfrm>
          <a:custGeom>
            <a:avLst/>
            <a:gdLst/>
            <a:ahLst/>
            <a:cxnLst/>
            <a:rect r="r" b="b" t="t" l="l"/>
            <a:pathLst>
              <a:path h="5337568" w="7108141">
                <a:moveTo>
                  <a:pt x="0" y="0"/>
                </a:moveTo>
                <a:lnTo>
                  <a:pt x="7108142" y="0"/>
                </a:lnTo>
                <a:lnTo>
                  <a:pt x="7108142" y="5337568"/>
                </a:lnTo>
                <a:lnTo>
                  <a:pt x="0" y="5337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084687" y="336158"/>
            <a:ext cx="8118627" cy="99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Needs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21162" y="3519388"/>
            <a:ext cx="5383158" cy="2314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3"/>
              </a:lnSpc>
            </a:pPr>
            <a:r>
              <a:rPr lang="en-US" sz="1881" spc="122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</a:p>
          <a:p>
            <a:pPr algn="l">
              <a:lnSpc>
                <a:spcPts val="2633"/>
              </a:lnSpc>
            </a:pPr>
            <a:r>
              <a:rPr lang="en-US" sz="1881" spc="122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&gt; Paper and email-based requests cause delays, mistakes and staffing gaps.</a:t>
            </a:r>
          </a:p>
          <a:p>
            <a:pPr algn="l">
              <a:lnSpc>
                <a:spcPts val="2633"/>
              </a:lnSpc>
            </a:pPr>
          </a:p>
          <a:p>
            <a:pPr algn="l">
              <a:lnSpc>
                <a:spcPts val="2633"/>
              </a:lnSpc>
            </a:pPr>
            <a:r>
              <a:rPr lang="en-US" sz="1881" spc="122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  </a:t>
            </a:r>
          </a:p>
          <a:p>
            <a:pPr algn="l">
              <a:lnSpc>
                <a:spcPts val="2633"/>
              </a:lnSpc>
              <a:spcBef>
                <a:spcPct val="0"/>
              </a:spcBef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787533" y="2474716"/>
            <a:ext cx="7108141" cy="5337568"/>
          </a:xfrm>
          <a:custGeom>
            <a:avLst/>
            <a:gdLst/>
            <a:ahLst/>
            <a:cxnLst/>
            <a:rect r="r" b="b" t="t" l="l"/>
            <a:pathLst>
              <a:path h="5337568" w="7108141">
                <a:moveTo>
                  <a:pt x="0" y="0"/>
                </a:moveTo>
                <a:lnTo>
                  <a:pt x="7108141" y="0"/>
                </a:lnTo>
                <a:lnTo>
                  <a:pt x="7108141" y="5337568"/>
                </a:lnTo>
                <a:lnTo>
                  <a:pt x="0" y="5337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936086" y="3519388"/>
            <a:ext cx="5844563" cy="428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3"/>
              </a:lnSpc>
            </a:pPr>
            <a:r>
              <a:rPr lang="en-US" b="true" sz="1867" i="true" spc="121">
                <a:solidFill>
                  <a:srgbClr val="FFFFFF"/>
                </a:solidFill>
                <a:latin typeface="IBM Plex Mono Bold Italics"/>
                <a:ea typeface="IBM Plex Mono Bold Italics"/>
                <a:cs typeface="IBM Plex Mono Bold Italics"/>
                <a:sym typeface="IBM Plex Mono Bold Italics"/>
              </a:rPr>
              <a:t> &gt; SmartLeave centralizes requests and automates approval workflows and notifications.</a:t>
            </a:r>
          </a:p>
          <a:p>
            <a:pPr algn="l">
              <a:lnSpc>
                <a:spcPts val="2613"/>
              </a:lnSpc>
            </a:pPr>
            <a:r>
              <a:rPr lang="en-US" b="true" sz="1867" i="true" spc="121">
                <a:solidFill>
                  <a:srgbClr val="FFFFFF"/>
                </a:solidFill>
                <a:latin typeface="IBM Plex Mono Bold Italics"/>
                <a:ea typeface="IBM Plex Mono Bold Italics"/>
                <a:cs typeface="IBM Plex Mono Bold Italics"/>
                <a:sym typeface="IBM Plex Mono Bold Italics"/>
              </a:rPr>
              <a:t> It provides a role-based access for clear responsibility.</a:t>
            </a:r>
          </a:p>
          <a:p>
            <a:pPr algn="l">
              <a:lnSpc>
                <a:spcPts val="2613"/>
              </a:lnSpc>
            </a:pPr>
            <a:r>
              <a:rPr lang="en-US" b="true" sz="1867" i="true" spc="121">
                <a:solidFill>
                  <a:srgbClr val="FFFFFF"/>
                </a:solidFill>
                <a:latin typeface="IBM Plex Mono Bold Italics"/>
                <a:ea typeface="IBM Plex Mono Bold Italics"/>
                <a:cs typeface="IBM Plex Mono Bold Italics"/>
                <a:sym typeface="IBM Plex Mono Bold Italics"/>
              </a:rPr>
              <a:t> Built-in reporting and export (PDF/CSV) support audits and staffing forecasts.</a:t>
            </a:r>
          </a:p>
          <a:p>
            <a:pPr algn="l">
              <a:lnSpc>
                <a:spcPts val="2613"/>
              </a:lnSpc>
            </a:pPr>
          </a:p>
          <a:p>
            <a:pPr algn="l">
              <a:lnSpc>
                <a:spcPts val="2613"/>
              </a:lnSpc>
            </a:pPr>
            <a:r>
              <a:rPr lang="en-US" b="true" sz="1867" i="true" spc="121">
                <a:solidFill>
                  <a:srgbClr val="FFFFFF"/>
                </a:solidFill>
                <a:latin typeface="IBM Plex Mono Bold Italics"/>
                <a:ea typeface="IBM Plex Mono Bold Italics"/>
                <a:cs typeface="IBM Plex Mono Bold Italics"/>
                <a:sym typeface="IBM Plex Mono Bold Italics"/>
              </a:rPr>
              <a:t> &gt; Benefit: faster approvals, fewer conflicts and less admin overhead.</a:t>
            </a:r>
          </a:p>
          <a:p>
            <a:pPr algn="l">
              <a:lnSpc>
                <a:spcPts val="2613"/>
              </a:lnSpc>
            </a:pPr>
            <a:r>
              <a:rPr lang="en-US" sz="1867" spc="121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</a:p>
          <a:p>
            <a:pPr algn="l">
              <a:lnSpc>
                <a:spcPts val="2613"/>
              </a:lnSpc>
              <a:spcBef>
                <a:spcPct val="0"/>
              </a:spcBef>
            </a:pPr>
            <a:r>
              <a:rPr lang="en-US" b="true" sz="1867" spc="121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75371" y="1785914"/>
            <a:ext cx="8118627" cy="5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3"/>
              </a:lnSpc>
              <a:spcBef>
                <a:spcPct val="0"/>
              </a:spcBef>
            </a:pPr>
            <a:r>
              <a:rPr lang="en-US" b="true" sz="3452" spc="224">
                <a:solidFill>
                  <a:srgbClr val="3FCFB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Solution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67230" y="1785914"/>
            <a:ext cx="8118627" cy="5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3"/>
              </a:lnSpc>
              <a:spcBef>
                <a:spcPct val="0"/>
              </a:spcBef>
            </a:pPr>
            <a:r>
              <a:rPr lang="en-US" b="true" sz="3452" spc="224">
                <a:solidFill>
                  <a:srgbClr val="FF794A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Problem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76359" y="9801225"/>
            <a:ext cx="3535283" cy="37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52060" y="0"/>
            <a:ext cx="4561519" cy="10287000"/>
            <a:chOff x="0" y="0"/>
            <a:chExt cx="120138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13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1388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546405" y="2111736"/>
            <a:ext cx="8335519" cy="6773610"/>
            <a:chOff x="0" y="0"/>
            <a:chExt cx="2195363" cy="1783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95363" cy="1783996"/>
            </a:xfrm>
            <a:custGeom>
              <a:avLst/>
              <a:gdLst/>
              <a:ahLst/>
              <a:cxnLst/>
              <a:rect r="r" b="b" t="t" l="l"/>
              <a:pathLst>
                <a:path h="1783996" w="2195363">
                  <a:moveTo>
                    <a:pt x="0" y="0"/>
                  </a:moveTo>
                  <a:lnTo>
                    <a:pt x="2195363" y="0"/>
                  </a:lnTo>
                  <a:lnTo>
                    <a:pt x="2195363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195363" cy="1841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324316">
            <a:off x="15613469" y="-3879247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5"/>
                </a:lnTo>
                <a:lnTo>
                  <a:pt x="0" y="5614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212743" y="344231"/>
            <a:ext cx="1514312" cy="1301362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571606" y="869889"/>
            <a:ext cx="9378990" cy="9257304"/>
          </a:xfrm>
          <a:custGeom>
            <a:avLst/>
            <a:gdLst/>
            <a:ahLst/>
            <a:cxnLst/>
            <a:rect r="r" b="b" t="t" l="l"/>
            <a:pathLst>
              <a:path h="9257304" w="9378990">
                <a:moveTo>
                  <a:pt x="0" y="0"/>
                </a:moveTo>
                <a:lnTo>
                  <a:pt x="9378990" y="0"/>
                </a:lnTo>
                <a:lnTo>
                  <a:pt x="9378990" y="9257303"/>
                </a:lnTo>
                <a:lnTo>
                  <a:pt x="0" y="92573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" t="-2074" r="-417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789115" y="66721"/>
            <a:ext cx="11242233" cy="6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2"/>
              </a:lnSpc>
              <a:spcBef>
                <a:spcPct val="0"/>
              </a:spcBef>
            </a:pPr>
            <a:r>
              <a:rPr lang="en-US" b="true" sz="4059" spc="26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System Architecture 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928307" y="4376069"/>
            <a:ext cx="5805429" cy="150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  <a:spcBef>
                <a:spcPct val="0"/>
              </a:spcBef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Use Case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98757" y="0"/>
            <a:ext cx="3745928" cy="10287000"/>
            <a:chOff x="0" y="0"/>
            <a:chExt cx="986582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6582" cy="2709333"/>
            </a:xfrm>
            <a:custGeom>
              <a:avLst/>
              <a:gdLst/>
              <a:ahLst/>
              <a:cxnLst/>
              <a:rect r="r" b="b" t="t" l="l"/>
              <a:pathLst>
                <a:path h="2709333" w="986582">
                  <a:moveTo>
                    <a:pt x="0" y="0"/>
                  </a:moveTo>
                  <a:lnTo>
                    <a:pt x="986582" y="0"/>
                  </a:lnTo>
                  <a:lnTo>
                    <a:pt x="9865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86582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50872" y="1756695"/>
            <a:ext cx="6622420" cy="6773610"/>
            <a:chOff x="0" y="0"/>
            <a:chExt cx="1744176" cy="1783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44176" cy="1783996"/>
            </a:xfrm>
            <a:custGeom>
              <a:avLst/>
              <a:gdLst/>
              <a:ahLst/>
              <a:cxnLst/>
              <a:rect r="r" b="b" t="t" l="l"/>
              <a:pathLst>
                <a:path h="1783996" w="1744176">
                  <a:moveTo>
                    <a:pt x="0" y="0"/>
                  </a:moveTo>
                  <a:lnTo>
                    <a:pt x="1744176" y="0"/>
                  </a:lnTo>
                  <a:lnTo>
                    <a:pt x="1744176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22222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744176" cy="1841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30391" y="194378"/>
            <a:ext cx="11831653" cy="10007582"/>
          </a:xfrm>
          <a:custGeom>
            <a:avLst/>
            <a:gdLst/>
            <a:ahLst/>
            <a:cxnLst/>
            <a:rect r="r" b="b" t="t" l="l"/>
            <a:pathLst>
              <a:path h="10007582" w="11831653">
                <a:moveTo>
                  <a:pt x="0" y="0"/>
                </a:moveTo>
                <a:lnTo>
                  <a:pt x="11831654" y="0"/>
                </a:lnTo>
                <a:lnTo>
                  <a:pt x="11831654" y="10007582"/>
                </a:lnTo>
                <a:lnTo>
                  <a:pt x="0" y="10007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" t="-616" r="-6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08661" y="4405114"/>
            <a:ext cx="5805429" cy="150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Class </a:t>
            </a:r>
          </a:p>
          <a:p>
            <a:pPr algn="ctr">
              <a:lnSpc>
                <a:spcPts val="6026"/>
              </a:lnSpc>
              <a:spcBef>
                <a:spcPct val="0"/>
              </a:spcBef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52060" y="0"/>
            <a:ext cx="4561519" cy="10287000"/>
            <a:chOff x="0" y="0"/>
            <a:chExt cx="120138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13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1388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546405" y="2111736"/>
            <a:ext cx="8603142" cy="6773610"/>
            <a:chOff x="0" y="0"/>
            <a:chExt cx="2265848" cy="1783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5848" cy="1783996"/>
            </a:xfrm>
            <a:custGeom>
              <a:avLst/>
              <a:gdLst/>
              <a:ahLst/>
              <a:cxnLst/>
              <a:rect r="r" b="b" t="t" l="l"/>
              <a:pathLst>
                <a:path h="1783996" w="2265848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324316">
            <a:off x="15613469" y="-3879247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5"/>
                </a:lnTo>
                <a:lnTo>
                  <a:pt x="0" y="5614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212743" y="344231"/>
            <a:ext cx="1514312" cy="1301362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263288" y="761845"/>
            <a:ext cx="11995626" cy="9473391"/>
          </a:xfrm>
          <a:custGeom>
            <a:avLst/>
            <a:gdLst/>
            <a:ahLst/>
            <a:cxnLst/>
            <a:rect r="r" b="b" t="t" l="l"/>
            <a:pathLst>
              <a:path h="9473391" w="11995626">
                <a:moveTo>
                  <a:pt x="0" y="0"/>
                </a:moveTo>
                <a:lnTo>
                  <a:pt x="11995626" y="0"/>
                </a:lnTo>
                <a:lnTo>
                  <a:pt x="11995626" y="9473391"/>
                </a:lnTo>
                <a:lnTo>
                  <a:pt x="0" y="94733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8307" y="4376069"/>
            <a:ext cx="5805429" cy="150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Sequence</a:t>
            </a:r>
          </a:p>
          <a:p>
            <a:pPr algn="ctr">
              <a:lnSpc>
                <a:spcPts val="6026"/>
              </a:lnSpc>
              <a:spcBef>
                <a:spcPct val="0"/>
              </a:spcBef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Diagram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09460" y="-76200"/>
            <a:ext cx="11242233" cy="6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2"/>
              </a:lnSpc>
              <a:spcBef>
                <a:spcPct val="0"/>
              </a:spcBef>
            </a:pPr>
            <a:r>
              <a:rPr lang="en-US" b="true" sz="4059" spc="26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System Architecture Overview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3FCFBE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1771441"/>
            <a:ext cx="16606007" cy="6246798"/>
          </a:xfrm>
          <a:custGeom>
            <a:avLst/>
            <a:gdLst/>
            <a:ahLst/>
            <a:cxnLst/>
            <a:rect r="r" b="b" t="t" l="l"/>
            <a:pathLst>
              <a:path h="6246798" w="16606007">
                <a:moveTo>
                  <a:pt x="0" y="0"/>
                </a:moveTo>
                <a:lnTo>
                  <a:pt x="16606007" y="0"/>
                </a:lnTo>
                <a:lnTo>
                  <a:pt x="16606007" y="6246798"/>
                </a:lnTo>
                <a:lnTo>
                  <a:pt x="0" y="6246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06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530411" y="133361"/>
            <a:ext cx="7227179" cy="99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3FCFB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Implementation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938894"/>
            <a:ext cx="6251184" cy="76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9"/>
              </a:lnSpc>
              <a:spcBef>
                <a:spcPct val="0"/>
              </a:spcBef>
            </a:pPr>
            <a:r>
              <a:rPr lang="en-US" b="true" sz="4278" spc="27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Stack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76359" y="9770615"/>
            <a:ext cx="3535283" cy="37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072" y="1465093"/>
            <a:ext cx="16285856" cy="8377820"/>
          </a:xfrm>
          <a:custGeom>
            <a:avLst/>
            <a:gdLst/>
            <a:ahLst/>
            <a:cxnLst/>
            <a:rect r="r" b="b" t="t" l="l"/>
            <a:pathLst>
              <a:path h="8377820" w="16285856">
                <a:moveTo>
                  <a:pt x="0" y="0"/>
                </a:moveTo>
                <a:lnTo>
                  <a:pt x="16285856" y="0"/>
                </a:lnTo>
                <a:lnTo>
                  <a:pt x="16285856" y="8377820"/>
                </a:lnTo>
                <a:lnTo>
                  <a:pt x="0" y="8377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68952" y="416119"/>
            <a:ext cx="5750096" cy="56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3992" spc="25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User Exeperience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DAGoD5_g8Ko</dc:identifier>
  <dcterms:modified xsi:type="dcterms:W3CDTF">2011-08-01T06:04:30Z</dcterms:modified>
  <cp:revision>1</cp:revision>
  <dc:title>Green White Gray Modern Group Project Presentation</dc:title>
</cp:coreProperties>
</file>