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89" r:id="rId5"/>
    <p:sldId id="277" r:id="rId6"/>
    <p:sldId id="278" r:id="rId7"/>
    <p:sldId id="290" r:id="rId8"/>
    <p:sldId id="291" r:id="rId9"/>
    <p:sldId id="279" r:id="rId10"/>
    <p:sldId id="292" r:id="rId11"/>
    <p:sldId id="293" r:id="rId12"/>
    <p:sldId id="270" r:id="rId13"/>
    <p:sldId id="282" r:id="rId14"/>
    <p:sldId id="294" r:id="rId15"/>
    <p:sldId id="295" r:id="rId16"/>
    <p:sldId id="280" r:id="rId17"/>
    <p:sldId id="296" r:id="rId18"/>
    <p:sldId id="297" r:id="rId19"/>
    <p:sldId id="298" r:id="rId20"/>
    <p:sldId id="271" r:id="rId21"/>
    <p:sldId id="285" r:id="rId22"/>
    <p:sldId id="299" r:id="rId23"/>
    <p:sldId id="301" r:id="rId24"/>
    <p:sldId id="310" r:id="rId25"/>
    <p:sldId id="284" r:id="rId26"/>
    <p:sldId id="308" r:id="rId27"/>
    <p:sldId id="283" r:id="rId28"/>
    <p:sldId id="307" r:id="rId29"/>
    <p:sldId id="309" r:id="rId30"/>
    <p:sldId id="272" r:id="rId31"/>
    <p:sldId id="311" r:id="rId32"/>
    <p:sldId id="288" r:id="rId33"/>
    <p:sldId id="312" r:id="rId34"/>
    <p:sldId id="321" r:id="rId35"/>
    <p:sldId id="313" r:id="rId36"/>
    <p:sldId id="322" r:id="rId37"/>
    <p:sldId id="327" r:id="rId38"/>
    <p:sldId id="326" r:id="rId39"/>
    <p:sldId id="328" r:id="rId40"/>
    <p:sldId id="329" r:id="rId41"/>
    <p:sldId id="287" r:id="rId42"/>
    <p:sldId id="314" r:id="rId43"/>
    <p:sldId id="315" r:id="rId44"/>
    <p:sldId id="323" r:id="rId45"/>
    <p:sldId id="324" r:id="rId46"/>
    <p:sldId id="325" r:id="rId47"/>
    <p:sldId id="286" r:id="rId48"/>
    <p:sldId id="316" r:id="rId49"/>
    <p:sldId id="317" r:id="rId50"/>
    <p:sldId id="273" r:id="rId5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5D7373"/>
    <a:srgbClr val="FFC730"/>
    <a:srgbClr val="52CDC0"/>
    <a:srgbClr val="00A0A8"/>
    <a:srgbClr val="FE5969"/>
    <a:srgbClr val="0076C5"/>
    <a:srgbClr val="004C83"/>
    <a:srgbClr val="FF5969"/>
    <a:srgbClr val="A80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3" autoAdjust="0"/>
    <p:restoredTop sz="94095" autoAdjust="0"/>
  </p:normalViewPr>
  <p:slideViewPr>
    <p:cSldViewPr snapToGrid="0">
      <p:cViewPr varScale="1">
        <p:scale>
          <a:sx n="86" d="100"/>
          <a:sy n="86" d="100"/>
        </p:scale>
        <p:origin x="116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11.06.2019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11.06.2019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11.06.2019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11.06.2019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11.06.2019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11.06.2019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11.06.2019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11.06.2019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‹N°›</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5.jp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6.jp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jp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30.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jp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40.png"/><Relationship Id="rId4" Type="http://schemas.openxmlformats.org/officeDocument/2006/relationships/image" Target="../media/image52.jp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57">
            <a:extLst>
              <a:ext uri="{FF2B5EF4-FFF2-40B4-BE49-F238E27FC236}">
                <a16:creationId xmlns:a16="http://schemas.microsoft.com/office/drawing/2014/main" xmlns="" id="{79BCE1F0-A71E-4D4B-BE6A-A381604C28D2}"/>
              </a:ext>
            </a:extLst>
          </p:cNvPr>
          <p:cNvSpPr txBox="1"/>
          <p:nvPr/>
        </p:nvSpPr>
        <p:spPr>
          <a:xfrm>
            <a:off x="1607745" y="4622248"/>
            <a:ext cx="7278915" cy="2246769"/>
          </a:xfrm>
          <a:prstGeom prst="rect">
            <a:avLst/>
          </a:prstGeom>
          <a:noFill/>
        </p:spPr>
        <p:txBody>
          <a:bodyPr wrap="square" rtlCol="0">
            <a:spAutoFit/>
          </a:bodyPr>
          <a:lstStyle/>
          <a:p>
            <a:pPr algn="ctr"/>
            <a:r>
              <a:rPr lang="fr-FR" sz="2000" dirty="0" smtClean="0">
                <a:solidFill>
                  <a:srgbClr val="FE5969"/>
                </a:solidFill>
                <a:latin typeface="Tw Cen MT" panose="020B0602020104020603" pitchFamily="34" charset="0"/>
              </a:rPr>
              <a:t>Réalisé par</a:t>
            </a:r>
          </a:p>
          <a:p>
            <a:pPr algn="ctr"/>
            <a:r>
              <a:rPr lang="fr-FR" sz="2400" dirty="0" smtClean="0">
                <a:solidFill>
                  <a:srgbClr val="5D7373"/>
                </a:solidFill>
                <a:latin typeface="Tw Cen MT" panose="020B0602020104020603" pitchFamily="34" charset="0"/>
              </a:rPr>
              <a:t>Akram KADRI  </a:t>
            </a:r>
          </a:p>
          <a:p>
            <a:pPr algn="ctr"/>
            <a:r>
              <a:rPr lang="fr-FR" sz="2400" dirty="0" smtClean="0">
                <a:solidFill>
                  <a:srgbClr val="5D7373"/>
                </a:solidFill>
                <a:latin typeface="Tw Cen MT" panose="020B0602020104020603" pitchFamily="34" charset="0"/>
              </a:rPr>
              <a:t>Soufiane EL FATHI LALAOUI</a:t>
            </a:r>
          </a:p>
          <a:p>
            <a:pPr algn="ctr"/>
            <a:r>
              <a:rPr lang="fr-FR" sz="2400" dirty="0" smtClean="0">
                <a:solidFill>
                  <a:srgbClr val="5D7373"/>
                </a:solidFill>
                <a:latin typeface="Tw Cen MT" panose="020B0602020104020603" pitchFamily="34" charset="0"/>
              </a:rPr>
              <a:t>Younes </a:t>
            </a:r>
            <a:r>
              <a:rPr lang="fr-FR" sz="2400" dirty="0" err="1" smtClean="0">
                <a:solidFill>
                  <a:srgbClr val="5D7373"/>
                </a:solidFill>
                <a:latin typeface="Tw Cen MT" panose="020B0602020104020603" pitchFamily="34" charset="0"/>
              </a:rPr>
              <a:t>Amhil</a:t>
            </a:r>
            <a:endParaRPr lang="fr-FR" sz="2400" dirty="0" smtClean="0">
              <a:solidFill>
                <a:srgbClr val="5D7373"/>
              </a:solidFill>
              <a:latin typeface="Tw Cen MT" panose="020B0602020104020603" pitchFamily="34" charset="0"/>
            </a:endParaRPr>
          </a:p>
          <a:p>
            <a:pPr algn="ctr"/>
            <a:r>
              <a:rPr lang="fr-FR" sz="2400" dirty="0" smtClean="0">
                <a:solidFill>
                  <a:srgbClr val="5D7373"/>
                </a:solidFill>
                <a:latin typeface="Tw Cen MT" panose="020B0602020104020603" pitchFamily="34" charset="0"/>
              </a:rPr>
              <a:t>Mohamed </a:t>
            </a:r>
            <a:r>
              <a:rPr lang="fr-FR" sz="2400" dirty="0" err="1" smtClean="0">
                <a:solidFill>
                  <a:srgbClr val="5D7373"/>
                </a:solidFill>
                <a:latin typeface="Tw Cen MT" panose="020B0602020104020603" pitchFamily="34" charset="0"/>
              </a:rPr>
              <a:t>Abdelbar</a:t>
            </a:r>
            <a:endParaRPr lang="fr-FR" sz="2400" dirty="0" smtClean="0">
              <a:solidFill>
                <a:srgbClr val="5D7373"/>
              </a:solidFill>
              <a:latin typeface="Tw Cen MT" panose="020B0602020104020603" pitchFamily="34" charset="0"/>
            </a:endParaRPr>
          </a:p>
          <a:p>
            <a:pPr algn="ctr"/>
            <a:r>
              <a:rPr lang="fr-FR" sz="2400" dirty="0" smtClean="0">
                <a:solidFill>
                  <a:srgbClr val="5D7373"/>
                </a:solidFill>
                <a:latin typeface="Tw Cen MT" panose="020B0602020104020603" pitchFamily="34" charset="0"/>
              </a:rPr>
              <a:t>Anas Safi</a:t>
            </a:r>
            <a:endParaRPr lang="fr-FR" sz="2400" dirty="0">
              <a:solidFill>
                <a:srgbClr val="5D7373"/>
              </a:solidFill>
              <a:latin typeface="Tw Cen MT" panose="020B0602020104020603" pitchFamily="34" charset="0"/>
            </a:endParaRPr>
          </a:p>
        </p:txBody>
      </p:sp>
      <p:sp>
        <p:nvSpPr>
          <p:cNvPr id="70" name="TextBox 57">
            <a:extLst>
              <a:ext uri="{FF2B5EF4-FFF2-40B4-BE49-F238E27FC236}">
                <a16:creationId xmlns:a16="http://schemas.microsoft.com/office/drawing/2014/main" xmlns="" id="{79BCE1F0-A71E-4D4B-BE6A-A381604C28D2}"/>
              </a:ext>
            </a:extLst>
          </p:cNvPr>
          <p:cNvSpPr txBox="1"/>
          <p:nvPr/>
        </p:nvSpPr>
        <p:spPr>
          <a:xfrm>
            <a:off x="6398412" y="4692290"/>
            <a:ext cx="7278915" cy="1508105"/>
          </a:xfrm>
          <a:prstGeom prst="rect">
            <a:avLst/>
          </a:prstGeom>
          <a:noFill/>
        </p:spPr>
        <p:txBody>
          <a:bodyPr wrap="square" rtlCol="0">
            <a:spAutoFit/>
          </a:bodyPr>
          <a:lstStyle/>
          <a:p>
            <a:pPr algn="ctr"/>
            <a:r>
              <a:rPr lang="fr-FR" sz="2000" dirty="0">
                <a:solidFill>
                  <a:srgbClr val="FE5969"/>
                </a:solidFill>
                <a:latin typeface="Tw Cen MT" panose="020B0602020104020603" pitchFamily="34" charset="0"/>
              </a:rPr>
              <a:t>Encadré par</a:t>
            </a:r>
          </a:p>
          <a:p>
            <a:pPr algn="ctr"/>
            <a:r>
              <a:rPr lang="fr-FR" sz="2400" dirty="0" smtClean="0">
                <a:solidFill>
                  <a:srgbClr val="5D7373"/>
                </a:solidFill>
                <a:latin typeface="Tw Cen MT" panose="020B0602020104020603" pitchFamily="34" charset="0"/>
              </a:rPr>
              <a:t>M. Hicham BELHEDDAOUI</a:t>
            </a:r>
          </a:p>
          <a:p>
            <a:pPr algn="ctr"/>
            <a:r>
              <a:rPr lang="fr-FR" sz="2400" dirty="0" smtClean="0">
                <a:solidFill>
                  <a:srgbClr val="5D7373"/>
                </a:solidFill>
                <a:latin typeface="Tw Cen MT" panose="020B0602020104020603" pitchFamily="34" charset="0"/>
              </a:rPr>
              <a:t>Mme. Nadia </a:t>
            </a:r>
            <a:r>
              <a:rPr lang="fr-FR" sz="2400" dirty="0" err="1" smtClean="0">
                <a:solidFill>
                  <a:srgbClr val="5D7373"/>
                </a:solidFill>
                <a:latin typeface="Tw Cen MT" panose="020B0602020104020603" pitchFamily="34" charset="0"/>
              </a:rPr>
              <a:t>Afifi</a:t>
            </a:r>
            <a:endParaRPr lang="fr-FR" sz="2400" dirty="0" smtClean="0">
              <a:solidFill>
                <a:srgbClr val="5D7373"/>
              </a:solidFill>
              <a:latin typeface="Tw Cen MT" panose="020B0602020104020603" pitchFamily="34" charset="0"/>
            </a:endParaRPr>
          </a:p>
          <a:p>
            <a:pPr algn="ctr"/>
            <a:r>
              <a:rPr lang="fr-FR" sz="2400" dirty="0" smtClean="0">
                <a:solidFill>
                  <a:srgbClr val="5D7373"/>
                </a:solidFill>
                <a:latin typeface="Tw Cen MT" panose="020B0602020104020603" pitchFamily="34" charset="0"/>
              </a:rPr>
              <a:t>M. Mounir RIFI</a:t>
            </a:r>
            <a:endParaRPr lang="fr-FR" sz="2400" dirty="0">
              <a:solidFill>
                <a:srgbClr val="5D7373"/>
              </a:solidFill>
              <a:latin typeface="Tw Cen MT" panose="020B0602020104020603" pitchFamily="34" charset="0"/>
            </a:endParaRPr>
          </a:p>
        </p:txBody>
      </p:sp>
      <p:grpSp>
        <p:nvGrpSpPr>
          <p:cNvPr id="19" name="Group 18">
            <a:extLst>
              <a:ext uri="{FF2B5EF4-FFF2-40B4-BE49-F238E27FC236}">
                <a16:creationId xmlns=""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Freeform: Shape 20">
              <a:extLst>
                <a:ext uri="{FF2B5EF4-FFF2-40B4-BE49-F238E27FC236}">
                  <a16:creationId xmlns=""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TextBox 21">
              <a:extLst>
                <a:ext uri="{FF2B5EF4-FFF2-40B4-BE49-F238E27FC236}">
                  <a16:creationId xmlns="" xmlns:a16="http://schemas.microsoft.com/office/drawing/2014/main" id="{BE022673-C77C-4E8F-AF41-8B283703E87E}"/>
                </a:ext>
              </a:extLst>
            </p:cNvPr>
            <p:cNvSpPr txBox="1"/>
            <p:nvPr/>
          </p:nvSpPr>
          <p:spPr>
            <a:xfrm rot="16200000">
              <a:off x="10902288"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pic>
          <p:nvPicPr>
            <p:cNvPr id="23" name="Picture 22">
              <a:extLst>
                <a:ext uri="{FF2B5EF4-FFF2-40B4-BE49-F238E27FC236}">
                  <a16:creationId xmlns="" xmlns:a16="http://schemas.microsoft.com/office/drawing/2014/main"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Freeform: Shape 25">
              <a:extLst>
                <a:ext uri="{FF2B5EF4-FFF2-40B4-BE49-F238E27FC236}">
                  <a16:creationId xmlns=""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TextBox 26">
              <a:extLst>
                <a:ext uri="{FF2B5EF4-FFF2-40B4-BE49-F238E27FC236}">
                  <a16:creationId xmlns="" xmlns:a16="http://schemas.microsoft.com/office/drawing/2014/main" id="{3A728384-87ED-4E87-8F78-97EB653FDC67}"/>
                </a:ext>
              </a:extLst>
            </p:cNvPr>
            <p:cNvSpPr txBox="1"/>
            <p:nvPr/>
          </p:nvSpPr>
          <p:spPr>
            <a:xfrm rot="16200000">
              <a:off x="1036265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pic>
          <p:nvPicPr>
            <p:cNvPr id="28" name="Picture 27">
              <a:extLst>
                <a:ext uri="{FF2B5EF4-FFF2-40B4-BE49-F238E27FC236}">
                  <a16:creationId xmlns="" xmlns:a16="http://schemas.microsoft.com/office/drawing/2014/main"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Freeform: Shape 30">
              <a:extLst>
                <a:ext uri="{FF2B5EF4-FFF2-40B4-BE49-F238E27FC236}">
                  <a16:creationId xmlns=""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TextBox 31">
              <a:extLst>
                <a:ext uri="{FF2B5EF4-FFF2-40B4-BE49-F238E27FC236}">
                  <a16:creationId xmlns="" xmlns:a16="http://schemas.microsoft.com/office/drawing/2014/main" id="{93EC5869-A976-4328-A864-2BB04E7E7BFC}"/>
                </a:ext>
              </a:extLst>
            </p:cNvPr>
            <p:cNvSpPr txBox="1"/>
            <p:nvPr/>
          </p:nvSpPr>
          <p:spPr>
            <a:xfrm rot="16200000">
              <a:off x="9149028"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pic>
          <p:nvPicPr>
            <p:cNvPr id="33" name="Picture 32">
              <a:extLst>
                <a:ext uri="{FF2B5EF4-FFF2-40B4-BE49-F238E27FC236}">
                  <a16:creationId xmlns="" xmlns:a16="http://schemas.microsoft.com/office/drawing/2014/main"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Freeform: Shape 35">
              <a:extLst>
                <a:ext uri="{FF2B5EF4-FFF2-40B4-BE49-F238E27FC236}">
                  <a16:creationId xmlns=""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TextBox 36">
              <a:extLst>
                <a:ext uri="{FF2B5EF4-FFF2-40B4-BE49-F238E27FC236}">
                  <a16:creationId xmlns="" xmlns:a16="http://schemas.microsoft.com/office/drawing/2014/main" id="{12F9D37B-DE70-4087-8A7F-BBA0BAF5B6CF}"/>
                </a:ext>
              </a:extLst>
            </p:cNvPr>
            <p:cNvSpPr txBox="1"/>
            <p:nvPr/>
          </p:nvSpPr>
          <p:spPr>
            <a:xfrm rot="16200000">
              <a:off x="8757086"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pic>
          <p:nvPicPr>
            <p:cNvPr id="38" name="Picture 37">
              <a:extLst>
                <a:ext uri="{FF2B5EF4-FFF2-40B4-BE49-F238E27FC236}">
                  <a16:creationId xmlns="" xmlns:a16="http://schemas.microsoft.com/office/drawing/2014/main"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0" name="Group 39">
            <a:extLst>
              <a:ext uri="{FF2B5EF4-FFF2-40B4-BE49-F238E27FC236}">
                <a16:creationId xmlns=""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Freeform: Shape 41">
              <a:extLst>
                <a:ext uri="{FF2B5EF4-FFF2-40B4-BE49-F238E27FC236}">
                  <a16:creationId xmlns=""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a:extLst>
                <a:ext uri="{FF2B5EF4-FFF2-40B4-BE49-F238E27FC236}">
                  <a16:creationId xmlns="" xmlns:a16="http://schemas.microsoft.com/office/drawing/2014/main" id="{0E895421-2372-4C7F-93D2-3B0353A6E7BD}"/>
                </a:ext>
              </a:extLst>
            </p:cNvPr>
            <p:cNvSpPr txBox="1"/>
            <p:nvPr/>
          </p:nvSpPr>
          <p:spPr>
            <a:xfrm rot="16200000">
              <a:off x="8112895"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pic>
          <p:nvPicPr>
            <p:cNvPr id="44" name="Picture 43">
              <a:extLst>
                <a:ext uri="{FF2B5EF4-FFF2-40B4-BE49-F238E27FC236}">
                  <a16:creationId xmlns="" xmlns:a16="http://schemas.microsoft.com/office/drawing/2014/main"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Freeform: Shape 46">
              <a:extLst>
                <a:ext uri="{FF2B5EF4-FFF2-40B4-BE49-F238E27FC236}">
                  <a16:creationId xmlns=""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TextBox 47">
              <a:extLst>
                <a:ext uri="{FF2B5EF4-FFF2-40B4-BE49-F238E27FC236}">
                  <a16:creationId xmlns="" xmlns:a16="http://schemas.microsoft.com/office/drawing/2014/main" id="{8A634BD7-1512-45B6-AFE4-1EEA636625CB}"/>
                </a:ext>
              </a:extLst>
            </p:cNvPr>
            <p:cNvSpPr txBox="1"/>
            <p:nvPr/>
          </p:nvSpPr>
          <p:spPr>
            <a:xfrm rot="16200000">
              <a:off x="-70636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gr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sp>
        <p:nvSpPr>
          <p:cNvPr id="68" name="TextBox 56">
            <a:extLst>
              <a:ext uri="{FF2B5EF4-FFF2-40B4-BE49-F238E27FC236}">
                <a16:creationId xmlns:a16="http://schemas.microsoft.com/office/drawing/2014/main" xmlns="" id="{4F202974-31A3-4642-B671-F0DBBB7B4663}"/>
              </a:ext>
            </a:extLst>
          </p:cNvPr>
          <p:cNvSpPr txBox="1"/>
          <p:nvPr/>
        </p:nvSpPr>
        <p:spPr>
          <a:xfrm>
            <a:off x="3621316" y="2679211"/>
            <a:ext cx="8274242" cy="1569660"/>
          </a:xfrm>
          <a:prstGeom prst="rect">
            <a:avLst/>
          </a:prstGeom>
          <a:noFill/>
          <a:ln>
            <a:solidFill>
              <a:srgbClr val="FF5969"/>
            </a:solidFill>
          </a:ln>
        </p:spPr>
        <p:txBody>
          <a:bodyPr wrap="square" rtlCol="0">
            <a:spAutoFit/>
          </a:bodyPr>
          <a:lstStyle/>
          <a:p>
            <a:pPr algn="ctr"/>
            <a:r>
              <a:rPr lang="fr-FR" sz="3200" dirty="0">
                <a:solidFill>
                  <a:srgbClr val="FE5969"/>
                </a:solidFill>
                <a:latin typeface="Tw Cen MT" panose="020B0602020104020603" pitchFamily="34" charset="0"/>
              </a:rPr>
              <a:t>Réalisation et intégration d’une solution de </a:t>
            </a:r>
            <a:r>
              <a:rPr lang="fr-FR" sz="3200" dirty="0" smtClean="0">
                <a:solidFill>
                  <a:srgbClr val="FE5969"/>
                </a:solidFill>
                <a:latin typeface="Tw Cen MT" panose="020B0602020104020603" pitchFamily="34" charset="0"/>
              </a:rPr>
              <a:t> </a:t>
            </a:r>
            <a:r>
              <a:rPr lang="fr-FR" sz="3200" i="1" dirty="0" smtClean="0">
                <a:solidFill>
                  <a:srgbClr val="FE5969"/>
                </a:solidFill>
                <a:latin typeface="Tw Cen MT" panose="020B0602020104020603" pitchFamily="34" charset="0"/>
              </a:rPr>
              <a:t>Smart-</a:t>
            </a:r>
            <a:r>
              <a:rPr lang="fr-FR" sz="3200" i="1" dirty="0" err="1" smtClean="0">
                <a:solidFill>
                  <a:srgbClr val="FE5969"/>
                </a:solidFill>
                <a:latin typeface="Tw Cen MT" panose="020B0602020104020603" pitchFamily="34" charset="0"/>
              </a:rPr>
              <a:t>Warehousing</a:t>
            </a:r>
            <a:r>
              <a:rPr lang="fr-FR" sz="3200" dirty="0" smtClean="0">
                <a:solidFill>
                  <a:srgbClr val="FE5969"/>
                </a:solidFill>
                <a:latin typeface="Tw Cen MT" panose="020B0602020104020603" pitchFamily="34" charset="0"/>
              </a:rPr>
              <a:t> </a:t>
            </a:r>
            <a:r>
              <a:rPr lang="fr-FR" sz="3200" dirty="0">
                <a:solidFill>
                  <a:srgbClr val="FE5969"/>
                </a:solidFill>
                <a:latin typeface="Tw Cen MT" panose="020B0602020104020603" pitchFamily="34" charset="0"/>
              </a:rPr>
              <a:t>pour </a:t>
            </a:r>
            <a:r>
              <a:rPr lang="fr-FR" sz="3200" dirty="0" smtClean="0">
                <a:solidFill>
                  <a:srgbClr val="FE5969"/>
                </a:solidFill>
                <a:latin typeface="Tw Cen MT" panose="020B0602020104020603" pitchFamily="34" charset="0"/>
              </a:rPr>
              <a:t>l’optimisation du cycle d’entreposage</a:t>
            </a:r>
            <a:endParaRPr lang="fr-FR" sz="3200" dirty="0">
              <a:solidFill>
                <a:srgbClr val="FE5969"/>
              </a:solidFill>
              <a:latin typeface="Tw Cen MT" panose="020B0602020104020603" pitchFamily="34" charset="0"/>
            </a:endParaRPr>
          </a:p>
        </p:txBody>
      </p:sp>
      <p:sp>
        <p:nvSpPr>
          <p:cNvPr id="71" name="TextBox 57">
            <a:extLst>
              <a:ext uri="{FF2B5EF4-FFF2-40B4-BE49-F238E27FC236}">
                <a16:creationId xmlns:a16="http://schemas.microsoft.com/office/drawing/2014/main" xmlns="" id="{79BCE1F0-A71E-4D4B-BE6A-A381604C28D2}"/>
              </a:ext>
            </a:extLst>
          </p:cNvPr>
          <p:cNvSpPr txBox="1"/>
          <p:nvPr/>
        </p:nvSpPr>
        <p:spPr>
          <a:xfrm>
            <a:off x="4108698" y="6563688"/>
            <a:ext cx="7278915" cy="338554"/>
          </a:xfrm>
          <a:prstGeom prst="rect">
            <a:avLst/>
          </a:prstGeom>
          <a:noFill/>
        </p:spPr>
        <p:txBody>
          <a:bodyPr wrap="square" rtlCol="0">
            <a:spAutoFit/>
          </a:bodyPr>
          <a:lstStyle/>
          <a:p>
            <a:pPr algn="ctr"/>
            <a:r>
              <a:rPr lang="fr-FR" sz="1600" dirty="0" smtClean="0">
                <a:solidFill>
                  <a:srgbClr val="5D7373"/>
                </a:solidFill>
                <a:latin typeface="Tw Cen MT" panose="020B0602020104020603" pitchFamily="34" charset="0"/>
              </a:rPr>
              <a:t>Année Universitaire 2018/2019</a:t>
            </a:r>
            <a:endParaRPr lang="fr-FR" sz="1600" dirty="0">
              <a:solidFill>
                <a:srgbClr val="5D7373"/>
              </a:solidFill>
              <a:latin typeface="Tw Cen MT" panose="020B0602020104020603" pitchFamily="34" charset="0"/>
            </a:endParaRPr>
          </a:p>
        </p:txBody>
      </p:sp>
      <p:sp>
        <p:nvSpPr>
          <p:cNvPr id="72" name="ZoneTexte 1"/>
          <p:cNvSpPr txBox="1"/>
          <p:nvPr/>
        </p:nvSpPr>
        <p:spPr>
          <a:xfrm>
            <a:off x="4644765" y="68817"/>
            <a:ext cx="6203941" cy="2215991"/>
          </a:xfrm>
          <a:prstGeom prst="rect">
            <a:avLst/>
          </a:prstGeom>
          <a:noFill/>
        </p:spPr>
        <p:txBody>
          <a:bodyPr wrap="square" rtlCol="0">
            <a:spAutoFit/>
          </a:bodyPr>
          <a:lstStyle/>
          <a:p>
            <a:pPr algn="ctr"/>
            <a:r>
              <a:rPr lang="fr-FR" sz="4000" b="1" dirty="0" smtClean="0">
                <a:solidFill>
                  <a:schemeClr val="tx1">
                    <a:lumMod val="65000"/>
                    <a:lumOff val="35000"/>
                  </a:schemeClr>
                </a:solidFill>
                <a:latin typeface="Tw Cen MT" panose="020B0602020104020603" pitchFamily="34" charset="0"/>
              </a:rPr>
              <a:t>Projet </a:t>
            </a:r>
            <a:r>
              <a:rPr lang="fr-FR" sz="4000" b="1" dirty="0">
                <a:solidFill>
                  <a:schemeClr val="tx1">
                    <a:lumMod val="65000"/>
                    <a:lumOff val="35000"/>
                  </a:schemeClr>
                </a:solidFill>
                <a:latin typeface="Tw Cen MT" panose="020B0602020104020603" pitchFamily="34" charset="0"/>
              </a:rPr>
              <a:t>de Fin d’Études</a:t>
            </a:r>
          </a:p>
          <a:p>
            <a:pPr algn="ctr"/>
            <a:r>
              <a:rPr lang="fr-FR" sz="2000" i="1" dirty="0">
                <a:solidFill>
                  <a:schemeClr val="tx1">
                    <a:lumMod val="65000"/>
                    <a:lumOff val="35000"/>
                  </a:schemeClr>
                </a:solidFill>
                <a:latin typeface="Sylfaen" pitchFamily="18" charset="0"/>
              </a:rPr>
              <a:t>Pour l’Obtention du </a:t>
            </a:r>
            <a:r>
              <a:rPr lang="fr-FR" sz="2000" i="1" dirty="0" smtClean="0">
                <a:solidFill>
                  <a:schemeClr val="tx1">
                    <a:lumMod val="65000"/>
                    <a:lumOff val="35000"/>
                  </a:schemeClr>
                </a:solidFill>
                <a:latin typeface="Sylfaen" pitchFamily="18" charset="0"/>
              </a:rPr>
              <a:t>diplôme</a:t>
            </a:r>
            <a:endParaRPr lang="fr-FR" sz="2000" i="1" dirty="0">
              <a:solidFill>
                <a:schemeClr val="tx1">
                  <a:lumMod val="65000"/>
                  <a:lumOff val="35000"/>
                </a:schemeClr>
              </a:solidFill>
              <a:latin typeface="Sylfaen" pitchFamily="18" charset="0"/>
            </a:endParaRPr>
          </a:p>
          <a:p>
            <a:pPr algn="ctr"/>
            <a:r>
              <a:rPr lang="fr-FR" sz="2400" b="1" dirty="0" smtClean="0">
                <a:solidFill>
                  <a:schemeClr val="tx1">
                    <a:lumMod val="65000"/>
                    <a:lumOff val="35000"/>
                  </a:schemeClr>
                </a:solidFill>
                <a:latin typeface="Tw Cen MT" panose="020B0602020104020603" pitchFamily="34" charset="0"/>
              </a:rPr>
              <a:t>Diplôme Universitaire de Technologie (D.U.T)</a:t>
            </a:r>
          </a:p>
          <a:p>
            <a:pPr algn="ctr"/>
            <a:r>
              <a:rPr lang="fr-FR" sz="2000" i="1" dirty="0">
                <a:solidFill>
                  <a:schemeClr val="tx1">
                    <a:lumMod val="65000"/>
                    <a:lumOff val="35000"/>
                  </a:schemeClr>
                </a:solidFill>
                <a:latin typeface="Sylfaen" pitchFamily="18" charset="0"/>
              </a:rPr>
              <a:t>Option</a:t>
            </a:r>
          </a:p>
          <a:p>
            <a:pPr algn="ctr"/>
            <a:r>
              <a:rPr lang="fr-FR" sz="2000" b="1" dirty="0" smtClean="0">
                <a:solidFill>
                  <a:schemeClr val="tx1">
                    <a:lumMod val="65000"/>
                    <a:lumOff val="35000"/>
                  </a:schemeClr>
                </a:solidFill>
                <a:latin typeface="Sylfaen" pitchFamily="18" charset="0"/>
              </a:rPr>
              <a:t>Génie informatique</a:t>
            </a:r>
            <a:endParaRPr lang="fr-FR" sz="2000" b="1" dirty="0">
              <a:solidFill>
                <a:schemeClr val="tx1">
                  <a:lumMod val="65000"/>
                  <a:lumOff val="35000"/>
                </a:schemeClr>
              </a:solidFill>
              <a:latin typeface="Sylfaen" pitchFamily="18" charset="0"/>
            </a:endParaRPr>
          </a:p>
          <a:p>
            <a:pPr algn="ctr"/>
            <a:endParaRPr lang="fr-FR" sz="1400" b="1" dirty="0">
              <a:latin typeface="Sylfaen" pitchFamily="18" charset="0"/>
            </a:endParaRPr>
          </a:p>
        </p:txBody>
      </p:sp>
      <p:sp>
        <p:nvSpPr>
          <p:cNvPr id="74" name="Rectangle 73"/>
          <p:cNvSpPr/>
          <p:nvPr/>
        </p:nvSpPr>
        <p:spPr>
          <a:xfrm>
            <a:off x="7421213" y="2199162"/>
            <a:ext cx="780983" cy="369332"/>
          </a:xfrm>
          <a:prstGeom prst="rect">
            <a:avLst/>
          </a:prstGeom>
        </p:spPr>
        <p:txBody>
          <a:bodyPr wrap="none">
            <a:spAutoFit/>
          </a:bodyPr>
          <a:lstStyle/>
          <a:p>
            <a:pPr algn="ctr"/>
            <a:r>
              <a:rPr lang="fr-FR" dirty="0" smtClean="0">
                <a:solidFill>
                  <a:srgbClr val="5D7373"/>
                </a:solidFill>
                <a:latin typeface="Tw Cen MT" panose="020B0602020104020603" pitchFamily="34" charset="0"/>
              </a:rPr>
              <a:t>Intitulé</a:t>
            </a:r>
            <a:endParaRPr lang="fr-FR" dirty="0">
              <a:solidFill>
                <a:srgbClr val="5D7373"/>
              </a:solidFill>
              <a:latin typeface="Tw Cen MT" panose="020B0602020104020603" pitchFamily="34" charset="0"/>
            </a:endParaRPr>
          </a:p>
        </p:txBody>
      </p:sp>
      <p:sp>
        <p:nvSpPr>
          <p:cNvPr id="75" name="Rectangle 74"/>
          <p:cNvSpPr>
            <a:spLocks noChangeArrowheads="1"/>
          </p:cNvSpPr>
          <p:nvPr/>
        </p:nvSpPr>
        <p:spPr bwMode="auto">
          <a:xfrm>
            <a:off x="3544781" y="2639512"/>
            <a:ext cx="8404045" cy="1689485"/>
          </a:xfrm>
          <a:prstGeom prst="rect">
            <a:avLst/>
          </a:prstGeom>
          <a:noFill/>
          <a:ln w="31750">
            <a:solidFill>
              <a:schemeClr val="tx1">
                <a:lumMod val="100000"/>
                <a:lumOff val="0"/>
              </a:schemeClr>
            </a:solidFill>
            <a:miter lim="800000"/>
            <a:headEnd/>
            <a:tailEnd/>
          </a:ln>
          <a:effectLst>
            <a:outerShdw dist="107763" dir="8100000" algn="ctr" rotWithShape="0">
              <a:srgbClr val="868686">
                <a:alpha val="50000"/>
              </a:srgbClr>
            </a:outerShdw>
          </a:effectLst>
          <a:extLst>
            <a:ext uri="{909E8E84-426E-40DD-AFC4-6F175D3DCCD1}">
              <a14:hiddenFill xmlns:a14="http://schemas.microsoft.com/office/drawing/2010/main">
                <a:solidFill>
                  <a:schemeClr val="lt1">
                    <a:lumMod val="100000"/>
                    <a:lumOff val="0"/>
                  </a:schemeClr>
                </a:solidFill>
              </a14:hiddenFill>
            </a:ext>
          </a:extLst>
        </p:spPr>
        <p:txBody>
          <a:bodyPr rot="0" vert="horz" wrap="square" lIns="91440" tIns="45720" rIns="91440" bIns="45720" anchor="t" anchorCtr="0" upright="1">
            <a:noAutofit/>
          </a:bodyPr>
          <a:lstStyle/>
          <a:p>
            <a:endParaRPr lang="fr-FR"/>
          </a:p>
        </p:txBody>
      </p:sp>
      <p:pic>
        <p:nvPicPr>
          <p:cNvPr id="76" name="Imag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6637" y="182069"/>
            <a:ext cx="1696513" cy="494412"/>
          </a:xfrm>
          <a:prstGeom prst="rect">
            <a:avLst/>
          </a:prstGeom>
        </p:spPr>
      </p:pic>
      <p:pic>
        <p:nvPicPr>
          <p:cNvPr id="77" name="Imag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2402" y="68817"/>
            <a:ext cx="1957036" cy="607664"/>
          </a:xfrm>
          <a:prstGeom prst="rect">
            <a:avLst/>
          </a:prstGeom>
        </p:spPr>
      </p:pic>
    </p:spTree>
    <p:extLst>
      <p:ext uri="{BB962C8B-B14F-4D97-AF65-F5344CB8AC3E}">
        <p14:creationId xmlns:p14="http://schemas.microsoft.com/office/powerpoint/2010/main" val="758661002"/>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36"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Description du projet</a:t>
            </a:r>
          </a:p>
        </p:txBody>
      </p:sp>
      <p:sp>
        <p:nvSpPr>
          <p:cNvPr id="41"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Organisme d’accueil</a:t>
            </a:r>
          </a:p>
        </p:txBody>
      </p:sp>
      <p:sp>
        <p:nvSpPr>
          <p:cNvPr id="42"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a:t>Conduite du projet</a:t>
            </a:r>
          </a:p>
        </p:txBody>
      </p:sp>
      <p:sp>
        <p:nvSpPr>
          <p:cNvPr id="46" name="ZoneTexte 45"/>
          <p:cNvSpPr txBox="1"/>
          <p:nvPr/>
        </p:nvSpPr>
        <p:spPr>
          <a:xfrm>
            <a:off x="2418311" y="1229442"/>
            <a:ext cx="8374563" cy="1107996"/>
          </a:xfrm>
          <a:prstGeom prst="rect">
            <a:avLst/>
          </a:prstGeom>
          <a:noFill/>
        </p:spPr>
        <p:txBody>
          <a:bodyPr wrap="square" rtlCol="0">
            <a:spAutoFit/>
          </a:bodyPr>
          <a:lstStyle/>
          <a:p>
            <a:pPr algn="ctr"/>
            <a:r>
              <a:rPr lang="fr-FR" sz="6600" b="1" dirty="0" smtClean="0">
                <a:ln>
                  <a:solidFill>
                    <a:srgbClr val="52CDC0"/>
                  </a:solidFill>
                </a:ln>
                <a:solidFill>
                  <a:schemeClr val="tx1">
                    <a:lumMod val="75000"/>
                    <a:lumOff val="25000"/>
                  </a:schemeClr>
                </a:solidFill>
                <a:latin typeface="Tw Cen MT" panose="020B0602020104020603" pitchFamily="34" charset="0"/>
              </a:rPr>
              <a:t>Distribution des phases</a:t>
            </a:r>
            <a:endParaRPr lang="fr-FR" sz="6600" b="1" dirty="0">
              <a:ln>
                <a:solidFill>
                  <a:srgbClr val="52CDC0"/>
                </a:solidFill>
              </a:ln>
              <a:solidFill>
                <a:schemeClr val="tx1">
                  <a:lumMod val="75000"/>
                  <a:lumOff val="25000"/>
                </a:schemeClr>
              </a:solidFill>
              <a:latin typeface="Tw Cen MT" panose="020B0602020104020603" pitchFamily="34" charset="0"/>
            </a:endParaRPr>
          </a:p>
        </p:txBody>
      </p:sp>
      <p:pic>
        <p:nvPicPr>
          <p:cNvPr id="50" name="image5.jpeg"/>
          <p:cNvPicPr/>
          <p:nvPr/>
        </p:nvPicPr>
        <p:blipFill>
          <a:blip r:embed="rId5" cstate="print"/>
          <a:stretch>
            <a:fillRect/>
          </a:stretch>
        </p:blipFill>
        <p:spPr>
          <a:xfrm>
            <a:off x="3462777" y="2415947"/>
            <a:ext cx="6213814" cy="3781653"/>
          </a:xfrm>
          <a:prstGeom prst="rect">
            <a:avLst/>
          </a:prstGeom>
        </p:spPr>
      </p:pic>
    </p:spTree>
    <p:extLst>
      <p:ext uri="{BB962C8B-B14F-4D97-AF65-F5344CB8AC3E}">
        <p14:creationId xmlns:p14="http://schemas.microsoft.com/office/powerpoint/2010/main" val="219186721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 calcmode="lin" valueType="num">
                                      <p:cBhvr additive="base">
                                        <p:cTn id="7"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36"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Description du projet</a:t>
            </a:r>
          </a:p>
        </p:txBody>
      </p:sp>
      <p:sp>
        <p:nvSpPr>
          <p:cNvPr id="41"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Organisme d’accueil</a:t>
            </a:r>
          </a:p>
        </p:txBody>
      </p:sp>
      <p:sp>
        <p:nvSpPr>
          <p:cNvPr id="42"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a:t>Conduite du projet</a:t>
            </a:r>
          </a:p>
        </p:txBody>
      </p:sp>
      <p:sp>
        <p:nvSpPr>
          <p:cNvPr id="46" name="ZoneTexte 45"/>
          <p:cNvSpPr txBox="1"/>
          <p:nvPr/>
        </p:nvSpPr>
        <p:spPr>
          <a:xfrm>
            <a:off x="2418311" y="1229442"/>
            <a:ext cx="8374563" cy="1107996"/>
          </a:xfrm>
          <a:prstGeom prst="rect">
            <a:avLst/>
          </a:prstGeom>
          <a:noFill/>
        </p:spPr>
        <p:txBody>
          <a:bodyPr wrap="square" rtlCol="0">
            <a:spAutoFit/>
          </a:bodyPr>
          <a:lstStyle/>
          <a:p>
            <a:pPr algn="ctr"/>
            <a:r>
              <a:rPr lang="fr-FR" sz="6600" b="1" dirty="0" smtClean="0">
                <a:ln>
                  <a:solidFill>
                    <a:srgbClr val="52CDC0"/>
                  </a:solidFill>
                </a:ln>
                <a:solidFill>
                  <a:schemeClr val="tx1">
                    <a:lumMod val="75000"/>
                    <a:lumOff val="25000"/>
                  </a:schemeClr>
                </a:solidFill>
                <a:latin typeface="Tw Cen MT" panose="020B0602020104020603" pitchFamily="34" charset="0"/>
              </a:rPr>
              <a:t>Distribution des tâches</a:t>
            </a:r>
            <a:endParaRPr lang="fr-FR" sz="6600" b="1" dirty="0">
              <a:ln>
                <a:solidFill>
                  <a:srgbClr val="52CDC0"/>
                </a:solidFill>
              </a:ln>
              <a:solidFill>
                <a:schemeClr val="tx1">
                  <a:lumMod val="75000"/>
                  <a:lumOff val="25000"/>
                </a:schemeClr>
              </a:solidFill>
              <a:latin typeface="Tw Cen MT" panose="020B0602020104020603" pitchFamily="34" charset="0"/>
            </a:endParaRPr>
          </a:p>
        </p:txBody>
      </p:sp>
      <p:pic>
        <p:nvPicPr>
          <p:cNvPr id="50" name="image7.jpeg"/>
          <p:cNvPicPr/>
          <p:nvPr/>
        </p:nvPicPr>
        <p:blipFill>
          <a:blip r:embed="rId5">
            <a:extLst>
              <a:ext uri="{28A0092B-C50C-407E-A947-70E740481C1C}">
                <a14:useLocalDpi xmlns:a14="http://schemas.microsoft.com/office/drawing/2010/main" val="0"/>
              </a:ext>
            </a:extLst>
          </a:blip>
          <a:stretch>
            <a:fillRect/>
          </a:stretch>
        </p:blipFill>
        <p:spPr>
          <a:xfrm>
            <a:off x="2464579" y="2824175"/>
            <a:ext cx="7961395" cy="2689216"/>
          </a:xfrm>
          <a:prstGeom prst="rect">
            <a:avLst/>
          </a:prstGeom>
        </p:spPr>
      </p:pic>
    </p:spTree>
    <p:extLst>
      <p:ext uri="{BB962C8B-B14F-4D97-AF65-F5344CB8AC3E}">
        <p14:creationId xmlns:p14="http://schemas.microsoft.com/office/powerpoint/2010/main" val="219577420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 calcmode="lin" valueType="num">
                                      <p:cBhvr additive="base">
                                        <p:cTn id="7"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grpSp>
        <p:nvGrpSpPr>
          <p:cNvPr id="91" name="Group 99">
            <a:extLst>
              <a:ext uri="{FF2B5EF4-FFF2-40B4-BE49-F238E27FC236}">
                <a16:creationId xmlns:a16="http://schemas.microsoft.com/office/drawing/2014/main" xmlns="" id="{12310FCA-56F2-4778-94B7-C1B5FD53AE20}"/>
              </a:ext>
            </a:extLst>
          </p:cNvPr>
          <p:cNvGrpSpPr/>
          <p:nvPr/>
        </p:nvGrpSpPr>
        <p:grpSpPr>
          <a:xfrm>
            <a:off x="6408416" y="1583280"/>
            <a:ext cx="1805441" cy="1866900"/>
            <a:chOff x="3894120" y="2209800"/>
            <a:chExt cx="1805441" cy="1866900"/>
          </a:xfrm>
        </p:grpSpPr>
        <p:sp>
          <p:nvSpPr>
            <p:cNvPr id="92" name="Rectangle: Top Corners Rounded 100">
              <a:extLst>
                <a:ext uri="{FF2B5EF4-FFF2-40B4-BE49-F238E27FC236}">
                  <a16:creationId xmlns:a16="http://schemas.microsoft.com/office/drawing/2014/main" xmlns="" id="{E792FABC-AA8F-4748-B8FA-DBB9112863AC}"/>
                </a:ext>
              </a:extLst>
            </p:cNvPr>
            <p:cNvSpPr/>
            <p:nvPr/>
          </p:nvSpPr>
          <p:spPr>
            <a:xfrm>
              <a:off x="3991395" y="2209800"/>
              <a:ext cx="1591582" cy="1866900"/>
            </a:xfrm>
            <a:prstGeom prst="round2SameRect">
              <a:avLst>
                <a:gd name="adj1" fmla="val 12063"/>
                <a:gd name="adj2" fmla="val 0"/>
              </a:avLst>
            </a:pr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TextBox 101">
              <a:extLst>
                <a:ext uri="{FF2B5EF4-FFF2-40B4-BE49-F238E27FC236}">
                  <a16:creationId xmlns:a16="http://schemas.microsoft.com/office/drawing/2014/main" xmlns="" id="{83919267-9DA5-4811-B4F4-94D72398E7FD}"/>
                </a:ext>
              </a:extLst>
            </p:cNvPr>
            <p:cNvSpPr txBox="1"/>
            <p:nvPr/>
          </p:nvSpPr>
          <p:spPr>
            <a:xfrm>
              <a:off x="3894120" y="2210136"/>
              <a:ext cx="1805441" cy="707886"/>
            </a:xfrm>
            <a:prstGeom prst="rect">
              <a:avLst/>
            </a:prstGeom>
            <a:noFill/>
          </p:spPr>
          <p:txBody>
            <a:bodyPr wrap="square" rtlCol="0">
              <a:spAutoFit/>
            </a:bodyPr>
            <a:lstStyle/>
            <a:p>
              <a:pPr algn="ctr"/>
              <a:r>
                <a:rPr lang="fr-FR" sz="2000" b="1" dirty="0">
                  <a:solidFill>
                    <a:srgbClr val="E6E7E9"/>
                  </a:solidFill>
                  <a:latin typeface="Tw Cen MT" panose="020B0602020104020603" pitchFamily="34" charset="0"/>
                </a:rPr>
                <a:t>E</a:t>
              </a:r>
              <a:r>
                <a:rPr lang="fr-FR" sz="2000" b="1" dirty="0" smtClean="0">
                  <a:solidFill>
                    <a:srgbClr val="E6E7E9"/>
                  </a:solidFill>
                  <a:latin typeface="Tw Cen MT" panose="020B0602020104020603" pitchFamily="34" charset="0"/>
                </a:rPr>
                <a:t>tude de faisabilité</a:t>
              </a:r>
              <a:endParaRPr lang="fr-FR" sz="2000" b="1" dirty="0">
                <a:solidFill>
                  <a:srgbClr val="E6E7E9"/>
                </a:solidFill>
                <a:latin typeface="Tw Cen MT" panose="020B0602020104020603" pitchFamily="34" charset="0"/>
              </a:endParaRPr>
            </a:p>
          </p:txBody>
        </p:sp>
        <p:sp>
          <p:nvSpPr>
            <p:cNvPr id="94" name="TextBox 102">
              <a:extLst>
                <a:ext uri="{FF2B5EF4-FFF2-40B4-BE49-F238E27FC236}">
                  <a16:creationId xmlns:a16="http://schemas.microsoft.com/office/drawing/2014/main" xmlns="" id="{FECB41C1-3E79-45AA-B100-38C9E092C776}"/>
                </a:ext>
              </a:extLst>
            </p:cNvPr>
            <p:cNvSpPr txBox="1"/>
            <p:nvPr/>
          </p:nvSpPr>
          <p:spPr>
            <a:xfrm>
              <a:off x="4339969" y="2723346"/>
              <a:ext cx="894432" cy="830997"/>
            </a:xfrm>
            <a:prstGeom prst="rect">
              <a:avLst/>
            </a:prstGeom>
            <a:noFill/>
          </p:spPr>
          <p:txBody>
            <a:bodyPr wrap="square" rtlCol="0">
              <a:spAutoFit/>
            </a:bodyPr>
            <a:lstStyle/>
            <a:p>
              <a:pPr algn="ctr"/>
              <a:r>
                <a:rPr lang="fr-FR" sz="4800" b="1" smtClean="0">
                  <a:solidFill>
                    <a:srgbClr val="E6E7E9"/>
                  </a:solidFill>
                  <a:latin typeface="Tw Cen MT" panose="020B0602020104020603" pitchFamily="34" charset="0"/>
                </a:rPr>
                <a:t>2</a:t>
              </a:r>
              <a:endParaRPr lang="fr-FR" sz="6000" b="1">
                <a:solidFill>
                  <a:srgbClr val="E6E7E9"/>
                </a:solidFill>
                <a:latin typeface="Tw Cen MT" panose="020B0602020104020603" pitchFamily="34" charset="0"/>
              </a:endParaRPr>
            </a:p>
          </p:txBody>
        </p:sp>
      </p:grpSp>
      <p:grpSp>
        <p:nvGrpSpPr>
          <p:cNvPr id="95" name="Group 103">
            <a:extLst>
              <a:ext uri="{FF2B5EF4-FFF2-40B4-BE49-F238E27FC236}">
                <a16:creationId xmlns:a16="http://schemas.microsoft.com/office/drawing/2014/main" xmlns="" id="{A87830BE-EEF7-4034-8ABE-3212DB467DB4}"/>
              </a:ext>
            </a:extLst>
          </p:cNvPr>
          <p:cNvGrpSpPr/>
          <p:nvPr/>
        </p:nvGrpSpPr>
        <p:grpSpPr>
          <a:xfrm>
            <a:off x="3900216" y="1579973"/>
            <a:ext cx="1805441" cy="1870207"/>
            <a:chOff x="1385920" y="2206493"/>
            <a:chExt cx="1805441" cy="1870207"/>
          </a:xfrm>
        </p:grpSpPr>
        <p:sp>
          <p:nvSpPr>
            <p:cNvPr id="119"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TextBox 105">
              <a:extLst>
                <a:ext uri="{FF2B5EF4-FFF2-40B4-BE49-F238E27FC236}">
                  <a16:creationId xmlns:a16="http://schemas.microsoft.com/office/drawing/2014/main" xmlns="" id="{5D8301A0-49D9-41A5-A227-2E35458E6401}"/>
                </a:ext>
              </a:extLst>
            </p:cNvPr>
            <p:cNvSpPr txBox="1"/>
            <p:nvPr/>
          </p:nvSpPr>
          <p:spPr>
            <a:xfrm>
              <a:off x="1385920" y="2206493"/>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Analyse du besoin</a:t>
              </a:r>
              <a:endParaRPr lang="fr-FR" sz="2400" b="1" dirty="0">
                <a:solidFill>
                  <a:srgbClr val="E6E7E9"/>
                </a:solidFill>
                <a:latin typeface="Tw Cen MT" panose="020B0602020104020603" pitchFamily="34" charset="0"/>
              </a:endParaRPr>
            </a:p>
          </p:txBody>
        </p:sp>
        <p:sp>
          <p:nvSpPr>
            <p:cNvPr id="123" name="TextBox 106">
              <a:extLst>
                <a:ext uri="{FF2B5EF4-FFF2-40B4-BE49-F238E27FC236}">
                  <a16:creationId xmlns:a16="http://schemas.microsoft.com/office/drawing/2014/main" xmlns="" id="{236675CF-5B12-4D6B-8C03-F29656450255}"/>
                </a:ext>
              </a:extLst>
            </p:cNvPr>
            <p:cNvSpPr txBox="1"/>
            <p:nvPr/>
          </p:nvSpPr>
          <p:spPr>
            <a:xfrm>
              <a:off x="1843092" y="2723346"/>
              <a:ext cx="894432" cy="830997"/>
            </a:xfrm>
            <a:prstGeom prst="rect">
              <a:avLst/>
            </a:prstGeom>
            <a:noFill/>
          </p:spPr>
          <p:txBody>
            <a:bodyPr wrap="square" rtlCol="0">
              <a:spAutoFit/>
            </a:bodyPr>
            <a:lstStyle/>
            <a:p>
              <a:pPr algn="ctr"/>
              <a:r>
                <a:rPr lang="fr-FR" sz="4800" b="1" dirty="0" smtClean="0">
                  <a:solidFill>
                    <a:srgbClr val="E6E7E9"/>
                  </a:solidFill>
                  <a:latin typeface="Tw Cen MT" panose="020B0602020104020603" pitchFamily="34" charset="0"/>
                </a:rPr>
                <a:t>1</a:t>
              </a:r>
              <a:endParaRPr lang="fr-FR" sz="4800" b="1" dirty="0">
                <a:solidFill>
                  <a:srgbClr val="E6E7E9"/>
                </a:solidFill>
                <a:latin typeface="Tw Cen MT" panose="020B0602020104020603" pitchFamily="34" charset="0"/>
              </a:endParaRPr>
            </a:p>
          </p:txBody>
        </p:sp>
      </p:grpSp>
      <p:sp>
        <p:nvSpPr>
          <p:cNvPr id="126" name="Freeform: Shape 107">
            <a:extLst>
              <a:ext uri="{FF2B5EF4-FFF2-40B4-BE49-F238E27FC236}">
                <a16:creationId xmlns:a16="http://schemas.microsoft.com/office/drawing/2014/main" xmlns="" id="{48958204-CE05-4E79-AC55-C76FBB79E37F}"/>
              </a:ext>
            </a:extLst>
          </p:cNvPr>
          <p:cNvSpPr/>
          <p:nvPr/>
        </p:nvSpPr>
        <p:spPr>
          <a:xfrm flipV="1">
            <a:off x="4008814" y="251673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Freeform: Shape 108">
            <a:extLst>
              <a:ext uri="{FF2B5EF4-FFF2-40B4-BE49-F238E27FC236}">
                <a16:creationId xmlns:a16="http://schemas.microsoft.com/office/drawing/2014/main" xmlns="" id="{406A5A75-24F0-496A-82D6-E2B37B100BBD}"/>
              </a:ext>
            </a:extLst>
          </p:cNvPr>
          <p:cNvSpPr/>
          <p:nvPr/>
        </p:nvSpPr>
        <p:spPr>
          <a:xfrm flipV="1">
            <a:off x="6505691" y="251673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TextBox 115">
            <a:extLst>
              <a:ext uri="{FF2B5EF4-FFF2-40B4-BE49-F238E27FC236}">
                <a16:creationId xmlns:a16="http://schemas.microsoft.com/office/drawing/2014/main" xmlns="" id="{FC94FF53-E358-452A-A5CE-3296318ABBE9}"/>
              </a:ext>
            </a:extLst>
          </p:cNvPr>
          <p:cNvSpPr txBox="1"/>
          <p:nvPr/>
        </p:nvSpPr>
        <p:spPr>
          <a:xfrm>
            <a:off x="4003145" y="3520307"/>
            <a:ext cx="1591582" cy="738664"/>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Contextualisation du Smart-</a:t>
            </a:r>
            <a:r>
              <a:rPr lang="fr-FR" sz="1400" b="1" dirty="0" err="1" smtClean="0">
                <a:solidFill>
                  <a:srgbClr val="A6A6A6"/>
                </a:solidFill>
                <a:latin typeface="Tw Cen MT" panose="020B0602020104020603" pitchFamily="34" charset="0"/>
              </a:rPr>
              <a:t>Warehousing</a:t>
            </a:r>
            <a:endParaRPr lang="fr-FR" sz="1400" b="1" dirty="0">
              <a:solidFill>
                <a:srgbClr val="A6A6A6"/>
              </a:solidFill>
              <a:latin typeface="Tw Cen MT" panose="020B0602020104020603" pitchFamily="34" charset="0"/>
            </a:endParaRPr>
          </a:p>
        </p:txBody>
      </p:sp>
      <p:sp>
        <p:nvSpPr>
          <p:cNvPr id="139" name="TextBox 118">
            <a:extLst>
              <a:ext uri="{FF2B5EF4-FFF2-40B4-BE49-F238E27FC236}">
                <a16:creationId xmlns:a16="http://schemas.microsoft.com/office/drawing/2014/main" xmlns="" id="{BBD17202-B0A7-4912-9A5D-8F55518824B3}"/>
              </a:ext>
            </a:extLst>
          </p:cNvPr>
          <p:cNvSpPr txBox="1"/>
          <p:nvPr/>
        </p:nvSpPr>
        <p:spPr>
          <a:xfrm>
            <a:off x="6491970" y="3520307"/>
            <a:ext cx="1591582" cy="738664"/>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Diagrammes d’étude de faisabilité</a:t>
            </a:r>
            <a:endParaRPr lang="fr-FR" sz="1400" b="1" dirty="0">
              <a:solidFill>
                <a:srgbClr val="A6A6A6"/>
              </a:solidFill>
              <a:latin typeface="Tw Cen MT" panose="020B0602020104020603" pitchFamily="34" charset="0"/>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anim calcmode="lin" valueType="num">
                                      <p:cBhvr>
                                        <p:cTn id="8" dur="500" fill="hold"/>
                                        <p:tgtEl>
                                          <p:spTgt spid="126"/>
                                        </p:tgtEl>
                                        <p:attrNameLst>
                                          <p:attrName>ppt_x</p:attrName>
                                        </p:attrNameLst>
                                      </p:cBhvr>
                                      <p:tavLst>
                                        <p:tav tm="0">
                                          <p:val>
                                            <p:strVal val="#ppt_x"/>
                                          </p:val>
                                        </p:tav>
                                        <p:tav tm="100000">
                                          <p:val>
                                            <p:strVal val="#ppt_x"/>
                                          </p:val>
                                        </p:tav>
                                      </p:tavLst>
                                    </p:anim>
                                    <p:anim calcmode="lin" valueType="num">
                                      <p:cBhvr>
                                        <p:cTn id="9" dur="500" fill="hold"/>
                                        <p:tgtEl>
                                          <p:spTgt spid="1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500"/>
                                        <p:tgtEl>
                                          <p:spTgt spid="95"/>
                                        </p:tgtEl>
                                      </p:cBhvr>
                                    </p:animEffect>
                                    <p:anim calcmode="lin" valueType="num">
                                      <p:cBhvr>
                                        <p:cTn id="14" dur="500" fill="hold"/>
                                        <p:tgtEl>
                                          <p:spTgt spid="95"/>
                                        </p:tgtEl>
                                        <p:attrNameLst>
                                          <p:attrName>ppt_x</p:attrName>
                                        </p:attrNameLst>
                                      </p:cBhvr>
                                      <p:tavLst>
                                        <p:tav tm="0">
                                          <p:val>
                                            <p:strVal val="#ppt_x"/>
                                          </p:val>
                                        </p:tav>
                                        <p:tav tm="100000">
                                          <p:val>
                                            <p:strVal val="#ppt_x"/>
                                          </p:val>
                                        </p:tav>
                                      </p:tavLst>
                                    </p:anim>
                                    <p:anim calcmode="lin" valueType="num">
                                      <p:cBhvr>
                                        <p:cTn id="15" dur="500" fill="hold"/>
                                        <p:tgtEl>
                                          <p:spTgt spid="95"/>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25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500"/>
                                        <p:tgtEl>
                                          <p:spTgt spid="127"/>
                                        </p:tgtEl>
                                      </p:cBhvr>
                                    </p:animEffect>
                                    <p:anim calcmode="lin" valueType="num">
                                      <p:cBhvr>
                                        <p:cTn id="20" dur="500" fill="hold"/>
                                        <p:tgtEl>
                                          <p:spTgt spid="127"/>
                                        </p:tgtEl>
                                        <p:attrNameLst>
                                          <p:attrName>ppt_x</p:attrName>
                                        </p:attrNameLst>
                                      </p:cBhvr>
                                      <p:tavLst>
                                        <p:tav tm="0">
                                          <p:val>
                                            <p:strVal val="#ppt_x"/>
                                          </p:val>
                                        </p:tav>
                                        <p:tav tm="100000">
                                          <p:val>
                                            <p:strVal val="#ppt_x"/>
                                          </p:val>
                                        </p:tav>
                                      </p:tavLst>
                                    </p:anim>
                                    <p:anim calcmode="lin" valueType="num">
                                      <p:cBhvr>
                                        <p:cTn id="21" dur="500" fill="hold"/>
                                        <p:tgtEl>
                                          <p:spTgt spid="127"/>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anim calcmode="lin" valueType="num">
                                      <p:cBhvr>
                                        <p:cTn id="26" dur="500" fill="hold"/>
                                        <p:tgtEl>
                                          <p:spTgt spid="91"/>
                                        </p:tgtEl>
                                        <p:attrNameLst>
                                          <p:attrName>ppt_x</p:attrName>
                                        </p:attrNameLst>
                                      </p:cBhvr>
                                      <p:tavLst>
                                        <p:tav tm="0">
                                          <p:val>
                                            <p:strVal val="#ppt_x"/>
                                          </p:val>
                                        </p:tav>
                                        <p:tav tm="100000">
                                          <p:val>
                                            <p:strVal val="#ppt_x"/>
                                          </p:val>
                                        </p:tav>
                                      </p:tavLst>
                                    </p:anim>
                                    <p:anim calcmode="lin" valueType="num">
                                      <p:cBhvr>
                                        <p:cTn id="27" dur="5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6"/>
                                        </p:tgtEl>
                                        <p:attrNameLst>
                                          <p:attrName>style.visibility</p:attrName>
                                        </p:attrNameLst>
                                      </p:cBhvr>
                                      <p:to>
                                        <p:strVal val="visible"/>
                                      </p:to>
                                    </p:set>
                                    <p:anim calcmode="lin" valueType="num">
                                      <p:cBhvr additive="base">
                                        <p:cTn id="32" dur="500" fill="hold"/>
                                        <p:tgtEl>
                                          <p:spTgt spid="136"/>
                                        </p:tgtEl>
                                        <p:attrNameLst>
                                          <p:attrName>ppt_x</p:attrName>
                                        </p:attrNameLst>
                                      </p:cBhvr>
                                      <p:tavLst>
                                        <p:tav tm="0">
                                          <p:val>
                                            <p:strVal val="#ppt_x"/>
                                          </p:val>
                                        </p:tav>
                                        <p:tav tm="100000">
                                          <p:val>
                                            <p:strVal val="#ppt_x"/>
                                          </p:val>
                                        </p:tav>
                                      </p:tavLst>
                                    </p:anim>
                                    <p:anim calcmode="lin" valueType="num">
                                      <p:cBhvr additive="base">
                                        <p:cTn id="33" dur="500" fill="hold"/>
                                        <p:tgtEl>
                                          <p:spTgt spid="13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7" grpId="0" animBg="1"/>
      <p:bldP spid="136" grpId="0"/>
      <p:bldP spid="1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7588967" y="-1464366"/>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Etude de faisabilité</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4709486" y="-1464367"/>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Analyse du besoin</a:t>
            </a:r>
            <a:endParaRPr lang="fr-FR" b="1" dirty="0"/>
          </a:p>
        </p:txBody>
      </p:sp>
      <p:sp>
        <p:nvSpPr>
          <p:cNvPr id="36" name="TextBox 16">
            <a:extLst>
              <a:ext uri="{FF2B5EF4-FFF2-40B4-BE49-F238E27FC236}">
                <a16:creationId xmlns:a16="http://schemas.microsoft.com/office/drawing/2014/main" xmlns="" id="{A2347291-E14A-4C41-ADE2-84F01D888DC0}"/>
              </a:ext>
            </a:extLst>
          </p:cNvPr>
          <p:cNvSpPr txBox="1"/>
          <p:nvPr/>
        </p:nvSpPr>
        <p:spPr>
          <a:xfrm>
            <a:off x="3558180" y="35839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DU BESOIN</a:t>
            </a:r>
            <a:endParaRPr lang="en-US" sz="6600" b="1" dirty="0">
              <a:solidFill>
                <a:schemeClr val="tx1">
                  <a:lumMod val="75000"/>
                  <a:lumOff val="25000"/>
                </a:schemeClr>
              </a:solidFill>
              <a:latin typeface="Tw Cen MT" panose="020B0602020104020603" pitchFamily="34" charset="0"/>
            </a:endParaRPr>
          </a:p>
        </p:txBody>
      </p:sp>
      <p:sp>
        <p:nvSpPr>
          <p:cNvPr id="37" name="TextBox 14">
            <a:extLst>
              <a:ext uri="{FF2B5EF4-FFF2-40B4-BE49-F238E27FC236}">
                <a16:creationId xmlns:a16="http://schemas.microsoft.com/office/drawing/2014/main" xmlns="" id="{FA190EE7-CF11-43A9-A5FA-A9EBF0755B25}"/>
              </a:ext>
            </a:extLst>
          </p:cNvPr>
          <p:cNvSpPr txBox="1"/>
          <p:nvPr/>
        </p:nvSpPr>
        <p:spPr>
          <a:xfrm>
            <a:off x="3871687" y="27210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ANALYSE </a:t>
            </a:r>
            <a:endParaRPr lang="en-US" sz="6600" b="1" dirty="0">
              <a:solidFill>
                <a:schemeClr val="tx1">
                  <a:lumMod val="75000"/>
                  <a:lumOff val="25000"/>
                </a:schemeClr>
              </a:solidFill>
              <a:latin typeface="Tw Cen MT" panose="020B0602020104020603" pitchFamily="34" charset="0"/>
            </a:endParaRPr>
          </a:p>
        </p:txBody>
      </p:sp>
      <p:cxnSp>
        <p:nvCxnSpPr>
          <p:cNvPr id="38" name="Straight Connector 6">
            <a:extLst>
              <a:ext uri="{FF2B5EF4-FFF2-40B4-BE49-F238E27FC236}">
                <a16:creationId xmlns:a16="http://schemas.microsoft.com/office/drawing/2014/main" xmlns="" id="{F4051ABA-04D7-4D17-A46A-7024066DA1AF}"/>
              </a:ext>
            </a:extLst>
          </p:cNvPr>
          <p:cNvCxnSpPr>
            <a:cxnSpLocks/>
          </p:cNvCxnSpPr>
          <p:nvPr/>
        </p:nvCxnSpPr>
        <p:spPr>
          <a:xfrm>
            <a:off x="5593134" y="18264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7444159" y="37541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9">
            <a:extLst>
              <a:ext uri="{FF2B5EF4-FFF2-40B4-BE49-F238E27FC236}">
                <a16:creationId xmlns:a16="http://schemas.microsoft.com/office/drawing/2014/main" xmlns="" id="{7848A8EE-6B05-4B73-88E5-ACADE64F49E6}"/>
              </a:ext>
            </a:extLst>
          </p:cNvPr>
          <p:cNvCxnSpPr>
            <a:cxnSpLocks/>
          </p:cNvCxnSpPr>
          <p:nvPr/>
        </p:nvCxnSpPr>
        <p:spPr>
          <a:xfrm>
            <a:off x="5593134" y="5611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xmlns="" id="{2590B1C1-9717-44CD-9713-093B4CA349A1}"/>
              </a:ext>
            </a:extLst>
          </p:cNvPr>
          <p:cNvCxnSpPr>
            <a:cxnSpLocks/>
          </p:cNvCxnSpPr>
          <p:nvPr/>
        </p:nvCxnSpPr>
        <p:spPr>
          <a:xfrm>
            <a:off x="5663413" y="50402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xmlns="" id="{16333020-CB81-452F-9BE2-B43C85797E36}"/>
              </a:ext>
            </a:extLst>
          </p:cNvPr>
          <p:cNvCxnSpPr>
            <a:cxnSpLocks/>
          </p:cNvCxnSpPr>
          <p:nvPr/>
        </p:nvCxnSpPr>
        <p:spPr>
          <a:xfrm>
            <a:off x="5663413" y="18264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40373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50"/>
                                        <p:tgtEl>
                                          <p:spTgt spid="4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250"/>
                                        <p:tgtEl>
                                          <p:spTgt spid="3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250"/>
                                        <p:tgtEl>
                                          <p:spTgt spid="3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right)">
                                      <p:cBhvr>
                                        <p:cTn id="19" dur="250"/>
                                        <p:tgtEl>
                                          <p:spTgt spid="4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1"/>
                                        </p:tgtEl>
                                      </p:cBhvr>
                                    </p:animEffect>
                                    <p:set>
                                      <p:cBhvr>
                                        <p:cTn id="37" dur="1" fill="hold">
                                          <p:stCondLst>
                                            <p:cond delay="249"/>
                                          </p:stCondLst>
                                        </p:cTn>
                                        <p:tgtEl>
                                          <p:spTgt spid="41"/>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0"/>
                                        </p:tgtEl>
                                      </p:cBhvr>
                                    </p:animEffect>
                                    <p:set>
                                      <p:cBhvr>
                                        <p:cTn id="41" dur="1" fill="hold">
                                          <p:stCondLst>
                                            <p:cond delay="249"/>
                                          </p:stCondLst>
                                        </p:cTn>
                                        <p:tgtEl>
                                          <p:spTgt spid="40"/>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9"/>
                                        </p:tgtEl>
                                      </p:cBhvr>
                                    </p:animEffect>
                                    <p:set>
                                      <p:cBhvr>
                                        <p:cTn id="45" dur="1" fill="hold">
                                          <p:stCondLst>
                                            <p:cond delay="249"/>
                                          </p:stCondLst>
                                        </p:cTn>
                                        <p:tgtEl>
                                          <p:spTgt spid="39"/>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8"/>
                                        </p:tgtEl>
                                      </p:cBhvr>
                                    </p:animEffect>
                                    <p:set>
                                      <p:cBhvr>
                                        <p:cTn id="49" dur="1" fill="hold">
                                          <p:stCondLst>
                                            <p:cond delay="249"/>
                                          </p:stCondLst>
                                        </p:cTn>
                                        <p:tgtEl>
                                          <p:spTgt spid="38"/>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2"/>
                                        </p:tgtEl>
                                      </p:cBhvr>
                                    </p:animEffect>
                                    <p:set>
                                      <p:cBhvr>
                                        <p:cTn id="53" dur="1" fill="hold">
                                          <p:stCondLst>
                                            <p:cond delay="249"/>
                                          </p:stCondLst>
                                        </p:cTn>
                                        <p:tgtEl>
                                          <p:spTgt spid="4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7"/>
                                        </p:tgtEl>
                                        <p:attrNameLst>
                                          <p:attrName>ppt_x</p:attrName>
                                        </p:attrNameLst>
                                      </p:cBhvr>
                                      <p:tavLst>
                                        <p:tav tm="0">
                                          <p:val>
                                            <p:strVal val="ppt_x"/>
                                          </p:val>
                                        </p:tav>
                                        <p:tav tm="100000">
                                          <p:val>
                                            <p:strVal val="1+ppt_w/2"/>
                                          </p:val>
                                        </p:tav>
                                      </p:tavLst>
                                    </p:anim>
                                    <p:anim calcmode="lin" valueType="num">
                                      <p:cBhvr additive="base">
                                        <p:cTn id="56" dur="500"/>
                                        <p:tgtEl>
                                          <p:spTgt spid="37"/>
                                        </p:tgtEl>
                                        <p:attrNameLst>
                                          <p:attrName>ppt_y</p:attrName>
                                        </p:attrNameLst>
                                      </p:cBhvr>
                                      <p:tavLst>
                                        <p:tav tm="0">
                                          <p:val>
                                            <p:strVal val="ppt_y"/>
                                          </p:val>
                                        </p:tav>
                                        <p:tav tm="100000">
                                          <p:val>
                                            <p:strVal val="ppt_y"/>
                                          </p:val>
                                        </p:tav>
                                      </p:tavLst>
                                    </p:anim>
                                    <p:set>
                                      <p:cBhvr>
                                        <p:cTn id="57" dur="1" fill="hold">
                                          <p:stCondLst>
                                            <p:cond delay="499"/>
                                          </p:stCondLst>
                                        </p:cTn>
                                        <p:tgtEl>
                                          <p:spTgt spid="37"/>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6"/>
                                        </p:tgtEl>
                                        <p:attrNameLst>
                                          <p:attrName>ppt_x</p:attrName>
                                        </p:attrNameLst>
                                      </p:cBhvr>
                                      <p:tavLst>
                                        <p:tav tm="0">
                                          <p:val>
                                            <p:strVal val="ppt_x"/>
                                          </p:val>
                                        </p:tav>
                                        <p:tav tm="100000">
                                          <p:val>
                                            <p:strVal val="1+ppt_w/2"/>
                                          </p:val>
                                        </p:tav>
                                      </p:tavLst>
                                    </p:anim>
                                    <p:anim calcmode="lin" valueType="num">
                                      <p:cBhvr additive="base">
                                        <p:cTn id="60" dur="500"/>
                                        <p:tgtEl>
                                          <p:spTgt spid="36"/>
                                        </p:tgtEl>
                                        <p:attrNameLst>
                                          <p:attrName>ppt_y</p:attrName>
                                        </p:attrNameLst>
                                      </p:cBhvr>
                                      <p:tavLst>
                                        <p:tav tm="0">
                                          <p:val>
                                            <p:strVal val="ppt_y"/>
                                          </p:val>
                                        </p:tav>
                                        <p:tav tm="100000">
                                          <p:val>
                                            <p:strVal val="ppt_y"/>
                                          </p:val>
                                        </p:tav>
                                      </p:tavLst>
                                    </p:anim>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7588967" y="-1464366"/>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Etude de faisabilité</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4709486" y="-1464367"/>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Analyse du besoin</a:t>
            </a:r>
            <a:endParaRPr lang="fr-FR" b="1" dirty="0"/>
          </a:p>
        </p:txBody>
      </p:sp>
      <p:sp>
        <p:nvSpPr>
          <p:cNvPr id="35" name="ZoneTexte 34"/>
          <p:cNvSpPr txBox="1"/>
          <p:nvPr/>
        </p:nvSpPr>
        <p:spPr>
          <a:xfrm>
            <a:off x="2194954" y="1040371"/>
            <a:ext cx="7859301" cy="1107996"/>
          </a:xfrm>
          <a:prstGeom prst="rect">
            <a:avLst/>
          </a:prstGeom>
          <a:noFill/>
        </p:spPr>
        <p:txBody>
          <a:bodyPr wrap="square" rtlCol="0">
            <a:spAutoFit/>
          </a:bodyPr>
          <a:lstStyle/>
          <a:p>
            <a:pPr algn="ctr"/>
            <a:r>
              <a:rPr lang="fr-FR" sz="6600" b="1" dirty="0" smtClean="0">
                <a:ln>
                  <a:solidFill>
                    <a:srgbClr val="FFC730"/>
                  </a:solidFill>
                </a:ln>
                <a:solidFill>
                  <a:schemeClr val="tx1">
                    <a:lumMod val="75000"/>
                    <a:lumOff val="25000"/>
                  </a:schemeClr>
                </a:solidFill>
                <a:latin typeface="Tw Cen MT" panose="020B0602020104020603" pitchFamily="34" charset="0"/>
              </a:rPr>
              <a:t>Besoins du marché</a:t>
            </a:r>
            <a:endParaRPr lang="fr-FR" sz="6600" b="1" dirty="0">
              <a:ln>
                <a:solidFill>
                  <a:srgbClr val="FFC730"/>
                </a:solidFill>
              </a:ln>
              <a:solidFill>
                <a:schemeClr val="tx1">
                  <a:lumMod val="75000"/>
                  <a:lumOff val="25000"/>
                </a:schemeClr>
              </a:solidFill>
              <a:latin typeface="Tw Cen MT" panose="020B0602020104020603" pitchFamily="34" charset="0"/>
            </a:endParaRPr>
          </a:p>
        </p:txBody>
      </p:sp>
      <p:sp>
        <p:nvSpPr>
          <p:cNvPr id="36" name="ZoneTexte 35"/>
          <p:cNvSpPr txBox="1"/>
          <p:nvPr/>
        </p:nvSpPr>
        <p:spPr>
          <a:xfrm>
            <a:off x="4126545" y="2885440"/>
            <a:ext cx="5268474"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Agilité</a:t>
            </a: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Evolutivité</a:t>
            </a: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Visibilité des donnés</a:t>
            </a:r>
          </a:p>
        </p:txBody>
      </p:sp>
      <p:pic>
        <p:nvPicPr>
          <p:cNvPr id="37" name="Imag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386768" y="3114695"/>
            <a:ext cx="474812" cy="474812"/>
          </a:xfrm>
          <a:prstGeom prst="rect">
            <a:avLst/>
          </a:prstGeom>
        </p:spPr>
      </p:pic>
      <p:pic>
        <p:nvPicPr>
          <p:cNvPr id="39" name="Image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366910" y="3828873"/>
            <a:ext cx="474812" cy="474812"/>
          </a:xfrm>
          <a:prstGeom prst="rect">
            <a:avLst/>
          </a:prstGeom>
        </p:spPr>
      </p:pic>
      <p:pic>
        <p:nvPicPr>
          <p:cNvPr id="40" name="Imag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346128" y="4508816"/>
            <a:ext cx="474812" cy="474812"/>
          </a:xfrm>
          <a:prstGeom prst="rect">
            <a:avLst/>
          </a:prstGeom>
        </p:spPr>
      </p:pic>
    </p:spTree>
    <p:extLst>
      <p:ext uri="{BB962C8B-B14F-4D97-AF65-F5344CB8AC3E}">
        <p14:creationId xmlns:p14="http://schemas.microsoft.com/office/powerpoint/2010/main" val="240550691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anim calcmode="lin" valueType="num">
                                      <p:cBhvr additive="base">
                                        <p:cTn id="1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0-#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6">
                                            <p:txEl>
                                              <p:pRg st="1" end="1"/>
                                            </p:txEl>
                                          </p:spTgt>
                                        </p:tgtEl>
                                        <p:attrNameLst>
                                          <p:attrName>style.visibility</p:attrName>
                                        </p:attrNameLst>
                                      </p:cBhvr>
                                      <p:to>
                                        <p:strVal val="visible"/>
                                      </p:to>
                                    </p:set>
                                    <p:anim calcmode="lin" valueType="num">
                                      <p:cBhvr additive="base">
                                        <p:cTn id="27" dur="500" fill="hold"/>
                                        <p:tgtEl>
                                          <p:spTgt spid="36">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0-#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6">
                                            <p:txEl>
                                              <p:pRg st="2" end="2"/>
                                            </p:txEl>
                                          </p:spTgt>
                                        </p:tgtEl>
                                        <p:attrNameLst>
                                          <p:attrName>style.visibility</p:attrName>
                                        </p:attrNameLst>
                                      </p:cBhvr>
                                      <p:to>
                                        <p:strVal val="visible"/>
                                      </p:to>
                                    </p:set>
                                    <p:anim calcmode="lin" valueType="num">
                                      <p:cBhvr additive="base">
                                        <p:cTn id="37" dur="500" fill="hold"/>
                                        <p:tgtEl>
                                          <p:spTgt spid="36">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7588967" y="-1464366"/>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Etude de faisabilité</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4709486" y="-1464367"/>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Analyse du besoin</a:t>
            </a:r>
            <a:endParaRPr lang="fr-FR" b="1" dirty="0"/>
          </a:p>
        </p:txBody>
      </p:sp>
      <p:sp>
        <p:nvSpPr>
          <p:cNvPr id="35" name="ZoneTexte 34"/>
          <p:cNvSpPr txBox="1"/>
          <p:nvPr/>
        </p:nvSpPr>
        <p:spPr>
          <a:xfrm>
            <a:off x="1930794" y="1111491"/>
            <a:ext cx="8608024" cy="1107996"/>
          </a:xfrm>
          <a:prstGeom prst="rect">
            <a:avLst/>
          </a:prstGeom>
          <a:noFill/>
        </p:spPr>
        <p:txBody>
          <a:bodyPr wrap="square" rtlCol="0">
            <a:spAutoFit/>
          </a:bodyPr>
          <a:lstStyle/>
          <a:p>
            <a:pPr algn="ctr"/>
            <a:r>
              <a:rPr lang="fr-FR" sz="6600" b="1" dirty="0" smtClean="0">
                <a:ln>
                  <a:solidFill>
                    <a:srgbClr val="FFC730"/>
                  </a:solidFill>
                </a:ln>
                <a:solidFill>
                  <a:schemeClr val="tx1">
                    <a:lumMod val="75000"/>
                    <a:lumOff val="25000"/>
                  </a:schemeClr>
                </a:solidFill>
                <a:latin typeface="Tw Cen MT" panose="020B0602020104020603" pitchFamily="34" charset="0"/>
              </a:rPr>
              <a:t>Différentes technologies</a:t>
            </a:r>
            <a:endParaRPr lang="fr-FR" sz="6600" b="1" dirty="0">
              <a:ln>
                <a:solidFill>
                  <a:srgbClr val="FFC730"/>
                </a:solidFill>
              </a:ln>
              <a:solidFill>
                <a:schemeClr val="tx1">
                  <a:lumMod val="75000"/>
                  <a:lumOff val="25000"/>
                </a:schemeClr>
              </a:solidFill>
              <a:latin typeface="Tw Cen MT" panose="020B0602020104020603" pitchFamily="34" charset="0"/>
            </a:endParaRPr>
          </a:p>
        </p:txBody>
      </p:sp>
      <p:sp>
        <p:nvSpPr>
          <p:cNvPr id="36" name="ZoneTexte 35"/>
          <p:cNvSpPr txBox="1"/>
          <p:nvPr/>
        </p:nvSpPr>
        <p:spPr>
          <a:xfrm>
            <a:off x="4126545" y="2885440"/>
            <a:ext cx="5268474" cy="30469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Robotique</a:t>
            </a: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Identification </a:t>
            </a:r>
            <a:r>
              <a:rPr lang="fr-FR" sz="2400" dirty="0" err="1" smtClean="0">
                <a:effectLst>
                  <a:outerShdw blurRad="38100" dist="38100" dir="2700000" algn="tl">
                    <a:srgbClr val="000000">
                      <a:alpha val="43137"/>
                    </a:srgbClr>
                  </a:outerShdw>
                </a:effectLst>
              </a:rPr>
              <a:t>radioFrequence</a:t>
            </a:r>
            <a:endParaRPr lang="fr-FR" sz="2400" dirty="0" smtClean="0">
              <a:effectLst>
                <a:outerShdw blurRad="38100" dist="38100" dir="2700000" algn="tl">
                  <a:srgbClr val="000000">
                    <a:alpha val="43137"/>
                  </a:srgbClr>
                </a:outerShdw>
              </a:effectLst>
            </a:endParaRP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Intelligence artificielle</a:t>
            </a: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Internet des objets</a:t>
            </a:r>
            <a:endParaRPr lang="fr-FR" sz="2400" dirty="0">
              <a:effectLst>
                <a:outerShdw blurRad="38100" dist="38100" dir="2700000" algn="tl">
                  <a:srgbClr val="000000">
                    <a:alpha val="43137"/>
                  </a:srgbClr>
                </a:outerShdw>
              </a:effectLst>
            </a:endParaRPr>
          </a:p>
        </p:txBody>
      </p:sp>
      <p:pic>
        <p:nvPicPr>
          <p:cNvPr id="37" name="Imag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386768" y="3114695"/>
            <a:ext cx="474812" cy="474812"/>
          </a:xfrm>
          <a:prstGeom prst="rect">
            <a:avLst/>
          </a:prstGeom>
        </p:spPr>
      </p:pic>
      <p:pic>
        <p:nvPicPr>
          <p:cNvPr id="38" name="Imag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384794" y="5316388"/>
            <a:ext cx="474812" cy="474812"/>
          </a:xfrm>
          <a:prstGeom prst="rect">
            <a:avLst/>
          </a:prstGeom>
        </p:spPr>
      </p:pic>
      <p:pic>
        <p:nvPicPr>
          <p:cNvPr id="39" name="Imag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366910" y="3828873"/>
            <a:ext cx="474812" cy="474812"/>
          </a:xfrm>
          <a:prstGeom prst="rect">
            <a:avLst/>
          </a:prstGeom>
        </p:spPr>
      </p:pic>
      <p:pic>
        <p:nvPicPr>
          <p:cNvPr id="40" name="Imag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346128" y="4508816"/>
            <a:ext cx="474812" cy="474812"/>
          </a:xfrm>
          <a:prstGeom prst="rect">
            <a:avLst/>
          </a:prstGeom>
        </p:spPr>
      </p:pic>
    </p:spTree>
    <p:extLst>
      <p:ext uri="{BB962C8B-B14F-4D97-AF65-F5344CB8AC3E}">
        <p14:creationId xmlns:p14="http://schemas.microsoft.com/office/powerpoint/2010/main" val="2417652108"/>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0-#ppt_w/2"/>
                                          </p:val>
                                        </p:tav>
                                        <p:tav tm="100000">
                                          <p:val>
                                            <p:strVal val="#ppt_x"/>
                                          </p:val>
                                        </p:tav>
                                      </p:tavLst>
                                    </p:anim>
                                    <p:anim calcmode="lin" valueType="num">
                                      <p:cBhvr additive="base">
                                        <p:cTn id="14" dur="500" fill="hold"/>
                                        <p:tgtEl>
                                          <p:spTgt spid="3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anim calcmode="lin" valueType="num">
                                      <p:cBhvr additive="base">
                                        <p:cTn id="1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0-#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6">
                                            <p:txEl>
                                              <p:pRg st="1" end="1"/>
                                            </p:txEl>
                                          </p:spTgt>
                                        </p:tgtEl>
                                        <p:attrNameLst>
                                          <p:attrName>style.visibility</p:attrName>
                                        </p:attrNameLst>
                                      </p:cBhvr>
                                      <p:to>
                                        <p:strVal val="visible"/>
                                      </p:to>
                                    </p:set>
                                    <p:anim calcmode="lin" valueType="num">
                                      <p:cBhvr additive="base">
                                        <p:cTn id="27" dur="500" fill="hold"/>
                                        <p:tgtEl>
                                          <p:spTgt spid="36">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0-#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6">
                                            <p:txEl>
                                              <p:pRg st="2" end="2"/>
                                            </p:txEl>
                                          </p:spTgt>
                                        </p:tgtEl>
                                        <p:attrNameLst>
                                          <p:attrName>style.visibility</p:attrName>
                                        </p:attrNameLst>
                                      </p:cBhvr>
                                      <p:to>
                                        <p:strVal val="visible"/>
                                      </p:to>
                                    </p:set>
                                    <p:anim calcmode="lin" valueType="num">
                                      <p:cBhvr additive="base">
                                        <p:cTn id="37" dur="500" fill="hold"/>
                                        <p:tgtEl>
                                          <p:spTgt spid="36">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0-#ppt_w/2"/>
                                          </p:val>
                                        </p:tav>
                                        <p:tav tm="100000">
                                          <p:val>
                                            <p:strVal val="#ppt_x"/>
                                          </p:val>
                                        </p:tav>
                                      </p:tavLst>
                                    </p:anim>
                                    <p:anim calcmode="lin" valueType="num">
                                      <p:cBhvr additive="base">
                                        <p:cTn id="44" dur="500" fill="hold"/>
                                        <p:tgtEl>
                                          <p:spTgt spid="38"/>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6">
                                            <p:txEl>
                                              <p:pRg st="3" end="3"/>
                                            </p:txEl>
                                          </p:spTgt>
                                        </p:tgtEl>
                                        <p:attrNameLst>
                                          <p:attrName>style.visibility</p:attrName>
                                        </p:attrNameLst>
                                      </p:cBhvr>
                                      <p:to>
                                        <p:strVal val="visible"/>
                                      </p:to>
                                    </p:set>
                                    <p:anim calcmode="lin" valueType="num">
                                      <p:cBhvr additive="base">
                                        <p:cTn id="47" dur="500" fill="hold"/>
                                        <p:tgtEl>
                                          <p:spTgt spid="36">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60714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Analyse du besoin</a:t>
            </a:r>
            <a:endParaRPr lang="fr-FR" sz="2000"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54677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Etude de faisabilité</a:t>
            </a:r>
            <a:endParaRPr lang="fr-FR" sz="2000" b="1" dirty="0"/>
          </a:p>
        </p:txBody>
      </p:sp>
      <p:sp>
        <p:nvSpPr>
          <p:cNvPr id="36" name="TextBox 16">
            <a:extLst>
              <a:ext uri="{FF2B5EF4-FFF2-40B4-BE49-F238E27FC236}">
                <a16:creationId xmlns:a16="http://schemas.microsoft.com/office/drawing/2014/main" xmlns="" id="{A2347291-E14A-4C41-ADE2-84F01D888DC0}"/>
              </a:ext>
            </a:extLst>
          </p:cNvPr>
          <p:cNvSpPr txBox="1"/>
          <p:nvPr/>
        </p:nvSpPr>
        <p:spPr>
          <a:xfrm>
            <a:off x="292826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FAISABILITE</a:t>
            </a:r>
            <a:endParaRPr lang="en-US" sz="6600" b="1" dirty="0">
              <a:solidFill>
                <a:schemeClr val="tx1">
                  <a:lumMod val="75000"/>
                  <a:lumOff val="25000"/>
                </a:schemeClr>
              </a:solidFill>
              <a:latin typeface="Tw Cen MT" panose="020B0602020104020603" pitchFamily="34" charset="0"/>
            </a:endParaRPr>
          </a:p>
        </p:txBody>
      </p:sp>
      <p:sp>
        <p:nvSpPr>
          <p:cNvPr id="37" name="TextBox 14">
            <a:extLst>
              <a:ext uri="{FF2B5EF4-FFF2-40B4-BE49-F238E27FC236}">
                <a16:creationId xmlns:a16="http://schemas.microsoft.com/office/drawing/2014/main" xmlns="" id="{FA190EE7-CF11-43A9-A5FA-A9EBF0755B25}"/>
              </a:ext>
            </a:extLst>
          </p:cNvPr>
          <p:cNvSpPr txBox="1"/>
          <p:nvPr/>
        </p:nvSpPr>
        <p:spPr>
          <a:xfrm>
            <a:off x="324176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ETUDE DE</a:t>
            </a:r>
            <a:endParaRPr lang="en-US" sz="6600" b="1" dirty="0">
              <a:solidFill>
                <a:schemeClr val="tx1">
                  <a:lumMod val="75000"/>
                  <a:lumOff val="25000"/>
                </a:schemeClr>
              </a:solidFill>
              <a:latin typeface="Tw Cen MT" panose="020B0602020104020603" pitchFamily="34" charset="0"/>
            </a:endParaRPr>
          </a:p>
        </p:txBody>
      </p:sp>
      <p:cxnSp>
        <p:nvCxnSpPr>
          <p:cNvPr id="38" name="Straight Connector 6">
            <a:extLst>
              <a:ext uri="{FF2B5EF4-FFF2-40B4-BE49-F238E27FC236}">
                <a16:creationId xmlns:a16="http://schemas.microsoft.com/office/drawing/2014/main" xmlns="" id="{F4051ABA-04D7-4D17-A46A-7024066DA1AF}"/>
              </a:ext>
            </a:extLst>
          </p:cNvPr>
          <p:cNvCxnSpPr>
            <a:cxnSpLocks/>
          </p:cNvCxnSpPr>
          <p:nvPr/>
        </p:nvCxnSpPr>
        <p:spPr>
          <a:xfrm>
            <a:off x="496321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81423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9">
            <a:extLst>
              <a:ext uri="{FF2B5EF4-FFF2-40B4-BE49-F238E27FC236}">
                <a16:creationId xmlns:a16="http://schemas.microsoft.com/office/drawing/2014/main" xmlns="" id="{7848A8EE-6B05-4B73-88E5-ACADE64F49E6}"/>
              </a:ext>
            </a:extLst>
          </p:cNvPr>
          <p:cNvCxnSpPr>
            <a:cxnSpLocks/>
          </p:cNvCxnSpPr>
          <p:nvPr/>
        </p:nvCxnSpPr>
        <p:spPr>
          <a:xfrm>
            <a:off x="496321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xmlns="" id="{2590B1C1-9717-44CD-9713-093B4CA349A1}"/>
              </a:ext>
            </a:extLst>
          </p:cNvPr>
          <p:cNvCxnSpPr>
            <a:cxnSpLocks/>
          </p:cNvCxnSpPr>
          <p:nvPr/>
        </p:nvCxnSpPr>
        <p:spPr>
          <a:xfrm>
            <a:off x="503349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xmlns="" id="{16333020-CB81-452F-9BE2-B43C85797E36}"/>
              </a:ext>
            </a:extLst>
          </p:cNvPr>
          <p:cNvCxnSpPr>
            <a:cxnSpLocks/>
          </p:cNvCxnSpPr>
          <p:nvPr/>
        </p:nvCxnSpPr>
        <p:spPr>
          <a:xfrm>
            <a:off x="503349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97604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50"/>
                                        <p:tgtEl>
                                          <p:spTgt spid="4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250"/>
                                        <p:tgtEl>
                                          <p:spTgt spid="3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250"/>
                                        <p:tgtEl>
                                          <p:spTgt spid="3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right)">
                                      <p:cBhvr>
                                        <p:cTn id="19" dur="250"/>
                                        <p:tgtEl>
                                          <p:spTgt spid="4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1"/>
                                        </p:tgtEl>
                                      </p:cBhvr>
                                    </p:animEffect>
                                    <p:set>
                                      <p:cBhvr>
                                        <p:cTn id="37" dur="1" fill="hold">
                                          <p:stCondLst>
                                            <p:cond delay="249"/>
                                          </p:stCondLst>
                                        </p:cTn>
                                        <p:tgtEl>
                                          <p:spTgt spid="41"/>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0"/>
                                        </p:tgtEl>
                                      </p:cBhvr>
                                    </p:animEffect>
                                    <p:set>
                                      <p:cBhvr>
                                        <p:cTn id="41" dur="1" fill="hold">
                                          <p:stCondLst>
                                            <p:cond delay="249"/>
                                          </p:stCondLst>
                                        </p:cTn>
                                        <p:tgtEl>
                                          <p:spTgt spid="40"/>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9"/>
                                        </p:tgtEl>
                                      </p:cBhvr>
                                    </p:animEffect>
                                    <p:set>
                                      <p:cBhvr>
                                        <p:cTn id="45" dur="1" fill="hold">
                                          <p:stCondLst>
                                            <p:cond delay="249"/>
                                          </p:stCondLst>
                                        </p:cTn>
                                        <p:tgtEl>
                                          <p:spTgt spid="39"/>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8"/>
                                        </p:tgtEl>
                                      </p:cBhvr>
                                    </p:animEffect>
                                    <p:set>
                                      <p:cBhvr>
                                        <p:cTn id="49" dur="1" fill="hold">
                                          <p:stCondLst>
                                            <p:cond delay="249"/>
                                          </p:stCondLst>
                                        </p:cTn>
                                        <p:tgtEl>
                                          <p:spTgt spid="38"/>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2"/>
                                        </p:tgtEl>
                                      </p:cBhvr>
                                    </p:animEffect>
                                    <p:set>
                                      <p:cBhvr>
                                        <p:cTn id="53" dur="1" fill="hold">
                                          <p:stCondLst>
                                            <p:cond delay="249"/>
                                          </p:stCondLst>
                                        </p:cTn>
                                        <p:tgtEl>
                                          <p:spTgt spid="4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7"/>
                                        </p:tgtEl>
                                        <p:attrNameLst>
                                          <p:attrName>ppt_x</p:attrName>
                                        </p:attrNameLst>
                                      </p:cBhvr>
                                      <p:tavLst>
                                        <p:tav tm="0">
                                          <p:val>
                                            <p:strVal val="ppt_x"/>
                                          </p:val>
                                        </p:tav>
                                        <p:tav tm="100000">
                                          <p:val>
                                            <p:strVal val="1+ppt_w/2"/>
                                          </p:val>
                                        </p:tav>
                                      </p:tavLst>
                                    </p:anim>
                                    <p:anim calcmode="lin" valueType="num">
                                      <p:cBhvr additive="base">
                                        <p:cTn id="56" dur="500"/>
                                        <p:tgtEl>
                                          <p:spTgt spid="37"/>
                                        </p:tgtEl>
                                        <p:attrNameLst>
                                          <p:attrName>ppt_y</p:attrName>
                                        </p:attrNameLst>
                                      </p:cBhvr>
                                      <p:tavLst>
                                        <p:tav tm="0">
                                          <p:val>
                                            <p:strVal val="ppt_y"/>
                                          </p:val>
                                        </p:tav>
                                        <p:tav tm="100000">
                                          <p:val>
                                            <p:strVal val="ppt_y"/>
                                          </p:val>
                                        </p:tav>
                                      </p:tavLst>
                                    </p:anim>
                                    <p:set>
                                      <p:cBhvr>
                                        <p:cTn id="57" dur="1" fill="hold">
                                          <p:stCondLst>
                                            <p:cond delay="499"/>
                                          </p:stCondLst>
                                        </p:cTn>
                                        <p:tgtEl>
                                          <p:spTgt spid="37"/>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6"/>
                                        </p:tgtEl>
                                        <p:attrNameLst>
                                          <p:attrName>ppt_x</p:attrName>
                                        </p:attrNameLst>
                                      </p:cBhvr>
                                      <p:tavLst>
                                        <p:tav tm="0">
                                          <p:val>
                                            <p:strVal val="ppt_x"/>
                                          </p:val>
                                        </p:tav>
                                        <p:tav tm="100000">
                                          <p:val>
                                            <p:strVal val="1+ppt_w/2"/>
                                          </p:val>
                                        </p:tav>
                                      </p:tavLst>
                                    </p:anim>
                                    <p:anim calcmode="lin" valueType="num">
                                      <p:cBhvr additive="base">
                                        <p:cTn id="60" dur="500"/>
                                        <p:tgtEl>
                                          <p:spTgt spid="36"/>
                                        </p:tgtEl>
                                        <p:attrNameLst>
                                          <p:attrName>ppt_y</p:attrName>
                                        </p:attrNameLst>
                                      </p:cBhvr>
                                      <p:tavLst>
                                        <p:tav tm="0">
                                          <p:val>
                                            <p:strVal val="ppt_y"/>
                                          </p:val>
                                        </p:tav>
                                        <p:tav tm="100000">
                                          <p:val>
                                            <p:strVal val="ppt_y"/>
                                          </p:val>
                                        </p:tav>
                                      </p:tavLst>
                                    </p:anim>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60714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Analyse du besoin</a:t>
            </a:r>
            <a:endParaRPr lang="fr-FR" sz="2000"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54677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Etude de faisabilité</a:t>
            </a:r>
            <a:endParaRPr lang="fr-FR" sz="2000" b="1" dirty="0"/>
          </a:p>
        </p:txBody>
      </p:sp>
      <p:sp>
        <p:nvSpPr>
          <p:cNvPr id="36" name="ZoneTexte 35"/>
          <p:cNvSpPr txBox="1"/>
          <p:nvPr/>
        </p:nvSpPr>
        <p:spPr>
          <a:xfrm>
            <a:off x="2106605" y="1265941"/>
            <a:ext cx="8310926" cy="1015663"/>
          </a:xfrm>
          <a:prstGeom prst="rect">
            <a:avLst/>
          </a:prstGeom>
          <a:noFill/>
        </p:spPr>
        <p:txBody>
          <a:bodyPr wrap="square" rtlCol="0">
            <a:spAutoFit/>
          </a:bodyPr>
          <a:lstStyle/>
          <a:p>
            <a:pPr algn="ctr"/>
            <a:r>
              <a:rPr lang="fr-FR" sz="6000" b="1" dirty="0" smtClean="0">
                <a:ln>
                  <a:solidFill>
                    <a:srgbClr val="FFC730"/>
                  </a:solidFill>
                </a:ln>
                <a:solidFill>
                  <a:schemeClr val="tx1">
                    <a:lumMod val="75000"/>
                    <a:lumOff val="25000"/>
                  </a:schemeClr>
                </a:solidFill>
                <a:latin typeface="Tw Cen MT" panose="020B0602020104020603" pitchFamily="34" charset="0"/>
              </a:rPr>
              <a:t>Diagramme bête à cornes</a:t>
            </a:r>
            <a:endParaRPr lang="fr-FR" sz="6000" b="1" dirty="0">
              <a:ln>
                <a:solidFill>
                  <a:srgbClr val="FFC730"/>
                </a:solidFill>
              </a:ln>
              <a:solidFill>
                <a:schemeClr val="tx1">
                  <a:lumMod val="75000"/>
                  <a:lumOff val="25000"/>
                </a:schemeClr>
              </a:solidFill>
              <a:latin typeface="Tw Cen MT" panose="020B0602020104020603" pitchFamily="34" charset="0"/>
            </a:endParaRPr>
          </a:p>
        </p:txBody>
      </p:sp>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5287" y="2516730"/>
            <a:ext cx="5565098" cy="3558634"/>
          </a:xfrm>
          <a:prstGeom prst="rect">
            <a:avLst/>
          </a:prstGeom>
        </p:spPr>
      </p:pic>
    </p:spTree>
    <p:extLst>
      <p:ext uri="{BB962C8B-B14F-4D97-AF65-F5344CB8AC3E}">
        <p14:creationId xmlns:p14="http://schemas.microsoft.com/office/powerpoint/2010/main" val="127592613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60714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Analyse du besoin</a:t>
            </a:r>
            <a:endParaRPr lang="fr-FR" sz="2000"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54677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Etude de faisabilité</a:t>
            </a:r>
            <a:endParaRPr lang="fr-FR" sz="2000" b="1" dirty="0"/>
          </a:p>
        </p:txBody>
      </p:sp>
      <p:sp>
        <p:nvSpPr>
          <p:cNvPr id="36" name="ZoneTexte 35"/>
          <p:cNvSpPr txBox="1"/>
          <p:nvPr/>
        </p:nvSpPr>
        <p:spPr>
          <a:xfrm>
            <a:off x="2106605" y="1265941"/>
            <a:ext cx="8310926" cy="1015663"/>
          </a:xfrm>
          <a:prstGeom prst="rect">
            <a:avLst/>
          </a:prstGeom>
          <a:noFill/>
        </p:spPr>
        <p:txBody>
          <a:bodyPr wrap="square" rtlCol="0">
            <a:spAutoFit/>
          </a:bodyPr>
          <a:lstStyle/>
          <a:p>
            <a:pPr algn="ctr"/>
            <a:r>
              <a:rPr lang="fr-FR" sz="6000" b="1" dirty="0" smtClean="0">
                <a:ln>
                  <a:solidFill>
                    <a:srgbClr val="FFC730"/>
                  </a:solidFill>
                </a:ln>
                <a:solidFill>
                  <a:schemeClr val="tx1">
                    <a:lumMod val="75000"/>
                    <a:lumOff val="25000"/>
                  </a:schemeClr>
                </a:solidFill>
                <a:latin typeface="Tw Cen MT" panose="020B0602020104020603" pitchFamily="34" charset="0"/>
              </a:rPr>
              <a:t>Diagramme pieuvre</a:t>
            </a:r>
            <a:endParaRPr lang="fr-FR" sz="6000" b="1" dirty="0">
              <a:ln>
                <a:solidFill>
                  <a:srgbClr val="FFC730"/>
                </a:solidFill>
              </a:ln>
              <a:solidFill>
                <a:schemeClr val="tx1">
                  <a:lumMod val="75000"/>
                  <a:lumOff val="25000"/>
                </a:schemeClr>
              </a:solidFill>
              <a:latin typeface="Tw Cen MT" panose="020B0602020104020603" pitchFamily="34" charset="0"/>
            </a:endParaRPr>
          </a:p>
        </p:txBody>
      </p:sp>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1578" y="2337438"/>
            <a:ext cx="5146202" cy="4146827"/>
          </a:xfrm>
          <a:prstGeom prst="rect">
            <a:avLst/>
          </a:prstGeom>
        </p:spPr>
      </p:pic>
    </p:spTree>
    <p:extLst>
      <p:ext uri="{BB962C8B-B14F-4D97-AF65-F5344CB8AC3E}">
        <p14:creationId xmlns:p14="http://schemas.microsoft.com/office/powerpoint/2010/main" val="365116823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5" name="Group 64">
            <a:extLst>
              <a:ext uri="{FF2B5EF4-FFF2-40B4-BE49-F238E27FC236}">
                <a16:creationId xmlns=""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7" name="Freeform: Shape 66">
              <a:extLst>
                <a:ext uri="{FF2B5EF4-FFF2-40B4-BE49-F238E27FC236}">
                  <a16:creationId xmlns=""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Picture 68">
              <a:extLst>
                <a:ext uri="{FF2B5EF4-FFF2-40B4-BE49-F238E27FC236}">
                  <a16:creationId xmlns="" xmlns:a16="http://schemas.microsoft.com/office/drawing/2014/main"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71" name="Group 70">
            <a:extLst>
              <a:ext uri="{FF2B5EF4-FFF2-40B4-BE49-F238E27FC236}">
                <a16:creationId xmlns=""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81"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82"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83"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84"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85"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6"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7" name="Imag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6738" y="3062138"/>
            <a:ext cx="856240" cy="85624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60714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Analyse du besoin</a:t>
            </a:r>
            <a:endParaRPr lang="fr-FR" sz="2000"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54677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Etude de faisabilité</a:t>
            </a:r>
            <a:endParaRPr lang="fr-FR" sz="2000" b="1" dirty="0"/>
          </a:p>
        </p:txBody>
      </p:sp>
      <p:sp>
        <p:nvSpPr>
          <p:cNvPr id="36" name="ZoneTexte 35"/>
          <p:cNvSpPr txBox="1"/>
          <p:nvPr/>
        </p:nvSpPr>
        <p:spPr>
          <a:xfrm>
            <a:off x="2063932" y="574156"/>
            <a:ext cx="8310926" cy="1015663"/>
          </a:xfrm>
          <a:prstGeom prst="rect">
            <a:avLst/>
          </a:prstGeom>
          <a:noFill/>
        </p:spPr>
        <p:txBody>
          <a:bodyPr wrap="square" rtlCol="0">
            <a:spAutoFit/>
          </a:bodyPr>
          <a:lstStyle/>
          <a:p>
            <a:pPr algn="ctr"/>
            <a:r>
              <a:rPr lang="fr-FR" sz="6000" b="1" dirty="0" smtClean="0">
                <a:ln>
                  <a:solidFill>
                    <a:srgbClr val="FFC730"/>
                  </a:solidFill>
                </a:ln>
                <a:solidFill>
                  <a:schemeClr val="tx1">
                    <a:lumMod val="75000"/>
                    <a:lumOff val="25000"/>
                  </a:schemeClr>
                </a:solidFill>
                <a:latin typeface="Tw Cen MT" panose="020B0602020104020603" pitchFamily="34" charset="0"/>
              </a:rPr>
              <a:t>Diagramme F.A.S.T</a:t>
            </a:r>
            <a:endParaRPr lang="fr-FR" sz="6000" b="1" dirty="0">
              <a:ln>
                <a:solidFill>
                  <a:srgbClr val="FFC730"/>
                </a:solidFill>
              </a:ln>
              <a:solidFill>
                <a:schemeClr val="tx1">
                  <a:lumMod val="75000"/>
                  <a:lumOff val="25000"/>
                </a:schemeClr>
              </a:solidFill>
              <a:latin typeface="Tw Cen MT" panose="020B0602020104020603" pitchFamily="34" charset="0"/>
            </a:endParaRPr>
          </a:p>
        </p:txBody>
      </p:sp>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6978" y="1589819"/>
            <a:ext cx="4820282" cy="4953685"/>
          </a:xfrm>
          <a:prstGeom prst="rect">
            <a:avLst/>
          </a:prstGeom>
        </p:spPr>
      </p:pic>
    </p:spTree>
    <p:extLst>
      <p:ext uri="{BB962C8B-B14F-4D97-AF65-F5344CB8AC3E}">
        <p14:creationId xmlns:p14="http://schemas.microsoft.com/office/powerpoint/2010/main" val="317420874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066ACF4C-6F8C-46FC-8362-2E05C90EEAFA}"/>
              </a:ext>
            </a:extLst>
          </p:cNvPr>
          <p:cNvGrpSpPr/>
          <p:nvPr/>
        </p:nvGrpSpPr>
        <p:grpSpPr>
          <a:xfrm>
            <a:off x="-286526" y="-2"/>
            <a:ext cx="12482920" cy="6858000"/>
            <a:chOff x="-290920" y="0"/>
            <a:chExt cx="12482920" cy="6858000"/>
          </a:xfrm>
        </p:grpSpPr>
        <p:sp>
          <p:nvSpPr>
            <p:cNvPr id="51" name="Rectangle 50">
              <a:extLst>
                <a:ext uri="{FF2B5EF4-FFF2-40B4-BE49-F238E27FC236}">
                  <a16:creationId xmlns=""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Freeform: Shape 51">
              <a:extLst>
                <a:ext uri="{FF2B5EF4-FFF2-40B4-BE49-F238E27FC236}">
                  <a16:creationId xmlns=""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5" name="Group 54">
            <a:extLst>
              <a:ext uri="{FF2B5EF4-FFF2-40B4-BE49-F238E27FC236}">
                <a16:creationId xmlns=""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Freeform: Shape 56">
              <a:extLst>
                <a:ext uri="{FF2B5EF4-FFF2-40B4-BE49-F238E27FC236}">
                  <a16:creationId xmlns=""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9"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reeform: Shape 61">
              <a:extLst>
                <a:ext uri="{FF2B5EF4-FFF2-40B4-BE49-F238E27FC236}">
                  <a16:creationId xmlns=""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4" name="Picture 63">
              <a:extLst>
                <a:ext uri="{FF2B5EF4-FFF2-40B4-BE49-F238E27FC236}">
                  <a16:creationId xmlns="" xmlns:a16="http://schemas.microsoft.com/office/drawing/2014/main"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Freeform: Shape 66">
              <a:extLst>
                <a:ext uri="{FF2B5EF4-FFF2-40B4-BE49-F238E27FC236}">
                  <a16:creationId xmlns=""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9" name="Picture 68">
              <a:extLst>
                <a:ext uri="{FF2B5EF4-FFF2-40B4-BE49-F238E27FC236}">
                  <a16:creationId xmlns="" xmlns:a16="http://schemas.microsoft.com/office/drawing/2014/main"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1" name="Group 70">
            <a:extLst>
              <a:ext uri="{FF2B5EF4-FFF2-40B4-BE49-F238E27FC236}">
                <a16:creationId xmlns=""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Freeform: Shape 72">
              <a:extLst>
                <a:ext uri="{FF2B5EF4-FFF2-40B4-BE49-F238E27FC236}">
                  <a16:creationId xmlns=""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5" name="Picture 74">
              <a:extLst>
                <a:ext uri="{FF2B5EF4-FFF2-40B4-BE49-F238E27FC236}">
                  <a16:creationId xmlns="" xmlns:a16="http://schemas.microsoft.com/office/drawing/2014/main"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Freeform: Shape 77">
              <a:extLst>
                <a:ext uri="{FF2B5EF4-FFF2-40B4-BE49-F238E27FC236}">
                  <a16:creationId xmlns=""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228271" y="3295592"/>
            <a:ext cx="438419" cy="438419"/>
          </a:xfrm>
          <a:prstGeom prst="rect">
            <a:avLst/>
          </a:prstGeom>
        </p:spPr>
      </p:pic>
      <p:sp>
        <p:nvSpPr>
          <p:cNvPr id="4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smtClean="0">
                <a:solidFill>
                  <a:srgbClr val="F0EEF0"/>
                </a:solidFill>
                <a:latin typeface="Tw Cen MT" panose="020B0602020104020603" pitchFamily="34" charset="0"/>
              </a:rPr>
              <a:t>Introduction</a:t>
            </a:r>
            <a:endParaRPr lang="fr-FR" sz="2800" b="1">
              <a:solidFill>
                <a:srgbClr val="F0EEF0"/>
              </a:solidFill>
              <a:latin typeface="Tw Cen MT" panose="020B0602020104020603" pitchFamily="34" charset="0"/>
            </a:endParaRPr>
          </a:p>
        </p:txBody>
      </p:sp>
      <p:sp>
        <p:nvSpPr>
          <p:cNvPr id="41" name="TextBox 26">
            <a:extLst>
              <a:ext uri="{FF2B5EF4-FFF2-40B4-BE49-F238E27FC236}">
                <a16:creationId xmlns="" xmlns:a16="http://schemas.microsoft.com/office/drawing/2014/main" id="{3A728384-87ED-4E87-8F78-97EB653FDC67}"/>
              </a:ext>
            </a:extLst>
          </p:cNvPr>
          <p:cNvSpPr txBox="1"/>
          <p:nvPr/>
        </p:nvSpPr>
        <p:spPr>
          <a:xfrm rot="16200000">
            <a:off x="135077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4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4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4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4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smtClean="0">
                <a:solidFill>
                  <a:srgbClr val="F0EEF0"/>
                </a:solidFill>
                <a:latin typeface="Tw Cen MT" panose="020B0602020104020603" pitchFamily="34" charset="0"/>
              </a:rPr>
              <a:t>Conclusion</a:t>
            </a:r>
            <a:endParaRPr lang="fr-FR" sz="3600" b="1">
              <a:solidFill>
                <a:srgbClr val="F0EEF0"/>
              </a:solidFill>
              <a:latin typeface="Tw Cen MT" panose="020B0602020104020603" pitchFamily="34" charset="0"/>
            </a:endParaRPr>
          </a:p>
        </p:txBody>
      </p:sp>
      <p:pic>
        <p:nvPicPr>
          <p:cNvPr id="46" name="Imag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sp>
        <p:nvSpPr>
          <p:cNvPr id="81" name="TextBox 16">
            <a:extLst>
              <a:ext uri="{FF2B5EF4-FFF2-40B4-BE49-F238E27FC236}">
                <a16:creationId xmlns:a16="http://schemas.microsoft.com/office/drawing/2014/main" xmlns="" id="{A2347291-E14A-4C41-ADE2-84F01D888DC0}"/>
              </a:ext>
            </a:extLst>
          </p:cNvPr>
          <p:cNvSpPr txBox="1"/>
          <p:nvPr/>
        </p:nvSpPr>
        <p:spPr>
          <a:xfrm>
            <a:off x="4350660" y="325887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GENERALE</a:t>
            </a:r>
            <a:endParaRPr lang="en-US" sz="6600" b="1" dirty="0">
              <a:solidFill>
                <a:schemeClr val="tx1">
                  <a:lumMod val="75000"/>
                  <a:lumOff val="25000"/>
                </a:schemeClr>
              </a:solidFill>
              <a:latin typeface="Tw Cen MT" panose="020B0602020104020603" pitchFamily="34" charset="0"/>
            </a:endParaRPr>
          </a:p>
        </p:txBody>
      </p:sp>
      <p:sp>
        <p:nvSpPr>
          <p:cNvPr id="82" name="TextBox 14">
            <a:extLst>
              <a:ext uri="{FF2B5EF4-FFF2-40B4-BE49-F238E27FC236}">
                <a16:creationId xmlns:a16="http://schemas.microsoft.com/office/drawing/2014/main" xmlns="" id="{FA190EE7-CF11-43A9-A5FA-A9EBF0755B25}"/>
              </a:ext>
            </a:extLst>
          </p:cNvPr>
          <p:cNvSpPr txBox="1"/>
          <p:nvPr/>
        </p:nvSpPr>
        <p:spPr>
          <a:xfrm>
            <a:off x="3566887" y="239592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INTRODUCTION</a:t>
            </a:r>
            <a:endParaRPr lang="en-US" sz="6600" b="1" dirty="0">
              <a:solidFill>
                <a:schemeClr val="tx1">
                  <a:lumMod val="75000"/>
                  <a:lumOff val="25000"/>
                </a:schemeClr>
              </a:solidFill>
              <a:latin typeface="Tw Cen MT" panose="020B0602020104020603" pitchFamily="34" charset="0"/>
            </a:endParaRPr>
          </a:p>
        </p:txBody>
      </p:sp>
      <p:cxnSp>
        <p:nvCxnSpPr>
          <p:cNvPr id="83" name="Straight Connector 6">
            <a:extLst>
              <a:ext uri="{FF2B5EF4-FFF2-40B4-BE49-F238E27FC236}">
                <a16:creationId xmlns:a16="http://schemas.microsoft.com/office/drawing/2014/main" xmlns="" id="{F4051ABA-04D7-4D17-A46A-7024066DA1AF}"/>
              </a:ext>
            </a:extLst>
          </p:cNvPr>
          <p:cNvCxnSpPr>
            <a:cxnSpLocks/>
          </p:cNvCxnSpPr>
          <p:nvPr/>
        </p:nvCxnSpPr>
        <p:spPr>
          <a:xfrm>
            <a:off x="5765854" y="15013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7616879" y="342900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9">
            <a:extLst>
              <a:ext uri="{FF2B5EF4-FFF2-40B4-BE49-F238E27FC236}">
                <a16:creationId xmlns:a16="http://schemas.microsoft.com/office/drawing/2014/main" xmlns="" id="{7848A8EE-6B05-4B73-88E5-ACADE64F49E6}"/>
              </a:ext>
            </a:extLst>
          </p:cNvPr>
          <p:cNvCxnSpPr>
            <a:cxnSpLocks/>
          </p:cNvCxnSpPr>
          <p:nvPr/>
        </p:nvCxnSpPr>
        <p:spPr>
          <a:xfrm>
            <a:off x="5765854" y="52859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10">
            <a:extLst>
              <a:ext uri="{FF2B5EF4-FFF2-40B4-BE49-F238E27FC236}">
                <a16:creationId xmlns:a16="http://schemas.microsoft.com/office/drawing/2014/main" xmlns="" id="{2590B1C1-9717-44CD-9713-093B4CA349A1}"/>
              </a:ext>
            </a:extLst>
          </p:cNvPr>
          <p:cNvCxnSpPr>
            <a:cxnSpLocks/>
          </p:cNvCxnSpPr>
          <p:nvPr/>
        </p:nvCxnSpPr>
        <p:spPr>
          <a:xfrm>
            <a:off x="5836133" y="471513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2">
            <a:extLst>
              <a:ext uri="{FF2B5EF4-FFF2-40B4-BE49-F238E27FC236}">
                <a16:creationId xmlns:a16="http://schemas.microsoft.com/office/drawing/2014/main" xmlns="" id="{16333020-CB81-452F-9BE2-B43C85797E36}"/>
              </a:ext>
            </a:extLst>
          </p:cNvPr>
          <p:cNvCxnSpPr>
            <a:cxnSpLocks/>
          </p:cNvCxnSpPr>
          <p:nvPr/>
        </p:nvCxnSpPr>
        <p:spPr>
          <a:xfrm>
            <a:off x="5836133" y="150134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down)">
                                      <p:cBhvr>
                                        <p:cTn id="7" dur="250"/>
                                        <p:tgtEl>
                                          <p:spTgt spid="10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left)">
                                      <p:cBhvr>
                                        <p:cTn id="11" dur="250"/>
                                        <p:tgtEl>
                                          <p:spTgt spid="83"/>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up)">
                                      <p:cBhvr>
                                        <p:cTn id="15" dur="250"/>
                                        <p:tgtEl>
                                          <p:spTgt spid="84"/>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right)">
                                      <p:cBhvr>
                                        <p:cTn id="19" dur="250"/>
                                        <p:tgtEl>
                                          <p:spTgt spid="85"/>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down)">
                                      <p:cBhvr>
                                        <p:cTn id="23" dur="250"/>
                                        <p:tgtEl>
                                          <p:spTgt spid="86"/>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82"/>
                                        </p:tgtEl>
                                        <p:attrNameLst>
                                          <p:attrName>style.visibility</p:attrName>
                                        </p:attrNameLst>
                                      </p:cBhvr>
                                      <p:to>
                                        <p:strVal val="visible"/>
                                      </p:to>
                                    </p:set>
                                    <p:anim calcmode="lin" valueType="num">
                                      <p:cBhvr additive="base">
                                        <p:cTn id="27" dur="500" fill="hold"/>
                                        <p:tgtEl>
                                          <p:spTgt spid="82"/>
                                        </p:tgtEl>
                                        <p:attrNameLst>
                                          <p:attrName>ppt_x</p:attrName>
                                        </p:attrNameLst>
                                      </p:cBhvr>
                                      <p:tavLst>
                                        <p:tav tm="0">
                                          <p:val>
                                            <p:strVal val="1+#ppt_w/2"/>
                                          </p:val>
                                        </p:tav>
                                        <p:tav tm="100000">
                                          <p:val>
                                            <p:strVal val="#ppt_x"/>
                                          </p:val>
                                        </p:tav>
                                      </p:tavLst>
                                    </p:anim>
                                    <p:anim calcmode="lin" valueType="num">
                                      <p:cBhvr additive="base">
                                        <p:cTn id="28" dur="500" fill="hold"/>
                                        <p:tgtEl>
                                          <p:spTgt spid="82"/>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 calcmode="lin" valueType="num">
                                      <p:cBhvr additive="base">
                                        <p:cTn id="31" dur="500" fill="hold"/>
                                        <p:tgtEl>
                                          <p:spTgt spid="81"/>
                                        </p:tgtEl>
                                        <p:attrNameLst>
                                          <p:attrName>ppt_x</p:attrName>
                                        </p:attrNameLst>
                                      </p:cBhvr>
                                      <p:tavLst>
                                        <p:tav tm="0">
                                          <p:val>
                                            <p:strVal val="1+#ppt_w/2"/>
                                          </p:val>
                                        </p:tav>
                                        <p:tav tm="100000">
                                          <p:val>
                                            <p:strVal val="#ppt_x"/>
                                          </p:val>
                                        </p:tav>
                                      </p:tavLst>
                                    </p:anim>
                                    <p:anim calcmode="lin" valueType="num">
                                      <p:cBhvr additive="base">
                                        <p:cTn id="3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86"/>
                                        </p:tgtEl>
                                      </p:cBhvr>
                                    </p:animEffect>
                                    <p:set>
                                      <p:cBhvr>
                                        <p:cTn id="37" dur="1" fill="hold">
                                          <p:stCondLst>
                                            <p:cond delay="249"/>
                                          </p:stCondLst>
                                        </p:cTn>
                                        <p:tgtEl>
                                          <p:spTgt spid="86"/>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85"/>
                                        </p:tgtEl>
                                      </p:cBhvr>
                                    </p:animEffect>
                                    <p:set>
                                      <p:cBhvr>
                                        <p:cTn id="41" dur="1" fill="hold">
                                          <p:stCondLst>
                                            <p:cond delay="249"/>
                                          </p:stCondLst>
                                        </p:cTn>
                                        <p:tgtEl>
                                          <p:spTgt spid="85"/>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84"/>
                                        </p:tgtEl>
                                      </p:cBhvr>
                                    </p:animEffect>
                                    <p:set>
                                      <p:cBhvr>
                                        <p:cTn id="45" dur="1" fill="hold">
                                          <p:stCondLst>
                                            <p:cond delay="249"/>
                                          </p:stCondLst>
                                        </p:cTn>
                                        <p:tgtEl>
                                          <p:spTgt spid="84"/>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83"/>
                                        </p:tgtEl>
                                      </p:cBhvr>
                                    </p:animEffect>
                                    <p:set>
                                      <p:cBhvr>
                                        <p:cTn id="49" dur="1" fill="hold">
                                          <p:stCondLst>
                                            <p:cond delay="249"/>
                                          </p:stCondLst>
                                        </p:cTn>
                                        <p:tgtEl>
                                          <p:spTgt spid="83"/>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102"/>
                                        </p:tgtEl>
                                      </p:cBhvr>
                                    </p:animEffect>
                                    <p:set>
                                      <p:cBhvr>
                                        <p:cTn id="53" dur="1" fill="hold">
                                          <p:stCondLst>
                                            <p:cond delay="249"/>
                                          </p:stCondLst>
                                        </p:cTn>
                                        <p:tgtEl>
                                          <p:spTgt spid="10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82"/>
                                        </p:tgtEl>
                                        <p:attrNameLst>
                                          <p:attrName>ppt_x</p:attrName>
                                        </p:attrNameLst>
                                      </p:cBhvr>
                                      <p:tavLst>
                                        <p:tav tm="0">
                                          <p:val>
                                            <p:strVal val="ppt_x"/>
                                          </p:val>
                                        </p:tav>
                                        <p:tav tm="100000">
                                          <p:val>
                                            <p:strVal val="1+ppt_w/2"/>
                                          </p:val>
                                        </p:tav>
                                      </p:tavLst>
                                    </p:anim>
                                    <p:anim calcmode="lin" valueType="num">
                                      <p:cBhvr additive="base">
                                        <p:cTn id="56" dur="500"/>
                                        <p:tgtEl>
                                          <p:spTgt spid="82"/>
                                        </p:tgtEl>
                                        <p:attrNameLst>
                                          <p:attrName>ppt_y</p:attrName>
                                        </p:attrNameLst>
                                      </p:cBhvr>
                                      <p:tavLst>
                                        <p:tav tm="0">
                                          <p:val>
                                            <p:strVal val="ppt_y"/>
                                          </p:val>
                                        </p:tav>
                                        <p:tav tm="100000">
                                          <p:val>
                                            <p:strVal val="ppt_y"/>
                                          </p:val>
                                        </p:tav>
                                      </p:tavLst>
                                    </p:anim>
                                    <p:set>
                                      <p:cBhvr>
                                        <p:cTn id="57" dur="1" fill="hold">
                                          <p:stCondLst>
                                            <p:cond delay="499"/>
                                          </p:stCondLst>
                                        </p:cTn>
                                        <p:tgtEl>
                                          <p:spTgt spid="82"/>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81"/>
                                        </p:tgtEl>
                                        <p:attrNameLst>
                                          <p:attrName>ppt_x</p:attrName>
                                        </p:attrNameLst>
                                      </p:cBhvr>
                                      <p:tavLst>
                                        <p:tav tm="0">
                                          <p:val>
                                            <p:strVal val="ppt_x"/>
                                          </p:val>
                                        </p:tav>
                                        <p:tav tm="100000">
                                          <p:val>
                                            <p:strVal val="1+ppt_w/2"/>
                                          </p:val>
                                        </p:tav>
                                      </p:tavLst>
                                    </p:anim>
                                    <p:anim calcmode="lin" valueType="num">
                                      <p:cBhvr additive="base">
                                        <p:cTn id="60" dur="500"/>
                                        <p:tgtEl>
                                          <p:spTgt spid="81"/>
                                        </p:tgtEl>
                                        <p:attrNameLst>
                                          <p:attrName>ppt_y</p:attrName>
                                        </p:attrNameLst>
                                      </p:cBhvr>
                                      <p:tavLst>
                                        <p:tav tm="0">
                                          <p:val>
                                            <p:strVal val="ppt_y"/>
                                          </p:val>
                                        </p:tav>
                                        <p:tav tm="100000">
                                          <p:val>
                                            <p:strVal val="ppt_y"/>
                                          </p:val>
                                        </p:tav>
                                      </p:tavLst>
                                    </p:anim>
                                    <p:set>
                                      <p:cBhvr>
                                        <p:cTn id="61"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bldP spid="8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grpSp>
        <p:nvGrpSpPr>
          <p:cNvPr id="80" name="Group 95">
            <a:extLst>
              <a:ext uri="{FF2B5EF4-FFF2-40B4-BE49-F238E27FC236}">
                <a16:creationId xmlns:a16="http://schemas.microsoft.com/office/drawing/2014/main" xmlns="" id="{183EA2CA-A17F-4A6A-AC3E-6F8757F77880}"/>
              </a:ext>
            </a:extLst>
          </p:cNvPr>
          <p:cNvGrpSpPr/>
          <p:nvPr/>
        </p:nvGrpSpPr>
        <p:grpSpPr>
          <a:xfrm>
            <a:off x="6974763" y="1515248"/>
            <a:ext cx="1805441" cy="1870206"/>
            <a:chOff x="6400652" y="2206494"/>
            <a:chExt cx="1805441" cy="1870206"/>
          </a:xfrm>
        </p:grpSpPr>
        <p:sp>
          <p:nvSpPr>
            <p:cNvPr id="83" name="Rectangle: Top Corners Rounded 96">
              <a:extLst>
                <a:ext uri="{FF2B5EF4-FFF2-40B4-BE49-F238E27FC236}">
                  <a16:creationId xmlns:a16="http://schemas.microsoft.com/office/drawing/2014/main" xmlns="" id="{225A95EB-3596-4C52-91EE-39023E85BE2D}"/>
                </a:ext>
              </a:extLst>
            </p:cNvPr>
            <p:cNvSpPr/>
            <p:nvPr/>
          </p:nvSpPr>
          <p:spPr>
            <a:xfrm>
              <a:off x="6488272" y="2209800"/>
              <a:ext cx="1591582" cy="1866900"/>
            </a:xfrm>
            <a:prstGeom prst="round2SameRect">
              <a:avLst>
                <a:gd name="adj1" fmla="val 12063"/>
                <a:gd name="adj2" fmla="val 0"/>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TextBox 97">
              <a:extLst>
                <a:ext uri="{FF2B5EF4-FFF2-40B4-BE49-F238E27FC236}">
                  <a16:creationId xmlns:a16="http://schemas.microsoft.com/office/drawing/2014/main" xmlns="" id="{D9A6427C-7201-480C-B8BA-C01C9BCA7B52}"/>
                </a:ext>
              </a:extLst>
            </p:cNvPr>
            <p:cNvSpPr txBox="1"/>
            <p:nvPr/>
          </p:nvSpPr>
          <p:spPr>
            <a:xfrm>
              <a:off x="6400652" y="2206494"/>
              <a:ext cx="1805441" cy="646331"/>
            </a:xfrm>
            <a:prstGeom prst="rect">
              <a:avLst/>
            </a:prstGeom>
            <a:noFill/>
          </p:spPr>
          <p:txBody>
            <a:bodyPr wrap="square" rtlCol="0">
              <a:spAutoFit/>
            </a:bodyPr>
            <a:lstStyle/>
            <a:p>
              <a:pPr algn="ctr"/>
              <a:r>
                <a:rPr lang="fr-FR" b="1" dirty="0" smtClean="0">
                  <a:solidFill>
                    <a:srgbClr val="E6E7E9"/>
                  </a:solidFill>
                  <a:latin typeface="Tw Cen MT" panose="020B0602020104020603" pitchFamily="34" charset="0"/>
                </a:rPr>
                <a:t>Diagrammes de simplification</a:t>
              </a:r>
              <a:endParaRPr lang="fr-FR" sz="3200" b="1" dirty="0">
                <a:solidFill>
                  <a:srgbClr val="E6E7E9"/>
                </a:solidFill>
                <a:latin typeface="Tw Cen MT" panose="020B0602020104020603" pitchFamily="34" charset="0"/>
              </a:endParaRPr>
            </a:p>
          </p:txBody>
        </p:sp>
        <p:sp>
          <p:nvSpPr>
            <p:cNvPr id="85" name="TextBox 98">
              <a:extLst>
                <a:ext uri="{FF2B5EF4-FFF2-40B4-BE49-F238E27FC236}">
                  <a16:creationId xmlns:a16="http://schemas.microsoft.com/office/drawing/2014/main" xmlns="" id="{74F68486-5533-4B47-B6BA-92533CBB4036}"/>
                </a:ext>
              </a:extLst>
            </p:cNvPr>
            <p:cNvSpPr txBox="1"/>
            <p:nvPr/>
          </p:nvSpPr>
          <p:spPr>
            <a:xfrm>
              <a:off x="6836846" y="2723346"/>
              <a:ext cx="894432" cy="830997"/>
            </a:xfrm>
            <a:prstGeom prst="rect">
              <a:avLst/>
            </a:prstGeom>
            <a:noFill/>
          </p:spPr>
          <p:txBody>
            <a:bodyPr wrap="square" rtlCol="0">
              <a:spAutoFit/>
            </a:bodyPr>
            <a:lstStyle/>
            <a:p>
              <a:pPr algn="ctr"/>
              <a:r>
                <a:rPr lang="fr-FR" sz="4800" b="1" smtClean="0">
                  <a:solidFill>
                    <a:srgbClr val="E6E7E9"/>
                  </a:solidFill>
                  <a:latin typeface="Tw Cen MT" panose="020B0602020104020603" pitchFamily="34" charset="0"/>
                </a:rPr>
                <a:t>3</a:t>
              </a:r>
              <a:endParaRPr lang="fr-FR" sz="4800" b="1">
                <a:solidFill>
                  <a:srgbClr val="E6E7E9"/>
                </a:solidFill>
                <a:latin typeface="Tw Cen MT" panose="020B0602020104020603" pitchFamily="34" charset="0"/>
              </a:endParaRPr>
            </a:p>
          </p:txBody>
        </p:sp>
      </p:grpSp>
      <p:grpSp>
        <p:nvGrpSpPr>
          <p:cNvPr id="86" name="Group 99">
            <a:extLst>
              <a:ext uri="{FF2B5EF4-FFF2-40B4-BE49-F238E27FC236}">
                <a16:creationId xmlns:a16="http://schemas.microsoft.com/office/drawing/2014/main" xmlns="" id="{12310FCA-56F2-4778-94B7-C1B5FD53AE20}"/>
              </a:ext>
            </a:extLst>
          </p:cNvPr>
          <p:cNvGrpSpPr/>
          <p:nvPr/>
        </p:nvGrpSpPr>
        <p:grpSpPr>
          <a:xfrm>
            <a:off x="4468231" y="1518554"/>
            <a:ext cx="1805441" cy="1866900"/>
            <a:chOff x="3894120" y="2209800"/>
            <a:chExt cx="1805441" cy="1866900"/>
          </a:xfrm>
        </p:grpSpPr>
        <p:sp>
          <p:nvSpPr>
            <p:cNvPr id="87" name="Rectangle: Top Corners Rounded 100">
              <a:extLst>
                <a:ext uri="{FF2B5EF4-FFF2-40B4-BE49-F238E27FC236}">
                  <a16:creationId xmlns:a16="http://schemas.microsoft.com/office/drawing/2014/main" xmlns="" id="{E792FABC-AA8F-4748-B8FA-DBB9112863AC}"/>
                </a:ext>
              </a:extLst>
            </p:cNvPr>
            <p:cNvSpPr/>
            <p:nvPr/>
          </p:nvSpPr>
          <p:spPr>
            <a:xfrm>
              <a:off x="3991395" y="2209800"/>
              <a:ext cx="1591582" cy="1866900"/>
            </a:xfrm>
            <a:prstGeom prst="round2SameRect">
              <a:avLst>
                <a:gd name="adj1" fmla="val 12063"/>
                <a:gd name="adj2" fmla="val 0"/>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TextBox 101">
              <a:extLst>
                <a:ext uri="{FF2B5EF4-FFF2-40B4-BE49-F238E27FC236}">
                  <a16:creationId xmlns:a16="http://schemas.microsoft.com/office/drawing/2014/main" xmlns="" id="{83919267-9DA5-4811-B4F4-94D72398E7FD}"/>
                </a:ext>
              </a:extLst>
            </p:cNvPr>
            <p:cNvSpPr txBox="1"/>
            <p:nvPr/>
          </p:nvSpPr>
          <p:spPr>
            <a:xfrm>
              <a:off x="3894120" y="2210136"/>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Conception Robotique</a:t>
              </a:r>
              <a:endParaRPr lang="fr-FR" sz="2000" b="1" dirty="0">
                <a:solidFill>
                  <a:srgbClr val="E6E7E9"/>
                </a:solidFill>
                <a:latin typeface="Tw Cen MT" panose="020B0602020104020603" pitchFamily="34" charset="0"/>
              </a:endParaRPr>
            </a:p>
          </p:txBody>
        </p:sp>
        <p:sp>
          <p:nvSpPr>
            <p:cNvPr id="89" name="TextBox 102">
              <a:extLst>
                <a:ext uri="{FF2B5EF4-FFF2-40B4-BE49-F238E27FC236}">
                  <a16:creationId xmlns:a16="http://schemas.microsoft.com/office/drawing/2014/main" xmlns="" id="{FECB41C1-3E79-45AA-B100-38C9E092C776}"/>
                </a:ext>
              </a:extLst>
            </p:cNvPr>
            <p:cNvSpPr txBox="1"/>
            <p:nvPr/>
          </p:nvSpPr>
          <p:spPr>
            <a:xfrm>
              <a:off x="4339969" y="2723346"/>
              <a:ext cx="894432" cy="830997"/>
            </a:xfrm>
            <a:prstGeom prst="rect">
              <a:avLst/>
            </a:prstGeom>
            <a:noFill/>
          </p:spPr>
          <p:txBody>
            <a:bodyPr wrap="square" rtlCol="0">
              <a:spAutoFit/>
            </a:bodyPr>
            <a:lstStyle/>
            <a:p>
              <a:pPr algn="ctr"/>
              <a:r>
                <a:rPr lang="fr-FR" sz="4800" b="1" smtClean="0">
                  <a:solidFill>
                    <a:srgbClr val="E6E7E9"/>
                  </a:solidFill>
                  <a:latin typeface="Tw Cen MT" panose="020B0602020104020603" pitchFamily="34" charset="0"/>
                </a:rPr>
                <a:t>2</a:t>
              </a:r>
              <a:endParaRPr lang="fr-FR" sz="6000" b="1">
                <a:solidFill>
                  <a:srgbClr val="E6E7E9"/>
                </a:solidFill>
                <a:latin typeface="Tw Cen MT" panose="020B0602020104020603" pitchFamily="34" charset="0"/>
              </a:endParaRPr>
            </a:p>
          </p:txBody>
        </p:sp>
      </p:grpSp>
      <p:grpSp>
        <p:nvGrpSpPr>
          <p:cNvPr id="90" name="Group 103">
            <a:extLst>
              <a:ext uri="{FF2B5EF4-FFF2-40B4-BE49-F238E27FC236}">
                <a16:creationId xmlns:a16="http://schemas.microsoft.com/office/drawing/2014/main" xmlns="" id="{A87830BE-EEF7-4034-8ABE-3212DB467DB4}"/>
              </a:ext>
            </a:extLst>
          </p:cNvPr>
          <p:cNvGrpSpPr/>
          <p:nvPr/>
        </p:nvGrpSpPr>
        <p:grpSpPr>
          <a:xfrm>
            <a:off x="1960031" y="1515247"/>
            <a:ext cx="1805441" cy="1870207"/>
            <a:chOff x="1385920" y="2206493"/>
            <a:chExt cx="1805441" cy="1870207"/>
          </a:xfrm>
        </p:grpSpPr>
        <p:sp>
          <p:nvSpPr>
            <p:cNvPr id="91"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extBox 105">
              <a:extLst>
                <a:ext uri="{FF2B5EF4-FFF2-40B4-BE49-F238E27FC236}">
                  <a16:creationId xmlns:a16="http://schemas.microsoft.com/office/drawing/2014/main" xmlns="" id="{5D8301A0-49D9-41A5-A227-2E35458E6401}"/>
                </a:ext>
              </a:extLst>
            </p:cNvPr>
            <p:cNvSpPr txBox="1"/>
            <p:nvPr/>
          </p:nvSpPr>
          <p:spPr>
            <a:xfrm>
              <a:off x="1385920" y="2206493"/>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Conception Lecture</a:t>
              </a:r>
              <a:endParaRPr lang="fr-FR" sz="2400" b="1" dirty="0">
                <a:solidFill>
                  <a:srgbClr val="E6E7E9"/>
                </a:solidFill>
                <a:latin typeface="Tw Cen MT" panose="020B0602020104020603" pitchFamily="34" charset="0"/>
              </a:endParaRPr>
            </a:p>
          </p:txBody>
        </p:sp>
        <p:sp>
          <p:nvSpPr>
            <p:cNvPr id="93" name="TextBox 106">
              <a:extLst>
                <a:ext uri="{FF2B5EF4-FFF2-40B4-BE49-F238E27FC236}">
                  <a16:creationId xmlns:a16="http://schemas.microsoft.com/office/drawing/2014/main" xmlns="" id="{236675CF-5B12-4D6B-8C03-F29656450255}"/>
                </a:ext>
              </a:extLst>
            </p:cNvPr>
            <p:cNvSpPr txBox="1"/>
            <p:nvPr/>
          </p:nvSpPr>
          <p:spPr>
            <a:xfrm>
              <a:off x="1843092" y="2723346"/>
              <a:ext cx="894432" cy="830997"/>
            </a:xfrm>
            <a:prstGeom prst="rect">
              <a:avLst/>
            </a:prstGeom>
            <a:noFill/>
          </p:spPr>
          <p:txBody>
            <a:bodyPr wrap="square" rtlCol="0">
              <a:spAutoFit/>
            </a:bodyPr>
            <a:lstStyle/>
            <a:p>
              <a:pPr algn="ctr"/>
              <a:r>
                <a:rPr lang="fr-FR" sz="4800" b="1" dirty="0" smtClean="0">
                  <a:solidFill>
                    <a:srgbClr val="E6E7E9"/>
                  </a:solidFill>
                  <a:latin typeface="Tw Cen MT" panose="020B0602020104020603" pitchFamily="34" charset="0"/>
                </a:rPr>
                <a:t>1</a:t>
              </a:r>
              <a:endParaRPr lang="fr-FR" sz="4800" b="1" dirty="0">
                <a:solidFill>
                  <a:srgbClr val="E6E7E9"/>
                </a:solidFill>
                <a:latin typeface="Tw Cen MT" panose="020B0602020104020603" pitchFamily="34" charset="0"/>
              </a:endParaRPr>
            </a:p>
          </p:txBody>
        </p:sp>
      </p:grpSp>
      <p:sp>
        <p:nvSpPr>
          <p:cNvPr id="94" name="Freeform: Shape 107">
            <a:extLst>
              <a:ext uri="{FF2B5EF4-FFF2-40B4-BE49-F238E27FC236}">
                <a16:creationId xmlns:a16="http://schemas.microsoft.com/office/drawing/2014/main" xmlns="" id="{48958204-CE05-4E79-AC55-C76FBB79E37F}"/>
              </a:ext>
            </a:extLst>
          </p:cNvPr>
          <p:cNvSpPr/>
          <p:nvPr/>
        </p:nvSpPr>
        <p:spPr>
          <a:xfrm flipV="1">
            <a:off x="2068629"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Freeform: Shape 108">
            <a:extLst>
              <a:ext uri="{FF2B5EF4-FFF2-40B4-BE49-F238E27FC236}">
                <a16:creationId xmlns:a16="http://schemas.microsoft.com/office/drawing/2014/main" xmlns="" id="{406A5A75-24F0-496A-82D6-E2B37B100BBD}"/>
              </a:ext>
            </a:extLst>
          </p:cNvPr>
          <p:cNvSpPr/>
          <p:nvPr/>
        </p:nvSpPr>
        <p:spPr>
          <a:xfrm flipV="1">
            <a:off x="456550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Freeform: Shape 109">
            <a:extLst>
              <a:ext uri="{FF2B5EF4-FFF2-40B4-BE49-F238E27FC236}">
                <a16:creationId xmlns:a16="http://schemas.microsoft.com/office/drawing/2014/main" xmlns="" id="{B8C3E14B-EBB2-49A7-9A4E-9C6AFAF9A364}"/>
              </a:ext>
            </a:extLst>
          </p:cNvPr>
          <p:cNvSpPr/>
          <p:nvPr/>
        </p:nvSpPr>
        <p:spPr>
          <a:xfrm flipV="1">
            <a:off x="706238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extBox 115">
            <a:extLst>
              <a:ext uri="{FF2B5EF4-FFF2-40B4-BE49-F238E27FC236}">
                <a16:creationId xmlns:a16="http://schemas.microsoft.com/office/drawing/2014/main" xmlns="" id="{FC94FF53-E358-452A-A5CE-3296318ABBE9}"/>
              </a:ext>
            </a:extLst>
          </p:cNvPr>
          <p:cNvSpPr txBox="1"/>
          <p:nvPr/>
        </p:nvSpPr>
        <p:spPr>
          <a:xfrm>
            <a:off x="2062960" y="3455581"/>
            <a:ext cx="1591582" cy="738664"/>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Les solutions proposées en terme de lecture</a:t>
            </a:r>
            <a:endParaRPr lang="fr-FR" sz="1400" b="1" dirty="0">
              <a:solidFill>
                <a:srgbClr val="A6A6A6"/>
              </a:solidFill>
              <a:latin typeface="Tw Cen MT" panose="020B0602020104020603" pitchFamily="34" charset="0"/>
            </a:endParaRPr>
          </a:p>
        </p:txBody>
      </p:sp>
      <p:sp>
        <p:nvSpPr>
          <p:cNvPr id="135" name="TextBox 118">
            <a:extLst>
              <a:ext uri="{FF2B5EF4-FFF2-40B4-BE49-F238E27FC236}">
                <a16:creationId xmlns:a16="http://schemas.microsoft.com/office/drawing/2014/main" xmlns="" id="{BBD17202-B0A7-4912-9A5D-8F55518824B3}"/>
              </a:ext>
            </a:extLst>
          </p:cNvPr>
          <p:cNvSpPr txBox="1"/>
          <p:nvPr/>
        </p:nvSpPr>
        <p:spPr>
          <a:xfrm>
            <a:off x="4551785" y="3455581"/>
            <a:ext cx="1591582" cy="738664"/>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Les solutions proposées en terme de robotique</a:t>
            </a:r>
            <a:endParaRPr lang="fr-FR" sz="1400" b="1" dirty="0">
              <a:solidFill>
                <a:srgbClr val="A6A6A6"/>
              </a:solidFill>
              <a:latin typeface="Tw Cen MT" panose="020B0602020104020603" pitchFamily="34" charset="0"/>
            </a:endParaRPr>
          </a:p>
        </p:txBody>
      </p:sp>
      <p:sp>
        <p:nvSpPr>
          <p:cNvPr id="138" name="TextBox 121">
            <a:extLst>
              <a:ext uri="{FF2B5EF4-FFF2-40B4-BE49-F238E27FC236}">
                <a16:creationId xmlns:a16="http://schemas.microsoft.com/office/drawing/2014/main" xmlns="" id="{B38973E8-8FEC-48EF-89C3-A1086AD31515}"/>
              </a:ext>
            </a:extLst>
          </p:cNvPr>
          <p:cNvSpPr txBox="1"/>
          <p:nvPr/>
        </p:nvSpPr>
        <p:spPr>
          <a:xfrm>
            <a:off x="7062383" y="3455581"/>
            <a:ext cx="1591582" cy="523220"/>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Diagrammes de déploiement</a:t>
            </a:r>
            <a:endParaRPr lang="fr-FR" sz="1400" b="1" dirty="0">
              <a:solidFill>
                <a:srgbClr val="A6A6A6"/>
              </a:solidFill>
              <a:latin typeface="Tw Cen MT" panose="020B0602020104020603" pitchFamily="34" charset="0"/>
            </a:endParaRP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anim calcmode="lin" valueType="num">
                                      <p:cBhvr>
                                        <p:cTn id="8" dur="500" fill="hold"/>
                                        <p:tgtEl>
                                          <p:spTgt spid="94"/>
                                        </p:tgtEl>
                                        <p:attrNameLst>
                                          <p:attrName>ppt_x</p:attrName>
                                        </p:attrNameLst>
                                      </p:cBhvr>
                                      <p:tavLst>
                                        <p:tav tm="0">
                                          <p:val>
                                            <p:strVal val="#ppt_x"/>
                                          </p:val>
                                        </p:tav>
                                        <p:tav tm="100000">
                                          <p:val>
                                            <p:strVal val="#ppt_x"/>
                                          </p:val>
                                        </p:tav>
                                      </p:tavLst>
                                    </p:anim>
                                    <p:anim calcmode="lin" valueType="num">
                                      <p:cBhvr>
                                        <p:cTn id="9" dur="500" fill="hold"/>
                                        <p:tgtEl>
                                          <p:spTgt spid="9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anim calcmode="lin" valueType="num">
                                      <p:cBhvr>
                                        <p:cTn id="14" dur="500" fill="hold"/>
                                        <p:tgtEl>
                                          <p:spTgt spid="90"/>
                                        </p:tgtEl>
                                        <p:attrNameLst>
                                          <p:attrName>ppt_x</p:attrName>
                                        </p:attrNameLst>
                                      </p:cBhvr>
                                      <p:tavLst>
                                        <p:tav tm="0">
                                          <p:val>
                                            <p:strVal val="#ppt_x"/>
                                          </p:val>
                                        </p:tav>
                                        <p:tav tm="100000">
                                          <p:val>
                                            <p:strVal val="#ppt_x"/>
                                          </p:val>
                                        </p:tav>
                                      </p:tavLst>
                                    </p:anim>
                                    <p:anim calcmode="lin" valueType="num">
                                      <p:cBhvr>
                                        <p:cTn id="15" dur="500" fill="hold"/>
                                        <p:tgtEl>
                                          <p:spTgt spid="90"/>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25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anim calcmode="lin" valueType="num">
                                      <p:cBhvr>
                                        <p:cTn id="20" dur="500" fill="hold"/>
                                        <p:tgtEl>
                                          <p:spTgt spid="98"/>
                                        </p:tgtEl>
                                        <p:attrNameLst>
                                          <p:attrName>ppt_x</p:attrName>
                                        </p:attrNameLst>
                                      </p:cBhvr>
                                      <p:tavLst>
                                        <p:tav tm="0">
                                          <p:val>
                                            <p:strVal val="#ppt_x"/>
                                          </p:val>
                                        </p:tav>
                                        <p:tav tm="100000">
                                          <p:val>
                                            <p:strVal val="#ppt_x"/>
                                          </p:val>
                                        </p:tav>
                                      </p:tavLst>
                                    </p:anim>
                                    <p:anim calcmode="lin" valueType="num">
                                      <p:cBhvr>
                                        <p:cTn id="21" dur="500" fill="hold"/>
                                        <p:tgtEl>
                                          <p:spTgt spid="9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anim calcmode="lin" valueType="num">
                                      <p:cBhvr>
                                        <p:cTn id="26" dur="500" fill="hold"/>
                                        <p:tgtEl>
                                          <p:spTgt spid="86"/>
                                        </p:tgtEl>
                                        <p:attrNameLst>
                                          <p:attrName>ppt_x</p:attrName>
                                        </p:attrNameLst>
                                      </p:cBhvr>
                                      <p:tavLst>
                                        <p:tav tm="0">
                                          <p:val>
                                            <p:strVal val="#ppt_x"/>
                                          </p:val>
                                        </p:tav>
                                        <p:tav tm="100000">
                                          <p:val>
                                            <p:strVal val="#ppt_x"/>
                                          </p:val>
                                        </p:tav>
                                      </p:tavLst>
                                    </p:anim>
                                    <p:anim calcmode="lin" valueType="num">
                                      <p:cBhvr>
                                        <p:cTn id="27" dur="500" fill="hold"/>
                                        <p:tgtEl>
                                          <p:spTgt spid="86"/>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grpId="0" nodeType="afterEffect">
                                  <p:stCondLst>
                                    <p:cond delay="25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anim calcmode="lin" valueType="num">
                                      <p:cBhvr>
                                        <p:cTn id="32" dur="500" fill="hold"/>
                                        <p:tgtEl>
                                          <p:spTgt spid="99"/>
                                        </p:tgtEl>
                                        <p:attrNameLst>
                                          <p:attrName>ppt_x</p:attrName>
                                        </p:attrNameLst>
                                      </p:cBhvr>
                                      <p:tavLst>
                                        <p:tav tm="0">
                                          <p:val>
                                            <p:strVal val="#ppt_x"/>
                                          </p:val>
                                        </p:tav>
                                        <p:tav tm="100000">
                                          <p:val>
                                            <p:strVal val="#ppt_x"/>
                                          </p:val>
                                        </p:tav>
                                      </p:tavLst>
                                    </p:anim>
                                    <p:anim calcmode="lin" valueType="num">
                                      <p:cBhvr>
                                        <p:cTn id="33" dur="500" fill="hold"/>
                                        <p:tgtEl>
                                          <p:spTgt spid="99"/>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25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strVal val="#ppt_x"/>
                                          </p:val>
                                        </p:tav>
                                        <p:tav tm="100000">
                                          <p:val>
                                            <p:strVal val="#ppt_x"/>
                                          </p:val>
                                        </p:tav>
                                      </p:tavLst>
                                    </p:anim>
                                    <p:anim calcmode="lin" valueType="num">
                                      <p:cBhvr>
                                        <p:cTn id="39" dur="5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32"/>
                                        </p:tgtEl>
                                        <p:attrNameLst>
                                          <p:attrName>style.visibility</p:attrName>
                                        </p:attrNameLst>
                                      </p:cBhvr>
                                      <p:to>
                                        <p:strVal val="visible"/>
                                      </p:to>
                                    </p:set>
                                    <p:anim calcmode="lin" valueType="num">
                                      <p:cBhvr additive="base">
                                        <p:cTn id="44" dur="500" fill="hold"/>
                                        <p:tgtEl>
                                          <p:spTgt spid="132"/>
                                        </p:tgtEl>
                                        <p:attrNameLst>
                                          <p:attrName>ppt_x</p:attrName>
                                        </p:attrNameLst>
                                      </p:cBhvr>
                                      <p:tavLst>
                                        <p:tav tm="0">
                                          <p:val>
                                            <p:strVal val="#ppt_x"/>
                                          </p:val>
                                        </p:tav>
                                        <p:tav tm="100000">
                                          <p:val>
                                            <p:strVal val="#ppt_x"/>
                                          </p:val>
                                        </p:tav>
                                      </p:tavLst>
                                    </p:anim>
                                    <p:anim calcmode="lin" valueType="num">
                                      <p:cBhvr additive="base">
                                        <p:cTn id="45" dur="500" fill="hold"/>
                                        <p:tgtEl>
                                          <p:spTgt spid="13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35"/>
                                        </p:tgtEl>
                                        <p:attrNameLst>
                                          <p:attrName>style.visibility</p:attrName>
                                        </p:attrNameLst>
                                      </p:cBhvr>
                                      <p:to>
                                        <p:strVal val="visible"/>
                                      </p:to>
                                    </p:set>
                                    <p:anim calcmode="lin" valueType="num">
                                      <p:cBhvr additive="base">
                                        <p:cTn id="48" dur="500" fill="hold"/>
                                        <p:tgtEl>
                                          <p:spTgt spid="135"/>
                                        </p:tgtEl>
                                        <p:attrNameLst>
                                          <p:attrName>ppt_x</p:attrName>
                                        </p:attrNameLst>
                                      </p:cBhvr>
                                      <p:tavLst>
                                        <p:tav tm="0">
                                          <p:val>
                                            <p:strVal val="#ppt_x"/>
                                          </p:val>
                                        </p:tav>
                                        <p:tav tm="100000">
                                          <p:val>
                                            <p:strVal val="#ppt_x"/>
                                          </p:val>
                                        </p:tav>
                                      </p:tavLst>
                                    </p:anim>
                                    <p:anim calcmode="lin" valueType="num">
                                      <p:cBhvr additive="base">
                                        <p:cTn id="49" dur="500" fill="hold"/>
                                        <p:tgtEl>
                                          <p:spTgt spid="135"/>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8"/>
                                        </p:tgtEl>
                                        <p:attrNameLst>
                                          <p:attrName>style.visibility</p:attrName>
                                        </p:attrNameLst>
                                      </p:cBhvr>
                                      <p:to>
                                        <p:strVal val="visible"/>
                                      </p:to>
                                    </p:set>
                                    <p:anim calcmode="lin" valueType="num">
                                      <p:cBhvr additive="base">
                                        <p:cTn id="52" dur="500" fill="hold"/>
                                        <p:tgtEl>
                                          <p:spTgt spid="138"/>
                                        </p:tgtEl>
                                        <p:attrNameLst>
                                          <p:attrName>ppt_x</p:attrName>
                                        </p:attrNameLst>
                                      </p:cBhvr>
                                      <p:tavLst>
                                        <p:tav tm="0">
                                          <p:val>
                                            <p:strVal val="#ppt_x"/>
                                          </p:val>
                                        </p:tav>
                                        <p:tav tm="100000">
                                          <p:val>
                                            <p:strVal val="#ppt_x"/>
                                          </p:val>
                                        </p:tav>
                                      </p:tavLst>
                                    </p:anim>
                                    <p:anim calcmode="lin" valueType="num">
                                      <p:cBhvr additive="base">
                                        <p:cTn id="53"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8" grpId="0" animBg="1"/>
      <p:bldP spid="99" grpId="0" animBg="1"/>
      <p:bldP spid="132" grpId="0"/>
      <p:bldP spid="135" grpId="0"/>
      <p:bldP spid="1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robotique</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Conception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Diagrammes</a:t>
            </a:r>
            <a:endParaRPr lang="fr-FR" sz="2000" dirty="0"/>
          </a:p>
        </p:txBody>
      </p:sp>
      <p:sp>
        <p:nvSpPr>
          <p:cNvPr id="39" name="TextBox 16">
            <a:extLst>
              <a:ext uri="{FF2B5EF4-FFF2-40B4-BE49-F238E27FC236}">
                <a16:creationId xmlns:a16="http://schemas.microsoft.com/office/drawing/2014/main" xmlns="" id="{A2347291-E14A-4C41-ADE2-84F01D888DC0}"/>
              </a:ext>
            </a:extLst>
          </p:cNvPr>
          <p:cNvSpPr txBox="1"/>
          <p:nvPr/>
        </p:nvSpPr>
        <p:spPr>
          <a:xfrm>
            <a:off x="295874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LECTURE</a:t>
            </a:r>
            <a:endParaRPr lang="en-US" sz="6600" b="1" dirty="0">
              <a:solidFill>
                <a:schemeClr val="tx1">
                  <a:lumMod val="75000"/>
                  <a:lumOff val="25000"/>
                </a:schemeClr>
              </a:solidFill>
              <a:latin typeface="Tw Cen MT" panose="020B0602020104020603" pitchFamily="34" charset="0"/>
            </a:endParaRPr>
          </a:p>
        </p:txBody>
      </p:sp>
      <p:sp>
        <p:nvSpPr>
          <p:cNvPr id="40" name="TextBox 14">
            <a:extLst>
              <a:ext uri="{FF2B5EF4-FFF2-40B4-BE49-F238E27FC236}">
                <a16:creationId xmlns:a16="http://schemas.microsoft.com/office/drawing/2014/main" xmlns="" id="{FA190EE7-CF11-43A9-A5FA-A9EBF0755B25}"/>
              </a:ext>
            </a:extLst>
          </p:cNvPr>
          <p:cNvSpPr txBox="1"/>
          <p:nvPr/>
        </p:nvSpPr>
        <p:spPr>
          <a:xfrm>
            <a:off x="209368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CONCEPTION</a:t>
            </a:r>
            <a:endParaRPr lang="en-US" sz="6600" b="1" dirty="0">
              <a:solidFill>
                <a:schemeClr val="tx1">
                  <a:lumMod val="75000"/>
                  <a:lumOff val="25000"/>
                </a:schemeClr>
              </a:solidFill>
              <a:latin typeface="Tw Cen MT" panose="020B0602020104020603" pitchFamily="34" charset="0"/>
            </a:endParaRPr>
          </a:p>
        </p:txBody>
      </p:sp>
      <p:cxnSp>
        <p:nvCxnSpPr>
          <p:cNvPr id="41" name="Straight Connector 6">
            <a:extLst>
              <a:ext uri="{FF2B5EF4-FFF2-40B4-BE49-F238E27FC236}">
                <a16:creationId xmlns:a16="http://schemas.microsoft.com/office/drawing/2014/main" xmlns="" id="{F4051ABA-04D7-4D17-A46A-7024066DA1AF}"/>
              </a:ext>
            </a:extLst>
          </p:cNvPr>
          <p:cNvCxnSpPr>
            <a:cxnSpLocks/>
          </p:cNvCxnSpPr>
          <p:nvPr/>
        </p:nvCxnSpPr>
        <p:spPr>
          <a:xfrm>
            <a:off x="452633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37735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9">
            <a:extLst>
              <a:ext uri="{FF2B5EF4-FFF2-40B4-BE49-F238E27FC236}">
                <a16:creationId xmlns:a16="http://schemas.microsoft.com/office/drawing/2014/main" xmlns="" id="{7848A8EE-6B05-4B73-88E5-ACADE64F49E6}"/>
              </a:ext>
            </a:extLst>
          </p:cNvPr>
          <p:cNvCxnSpPr>
            <a:cxnSpLocks/>
          </p:cNvCxnSpPr>
          <p:nvPr/>
        </p:nvCxnSpPr>
        <p:spPr>
          <a:xfrm>
            <a:off x="452633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10">
            <a:extLst>
              <a:ext uri="{FF2B5EF4-FFF2-40B4-BE49-F238E27FC236}">
                <a16:creationId xmlns:a16="http://schemas.microsoft.com/office/drawing/2014/main" xmlns="" id="{2590B1C1-9717-44CD-9713-093B4CA349A1}"/>
              </a:ext>
            </a:extLst>
          </p:cNvPr>
          <p:cNvCxnSpPr>
            <a:cxnSpLocks/>
          </p:cNvCxnSpPr>
          <p:nvPr/>
        </p:nvCxnSpPr>
        <p:spPr>
          <a:xfrm>
            <a:off x="459661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12">
            <a:extLst>
              <a:ext uri="{FF2B5EF4-FFF2-40B4-BE49-F238E27FC236}">
                <a16:creationId xmlns:a16="http://schemas.microsoft.com/office/drawing/2014/main" xmlns="" id="{16333020-CB81-452F-9BE2-B43C85797E36}"/>
              </a:ext>
            </a:extLst>
          </p:cNvPr>
          <p:cNvCxnSpPr>
            <a:cxnSpLocks/>
          </p:cNvCxnSpPr>
          <p:nvPr/>
        </p:nvCxnSpPr>
        <p:spPr>
          <a:xfrm>
            <a:off x="459661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522867"/>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250"/>
                                        <p:tgtEl>
                                          <p:spTgt spid="4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250"/>
                                        <p:tgtEl>
                                          <p:spTgt spid="41"/>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250"/>
                                        <p:tgtEl>
                                          <p:spTgt spid="42"/>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right)">
                                      <p:cBhvr>
                                        <p:cTn id="19" dur="250"/>
                                        <p:tgtEl>
                                          <p:spTgt spid="43"/>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250"/>
                                        <p:tgtEl>
                                          <p:spTgt spid="44"/>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1+#ppt_w/2"/>
                                          </p:val>
                                        </p:tav>
                                        <p:tav tm="100000">
                                          <p:val>
                                            <p:strVal val="#ppt_x"/>
                                          </p:val>
                                        </p:tav>
                                      </p:tavLst>
                                    </p:anim>
                                    <p:anim calcmode="lin" valueType="num">
                                      <p:cBhvr additive="base">
                                        <p:cTn id="28" dur="500" fill="hold"/>
                                        <p:tgtEl>
                                          <p:spTgt spid="40"/>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1+#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4"/>
                                        </p:tgtEl>
                                      </p:cBhvr>
                                    </p:animEffect>
                                    <p:set>
                                      <p:cBhvr>
                                        <p:cTn id="37" dur="1" fill="hold">
                                          <p:stCondLst>
                                            <p:cond delay="249"/>
                                          </p:stCondLst>
                                        </p:cTn>
                                        <p:tgtEl>
                                          <p:spTgt spid="44"/>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3"/>
                                        </p:tgtEl>
                                      </p:cBhvr>
                                    </p:animEffect>
                                    <p:set>
                                      <p:cBhvr>
                                        <p:cTn id="41" dur="1" fill="hold">
                                          <p:stCondLst>
                                            <p:cond delay="249"/>
                                          </p:stCondLst>
                                        </p:cTn>
                                        <p:tgtEl>
                                          <p:spTgt spid="43"/>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42"/>
                                        </p:tgtEl>
                                      </p:cBhvr>
                                    </p:animEffect>
                                    <p:set>
                                      <p:cBhvr>
                                        <p:cTn id="45" dur="1" fill="hold">
                                          <p:stCondLst>
                                            <p:cond delay="249"/>
                                          </p:stCondLst>
                                        </p:cTn>
                                        <p:tgtEl>
                                          <p:spTgt spid="42"/>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41"/>
                                        </p:tgtEl>
                                      </p:cBhvr>
                                    </p:animEffect>
                                    <p:set>
                                      <p:cBhvr>
                                        <p:cTn id="49" dur="1" fill="hold">
                                          <p:stCondLst>
                                            <p:cond delay="249"/>
                                          </p:stCondLst>
                                        </p:cTn>
                                        <p:tgtEl>
                                          <p:spTgt spid="41"/>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5"/>
                                        </p:tgtEl>
                                      </p:cBhvr>
                                    </p:animEffect>
                                    <p:set>
                                      <p:cBhvr>
                                        <p:cTn id="53" dur="1" fill="hold">
                                          <p:stCondLst>
                                            <p:cond delay="249"/>
                                          </p:stCondLst>
                                        </p:cTn>
                                        <p:tgtEl>
                                          <p:spTgt spid="45"/>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40"/>
                                        </p:tgtEl>
                                        <p:attrNameLst>
                                          <p:attrName>ppt_x</p:attrName>
                                        </p:attrNameLst>
                                      </p:cBhvr>
                                      <p:tavLst>
                                        <p:tav tm="0">
                                          <p:val>
                                            <p:strVal val="ppt_x"/>
                                          </p:val>
                                        </p:tav>
                                        <p:tav tm="100000">
                                          <p:val>
                                            <p:strVal val="1+ppt_w/2"/>
                                          </p:val>
                                        </p:tav>
                                      </p:tavLst>
                                    </p:anim>
                                    <p:anim calcmode="lin" valueType="num">
                                      <p:cBhvr additive="base">
                                        <p:cTn id="56" dur="500"/>
                                        <p:tgtEl>
                                          <p:spTgt spid="40"/>
                                        </p:tgtEl>
                                        <p:attrNameLst>
                                          <p:attrName>ppt_y</p:attrName>
                                        </p:attrNameLst>
                                      </p:cBhvr>
                                      <p:tavLst>
                                        <p:tav tm="0">
                                          <p:val>
                                            <p:strVal val="ppt_y"/>
                                          </p:val>
                                        </p:tav>
                                        <p:tav tm="100000">
                                          <p:val>
                                            <p:strVal val="ppt_y"/>
                                          </p:val>
                                        </p:tav>
                                      </p:tavLst>
                                    </p:anim>
                                    <p:set>
                                      <p:cBhvr>
                                        <p:cTn id="57" dur="1" fill="hold">
                                          <p:stCondLst>
                                            <p:cond delay="499"/>
                                          </p:stCondLst>
                                        </p:cTn>
                                        <p:tgtEl>
                                          <p:spTgt spid="40"/>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9"/>
                                        </p:tgtEl>
                                        <p:attrNameLst>
                                          <p:attrName>ppt_x</p:attrName>
                                        </p:attrNameLst>
                                      </p:cBhvr>
                                      <p:tavLst>
                                        <p:tav tm="0">
                                          <p:val>
                                            <p:strVal val="ppt_x"/>
                                          </p:val>
                                        </p:tav>
                                        <p:tav tm="100000">
                                          <p:val>
                                            <p:strVal val="1+ppt_w/2"/>
                                          </p:val>
                                        </p:tav>
                                      </p:tavLst>
                                    </p:anim>
                                    <p:anim calcmode="lin" valueType="num">
                                      <p:cBhvr additive="base">
                                        <p:cTn id="60" dur="500"/>
                                        <p:tgtEl>
                                          <p:spTgt spid="39"/>
                                        </p:tgtEl>
                                        <p:attrNameLst>
                                          <p:attrName>ppt_y</p:attrName>
                                        </p:attrNameLst>
                                      </p:cBhvr>
                                      <p:tavLst>
                                        <p:tav tm="0">
                                          <p:val>
                                            <p:strVal val="ppt_y"/>
                                          </p:val>
                                        </p:tav>
                                        <p:tav tm="100000">
                                          <p:val>
                                            <p:strVal val="ppt_y"/>
                                          </p:val>
                                        </p:tav>
                                      </p:tavLst>
                                    </p:anim>
                                    <p:set>
                                      <p:cBhvr>
                                        <p:cTn id="61"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0" grpId="0"/>
      <p:bldP spid="4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robotique</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Conception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Diagrammes</a:t>
            </a:r>
            <a:endParaRPr lang="fr-FR" sz="2000" dirty="0"/>
          </a:p>
        </p:txBody>
      </p:sp>
      <p:sp>
        <p:nvSpPr>
          <p:cNvPr id="36" name="ZoneTexte 35"/>
          <p:cNvSpPr txBox="1"/>
          <p:nvPr/>
        </p:nvSpPr>
        <p:spPr>
          <a:xfrm>
            <a:off x="1242141" y="947966"/>
            <a:ext cx="8310926" cy="1015663"/>
          </a:xfrm>
          <a:prstGeom prst="rect">
            <a:avLst/>
          </a:prstGeom>
          <a:noFill/>
        </p:spPr>
        <p:txBody>
          <a:bodyPr wrap="square" rtlCol="0">
            <a:spAutoFit/>
          </a:bodyPr>
          <a:lstStyle/>
          <a:p>
            <a:pPr algn="ctr"/>
            <a:r>
              <a:rPr lang="fr-FR" sz="6000" b="1" dirty="0" smtClean="0">
                <a:ln>
                  <a:solidFill>
                    <a:srgbClr val="5D7373"/>
                  </a:solidFill>
                </a:ln>
                <a:solidFill>
                  <a:schemeClr val="tx1">
                    <a:lumMod val="75000"/>
                    <a:lumOff val="25000"/>
                  </a:schemeClr>
                </a:solidFill>
                <a:latin typeface="Tw Cen MT" panose="020B0602020104020603" pitchFamily="34" charset="0"/>
              </a:rPr>
              <a:t>Solutions RFID</a:t>
            </a:r>
            <a:endParaRPr lang="fr-FR" sz="6000" b="1" dirty="0">
              <a:ln>
                <a:solidFill>
                  <a:srgbClr val="5D7373"/>
                </a:solidFill>
              </a:ln>
              <a:solidFill>
                <a:schemeClr val="tx1">
                  <a:lumMod val="75000"/>
                  <a:lumOff val="25000"/>
                </a:schemeClr>
              </a:solidFill>
              <a:latin typeface="Tw Cen MT" panose="020B0602020104020603" pitchFamily="34" charset="0"/>
            </a:endParaRPr>
          </a:p>
        </p:txBody>
      </p:sp>
      <p:pic>
        <p:nvPicPr>
          <p:cNvPr id="37" name="Image 36"/>
          <p:cNvPicPr/>
          <p:nvPr/>
        </p:nvPicPr>
        <p:blipFill rotWithShape="1">
          <a:blip r:embed="rId5">
            <a:extLst>
              <a:ext uri="{28A0092B-C50C-407E-A947-70E740481C1C}">
                <a14:useLocalDpi xmlns:a14="http://schemas.microsoft.com/office/drawing/2010/main" val="0"/>
              </a:ext>
            </a:extLst>
          </a:blip>
          <a:srcRect l="9420" t="5797" r="11232"/>
          <a:stretch/>
        </p:blipFill>
        <p:spPr bwMode="auto">
          <a:xfrm>
            <a:off x="2263070" y="2111039"/>
            <a:ext cx="2107783" cy="1767444"/>
          </a:xfrm>
          <a:prstGeom prst="rect">
            <a:avLst/>
          </a:prstGeom>
          <a:ln>
            <a:noFill/>
          </a:ln>
          <a:extLst>
            <a:ext uri="{53640926-AAD7-44D8-BBD7-CCE9431645EC}">
              <a14:shadowObscured xmlns:a14="http://schemas.microsoft.com/office/drawing/2010/main"/>
            </a:ext>
          </a:extLst>
        </p:spPr>
      </p:pic>
      <p:sp>
        <p:nvSpPr>
          <p:cNvPr id="39" name="Rectangle 38"/>
          <p:cNvSpPr/>
          <p:nvPr/>
        </p:nvSpPr>
        <p:spPr>
          <a:xfrm rot="6146904">
            <a:off x="3852721" y="4084931"/>
            <a:ext cx="3752304" cy="162560"/>
          </a:xfrm>
          <a:prstGeom prst="rect">
            <a:avLst/>
          </a:prstGeom>
          <a:solidFill>
            <a:srgbClr val="5D73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5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2716" y="2109453"/>
            <a:ext cx="2135981" cy="19970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73253" y="3985948"/>
            <a:ext cx="2620297" cy="461665"/>
          </a:xfrm>
          <a:prstGeom prst="rect">
            <a:avLst/>
          </a:prstGeom>
        </p:spPr>
        <p:txBody>
          <a:bodyPr wrap="square">
            <a:spAutoFit/>
          </a:bodyPr>
          <a:lstStyle/>
          <a:p>
            <a:pPr algn="ctr"/>
            <a:r>
              <a:rPr lang="fr-FR" sz="1200" b="1" dirty="0">
                <a:solidFill>
                  <a:srgbClr val="5D7373"/>
                </a:solidFill>
                <a:latin typeface="Times New Roman" panose="02020603050405020304" pitchFamily="18" charset="0"/>
                <a:ea typeface="Times New Roman" panose="02020603050405020304" pitchFamily="18" charset="0"/>
              </a:rPr>
              <a:t>UHF Ultra Long-Range Reader DL950S</a:t>
            </a:r>
            <a:endParaRPr lang="fr-FR" sz="1200" dirty="0">
              <a:solidFill>
                <a:srgbClr val="5D7373"/>
              </a:solidFill>
            </a:endParaRPr>
          </a:p>
        </p:txBody>
      </p:sp>
      <p:sp>
        <p:nvSpPr>
          <p:cNvPr id="5" name="Rectangle 4"/>
          <p:cNvSpPr/>
          <p:nvPr/>
        </p:nvSpPr>
        <p:spPr>
          <a:xfrm>
            <a:off x="7111504" y="4166211"/>
            <a:ext cx="1837362" cy="276999"/>
          </a:xfrm>
          <a:prstGeom prst="rect">
            <a:avLst/>
          </a:prstGeom>
        </p:spPr>
        <p:txBody>
          <a:bodyPr wrap="none">
            <a:spAutoFit/>
          </a:bodyPr>
          <a:lstStyle/>
          <a:p>
            <a:r>
              <a:rPr lang="fr-FR" sz="1200" b="1" dirty="0">
                <a:solidFill>
                  <a:srgbClr val="5D7373"/>
                </a:solidFill>
                <a:latin typeface="Times New Roman" panose="02020603050405020304" pitchFamily="18" charset="0"/>
                <a:ea typeface="Times New Roman" panose="02020603050405020304" pitchFamily="18" charset="0"/>
              </a:rPr>
              <a:t>Le module RFID-RC522 </a:t>
            </a:r>
          </a:p>
        </p:txBody>
      </p:sp>
      <p:sp>
        <p:nvSpPr>
          <p:cNvPr id="3" name="Rectangle 2"/>
          <p:cNvSpPr/>
          <p:nvPr/>
        </p:nvSpPr>
        <p:spPr>
          <a:xfrm>
            <a:off x="1820024" y="4512252"/>
            <a:ext cx="3212742" cy="1938992"/>
          </a:xfrm>
          <a:prstGeom prst="rect">
            <a:avLst/>
          </a:prstGeom>
        </p:spPr>
        <p:txBody>
          <a:bodyPr wrap="square">
            <a:spAutoFit/>
          </a:bodyPr>
          <a:lstStyle/>
          <a:p>
            <a:pPr marL="171450" indent="-171450">
              <a:spcAft>
                <a:spcPts val="0"/>
              </a:spcAft>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Fréquence de fonctionnement : 860 MHz ~ 960 MHz </a:t>
            </a:r>
            <a:endParaRPr lang="fr-FR" sz="1100" dirty="0">
              <a:latin typeface="Times New Roman" panose="02020603050405020304" pitchFamily="18" charset="0"/>
              <a:ea typeface="Times New Roman" panose="02020603050405020304" pitchFamily="18" charset="0"/>
            </a:endParaRPr>
          </a:p>
          <a:p>
            <a:pPr marL="171450" indent="-171450">
              <a:spcAft>
                <a:spcPts val="0"/>
              </a:spcAft>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Plage de lecture : 20m ~ 30m (dépend du tag et de l'environnement)</a:t>
            </a:r>
            <a:endParaRPr lang="fr-FR" sz="1100" dirty="0">
              <a:latin typeface="Times New Roman" panose="02020603050405020304" pitchFamily="18" charset="0"/>
              <a:ea typeface="Times New Roman" panose="02020603050405020304" pitchFamily="18" charset="0"/>
            </a:endParaRPr>
          </a:p>
          <a:p>
            <a:pPr marL="171450" indent="-171450">
              <a:spcAft>
                <a:spcPts val="0"/>
              </a:spcAft>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Vitesse de lecture : Lecture simultanée de 200 à 300 tags</a:t>
            </a:r>
            <a:endParaRPr lang="fr-FR" sz="1100" dirty="0">
              <a:latin typeface="Times New Roman" panose="02020603050405020304" pitchFamily="18" charset="0"/>
              <a:ea typeface="Times New Roman" panose="02020603050405020304" pitchFamily="18" charset="0"/>
            </a:endParaRPr>
          </a:p>
          <a:p>
            <a:pPr marL="171450" indent="-171450">
              <a:spcAft>
                <a:spcPts val="0"/>
              </a:spcAft>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Distance d'écriture : 10m ~ 15m (dépend du tag et de l'environnement)</a:t>
            </a:r>
            <a:endParaRPr lang="fr-FR" sz="1100" dirty="0">
              <a:latin typeface="Times New Roman" panose="02020603050405020304" pitchFamily="18" charset="0"/>
              <a:ea typeface="Times New Roman" panose="02020603050405020304" pitchFamily="18" charset="0"/>
            </a:endParaRPr>
          </a:p>
          <a:p>
            <a:pPr marL="171450" indent="-171450">
              <a:spcAft>
                <a:spcPts val="0"/>
              </a:spcAft>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Vitesse d'écriture : 8bits moins de 30ms</a:t>
            </a:r>
            <a:endParaRPr lang="fr-FR" sz="1100" dirty="0">
              <a:latin typeface="Times New Roman" panose="02020603050405020304" pitchFamily="18" charset="0"/>
              <a:ea typeface="Times New Roman" panose="02020603050405020304" pitchFamily="18" charset="0"/>
            </a:endParaRPr>
          </a:p>
          <a:p>
            <a:pPr marL="171450" indent="-171450">
              <a:spcAft>
                <a:spcPts val="0"/>
              </a:spcAft>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Consommation d'énergie : </a:t>
            </a:r>
            <a:r>
              <a:rPr lang="fr-FR" sz="1200" dirty="0" smtClean="0">
                <a:solidFill>
                  <a:srgbClr val="000000"/>
                </a:solidFill>
                <a:latin typeface="Times New Roman" panose="02020603050405020304" pitchFamily="18" charset="0"/>
                <a:ea typeface="Times New Roman" panose="02020603050405020304" pitchFamily="18" charset="0"/>
              </a:rPr>
              <a:t>6W</a:t>
            </a:r>
            <a:endParaRPr lang="fr-FR" sz="1100" dirty="0">
              <a:latin typeface="Times New Roman" panose="02020603050405020304" pitchFamily="18" charset="0"/>
              <a:ea typeface="Times New Roman" panose="02020603050405020304" pitchFamily="18" charset="0"/>
            </a:endParaRPr>
          </a:p>
        </p:txBody>
      </p:sp>
      <p:sp>
        <p:nvSpPr>
          <p:cNvPr id="6" name="Rectangle 5"/>
          <p:cNvSpPr/>
          <p:nvPr/>
        </p:nvSpPr>
        <p:spPr>
          <a:xfrm>
            <a:off x="6741731" y="4529817"/>
            <a:ext cx="3644371" cy="1754326"/>
          </a:xfrm>
          <a:prstGeom prst="rect">
            <a:avLst/>
          </a:prstGeom>
        </p:spPr>
        <p:txBody>
          <a:bodyPr wrap="square">
            <a:spAutoFit/>
          </a:bodyPr>
          <a:lstStyle/>
          <a:p>
            <a:pPr marL="171450" marR="622300" indent="-171450">
              <a:lnSpc>
                <a:spcPct val="150000"/>
              </a:lnSpc>
              <a:spcBef>
                <a:spcPts val="5"/>
              </a:spcBef>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Alimentation: 3,3 Vcc</a:t>
            </a:r>
          </a:p>
          <a:p>
            <a:pPr marL="171450" marR="622300" indent="-171450">
              <a:lnSpc>
                <a:spcPct val="150000"/>
              </a:lnSpc>
              <a:spcBef>
                <a:spcPts val="5"/>
              </a:spcBef>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Fréquence: 13,56 MHz</a:t>
            </a:r>
          </a:p>
          <a:p>
            <a:pPr marL="171450" marR="622300" indent="-171450">
              <a:lnSpc>
                <a:spcPct val="150000"/>
              </a:lnSpc>
              <a:spcBef>
                <a:spcPts val="5"/>
              </a:spcBef>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Protocole </a:t>
            </a:r>
            <a:r>
              <a:rPr lang="fr-FR" sz="1200" dirty="0" err="1">
                <a:solidFill>
                  <a:srgbClr val="000000"/>
                </a:solidFill>
                <a:latin typeface="Times New Roman" panose="02020603050405020304" pitchFamily="18" charset="0"/>
                <a:ea typeface="Times New Roman" panose="02020603050405020304" pitchFamily="18" charset="0"/>
              </a:rPr>
              <a:t>Mifare</a:t>
            </a:r>
            <a:endParaRPr lang="fr-FR" sz="1200" dirty="0">
              <a:solidFill>
                <a:srgbClr val="000000"/>
              </a:solidFill>
              <a:latin typeface="Times New Roman" panose="02020603050405020304" pitchFamily="18" charset="0"/>
              <a:ea typeface="Times New Roman" panose="02020603050405020304" pitchFamily="18" charset="0"/>
            </a:endParaRPr>
          </a:p>
          <a:p>
            <a:pPr marL="171450" marR="622300" indent="-171450">
              <a:lnSpc>
                <a:spcPct val="150000"/>
              </a:lnSpc>
              <a:spcBef>
                <a:spcPts val="5"/>
              </a:spcBef>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Interface SPI</a:t>
            </a:r>
          </a:p>
          <a:p>
            <a:pPr marL="171450" marR="622300" indent="-171450">
              <a:lnSpc>
                <a:spcPct val="150000"/>
              </a:lnSpc>
              <a:spcBef>
                <a:spcPts val="5"/>
              </a:spcBef>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Dimensions (sans les broches): 61 x 40 mm</a:t>
            </a:r>
          </a:p>
          <a:p>
            <a:pPr marL="171450" marR="622300" indent="-171450">
              <a:lnSpc>
                <a:spcPct val="150000"/>
              </a:lnSpc>
              <a:spcBef>
                <a:spcPts val="5"/>
              </a:spcBef>
              <a:buFont typeface="Arial" panose="020B0604020202020204" pitchFamily="34" charset="0"/>
              <a:buChar char="•"/>
            </a:pPr>
            <a:r>
              <a:rPr lang="fr-FR" sz="1200" dirty="0">
                <a:solidFill>
                  <a:srgbClr val="000000"/>
                </a:solidFill>
                <a:latin typeface="Times New Roman" panose="02020603050405020304" pitchFamily="18" charset="0"/>
                <a:ea typeface="Times New Roman" panose="02020603050405020304" pitchFamily="18" charset="0"/>
              </a:rPr>
              <a:t>Hauteur avec les broches : 8 mm</a:t>
            </a:r>
          </a:p>
        </p:txBody>
      </p:sp>
    </p:spTree>
    <p:extLst>
      <p:ext uri="{BB962C8B-B14F-4D97-AF65-F5344CB8AC3E}">
        <p14:creationId xmlns:p14="http://schemas.microsoft.com/office/powerpoint/2010/main" val="920476723"/>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robotique</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Conception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Diagrammes</a:t>
            </a:r>
            <a:endParaRPr lang="fr-FR" sz="2000" dirty="0"/>
          </a:p>
        </p:txBody>
      </p:sp>
      <p:sp>
        <p:nvSpPr>
          <p:cNvPr id="36" name="ZoneTexte 35"/>
          <p:cNvSpPr txBox="1"/>
          <p:nvPr/>
        </p:nvSpPr>
        <p:spPr>
          <a:xfrm>
            <a:off x="1395188" y="1146144"/>
            <a:ext cx="8310926" cy="1015663"/>
          </a:xfrm>
          <a:prstGeom prst="rect">
            <a:avLst/>
          </a:prstGeom>
          <a:noFill/>
        </p:spPr>
        <p:txBody>
          <a:bodyPr wrap="square" rtlCol="0">
            <a:spAutoFit/>
          </a:bodyPr>
          <a:lstStyle/>
          <a:p>
            <a:pPr algn="ctr"/>
            <a:r>
              <a:rPr lang="fr-FR" sz="6000" b="1" dirty="0" smtClean="0">
                <a:ln>
                  <a:solidFill>
                    <a:srgbClr val="5D7373"/>
                  </a:solidFill>
                </a:ln>
                <a:solidFill>
                  <a:schemeClr val="tx1">
                    <a:lumMod val="75000"/>
                    <a:lumOff val="25000"/>
                  </a:schemeClr>
                </a:solidFill>
                <a:latin typeface="Tw Cen MT" panose="020B0602020104020603" pitchFamily="34" charset="0"/>
              </a:rPr>
              <a:t>Solutions Code-barres</a:t>
            </a:r>
            <a:endParaRPr lang="fr-FR" sz="6000" b="1" dirty="0">
              <a:ln>
                <a:solidFill>
                  <a:srgbClr val="5D7373"/>
                </a:solidFill>
              </a:ln>
              <a:solidFill>
                <a:schemeClr val="tx1">
                  <a:lumMod val="75000"/>
                  <a:lumOff val="25000"/>
                </a:schemeClr>
              </a:solidFill>
              <a:latin typeface="Tw Cen MT" panose="020B0602020104020603" pitchFamily="34" charset="0"/>
            </a:endParaRPr>
          </a:p>
        </p:txBody>
      </p:sp>
      <p:pic>
        <p:nvPicPr>
          <p:cNvPr id="37" name="Image 36"/>
          <p:cNvPicPr/>
          <p:nvPr/>
        </p:nvPicPr>
        <p:blipFill>
          <a:blip r:embed="rId5">
            <a:extLst>
              <a:ext uri="{28A0092B-C50C-407E-A947-70E740481C1C}">
                <a14:useLocalDpi xmlns:a14="http://schemas.microsoft.com/office/drawing/2010/main" val="0"/>
              </a:ext>
            </a:extLst>
          </a:blip>
          <a:stretch>
            <a:fillRect/>
          </a:stretch>
        </p:blipFill>
        <p:spPr>
          <a:xfrm>
            <a:off x="1395188" y="3012946"/>
            <a:ext cx="4083050" cy="2296160"/>
          </a:xfrm>
          <a:prstGeom prst="rect">
            <a:avLst/>
          </a:prstGeom>
        </p:spPr>
      </p:pic>
      <p:sp>
        <p:nvSpPr>
          <p:cNvPr id="4" name="Rectangle 3"/>
          <p:cNvSpPr/>
          <p:nvPr/>
        </p:nvSpPr>
        <p:spPr>
          <a:xfrm rot="6610804">
            <a:off x="4358272" y="4215127"/>
            <a:ext cx="3752304" cy="162560"/>
          </a:xfrm>
          <a:prstGeom prst="rect">
            <a:avLst/>
          </a:prstGeom>
          <a:solidFill>
            <a:srgbClr val="5D73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Image 39"/>
          <p:cNvPicPr/>
          <p:nvPr/>
        </p:nvPicPr>
        <p:blipFill>
          <a:blip r:embed="rId6">
            <a:extLst>
              <a:ext uri="{28A0092B-C50C-407E-A947-70E740481C1C}">
                <a14:useLocalDpi xmlns:a14="http://schemas.microsoft.com/office/drawing/2010/main" val="0"/>
              </a:ext>
            </a:extLst>
          </a:blip>
          <a:stretch>
            <a:fillRect/>
          </a:stretch>
        </p:blipFill>
        <p:spPr>
          <a:xfrm>
            <a:off x="7159049" y="2946588"/>
            <a:ext cx="1876425" cy="2428875"/>
          </a:xfrm>
          <a:prstGeom prst="rect">
            <a:avLst/>
          </a:prstGeom>
        </p:spPr>
      </p:pic>
      <p:sp>
        <p:nvSpPr>
          <p:cNvPr id="5" name="Rectangle 4"/>
          <p:cNvSpPr/>
          <p:nvPr/>
        </p:nvSpPr>
        <p:spPr>
          <a:xfrm>
            <a:off x="7088279" y="5489694"/>
            <a:ext cx="2202654" cy="369332"/>
          </a:xfrm>
          <a:prstGeom prst="rect">
            <a:avLst/>
          </a:prstGeom>
        </p:spPr>
        <p:txBody>
          <a:bodyPr wrap="none">
            <a:spAutoFit/>
          </a:bodyPr>
          <a:lstStyle/>
          <a:p>
            <a:r>
              <a:rPr lang="fr-FR" b="1" dirty="0">
                <a:solidFill>
                  <a:srgbClr val="5D7373"/>
                </a:solidFill>
                <a:latin typeface="Times New Roman" panose="02020603050405020304" pitchFamily="18" charset="0"/>
                <a:ea typeface="Times New Roman" panose="02020603050405020304" pitchFamily="18" charset="0"/>
              </a:rPr>
              <a:t>HAVIC PC Webcam</a:t>
            </a:r>
          </a:p>
        </p:txBody>
      </p:sp>
      <p:sp>
        <p:nvSpPr>
          <p:cNvPr id="6" name="Rectangle 5"/>
          <p:cNvSpPr/>
          <p:nvPr/>
        </p:nvSpPr>
        <p:spPr>
          <a:xfrm>
            <a:off x="2393770" y="5489694"/>
            <a:ext cx="2392643" cy="369332"/>
          </a:xfrm>
          <a:prstGeom prst="rect">
            <a:avLst/>
          </a:prstGeom>
        </p:spPr>
        <p:txBody>
          <a:bodyPr wrap="none">
            <a:spAutoFit/>
          </a:bodyPr>
          <a:lstStyle/>
          <a:p>
            <a:r>
              <a:rPr lang="fr-FR" b="1" dirty="0">
                <a:solidFill>
                  <a:srgbClr val="5D7373"/>
                </a:solidFill>
                <a:latin typeface="Times New Roman" panose="02020603050405020304" pitchFamily="18" charset="0"/>
                <a:ea typeface="Times New Roman" panose="02020603050405020304" pitchFamily="18" charset="0"/>
              </a:rPr>
              <a:t>La caméra PTZ Pro 2 </a:t>
            </a:r>
          </a:p>
        </p:txBody>
      </p:sp>
    </p:spTree>
    <p:extLst>
      <p:ext uri="{BB962C8B-B14F-4D97-AF65-F5344CB8AC3E}">
        <p14:creationId xmlns:p14="http://schemas.microsoft.com/office/powerpoint/2010/main" val="126728273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Diagrammes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Conception robotique</a:t>
            </a:r>
            <a:endParaRPr lang="fr-FR" sz="2000" b="1" dirty="0"/>
          </a:p>
        </p:txBody>
      </p:sp>
      <p:sp>
        <p:nvSpPr>
          <p:cNvPr id="42" name="TextBox 16">
            <a:extLst>
              <a:ext uri="{FF2B5EF4-FFF2-40B4-BE49-F238E27FC236}">
                <a16:creationId xmlns:a16="http://schemas.microsoft.com/office/drawing/2014/main" xmlns="" id="{A2347291-E14A-4C41-ADE2-84F01D888DC0}"/>
              </a:ext>
            </a:extLst>
          </p:cNvPr>
          <p:cNvSpPr txBox="1"/>
          <p:nvPr/>
        </p:nvSpPr>
        <p:spPr>
          <a:xfrm>
            <a:off x="238978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ROBOTIQUE</a:t>
            </a:r>
            <a:endParaRPr lang="en-US" sz="6600" b="1" dirty="0">
              <a:solidFill>
                <a:schemeClr val="tx1">
                  <a:lumMod val="75000"/>
                  <a:lumOff val="25000"/>
                </a:schemeClr>
              </a:solidFill>
              <a:latin typeface="Tw Cen MT" panose="020B0602020104020603" pitchFamily="34" charset="0"/>
            </a:endParaRPr>
          </a:p>
        </p:txBody>
      </p:sp>
      <p:sp>
        <p:nvSpPr>
          <p:cNvPr id="43" name="TextBox 14">
            <a:extLst>
              <a:ext uri="{FF2B5EF4-FFF2-40B4-BE49-F238E27FC236}">
                <a16:creationId xmlns:a16="http://schemas.microsoft.com/office/drawing/2014/main" xmlns="" id="{FA190EE7-CF11-43A9-A5FA-A9EBF0755B25}"/>
              </a:ext>
            </a:extLst>
          </p:cNvPr>
          <p:cNvSpPr txBox="1"/>
          <p:nvPr/>
        </p:nvSpPr>
        <p:spPr>
          <a:xfrm>
            <a:off x="209368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CONCEPTION</a:t>
            </a:r>
            <a:endParaRPr lang="en-US" sz="6600" b="1" dirty="0">
              <a:solidFill>
                <a:schemeClr val="tx1">
                  <a:lumMod val="75000"/>
                  <a:lumOff val="25000"/>
                </a:schemeClr>
              </a:solidFill>
              <a:latin typeface="Tw Cen MT" panose="020B0602020104020603" pitchFamily="34" charset="0"/>
            </a:endParaRPr>
          </a:p>
        </p:txBody>
      </p:sp>
      <p:cxnSp>
        <p:nvCxnSpPr>
          <p:cNvPr id="44" name="Straight Connector 6">
            <a:extLst>
              <a:ext uri="{FF2B5EF4-FFF2-40B4-BE49-F238E27FC236}">
                <a16:creationId xmlns:a16="http://schemas.microsoft.com/office/drawing/2014/main" xmlns="" id="{F4051ABA-04D7-4D17-A46A-7024066DA1AF}"/>
              </a:ext>
            </a:extLst>
          </p:cNvPr>
          <p:cNvCxnSpPr>
            <a:cxnSpLocks/>
          </p:cNvCxnSpPr>
          <p:nvPr/>
        </p:nvCxnSpPr>
        <p:spPr>
          <a:xfrm>
            <a:off x="452633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37735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9">
            <a:extLst>
              <a:ext uri="{FF2B5EF4-FFF2-40B4-BE49-F238E27FC236}">
                <a16:creationId xmlns:a16="http://schemas.microsoft.com/office/drawing/2014/main" xmlns="" id="{7848A8EE-6B05-4B73-88E5-ACADE64F49E6}"/>
              </a:ext>
            </a:extLst>
          </p:cNvPr>
          <p:cNvCxnSpPr>
            <a:cxnSpLocks/>
          </p:cNvCxnSpPr>
          <p:nvPr/>
        </p:nvCxnSpPr>
        <p:spPr>
          <a:xfrm>
            <a:off x="452633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0">
            <a:extLst>
              <a:ext uri="{FF2B5EF4-FFF2-40B4-BE49-F238E27FC236}">
                <a16:creationId xmlns:a16="http://schemas.microsoft.com/office/drawing/2014/main" xmlns="" id="{2590B1C1-9717-44CD-9713-093B4CA349A1}"/>
              </a:ext>
            </a:extLst>
          </p:cNvPr>
          <p:cNvCxnSpPr>
            <a:cxnSpLocks/>
          </p:cNvCxnSpPr>
          <p:nvPr/>
        </p:nvCxnSpPr>
        <p:spPr>
          <a:xfrm>
            <a:off x="459661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
            <a:extLst>
              <a:ext uri="{FF2B5EF4-FFF2-40B4-BE49-F238E27FC236}">
                <a16:creationId xmlns:a16="http://schemas.microsoft.com/office/drawing/2014/main" xmlns="" id="{16333020-CB81-452F-9BE2-B43C85797E36}"/>
              </a:ext>
            </a:extLst>
          </p:cNvPr>
          <p:cNvCxnSpPr>
            <a:cxnSpLocks/>
          </p:cNvCxnSpPr>
          <p:nvPr/>
        </p:nvCxnSpPr>
        <p:spPr>
          <a:xfrm>
            <a:off x="459661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37133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250"/>
                                        <p:tgtEl>
                                          <p:spTgt spid="48"/>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250"/>
                                        <p:tgtEl>
                                          <p:spTgt spid="44"/>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250"/>
                                        <p:tgtEl>
                                          <p:spTgt spid="45"/>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right)">
                                      <p:cBhvr>
                                        <p:cTn id="19" dur="250"/>
                                        <p:tgtEl>
                                          <p:spTgt spid="46"/>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250"/>
                                        <p:tgtEl>
                                          <p:spTgt spid="47"/>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1+#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1+#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7"/>
                                        </p:tgtEl>
                                      </p:cBhvr>
                                    </p:animEffect>
                                    <p:set>
                                      <p:cBhvr>
                                        <p:cTn id="37" dur="1" fill="hold">
                                          <p:stCondLst>
                                            <p:cond delay="249"/>
                                          </p:stCondLst>
                                        </p:cTn>
                                        <p:tgtEl>
                                          <p:spTgt spid="47"/>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6"/>
                                        </p:tgtEl>
                                      </p:cBhvr>
                                    </p:animEffect>
                                    <p:set>
                                      <p:cBhvr>
                                        <p:cTn id="41" dur="1" fill="hold">
                                          <p:stCondLst>
                                            <p:cond delay="24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45"/>
                                        </p:tgtEl>
                                      </p:cBhvr>
                                    </p:animEffect>
                                    <p:set>
                                      <p:cBhvr>
                                        <p:cTn id="45" dur="1" fill="hold">
                                          <p:stCondLst>
                                            <p:cond delay="249"/>
                                          </p:stCondLst>
                                        </p:cTn>
                                        <p:tgtEl>
                                          <p:spTgt spid="45"/>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44"/>
                                        </p:tgtEl>
                                      </p:cBhvr>
                                    </p:animEffect>
                                    <p:set>
                                      <p:cBhvr>
                                        <p:cTn id="49" dur="1" fill="hold">
                                          <p:stCondLst>
                                            <p:cond delay="249"/>
                                          </p:stCondLst>
                                        </p:cTn>
                                        <p:tgtEl>
                                          <p:spTgt spid="44"/>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8"/>
                                        </p:tgtEl>
                                      </p:cBhvr>
                                    </p:animEffect>
                                    <p:set>
                                      <p:cBhvr>
                                        <p:cTn id="53" dur="1" fill="hold">
                                          <p:stCondLst>
                                            <p:cond delay="249"/>
                                          </p:stCondLst>
                                        </p:cTn>
                                        <p:tgtEl>
                                          <p:spTgt spid="48"/>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43"/>
                                        </p:tgtEl>
                                        <p:attrNameLst>
                                          <p:attrName>ppt_x</p:attrName>
                                        </p:attrNameLst>
                                      </p:cBhvr>
                                      <p:tavLst>
                                        <p:tav tm="0">
                                          <p:val>
                                            <p:strVal val="ppt_x"/>
                                          </p:val>
                                        </p:tav>
                                        <p:tav tm="100000">
                                          <p:val>
                                            <p:strVal val="1+ppt_w/2"/>
                                          </p:val>
                                        </p:tav>
                                      </p:tavLst>
                                    </p:anim>
                                    <p:anim calcmode="lin" valueType="num">
                                      <p:cBhvr additive="base">
                                        <p:cTn id="56" dur="500"/>
                                        <p:tgtEl>
                                          <p:spTgt spid="43"/>
                                        </p:tgtEl>
                                        <p:attrNameLst>
                                          <p:attrName>ppt_y</p:attrName>
                                        </p:attrNameLst>
                                      </p:cBhvr>
                                      <p:tavLst>
                                        <p:tav tm="0">
                                          <p:val>
                                            <p:strVal val="ppt_y"/>
                                          </p:val>
                                        </p:tav>
                                        <p:tav tm="100000">
                                          <p:val>
                                            <p:strVal val="ppt_y"/>
                                          </p:val>
                                        </p:tav>
                                      </p:tavLst>
                                    </p:anim>
                                    <p:set>
                                      <p:cBhvr>
                                        <p:cTn id="57" dur="1" fill="hold">
                                          <p:stCondLst>
                                            <p:cond delay="499"/>
                                          </p:stCondLst>
                                        </p:cTn>
                                        <p:tgtEl>
                                          <p:spTgt spid="43"/>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42"/>
                                        </p:tgtEl>
                                        <p:attrNameLst>
                                          <p:attrName>ppt_x</p:attrName>
                                        </p:attrNameLst>
                                      </p:cBhvr>
                                      <p:tavLst>
                                        <p:tav tm="0">
                                          <p:val>
                                            <p:strVal val="ppt_x"/>
                                          </p:val>
                                        </p:tav>
                                        <p:tav tm="100000">
                                          <p:val>
                                            <p:strVal val="1+ppt_w/2"/>
                                          </p:val>
                                        </p:tav>
                                      </p:tavLst>
                                    </p:anim>
                                    <p:anim calcmode="lin" valueType="num">
                                      <p:cBhvr additive="base">
                                        <p:cTn id="60" dur="500"/>
                                        <p:tgtEl>
                                          <p:spTgt spid="42"/>
                                        </p:tgtEl>
                                        <p:attrNameLst>
                                          <p:attrName>ppt_y</p:attrName>
                                        </p:attrNameLst>
                                      </p:cBhvr>
                                      <p:tavLst>
                                        <p:tav tm="0">
                                          <p:val>
                                            <p:strVal val="ppt_y"/>
                                          </p:val>
                                        </p:tav>
                                        <p:tav tm="100000">
                                          <p:val>
                                            <p:strVal val="ppt_y"/>
                                          </p:val>
                                        </p:tav>
                                      </p:tavLst>
                                    </p:anim>
                                    <p:set>
                                      <p:cBhvr>
                                        <p:cTn id="61"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0"/>
      <p:bldP spid="4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Diagrammes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Conception robotique</a:t>
            </a:r>
            <a:endParaRPr lang="fr-FR" sz="2000" b="1" dirty="0"/>
          </a:p>
        </p:txBody>
      </p:sp>
      <p:sp>
        <p:nvSpPr>
          <p:cNvPr id="36" name="ZoneTexte 35"/>
          <p:cNvSpPr txBox="1"/>
          <p:nvPr/>
        </p:nvSpPr>
        <p:spPr>
          <a:xfrm>
            <a:off x="1395188" y="1146144"/>
            <a:ext cx="8310926" cy="1015663"/>
          </a:xfrm>
          <a:prstGeom prst="rect">
            <a:avLst/>
          </a:prstGeom>
          <a:noFill/>
        </p:spPr>
        <p:txBody>
          <a:bodyPr wrap="square" rtlCol="0">
            <a:spAutoFit/>
          </a:bodyPr>
          <a:lstStyle/>
          <a:p>
            <a:pPr algn="ctr"/>
            <a:r>
              <a:rPr lang="fr-FR" sz="6000" b="1" dirty="0" smtClean="0">
                <a:ln>
                  <a:solidFill>
                    <a:srgbClr val="5D7373"/>
                  </a:solidFill>
                </a:ln>
                <a:solidFill>
                  <a:schemeClr val="tx1">
                    <a:lumMod val="75000"/>
                    <a:lumOff val="25000"/>
                  </a:schemeClr>
                </a:solidFill>
                <a:latin typeface="Tw Cen MT" panose="020B0602020104020603" pitchFamily="34" charset="0"/>
              </a:rPr>
              <a:t>Solutions Robotique</a:t>
            </a:r>
            <a:endParaRPr lang="fr-FR" sz="6000" b="1" dirty="0">
              <a:ln>
                <a:solidFill>
                  <a:srgbClr val="5D7373"/>
                </a:solidFill>
              </a:ln>
              <a:solidFill>
                <a:schemeClr val="tx1">
                  <a:lumMod val="75000"/>
                  <a:lumOff val="25000"/>
                </a:schemeClr>
              </a:solidFill>
              <a:latin typeface="Tw Cen MT" panose="020B0602020104020603" pitchFamily="34" charset="0"/>
            </a:endParaRPr>
          </a:p>
        </p:txBody>
      </p:sp>
      <p:pic>
        <p:nvPicPr>
          <p:cNvPr id="37" name="Image 36" descr="Une image contenant équipement électronique, circuit&#10;&#10;Description générée automatiquement"/>
          <p:cNvPicPr/>
          <p:nvPr/>
        </p:nvPicPr>
        <p:blipFill rotWithShape="1">
          <a:blip r:embed="rId5" cstate="print">
            <a:extLst>
              <a:ext uri="{28A0092B-C50C-407E-A947-70E740481C1C}">
                <a14:useLocalDpi xmlns:a14="http://schemas.microsoft.com/office/drawing/2010/main" val="0"/>
              </a:ext>
            </a:extLst>
          </a:blip>
          <a:srcRect t="12510" r="-1812" b="15013"/>
          <a:stretch/>
        </p:blipFill>
        <p:spPr bwMode="auto">
          <a:xfrm>
            <a:off x="6449666" y="2939731"/>
            <a:ext cx="2823962" cy="2029460"/>
          </a:xfrm>
          <a:prstGeom prst="rect">
            <a:avLst/>
          </a:prstGeom>
          <a:ln>
            <a:noFill/>
          </a:ln>
          <a:extLst>
            <a:ext uri="{53640926-AAD7-44D8-BBD7-CCE9431645EC}">
              <a14:shadowObscured xmlns:a14="http://schemas.microsoft.com/office/drawing/2010/main"/>
            </a:ext>
          </a:extLst>
        </p:spPr>
      </p:pic>
      <p:pic>
        <p:nvPicPr>
          <p:cNvPr id="38" name="Image 37" descr="Une image contenant ciel, table&#10;&#10;Description générée automatiquement"/>
          <p:cNvPicPr/>
          <p:nvPr/>
        </p:nvPicPr>
        <p:blipFill rotWithShape="1">
          <a:blip r:embed="rId6" cstate="print">
            <a:extLst>
              <a:ext uri="{28A0092B-C50C-407E-A947-70E740481C1C}">
                <a14:useLocalDpi xmlns:a14="http://schemas.microsoft.com/office/drawing/2010/main" val="0"/>
              </a:ext>
            </a:extLst>
          </a:blip>
          <a:srcRect t="6911" b="5231"/>
          <a:stretch/>
        </p:blipFill>
        <p:spPr bwMode="auto">
          <a:xfrm>
            <a:off x="1739040" y="2954327"/>
            <a:ext cx="3036160" cy="2019300"/>
          </a:xfrm>
          <a:prstGeom prst="rect">
            <a:avLst/>
          </a:prstGeom>
          <a:ln>
            <a:noFill/>
          </a:ln>
          <a:extLst>
            <a:ext uri="{53640926-AAD7-44D8-BBD7-CCE9431645EC}">
              <a14:shadowObscured xmlns:a14="http://schemas.microsoft.com/office/drawing/2010/main"/>
            </a:ext>
          </a:extLst>
        </p:spPr>
      </p:pic>
      <p:sp>
        <p:nvSpPr>
          <p:cNvPr id="39" name="Rectangle 38"/>
          <p:cNvSpPr/>
          <p:nvPr/>
        </p:nvSpPr>
        <p:spPr>
          <a:xfrm>
            <a:off x="2068369" y="5245854"/>
            <a:ext cx="2706831" cy="369332"/>
          </a:xfrm>
          <a:prstGeom prst="rect">
            <a:avLst/>
          </a:prstGeom>
        </p:spPr>
        <p:txBody>
          <a:bodyPr wrap="none">
            <a:spAutoFit/>
          </a:bodyPr>
          <a:lstStyle/>
          <a:p>
            <a:r>
              <a:rPr lang="fr-FR" dirty="0">
                <a:solidFill>
                  <a:srgbClr val="1F201F"/>
                </a:solidFill>
                <a:latin typeface="Times New Roman" panose="02020603050405020304" pitchFamily="18" charset="0"/>
                <a:ea typeface="Times New Roman" panose="02020603050405020304" pitchFamily="18" charset="0"/>
              </a:rPr>
              <a:t>Lego </a:t>
            </a:r>
            <a:r>
              <a:rPr lang="fr-FR" dirty="0" err="1">
                <a:solidFill>
                  <a:srgbClr val="1F201F"/>
                </a:solidFill>
                <a:latin typeface="Times New Roman" panose="02020603050405020304" pitchFamily="18" charset="0"/>
                <a:ea typeface="Times New Roman" panose="02020603050405020304" pitchFamily="18" charset="0"/>
              </a:rPr>
              <a:t>Mindstorms</a:t>
            </a:r>
            <a:r>
              <a:rPr lang="fr-FR" dirty="0">
                <a:solidFill>
                  <a:srgbClr val="1F201F"/>
                </a:solidFill>
                <a:latin typeface="Times New Roman" panose="02020603050405020304" pitchFamily="18" charset="0"/>
                <a:ea typeface="Times New Roman" panose="02020603050405020304" pitchFamily="18" charset="0"/>
              </a:rPr>
              <a:t> NXT 2.0</a:t>
            </a:r>
            <a:endParaRPr lang="fr-FR" dirty="0"/>
          </a:p>
        </p:txBody>
      </p:sp>
      <p:sp>
        <p:nvSpPr>
          <p:cNvPr id="40" name="Rectangle 39"/>
          <p:cNvSpPr/>
          <p:nvPr/>
        </p:nvSpPr>
        <p:spPr>
          <a:xfrm>
            <a:off x="7145642" y="5245854"/>
            <a:ext cx="1614545" cy="369332"/>
          </a:xfrm>
          <a:prstGeom prst="rect">
            <a:avLst/>
          </a:prstGeom>
        </p:spPr>
        <p:txBody>
          <a:bodyPr wrap="none">
            <a:spAutoFit/>
          </a:bodyPr>
          <a:lstStyle/>
          <a:p>
            <a:r>
              <a:rPr lang="fr-FR" dirty="0" err="1">
                <a:solidFill>
                  <a:srgbClr val="1F201F"/>
                </a:solidFill>
                <a:latin typeface="Times New Roman" panose="02020603050405020304" pitchFamily="18" charset="0"/>
                <a:ea typeface="Times New Roman" panose="02020603050405020304" pitchFamily="18" charset="0"/>
              </a:rPr>
              <a:t>Raspberry</a:t>
            </a:r>
            <a:r>
              <a:rPr lang="fr-FR" dirty="0">
                <a:solidFill>
                  <a:srgbClr val="1F201F"/>
                </a:solidFill>
                <a:latin typeface="Times New Roman" panose="02020603050405020304" pitchFamily="18" charset="0"/>
                <a:ea typeface="Times New Roman" panose="02020603050405020304" pitchFamily="18" charset="0"/>
              </a:rPr>
              <a:t> Pi 3 </a:t>
            </a:r>
            <a:endParaRPr lang="fr-FR" dirty="0"/>
          </a:p>
        </p:txBody>
      </p:sp>
      <p:sp>
        <p:nvSpPr>
          <p:cNvPr id="41" name="Plus 40"/>
          <p:cNvSpPr/>
          <p:nvPr/>
        </p:nvSpPr>
        <p:spPr>
          <a:xfrm>
            <a:off x="5007742" y="3503430"/>
            <a:ext cx="1107440" cy="1104860"/>
          </a:xfrm>
          <a:prstGeom prst="mathPlus">
            <a:avLst/>
          </a:prstGeom>
          <a:solidFill>
            <a:srgbClr val="5D73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670088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robotique</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Diagrammes</a:t>
            </a:r>
            <a:endParaRPr lang="fr-FR" sz="2000" b="1" dirty="0"/>
          </a:p>
        </p:txBody>
      </p:sp>
      <p:sp>
        <p:nvSpPr>
          <p:cNvPr id="36" name="TextBox 16">
            <a:extLst>
              <a:ext uri="{FF2B5EF4-FFF2-40B4-BE49-F238E27FC236}">
                <a16:creationId xmlns:a16="http://schemas.microsoft.com/office/drawing/2014/main" xmlns="" id="{A2347291-E14A-4C41-ADE2-84F01D888DC0}"/>
              </a:ext>
            </a:extLst>
          </p:cNvPr>
          <p:cNvSpPr txBox="1"/>
          <p:nvPr/>
        </p:nvSpPr>
        <p:spPr>
          <a:xfrm>
            <a:off x="278602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GENERAUX</a:t>
            </a:r>
            <a:endParaRPr lang="en-US" sz="6600" b="1" dirty="0">
              <a:solidFill>
                <a:schemeClr val="tx1">
                  <a:lumMod val="75000"/>
                  <a:lumOff val="25000"/>
                </a:schemeClr>
              </a:solidFill>
              <a:latin typeface="Tw Cen MT" panose="020B0602020104020603" pitchFamily="34" charset="0"/>
            </a:endParaRPr>
          </a:p>
        </p:txBody>
      </p:sp>
      <p:sp>
        <p:nvSpPr>
          <p:cNvPr id="37" name="TextBox 14">
            <a:extLst>
              <a:ext uri="{FF2B5EF4-FFF2-40B4-BE49-F238E27FC236}">
                <a16:creationId xmlns:a16="http://schemas.microsoft.com/office/drawing/2014/main" xmlns="" id="{FA190EE7-CF11-43A9-A5FA-A9EBF0755B25}"/>
              </a:ext>
            </a:extLst>
          </p:cNvPr>
          <p:cNvSpPr txBox="1"/>
          <p:nvPr/>
        </p:nvSpPr>
        <p:spPr>
          <a:xfrm>
            <a:off x="209368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DIAGRAMMES</a:t>
            </a:r>
            <a:endParaRPr lang="en-US" sz="6600" b="1" dirty="0">
              <a:solidFill>
                <a:schemeClr val="tx1">
                  <a:lumMod val="75000"/>
                  <a:lumOff val="25000"/>
                </a:schemeClr>
              </a:solidFill>
              <a:latin typeface="Tw Cen MT" panose="020B0602020104020603" pitchFamily="34" charset="0"/>
            </a:endParaRPr>
          </a:p>
        </p:txBody>
      </p:sp>
      <p:cxnSp>
        <p:nvCxnSpPr>
          <p:cNvPr id="38" name="Straight Connector 6">
            <a:extLst>
              <a:ext uri="{FF2B5EF4-FFF2-40B4-BE49-F238E27FC236}">
                <a16:creationId xmlns:a16="http://schemas.microsoft.com/office/drawing/2014/main" xmlns="" id="{F4051ABA-04D7-4D17-A46A-7024066DA1AF}"/>
              </a:ext>
            </a:extLst>
          </p:cNvPr>
          <p:cNvCxnSpPr>
            <a:cxnSpLocks/>
          </p:cNvCxnSpPr>
          <p:nvPr/>
        </p:nvCxnSpPr>
        <p:spPr>
          <a:xfrm>
            <a:off x="452633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37735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9">
            <a:extLst>
              <a:ext uri="{FF2B5EF4-FFF2-40B4-BE49-F238E27FC236}">
                <a16:creationId xmlns:a16="http://schemas.microsoft.com/office/drawing/2014/main" xmlns="" id="{7848A8EE-6B05-4B73-88E5-ACADE64F49E6}"/>
              </a:ext>
            </a:extLst>
          </p:cNvPr>
          <p:cNvCxnSpPr>
            <a:cxnSpLocks/>
          </p:cNvCxnSpPr>
          <p:nvPr/>
        </p:nvCxnSpPr>
        <p:spPr>
          <a:xfrm>
            <a:off x="452633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xmlns="" id="{2590B1C1-9717-44CD-9713-093B4CA349A1}"/>
              </a:ext>
            </a:extLst>
          </p:cNvPr>
          <p:cNvCxnSpPr>
            <a:cxnSpLocks/>
          </p:cNvCxnSpPr>
          <p:nvPr/>
        </p:nvCxnSpPr>
        <p:spPr>
          <a:xfrm>
            <a:off x="459661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xmlns="" id="{16333020-CB81-452F-9BE2-B43C85797E36}"/>
              </a:ext>
            </a:extLst>
          </p:cNvPr>
          <p:cNvCxnSpPr>
            <a:cxnSpLocks/>
          </p:cNvCxnSpPr>
          <p:nvPr/>
        </p:nvCxnSpPr>
        <p:spPr>
          <a:xfrm>
            <a:off x="459661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49638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50"/>
                                        <p:tgtEl>
                                          <p:spTgt spid="4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250"/>
                                        <p:tgtEl>
                                          <p:spTgt spid="3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250"/>
                                        <p:tgtEl>
                                          <p:spTgt spid="3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right)">
                                      <p:cBhvr>
                                        <p:cTn id="19" dur="250"/>
                                        <p:tgtEl>
                                          <p:spTgt spid="4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1"/>
                                        </p:tgtEl>
                                      </p:cBhvr>
                                    </p:animEffect>
                                    <p:set>
                                      <p:cBhvr>
                                        <p:cTn id="37" dur="1" fill="hold">
                                          <p:stCondLst>
                                            <p:cond delay="249"/>
                                          </p:stCondLst>
                                        </p:cTn>
                                        <p:tgtEl>
                                          <p:spTgt spid="41"/>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0"/>
                                        </p:tgtEl>
                                      </p:cBhvr>
                                    </p:animEffect>
                                    <p:set>
                                      <p:cBhvr>
                                        <p:cTn id="41" dur="1" fill="hold">
                                          <p:stCondLst>
                                            <p:cond delay="249"/>
                                          </p:stCondLst>
                                        </p:cTn>
                                        <p:tgtEl>
                                          <p:spTgt spid="40"/>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9"/>
                                        </p:tgtEl>
                                      </p:cBhvr>
                                    </p:animEffect>
                                    <p:set>
                                      <p:cBhvr>
                                        <p:cTn id="45" dur="1" fill="hold">
                                          <p:stCondLst>
                                            <p:cond delay="249"/>
                                          </p:stCondLst>
                                        </p:cTn>
                                        <p:tgtEl>
                                          <p:spTgt spid="39"/>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8"/>
                                        </p:tgtEl>
                                      </p:cBhvr>
                                    </p:animEffect>
                                    <p:set>
                                      <p:cBhvr>
                                        <p:cTn id="49" dur="1" fill="hold">
                                          <p:stCondLst>
                                            <p:cond delay="249"/>
                                          </p:stCondLst>
                                        </p:cTn>
                                        <p:tgtEl>
                                          <p:spTgt spid="38"/>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2"/>
                                        </p:tgtEl>
                                      </p:cBhvr>
                                    </p:animEffect>
                                    <p:set>
                                      <p:cBhvr>
                                        <p:cTn id="53" dur="1" fill="hold">
                                          <p:stCondLst>
                                            <p:cond delay="249"/>
                                          </p:stCondLst>
                                        </p:cTn>
                                        <p:tgtEl>
                                          <p:spTgt spid="4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7"/>
                                        </p:tgtEl>
                                        <p:attrNameLst>
                                          <p:attrName>ppt_x</p:attrName>
                                        </p:attrNameLst>
                                      </p:cBhvr>
                                      <p:tavLst>
                                        <p:tav tm="0">
                                          <p:val>
                                            <p:strVal val="ppt_x"/>
                                          </p:val>
                                        </p:tav>
                                        <p:tav tm="100000">
                                          <p:val>
                                            <p:strVal val="1+ppt_w/2"/>
                                          </p:val>
                                        </p:tav>
                                      </p:tavLst>
                                    </p:anim>
                                    <p:anim calcmode="lin" valueType="num">
                                      <p:cBhvr additive="base">
                                        <p:cTn id="56" dur="500"/>
                                        <p:tgtEl>
                                          <p:spTgt spid="37"/>
                                        </p:tgtEl>
                                        <p:attrNameLst>
                                          <p:attrName>ppt_y</p:attrName>
                                        </p:attrNameLst>
                                      </p:cBhvr>
                                      <p:tavLst>
                                        <p:tav tm="0">
                                          <p:val>
                                            <p:strVal val="ppt_y"/>
                                          </p:val>
                                        </p:tav>
                                        <p:tav tm="100000">
                                          <p:val>
                                            <p:strVal val="ppt_y"/>
                                          </p:val>
                                        </p:tav>
                                      </p:tavLst>
                                    </p:anim>
                                    <p:set>
                                      <p:cBhvr>
                                        <p:cTn id="57" dur="1" fill="hold">
                                          <p:stCondLst>
                                            <p:cond delay="499"/>
                                          </p:stCondLst>
                                        </p:cTn>
                                        <p:tgtEl>
                                          <p:spTgt spid="37"/>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6"/>
                                        </p:tgtEl>
                                        <p:attrNameLst>
                                          <p:attrName>ppt_x</p:attrName>
                                        </p:attrNameLst>
                                      </p:cBhvr>
                                      <p:tavLst>
                                        <p:tav tm="0">
                                          <p:val>
                                            <p:strVal val="ppt_x"/>
                                          </p:val>
                                        </p:tav>
                                        <p:tav tm="100000">
                                          <p:val>
                                            <p:strVal val="1+ppt_w/2"/>
                                          </p:val>
                                        </p:tav>
                                      </p:tavLst>
                                    </p:anim>
                                    <p:anim calcmode="lin" valueType="num">
                                      <p:cBhvr additive="base">
                                        <p:cTn id="60" dur="500"/>
                                        <p:tgtEl>
                                          <p:spTgt spid="36"/>
                                        </p:tgtEl>
                                        <p:attrNameLst>
                                          <p:attrName>ppt_y</p:attrName>
                                        </p:attrNameLst>
                                      </p:cBhvr>
                                      <p:tavLst>
                                        <p:tav tm="0">
                                          <p:val>
                                            <p:strVal val="ppt_y"/>
                                          </p:val>
                                        </p:tav>
                                        <p:tav tm="100000">
                                          <p:val>
                                            <p:strVal val="ppt_y"/>
                                          </p:val>
                                        </p:tav>
                                      </p:tavLst>
                                    </p:anim>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robotique</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Diagrammes</a:t>
            </a:r>
            <a:endParaRPr lang="fr-FR" sz="2000" b="1" dirty="0"/>
          </a:p>
        </p:txBody>
      </p:sp>
      <p:sp>
        <p:nvSpPr>
          <p:cNvPr id="36" name="ZoneTexte 35"/>
          <p:cNvSpPr txBox="1"/>
          <p:nvPr/>
        </p:nvSpPr>
        <p:spPr>
          <a:xfrm>
            <a:off x="1307473" y="776813"/>
            <a:ext cx="8310926" cy="769441"/>
          </a:xfrm>
          <a:prstGeom prst="rect">
            <a:avLst/>
          </a:prstGeom>
          <a:noFill/>
        </p:spPr>
        <p:txBody>
          <a:bodyPr wrap="square" rtlCol="0">
            <a:spAutoFit/>
          </a:bodyPr>
          <a:lstStyle/>
          <a:p>
            <a:pPr algn="ctr"/>
            <a:r>
              <a:rPr lang="fr-FR" sz="4400" b="1" dirty="0" smtClean="0">
                <a:ln>
                  <a:solidFill>
                    <a:srgbClr val="5D7373"/>
                  </a:solidFill>
                </a:ln>
                <a:solidFill>
                  <a:schemeClr val="tx1">
                    <a:lumMod val="75000"/>
                    <a:lumOff val="25000"/>
                  </a:schemeClr>
                </a:solidFill>
                <a:latin typeface="Tw Cen MT" panose="020B0602020104020603" pitchFamily="34" charset="0"/>
              </a:rPr>
              <a:t>Diagramme de séquence mappage</a:t>
            </a:r>
            <a:endParaRPr lang="fr-FR" sz="4400" b="1" dirty="0">
              <a:ln>
                <a:solidFill>
                  <a:srgbClr val="5D7373"/>
                </a:solidFill>
              </a:ln>
              <a:solidFill>
                <a:schemeClr val="tx1">
                  <a:lumMod val="75000"/>
                  <a:lumOff val="25000"/>
                </a:schemeClr>
              </a:solidFill>
              <a:latin typeface="Tw Cen MT" panose="020B0602020104020603" pitchFamily="34" charset="0"/>
            </a:endParaRPr>
          </a:p>
        </p:txBody>
      </p:sp>
      <p:pic>
        <p:nvPicPr>
          <p:cNvPr id="37" name="Image 36"/>
          <p:cNvPicPr/>
          <p:nvPr/>
        </p:nvPicPr>
        <p:blipFill>
          <a:blip r:embed="rId5">
            <a:extLst>
              <a:ext uri="{28A0092B-C50C-407E-A947-70E740481C1C}">
                <a14:useLocalDpi xmlns:a14="http://schemas.microsoft.com/office/drawing/2010/main" val="0"/>
              </a:ext>
            </a:extLst>
          </a:blip>
          <a:stretch>
            <a:fillRect/>
          </a:stretch>
        </p:blipFill>
        <p:spPr>
          <a:xfrm>
            <a:off x="2765111" y="1546254"/>
            <a:ext cx="5372172" cy="4977009"/>
          </a:xfrm>
          <a:prstGeom prst="rect">
            <a:avLst/>
          </a:prstGeom>
        </p:spPr>
      </p:pic>
    </p:spTree>
    <p:extLst>
      <p:ext uri="{BB962C8B-B14F-4D97-AF65-F5344CB8AC3E}">
        <p14:creationId xmlns:p14="http://schemas.microsoft.com/office/powerpoint/2010/main" val="1859762007"/>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robotique</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Diagrammes</a:t>
            </a:r>
            <a:endParaRPr lang="fr-FR" sz="2000" b="1" dirty="0"/>
          </a:p>
        </p:txBody>
      </p:sp>
      <p:sp>
        <p:nvSpPr>
          <p:cNvPr id="36" name="ZoneTexte 35"/>
          <p:cNvSpPr txBox="1"/>
          <p:nvPr/>
        </p:nvSpPr>
        <p:spPr>
          <a:xfrm>
            <a:off x="1307473" y="776813"/>
            <a:ext cx="8310926" cy="769441"/>
          </a:xfrm>
          <a:prstGeom prst="rect">
            <a:avLst/>
          </a:prstGeom>
          <a:noFill/>
        </p:spPr>
        <p:txBody>
          <a:bodyPr wrap="square" rtlCol="0">
            <a:spAutoFit/>
          </a:bodyPr>
          <a:lstStyle/>
          <a:p>
            <a:pPr algn="ctr"/>
            <a:r>
              <a:rPr lang="fr-FR" sz="4400" b="1" dirty="0" smtClean="0">
                <a:ln>
                  <a:solidFill>
                    <a:srgbClr val="5D7373"/>
                  </a:solidFill>
                </a:ln>
                <a:solidFill>
                  <a:schemeClr val="tx1">
                    <a:lumMod val="75000"/>
                    <a:lumOff val="25000"/>
                  </a:schemeClr>
                </a:solidFill>
                <a:latin typeface="Tw Cen MT" panose="020B0602020104020603" pitchFamily="34" charset="0"/>
              </a:rPr>
              <a:t>Diagramme de séquence principal</a:t>
            </a:r>
            <a:endParaRPr lang="fr-FR" sz="4400" b="1" dirty="0">
              <a:ln>
                <a:solidFill>
                  <a:srgbClr val="5D7373"/>
                </a:solidFill>
              </a:ln>
              <a:solidFill>
                <a:schemeClr val="tx1">
                  <a:lumMod val="75000"/>
                  <a:lumOff val="25000"/>
                </a:schemeClr>
              </a:solidFill>
              <a:latin typeface="Tw Cen MT" panose="020B0602020104020603" pitchFamily="34" charset="0"/>
            </a:endParaRPr>
          </a:p>
        </p:txBody>
      </p:sp>
      <p:pic>
        <p:nvPicPr>
          <p:cNvPr id="37" name="Image 36"/>
          <p:cNvPicPr/>
          <p:nvPr/>
        </p:nvPicPr>
        <p:blipFill>
          <a:blip r:embed="rId5">
            <a:extLst>
              <a:ext uri="{28A0092B-C50C-407E-A947-70E740481C1C}">
                <a14:useLocalDpi xmlns:a14="http://schemas.microsoft.com/office/drawing/2010/main" val="0"/>
              </a:ext>
            </a:extLst>
          </a:blip>
          <a:stretch>
            <a:fillRect/>
          </a:stretch>
        </p:blipFill>
        <p:spPr>
          <a:xfrm>
            <a:off x="1910175" y="1546254"/>
            <a:ext cx="7130769" cy="4836022"/>
          </a:xfrm>
          <a:prstGeom prst="rect">
            <a:avLst/>
          </a:prstGeom>
        </p:spPr>
      </p:pic>
    </p:spTree>
    <p:extLst>
      <p:ext uri="{BB962C8B-B14F-4D97-AF65-F5344CB8AC3E}">
        <p14:creationId xmlns:p14="http://schemas.microsoft.com/office/powerpoint/2010/main" val="1992941154"/>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1" name="Group 70">
            <a:extLst>
              <a:ext uri="{FF2B5EF4-FFF2-40B4-BE49-F238E27FC236}">
                <a16:creationId xmlns=""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8399" y="3269535"/>
            <a:ext cx="441445" cy="441445"/>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5533472"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robotique</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653991"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Conception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84731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Diagrammes</a:t>
            </a:r>
            <a:endParaRPr lang="fr-FR" sz="2000" b="1" dirty="0"/>
          </a:p>
        </p:txBody>
      </p:sp>
      <p:sp>
        <p:nvSpPr>
          <p:cNvPr id="36" name="ZoneTexte 35"/>
          <p:cNvSpPr txBox="1"/>
          <p:nvPr/>
        </p:nvSpPr>
        <p:spPr>
          <a:xfrm>
            <a:off x="1162597" y="837252"/>
            <a:ext cx="9446028" cy="769441"/>
          </a:xfrm>
          <a:prstGeom prst="rect">
            <a:avLst/>
          </a:prstGeom>
          <a:noFill/>
        </p:spPr>
        <p:txBody>
          <a:bodyPr wrap="square" rtlCol="0">
            <a:spAutoFit/>
          </a:bodyPr>
          <a:lstStyle/>
          <a:p>
            <a:pPr algn="ctr"/>
            <a:r>
              <a:rPr lang="fr-FR" sz="4400" b="1" dirty="0" smtClean="0">
                <a:ln>
                  <a:solidFill>
                    <a:srgbClr val="5D7373"/>
                  </a:solidFill>
                </a:ln>
                <a:solidFill>
                  <a:schemeClr val="tx1">
                    <a:lumMod val="75000"/>
                    <a:lumOff val="25000"/>
                  </a:schemeClr>
                </a:solidFill>
                <a:latin typeface="Tw Cen MT" panose="020B0602020104020603" pitchFamily="34" charset="0"/>
              </a:rPr>
              <a:t>Diagramme de déploiement principal</a:t>
            </a:r>
            <a:endParaRPr lang="fr-FR" sz="4400" b="1" dirty="0">
              <a:ln>
                <a:solidFill>
                  <a:srgbClr val="5D7373"/>
                </a:solidFill>
              </a:ln>
              <a:solidFill>
                <a:schemeClr val="tx1">
                  <a:lumMod val="75000"/>
                  <a:lumOff val="25000"/>
                </a:schemeClr>
              </a:solidFill>
              <a:latin typeface="Tw Cen MT" panose="020B0602020104020603" pitchFamily="34" charset="0"/>
            </a:endParaRPr>
          </a:p>
        </p:txBody>
      </p:sp>
      <p:pic>
        <p:nvPicPr>
          <p:cNvPr id="37" name="Image 36"/>
          <p:cNvPicPr/>
          <p:nvPr/>
        </p:nvPicPr>
        <p:blipFill>
          <a:blip r:embed="rId5">
            <a:extLst>
              <a:ext uri="{28A0092B-C50C-407E-A947-70E740481C1C}">
                <a14:useLocalDpi xmlns:a14="http://schemas.microsoft.com/office/drawing/2010/main" val="0"/>
              </a:ext>
            </a:extLst>
          </a:blip>
          <a:stretch>
            <a:fillRect/>
          </a:stretch>
        </p:blipFill>
        <p:spPr>
          <a:xfrm>
            <a:off x="1441364" y="1869789"/>
            <a:ext cx="7827706" cy="4449692"/>
          </a:xfrm>
          <a:prstGeom prst="rect">
            <a:avLst/>
          </a:prstGeom>
        </p:spPr>
      </p:pic>
    </p:spTree>
    <p:extLst>
      <p:ext uri="{BB962C8B-B14F-4D97-AF65-F5344CB8AC3E}">
        <p14:creationId xmlns:p14="http://schemas.microsoft.com/office/powerpoint/2010/main" val="309096300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grpSp>
        <p:nvGrpSpPr>
          <p:cNvPr id="70" name="Group 95">
            <a:extLst>
              <a:ext uri="{FF2B5EF4-FFF2-40B4-BE49-F238E27FC236}">
                <a16:creationId xmlns:a16="http://schemas.microsoft.com/office/drawing/2014/main" xmlns="" id="{183EA2CA-A17F-4A6A-AC3E-6F8757F77880}"/>
              </a:ext>
            </a:extLst>
          </p:cNvPr>
          <p:cNvGrpSpPr/>
          <p:nvPr/>
        </p:nvGrpSpPr>
        <p:grpSpPr>
          <a:xfrm>
            <a:off x="7974220" y="1515252"/>
            <a:ext cx="1805441" cy="1870202"/>
            <a:chOff x="6400652" y="2206498"/>
            <a:chExt cx="1805441" cy="1870202"/>
          </a:xfrm>
        </p:grpSpPr>
        <p:sp>
          <p:nvSpPr>
            <p:cNvPr id="71" name="Rectangle: Top Corners Rounded 96">
              <a:extLst>
                <a:ext uri="{FF2B5EF4-FFF2-40B4-BE49-F238E27FC236}">
                  <a16:creationId xmlns:a16="http://schemas.microsoft.com/office/drawing/2014/main" xmlns="" id="{225A95EB-3596-4C52-91EE-39023E85BE2D}"/>
                </a:ext>
              </a:extLst>
            </p:cNvPr>
            <p:cNvSpPr/>
            <p:nvPr/>
          </p:nvSpPr>
          <p:spPr>
            <a:xfrm>
              <a:off x="6488272" y="2209800"/>
              <a:ext cx="1591582" cy="1866900"/>
            </a:xfrm>
            <a:prstGeom prst="round2SameRect">
              <a:avLst>
                <a:gd name="adj1" fmla="val 12063"/>
                <a:gd name="adj2" fmla="val 0"/>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TextBox 97">
              <a:extLst>
                <a:ext uri="{FF2B5EF4-FFF2-40B4-BE49-F238E27FC236}">
                  <a16:creationId xmlns:a16="http://schemas.microsoft.com/office/drawing/2014/main" xmlns="" id="{D9A6427C-7201-480C-B8BA-C01C9BCA7B52}"/>
                </a:ext>
              </a:extLst>
            </p:cNvPr>
            <p:cNvSpPr txBox="1"/>
            <p:nvPr/>
          </p:nvSpPr>
          <p:spPr>
            <a:xfrm>
              <a:off x="6400652" y="2206498"/>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Conduite du projet</a:t>
              </a:r>
              <a:endParaRPr lang="fr-FR" sz="3600" b="1" dirty="0">
                <a:solidFill>
                  <a:srgbClr val="E6E7E9"/>
                </a:solidFill>
                <a:latin typeface="Tw Cen MT" panose="020B0602020104020603" pitchFamily="34" charset="0"/>
              </a:endParaRPr>
            </a:p>
          </p:txBody>
        </p:sp>
        <p:sp>
          <p:nvSpPr>
            <p:cNvPr id="73" name="TextBox 98">
              <a:extLst>
                <a:ext uri="{FF2B5EF4-FFF2-40B4-BE49-F238E27FC236}">
                  <a16:creationId xmlns:a16="http://schemas.microsoft.com/office/drawing/2014/main" xmlns="" id="{74F68486-5533-4B47-B6BA-92533CBB4036}"/>
                </a:ext>
              </a:extLst>
            </p:cNvPr>
            <p:cNvSpPr txBox="1"/>
            <p:nvPr/>
          </p:nvSpPr>
          <p:spPr>
            <a:xfrm>
              <a:off x="6836846" y="2723346"/>
              <a:ext cx="894432" cy="830997"/>
            </a:xfrm>
            <a:prstGeom prst="rect">
              <a:avLst/>
            </a:prstGeom>
            <a:noFill/>
          </p:spPr>
          <p:txBody>
            <a:bodyPr wrap="square" rtlCol="0">
              <a:spAutoFit/>
            </a:bodyPr>
            <a:lstStyle/>
            <a:p>
              <a:pPr algn="ctr"/>
              <a:r>
                <a:rPr lang="fr-FR" sz="4800" b="1" smtClean="0">
                  <a:solidFill>
                    <a:srgbClr val="E6E7E9"/>
                  </a:solidFill>
                  <a:latin typeface="Tw Cen MT" panose="020B0602020104020603" pitchFamily="34" charset="0"/>
                </a:rPr>
                <a:t>3</a:t>
              </a:r>
              <a:endParaRPr lang="fr-FR" sz="4800" b="1">
                <a:solidFill>
                  <a:srgbClr val="E6E7E9"/>
                </a:solidFill>
                <a:latin typeface="Tw Cen MT" panose="020B0602020104020603" pitchFamily="34" charset="0"/>
              </a:endParaRPr>
            </a:p>
          </p:txBody>
        </p:sp>
      </p:grpSp>
      <p:grpSp>
        <p:nvGrpSpPr>
          <p:cNvPr id="74" name="Group 99">
            <a:extLst>
              <a:ext uri="{FF2B5EF4-FFF2-40B4-BE49-F238E27FC236}">
                <a16:creationId xmlns:a16="http://schemas.microsoft.com/office/drawing/2014/main" xmlns="" id="{12310FCA-56F2-4778-94B7-C1B5FD53AE20}"/>
              </a:ext>
            </a:extLst>
          </p:cNvPr>
          <p:cNvGrpSpPr/>
          <p:nvPr/>
        </p:nvGrpSpPr>
        <p:grpSpPr>
          <a:xfrm>
            <a:off x="5467688" y="1518554"/>
            <a:ext cx="1805441" cy="1866900"/>
            <a:chOff x="3894120" y="2209800"/>
            <a:chExt cx="1805441" cy="1866900"/>
          </a:xfrm>
        </p:grpSpPr>
        <p:sp>
          <p:nvSpPr>
            <p:cNvPr id="75" name="Rectangle: Top Corners Rounded 100">
              <a:extLst>
                <a:ext uri="{FF2B5EF4-FFF2-40B4-BE49-F238E27FC236}">
                  <a16:creationId xmlns:a16="http://schemas.microsoft.com/office/drawing/2014/main" xmlns="" id="{E792FABC-AA8F-4748-B8FA-DBB9112863AC}"/>
                </a:ext>
              </a:extLst>
            </p:cNvPr>
            <p:cNvSpPr/>
            <p:nvPr/>
          </p:nvSpPr>
          <p:spPr>
            <a:xfrm>
              <a:off x="3991395" y="2209800"/>
              <a:ext cx="1591582" cy="1866900"/>
            </a:xfrm>
            <a:prstGeom prst="round2SameRect">
              <a:avLst>
                <a:gd name="adj1" fmla="val 12063"/>
                <a:gd name="adj2" fmla="val 0"/>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TextBox 101">
              <a:extLst>
                <a:ext uri="{FF2B5EF4-FFF2-40B4-BE49-F238E27FC236}">
                  <a16:creationId xmlns:a16="http://schemas.microsoft.com/office/drawing/2014/main" xmlns="" id="{83919267-9DA5-4811-B4F4-94D72398E7FD}"/>
                </a:ext>
              </a:extLst>
            </p:cNvPr>
            <p:cNvSpPr txBox="1"/>
            <p:nvPr/>
          </p:nvSpPr>
          <p:spPr>
            <a:xfrm>
              <a:off x="3894120" y="2210136"/>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Description   du projet</a:t>
              </a:r>
              <a:endParaRPr lang="fr-FR" sz="2000" b="1" dirty="0">
                <a:solidFill>
                  <a:srgbClr val="E6E7E9"/>
                </a:solidFill>
                <a:latin typeface="Tw Cen MT" panose="020B0602020104020603" pitchFamily="34" charset="0"/>
              </a:endParaRPr>
            </a:p>
          </p:txBody>
        </p:sp>
        <p:sp>
          <p:nvSpPr>
            <p:cNvPr id="77" name="TextBox 102">
              <a:extLst>
                <a:ext uri="{FF2B5EF4-FFF2-40B4-BE49-F238E27FC236}">
                  <a16:creationId xmlns:a16="http://schemas.microsoft.com/office/drawing/2014/main" xmlns="" id="{FECB41C1-3E79-45AA-B100-38C9E092C776}"/>
                </a:ext>
              </a:extLst>
            </p:cNvPr>
            <p:cNvSpPr txBox="1"/>
            <p:nvPr/>
          </p:nvSpPr>
          <p:spPr>
            <a:xfrm>
              <a:off x="4339969" y="2723346"/>
              <a:ext cx="894432" cy="830997"/>
            </a:xfrm>
            <a:prstGeom prst="rect">
              <a:avLst/>
            </a:prstGeom>
            <a:noFill/>
          </p:spPr>
          <p:txBody>
            <a:bodyPr wrap="square" rtlCol="0">
              <a:spAutoFit/>
            </a:bodyPr>
            <a:lstStyle/>
            <a:p>
              <a:pPr algn="ctr"/>
              <a:r>
                <a:rPr lang="fr-FR" sz="4800" b="1" smtClean="0">
                  <a:solidFill>
                    <a:srgbClr val="E6E7E9"/>
                  </a:solidFill>
                  <a:latin typeface="Tw Cen MT" panose="020B0602020104020603" pitchFamily="34" charset="0"/>
                </a:rPr>
                <a:t>2</a:t>
              </a:r>
              <a:endParaRPr lang="fr-FR" sz="6000" b="1">
                <a:solidFill>
                  <a:srgbClr val="E6E7E9"/>
                </a:solidFill>
                <a:latin typeface="Tw Cen MT" panose="020B0602020104020603" pitchFamily="34" charset="0"/>
              </a:endParaRPr>
            </a:p>
          </p:txBody>
        </p:sp>
      </p:grpSp>
      <p:grpSp>
        <p:nvGrpSpPr>
          <p:cNvPr id="78" name="Group 103">
            <a:extLst>
              <a:ext uri="{FF2B5EF4-FFF2-40B4-BE49-F238E27FC236}">
                <a16:creationId xmlns:a16="http://schemas.microsoft.com/office/drawing/2014/main" xmlns="" id="{A87830BE-EEF7-4034-8ABE-3212DB467DB4}"/>
              </a:ext>
            </a:extLst>
          </p:cNvPr>
          <p:cNvGrpSpPr/>
          <p:nvPr/>
        </p:nvGrpSpPr>
        <p:grpSpPr>
          <a:xfrm>
            <a:off x="2959488" y="1515247"/>
            <a:ext cx="1805441" cy="1870207"/>
            <a:chOff x="1385920" y="2206493"/>
            <a:chExt cx="1805441" cy="1870207"/>
          </a:xfrm>
        </p:grpSpPr>
        <p:sp>
          <p:nvSpPr>
            <p:cNvPr id="79"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TextBox 105">
              <a:extLst>
                <a:ext uri="{FF2B5EF4-FFF2-40B4-BE49-F238E27FC236}">
                  <a16:creationId xmlns:a16="http://schemas.microsoft.com/office/drawing/2014/main" xmlns="" id="{5D8301A0-49D9-41A5-A227-2E35458E6401}"/>
                </a:ext>
              </a:extLst>
            </p:cNvPr>
            <p:cNvSpPr txBox="1"/>
            <p:nvPr/>
          </p:nvSpPr>
          <p:spPr>
            <a:xfrm>
              <a:off x="1385920" y="2206493"/>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Organisme</a:t>
              </a:r>
            </a:p>
            <a:p>
              <a:pPr algn="ctr"/>
              <a:r>
                <a:rPr lang="fr-FR" sz="2000" b="1" dirty="0" smtClean="0">
                  <a:solidFill>
                    <a:srgbClr val="E6E7E9"/>
                  </a:solidFill>
                  <a:latin typeface="Tw Cen MT" panose="020B0602020104020603" pitchFamily="34" charset="0"/>
                </a:rPr>
                <a:t>D’accueil</a:t>
              </a:r>
              <a:endParaRPr lang="fr-FR" sz="2400" b="1" dirty="0">
                <a:solidFill>
                  <a:srgbClr val="E6E7E9"/>
                </a:solidFill>
                <a:latin typeface="Tw Cen MT" panose="020B0602020104020603" pitchFamily="34" charset="0"/>
              </a:endParaRPr>
            </a:p>
          </p:txBody>
        </p:sp>
        <p:sp>
          <p:nvSpPr>
            <p:cNvPr id="82" name="TextBox 106">
              <a:extLst>
                <a:ext uri="{FF2B5EF4-FFF2-40B4-BE49-F238E27FC236}">
                  <a16:creationId xmlns:a16="http://schemas.microsoft.com/office/drawing/2014/main" xmlns="" id="{236675CF-5B12-4D6B-8C03-F29656450255}"/>
                </a:ext>
              </a:extLst>
            </p:cNvPr>
            <p:cNvSpPr txBox="1"/>
            <p:nvPr/>
          </p:nvSpPr>
          <p:spPr>
            <a:xfrm>
              <a:off x="1843092" y="2723346"/>
              <a:ext cx="894432" cy="830997"/>
            </a:xfrm>
            <a:prstGeom prst="rect">
              <a:avLst/>
            </a:prstGeom>
            <a:noFill/>
          </p:spPr>
          <p:txBody>
            <a:bodyPr wrap="square" rtlCol="0">
              <a:spAutoFit/>
            </a:bodyPr>
            <a:lstStyle/>
            <a:p>
              <a:pPr algn="ctr"/>
              <a:r>
                <a:rPr lang="fr-FR" sz="4800" b="1" dirty="0" smtClean="0">
                  <a:solidFill>
                    <a:srgbClr val="E6E7E9"/>
                  </a:solidFill>
                  <a:latin typeface="Tw Cen MT" panose="020B0602020104020603" pitchFamily="34" charset="0"/>
                </a:rPr>
                <a:t>1</a:t>
              </a:r>
              <a:endParaRPr lang="fr-FR" sz="4800" b="1" dirty="0">
                <a:solidFill>
                  <a:srgbClr val="E6E7E9"/>
                </a:solidFill>
                <a:latin typeface="Tw Cen MT" panose="020B0602020104020603" pitchFamily="34" charset="0"/>
              </a:endParaRPr>
            </a:p>
          </p:txBody>
        </p:sp>
      </p:grpSp>
      <p:sp>
        <p:nvSpPr>
          <p:cNvPr id="88" name="Freeform: Shape 107">
            <a:extLst>
              <a:ext uri="{FF2B5EF4-FFF2-40B4-BE49-F238E27FC236}">
                <a16:creationId xmlns:a16="http://schemas.microsoft.com/office/drawing/2014/main" xmlns="" id="{48958204-CE05-4E79-AC55-C76FBB79E37F}"/>
              </a:ext>
            </a:extLst>
          </p:cNvPr>
          <p:cNvSpPr/>
          <p:nvPr/>
        </p:nvSpPr>
        <p:spPr>
          <a:xfrm flipV="1">
            <a:off x="306808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Freeform: Shape 108">
            <a:extLst>
              <a:ext uri="{FF2B5EF4-FFF2-40B4-BE49-F238E27FC236}">
                <a16:creationId xmlns:a16="http://schemas.microsoft.com/office/drawing/2014/main" xmlns="" id="{406A5A75-24F0-496A-82D6-E2B37B100BBD}"/>
              </a:ext>
            </a:extLst>
          </p:cNvPr>
          <p:cNvSpPr/>
          <p:nvPr/>
        </p:nvSpPr>
        <p:spPr>
          <a:xfrm flipV="1">
            <a:off x="556496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Freeform: Shape 109">
            <a:extLst>
              <a:ext uri="{FF2B5EF4-FFF2-40B4-BE49-F238E27FC236}">
                <a16:creationId xmlns:a16="http://schemas.microsoft.com/office/drawing/2014/main" xmlns="" id="{B8C3E14B-EBB2-49A7-9A4E-9C6AFAF9A364}"/>
              </a:ext>
            </a:extLst>
          </p:cNvPr>
          <p:cNvSpPr/>
          <p:nvPr/>
        </p:nvSpPr>
        <p:spPr>
          <a:xfrm flipV="1">
            <a:off x="806184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TextBox 115">
            <a:extLst>
              <a:ext uri="{FF2B5EF4-FFF2-40B4-BE49-F238E27FC236}">
                <a16:creationId xmlns:a16="http://schemas.microsoft.com/office/drawing/2014/main" xmlns="" id="{FC94FF53-E358-452A-A5CE-3296318ABBE9}"/>
              </a:ext>
            </a:extLst>
          </p:cNvPr>
          <p:cNvSpPr txBox="1"/>
          <p:nvPr/>
        </p:nvSpPr>
        <p:spPr>
          <a:xfrm>
            <a:off x="3062417" y="3455581"/>
            <a:ext cx="1591582" cy="738664"/>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Description de l’organisme d’accueil</a:t>
            </a:r>
            <a:endParaRPr lang="fr-FR" sz="1400" b="1" dirty="0">
              <a:solidFill>
                <a:srgbClr val="A6A6A6"/>
              </a:solidFill>
              <a:latin typeface="Tw Cen MT" panose="020B0602020104020603" pitchFamily="34" charset="0"/>
            </a:endParaRPr>
          </a:p>
        </p:txBody>
      </p:sp>
      <p:sp>
        <p:nvSpPr>
          <p:cNvPr id="124" name="TextBox 118">
            <a:extLst>
              <a:ext uri="{FF2B5EF4-FFF2-40B4-BE49-F238E27FC236}">
                <a16:creationId xmlns:a16="http://schemas.microsoft.com/office/drawing/2014/main" xmlns="" id="{BBD17202-B0A7-4912-9A5D-8F55518824B3}"/>
              </a:ext>
            </a:extLst>
          </p:cNvPr>
          <p:cNvSpPr txBox="1"/>
          <p:nvPr/>
        </p:nvSpPr>
        <p:spPr>
          <a:xfrm>
            <a:off x="5551242" y="3455581"/>
            <a:ext cx="1591582" cy="523220"/>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Problématique et objectifs du projet</a:t>
            </a:r>
            <a:endParaRPr lang="fr-FR" sz="1400" b="1" dirty="0">
              <a:solidFill>
                <a:srgbClr val="A6A6A6"/>
              </a:solidFill>
              <a:latin typeface="Tw Cen MT" panose="020B0602020104020603" pitchFamily="34" charset="0"/>
            </a:endParaRPr>
          </a:p>
        </p:txBody>
      </p:sp>
      <p:sp>
        <p:nvSpPr>
          <p:cNvPr id="127" name="TextBox 121">
            <a:extLst>
              <a:ext uri="{FF2B5EF4-FFF2-40B4-BE49-F238E27FC236}">
                <a16:creationId xmlns:a16="http://schemas.microsoft.com/office/drawing/2014/main" xmlns="" id="{B38973E8-8FEC-48EF-89C3-A1086AD31515}"/>
              </a:ext>
            </a:extLst>
          </p:cNvPr>
          <p:cNvSpPr txBox="1"/>
          <p:nvPr/>
        </p:nvSpPr>
        <p:spPr>
          <a:xfrm>
            <a:off x="8061840" y="3455581"/>
            <a:ext cx="1591582" cy="523220"/>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Distribution des taches</a:t>
            </a:r>
            <a:endParaRPr lang="fr-FR" sz="1400" b="1" dirty="0">
              <a:solidFill>
                <a:srgbClr val="A6A6A6"/>
              </a:solidFill>
              <a:latin typeface="Tw Cen MT" panose="020B0602020104020603" pitchFamily="34" charset="0"/>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anim calcmode="lin" valueType="num">
                                      <p:cBhvr>
                                        <p:cTn id="8" dur="500" fill="hold"/>
                                        <p:tgtEl>
                                          <p:spTgt spid="88"/>
                                        </p:tgtEl>
                                        <p:attrNameLst>
                                          <p:attrName>ppt_x</p:attrName>
                                        </p:attrNameLst>
                                      </p:cBhvr>
                                      <p:tavLst>
                                        <p:tav tm="0">
                                          <p:val>
                                            <p:strVal val="#ppt_x"/>
                                          </p:val>
                                        </p:tav>
                                        <p:tav tm="100000">
                                          <p:val>
                                            <p:strVal val="#ppt_x"/>
                                          </p:val>
                                        </p:tav>
                                      </p:tavLst>
                                    </p:anim>
                                    <p:anim calcmode="lin" valueType="num">
                                      <p:cBhvr>
                                        <p:cTn id="9" dur="500" fill="hold"/>
                                        <p:tgtEl>
                                          <p:spTgt spid="8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anim calcmode="lin" valueType="num">
                                      <p:cBhvr>
                                        <p:cTn id="14" dur="500" fill="hold"/>
                                        <p:tgtEl>
                                          <p:spTgt spid="78"/>
                                        </p:tgtEl>
                                        <p:attrNameLst>
                                          <p:attrName>ppt_x</p:attrName>
                                        </p:attrNameLst>
                                      </p:cBhvr>
                                      <p:tavLst>
                                        <p:tav tm="0">
                                          <p:val>
                                            <p:strVal val="#ppt_x"/>
                                          </p:val>
                                        </p:tav>
                                        <p:tav tm="100000">
                                          <p:val>
                                            <p:strVal val="#ppt_x"/>
                                          </p:val>
                                        </p:tav>
                                      </p:tavLst>
                                    </p:anim>
                                    <p:anim calcmode="lin" valueType="num">
                                      <p:cBhvr>
                                        <p:cTn id="15" dur="500" fill="hold"/>
                                        <p:tgtEl>
                                          <p:spTgt spid="78"/>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25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500"/>
                                        <p:tgtEl>
                                          <p:spTgt spid="93"/>
                                        </p:tgtEl>
                                      </p:cBhvr>
                                    </p:animEffect>
                                    <p:anim calcmode="lin" valueType="num">
                                      <p:cBhvr>
                                        <p:cTn id="20" dur="500" fill="hold"/>
                                        <p:tgtEl>
                                          <p:spTgt spid="93"/>
                                        </p:tgtEl>
                                        <p:attrNameLst>
                                          <p:attrName>ppt_x</p:attrName>
                                        </p:attrNameLst>
                                      </p:cBhvr>
                                      <p:tavLst>
                                        <p:tav tm="0">
                                          <p:val>
                                            <p:strVal val="#ppt_x"/>
                                          </p:val>
                                        </p:tav>
                                        <p:tav tm="100000">
                                          <p:val>
                                            <p:strVal val="#ppt_x"/>
                                          </p:val>
                                        </p:tav>
                                      </p:tavLst>
                                    </p:anim>
                                    <p:anim calcmode="lin" valueType="num">
                                      <p:cBhvr>
                                        <p:cTn id="21" dur="500" fill="hold"/>
                                        <p:tgtEl>
                                          <p:spTgt spid="9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anim calcmode="lin" valueType="num">
                                      <p:cBhvr>
                                        <p:cTn id="26" dur="500" fill="hold"/>
                                        <p:tgtEl>
                                          <p:spTgt spid="74"/>
                                        </p:tgtEl>
                                        <p:attrNameLst>
                                          <p:attrName>ppt_x</p:attrName>
                                        </p:attrNameLst>
                                      </p:cBhvr>
                                      <p:tavLst>
                                        <p:tav tm="0">
                                          <p:val>
                                            <p:strVal val="#ppt_x"/>
                                          </p:val>
                                        </p:tav>
                                        <p:tav tm="100000">
                                          <p:val>
                                            <p:strVal val="#ppt_x"/>
                                          </p:val>
                                        </p:tav>
                                      </p:tavLst>
                                    </p:anim>
                                    <p:anim calcmode="lin" valueType="num">
                                      <p:cBhvr>
                                        <p:cTn id="27" dur="500" fill="hold"/>
                                        <p:tgtEl>
                                          <p:spTgt spid="74"/>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grpId="0" nodeType="afterEffect">
                                  <p:stCondLst>
                                    <p:cond delay="25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anim calcmode="lin" valueType="num">
                                      <p:cBhvr>
                                        <p:cTn id="32" dur="500" fill="hold"/>
                                        <p:tgtEl>
                                          <p:spTgt spid="94"/>
                                        </p:tgtEl>
                                        <p:attrNameLst>
                                          <p:attrName>ppt_x</p:attrName>
                                        </p:attrNameLst>
                                      </p:cBhvr>
                                      <p:tavLst>
                                        <p:tav tm="0">
                                          <p:val>
                                            <p:strVal val="#ppt_x"/>
                                          </p:val>
                                        </p:tav>
                                        <p:tav tm="100000">
                                          <p:val>
                                            <p:strVal val="#ppt_x"/>
                                          </p:val>
                                        </p:tav>
                                      </p:tavLst>
                                    </p:anim>
                                    <p:anim calcmode="lin" valueType="num">
                                      <p:cBhvr>
                                        <p:cTn id="33" dur="500" fill="hold"/>
                                        <p:tgtEl>
                                          <p:spTgt spid="94"/>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25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anim calcmode="lin" valueType="num">
                                      <p:cBhvr>
                                        <p:cTn id="38" dur="500" fill="hold"/>
                                        <p:tgtEl>
                                          <p:spTgt spid="70"/>
                                        </p:tgtEl>
                                        <p:attrNameLst>
                                          <p:attrName>ppt_x</p:attrName>
                                        </p:attrNameLst>
                                      </p:cBhvr>
                                      <p:tavLst>
                                        <p:tav tm="0">
                                          <p:val>
                                            <p:strVal val="#ppt_x"/>
                                          </p:val>
                                        </p:tav>
                                        <p:tav tm="100000">
                                          <p:val>
                                            <p:strVal val="#ppt_x"/>
                                          </p:val>
                                        </p:tav>
                                      </p:tavLst>
                                    </p:anim>
                                    <p:anim calcmode="lin" valueType="num">
                                      <p:cBhvr>
                                        <p:cTn id="39" dur="5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2"/>
                                        </p:tgtEl>
                                        <p:attrNameLst>
                                          <p:attrName>style.visibility</p:attrName>
                                        </p:attrNameLst>
                                      </p:cBhvr>
                                      <p:to>
                                        <p:strVal val="visible"/>
                                      </p:to>
                                    </p:set>
                                    <p:anim calcmode="lin" valueType="num">
                                      <p:cBhvr additive="base">
                                        <p:cTn id="44" dur="500" fill="hold"/>
                                        <p:tgtEl>
                                          <p:spTgt spid="112"/>
                                        </p:tgtEl>
                                        <p:attrNameLst>
                                          <p:attrName>ppt_x</p:attrName>
                                        </p:attrNameLst>
                                      </p:cBhvr>
                                      <p:tavLst>
                                        <p:tav tm="0">
                                          <p:val>
                                            <p:strVal val="#ppt_x"/>
                                          </p:val>
                                        </p:tav>
                                        <p:tav tm="100000">
                                          <p:val>
                                            <p:strVal val="#ppt_x"/>
                                          </p:val>
                                        </p:tav>
                                      </p:tavLst>
                                    </p:anim>
                                    <p:anim calcmode="lin" valueType="num">
                                      <p:cBhvr additive="base">
                                        <p:cTn id="45" dur="500" fill="hold"/>
                                        <p:tgtEl>
                                          <p:spTgt spid="11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24"/>
                                        </p:tgtEl>
                                        <p:attrNameLst>
                                          <p:attrName>style.visibility</p:attrName>
                                        </p:attrNameLst>
                                      </p:cBhvr>
                                      <p:to>
                                        <p:strVal val="visible"/>
                                      </p:to>
                                    </p:set>
                                    <p:anim calcmode="lin" valueType="num">
                                      <p:cBhvr additive="base">
                                        <p:cTn id="48" dur="500" fill="hold"/>
                                        <p:tgtEl>
                                          <p:spTgt spid="124"/>
                                        </p:tgtEl>
                                        <p:attrNameLst>
                                          <p:attrName>ppt_x</p:attrName>
                                        </p:attrNameLst>
                                      </p:cBhvr>
                                      <p:tavLst>
                                        <p:tav tm="0">
                                          <p:val>
                                            <p:strVal val="#ppt_x"/>
                                          </p:val>
                                        </p:tav>
                                        <p:tav tm="100000">
                                          <p:val>
                                            <p:strVal val="#ppt_x"/>
                                          </p:val>
                                        </p:tav>
                                      </p:tavLst>
                                    </p:anim>
                                    <p:anim calcmode="lin" valueType="num">
                                      <p:cBhvr additive="base">
                                        <p:cTn id="49" dur="500" fill="hold"/>
                                        <p:tgtEl>
                                          <p:spTgt spid="12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27"/>
                                        </p:tgtEl>
                                        <p:attrNameLst>
                                          <p:attrName>style.visibility</p:attrName>
                                        </p:attrNameLst>
                                      </p:cBhvr>
                                      <p:to>
                                        <p:strVal val="visible"/>
                                      </p:to>
                                    </p:set>
                                    <p:anim calcmode="lin" valueType="num">
                                      <p:cBhvr additive="base">
                                        <p:cTn id="52" dur="500" fill="hold"/>
                                        <p:tgtEl>
                                          <p:spTgt spid="127"/>
                                        </p:tgtEl>
                                        <p:attrNameLst>
                                          <p:attrName>ppt_x</p:attrName>
                                        </p:attrNameLst>
                                      </p:cBhvr>
                                      <p:tavLst>
                                        <p:tav tm="0">
                                          <p:val>
                                            <p:strVal val="#ppt_x"/>
                                          </p:val>
                                        </p:tav>
                                        <p:tav tm="100000">
                                          <p:val>
                                            <p:strVal val="#ppt_x"/>
                                          </p:val>
                                        </p:tav>
                                      </p:tavLst>
                                    </p:anim>
                                    <p:anim calcmode="lin" valueType="num">
                                      <p:cBhvr additive="base">
                                        <p:cTn id="53"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3" grpId="0" animBg="1"/>
      <p:bldP spid="94" grpId="0" animBg="1"/>
      <p:bldP spid="112" grpId="0"/>
      <p:bldP spid="124" grpId="0"/>
      <p:bldP spid="1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grpSp>
        <p:nvGrpSpPr>
          <p:cNvPr id="79" name="Group 95">
            <a:extLst>
              <a:ext uri="{FF2B5EF4-FFF2-40B4-BE49-F238E27FC236}">
                <a16:creationId xmlns:a16="http://schemas.microsoft.com/office/drawing/2014/main" xmlns="" id="{183EA2CA-A17F-4A6A-AC3E-6F8757F77880}"/>
              </a:ext>
            </a:extLst>
          </p:cNvPr>
          <p:cNvGrpSpPr/>
          <p:nvPr/>
        </p:nvGrpSpPr>
        <p:grpSpPr>
          <a:xfrm>
            <a:off x="6400605" y="1518554"/>
            <a:ext cx="1805441" cy="1866900"/>
            <a:chOff x="6400652" y="2209800"/>
            <a:chExt cx="1805441" cy="1866900"/>
          </a:xfrm>
        </p:grpSpPr>
        <p:sp>
          <p:nvSpPr>
            <p:cNvPr id="80" name="Rectangle: Top Corners Rounded 96">
              <a:extLst>
                <a:ext uri="{FF2B5EF4-FFF2-40B4-BE49-F238E27FC236}">
                  <a16:creationId xmlns:a16="http://schemas.microsoft.com/office/drawing/2014/main" xmlns="" id="{225A95EB-3596-4C52-91EE-39023E85BE2D}"/>
                </a:ext>
              </a:extLst>
            </p:cNvPr>
            <p:cNvSpPr/>
            <p:nvPr/>
          </p:nvSpPr>
          <p:spPr>
            <a:xfrm>
              <a:off x="6488272" y="2209800"/>
              <a:ext cx="1591582"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TextBox 97">
              <a:extLst>
                <a:ext uri="{FF2B5EF4-FFF2-40B4-BE49-F238E27FC236}">
                  <a16:creationId xmlns:a16="http://schemas.microsoft.com/office/drawing/2014/main" xmlns="" id="{D9A6427C-7201-480C-B8BA-C01C9BCA7B52}"/>
                </a:ext>
              </a:extLst>
            </p:cNvPr>
            <p:cNvSpPr txBox="1"/>
            <p:nvPr/>
          </p:nvSpPr>
          <p:spPr>
            <a:xfrm>
              <a:off x="6400652" y="2365984"/>
              <a:ext cx="1805441" cy="400110"/>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Simulations</a:t>
              </a:r>
              <a:endParaRPr lang="fr-FR" sz="3600" b="1" dirty="0">
                <a:solidFill>
                  <a:srgbClr val="E6E7E9"/>
                </a:solidFill>
                <a:latin typeface="Tw Cen MT" panose="020B0602020104020603" pitchFamily="34" charset="0"/>
              </a:endParaRPr>
            </a:p>
          </p:txBody>
        </p:sp>
        <p:sp>
          <p:nvSpPr>
            <p:cNvPr id="85" name="TextBox 98">
              <a:extLst>
                <a:ext uri="{FF2B5EF4-FFF2-40B4-BE49-F238E27FC236}">
                  <a16:creationId xmlns:a16="http://schemas.microsoft.com/office/drawing/2014/main" xmlns="" id="{74F68486-5533-4B47-B6BA-92533CBB4036}"/>
                </a:ext>
              </a:extLst>
            </p:cNvPr>
            <p:cNvSpPr txBox="1"/>
            <p:nvPr/>
          </p:nvSpPr>
          <p:spPr>
            <a:xfrm>
              <a:off x="6836846" y="2723346"/>
              <a:ext cx="894432" cy="830997"/>
            </a:xfrm>
            <a:prstGeom prst="rect">
              <a:avLst/>
            </a:prstGeom>
            <a:noFill/>
          </p:spPr>
          <p:txBody>
            <a:bodyPr wrap="square" rtlCol="0">
              <a:spAutoFit/>
            </a:bodyPr>
            <a:lstStyle/>
            <a:p>
              <a:pPr algn="ctr"/>
              <a:r>
                <a:rPr lang="fr-FR" sz="4800" b="1" smtClean="0">
                  <a:solidFill>
                    <a:srgbClr val="E6E7E9"/>
                  </a:solidFill>
                  <a:latin typeface="Tw Cen MT" panose="020B0602020104020603" pitchFamily="34" charset="0"/>
                </a:rPr>
                <a:t>3</a:t>
              </a:r>
              <a:endParaRPr lang="fr-FR" sz="4800" b="1">
                <a:solidFill>
                  <a:srgbClr val="E6E7E9"/>
                </a:solidFill>
                <a:latin typeface="Tw Cen MT" panose="020B0602020104020603" pitchFamily="34" charset="0"/>
              </a:endParaRPr>
            </a:p>
          </p:txBody>
        </p:sp>
      </p:grpSp>
      <p:grpSp>
        <p:nvGrpSpPr>
          <p:cNvPr id="86" name="Group 99">
            <a:extLst>
              <a:ext uri="{FF2B5EF4-FFF2-40B4-BE49-F238E27FC236}">
                <a16:creationId xmlns:a16="http://schemas.microsoft.com/office/drawing/2014/main" xmlns="" id="{12310FCA-56F2-4778-94B7-C1B5FD53AE20}"/>
              </a:ext>
            </a:extLst>
          </p:cNvPr>
          <p:cNvGrpSpPr/>
          <p:nvPr/>
        </p:nvGrpSpPr>
        <p:grpSpPr>
          <a:xfrm>
            <a:off x="3894073" y="1518554"/>
            <a:ext cx="1805441" cy="1866900"/>
            <a:chOff x="3894120" y="2209800"/>
            <a:chExt cx="1805441" cy="1866900"/>
          </a:xfrm>
        </p:grpSpPr>
        <p:sp>
          <p:nvSpPr>
            <p:cNvPr id="87" name="Rectangle: Top Corners Rounded 100">
              <a:extLst>
                <a:ext uri="{FF2B5EF4-FFF2-40B4-BE49-F238E27FC236}">
                  <a16:creationId xmlns:a16="http://schemas.microsoft.com/office/drawing/2014/main" xmlns="" id="{E792FABC-AA8F-4748-B8FA-DBB9112863AC}"/>
                </a:ext>
              </a:extLst>
            </p:cNvPr>
            <p:cNvSpPr/>
            <p:nvPr/>
          </p:nvSpPr>
          <p:spPr>
            <a:xfrm>
              <a:off x="3991395" y="2209800"/>
              <a:ext cx="1591582"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TextBox 101">
              <a:extLst>
                <a:ext uri="{FF2B5EF4-FFF2-40B4-BE49-F238E27FC236}">
                  <a16:creationId xmlns:a16="http://schemas.microsoft.com/office/drawing/2014/main" xmlns="" id="{83919267-9DA5-4811-B4F4-94D72398E7FD}"/>
                </a:ext>
              </a:extLst>
            </p:cNvPr>
            <p:cNvSpPr txBox="1"/>
            <p:nvPr/>
          </p:nvSpPr>
          <p:spPr>
            <a:xfrm>
              <a:off x="3894120" y="2210136"/>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Réalisation</a:t>
              </a:r>
            </a:p>
            <a:p>
              <a:pPr algn="ctr"/>
              <a:r>
                <a:rPr lang="fr-FR" sz="2000" b="1" dirty="0" smtClean="0">
                  <a:solidFill>
                    <a:srgbClr val="E6E7E9"/>
                  </a:solidFill>
                  <a:latin typeface="Tw Cen MT" panose="020B0602020104020603" pitchFamily="34" charset="0"/>
                </a:rPr>
                <a:t>Robot</a:t>
              </a:r>
              <a:endParaRPr lang="fr-FR" sz="2000" b="1" dirty="0">
                <a:solidFill>
                  <a:srgbClr val="E6E7E9"/>
                </a:solidFill>
                <a:latin typeface="Tw Cen MT" panose="020B0602020104020603" pitchFamily="34" charset="0"/>
              </a:endParaRPr>
            </a:p>
          </p:txBody>
        </p:sp>
        <p:sp>
          <p:nvSpPr>
            <p:cNvPr id="89" name="TextBox 102">
              <a:extLst>
                <a:ext uri="{FF2B5EF4-FFF2-40B4-BE49-F238E27FC236}">
                  <a16:creationId xmlns:a16="http://schemas.microsoft.com/office/drawing/2014/main" xmlns="" id="{FECB41C1-3E79-45AA-B100-38C9E092C776}"/>
                </a:ext>
              </a:extLst>
            </p:cNvPr>
            <p:cNvSpPr txBox="1"/>
            <p:nvPr/>
          </p:nvSpPr>
          <p:spPr>
            <a:xfrm>
              <a:off x="4339969" y="2723346"/>
              <a:ext cx="894432" cy="830997"/>
            </a:xfrm>
            <a:prstGeom prst="rect">
              <a:avLst/>
            </a:prstGeom>
            <a:noFill/>
          </p:spPr>
          <p:txBody>
            <a:bodyPr wrap="square" rtlCol="0">
              <a:spAutoFit/>
            </a:bodyPr>
            <a:lstStyle/>
            <a:p>
              <a:pPr algn="ctr"/>
              <a:r>
                <a:rPr lang="fr-FR" sz="4800" b="1" smtClean="0">
                  <a:solidFill>
                    <a:srgbClr val="E6E7E9"/>
                  </a:solidFill>
                  <a:latin typeface="Tw Cen MT" panose="020B0602020104020603" pitchFamily="34" charset="0"/>
                </a:rPr>
                <a:t>2</a:t>
              </a:r>
              <a:endParaRPr lang="fr-FR" sz="6000" b="1">
                <a:solidFill>
                  <a:srgbClr val="E6E7E9"/>
                </a:solidFill>
                <a:latin typeface="Tw Cen MT" panose="020B0602020104020603" pitchFamily="34" charset="0"/>
              </a:endParaRPr>
            </a:p>
          </p:txBody>
        </p:sp>
      </p:grpSp>
      <p:grpSp>
        <p:nvGrpSpPr>
          <p:cNvPr id="90" name="Group 103">
            <a:extLst>
              <a:ext uri="{FF2B5EF4-FFF2-40B4-BE49-F238E27FC236}">
                <a16:creationId xmlns:a16="http://schemas.microsoft.com/office/drawing/2014/main" xmlns="" id="{A87830BE-EEF7-4034-8ABE-3212DB467DB4}"/>
              </a:ext>
            </a:extLst>
          </p:cNvPr>
          <p:cNvGrpSpPr/>
          <p:nvPr/>
        </p:nvGrpSpPr>
        <p:grpSpPr>
          <a:xfrm>
            <a:off x="1385873" y="1515247"/>
            <a:ext cx="1805441" cy="1870207"/>
            <a:chOff x="1385920" y="2206493"/>
            <a:chExt cx="1805441" cy="1870207"/>
          </a:xfrm>
        </p:grpSpPr>
        <p:sp>
          <p:nvSpPr>
            <p:cNvPr id="91" name="Rectangle: Top Corners Rounded 104">
              <a:extLst>
                <a:ext uri="{FF2B5EF4-FFF2-40B4-BE49-F238E27FC236}">
                  <a16:creationId xmlns:a16="http://schemas.microsoft.com/office/drawing/2014/main" xmlns="" id="{F1B87F23-BD02-4DB3-947D-2F61C5B87FEF}"/>
                </a:ext>
              </a:extLst>
            </p:cNvPr>
            <p:cNvSpPr/>
            <p:nvPr/>
          </p:nvSpPr>
          <p:spPr>
            <a:xfrm>
              <a:off x="1494518" y="2209800"/>
              <a:ext cx="1591582" cy="1866900"/>
            </a:xfrm>
            <a:prstGeom prst="round2SameRect">
              <a:avLst>
                <a:gd name="adj1" fmla="val 12063"/>
                <a:gd name="adj2"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TextBox 105">
              <a:extLst>
                <a:ext uri="{FF2B5EF4-FFF2-40B4-BE49-F238E27FC236}">
                  <a16:creationId xmlns:a16="http://schemas.microsoft.com/office/drawing/2014/main" xmlns="" id="{5D8301A0-49D9-41A5-A227-2E35458E6401}"/>
                </a:ext>
              </a:extLst>
            </p:cNvPr>
            <p:cNvSpPr txBox="1"/>
            <p:nvPr/>
          </p:nvSpPr>
          <p:spPr>
            <a:xfrm>
              <a:off x="1385920" y="2206493"/>
              <a:ext cx="1805441" cy="707886"/>
            </a:xfrm>
            <a:prstGeom prst="rect">
              <a:avLst/>
            </a:prstGeom>
            <a:noFill/>
          </p:spPr>
          <p:txBody>
            <a:bodyPr wrap="square" rtlCol="0">
              <a:spAutoFit/>
            </a:bodyPr>
            <a:lstStyle/>
            <a:p>
              <a:pPr algn="ctr"/>
              <a:r>
                <a:rPr lang="fr-FR" sz="2000" b="1" dirty="0" smtClean="0">
                  <a:solidFill>
                    <a:srgbClr val="E6E7E9"/>
                  </a:solidFill>
                  <a:latin typeface="Tw Cen MT" panose="020B0602020104020603" pitchFamily="34" charset="0"/>
                </a:rPr>
                <a:t>Réalisation Lecture</a:t>
              </a:r>
              <a:endParaRPr lang="fr-FR" sz="2400" b="1" dirty="0">
                <a:solidFill>
                  <a:srgbClr val="E6E7E9"/>
                </a:solidFill>
                <a:latin typeface="Tw Cen MT" panose="020B0602020104020603" pitchFamily="34" charset="0"/>
              </a:endParaRPr>
            </a:p>
          </p:txBody>
        </p:sp>
        <p:sp>
          <p:nvSpPr>
            <p:cNvPr id="93" name="TextBox 106">
              <a:extLst>
                <a:ext uri="{FF2B5EF4-FFF2-40B4-BE49-F238E27FC236}">
                  <a16:creationId xmlns:a16="http://schemas.microsoft.com/office/drawing/2014/main" xmlns="" id="{236675CF-5B12-4D6B-8C03-F29656450255}"/>
                </a:ext>
              </a:extLst>
            </p:cNvPr>
            <p:cNvSpPr txBox="1"/>
            <p:nvPr/>
          </p:nvSpPr>
          <p:spPr>
            <a:xfrm>
              <a:off x="1843092" y="2723346"/>
              <a:ext cx="894432" cy="830997"/>
            </a:xfrm>
            <a:prstGeom prst="rect">
              <a:avLst/>
            </a:prstGeom>
            <a:noFill/>
          </p:spPr>
          <p:txBody>
            <a:bodyPr wrap="square" rtlCol="0">
              <a:spAutoFit/>
            </a:bodyPr>
            <a:lstStyle/>
            <a:p>
              <a:pPr algn="ctr"/>
              <a:r>
                <a:rPr lang="fr-FR" sz="4800" b="1" dirty="0" smtClean="0">
                  <a:solidFill>
                    <a:srgbClr val="E6E7E9"/>
                  </a:solidFill>
                  <a:latin typeface="Tw Cen MT" panose="020B0602020104020603" pitchFamily="34" charset="0"/>
                </a:rPr>
                <a:t>1</a:t>
              </a:r>
              <a:endParaRPr lang="fr-FR" sz="4800" b="1" dirty="0">
                <a:solidFill>
                  <a:srgbClr val="E6E7E9"/>
                </a:solidFill>
                <a:latin typeface="Tw Cen MT" panose="020B0602020104020603" pitchFamily="34" charset="0"/>
              </a:endParaRPr>
            </a:p>
          </p:txBody>
        </p:sp>
      </p:grpSp>
      <p:sp>
        <p:nvSpPr>
          <p:cNvPr id="94" name="Freeform: Shape 107">
            <a:extLst>
              <a:ext uri="{FF2B5EF4-FFF2-40B4-BE49-F238E27FC236}">
                <a16:creationId xmlns:a16="http://schemas.microsoft.com/office/drawing/2014/main" xmlns="" id="{48958204-CE05-4E79-AC55-C76FBB79E37F}"/>
              </a:ext>
            </a:extLst>
          </p:cNvPr>
          <p:cNvSpPr/>
          <p:nvPr/>
        </p:nvSpPr>
        <p:spPr>
          <a:xfrm flipV="1">
            <a:off x="1494471"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Freeform: Shape 108">
            <a:extLst>
              <a:ext uri="{FF2B5EF4-FFF2-40B4-BE49-F238E27FC236}">
                <a16:creationId xmlns:a16="http://schemas.microsoft.com/office/drawing/2014/main" xmlns="" id="{406A5A75-24F0-496A-82D6-E2B37B100BBD}"/>
              </a:ext>
            </a:extLst>
          </p:cNvPr>
          <p:cNvSpPr/>
          <p:nvPr/>
        </p:nvSpPr>
        <p:spPr>
          <a:xfrm flipV="1">
            <a:off x="3991348"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0" name="Freeform: Shape 109">
            <a:extLst>
              <a:ext uri="{FF2B5EF4-FFF2-40B4-BE49-F238E27FC236}">
                <a16:creationId xmlns:a16="http://schemas.microsoft.com/office/drawing/2014/main" xmlns="" id="{B8C3E14B-EBB2-49A7-9A4E-9C6AFAF9A364}"/>
              </a:ext>
            </a:extLst>
          </p:cNvPr>
          <p:cNvSpPr/>
          <p:nvPr/>
        </p:nvSpPr>
        <p:spPr>
          <a:xfrm flipV="1">
            <a:off x="6488225"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TextBox 115">
            <a:extLst>
              <a:ext uri="{FF2B5EF4-FFF2-40B4-BE49-F238E27FC236}">
                <a16:creationId xmlns:a16="http://schemas.microsoft.com/office/drawing/2014/main" xmlns="" id="{FC94FF53-E358-452A-A5CE-3296318ABBE9}"/>
              </a:ext>
            </a:extLst>
          </p:cNvPr>
          <p:cNvSpPr txBox="1"/>
          <p:nvPr/>
        </p:nvSpPr>
        <p:spPr>
          <a:xfrm>
            <a:off x="1488802" y="3455581"/>
            <a:ext cx="1591582" cy="523220"/>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Solution finale et logiciels utilisés</a:t>
            </a:r>
            <a:endParaRPr lang="fr-FR" sz="1400" b="1" dirty="0">
              <a:solidFill>
                <a:srgbClr val="A6A6A6"/>
              </a:solidFill>
              <a:latin typeface="Tw Cen MT" panose="020B0602020104020603" pitchFamily="34" charset="0"/>
            </a:endParaRPr>
          </a:p>
        </p:txBody>
      </p:sp>
      <p:sp>
        <p:nvSpPr>
          <p:cNvPr id="106" name="TextBox 118">
            <a:extLst>
              <a:ext uri="{FF2B5EF4-FFF2-40B4-BE49-F238E27FC236}">
                <a16:creationId xmlns:a16="http://schemas.microsoft.com/office/drawing/2014/main" xmlns="" id="{BBD17202-B0A7-4912-9A5D-8F55518824B3}"/>
              </a:ext>
            </a:extLst>
          </p:cNvPr>
          <p:cNvSpPr txBox="1"/>
          <p:nvPr/>
        </p:nvSpPr>
        <p:spPr>
          <a:xfrm>
            <a:off x="3977627" y="3455581"/>
            <a:ext cx="1591582" cy="523220"/>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Solution finale et logiciels utilisés</a:t>
            </a:r>
            <a:endParaRPr lang="fr-FR" sz="1400" b="1" dirty="0">
              <a:solidFill>
                <a:srgbClr val="A6A6A6"/>
              </a:solidFill>
              <a:latin typeface="Tw Cen MT" panose="020B0602020104020603" pitchFamily="34" charset="0"/>
            </a:endParaRPr>
          </a:p>
        </p:txBody>
      </p:sp>
      <p:sp>
        <p:nvSpPr>
          <p:cNvPr id="109" name="TextBox 121">
            <a:extLst>
              <a:ext uri="{FF2B5EF4-FFF2-40B4-BE49-F238E27FC236}">
                <a16:creationId xmlns:a16="http://schemas.microsoft.com/office/drawing/2014/main" xmlns="" id="{B38973E8-8FEC-48EF-89C3-A1086AD31515}"/>
              </a:ext>
            </a:extLst>
          </p:cNvPr>
          <p:cNvSpPr txBox="1"/>
          <p:nvPr/>
        </p:nvSpPr>
        <p:spPr>
          <a:xfrm>
            <a:off x="6488225" y="3455581"/>
            <a:ext cx="1591582" cy="523220"/>
          </a:xfrm>
          <a:prstGeom prst="rect">
            <a:avLst/>
          </a:prstGeom>
          <a:noFill/>
        </p:spPr>
        <p:txBody>
          <a:bodyPr wrap="square" rtlCol="0">
            <a:spAutoFit/>
          </a:bodyPr>
          <a:lstStyle/>
          <a:p>
            <a:pPr algn="ctr"/>
            <a:r>
              <a:rPr lang="fr-FR" sz="1400" b="1" dirty="0" smtClean="0">
                <a:solidFill>
                  <a:srgbClr val="A6A6A6"/>
                </a:solidFill>
                <a:latin typeface="Tw Cen MT" panose="020B0602020104020603" pitchFamily="34" charset="0"/>
              </a:rPr>
              <a:t>Simulations des prototypes réalisés</a:t>
            </a:r>
            <a:endParaRPr lang="fr-FR" sz="1400" b="1" dirty="0">
              <a:solidFill>
                <a:srgbClr val="A6A6A6"/>
              </a:solidFill>
              <a:latin typeface="Tw Cen MT" panose="020B0602020104020603" pitchFamily="34" charset="0"/>
            </a:endParaRP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anim calcmode="lin" valueType="num">
                                      <p:cBhvr>
                                        <p:cTn id="8" dur="500" fill="hold"/>
                                        <p:tgtEl>
                                          <p:spTgt spid="94"/>
                                        </p:tgtEl>
                                        <p:attrNameLst>
                                          <p:attrName>ppt_x</p:attrName>
                                        </p:attrNameLst>
                                      </p:cBhvr>
                                      <p:tavLst>
                                        <p:tav tm="0">
                                          <p:val>
                                            <p:strVal val="#ppt_x"/>
                                          </p:val>
                                        </p:tav>
                                        <p:tav tm="100000">
                                          <p:val>
                                            <p:strVal val="#ppt_x"/>
                                          </p:val>
                                        </p:tav>
                                      </p:tavLst>
                                    </p:anim>
                                    <p:anim calcmode="lin" valueType="num">
                                      <p:cBhvr>
                                        <p:cTn id="9" dur="500" fill="hold"/>
                                        <p:tgtEl>
                                          <p:spTgt spid="9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anim calcmode="lin" valueType="num">
                                      <p:cBhvr>
                                        <p:cTn id="14" dur="500" fill="hold"/>
                                        <p:tgtEl>
                                          <p:spTgt spid="90"/>
                                        </p:tgtEl>
                                        <p:attrNameLst>
                                          <p:attrName>ppt_x</p:attrName>
                                        </p:attrNameLst>
                                      </p:cBhvr>
                                      <p:tavLst>
                                        <p:tav tm="0">
                                          <p:val>
                                            <p:strVal val="#ppt_x"/>
                                          </p:val>
                                        </p:tav>
                                        <p:tav tm="100000">
                                          <p:val>
                                            <p:strVal val="#ppt_x"/>
                                          </p:val>
                                        </p:tav>
                                      </p:tavLst>
                                    </p:anim>
                                    <p:anim calcmode="lin" valueType="num">
                                      <p:cBhvr>
                                        <p:cTn id="15" dur="500" fill="hold"/>
                                        <p:tgtEl>
                                          <p:spTgt spid="90"/>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25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anim calcmode="lin" valueType="num">
                                      <p:cBhvr>
                                        <p:cTn id="20" dur="500" fill="hold"/>
                                        <p:tgtEl>
                                          <p:spTgt spid="98"/>
                                        </p:tgtEl>
                                        <p:attrNameLst>
                                          <p:attrName>ppt_x</p:attrName>
                                        </p:attrNameLst>
                                      </p:cBhvr>
                                      <p:tavLst>
                                        <p:tav tm="0">
                                          <p:val>
                                            <p:strVal val="#ppt_x"/>
                                          </p:val>
                                        </p:tav>
                                        <p:tav tm="100000">
                                          <p:val>
                                            <p:strVal val="#ppt_x"/>
                                          </p:val>
                                        </p:tav>
                                      </p:tavLst>
                                    </p:anim>
                                    <p:anim calcmode="lin" valueType="num">
                                      <p:cBhvr>
                                        <p:cTn id="21" dur="500" fill="hold"/>
                                        <p:tgtEl>
                                          <p:spTgt spid="9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25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anim calcmode="lin" valueType="num">
                                      <p:cBhvr>
                                        <p:cTn id="26" dur="500" fill="hold"/>
                                        <p:tgtEl>
                                          <p:spTgt spid="86"/>
                                        </p:tgtEl>
                                        <p:attrNameLst>
                                          <p:attrName>ppt_x</p:attrName>
                                        </p:attrNameLst>
                                      </p:cBhvr>
                                      <p:tavLst>
                                        <p:tav tm="0">
                                          <p:val>
                                            <p:strVal val="#ppt_x"/>
                                          </p:val>
                                        </p:tav>
                                        <p:tav tm="100000">
                                          <p:val>
                                            <p:strVal val="#ppt_x"/>
                                          </p:val>
                                        </p:tav>
                                      </p:tavLst>
                                    </p:anim>
                                    <p:anim calcmode="lin" valueType="num">
                                      <p:cBhvr>
                                        <p:cTn id="27" dur="500" fill="hold"/>
                                        <p:tgtEl>
                                          <p:spTgt spid="86"/>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grpId="0" nodeType="afterEffect">
                                  <p:stCondLst>
                                    <p:cond delay="25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anim calcmode="lin" valueType="num">
                                      <p:cBhvr>
                                        <p:cTn id="32" dur="500" fill="hold"/>
                                        <p:tgtEl>
                                          <p:spTgt spid="100"/>
                                        </p:tgtEl>
                                        <p:attrNameLst>
                                          <p:attrName>ppt_x</p:attrName>
                                        </p:attrNameLst>
                                      </p:cBhvr>
                                      <p:tavLst>
                                        <p:tav tm="0">
                                          <p:val>
                                            <p:strVal val="#ppt_x"/>
                                          </p:val>
                                        </p:tav>
                                        <p:tav tm="100000">
                                          <p:val>
                                            <p:strVal val="#ppt_x"/>
                                          </p:val>
                                        </p:tav>
                                      </p:tavLst>
                                    </p:anim>
                                    <p:anim calcmode="lin" valueType="num">
                                      <p:cBhvr>
                                        <p:cTn id="33" dur="500" fill="hold"/>
                                        <p:tgtEl>
                                          <p:spTgt spid="100"/>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25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anim calcmode="lin" valueType="num">
                                      <p:cBhvr>
                                        <p:cTn id="38" dur="500" fill="hold"/>
                                        <p:tgtEl>
                                          <p:spTgt spid="79"/>
                                        </p:tgtEl>
                                        <p:attrNameLst>
                                          <p:attrName>ppt_x</p:attrName>
                                        </p:attrNameLst>
                                      </p:cBhvr>
                                      <p:tavLst>
                                        <p:tav tm="0">
                                          <p:val>
                                            <p:strVal val="#ppt_x"/>
                                          </p:val>
                                        </p:tav>
                                        <p:tav tm="100000">
                                          <p:val>
                                            <p:strVal val="#ppt_x"/>
                                          </p:val>
                                        </p:tav>
                                      </p:tavLst>
                                    </p:anim>
                                    <p:anim calcmode="lin" valueType="num">
                                      <p:cBhvr>
                                        <p:cTn id="39" dur="5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3"/>
                                        </p:tgtEl>
                                        <p:attrNameLst>
                                          <p:attrName>style.visibility</p:attrName>
                                        </p:attrNameLst>
                                      </p:cBhvr>
                                      <p:to>
                                        <p:strVal val="visible"/>
                                      </p:to>
                                    </p:set>
                                    <p:anim calcmode="lin" valueType="num">
                                      <p:cBhvr additive="base">
                                        <p:cTn id="44" dur="500" fill="hold"/>
                                        <p:tgtEl>
                                          <p:spTgt spid="103"/>
                                        </p:tgtEl>
                                        <p:attrNameLst>
                                          <p:attrName>ppt_x</p:attrName>
                                        </p:attrNameLst>
                                      </p:cBhvr>
                                      <p:tavLst>
                                        <p:tav tm="0">
                                          <p:val>
                                            <p:strVal val="#ppt_x"/>
                                          </p:val>
                                        </p:tav>
                                        <p:tav tm="100000">
                                          <p:val>
                                            <p:strVal val="#ppt_x"/>
                                          </p:val>
                                        </p:tav>
                                      </p:tavLst>
                                    </p:anim>
                                    <p:anim calcmode="lin" valueType="num">
                                      <p:cBhvr additive="base">
                                        <p:cTn id="45" dur="500" fill="hold"/>
                                        <p:tgtEl>
                                          <p:spTgt spid="10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 calcmode="lin" valueType="num">
                                      <p:cBhvr additive="base">
                                        <p:cTn id="48" dur="500" fill="hold"/>
                                        <p:tgtEl>
                                          <p:spTgt spid="106"/>
                                        </p:tgtEl>
                                        <p:attrNameLst>
                                          <p:attrName>ppt_x</p:attrName>
                                        </p:attrNameLst>
                                      </p:cBhvr>
                                      <p:tavLst>
                                        <p:tav tm="0">
                                          <p:val>
                                            <p:strVal val="#ppt_x"/>
                                          </p:val>
                                        </p:tav>
                                        <p:tav tm="100000">
                                          <p:val>
                                            <p:strVal val="#ppt_x"/>
                                          </p:val>
                                        </p:tav>
                                      </p:tavLst>
                                    </p:anim>
                                    <p:anim calcmode="lin" valueType="num">
                                      <p:cBhvr additive="base">
                                        <p:cTn id="49" dur="500" fill="hold"/>
                                        <p:tgtEl>
                                          <p:spTgt spid="10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 calcmode="lin" valueType="num">
                                      <p:cBhvr additive="base">
                                        <p:cTn id="52" dur="500" fill="hold"/>
                                        <p:tgtEl>
                                          <p:spTgt spid="109"/>
                                        </p:tgtEl>
                                        <p:attrNameLst>
                                          <p:attrName>ppt_x</p:attrName>
                                        </p:attrNameLst>
                                      </p:cBhvr>
                                      <p:tavLst>
                                        <p:tav tm="0">
                                          <p:val>
                                            <p:strVal val="#ppt_x"/>
                                          </p:val>
                                        </p:tav>
                                        <p:tav tm="100000">
                                          <p:val>
                                            <p:strVal val="#ppt_x"/>
                                          </p:val>
                                        </p:tav>
                                      </p:tavLst>
                                    </p:anim>
                                    <p:anim calcmode="lin" valueType="num">
                                      <p:cBhvr additive="base">
                                        <p:cTn id="53"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8" grpId="0" animBg="1"/>
      <p:bldP spid="100" grpId="0" animBg="1"/>
      <p:bldP spid="103" grpId="0"/>
      <p:bldP spid="106" grpId="0"/>
      <p:bldP spid="1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6" name="TextBox 16">
            <a:extLst>
              <a:ext uri="{FF2B5EF4-FFF2-40B4-BE49-F238E27FC236}">
                <a16:creationId xmlns:a16="http://schemas.microsoft.com/office/drawing/2014/main" xmlns="" id="{A2347291-E14A-4C41-ADE2-84F01D888DC0}"/>
              </a:ext>
            </a:extLst>
          </p:cNvPr>
          <p:cNvSpPr txBox="1"/>
          <p:nvPr/>
        </p:nvSpPr>
        <p:spPr>
          <a:xfrm>
            <a:off x="292826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LECTURE</a:t>
            </a:r>
            <a:endParaRPr lang="en-US" sz="6600" b="1" dirty="0">
              <a:solidFill>
                <a:schemeClr val="tx1">
                  <a:lumMod val="75000"/>
                  <a:lumOff val="25000"/>
                </a:schemeClr>
              </a:solidFill>
              <a:latin typeface="Tw Cen MT" panose="020B0602020104020603" pitchFamily="34" charset="0"/>
            </a:endParaRPr>
          </a:p>
        </p:txBody>
      </p:sp>
      <p:sp>
        <p:nvSpPr>
          <p:cNvPr id="37" name="TextBox 14">
            <a:extLst>
              <a:ext uri="{FF2B5EF4-FFF2-40B4-BE49-F238E27FC236}">
                <a16:creationId xmlns:a16="http://schemas.microsoft.com/office/drawing/2014/main" xmlns="" id="{FA190EE7-CF11-43A9-A5FA-A9EBF0755B25}"/>
              </a:ext>
            </a:extLst>
          </p:cNvPr>
          <p:cNvSpPr txBox="1"/>
          <p:nvPr/>
        </p:nvSpPr>
        <p:spPr>
          <a:xfrm>
            <a:off x="209368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REALISATION</a:t>
            </a:r>
            <a:endParaRPr lang="en-US" sz="6600" b="1" dirty="0">
              <a:solidFill>
                <a:schemeClr val="tx1">
                  <a:lumMod val="75000"/>
                  <a:lumOff val="25000"/>
                </a:schemeClr>
              </a:solidFill>
              <a:latin typeface="Tw Cen MT" panose="020B0602020104020603" pitchFamily="34" charset="0"/>
            </a:endParaRPr>
          </a:p>
        </p:txBody>
      </p:sp>
      <p:cxnSp>
        <p:nvCxnSpPr>
          <p:cNvPr id="38" name="Straight Connector 6">
            <a:extLst>
              <a:ext uri="{FF2B5EF4-FFF2-40B4-BE49-F238E27FC236}">
                <a16:creationId xmlns:a16="http://schemas.microsoft.com/office/drawing/2014/main" xmlns="" id="{F4051ABA-04D7-4D17-A46A-7024066DA1AF}"/>
              </a:ext>
            </a:extLst>
          </p:cNvPr>
          <p:cNvCxnSpPr>
            <a:cxnSpLocks/>
          </p:cNvCxnSpPr>
          <p:nvPr/>
        </p:nvCxnSpPr>
        <p:spPr>
          <a:xfrm>
            <a:off x="452633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37735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9">
            <a:extLst>
              <a:ext uri="{FF2B5EF4-FFF2-40B4-BE49-F238E27FC236}">
                <a16:creationId xmlns:a16="http://schemas.microsoft.com/office/drawing/2014/main" xmlns="" id="{7848A8EE-6B05-4B73-88E5-ACADE64F49E6}"/>
              </a:ext>
            </a:extLst>
          </p:cNvPr>
          <p:cNvCxnSpPr>
            <a:cxnSpLocks/>
          </p:cNvCxnSpPr>
          <p:nvPr/>
        </p:nvCxnSpPr>
        <p:spPr>
          <a:xfrm>
            <a:off x="452633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xmlns="" id="{2590B1C1-9717-44CD-9713-093B4CA349A1}"/>
              </a:ext>
            </a:extLst>
          </p:cNvPr>
          <p:cNvCxnSpPr>
            <a:cxnSpLocks/>
          </p:cNvCxnSpPr>
          <p:nvPr/>
        </p:nvCxnSpPr>
        <p:spPr>
          <a:xfrm>
            <a:off x="459661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xmlns="" id="{16333020-CB81-452F-9BE2-B43C85797E36}"/>
              </a:ext>
            </a:extLst>
          </p:cNvPr>
          <p:cNvCxnSpPr>
            <a:cxnSpLocks/>
          </p:cNvCxnSpPr>
          <p:nvPr/>
        </p:nvCxnSpPr>
        <p:spPr>
          <a:xfrm>
            <a:off x="459661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77863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50"/>
                                        <p:tgtEl>
                                          <p:spTgt spid="4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250"/>
                                        <p:tgtEl>
                                          <p:spTgt spid="3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250"/>
                                        <p:tgtEl>
                                          <p:spTgt spid="3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right)">
                                      <p:cBhvr>
                                        <p:cTn id="19" dur="250"/>
                                        <p:tgtEl>
                                          <p:spTgt spid="4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1"/>
                                        </p:tgtEl>
                                      </p:cBhvr>
                                    </p:animEffect>
                                    <p:set>
                                      <p:cBhvr>
                                        <p:cTn id="37" dur="1" fill="hold">
                                          <p:stCondLst>
                                            <p:cond delay="249"/>
                                          </p:stCondLst>
                                        </p:cTn>
                                        <p:tgtEl>
                                          <p:spTgt spid="41"/>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0"/>
                                        </p:tgtEl>
                                      </p:cBhvr>
                                    </p:animEffect>
                                    <p:set>
                                      <p:cBhvr>
                                        <p:cTn id="41" dur="1" fill="hold">
                                          <p:stCondLst>
                                            <p:cond delay="249"/>
                                          </p:stCondLst>
                                        </p:cTn>
                                        <p:tgtEl>
                                          <p:spTgt spid="40"/>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9"/>
                                        </p:tgtEl>
                                      </p:cBhvr>
                                    </p:animEffect>
                                    <p:set>
                                      <p:cBhvr>
                                        <p:cTn id="45" dur="1" fill="hold">
                                          <p:stCondLst>
                                            <p:cond delay="249"/>
                                          </p:stCondLst>
                                        </p:cTn>
                                        <p:tgtEl>
                                          <p:spTgt spid="39"/>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8"/>
                                        </p:tgtEl>
                                      </p:cBhvr>
                                    </p:animEffect>
                                    <p:set>
                                      <p:cBhvr>
                                        <p:cTn id="49" dur="1" fill="hold">
                                          <p:stCondLst>
                                            <p:cond delay="249"/>
                                          </p:stCondLst>
                                        </p:cTn>
                                        <p:tgtEl>
                                          <p:spTgt spid="38"/>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2"/>
                                        </p:tgtEl>
                                      </p:cBhvr>
                                    </p:animEffect>
                                    <p:set>
                                      <p:cBhvr>
                                        <p:cTn id="53" dur="1" fill="hold">
                                          <p:stCondLst>
                                            <p:cond delay="249"/>
                                          </p:stCondLst>
                                        </p:cTn>
                                        <p:tgtEl>
                                          <p:spTgt spid="4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7"/>
                                        </p:tgtEl>
                                        <p:attrNameLst>
                                          <p:attrName>ppt_x</p:attrName>
                                        </p:attrNameLst>
                                      </p:cBhvr>
                                      <p:tavLst>
                                        <p:tav tm="0">
                                          <p:val>
                                            <p:strVal val="ppt_x"/>
                                          </p:val>
                                        </p:tav>
                                        <p:tav tm="100000">
                                          <p:val>
                                            <p:strVal val="1+ppt_w/2"/>
                                          </p:val>
                                        </p:tav>
                                      </p:tavLst>
                                    </p:anim>
                                    <p:anim calcmode="lin" valueType="num">
                                      <p:cBhvr additive="base">
                                        <p:cTn id="56" dur="500"/>
                                        <p:tgtEl>
                                          <p:spTgt spid="37"/>
                                        </p:tgtEl>
                                        <p:attrNameLst>
                                          <p:attrName>ppt_y</p:attrName>
                                        </p:attrNameLst>
                                      </p:cBhvr>
                                      <p:tavLst>
                                        <p:tav tm="0">
                                          <p:val>
                                            <p:strVal val="ppt_y"/>
                                          </p:val>
                                        </p:tav>
                                        <p:tav tm="100000">
                                          <p:val>
                                            <p:strVal val="ppt_y"/>
                                          </p:val>
                                        </p:tav>
                                      </p:tavLst>
                                    </p:anim>
                                    <p:set>
                                      <p:cBhvr>
                                        <p:cTn id="57" dur="1" fill="hold">
                                          <p:stCondLst>
                                            <p:cond delay="499"/>
                                          </p:stCondLst>
                                        </p:cTn>
                                        <p:tgtEl>
                                          <p:spTgt spid="37"/>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6"/>
                                        </p:tgtEl>
                                        <p:attrNameLst>
                                          <p:attrName>ppt_x</p:attrName>
                                        </p:attrNameLst>
                                      </p:cBhvr>
                                      <p:tavLst>
                                        <p:tav tm="0">
                                          <p:val>
                                            <p:strVal val="ppt_x"/>
                                          </p:val>
                                        </p:tav>
                                        <p:tav tm="100000">
                                          <p:val>
                                            <p:strVal val="1+ppt_w/2"/>
                                          </p:val>
                                        </p:tav>
                                      </p:tavLst>
                                    </p:anim>
                                    <p:anim calcmode="lin" valueType="num">
                                      <p:cBhvr additive="base">
                                        <p:cTn id="60" dur="500"/>
                                        <p:tgtEl>
                                          <p:spTgt spid="36"/>
                                        </p:tgtEl>
                                        <p:attrNameLst>
                                          <p:attrName>ppt_y</p:attrName>
                                        </p:attrNameLst>
                                      </p:cBhvr>
                                      <p:tavLst>
                                        <p:tav tm="0">
                                          <p:val>
                                            <p:strVal val="ppt_y"/>
                                          </p:val>
                                        </p:tav>
                                        <p:tav tm="100000">
                                          <p:val>
                                            <p:strVal val="ppt_y"/>
                                          </p:val>
                                        </p:tav>
                                      </p:tavLst>
                                    </p:anim>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6" name="ZoneTexte 35"/>
          <p:cNvSpPr txBox="1"/>
          <p:nvPr/>
        </p:nvSpPr>
        <p:spPr>
          <a:xfrm>
            <a:off x="1122824" y="1082397"/>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Matériel de la solution finale RFID</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pic>
        <p:nvPicPr>
          <p:cNvPr id="3074" name="Image 5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204" y="3778071"/>
            <a:ext cx="2955579" cy="2781858"/>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 5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3867" y="2109416"/>
            <a:ext cx="1668655" cy="16686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800621" y="2337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Rectangle 4"/>
          <p:cNvSpPr>
            <a:spLocks noChangeArrowheads="1"/>
          </p:cNvSpPr>
          <p:nvPr/>
        </p:nvSpPr>
        <p:spPr bwMode="auto">
          <a:xfrm>
            <a:off x="4003659" y="2206575"/>
            <a:ext cx="43483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La carte microprocesseur, </a:t>
            </a:r>
            <a:r>
              <a:rPr kumimoji="0" lang="fr-FR" altLang="fr-FR"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Raspberry</a:t>
            </a:r>
            <a:r>
              <a:rPr kumimoji="0" lang="fr-FR" altLang="fr-FR"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et le module RFID communiquent via le bus SPI permettant de laisser libres les autres ports de la carte pour d'autres applications.</a:t>
            </a:r>
            <a:endParaRPr kumimoji="0" lang="fr-FR" altLang="fr-FR" sz="105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2647348"/>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73"/>
                                        </p:tgtEl>
                                        <p:attrNameLst>
                                          <p:attrName>style.visibility</p:attrName>
                                        </p:attrNameLst>
                                      </p:cBhvr>
                                      <p:to>
                                        <p:strVal val="visible"/>
                                      </p:to>
                                    </p:set>
                                    <p:anim calcmode="lin" valueType="num">
                                      <p:cBhvr additive="base">
                                        <p:cTn id="17" dur="500" fill="hold"/>
                                        <p:tgtEl>
                                          <p:spTgt spid="3073"/>
                                        </p:tgtEl>
                                        <p:attrNameLst>
                                          <p:attrName>ppt_x</p:attrName>
                                        </p:attrNameLst>
                                      </p:cBhvr>
                                      <p:tavLst>
                                        <p:tav tm="0">
                                          <p:val>
                                            <p:strVal val="#ppt_x"/>
                                          </p:val>
                                        </p:tav>
                                        <p:tav tm="100000">
                                          <p:val>
                                            <p:strVal val="#ppt_x"/>
                                          </p:val>
                                        </p:tav>
                                      </p:tavLst>
                                    </p:anim>
                                    <p:anim calcmode="lin" valueType="num">
                                      <p:cBhvr additive="base">
                                        <p:cTn id="18" dur="500" fill="hold"/>
                                        <p:tgtEl>
                                          <p:spTgt spid="307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74"/>
                                        </p:tgtEl>
                                        <p:attrNameLst>
                                          <p:attrName>style.visibility</p:attrName>
                                        </p:attrNameLst>
                                      </p:cBhvr>
                                      <p:to>
                                        <p:strVal val="visible"/>
                                      </p:to>
                                    </p:set>
                                    <p:anim calcmode="lin" valueType="num">
                                      <p:cBhvr additive="base">
                                        <p:cTn id="21" dur="500" fill="hold"/>
                                        <p:tgtEl>
                                          <p:spTgt spid="3074"/>
                                        </p:tgtEl>
                                        <p:attrNameLst>
                                          <p:attrName>ppt_x</p:attrName>
                                        </p:attrNameLst>
                                      </p:cBhvr>
                                      <p:tavLst>
                                        <p:tav tm="0">
                                          <p:val>
                                            <p:strVal val="#ppt_x"/>
                                          </p:val>
                                        </p:tav>
                                        <p:tav tm="100000">
                                          <p:val>
                                            <p:strVal val="#ppt_x"/>
                                          </p:val>
                                        </p:tav>
                                      </p:tavLst>
                                    </p:anim>
                                    <p:anim calcmode="lin" valueType="num">
                                      <p:cBhvr additive="base">
                                        <p:cTn id="2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6" name="ZoneTexte 35"/>
          <p:cNvSpPr txBox="1"/>
          <p:nvPr/>
        </p:nvSpPr>
        <p:spPr>
          <a:xfrm>
            <a:off x="1122824" y="1082397"/>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Logiciels de la solution finale</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pic>
        <p:nvPicPr>
          <p:cNvPr id="38" name="Image 37"/>
          <p:cNvPicPr/>
          <p:nvPr/>
        </p:nvPicPr>
        <p:blipFill>
          <a:blip r:embed="rId4">
            <a:extLst>
              <a:ext uri="{28A0092B-C50C-407E-A947-70E740481C1C}">
                <a14:useLocalDpi xmlns:a14="http://schemas.microsoft.com/office/drawing/2010/main" val="0"/>
              </a:ext>
            </a:extLst>
          </a:blip>
          <a:stretch>
            <a:fillRect/>
          </a:stretch>
        </p:blipFill>
        <p:spPr>
          <a:xfrm>
            <a:off x="5519281" y="1966942"/>
            <a:ext cx="2808143" cy="2206441"/>
          </a:xfrm>
          <a:prstGeom prst="rect">
            <a:avLst/>
          </a:prstGeom>
        </p:spPr>
      </p:pic>
      <p:pic>
        <p:nvPicPr>
          <p:cNvPr id="39" name="Image 38"/>
          <p:cNvPicPr/>
          <p:nvPr/>
        </p:nvPicPr>
        <p:blipFill>
          <a:blip r:embed="rId5">
            <a:extLst>
              <a:ext uri="{28A0092B-C50C-407E-A947-70E740481C1C}">
                <a14:useLocalDpi xmlns:a14="http://schemas.microsoft.com/office/drawing/2010/main" val="0"/>
              </a:ext>
            </a:extLst>
          </a:blip>
          <a:stretch>
            <a:fillRect/>
          </a:stretch>
        </p:blipFill>
        <p:spPr>
          <a:xfrm>
            <a:off x="5157543" y="4453505"/>
            <a:ext cx="2228850" cy="2047875"/>
          </a:xfrm>
          <a:prstGeom prst="rect">
            <a:avLst/>
          </a:prstGeom>
        </p:spPr>
      </p:pic>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6312" y="2337438"/>
            <a:ext cx="2680340" cy="3377228"/>
          </a:xfrm>
          <a:prstGeom prst="rect">
            <a:avLst/>
          </a:prstGeom>
        </p:spPr>
      </p:pic>
    </p:spTree>
    <p:extLst>
      <p:ext uri="{BB962C8B-B14F-4D97-AF65-F5344CB8AC3E}">
        <p14:creationId xmlns:p14="http://schemas.microsoft.com/office/powerpoint/2010/main" val="2866717867"/>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ppt_x"/>
                                          </p:val>
                                        </p:tav>
                                        <p:tav tm="100000">
                                          <p:val>
                                            <p:strVal val="#ppt_x"/>
                                          </p:val>
                                        </p:tav>
                                      </p:tavLst>
                                    </p:anim>
                                    <p:anim calcmode="lin" valueType="num">
                                      <p:cBhvr additive="base">
                                        <p:cTn id="18" dur="500" fill="hold"/>
                                        <p:tgtEl>
                                          <p:spTgt spid="3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2" name="Rectangle 1"/>
          <p:cNvSpPr/>
          <p:nvPr/>
        </p:nvSpPr>
        <p:spPr>
          <a:xfrm>
            <a:off x="2011582" y="2665681"/>
            <a:ext cx="6096000" cy="2492990"/>
          </a:xfrm>
          <a:prstGeom prst="rect">
            <a:avLst/>
          </a:prstGeom>
        </p:spPr>
        <p:txBody>
          <a:bodyPr>
            <a:spAutoFit/>
          </a:bodyPr>
          <a:lstStyle/>
          <a:p>
            <a:pPr>
              <a:spcAft>
                <a:spcPts val="0"/>
              </a:spcAft>
            </a:pPr>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1ére étape</a:t>
            </a:r>
            <a:r>
              <a:rPr lang="fr-FR" sz="2000"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 </a:t>
            </a:r>
            <a:r>
              <a:rPr lang="fr-FR" dirty="0">
                <a:latin typeface="Times New Roman" panose="02020603050405020304" pitchFamily="18" charset="0"/>
                <a:ea typeface="Times New Roman" panose="02020603050405020304" pitchFamily="18" charset="0"/>
                <a:cs typeface="Calibri" panose="020F0502020204030204" pitchFamily="34" charset="0"/>
              </a:rPr>
              <a:t>mettre à jour la </a:t>
            </a:r>
            <a:r>
              <a:rPr lang="fr-FR" dirty="0" err="1">
                <a:latin typeface="Times New Roman" panose="02020603050405020304" pitchFamily="18" charset="0"/>
                <a:ea typeface="Times New Roman" panose="02020603050405020304" pitchFamily="18" charset="0"/>
                <a:cs typeface="Calibri" panose="020F0502020204030204" pitchFamily="34" charset="0"/>
              </a:rPr>
              <a:t>Raspberry</a:t>
            </a:r>
            <a:r>
              <a:rPr lang="fr-FR" dirty="0">
                <a:latin typeface="Times New Roman" panose="02020603050405020304" pitchFamily="18" charset="0"/>
                <a:ea typeface="Times New Roman" panose="02020603050405020304" pitchFamily="18" charset="0"/>
                <a:cs typeface="Calibri" panose="020F0502020204030204" pitchFamily="34" charset="0"/>
              </a:rPr>
              <a:t> pi</a:t>
            </a:r>
            <a:endParaRPr lang="fr-FR" sz="1600" dirty="0">
              <a:latin typeface="Times New Roman" panose="02020603050405020304" pitchFamily="18" charset="0"/>
              <a:ea typeface="Times New Roman" panose="02020603050405020304" pitchFamily="18" charset="0"/>
            </a:endParaRPr>
          </a:p>
          <a:p>
            <a:pPr>
              <a:spcAft>
                <a:spcPts val="0"/>
              </a:spcAft>
            </a:pPr>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2éme étape</a:t>
            </a:r>
            <a:r>
              <a:rPr lang="fr-FR" sz="2000" dirty="0">
                <a:latin typeface="Times New Roman" panose="02020603050405020304" pitchFamily="18" charset="0"/>
                <a:ea typeface="Times New Roman" panose="02020603050405020304" pitchFamily="18" charset="0"/>
                <a:cs typeface="Calibri" panose="020F0502020204030204" pitchFamily="34" charset="0"/>
              </a:rPr>
              <a:t> : </a:t>
            </a:r>
            <a:r>
              <a:rPr lang="fr-FR" dirty="0">
                <a:latin typeface="Times New Roman" panose="02020603050405020304" pitchFamily="18" charset="0"/>
                <a:ea typeface="Times New Roman" panose="02020603050405020304" pitchFamily="18" charset="0"/>
                <a:cs typeface="Calibri" panose="020F0502020204030204" pitchFamily="34" charset="0"/>
              </a:rPr>
              <a:t>redémarrer la </a:t>
            </a:r>
            <a:r>
              <a:rPr lang="fr-FR" dirty="0" err="1">
                <a:latin typeface="Times New Roman" panose="02020603050405020304" pitchFamily="18" charset="0"/>
                <a:ea typeface="Times New Roman" panose="02020603050405020304" pitchFamily="18" charset="0"/>
                <a:cs typeface="Calibri" panose="020F0502020204030204" pitchFamily="34" charset="0"/>
              </a:rPr>
              <a:t>Raspberry</a:t>
            </a:r>
            <a:endParaRPr lang="fr-FR" sz="1600" dirty="0">
              <a:latin typeface="Times New Roman" panose="02020603050405020304" pitchFamily="18" charset="0"/>
              <a:ea typeface="Times New Roman" panose="02020603050405020304" pitchFamily="18" charset="0"/>
            </a:endParaRPr>
          </a:p>
          <a:p>
            <a:pPr>
              <a:spcAft>
                <a:spcPts val="0"/>
              </a:spcAft>
            </a:pPr>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3éme étape</a:t>
            </a:r>
            <a:r>
              <a:rPr lang="fr-FR" sz="2000" dirty="0">
                <a:latin typeface="Times New Roman" panose="02020603050405020304" pitchFamily="18" charset="0"/>
                <a:ea typeface="Times New Roman" panose="02020603050405020304" pitchFamily="18" charset="0"/>
                <a:cs typeface="Calibri" panose="020F0502020204030204" pitchFamily="34" charset="0"/>
              </a:rPr>
              <a:t> : </a:t>
            </a:r>
            <a:r>
              <a:rPr lang="fr-FR" dirty="0">
                <a:latin typeface="Times New Roman" panose="02020603050405020304" pitchFamily="18" charset="0"/>
                <a:ea typeface="Times New Roman" panose="02020603050405020304" pitchFamily="18" charset="0"/>
                <a:cs typeface="Calibri" panose="020F0502020204030204" pitchFamily="34" charset="0"/>
              </a:rPr>
              <a:t>vérifier le démarrage du SPI (</a:t>
            </a:r>
            <a:r>
              <a:rPr lang="fr-FR" dirty="0" err="1">
                <a:latin typeface="Times New Roman" panose="02020603050405020304" pitchFamily="18" charset="0"/>
                <a:ea typeface="Times New Roman" panose="02020603050405020304" pitchFamily="18" charset="0"/>
                <a:cs typeface="Calibri" panose="020F0502020204030204" pitchFamily="34" charset="0"/>
              </a:rPr>
              <a:t>lsmod</a:t>
            </a:r>
            <a:r>
              <a:rPr lang="fr-FR" dirty="0">
                <a:latin typeface="Times New Roman" panose="02020603050405020304" pitchFamily="18" charset="0"/>
                <a:ea typeface="Times New Roman" panose="02020603050405020304" pitchFamily="18" charset="0"/>
                <a:cs typeface="Calibri" panose="020F0502020204030204" pitchFamily="34" charset="0"/>
              </a:rPr>
              <a:t> | </a:t>
            </a:r>
            <a:r>
              <a:rPr lang="fr-FR" dirty="0" err="1">
                <a:latin typeface="Times New Roman" panose="02020603050405020304" pitchFamily="18" charset="0"/>
                <a:ea typeface="Times New Roman" panose="02020603050405020304" pitchFamily="18" charset="0"/>
                <a:cs typeface="Calibri" panose="020F0502020204030204" pitchFamily="34" charset="0"/>
              </a:rPr>
              <a:t>grep</a:t>
            </a:r>
            <a:r>
              <a:rPr lang="fr-FR" dirty="0">
                <a:latin typeface="Times New Roman" panose="02020603050405020304" pitchFamily="18" charset="0"/>
                <a:ea typeface="Times New Roman" panose="02020603050405020304" pitchFamily="18" charset="0"/>
                <a:cs typeface="Calibri" panose="020F0502020204030204" pitchFamily="34" charset="0"/>
              </a:rPr>
              <a:t> spi)</a:t>
            </a:r>
            <a:endParaRPr lang="fr-FR" sz="1600" dirty="0">
              <a:latin typeface="Times New Roman" panose="02020603050405020304" pitchFamily="18" charset="0"/>
              <a:ea typeface="Times New Roman" panose="02020603050405020304" pitchFamily="18" charset="0"/>
            </a:endParaRPr>
          </a:p>
          <a:p>
            <a:pPr>
              <a:spcAft>
                <a:spcPts val="0"/>
              </a:spcAft>
            </a:pPr>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4éme étape</a:t>
            </a:r>
            <a:r>
              <a:rPr lang="fr-FR" sz="2000"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 : </a:t>
            </a:r>
            <a:r>
              <a:rPr lang="fr-FR" dirty="0">
                <a:latin typeface="Times New Roman" panose="02020603050405020304" pitchFamily="18" charset="0"/>
                <a:ea typeface="Times New Roman" panose="02020603050405020304" pitchFamily="18" charset="0"/>
                <a:cs typeface="Calibri" panose="020F0502020204030204" pitchFamily="34" charset="0"/>
              </a:rPr>
              <a:t>installer la librairie de la carte </a:t>
            </a:r>
            <a:endParaRPr lang="fr-FR" dirty="0" smtClean="0">
              <a:latin typeface="Times New Roman" panose="02020603050405020304" pitchFamily="18" charset="0"/>
              <a:ea typeface="Times New Roman" panose="02020603050405020304" pitchFamily="18" charset="0"/>
              <a:cs typeface="Calibri" panose="020F0502020204030204" pitchFamily="34" charset="0"/>
            </a:endParaRPr>
          </a:p>
          <a:p>
            <a:pPr>
              <a:spcAft>
                <a:spcPts val="0"/>
              </a:spcAft>
            </a:pPr>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5éme</a:t>
            </a:r>
            <a:r>
              <a:rPr lang="fr-FR" b="1" i="1" u="sng" dirty="0"/>
              <a:t> </a:t>
            </a:r>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étape</a:t>
            </a:r>
            <a:r>
              <a:rPr lang="fr-FR" dirty="0"/>
              <a:t> : </a:t>
            </a:r>
            <a:r>
              <a:rPr lang="fr-FR" dirty="0">
                <a:latin typeface="Times New Roman" panose="02020603050405020304" pitchFamily="18" charset="0"/>
                <a:ea typeface="Times New Roman" panose="02020603050405020304" pitchFamily="18" charset="0"/>
                <a:cs typeface="Calibri" panose="020F0502020204030204" pitchFamily="34" charset="0"/>
              </a:rPr>
              <a:t>initialiser les paramètres MFRC522</a:t>
            </a:r>
          </a:p>
          <a:p>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6éme étape</a:t>
            </a:r>
            <a:r>
              <a:rPr lang="fr-FR" sz="1600" dirty="0"/>
              <a:t> : </a:t>
            </a:r>
            <a:r>
              <a:rPr lang="fr-FR" dirty="0">
                <a:latin typeface="Times New Roman" panose="02020603050405020304" pitchFamily="18" charset="0"/>
                <a:ea typeface="Times New Roman" panose="02020603050405020304" pitchFamily="18" charset="0"/>
                <a:cs typeface="Calibri" panose="020F0502020204030204" pitchFamily="34" charset="0"/>
              </a:rPr>
              <a:t>écrire un programme de lecture de tag </a:t>
            </a:r>
            <a:r>
              <a:rPr lang="fr-FR" sz="1600" dirty="0"/>
              <a:t/>
            </a:r>
            <a:br>
              <a:rPr lang="fr-FR" sz="1600" dirty="0"/>
            </a:br>
            <a:r>
              <a:rPr lang="fr-FR" sz="2000" b="1" i="1" u="sng" dirty="0">
                <a:solidFill>
                  <a:srgbClr val="000000"/>
                </a:solidFill>
                <a:latin typeface="Times New Roman" panose="02020603050405020304" pitchFamily="18" charset="0"/>
                <a:ea typeface="Times New Roman" panose="02020603050405020304" pitchFamily="18" charset="0"/>
                <a:cs typeface="Calibri" panose="020F0502020204030204" pitchFamily="34" charset="0"/>
              </a:rPr>
              <a:t>7éme étape</a:t>
            </a:r>
            <a:r>
              <a:rPr lang="fr-FR" sz="1600" b="1" i="1" dirty="0"/>
              <a:t> : </a:t>
            </a:r>
            <a:r>
              <a:rPr lang="fr-FR" dirty="0">
                <a:latin typeface="Times New Roman" panose="02020603050405020304" pitchFamily="18" charset="0"/>
                <a:ea typeface="Times New Roman" panose="02020603050405020304" pitchFamily="18" charset="0"/>
                <a:cs typeface="Calibri" panose="020F0502020204030204" pitchFamily="34" charset="0"/>
              </a:rPr>
              <a:t>écrire un programme d’écriture sur les tags</a:t>
            </a:r>
          </a:p>
          <a:p>
            <a:pPr>
              <a:spcAft>
                <a:spcPts val="0"/>
              </a:spcAft>
            </a:pPr>
            <a:endParaRPr lang="fr-FR" sz="1600" dirty="0">
              <a:effectLst/>
              <a:latin typeface="Times New Roman" panose="02020603050405020304" pitchFamily="18" charset="0"/>
              <a:ea typeface="Times New Roman" panose="02020603050405020304" pitchFamily="18" charset="0"/>
            </a:endParaRPr>
          </a:p>
        </p:txBody>
      </p:sp>
      <p:sp>
        <p:nvSpPr>
          <p:cNvPr id="37" name="ZoneTexte 36"/>
          <p:cNvSpPr txBox="1"/>
          <p:nvPr/>
        </p:nvSpPr>
        <p:spPr>
          <a:xfrm>
            <a:off x="1122824" y="1082397"/>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Etapes de réalisation</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61597023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additive="base">
                                        <p:cTn id="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6" name="ZoneTexte 35"/>
          <p:cNvSpPr txBox="1"/>
          <p:nvPr/>
        </p:nvSpPr>
        <p:spPr>
          <a:xfrm>
            <a:off x="1238830" y="837253"/>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Exemples de codes</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pic>
        <p:nvPicPr>
          <p:cNvPr id="38" name="Image 37"/>
          <p:cNvPicPr/>
          <p:nvPr/>
        </p:nvPicPr>
        <p:blipFill>
          <a:blip r:embed="rId4">
            <a:extLst>
              <a:ext uri="{28A0092B-C50C-407E-A947-70E740481C1C}">
                <a14:useLocalDpi xmlns:a14="http://schemas.microsoft.com/office/drawing/2010/main" val="0"/>
              </a:ext>
            </a:extLst>
          </a:blip>
          <a:stretch>
            <a:fillRect/>
          </a:stretch>
        </p:blipFill>
        <p:spPr>
          <a:xfrm>
            <a:off x="1920179" y="1851838"/>
            <a:ext cx="3675828" cy="4803718"/>
          </a:xfrm>
          <a:prstGeom prst="rect">
            <a:avLst/>
          </a:prstGeom>
        </p:spPr>
      </p:pic>
      <p:sp>
        <p:nvSpPr>
          <p:cNvPr id="2" name="ZoneTexte 1"/>
          <p:cNvSpPr txBox="1"/>
          <p:nvPr/>
        </p:nvSpPr>
        <p:spPr>
          <a:xfrm>
            <a:off x="6024671" y="3487651"/>
            <a:ext cx="2001520" cy="1077218"/>
          </a:xfrm>
          <a:prstGeom prst="rect">
            <a:avLst/>
          </a:prstGeom>
          <a:noFill/>
        </p:spPr>
        <p:txBody>
          <a:bodyPr wrap="square" rtlCol="0">
            <a:spAutoFit/>
          </a:bodyPr>
          <a:lstStyle/>
          <a:p>
            <a:pPr algn="ctr"/>
            <a:r>
              <a:rPr lang="fr-FR" sz="3200" dirty="0" smtClean="0"/>
              <a:t>Script de test</a:t>
            </a:r>
            <a:endParaRPr lang="fr-FR" sz="3200" dirty="0"/>
          </a:p>
        </p:txBody>
      </p:sp>
    </p:spTree>
    <p:extLst>
      <p:ext uri="{BB962C8B-B14F-4D97-AF65-F5344CB8AC3E}">
        <p14:creationId xmlns:p14="http://schemas.microsoft.com/office/powerpoint/2010/main" val="10551032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ppt_x"/>
                                          </p:val>
                                        </p:tav>
                                        <p:tav tm="100000">
                                          <p:val>
                                            <p:strVal val="#ppt_x"/>
                                          </p:val>
                                        </p:tav>
                                      </p:tavLst>
                                    </p:anim>
                                    <p:anim calcmode="lin" valueType="num">
                                      <p:cBhvr additive="base">
                                        <p:cTn id="1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pic>
        <p:nvPicPr>
          <p:cNvPr id="40" name="Image 39"/>
          <p:cNvPicPr/>
          <p:nvPr/>
        </p:nvPicPr>
        <p:blipFill>
          <a:blip r:embed="rId4">
            <a:extLst>
              <a:ext uri="{28A0092B-C50C-407E-A947-70E740481C1C}">
                <a14:useLocalDpi xmlns:a14="http://schemas.microsoft.com/office/drawing/2010/main" val="0"/>
              </a:ext>
            </a:extLst>
          </a:blip>
          <a:stretch>
            <a:fillRect/>
          </a:stretch>
        </p:blipFill>
        <p:spPr>
          <a:xfrm>
            <a:off x="1455857" y="1033918"/>
            <a:ext cx="6781800" cy="5488305"/>
          </a:xfrm>
          <a:prstGeom prst="rect">
            <a:avLst/>
          </a:prstGeom>
        </p:spPr>
      </p:pic>
    </p:spTree>
    <p:extLst>
      <p:ext uri="{BB962C8B-B14F-4D97-AF65-F5344CB8AC3E}">
        <p14:creationId xmlns:p14="http://schemas.microsoft.com/office/powerpoint/2010/main" val="363791658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43" name="ZoneTexte 42"/>
          <p:cNvSpPr txBox="1"/>
          <p:nvPr/>
        </p:nvSpPr>
        <p:spPr>
          <a:xfrm>
            <a:off x="1122824" y="1082397"/>
            <a:ext cx="8310926" cy="769441"/>
          </a:xfrm>
          <a:prstGeom prst="rect">
            <a:avLst/>
          </a:prstGeom>
          <a:noFill/>
        </p:spPr>
        <p:txBody>
          <a:bodyPr wrap="square" rtlCol="0">
            <a:spAutoFit/>
          </a:bodyPr>
          <a:lstStyle/>
          <a:p>
            <a:pPr algn="ctr"/>
            <a:r>
              <a:rPr lang="fr-FR" sz="4400" b="1" dirty="0">
                <a:ln>
                  <a:solidFill>
                    <a:srgbClr val="92D050"/>
                  </a:solidFill>
                </a:ln>
                <a:solidFill>
                  <a:schemeClr val="tx1">
                    <a:lumMod val="75000"/>
                    <a:lumOff val="25000"/>
                  </a:schemeClr>
                </a:solidFill>
                <a:latin typeface="Tw Cen MT" panose="020B0602020104020603" pitchFamily="34" charset="0"/>
              </a:rPr>
              <a:t>C</a:t>
            </a:r>
            <a:r>
              <a:rPr lang="fr-FR" sz="4400" b="1" dirty="0" smtClean="0">
                <a:ln>
                  <a:solidFill>
                    <a:srgbClr val="92D050"/>
                  </a:solidFill>
                </a:ln>
                <a:solidFill>
                  <a:schemeClr val="tx1">
                    <a:lumMod val="75000"/>
                    <a:lumOff val="25000"/>
                  </a:schemeClr>
                </a:solidFill>
                <a:latin typeface="Tw Cen MT" panose="020B0602020104020603" pitchFamily="34" charset="0"/>
              </a:rPr>
              <a:t>odes solution finale Code-barres</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pic>
        <p:nvPicPr>
          <p:cNvPr id="45" name="Image 44"/>
          <p:cNvPicPr/>
          <p:nvPr/>
        </p:nvPicPr>
        <p:blipFill rotWithShape="1">
          <a:blip r:embed="rId4">
            <a:extLst>
              <a:ext uri="{28A0092B-C50C-407E-A947-70E740481C1C}">
                <a14:useLocalDpi xmlns:a14="http://schemas.microsoft.com/office/drawing/2010/main" val="0"/>
              </a:ext>
            </a:extLst>
          </a:blip>
          <a:srcRect r="37368"/>
          <a:stretch/>
        </p:blipFill>
        <p:spPr bwMode="auto">
          <a:xfrm>
            <a:off x="2269886" y="1954778"/>
            <a:ext cx="5827533" cy="48002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7434417"/>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 calcmode="lin" valueType="num">
                                      <p:cBhvr additive="base">
                                        <p:cTn id="7"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pic>
        <p:nvPicPr>
          <p:cNvPr id="43" name="Image 42"/>
          <p:cNvPicPr/>
          <p:nvPr/>
        </p:nvPicPr>
        <p:blipFill rotWithShape="1">
          <a:blip r:embed="rId4">
            <a:extLst>
              <a:ext uri="{28A0092B-C50C-407E-A947-70E740481C1C}">
                <a14:useLocalDpi xmlns:a14="http://schemas.microsoft.com/office/drawing/2010/main" val="0"/>
              </a:ext>
            </a:extLst>
          </a:blip>
          <a:srcRect r="47351"/>
          <a:stretch/>
        </p:blipFill>
        <p:spPr bwMode="auto">
          <a:xfrm>
            <a:off x="1970339" y="969144"/>
            <a:ext cx="6255237" cy="56178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248320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pic>
        <p:nvPicPr>
          <p:cNvPr id="36" name="Image 35"/>
          <p:cNvPicPr/>
          <p:nvPr/>
        </p:nvPicPr>
        <p:blipFill rotWithShape="1">
          <a:blip r:embed="rId4">
            <a:extLst>
              <a:ext uri="{28A0092B-C50C-407E-A947-70E740481C1C}">
                <a14:useLocalDpi xmlns:a14="http://schemas.microsoft.com/office/drawing/2010/main" val="0"/>
              </a:ext>
            </a:extLst>
          </a:blip>
          <a:srcRect r="47023"/>
          <a:stretch/>
        </p:blipFill>
        <p:spPr bwMode="auto">
          <a:xfrm>
            <a:off x="2609151" y="769889"/>
            <a:ext cx="5328937" cy="59282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41732003"/>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57"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Description du projet</a:t>
            </a:r>
            <a:endParaRPr lang="fr-FR" sz="2000" dirty="0"/>
          </a:p>
        </p:txBody>
      </p:sp>
      <p:sp>
        <p:nvSpPr>
          <p:cNvPr id="58"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Organisme d’accueil</a:t>
            </a:r>
            <a:endParaRPr lang="fr-FR" b="1" dirty="0"/>
          </a:p>
        </p:txBody>
      </p:sp>
      <p:sp>
        <p:nvSpPr>
          <p:cNvPr id="59"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Conduite du projet</a:t>
            </a:r>
            <a:endParaRPr lang="fr-FR" sz="2000" dirty="0"/>
          </a:p>
        </p:txBody>
      </p:sp>
      <p:sp>
        <p:nvSpPr>
          <p:cNvPr id="41" name="TextBox 16">
            <a:extLst>
              <a:ext uri="{FF2B5EF4-FFF2-40B4-BE49-F238E27FC236}">
                <a16:creationId xmlns:a16="http://schemas.microsoft.com/office/drawing/2014/main" xmlns="" id="{A2347291-E14A-4C41-ADE2-84F01D888DC0}"/>
              </a:ext>
            </a:extLst>
          </p:cNvPr>
          <p:cNvSpPr txBox="1"/>
          <p:nvPr/>
        </p:nvSpPr>
        <p:spPr>
          <a:xfrm>
            <a:off x="3842660" y="35839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D’ACCUEIL</a:t>
            </a:r>
            <a:endParaRPr lang="en-US" sz="6600" b="1" dirty="0">
              <a:solidFill>
                <a:schemeClr val="tx1">
                  <a:lumMod val="75000"/>
                  <a:lumOff val="25000"/>
                </a:schemeClr>
              </a:solidFill>
              <a:latin typeface="Tw Cen MT" panose="020B0602020104020603" pitchFamily="34" charset="0"/>
            </a:endParaRPr>
          </a:p>
        </p:txBody>
      </p:sp>
      <p:sp>
        <p:nvSpPr>
          <p:cNvPr id="42" name="TextBox 14">
            <a:extLst>
              <a:ext uri="{FF2B5EF4-FFF2-40B4-BE49-F238E27FC236}">
                <a16:creationId xmlns:a16="http://schemas.microsoft.com/office/drawing/2014/main" xmlns="" id="{FA190EE7-CF11-43A9-A5FA-A9EBF0755B25}"/>
              </a:ext>
            </a:extLst>
          </p:cNvPr>
          <p:cNvSpPr txBox="1"/>
          <p:nvPr/>
        </p:nvSpPr>
        <p:spPr>
          <a:xfrm>
            <a:off x="3394167" y="27210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ORGANISME</a:t>
            </a:r>
            <a:endParaRPr lang="en-US" sz="6600" b="1" dirty="0">
              <a:solidFill>
                <a:schemeClr val="tx1">
                  <a:lumMod val="75000"/>
                  <a:lumOff val="25000"/>
                </a:schemeClr>
              </a:solidFill>
              <a:latin typeface="Tw Cen MT" panose="020B0602020104020603" pitchFamily="34" charset="0"/>
            </a:endParaRPr>
          </a:p>
        </p:txBody>
      </p:sp>
      <p:cxnSp>
        <p:nvCxnSpPr>
          <p:cNvPr id="46" name="Straight Connector 6">
            <a:extLst>
              <a:ext uri="{FF2B5EF4-FFF2-40B4-BE49-F238E27FC236}">
                <a16:creationId xmlns:a16="http://schemas.microsoft.com/office/drawing/2014/main" xmlns="" id="{F4051ABA-04D7-4D17-A46A-7024066DA1AF}"/>
              </a:ext>
            </a:extLst>
          </p:cNvPr>
          <p:cNvCxnSpPr>
            <a:cxnSpLocks/>
          </p:cNvCxnSpPr>
          <p:nvPr/>
        </p:nvCxnSpPr>
        <p:spPr>
          <a:xfrm>
            <a:off x="5593134" y="18264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7444159" y="37541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9">
            <a:extLst>
              <a:ext uri="{FF2B5EF4-FFF2-40B4-BE49-F238E27FC236}">
                <a16:creationId xmlns:a16="http://schemas.microsoft.com/office/drawing/2014/main" xmlns="" id="{7848A8EE-6B05-4B73-88E5-ACADE64F49E6}"/>
              </a:ext>
            </a:extLst>
          </p:cNvPr>
          <p:cNvCxnSpPr>
            <a:cxnSpLocks/>
          </p:cNvCxnSpPr>
          <p:nvPr/>
        </p:nvCxnSpPr>
        <p:spPr>
          <a:xfrm>
            <a:off x="5593134" y="5611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10">
            <a:extLst>
              <a:ext uri="{FF2B5EF4-FFF2-40B4-BE49-F238E27FC236}">
                <a16:creationId xmlns:a16="http://schemas.microsoft.com/office/drawing/2014/main" xmlns="" id="{2590B1C1-9717-44CD-9713-093B4CA349A1}"/>
              </a:ext>
            </a:extLst>
          </p:cNvPr>
          <p:cNvCxnSpPr>
            <a:cxnSpLocks/>
          </p:cNvCxnSpPr>
          <p:nvPr/>
        </p:nvCxnSpPr>
        <p:spPr>
          <a:xfrm>
            <a:off x="5663413" y="50402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12">
            <a:extLst>
              <a:ext uri="{FF2B5EF4-FFF2-40B4-BE49-F238E27FC236}">
                <a16:creationId xmlns:a16="http://schemas.microsoft.com/office/drawing/2014/main" xmlns="" id="{16333020-CB81-452F-9BE2-B43C85797E36}"/>
              </a:ext>
            </a:extLst>
          </p:cNvPr>
          <p:cNvCxnSpPr>
            <a:cxnSpLocks/>
          </p:cNvCxnSpPr>
          <p:nvPr/>
        </p:nvCxnSpPr>
        <p:spPr>
          <a:xfrm>
            <a:off x="5663413" y="18264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40372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250"/>
                                        <p:tgtEl>
                                          <p:spTgt spid="53"/>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250"/>
                                        <p:tgtEl>
                                          <p:spTgt spid="46"/>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up)">
                                      <p:cBhvr>
                                        <p:cTn id="15" dur="250"/>
                                        <p:tgtEl>
                                          <p:spTgt spid="50"/>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right)">
                                      <p:cBhvr>
                                        <p:cTn id="19" dur="250"/>
                                        <p:tgtEl>
                                          <p:spTgt spid="51"/>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down)">
                                      <p:cBhvr>
                                        <p:cTn id="23" dur="250"/>
                                        <p:tgtEl>
                                          <p:spTgt spid="52"/>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1+#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1+#ppt_w/2"/>
                                          </p:val>
                                        </p:tav>
                                        <p:tav tm="100000">
                                          <p:val>
                                            <p:strVal val="#ppt_x"/>
                                          </p:val>
                                        </p:tav>
                                      </p:tavLst>
                                    </p:anim>
                                    <p:anim calcmode="lin" valueType="num">
                                      <p:cBhvr additive="base">
                                        <p:cTn id="3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52"/>
                                        </p:tgtEl>
                                      </p:cBhvr>
                                    </p:animEffect>
                                    <p:set>
                                      <p:cBhvr>
                                        <p:cTn id="37" dur="1" fill="hold">
                                          <p:stCondLst>
                                            <p:cond delay="249"/>
                                          </p:stCondLst>
                                        </p:cTn>
                                        <p:tgtEl>
                                          <p:spTgt spid="52"/>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51"/>
                                        </p:tgtEl>
                                      </p:cBhvr>
                                    </p:animEffect>
                                    <p:set>
                                      <p:cBhvr>
                                        <p:cTn id="41" dur="1" fill="hold">
                                          <p:stCondLst>
                                            <p:cond delay="249"/>
                                          </p:stCondLst>
                                        </p:cTn>
                                        <p:tgtEl>
                                          <p:spTgt spid="51"/>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50"/>
                                        </p:tgtEl>
                                      </p:cBhvr>
                                    </p:animEffect>
                                    <p:set>
                                      <p:cBhvr>
                                        <p:cTn id="45" dur="1" fill="hold">
                                          <p:stCondLst>
                                            <p:cond delay="249"/>
                                          </p:stCondLst>
                                        </p:cTn>
                                        <p:tgtEl>
                                          <p:spTgt spid="50"/>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46"/>
                                        </p:tgtEl>
                                      </p:cBhvr>
                                    </p:animEffect>
                                    <p:set>
                                      <p:cBhvr>
                                        <p:cTn id="49" dur="1" fill="hold">
                                          <p:stCondLst>
                                            <p:cond delay="249"/>
                                          </p:stCondLst>
                                        </p:cTn>
                                        <p:tgtEl>
                                          <p:spTgt spid="46"/>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53"/>
                                        </p:tgtEl>
                                      </p:cBhvr>
                                    </p:animEffect>
                                    <p:set>
                                      <p:cBhvr>
                                        <p:cTn id="53" dur="1" fill="hold">
                                          <p:stCondLst>
                                            <p:cond delay="249"/>
                                          </p:stCondLst>
                                        </p:cTn>
                                        <p:tgtEl>
                                          <p:spTgt spid="53"/>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42"/>
                                        </p:tgtEl>
                                        <p:attrNameLst>
                                          <p:attrName>ppt_x</p:attrName>
                                        </p:attrNameLst>
                                      </p:cBhvr>
                                      <p:tavLst>
                                        <p:tav tm="0">
                                          <p:val>
                                            <p:strVal val="ppt_x"/>
                                          </p:val>
                                        </p:tav>
                                        <p:tav tm="100000">
                                          <p:val>
                                            <p:strVal val="1+ppt_w/2"/>
                                          </p:val>
                                        </p:tav>
                                      </p:tavLst>
                                    </p:anim>
                                    <p:anim calcmode="lin" valueType="num">
                                      <p:cBhvr additive="base">
                                        <p:cTn id="56" dur="500"/>
                                        <p:tgtEl>
                                          <p:spTgt spid="42"/>
                                        </p:tgtEl>
                                        <p:attrNameLst>
                                          <p:attrName>ppt_y</p:attrName>
                                        </p:attrNameLst>
                                      </p:cBhvr>
                                      <p:tavLst>
                                        <p:tav tm="0">
                                          <p:val>
                                            <p:strVal val="ppt_y"/>
                                          </p:val>
                                        </p:tav>
                                        <p:tav tm="100000">
                                          <p:val>
                                            <p:strVal val="ppt_y"/>
                                          </p:val>
                                        </p:tav>
                                      </p:tavLst>
                                    </p:anim>
                                    <p:set>
                                      <p:cBhvr>
                                        <p:cTn id="57" dur="1" fill="hold">
                                          <p:stCondLst>
                                            <p:cond delay="499"/>
                                          </p:stCondLst>
                                        </p:cTn>
                                        <p:tgtEl>
                                          <p:spTgt spid="42"/>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41"/>
                                        </p:tgtEl>
                                        <p:attrNameLst>
                                          <p:attrName>ppt_x</p:attrName>
                                        </p:attrNameLst>
                                      </p:cBhvr>
                                      <p:tavLst>
                                        <p:tav tm="0">
                                          <p:val>
                                            <p:strVal val="ppt_x"/>
                                          </p:val>
                                        </p:tav>
                                        <p:tav tm="100000">
                                          <p:val>
                                            <p:strVal val="1+ppt_w/2"/>
                                          </p:val>
                                        </p:tav>
                                      </p:tavLst>
                                    </p:anim>
                                    <p:anim calcmode="lin" valueType="num">
                                      <p:cBhvr additive="base">
                                        <p:cTn id="60" dur="500"/>
                                        <p:tgtEl>
                                          <p:spTgt spid="41"/>
                                        </p:tgtEl>
                                        <p:attrNameLst>
                                          <p:attrName>ppt_y</p:attrName>
                                        </p:attrNameLst>
                                      </p:cBhvr>
                                      <p:tavLst>
                                        <p:tav tm="0">
                                          <p:val>
                                            <p:strVal val="ppt_y"/>
                                          </p:val>
                                        </p:tav>
                                        <p:tav tm="100000">
                                          <p:val>
                                            <p:strVal val="ppt_y"/>
                                          </p:val>
                                        </p:tav>
                                      </p:tavLst>
                                    </p:anim>
                                    <p:set>
                                      <p:cBhvr>
                                        <p:cTn id="61"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Lecture</a:t>
            </a:r>
            <a:endParaRPr lang="fr-FR" b="1"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pic>
        <p:nvPicPr>
          <p:cNvPr id="36" name="Image 35"/>
          <p:cNvPicPr/>
          <p:nvPr/>
        </p:nvPicPr>
        <p:blipFill rotWithShape="1">
          <a:blip r:embed="rId4">
            <a:extLst>
              <a:ext uri="{28A0092B-C50C-407E-A947-70E740481C1C}">
                <a14:useLocalDpi xmlns:a14="http://schemas.microsoft.com/office/drawing/2010/main" val="0"/>
              </a:ext>
            </a:extLst>
          </a:blip>
          <a:srcRect r="39239"/>
          <a:stretch/>
        </p:blipFill>
        <p:spPr bwMode="auto">
          <a:xfrm>
            <a:off x="2422311" y="883745"/>
            <a:ext cx="5673200" cy="57005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718409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Robot</a:t>
            </a:r>
            <a:endParaRPr lang="fr-FR" sz="2000" b="1" dirty="0"/>
          </a:p>
        </p:txBody>
      </p:sp>
      <p:sp>
        <p:nvSpPr>
          <p:cNvPr id="36" name="TextBox 16">
            <a:extLst>
              <a:ext uri="{FF2B5EF4-FFF2-40B4-BE49-F238E27FC236}">
                <a16:creationId xmlns:a16="http://schemas.microsoft.com/office/drawing/2014/main" xmlns="" id="{A2347291-E14A-4C41-ADE2-84F01D888DC0}"/>
              </a:ext>
            </a:extLst>
          </p:cNvPr>
          <p:cNvSpPr txBox="1"/>
          <p:nvPr/>
        </p:nvSpPr>
        <p:spPr>
          <a:xfrm>
            <a:off x="258282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ROBOT</a:t>
            </a:r>
            <a:endParaRPr lang="en-US" sz="6600" b="1" dirty="0">
              <a:solidFill>
                <a:schemeClr val="tx1">
                  <a:lumMod val="75000"/>
                  <a:lumOff val="25000"/>
                </a:schemeClr>
              </a:solidFill>
              <a:latin typeface="Tw Cen MT" panose="020B0602020104020603" pitchFamily="34" charset="0"/>
            </a:endParaRPr>
          </a:p>
        </p:txBody>
      </p:sp>
      <p:sp>
        <p:nvSpPr>
          <p:cNvPr id="37" name="TextBox 14">
            <a:extLst>
              <a:ext uri="{FF2B5EF4-FFF2-40B4-BE49-F238E27FC236}">
                <a16:creationId xmlns:a16="http://schemas.microsoft.com/office/drawing/2014/main" xmlns="" id="{FA190EE7-CF11-43A9-A5FA-A9EBF0755B25}"/>
              </a:ext>
            </a:extLst>
          </p:cNvPr>
          <p:cNvSpPr txBox="1"/>
          <p:nvPr/>
        </p:nvSpPr>
        <p:spPr>
          <a:xfrm>
            <a:off x="174824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REALISATION</a:t>
            </a:r>
            <a:endParaRPr lang="en-US" sz="6600" b="1" dirty="0">
              <a:solidFill>
                <a:schemeClr val="tx1">
                  <a:lumMod val="75000"/>
                  <a:lumOff val="25000"/>
                </a:schemeClr>
              </a:solidFill>
              <a:latin typeface="Tw Cen MT" panose="020B0602020104020603" pitchFamily="34" charset="0"/>
            </a:endParaRPr>
          </a:p>
        </p:txBody>
      </p:sp>
      <p:cxnSp>
        <p:nvCxnSpPr>
          <p:cNvPr id="38" name="Straight Connector 6">
            <a:extLst>
              <a:ext uri="{FF2B5EF4-FFF2-40B4-BE49-F238E27FC236}">
                <a16:creationId xmlns:a16="http://schemas.microsoft.com/office/drawing/2014/main" xmlns="" id="{F4051ABA-04D7-4D17-A46A-7024066DA1AF}"/>
              </a:ext>
            </a:extLst>
          </p:cNvPr>
          <p:cNvCxnSpPr>
            <a:cxnSpLocks/>
          </p:cNvCxnSpPr>
          <p:nvPr/>
        </p:nvCxnSpPr>
        <p:spPr>
          <a:xfrm>
            <a:off x="418089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03191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9">
            <a:extLst>
              <a:ext uri="{FF2B5EF4-FFF2-40B4-BE49-F238E27FC236}">
                <a16:creationId xmlns:a16="http://schemas.microsoft.com/office/drawing/2014/main" xmlns="" id="{7848A8EE-6B05-4B73-88E5-ACADE64F49E6}"/>
              </a:ext>
            </a:extLst>
          </p:cNvPr>
          <p:cNvCxnSpPr>
            <a:cxnSpLocks/>
          </p:cNvCxnSpPr>
          <p:nvPr/>
        </p:nvCxnSpPr>
        <p:spPr>
          <a:xfrm>
            <a:off x="418089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xmlns="" id="{2590B1C1-9717-44CD-9713-093B4CA349A1}"/>
              </a:ext>
            </a:extLst>
          </p:cNvPr>
          <p:cNvCxnSpPr>
            <a:cxnSpLocks/>
          </p:cNvCxnSpPr>
          <p:nvPr/>
        </p:nvCxnSpPr>
        <p:spPr>
          <a:xfrm>
            <a:off x="425117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xmlns="" id="{16333020-CB81-452F-9BE2-B43C85797E36}"/>
              </a:ext>
            </a:extLst>
          </p:cNvPr>
          <p:cNvCxnSpPr>
            <a:cxnSpLocks/>
          </p:cNvCxnSpPr>
          <p:nvPr/>
        </p:nvCxnSpPr>
        <p:spPr>
          <a:xfrm>
            <a:off x="425117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47300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50"/>
                                        <p:tgtEl>
                                          <p:spTgt spid="4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250"/>
                                        <p:tgtEl>
                                          <p:spTgt spid="3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250"/>
                                        <p:tgtEl>
                                          <p:spTgt spid="3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right)">
                                      <p:cBhvr>
                                        <p:cTn id="19" dur="250"/>
                                        <p:tgtEl>
                                          <p:spTgt spid="4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1"/>
                                        </p:tgtEl>
                                      </p:cBhvr>
                                    </p:animEffect>
                                    <p:set>
                                      <p:cBhvr>
                                        <p:cTn id="37" dur="1" fill="hold">
                                          <p:stCondLst>
                                            <p:cond delay="249"/>
                                          </p:stCondLst>
                                        </p:cTn>
                                        <p:tgtEl>
                                          <p:spTgt spid="41"/>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0"/>
                                        </p:tgtEl>
                                      </p:cBhvr>
                                    </p:animEffect>
                                    <p:set>
                                      <p:cBhvr>
                                        <p:cTn id="41" dur="1" fill="hold">
                                          <p:stCondLst>
                                            <p:cond delay="249"/>
                                          </p:stCondLst>
                                        </p:cTn>
                                        <p:tgtEl>
                                          <p:spTgt spid="40"/>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9"/>
                                        </p:tgtEl>
                                      </p:cBhvr>
                                    </p:animEffect>
                                    <p:set>
                                      <p:cBhvr>
                                        <p:cTn id="45" dur="1" fill="hold">
                                          <p:stCondLst>
                                            <p:cond delay="249"/>
                                          </p:stCondLst>
                                        </p:cTn>
                                        <p:tgtEl>
                                          <p:spTgt spid="39"/>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8"/>
                                        </p:tgtEl>
                                      </p:cBhvr>
                                    </p:animEffect>
                                    <p:set>
                                      <p:cBhvr>
                                        <p:cTn id="49" dur="1" fill="hold">
                                          <p:stCondLst>
                                            <p:cond delay="249"/>
                                          </p:stCondLst>
                                        </p:cTn>
                                        <p:tgtEl>
                                          <p:spTgt spid="38"/>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2"/>
                                        </p:tgtEl>
                                      </p:cBhvr>
                                    </p:animEffect>
                                    <p:set>
                                      <p:cBhvr>
                                        <p:cTn id="53" dur="1" fill="hold">
                                          <p:stCondLst>
                                            <p:cond delay="249"/>
                                          </p:stCondLst>
                                        </p:cTn>
                                        <p:tgtEl>
                                          <p:spTgt spid="4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7"/>
                                        </p:tgtEl>
                                        <p:attrNameLst>
                                          <p:attrName>ppt_x</p:attrName>
                                        </p:attrNameLst>
                                      </p:cBhvr>
                                      <p:tavLst>
                                        <p:tav tm="0">
                                          <p:val>
                                            <p:strVal val="ppt_x"/>
                                          </p:val>
                                        </p:tav>
                                        <p:tav tm="100000">
                                          <p:val>
                                            <p:strVal val="1+ppt_w/2"/>
                                          </p:val>
                                        </p:tav>
                                      </p:tavLst>
                                    </p:anim>
                                    <p:anim calcmode="lin" valueType="num">
                                      <p:cBhvr additive="base">
                                        <p:cTn id="56" dur="500"/>
                                        <p:tgtEl>
                                          <p:spTgt spid="37"/>
                                        </p:tgtEl>
                                        <p:attrNameLst>
                                          <p:attrName>ppt_y</p:attrName>
                                        </p:attrNameLst>
                                      </p:cBhvr>
                                      <p:tavLst>
                                        <p:tav tm="0">
                                          <p:val>
                                            <p:strVal val="ppt_y"/>
                                          </p:val>
                                        </p:tav>
                                        <p:tav tm="100000">
                                          <p:val>
                                            <p:strVal val="ppt_y"/>
                                          </p:val>
                                        </p:tav>
                                      </p:tavLst>
                                    </p:anim>
                                    <p:set>
                                      <p:cBhvr>
                                        <p:cTn id="57" dur="1" fill="hold">
                                          <p:stCondLst>
                                            <p:cond delay="499"/>
                                          </p:stCondLst>
                                        </p:cTn>
                                        <p:tgtEl>
                                          <p:spTgt spid="37"/>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6"/>
                                        </p:tgtEl>
                                        <p:attrNameLst>
                                          <p:attrName>ppt_x</p:attrName>
                                        </p:attrNameLst>
                                      </p:cBhvr>
                                      <p:tavLst>
                                        <p:tav tm="0">
                                          <p:val>
                                            <p:strVal val="ppt_x"/>
                                          </p:val>
                                        </p:tav>
                                        <p:tav tm="100000">
                                          <p:val>
                                            <p:strVal val="1+ppt_w/2"/>
                                          </p:val>
                                        </p:tav>
                                      </p:tavLst>
                                    </p:anim>
                                    <p:anim calcmode="lin" valueType="num">
                                      <p:cBhvr additive="base">
                                        <p:cTn id="60" dur="500"/>
                                        <p:tgtEl>
                                          <p:spTgt spid="36"/>
                                        </p:tgtEl>
                                        <p:attrNameLst>
                                          <p:attrName>ppt_y</p:attrName>
                                        </p:attrNameLst>
                                      </p:cBhvr>
                                      <p:tavLst>
                                        <p:tav tm="0">
                                          <p:val>
                                            <p:strVal val="ppt_y"/>
                                          </p:val>
                                        </p:tav>
                                        <p:tav tm="100000">
                                          <p:val>
                                            <p:strVal val="ppt_y"/>
                                          </p:val>
                                        </p:tav>
                                      </p:tavLst>
                                    </p:anim>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Robot</a:t>
            </a:r>
            <a:endParaRPr lang="fr-FR" sz="2000" b="1" dirty="0"/>
          </a:p>
        </p:txBody>
      </p:sp>
      <p:sp>
        <p:nvSpPr>
          <p:cNvPr id="36" name="ZoneTexte 35"/>
          <p:cNvSpPr txBox="1"/>
          <p:nvPr/>
        </p:nvSpPr>
        <p:spPr>
          <a:xfrm>
            <a:off x="1122824" y="1082397"/>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Matériel de la solution finale</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pic>
        <p:nvPicPr>
          <p:cNvPr id="37" name="Image 36"/>
          <p:cNvPicPr/>
          <p:nvPr/>
        </p:nvPicPr>
        <p:blipFill>
          <a:blip r:embed="rId4">
            <a:extLst>
              <a:ext uri="{28A0092B-C50C-407E-A947-70E740481C1C}">
                <a14:useLocalDpi xmlns:a14="http://schemas.microsoft.com/office/drawing/2010/main" val="0"/>
              </a:ext>
            </a:extLst>
          </a:blip>
          <a:stretch>
            <a:fillRect/>
          </a:stretch>
        </p:blipFill>
        <p:spPr>
          <a:xfrm>
            <a:off x="3996886" y="2467524"/>
            <a:ext cx="1664280" cy="1687625"/>
          </a:xfrm>
          <a:prstGeom prst="rect">
            <a:avLst/>
          </a:prstGeom>
        </p:spPr>
      </p:pic>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121" name="Image 7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491" y="2071898"/>
            <a:ext cx="2695575" cy="16621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845947" y="3601571"/>
            <a:ext cx="315185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Times New Roman" panose="02020603050405020304" pitchFamily="18"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Times New Roman" panose="02020603050405020304" pitchFamily="18" charset="0"/>
                <a:ea typeface="Times New Roman" panose="02020603050405020304" pitchFamily="18" charset="0"/>
              </a:rPr>
              <a:t>Chacun de ces servomoteurs est constitué d’un codeur optique qui permet de connaître la position angulaire de l’arbre moteur et donc d’en déduire le nombre de tours effectués, la vitesse de déplacement et la distance parcourue</a:t>
            </a:r>
          </a:p>
        </p:txBody>
      </p:sp>
      <p:pic>
        <p:nvPicPr>
          <p:cNvPr id="41" name="Image 40"/>
          <p:cNvPicPr/>
          <p:nvPr/>
        </p:nvPicPr>
        <p:blipFill>
          <a:blip r:embed="rId6">
            <a:extLst>
              <a:ext uri="{28A0092B-C50C-407E-A947-70E740481C1C}">
                <a14:useLocalDpi xmlns:a14="http://schemas.microsoft.com/office/drawing/2010/main" val="0"/>
              </a:ext>
            </a:extLst>
          </a:blip>
          <a:stretch>
            <a:fillRect/>
          </a:stretch>
        </p:blipFill>
        <p:spPr>
          <a:xfrm>
            <a:off x="5936130" y="2273508"/>
            <a:ext cx="2848610" cy="1391920"/>
          </a:xfrm>
          <a:prstGeom prst="rect">
            <a:avLst/>
          </a:prstGeom>
        </p:spPr>
      </p:pic>
      <p:sp>
        <p:nvSpPr>
          <p:cNvPr id="4" name="Rectangle 3"/>
          <p:cNvSpPr/>
          <p:nvPr/>
        </p:nvSpPr>
        <p:spPr>
          <a:xfrm>
            <a:off x="5819835" y="3796943"/>
            <a:ext cx="3429133" cy="2062103"/>
          </a:xfrm>
          <a:prstGeom prst="rect">
            <a:avLst/>
          </a:prstGeom>
        </p:spPr>
        <p:txBody>
          <a:bodyPr wrap="square">
            <a:spAutoFit/>
          </a:bodyPr>
          <a:lstStyle/>
          <a:p>
            <a:pPr>
              <a:spcAft>
                <a:spcPts val="0"/>
              </a:spcAft>
            </a:pPr>
            <a:r>
              <a:rPr lang="fr-FR" sz="1600" dirty="0">
                <a:latin typeface="Times New Roman" panose="02020603050405020304" pitchFamily="18" charset="0"/>
                <a:ea typeface="Times New Roman" panose="02020603050405020304" pitchFamily="18" charset="0"/>
              </a:rPr>
              <a:t>C</a:t>
            </a:r>
            <a:r>
              <a:rPr lang="fr-FR" sz="1600" dirty="0" smtClean="0">
                <a:latin typeface="Times New Roman" panose="02020603050405020304" pitchFamily="18" charset="0"/>
                <a:ea typeface="Times New Roman" panose="02020603050405020304" pitchFamily="18" charset="0"/>
              </a:rPr>
              <a:t>e </a:t>
            </a:r>
            <a:r>
              <a:rPr lang="fr-FR" sz="1600" dirty="0">
                <a:latin typeface="Times New Roman" panose="02020603050405020304" pitchFamily="18" charset="0"/>
                <a:ea typeface="Times New Roman" panose="02020603050405020304" pitchFamily="18" charset="0"/>
              </a:rPr>
              <a:t>capteur permet de mesurer des distances allant jusqu’à 2,5 m avec une précision de ± 3 cm. Compte tenu de cette précision, le capteur peut avoir des difficultés à détecter des objets trop proches de lui. D’autre part certains objets en tissu, en verre, incurvés, très minces ou très petits</a:t>
            </a:r>
            <a:endParaRPr lang="fr-FR" sz="1400" dirty="0">
              <a:effectLst/>
              <a:latin typeface="Times New Roman" panose="02020603050405020304" pitchFamily="18" charset="0"/>
              <a:ea typeface="Times New Roman" panose="02020603050405020304" pitchFamily="18" charset="0"/>
            </a:endParaRPr>
          </a:p>
        </p:txBody>
      </p:sp>
      <p:pic>
        <p:nvPicPr>
          <p:cNvPr id="43" name="Image 42" descr="Une image contenant équipement électronique, circuit&#10;&#10;Description générée automatiquement"/>
          <p:cNvPicPr/>
          <p:nvPr/>
        </p:nvPicPr>
        <p:blipFill rotWithShape="1">
          <a:blip r:embed="rId7" cstate="print">
            <a:extLst>
              <a:ext uri="{28A0092B-C50C-407E-A947-70E740481C1C}">
                <a14:useLocalDpi xmlns:a14="http://schemas.microsoft.com/office/drawing/2010/main" val="0"/>
              </a:ext>
            </a:extLst>
          </a:blip>
          <a:srcRect t="12510" r="-1812" b="15013"/>
          <a:stretch/>
        </p:blipFill>
        <p:spPr bwMode="auto">
          <a:xfrm>
            <a:off x="3935864" y="4145571"/>
            <a:ext cx="1816435" cy="11888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20914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1"/>
                                        </p:tgtEl>
                                        <p:attrNameLst>
                                          <p:attrName>style.visibility</p:attrName>
                                        </p:attrNameLst>
                                      </p:cBhvr>
                                      <p:to>
                                        <p:strVal val="visible"/>
                                      </p:to>
                                    </p:set>
                                    <p:anim calcmode="lin" valueType="num">
                                      <p:cBhvr additive="base">
                                        <p:cTn id="13" dur="500" fill="hold"/>
                                        <p:tgtEl>
                                          <p:spTgt spid="5121"/>
                                        </p:tgtEl>
                                        <p:attrNameLst>
                                          <p:attrName>ppt_x</p:attrName>
                                        </p:attrNameLst>
                                      </p:cBhvr>
                                      <p:tavLst>
                                        <p:tav tm="0">
                                          <p:val>
                                            <p:strVal val="#ppt_x"/>
                                          </p:val>
                                        </p:tav>
                                        <p:tav tm="100000">
                                          <p:val>
                                            <p:strVal val="#ppt_x"/>
                                          </p:val>
                                        </p:tav>
                                      </p:tavLst>
                                    </p:anim>
                                    <p:anim calcmode="lin" valueType="num">
                                      <p:cBhvr additive="base">
                                        <p:cTn id="14" dur="500" fill="hold"/>
                                        <p:tgtEl>
                                          <p:spTgt spid="51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Robot</a:t>
            </a:r>
            <a:endParaRPr lang="fr-FR" sz="2000" b="1" dirty="0"/>
          </a:p>
        </p:txBody>
      </p:sp>
      <p:sp>
        <p:nvSpPr>
          <p:cNvPr id="36" name="ZoneTexte 35"/>
          <p:cNvSpPr txBox="1"/>
          <p:nvPr/>
        </p:nvSpPr>
        <p:spPr>
          <a:xfrm>
            <a:off x="1122824" y="1082397"/>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Logiciels de la solution finale</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pic>
        <p:nvPicPr>
          <p:cNvPr id="37" name="Image 36"/>
          <p:cNvPicPr/>
          <p:nvPr/>
        </p:nvPicPr>
        <p:blipFill>
          <a:blip r:embed="rId4">
            <a:extLst>
              <a:ext uri="{28A0092B-C50C-407E-A947-70E740481C1C}">
                <a14:useLocalDpi xmlns:a14="http://schemas.microsoft.com/office/drawing/2010/main" val="0"/>
              </a:ext>
            </a:extLst>
          </a:blip>
          <a:stretch>
            <a:fillRect/>
          </a:stretch>
        </p:blipFill>
        <p:spPr>
          <a:xfrm>
            <a:off x="4797900" y="4390453"/>
            <a:ext cx="3497566" cy="1827980"/>
          </a:xfrm>
          <a:prstGeom prst="rect">
            <a:avLst/>
          </a:prstGeom>
        </p:spPr>
      </p:pic>
      <p:pic>
        <p:nvPicPr>
          <p:cNvPr id="38" name="Image 37"/>
          <p:cNvPicPr/>
          <p:nvPr/>
        </p:nvPicPr>
        <p:blipFill>
          <a:blip r:embed="rId5">
            <a:extLst>
              <a:ext uri="{28A0092B-C50C-407E-A947-70E740481C1C}">
                <a14:useLocalDpi xmlns:a14="http://schemas.microsoft.com/office/drawing/2010/main" val="0"/>
              </a:ext>
            </a:extLst>
          </a:blip>
          <a:stretch>
            <a:fillRect/>
          </a:stretch>
        </p:blipFill>
        <p:spPr>
          <a:xfrm>
            <a:off x="6927399" y="2381185"/>
            <a:ext cx="1488506" cy="1369704"/>
          </a:xfrm>
          <a:prstGeom prst="rect">
            <a:avLst/>
          </a:prstGeom>
        </p:spPr>
      </p:pic>
      <p:pic>
        <p:nvPicPr>
          <p:cNvPr id="39" name="Image 38"/>
          <p:cNvPicPr/>
          <p:nvPr/>
        </p:nvPicPr>
        <p:blipFill>
          <a:blip r:embed="rId6">
            <a:extLst>
              <a:ext uri="{28A0092B-C50C-407E-A947-70E740481C1C}">
                <a14:useLocalDpi xmlns:a14="http://schemas.microsoft.com/office/drawing/2010/main" val="0"/>
              </a:ext>
            </a:extLst>
          </a:blip>
          <a:stretch>
            <a:fillRect/>
          </a:stretch>
        </p:blipFill>
        <p:spPr>
          <a:xfrm>
            <a:off x="3417254" y="1988713"/>
            <a:ext cx="2952750" cy="1552575"/>
          </a:xfrm>
          <a:prstGeom prst="rect">
            <a:avLst/>
          </a:prstGeom>
        </p:spPr>
      </p:pic>
      <p:pic>
        <p:nvPicPr>
          <p:cNvPr id="40" name="Image 39"/>
          <p:cNvPicPr/>
          <p:nvPr/>
        </p:nvPicPr>
        <p:blipFill>
          <a:blip r:embed="rId7">
            <a:extLst>
              <a:ext uri="{28A0092B-C50C-407E-A947-70E740481C1C}">
                <a14:useLocalDpi xmlns:a14="http://schemas.microsoft.com/office/drawing/2010/main" val="0"/>
              </a:ext>
            </a:extLst>
          </a:blip>
          <a:stretch>
            <a:fillRect/>
          </a:stretch>
        </p:blipFill>
        <p:spPr>
          <a:xfrm>
            <a:off x="1350696" y="3865896"/>
            <a:ext cx="2728866" cy="2352537"/>
          </a:xfrm>
          <a:prstGeom prst="rect">
            <a:avLst/>
          </a:prstGeom>
        </p:spPr>
      </p:pic>
    </p:spTree>
    <p:extLst>
      <p:ext uri="{BB962C8B-B14F-4D97-AF65-F5344CB8AC3E}">
        <p14:creationId xmlns:p14="http://schemas.microsoft.com/office/powerpoint/2010/main" val="178494472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Robot</a:t>
            </a:r>
            <a:endParaRPr lang="fr-FR" sz="2000" b="1" dirty="0"/>
          </a:p>
        </p:txBody>
      </p:sp>
      <p:sp>
        <p:nvSpPr>
          <p:cNvPr id="43" name="ZoneTexte 42"/>
          <p:cNvSpPr txBox="1"/>
          <p:nvPr/>
        </p:nvSpPr>
        <p:spPr>
          <a:xfrm>
            <a:off x="1122824" y="574156"/>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Réalisation </a:t>
            </a:r>
            <a:r>
              <a:rPr lang="fr-FR" sz="4400" b="1" dirty="0" smtClean="0">
                <a:ln>
                  <a:solidFill>
                    <a:srgbClr val="92D050"/>
                  </a:solidFill>
                </a:ln>
                <a:solidFill>
                  <a:schemeClr val="tx1">
                    <a:lumMod val="75000"/>
                    <a:lumOff val="25000"/>
                  </a:schemeClr>
                </a:solidFill>
                <a:latin typeface="Tw Cen MT" panose="020B0602020104020603" pitchFamily="34" charset="0"/>
              </a:rPr>
              <a:t>NXT</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0241" name="Image 7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60" y="1460553"/>
            <a:ext cx="6700995" cy="3769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840911" y="5426838"/>
            <a:ext cx="63554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Calibri" panose="020F0502020204030204" pitchFamily="34" charset="0"/>
              </a:rPr>
              <a:t>Cette séquence de commande permet au robot de détecter l’obstacle d’une distance au moins de 25 cm puis ce dernier fait une rotation de 90° à gauche avance une distance donnée puis fait une autre rotation de 90° à droite et avance jusqu’à le détection d’un autre obstacle.</a:t>
            </a:r>
            <a:endParaRPr kumimoji="0" lang="fr-FR" altLang="fr-FR"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073964"/>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 calcmode="lin" valueType="num">
                                      <p:cBhvr additive="base">
                                        <p:cTn id="7"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Robot</a:t>
            </a:r>
            <a:endParaRPr lang="fr-FR" sz="2000" b="1" dirty="0"/>
          </a:p>
        </p:txBody>
      </p:sp>
      <p:sp>
        <p:nvSpPr>
          <p:cNvPr id="36" name="ZoneTexte 35"/>
          <p:cNvSpPr txBox="1"/>
          <p:nvPr/>
        </p:nvSpPr>
        <p:spPr>
          <a:xfrm>
            <a:off x="1122824" y="574156"/>
            <a:ext cx="8310926" cy="769441"/>
          </a:xfrm>
          <a:prstGeom prst="rect">
            <a:avLst/>
          </a:prstGeom>
          <a:noFill/>
        </p:spPr>
        <p:txBody>
          <a:bodyPr wrap="square" rtlCol="0">
            <a:spAutoFit/>
          </a:bodyPr>
          <a:lstStyle/>
          <a:p>
            <a:pPr algn="ctr"/>
            <a:r>
              <a:rPr lang="fr-FR" sz="4400" b="1" dirty="0" smtClean="0">
                <a:ln>
                  <a:solidFill>
                    <a:srgbClr val="92D050"/>
                  </a:solidFill>
                </a:ln>
                <a:solidFill>
                  <a:schemeClr val="tx1">
                    <a:lumMod val="75000"/>
                    <a:lumOff val="25000"/>
                  </a:schemeClr>
                </a:solidFill>
                <a:latin typeface="Tw Cen MT" panose="020B0602020104020603" pitchFamily="34" charset="0"/>
              </a:rPr>
              <a:t>Réalisation Mappage</a:t>
            </a:r>
            <a:endParaRPr lang="fr-FR" sz="4400" b="1" dirty="0">
              <a:ln>
                <a:solidFill>
                  <a:srgbClr val="92D050"/>
                </a:solidFill>
              </a:ln>
              <a:solidFill>
                <a:schemeClr val="tx1">
                  <a:lumMod val="75000"/>
                  <a:lumOff val="25000"/>
                </a:schemeClr>
              </a:solidFill>
              <a:latin typeface="Tw Cen MT" panose="020B0602020104020603" pitchFamily="34" charset="0"/>
            </a:endParaRPr>
          </a:p>
        </p:txBody>
      </p:sp>
      <p:pic>
        <p:nvPicPr>
          <p:cNvPr id="37" name="Image 36"/>
          <p:cNvPicPr/>
          <p:nvPr/>
        </p:nvPicPr>
        <p:blipFill>
          <a:blip r:embed="rId4">
            <a:extLst>
              <a:ext uri="{28A0092B-C50C-407E-A947-70E740481C1C}">
                <a14:useLocalDpi xmlns:a14="http://schemas.microsoft.com/office/drawing/2010/main" val="0"/>
              </a:ext>
            </a:extLst>
          </a:blip>
          <a:stretch>
            <a:fillRect/>
          </a:stretch>
        </p:blipFill>
        <p:spPr>
          <a:xfrm>
            <a:off x="2040477" y="1642089"/>
            <a:ext cx="6471034" cy="4271963"/>
          </a:xfrm>
          <a:prstGeom prst="rect">
            <a:avLst/>
          </a:prstGeom>
        </p:spPr>
      </p:pic>
    </p:spTree>
    <p:extLst>
      <p:ext uri="{BB962C8B-B14F-4D97-AF65-F5344CB8AC3E}">
        <p14:creationId xmlns:p14="http://schemas.microsoft.com/office/powerpoint/2010/main" val="187583988"/>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 calcmode="lin" valueType="num">
                                      <p:cBhvr additive="base">
                                        <p:cTn id="7"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Simulations</a:t>
            </a:r>
            <a:endParaRPr lang="fr-FR" sz="2000" dirty="0"/>
          </a:p>
        </p:txBody>
      </p:sp>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Réalisation Robot</a:t>
            </a:r>
            <a:endParaRPr lang="fr-FR" sz="2000" b="1" dirty="0"/>
          </a:p>
        </p:txBody>
      </p:sp>
      <p:pic>
        <p:nvPicPr>
          <p:cNvPr id="36" name="Image 35"/>
          <p:cNvPicPr/>
          <p:nvPr/>
        </p:nvPicPr>
        <p:blipFill>
          <a:blip r:embed="rId4">
            <a:extLst>
              <a:ext uri="{28A0092B-C50C-407E-A947-70E740481C1C}">
                <a14:useLocalDpi xmlns:a14="http://schemas.microsoft.com/office/drawing/2010/main" val="0"/>
              </a:ext>
            </a:extLst>
          </a:blip>
          <a:stretch>
            <a:fillRect/>
          </a:stretch>
        </p:blipFill>
        <p:spPr>
          <a:xfrm>
            <a:off x="1774989" y="964358"/>
            <a:ext cx="6657321" cy="4929280"/>
          </a:xfrm>
          <a:prstGeom prst="rect">
            <a:avLst/>
          </a:prstGeom>
        </p:spPr>
      </p:pic>
    </p:spTree>
    <p:extLst>
      <p:ext uri="{BB962C8B-B14F-4D97-AF65-F5344CB8AC3E}">
        <p14:creationId xmlns:p14="http://schemas.microsoft.com/office/powerpoint/2010/main" val="204192606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Simulations</a:t>
            </a:r>
            <a:endParaRPr lang="fr-FR" sz="2000" b="1" dirty="0"/>
          </a:p>
        </p:txBody>
      </p:sp>
      <p:sp>
        <p:nvSpPr>
          <p:cNvPr id="36" name="TextBox 16">
            <a:extLst>
              <a:ext uri="{FF2B5EF4-FFF2-40B4-BE49-F238E27FC236}">
                <a16:creationId xmlns:a16="http://schemas.microsoft.com/office/drawing/2014/main" xmlns="" id="{A2347291-E14A-4C41-ADE2-84F01D888DC0}"/>
              </a:ext>
            </a:extLst>
          </p:cNvPr>
          <p:cNvSpPr txBox="1"/>
          <p:nvPr/>
        </p:nvSpPr>
        <p:spPr>
          <a:xfrm>
            <a:off x="258282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LECTURE</a:t>
            </a:r>
            <a:endParaRPr lang="en-US" sz="6600" b="1" dirty="0">
              <a:solidFill>
                <a:schemeClr val="tx1">
                  <a:lumMod val="75000"/>
                  <a:lumOff val="25000"/>
                </a:schemeClr>
              </a:solidFill>
              <a:latin typeface="Tw Cen MT" panose="020B0602020104020603" pitchFamily="34" charset="0"/>
            </a:endParaRPr>
          </a:p>
        </p:txBody>
      </p:sp>
      <p:sp>
        <p:nvSpPr>
          <p:cNvPr id="37" name="TextBox 14">
            <a:extLst>
              <a:ext uri="{FF2B5EF4-FFF2-40B4-BE49-F238E27FC236}">
                <a16:creationId xmlns:a16="http://schemas.microsoft.com/office/drawing/2014/main" xmlns="" id="{FA190EE7-CF11-43A9-A5FA-A9EBF0755B25}"/>
              </a:ext>
            </a:extLst>
          </p:cNvPr>
          <p:cNvSpPr txBox="1"/>
          <p:nvPr/>
        </p:nvSpPr>
        <p:spPr>
          <a:xfrm>
            <a:off x="174824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SIMULATION</a:t>
            </a:r>
            <a:endParaRPr lang="en-US" sz="6600" b="1" dirty="0">
              <a:solidFill>
                <a:schemeClr val="tx1">
                  <a:lumMod val="75000"/>
                  <a:lumOff val="25000"/>
                </a:schemeClr>
              </a:solidFill>
              <a:latin typeface="Tw Cen MT" panose="020B0602020104020603" pitchFamily="34" charset="0"/>
            </a:endParaRPr>
          </a:p>
        </p:txBody>
      </p:sp>
      <p:cxnSp>
        <p:nvCxnSpPr>
          <p:cNvPr id="38" name="Straight Connector 6">
            <a:extLst>
              <a:ext uri="{FF2B5EF4-FFF2-40B4-BE49-F238E27FC236}">
                <a16:creationId xmlns:a16="http://schemas.microsoft.com/office/drawing/2014/main" xmlns="" id="{F4051ABA-04D7-4D17-A46A-7024066DA1AF}"/>
              </a:ext>
            </a:extLst>
          </p:cNvPr>
          <p:cNvCxnSpPr>
            <a:cxnSpLocks/>
          </p:cNvCxnSpPr>
          <p:nvPr/>
        </p:nvCxnSpPr>
        <p:spPr>
          <a:xfrm>
            <a:off x="418089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03191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9">
            <a:extLst>
              <a:ext uri="{FF2B5EF4-FFF2-40B4-BE49-F238E27FC236}">
                <a16:creationId xmlns:a16="http://schemas.microsoft.com/office/drawing/2014/main" xmlns="" id="{7848A8EE-6B05-4B73-88E5-ACADE64F49E6}"/>
              </a:ext>
            </a:extLst>
          </p:cNvPr>
          <p:cNvCxnSpPr>
            <a:cxnSpLocks/>
          </p:cNvCxnSpPr>
          <p:nvPr/>
        </p:nvCxnSpPr>
        <p:spPr>
          <a:xfrm>
            <a:off x="418089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xmlns="" id="{2590B1C1-9717-44CD-9713-093B4CA349A1}"/>
              </a:ext>
            </a:extLst>
          </p:cNvPr>
          <p:cNvCxnSpPr>
            <a:cxnSpLocks/>
          </p:cNvCxnSpPr>
          <p:nvPr/>
        </p:nvCxnSpPr>
        <p:spPr>
          <a:xfrm>
            <a:off x="425117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xmlns="" id="{16333020-CB81-452F-9BE2-B43C85797E36}"/>
              </a:ext>
            </a:extLst>
          </p:cNvPr>
          <p:cNvCxnSpPr>
            <a:cxnSpLocks/>
          </p:cNvCxnSpPr>
          <p:nvPr/>
        </p:nvCxnSpPr>
        <p:spPr>
          <a:xfrm>
            <a:off x="425117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24086"/>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50"/>
                                        <p:tgtEl>
                                          <p:spTgt spid="4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250"/>
                                        <p:tgtEl>
                                          <p:spTgt spid="3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250"/>
                                        <p:tgtEl>
                                          <p:spTgt spid="3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right)">
                                      <p:cBhvr>
                                        <p:cTn id="19" dur="250"/>
                                        <p:tgtEl>
                                          <p:spTgt spid="4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1"/>
                                        </p:tgtEl>
                                      </p:cBhvr>
                                    </p:animEffect>
                                    <p:set>
                                      <p:cBhvr>
                                        <p:cTn id="37" dur="1" fill="hold">
                                          <p:stCondLst>
                                            <p:cond delay="249"/>
                                          </p:stCondLst>
                                        </p:cTn>
                                        <p:tgtEl>
                                          <p:spTgt spid="41"/>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0"/>
                                        </p:tgtEl>
                                      </p:cBhvr>
                                    </p:animEffect>
                                    <p:set>
                                      <p:cBhvr>
                                        <p:cTn id="41" dur="1" fill="hold">
                                          <p:stCondLst>
                                            <p:cond delay="249"/>
                                          </p:stCondLst>
                                        </p:cTn>
                                        <p:tgtEl>
                                          <p:spTgt spid="40"/>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9"/>
                                        </p:tgtEl>
                                      </p:cBhvr>
                                    </p:animEffect>
                                    <p:set>
                                      <p:cBhvr>
                                        <p:cTn id="45" dur="1" fill="hold">
                                          <p:stCondLst>
                                            <p:cond delay="249"/>
                                          </p:stCondLst>
                                        </p:cTn>
                                        <p:tgtEl>
                                          <p:spTgt spid="39"/>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8"/>
                                        </p:tgtEl>
                                      </p:cBhvr>
                                    </p:animEffect>
                                    <p:set>
                                      <p:cBhvr>
                                        <p:cTn id="49" dur="1" fill="hold">
                                          <p:stCondLst>
                                            <p:cond delay="249"/>
                                          </p:stCondLst>
                                        </p:cTn>
                                        <p:tgtEl>
                                          <p:spTgt spid="38"/>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2"/>
                                        </p:tgtEl>
                                      </p:cBhvr>
                                    </p:animEffect>
                                    <p:set>
                                      <p:cBhvr>
                                        <p:cTn id="53" dur="1" fill="hold">
                                          <p:stCondLst>
                                            <p:cond delay="249"/>
                                          </p:stCondLst>
                                        </p:cTn>
                                        <p:tgtEl>
                                          <p:spTgt spid="4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7"/>
                                        </p:tgtEl>
                                        <p:attrNameLst>
                                          <p:attrName>ppt_x</p:attrName>
                                        </p:attrNameLst>
                                      </p:cBhvr>
                                      <p:tavLst>
                                        <p:tav tm="0">
                                          <p:val>
                                            <p:strVal val="ppt_x"/>
                                          </p:val>
                                        </p:tav>
                                        <p:tav tm="100000">
                                          <p:val>
                                            <p:strVal val="1+ppt_w/2"/>
                                          </p:val>
                                        </p:tav>
                                      </p:tavLst>
                                    </p:anim>
                                    <p:anim calcmode="lin" valueType="num">
                                      <p:cBhvr additive="base">
                                        <p:cTn id="56" dur="500"/>
                                        <p:tgtEl>
                                          <p:spTgt spid="37"/>
                                        </p:tgtEl>
                                        <p:attrNameLst>
                                          <p:attrName>ppt_y</p:attrName>
                                        </p:attrNameLst>
                                      </p:cBhvr>
                                      <p:tavLst>
                                        <p:tav tm="0">
                                          <p:val>
                                            <p:strVal val="ppt_y"/>
                                          </p:val>
                                        </p:tav>
                                        <p:tav tm="100000">
                                          <p:val>
                                            <p:strVal val="ppt_y"/>
                                          </p:val>
                                        </p:tav>
                                      </p:tavLst>
                                    </p:anim>
                                    <p:set>
                                      <p:cBhvr>
                                        <p:cTn id="57" dur="1" fill="hold">
                                          <p:stCondLst>
                                            <p:cond delay="499"/>
                                          </p:stCondLst>
                                        </p:cTn>
                                        <p:tgtEl>
                                          <p:spTgt spid="37"/>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6"/>
                                        </p:tgtEl>
                                        <p:attrNameLst>
                                          <p:attrName>ppt_x</p:attrName>
                                        </p:attrNameLst>
                                      </p:cBhvr>
                                      <p:tavLst>
                                        <p:tav tm="0">
                                          <p:val>
                                            <p:strVal val="ppt_x"/>
                                          </p:val>
                                        </p:tav>
                                        <p:tav tm="100000">
                                          <p:val>
                                            <p:strVal val="1+ppt_w/2"/>
                                          </p:val>
                                        </p:tav>
                                      </p:tavLst>
                                    </p:anim>
                                    <p:anim calcmode="lin" valueType="num">
                                      <p:cBhvr additive="base">
                                        <p:cTn id="60" dur="500"/>
                                        <p:tgtEl>
                                          <p:spTgt spid="36"/>
                                        </p:tgtEl>
                                        <p:attrNameLst>
                                          <p:attrName>ppt_y</p:attrName>
                                        </p:attrNameLst>
                                      </p:cBhvr>
                                      <p:tavLst>
                                        <p:tav tm="0">
                                          <p:val>
                                            <p:strVal val="ppt_y"/>
                                          </p:val>
                                        </p:tav>
                                        <p:tav tm="100000">
                                          <p:val>
                                            <p:strVal val="ppt_y"/>
                                          </p:val>
                                        </p:tav>
                                      </p:tavLst>
                                    </p:anim>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Simulations</a:t>
            </a:r>
            <a:endParaRPr lang="fr-FR" sz="2000" b="1" dirty="0"/>
          </a:p>
        </p:txBody>
      </p:sp>
      <p:sp>
        <p:nvSpPr>
          <p:cNvPr id="36" name="TextBox 16">
            <a:extLst>
              <a:ext uri="{FF2B5EF4-FFF2-40B4-BE49-F238E27FC236}">
                <a16:creationId xmlns:a16="http://schemas.microsoft.com/office/drawing/2014/main" xmlns="" id="{A2347291-E14A-4C41-ADE2-84F01D888DC0}"/>
              </a:ext>
            </a:extLst>
          </p:cNvPr>
          <p:cNvSpPr txBox="1"/>
          <p:nvPr/>
        </p:nvSpPr>
        <p:spPr>
          <a:xfrm>
            <a:off x="322290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NXT</a:t>
            </a:r>
            <a:endParaRPr lang="en-US" sz="6600" b="1" dirty="0">
              <a:solidFill>
                <a:schemeClr val="tx1">
                  <a:lumMod val="75000"/>
                  <a:lumOff val="25000"/>
                </a:schemeClr>
              </a:solidFill>
              <a:latin typeface="Tw Cen MT" panose="020B0602020104020603" pitchFamily="34" charset="0"/>
            </a:endParaRPr>
          </a:p>
        </p:txBody>
      </p:sp>
      <p:sp>
        <p:nvSpPr>
          <p:cNvPr id="37" name="TextBox 14">
            <a:extLst>
              <a:ext uri="{FF2B5EF4-FFF2-40B4-BE49-F238E27FC236}">
                <a16:creationId xmlns:a16="http://schemas.microsoft.com/office/drawing/2014/main" xmlns="" id="{FA190EE7-CF11-43A9-A5FA-A9EBF0755B25}"/>
              </a:ext>
            </a:extLst>
          </p:cNvPr>
          <p:cNvSpPr txBox="1"/>
          <p:nvPr/>
        </p:nvSpPr>
        <p:spPr>
          <a:xfrm>
            <a:off x="174824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SIMULATION</a:t>
            </a:r>
            <a:endParaRPr lang="en-US" sz="6600" b="1" dirty="0">
              <a:solidFill>
                <a:schemeClr val="tx1">
                  <a:lumMod val="75000"/>
                  <a:lumOff val="25000"/>
                </a:schemeClr>
              </a:solidFill>
              <a:latin typeface="Tw Cen MT" panose="020B0602020104020603" pitchFamily="34" charset="0"/>
            </a:endParaRPr>
          </a:p>
        </p:txBody>
      </p:sp>
      <p:cxnSp>
        <p:nvCxnSpPr>
          <p:cNvPr id="38" name="Straight Connector 6">
            <a:extLst>
              <a:ext uri="{FF2B5EF4-FFF2-40B4-BE49-F238E27FC236}">
                <a16:creationId xmlns:a16="http://schemas.microsoft.com/office/drawing/2014/main" xmlns="" id="{F4051ABA-04D7-4D17-A46A-7024066DA1AF}"/>
              </a:ext>
            </a:extLst>
          </p:cNvPr>
          <p:cNvCxnSpPr>
            <a:cxnSpLocks/>
          </p:cNvCxnSpPr>
          <p:nvPr/>
        </p:nvCxnSpPr>
        <p:spPr>
          <a:xfrm>
            <a:off x="418089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03191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9">
            <a:extLst>
              <a:ext uri="{FF2B5EF4-FFF2-40B4-BE49-F238E27FC236}">
                <a16:creationId xmlns:a16="http://schemas.microsoft.com/office/drawing/2014/main" xmlns="" id="{7848A8EE-6B05-4B73-88E5-ACADE64F49E6}"/>
              </a:ext>
            </a:extLst>
          </p:cNvPr>
          <p:cNvCxnSpPr>
            <a:cxnSpLocks/>
          </p:cNvCxnSpPr>
          <p:nvPr/>
        </p:nvCxnSpPr>
        <p:spPr>
          <a:xfrm>
            <a:off x="418089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0">
            <a:extLst>
              <a:ext uri="{FF2B5EF4-FFF2-40B4-BE49-F238E27FC236}">
                <a16:creationId xmlns:a16="http://schemas.microsoft.com/office/drawing/2014/main" xmlns="" id="{2590B1C1-9717-44CD-9713-093B4CA349A1}"/>
              </a:ext>
            </a:extLst>
          </p:cNvPr>
          <p:cNvCxnSpPr>
            <a:cxnSpLocks/>
          </p:cNvCxnSpPr>
          <p:nvPr/>
        </p:nvCxnSpPr>
        <p:spPr>
          <a:xfrm>
            <a:off x="425117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2">
            <a:extLst>
              <a:ext uri="{FF2B5EF4-FFF2-40B4-BE49-F238E27FC236}">
                <a16:creationId xmlns:a16="http://schemas.microsoft.com/office/drawing/2014/main" xmlns="" id="{16333020-CB81-452F-9BE2-B43C85797E36}"/>
              </a:ext>
            </a:extLst>
          </p:cNvPr>
          <p:cNvCxnSpPr>
            <a:cxnSpLocks/>
          </p:cNvCxnSpPr>
          <p:nvPr/>
        </p:nvCxnSpPr>
        <p:spPr>
          <a:xfrm>
            <a:off x="425117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813610"/>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50"/>
                                        <p:tgtEl>
                                          <p:spTgt spid="42"/>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250"/>
                                        <p:tgtEl>
                                          <p:spTgt spid="38"/>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250"/>
                                        <p:tgtEl>
                                          <p:spTgt spid="39"/>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right)">
                                      <p:cBhvr>
                                        <p:cTn id="19" dur="250"/>
                                        <p:tgtEl>
                                          <p:spTgt spid="40"/>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250"/>
                                        <p:tgtEl>
                                          <p:spTgt spid="41"/>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1+#ppt_w/2"/>
                                          </p:val>
                                        </p:tav>
                                        <p:tav tm="100000">
                                          <p:val>
                                            <p:strVal val="#ppt_x"/>
                                          </p:val>
                                        </p:tav>
                                      </p:tavLst>
                                    </p:anim>
                                    <p:anim calcmode="lin" valueType="num">
                                      <p:cBhvr additive="base">
                                        <p:cTn id="28" dur="500" fill="hold"/>
                                        <p:tgtEl>
                                          <p:spTgt spid="37"/>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1"/>
                                        </p:tgtEl>
                                      </p:cBhvr>
                                    </p:animEffect>
                                    <p:set>
                                      <p:cBhvr>
                                        <p:cTn id="37" dur="1" fill="hold">
                                          <p:stCondLst>
                                            <p:cond delay="249"/>
                                          </p:stCondLst>
                                        </p:cTn>
                                        <p:tgtEl>
                                          <p:spTgt spid="41"/>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0"/>
                                        </p:tgtEl>
                                      </p:cBhvr>
                                    </p:animEffect>
                                    <p:set>
                                      <p:cBhvr>
                                        <p:cTn id="41" dur="1" fill="hold">
                                          <p:stCondLst>
                                            <p:cond delay="249"/>
                                          </p:stCondLst>
                                        </p:cTn>
                                        <p:tgtEl>
                                          <p:spTgt spid="40"/>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9"/>
                                        </p:tgtEl>
                                      </p:cBhvr>
                                    </p:animEffect>
                                    <p:set>
                                      <p:cBhvr>
                                        <p:cTn id="45" dur="1" fill="hold">
                                          <p:stCondLst>
                                            <p:cond delay="249"/>
                                          </p:stCondLst>
                                        </p:cTn>
                                        <p:tgtEl>
                                          <p:spTgt spid="39"/>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8"/>
                                        </p:tgtEl>
                                      </p:cBhvr>
                                    </p:animEffect>
                                    <p:set>
                                      <p:cBhvr>
                                        <p:cTn id="49" dur="1" fill="hold">
                                          <p:stCondLst>
                                            <p:cond delay="249"/>
                                          </p:stCondLst>
                                        </p:cTn>
                                        <p:tgtEl>
                                          <p:spTgt spid="38"/>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2"/>
                                        </p:tgtEl>
                                      </p:cBhvr>
                                    </p:animEffect>
                                    <p:set>
                                      <p:cBhvr>
                                        <p:cTn id="53" dur="1" fill="hold">
                                          <p:stCondLst>
                                            <p:cond delay="249"/>
                                          </p:stCondLst>
                                        </p:cTn>
                                        <p:tgtEl>
                                          <p:spTgt spid="42"/>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7"/>
                                        </p:tgtEl>
                                        <p:attrNameLst>
                                          <p:attrName>ppt_x</p:attrName>
                                        </p:attrNameLst>
                                      </p:cBhvr>
                                      <p:tavLst>
                                        <p:tav tm="0">
                                          <p:val>
                                            <p:strVal val="ppt_x"/>
                                          </p:val>
                                        </p:tav>
                                        <p:tav tm="100000">
                                          <p:val>
                                            <p:strVal val="1+ppt_w/2"/>
                                          </p:val>
                                        </p:tav>
                                      </p:tavLst>
                                    </p:anim>
                                    <p:anim calcmode="lin" valueType="num">
                                      <p:cBhvr additive="base">
                                        <p:cTn id="56" dur="500"/>
                                        <p:tgtEl>
                                          <p:spTgt spid="37"/>
                                        </p:tgtEl>
                                        <p:attrNameLst>
                                          <p:attrName>ppt_y</p:attrName>
                                        </p:attrNameLst>
                                      </p:cBhvr>
                                      <p:tavLst>
                                        <p:tav tm="0">
                                          <p:val>
                                            <p:strVal val="ppt_y"/>
                                          </p:val>
                                        </p:tav>
                                        <p:tav tm="100000">
                                          <p:val>
                                            <p:strVal val="ppt_y"/>
                                          </p:val>
                                        </p:tav>
                                      </p:tavLst>
                                    </p:anim>
                                    <p:set>
                                      <p:cBhvr>
                                        <p:cTn id="57" dur="1" fill="hold">
                                          <p:stCondLst>
                                            <p:cond delay="499"/>
                                          </p:stCondLst>
                                        </p:cTn>
                                        <p:tgtEl>
                                          <p:spTgt spid="37"/>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6"/>
                                        </p:tgtEl>
                                        <p:attrNameLst>
                                          <p:attrName>ppt_x</p:attrName>
                                        </p:attrNameLst>
                                      </p:cBhvr>
                                      <p:tavLst>
                                        <p:tav tm="0">
                                          <p:val>
                                            <p:strVal val="ppt_x"/>
                                          </p:val>
                                        </p:tav>
                                        <p:tav tm="100000">
                                          <p:val>
                                            <p:strVal val="1+ppt_w/2"/>
                                          </p:val>
                                        </p:tav>
                                      </p:tavLst>
                                    </p:anim>
                                    <p:anim calcmode="lin" valueType="num">
                                      <p:cBhvr additive="base">
                                        <p:cTn id="60" dur="500"/>
                                        <p:tgtEl>
                                          <p:spTgt spid="36"/>
                                        </p:tgtEl>
                                        <p:attrNameLst>
                                          <p:attrName>ppt_y</p:attrName>
                                        </p:attrNameLst>
                                      </p:cBhvr>
                                      <p:tavLst>
                                        <p:tav tm="0">
                                          <p:val>
                                            <p:strVal val="ppt_y"/>
                                          </p:val>
                                        </p:tav>
                                        <p:tav tm="100000">
                                          <p:val>
                                            <p:strVal val="ppt_y"/>
                                          </p:val>
                                        </p:tav>
                                      </p:tavLst>
                                    </p:anim>
                                    <p:set>
                                      <p:cBhvr>
                                        <p:cTn id="6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76" name="Group 75">
            <a:extLst>
              <a:ext uri="{FF2B5EF4-FFF2-40B4-BE49-F238E27FC236}">
                <a16:creationId xmlns=""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5"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6"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Contexte</a:t>
            </a:r>
          </a:p>
        </p:txBody>
      </p:sp>
      <p:sp>
        <p:nvSpPr>
          <p:cNvPr id="67"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8"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9"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83" name="Picture 58">
            <a:extLst>
              <a:ext uri="{FF2B5EF4-FFF2-40B4-BE49-F238E27FC236}">
                <a16:creationId xmlns="" xmlns:a16="http://schemas.microsoft.com/office/drawing/2014/main"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5984" y="3224958"/>
            <a:ext cx="530600" cy="530600"/>
          </a:xfrm>
          <a:prstGeom prst="rect">
            <a:avLst/>
          </a:prstGeom>
        </p:spPr>
      </p:pic>
      <p:sp>
        <p:nvSpPr>
          <p:cNvPr id="33" name="Freeform: Shape 51">
            <a:extLst>
              <a:ext uri="{FF2B5EF4-FFF2-40B4-BE49-F238E27FC236}">
                <a16:creationId xmlns="" xmlns:a16="http://schemas.microsoft.com/office/drawing/2014/main" id="{8F99D053-FB83-41F1-B2CB-C10918BC99BC}"/>
              </a:ext>
            </a:extLst>
          </p:cNvPr>
          <p:cNvSpPr/>
          <p:nvPr/>
        </p:nvSpPr>
        <p:spPr>
          <a:xfrm rot="16200000">
            <a:off x="4991209"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Robot</a:t>
            </a:r>
            <a:endParaRPr lang="fr-FR" sz="2000" dirty="0"/>
          </a:p>
        </p:txBody>
      </p:sp>
      <p:sp>
        <p:nvSpPr>
          <p:cNvPr id="34" name="Freeform: Shape 51">
            <a:extLst>
              <a:ext uri="{FF2B5EF4-FFF2-40B4-BE49-F238E27FC236}">
                <a16:creationId xmlns="" xmlns:a16="http://schemas.microsoft.com/office/drawing/2014/main" id="{8F99D053-FB83-41F1-B2CB-C10918BC99BC}"/>
              </a:ext>
            </a:extLst>
          </p:cNvPr>
          <p:cNvSpPr/>
          <p:nvPr/>
        </p:nvSpPr>
        <p:spPr>
          <a:xfrm rot="16200000">
            <a:off x="2111728"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Réalisation Lecture</a:t>
            </a:r>
            <a:endParaRPr lang="fr-FR" dirty="0"/>
          </a:p>
        </p:txBody>
      </p:sp>
      <p:sp>
        <p:nvSpPr>
          <p:cNvPr id="35" name="Freeform: Shape 51">
            <a:extLst>
              <a:ext uri="{FF2B5EF4-FFF2-40B4-BE49-F238E27FC236}">
                <a16:creationId xmlns="" xmlns:a16="http://schemas.microsoft.com/office/drawing/2014/main" id="{8F99D053-FB83-41F1-B2CB-C10918BC99BC}"/>
              </a:ext>
            </a:extLst>
          </p:cNvPr>
          <p:cNvSpPr/>
          <p:nvPr/>
        </p:nvSpPr>
        <p:spPr>
          <a:xfrm rot="16200000">
            <a:off x="7930846"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Simulations</a:t>
            </a:r>
            <a:endParaRPr lang="fr-FR" sz="2000" b="1" dirty="0"/>
          </a:p>
        </p:txBody>
      </p:sp>
      <p:sp>
        <p:nvSpPr>
          <p:cNvPr id="42" name="TextBox 16">
            <a:extLst>
              <a:ext uri="{FF2B5EF4-FFF2-40B4-BE49-F238E27FC236}">
                <a16:creationId xmlns:a16="http://schemas.microsoft.com/office/drawing/2014/main" xmlns="" id="{A2347291-E14A-4C41-ADE2-84F01D888DC0}"/>
              </a:ext>
            </a:extLst>
          </p:cNvPr>
          <p:cNvSpPr txBox="1"/>
          <p:nvPr/>
        </p:nvSpPr>
        <p:spPr>
          <a:xfrm>
            <a:off x="2338980" y="36855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MAPPAGE</a:t>
            </a:r>
            <a:endParaRPr lang="en-US" sz="6600" b="1" dirty="0">
              <a:solidFill>
                <a:schemeClr val="tx1">
                  <a:lumMod val="75000"/>
                  <a:lumOff val="25000"/>
                </a:schemeClr>
              </a:solidFill>
              <a:latin typeface="Tw Cen MT" panose="020B0602020104020603" pitchFamily="34" charset="0"/>
            </a:endParaRPr>
          </a:p>
        </p:txBody>
      </p:sp>
      <p:sp>
        <p:nvSpPr>
          <p:cNvPr id="43" name="TextBox 14">
            <a:extLst>
              <a:ext uri="{FF2B5EF4-FFF2-40B4-BE49-F238E27FC236}">
                <a16:creationId xmlns:a16="http://schemas.microsoft.com/office/drawing/2014/main" xmlns="" id="{FA190EE7-CF11-43A9-A5FA-A9EBF0755B25}"/>
              </a:ext>
            </a:extLst>
          </p:cNvPr>
          <p:cNvSpPr txBox="1"/>
          <p:nvPr/>
        </p:nvSpPr>
        <p:spPr>
          <a:xfrm>
            <a:off x="1748247" y="28226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SIMULATION</a:t>
            </a:r>
            <a:endParaRPr lang="en-US" sz="6600" b="1" dirty="0">
              <a:solidFill>
                <a:schemeClr val="tx1">
                  <a:lumMod val="75000"/>
                  <a:lumOff val="25000"/>
                </a:schemeClr>
              </a:solidFill>
              <a:latin typeface="Tw Cen MT" panose="020B0602020104020603" pitchFamily="34" charset="0"/>
            </a:endParaRPr>
          </a:p>
        </p:txBody>
      </p:sp>
      <p:cxnSp>
        <p:nvCxnSpPr>
          <p:cNvPr id="44" name="Straight Connector 6">
            <a:extLst>
              <a:ext uri="{FF2B5EF4-FFF2-40B4-BE49-F238E27FC236}">
                <a16:creationId xmlns:a16="http://schemas.microsoft.com/office/drawing/2014/main" xmlns="" id="{F4051ABA-04D7-4D17-A46A-7024066DA1AF}"/>
              </a:ext>
            </a:extLst>
          </p:cNvPr>
          <p:cNvCxnSpPr>
            <a:cxnSpLocks/>
          </p:cNvCxnSpPr>
          <p:nvPr/>
        </p:nvCxnSpPr>
        <p:spPr>
          <a:xfrm>
            <a:off x="4180894" y="1928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6031919" y="38557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9">
            <a:extLst>
              <a:ext uri="{FF2B5EF4-FFF2-40B4-BE49-F238E27FC236}">
                <a16:creationId xmlns:a16="http://schemas.microsoft.com/office/drawing/2014/main" xmlns="" id="{7848A8EE-6B05-4B73-88E5-ACADE64F49E6}"/>
              </a:ext>
            </a:extLst>
          </p:cNvPr>
          <p:cNvCxnSpPr>
            <a:cxnSpLocks/>
          </p:cNvCxnSpPr>
          <p:nvPr/>
        </p:nvCxnSpPr>
        <p:spPr>
          <a:xfrm>
            <a:off x="4180894" y="57126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0">
            <a:extLst>
              <a:ext uri="{FF2B5EF4-FFF2-40B4-BE49-F238E27FC236}">
                <a16:creationId xmlns:a16="http://schemas.microsoft.com/office/drawing/2014/main" xmlns="" id="{2590B1C1-9717-44CD-9713-093B4CA349A1}"/>
              </a:ext>
            </a:extLst>
          </p:cNvPr>
          <p:cNvCxnSpPr>
            <a:cxnSpLocks/>
          </p:cNvCxnSpPr>
          <p:nvPr/>
        </p:nvCxnSpPr>
        <p:spPr>
          <a:xfrm>
            <a:off x="4251173" y="51418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
            <a:extLst>
              <a:ext uri="{FF2B5EF4-FFF2-40B4-BE49-F238E27FC236}">
                <a16:creationId xmlns:a16="http://schemas.microsoft.com/office/drawing/2014/main" xmlns="" id="{16333020-CB81-452F-9BE2-B43C85797E36}"/>
              </a:ext>
            </a:extLst>
          </p:cNvPr>
          <p:cNvCxnSpPr>
            <a:cxnSpLocks/>
          </p:cNvCxnSpPr>
          <p:nvPr/>
        </p:nvCxnSpPr>
        <p:spPr>
          <a:xfrm>
            <a:off x="4251173" y="19280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03291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250"/>
                                        <p:tgtEl>
                                          <p:spTgt spid="48"/>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250"/>
                                        <p:tgtEl>
                                          <p:spTgt spid="44"/>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up)">
                                      <p:cBhvr>
                                        <p:cTn id="15" dur="250"/>
                                        <p:tgtEl>
                                          <p:spTgt spid="45"/>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right)">
                                      <p:cBhvr>
                                        <p:cTn id="19" dur="250"/>
                                        <p:tgtEl>
                                          <p:spTgt spid="46"/>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250"/>
                                        <p:tgtEl>
                                          <p:spTgt spid="47"/>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1+#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1+#ppt_w/2"/>
                                          </p:val>
                                        </p:tav>
                                        <p:tav tm="100000">
                                          <p:val>
                                            <p:strVal val="#ppt_x"/>
                                          </p:val>
                                        </p:tav>
                                      </p:tavLst>
                                    </p:anim>
                                    <p:anim calcmode="lin" valueType="num">
                                      <p:cBhvr additive="base">
                                        <p:cTn id="3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47"/>
                                        </p:tgtEl>
                                      </p:cBhvr>
                                    </p:animEffect>
                                    <p:set>
                                      <p:cBhvr>
                                        <p:cTn id="37" dur="1" fill="hold">
                                          <p:stCondLst>
                                            <p:cond delay="249"/>
                                          </p:stCondLst>
                                        </p:cTn>
                                        <p:tgtEl>
                                          <p:spTgt spid="47"/>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46"/>
                                        </p:tgtEl>
                                      </p:cBhvr>
                                    </p:animEffect>
                                    <p:set>
                                      <p:cBhvr>
                                        <p:cTn id="41" dur="1" fill="hold">
                                          <p:stCondLst>
                                            <p:cond delay="249"/>
                                          </p:stCondLst>
                                        </p:cTn>
                                        <p:tgtEl>
                                          <p:spTgt spid="46"/>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45"/>
                                        </p:tgtEl>
                                      </p:cBhvr>
                                    </p:animEffect>
                                    <p:set>
                                      <p:cBhvr>
                                        <p:cTn id="45" dur="1" fill="hold">
                                          <p:stCondLst>
                                            <p:cond delay="249"/>
                                          </p:stCondLst>
                                        </p:cTn>
                                        <p:tgtEl>
                                          <p:spTgt spid="45"/>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44"/>
                                        </p:tgtEl>
                                      </p:cBhvr>
                                    </p:animEffect>
                                    <p:set>
                                      <p:cBhvr>
                                        <p:cTn id="49" dur="1" fill="hold">
                                          <p:stCondLst>
                                            <p:cond delay="249"/>
                                          </p:stCondLst>
                                        </p:cTn>
                                        <p:tgtEl>
                                          <p:spTgt spid="44"/>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48"/>
                                        </p:tgtEl>
                                      </p:cBhvr>
                                    </p:animEffect>
                                    <p:set>
                                      <p:cBhvr>
                                        <p:cTn id="53" dur="1" fill="hold">
                                          <p:stCondLst>
                                            <p:cond delay="249"/>
                                          </p:stCondLst>
                                        </p:cTn>
                                        <p:tgtEl>
                                          <p:spTgt spid="48"/>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43"/>
                                        </p:tgtEl>
                                        <p:attrNameLst>
                                          <p:attrName>ppt_x</p:attrName>
                                        </p:attrNameLst>
                                      </p:cBhvr>
                                      <p:tavLst>
                                        <p:tav tm="0">
                                          <p:val>
                                            <p:strVal val="ppt_x"/>
                                          </p:val>
                                        </p:tav>
                                        <p:tav tm="100000">
                                          <p:val>
                                            <p:strVal val="1+ppt_w/2"/>
                                          </p:val>
                                        </p:tav>
                                      </p:tavLst>
                                    </p:anim>
                                    <p:anim calcmode="lin" valueType="num">
                                      <p:cBhvr additive="base">
                                        <p:cTn id="56" dur="500"/>
                                        <p:tgtEl>
                                          <p:spTgt spid="43"/>
                                        </p:tgtEl>
                                        <p:attrNameLst>
                                          <p:attrName>ppt_y</p:attrName>
                                        </p:attrNameLst>
                                      </p:cBhvr>
                                      <p:tavLst>
                                        <p:tav tm="0">
                                          <p:val>
                                            <p:strVal val="ppt_y"/>
                                          </p:val>
                                        </p:tav>
                                        <p:tav tm="100000">
                                          <p:val>
                                            <p:strVal val="ppt_y"/>
                                          </p:val>
                                        </p:tav>
                                      </p:tavLst>
                                    </p:anim>
                                    <p:set>
                                      <p:cBhvr>
                                        <p:cTn id="57" dur="1" fill="hold">
                                          <p:stCondLst>
                                            <p:cond delay="499"/>
                                          </p:stCondLst>
                                        </p:cTn>
                                        <p:tgtEl>
                                          <p:spTgt spid="43"/>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42"/>
                                        </p:tgtEl>
                                        <p:attrNameLst>
                                          <p:attrName>ppt_x</p:attrName>
                                        </p:attrNameLst>
                                      </p:cBhvr>
                                      <p:tavLst>
                                        <p:tav tm="0">
                                          <p:val>
                                            <p:strVal val="ppt_x"/>
                                          </p:val>
                                        </p:tav>
                                        <p:tav tm="100000">
                                          <p:val>
                                            <p:strVal val="1+ppt_w/2"/>
                                          </p:val>
                                        </p:tav>
                                      </p:tavLst>
                                    </p:anim>
                                    <p:anim calcmode="lin" valueType="num">
                                      <p:cBhvr additive="base">
                                        <p:cTn id="60" dur="500"/>
                                        <p:tgtEl>
                                          <p:spTgt spid="42"/>
                                        </p:tgtEl>
                                        <p:attrNameLst>
                                          <p:attrName>ppt_y</p:attrName>
                                        </p:attrNameLst>
                                      </p:cBhvr>
                                      <p:tavLst>
                                        <p:tav tm="0">
                                          <p:val>
                                            <p:strVal val="ppt_y"/>
                                          </p:val>
                                        </p:tav>
                                        <p:tav tm="100000">
                                          <p:val>
                                            <p:strVal val="ppt_y"/>
                                          </p:val>
                                        </p:tav>
                                      </p:tavLst>
                                    </p:anim>
                                    <p:set>
                                      <p:cBhvr>
                                        <p:cTn id="61"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57"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Description du projet</a:t>
            </a:r>
            <a:endParaRPr lang="fr-FR" sz="2000" dirty="0"/>
          </a:p>
        </p:txBody>
      </p:sp>
      <p:sp>
        <p:nvSpPr>
          <p:cNvPr id="58"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smtClean="0"/>
              <a:t>Organisme d’accueil</a:t>
            </a:r>
            <a:endParaRPr lang="fr-FR" b="1" dirty="0"/>
          </a:p>
        </p:txBody>
      </p:sp>
      <p:sp>
        <p:nvSpPr>
          <p:cNvPr id="59"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smtClean="0"/>
              <a:t>Conduite du projet</a:t>
            </a:r>
            <a:endParaRPr lang="fr-FR" sz="2000"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9121" y="1549450"/>
            <a:ext cx="5075566" cy="1575975"/>
          </a:xfrm>
          <a:prstGeom prst="rect">
            <a:avLst/>
          </a:prstGeom>
        </p:spPr>
      </p:pic>
      <p:pic>
        <p:nvPicPr>
          <p:cNvPr id="4" name="Imag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5583" y="3466324"/>
            <a:ext cx="2936966" cy="2569845"/>
          </a:xfrm>
          <a:prstGeom prst="rect">
            <a:avLst/>
          </a:prstGeom>
        </p:spPr>
      </p:pic>
    </p:spTree>
    <p:extLst>
      <p:ext uri="{BB962C8B-B14F-4D97-AF65-F5344CB8AC3E}">
        <p14:creationId xmlns:p14="http://schemas.microsoft.com/office/powerpoint/2010/main" val="164885418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Freeform: Shape 51">
              <a:extLst>
                <a:ext uri="{FF2B5EF4-FFF2-40B4-BE49-F238E27FC236}">
                  <a16:creationId xmlns=""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4" name="Picture 53">
              <a:extLst>
                <a:ext uri="{FF2B5EF4-FFF2-40B4-BE49-F238E27FC236}">
                  <a16:creationId xmlns="" xmlns:a16="http://schemas.microsoft.com/office/drawing/2014/main"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Freeform: Shape 56">
              <a:extLst>
                <a:ext uri="{FF2B5EF4-FFF2-40B4-BE49-F238E27FC236}">
                  <a16:creationId xmlns=""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9" name="Picture 58">
              <a:extLst>
                <a:ext uri="{FF2B5EF4-FFF2-40B4-BE49-F238E27FC236}">
                  <a16:creationId xmlns="" xmlns:a16="http://schemas.microsoft.com/office/drawing/2014/main"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Freeform: Shape 61">
              <a:extLst>
                <a:ext uri="{FF2B5EF4-FFF2-40B4-BE49-F238E27FC236}">
                  <a16:creationId xmlns=""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4" name="Picture 63">
              <a:extLst>
                <a:ext uri="{FF2B5EF4-FFF2-40B4-BE49-F238E27FC236}">
                  <a16:creationId xmlns="" xmlns:a16="http://schemas.microsoft.com/office/drawing/2014/main"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7" name="Freeform: Shape 96">
              <a:extLst>
                <a:ext uri="{FF2B5EF4-FFF2-40B4-BE49-F238E27FC236}">
                  <a16:creationId xmlns=""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9" name="Picture 98">
              <a:extLst>
                <a:ext uri="{FF2B5EF4-FFF2-40B4-BE49-F238E27FC236}">
                  <a16:creationId xmlns="" xmlns:a16="http://schemas.microsoft.com/office/drawing/2014/main"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Freeform: Shape 72">
              <a:extLst>
                <a:ext uri="{FF2B5EF4-FFF2-40B4-BE49-F238E27FC236}">
                  <a16:creationId xmlns=""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5" name="Picture 74">
              <a:extLst>
                <a:ext uri="{FF2B5EF4-FFF2-40B4-BE49-F238E27FC236}">
                  <a16:creationId xmlns="" xmlns:a16="http://schemas.microsoft.com/office/drawing/2014/main"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Freeform: Shape 77">
              <a:extLst>
                <a:ext uri="{FF2B5EF4-FFF2-40B4-BE49-F238E27FC236}">
                  <a16:creationId xmlns=""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6"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7" name="TextBox 26">
            <a:extLst>
              <a:ext uri="{FF2B5EF4-FFF2-40B4-BE49-F238E27FC236}">
                <a16:creationId xmlns="" xmlns:a16="http://schemas.microsoft.com/office/drawing/2014/main" id="{3A728384-87ED-4E87-8F78-97EB653FDC67}"/>
              </a:ext>
            </a:extLst>
          </p:cNvPr>
          <p:cNvSpPr txBox="1"/>
          <p:nvPr/>
        </p:nvSpPr>
        <p:spPr>
          <a:xfrm rot="16200000">
            <a:off x="10366744"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8" name="TextBox 31">
            <a:extLst>
              <a:ext uri="{FF2B5EF4-FFF2-40B4-BE49-F238E27FC236}">
                <a16:creationId xmlns="" xmlns:a16="http://schemas.microsoft.com/office/drawing/2014/main" id="{93EC5869-A976-4328-A864-2BB04E7E7BFC}"/>
              </a:ext>
            </a:extLst>
          </p:cNvPr>
          <p:cNvSpPr txBox="1"/>
          <p:nvPr/>
        </p:nvSpPr>
        <p:spPr>
          <a:xfrm rot="16200000">
            <a:off x="9847516" y="3251166"/>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9" name="TextBox 36">
            <a:extLst>
              <a:ext uri="{FF2B5EF4-FFF2-40B4-BE49-F238E27FC236}">
                <a16:creationId xmlns="" xmlns:a16="http://schemas.microsoft.com/office/drawing/2014/main" id="{12F9D37B-DE70-4087-8A7F-BBA0BAF5B6CF}"/>
              </a:ext>
            </a:extLst>
          </p:cNvPr>
          <p:cNvSpPr txBox="1"/>
          <p:nvPr/>
        </p:nvSpPr>
        <p:spPr>
          <a:xfrm rot="16200000">
            <a:off x="9318018" y="3251165"/>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70" name="TextBox 42">
            <a:extLst>
              <a:ext uri="{FF2B5EF4-FFF2-40B4-BE49-F238E27FC236}">
                <a16:creationId xmlns="" xmlns:a16="http://schemas.microsoft.com/office/drawing/2014/main" id="{0E895421-2372-4C7F-93D2-3B0353A6E7BD}"/>
              </a:ext>
            </a:extLst>
          </p:cNvPr>
          <p:cNvSpPr txBox="1"/>
          <p:nvPr/>
        </p:nvSpPr>
        <p:spPr>
          <a:xfrm rot="16200000">
            <a:off x="8798247" y="3251164"/>
            <a:ext cx="1992086" cy="523220"/>
          </a:xfrm>
          <a:prstGeom prst="rect">
            <a:avLst/>
          </a:prstGeom>
          <a:noFill/>
        </p:spPr>
        <p:txBody>
          <a:bodyPr wrap="square" rtlCol="0">
            <a:spAutoFit/>
          </a:bodyPr>
          <a:lstStyle/>
          <a:p>
            <a:pPr algn="ctr"/>
            <a:r>
              <a:rPr lang="fr-FR" sz="2800" b="1" dirty="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81" name="TextBox 47">
            <a:extLst>
              <a:ext uri="{FF2B5EF4-FFF2-40B4-BE49-F238E27FC236}">
                <a16:creationId xmlns="" xmlns:a16="http://schemas.microsoft.com/office/drawing/2014/main" id="{8A634BD7-1512-45B6-AFE4-1EEA636625CB}"/>
              </a:ext>
            </a:extLst>
          </p:cNvPr>
          <p:cNvSpPr txBox="1"/>
          <p:nvPr/>
        </p:nvSpPr>
        <p:spPr>
          <a:xfrm rot="16200000">
            <a:off x="8277989"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82" name="Imag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2807" y="3246506"/>
            <a:ext cx="487505" cy="487505"/>
          </a:xfrm>
          <a:prstGeom prst="rect">
            <a:avLst/>
          </a:prstGeom>
        </p:spPr>
      </p:pic>
      <p:sp>
        <p:nvSpPr>
          <p:cNvPr id="32" name="TextBox 16">
            <a:extLst>
              <a:ext uri="{FF2B5EF4-FFF2-40B4-BE49-F238E27FC236}">
                <a16:creationId xmlns:a16="http://schemas.microsoft.com/office/drawing/2014/main" xmlns="" id="{A2347291-E14A-4C41-ADE2-84F01D888DC0}"/>
              </a:ext>
            </a:extLst>
          </p:cNvPr>
          <p:cNvSpPr txBox="1"/>
          <p:nvPr/>
        </p:nvSpPr>
        <p:spPr>
          <a:xfrm>
            <a:off x="1617620" y="325887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GENERALE</a:t>
            </a:r>
            <a:endParaRPr lang="en-US" sz="6600" b="1" dirty="0">
              <a:solidFill>
                <a:schemeClr val="tx1">
                  <a:lumMod val="75000"/>
                  <a:lumOff val="25000"/>
                </a:schemeClr>
              </a:solidFill>
              <a:latin typeface="Tw Cen MT" panose="020B0602020104020603" pitchFamily="34" charset="0"/>
            </a:endParaRPr>
          </a:p>
        </p:txBody>
      </p:sp>
      <p:sp>
        <p:nvSpPr>
          <p:cNvPr id="33" name="TextBox 14">
            <a:extLst>
              <a:ext uri="{FF2B5EF4-FFF2-40B4-BE49-F238E27FC236}">
                <a16:creationId xmlns:a16="http://schemas.microsoft.com/office/drawing/2014/main" xmlns="" id="{FA190EE7-CF11-43A9-A5FA-A9EBF0755B25}"/>
              </a:ext>
            </a:extLst>
          </p:cNvPr>
          <p:cNvSpPr txBox="1"/>
          <p:nvPr/>
        </p:nvSpPr>
        <p:spPr>
          <a:xfrm>
            <a:off x="986247" y="239592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CONCLUSION</a:t>
            </a:r>
            <a:endParaRPr lang="en-US" sz="6600" b="1" dirty="0">
              <a:solidFill>
                <a:schemeClr val="tx1">
                  <a:lumMod val="75000"/>
                  <a:lumOff val="25000"/>
                </a:schemeClr>
              </a:solidFill>
              <a:latin typeface="Tw Cen MT" panose="020B0602020104020603" pitchFamily="34" charset="0"/>
            </a:endParaRPr>
          </a:p>
        </p:txBody>
      </p:sp>
      <p:cxnSp>
        <p:nvCxnSpPr>
          <p:cNvPr id="34" name="Straight Connector 6">
            <a:extLst>
              <a:ext uri="{FF2B5EF4-FFF2-40B4-BE49-F238E27FC236}">
                <a16:creationId xmlns:a16="http://schemas.microsoft.com/office/drawing/2014/main" xmlns="" id="{F4051ABA-04D7-4D17-A46A-7024066DA1AF}"/>
              </a:ext>
            </a:extLst>
          </p:cNvPr>
          <p:cNvCxnSpPr>
            <a:cxnSpLocks/>
          </p:cNvCxnSpPr>
          <p:nvPr/>
        </p:nvCxnSpPr>
        <p:spPr>
          <a:xfrm>
            <a:off x="3032814" y="15013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4883839" y="342900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9">
            <a:extLst>
              <a:ext uri="{FF2B5EF4-FFF2-40B4-BE49-F238E27FC236}">
                <a16:creationId xmlns:a16="http://schemas.microsoft.com/office/drawing/2014/main" xmlns="" id="{7848A8EE-6B05-4B73-88E5-ACADE64F49E6}"/>
              </a:ext>
            </a:extLst>
          </p:cNvPr>
          <p:cNvCxnSpPr>
            <a:cxnSpLocks/>
          </p:cNvCxnSpPr>
          <p:nvPr/>
        </p:nvCxnSpPr>
        <p:spPr>
          <a:xfrm>
            <a:off x="3032814" y="528594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0">
            <a:extLst>
              <a:ext uri="{FF2B5EF4-FFF2-40B4-BE49-F238E27FC236}">
                <a16:creationId xmlns:a16="http://schemas.microsoft.com/office/drawing/2014/main" xmlns="" id="{2590B1C1-9717-44CD-9713-093B4CA349A1}"/>
              </a:ext>
            </a:extLst>
          </p:cNvPr>
          <p:cNvCxnSpPr>
            <a:cxnSpLocks/>
          </p:cNvCxnSpPr>
          <p:nvPr/>
        </p:nvCxnSpPr>
        <p:spPr>
          <a:xfrm>
            <a:off x="3103093" y="471513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2">
            <a:extLst>
              <a:ext uri="{FF2B5EF4-FFF2-40B4-BE49-F238E27FC236}">
                <a16:creationId xmlns:a16="http://schemas.microsoft.com/office/drawing/2014/main" xmlns="" id="{16333020-CB81-452F-9BE2-B43C85797E36}"/>
              </a:ext>
            </a:extLst>
          </p:cNvPr>
          <p:cNvCxnSpPr>
            <a:cxnSpLocks/>
          </p:cNvCxnSpPr>
          <p:nvPr/>
        </p:nvCxnSpPr>
        <p:spPr>
          <a:xfrm>
            <a:off x="3103093" y="150134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250"/>
                                        <p:tgtEl>
                                          <p:spTgt spid="38"/>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250"/>
                                        <p:tgtEl>
                                          <p:spTgt spid="34"/>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250"/>
                                        <p:tgtEl>
                                          <p:spTgt spid="35"/>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right)">
                                      <p:cBhvr>
                                        <p:cTn id="19" dur="250"/>
                                        <p:tgtEl>
                                          <p:spTgt spid="36"/>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250"/>
                                        <p:tgtEl>
                                          <p:spTgt spid="37"/>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1+#ppt_w/2"/>
                                          </p:val>
                                        </p:tav>
                                        <p:tav tm="100000">
                                          <p:val>
                                            <p:strVal val="#ppt_x"/>
                                          </p:val>
                                        </p:tav>
                                      </p:tavLst>
                                    </p:anim>
                                    <p:anim calcmode="lin" valueType="num">
                                      <p:cBhvr additive="base">
                                        <p:cTn id="28" dur="500" fill="hold"/>
                                        <p:tgtEl>
                                          <p:spTgt spid="33"/>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37"/>
                                        </p:tgtEl>
                                      </p:cBhvr>
                                    </p:animEffect>
                                    <p:set>
                                      <p:cBhvr>
                                        <p:cTn id="37" dur="1" fill="hold">
                                          <p:stCondLst>
                                            <p:cond delay="249"/>
                                          </p:stCondLst>
                                        </p:cTn>
                                        <p:tgtEl>
                                          <p:spTgt spid="37"/>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36"/>
                                        </p:tgtEl>
                                      </p:cBhvr>
                                    </p:animEffect>
                                    <p:set>
                                      <p:cBhvr>
                                        <p:cTn id="41" dur="1" fill="hold">
                                          <p:stCondLst>
                                            <p:cond delay="249"/>
                                          </p:stCondLst>
                                        </p:cTn>
                                        <p:tgtEl>
                                          <p:spTgt spid="36"/>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35"/>
                                        </p:tgtEl>
                                      </p:cBhvr>
                                    </p:animEffect>
                                    <p:set>
                                      <p:cBhvr>
                                        <p:cTn id="45" dur="1" fill="hold">
                                          <p:stCondLst>
                                            <p:cond delay="249"/>
                                          </p:stCondLst>
                                        </p:cTn>
                                        <p:tgtEl>
                                          <p:spTgt spid="35"/>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34"/>
                                        </p:tgtEl>
                                      </p:cBhvr>
                                    </p:animEffect>
                                    <p:set>
                                      <p:cBhvr>
                                        <p:cTn id="49" dur="1" fill="hold">
                                          <p:stCondLst>
                                            <p:cond delay="249"/>
                                          </p:stCondLst>
                                        </p:cTn>
                                        <p:tgtEl>
                                          <p:spTgt spid="34"/>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38"/>
                                        </p:tgtEl>
                                      </p:cBhvr>
                                    </p:animEffect>
                                    <p:set>
                                      <p:cBhvr>
                                        <p:cTn id="53" dur="1" fill="hold">
                                          <p:stCondLst>
                                            <p:cond delay="249"/>
                                          </p:stCondLst>
                                        </p:cTn>
                                        <p:tgtEl>
                                          <p:spTgt spid="38"/>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33"/>
                                        </p:tgtEl>
                                        <p:attrNameLst>
                                          <p:attrName>ppt_x</p:attrName>
                                        </p:attrNameLst>
                                      </p:cBhvr>
                                      <p:tavLst>
                                        <p:tav tm="0">
                                          <p:val>
                                            <p:strVal val="ppt_x"/>
                                          </p:val>
                                        </p:tav>
                                        <p:tav tm="100000">
                                          <p:val>
                                            <p:strVal val="1+ppt_w/2"/>
                                          </p:val>
                                        </p:tav>
                                      </p:tavLst>
                                    </p:anim>
                                    <p:anim calcmode="lin" valueType="num">
                                      <p:cBhvr additive="base">
                                        <p:cTn id="56" dur="500"/>
                                        <p:tgtEl>
                                          <p:spTgt spid="33"/>
                                        </p:tgtEl>
                                        <p:attrNameLst>
                                          <p:attrName>ppt_y</p:attrName>
                                        </p:attrNameLst>
                                      </p:cBhvr>
                                      <p:tavLst>
                                        <p:tav tm="0">
                                          <p:val>
                                            <p:strVal val="ppt_y"/>
                                          </p:val>
                                        </p:tav>
                                        <p:tav tm="100000">
                                          <p:val>
                                            <p:strVal val="ppt_y"/>
                                          </p:val>
                                        </p:tav>
                                      </p:tavLst>
                                    </p:anim>
                                    <p:set>
                                      <p:cBhvr>
                                        <p:cTn id="57" dur="1" fill="hold">
                                          <p:stCondLst>
                                            <p:cond delay="499"/>
                                          </p:stCondLst>
                                        </p:cTn>
                                        <p:tgtEl>
                                          <p:spTgt spid="33"/>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32"/>
                                        </p:tgtEl>
                                        <p:attrNameLst>
                                          <p:attrName>ppt_x</p:attrName>
                                        </p:attrNameLst>
                                      </p:cBhvr>
                                      <p:tavLst>
                                        <p:tav tm="0">
                                          <p:val>
                                            <p:strVal val="ppt_x"/>
                                          </p:val>
                                        </p:tav>
                                        <p:tav tm="100000">
                                          <p:val>
                                            <p:strVal val="1+ppt_w/2"/>
                                          </p:val>
                                        </p:tav>
                                      </p:tavLst>
                                    </p:anim>
                                    <p:anim calcmode="lin" valueType="num">
                                      <p:cBhvr additive="base">
                                        <p:cTn id="60" dur="500"/>
                                        <p:tgtEl>
                                          <p:spTgt spid="32"/>
                                        </p:tgtEl>
                                        <p:attrNameLst>
                                          <p:attrName>ppt_y</p:attrName>
                                        </p:attrNameLst>
                                      </p:cBhvr>
                                      <p:tavLst>
                                        <p:tav tm="0">
                                          <p:val>
                                            <p:strVal val="ppt_y"/>
                                          </p:val>
                                        </p:tav>
                                        <p:tav tm="100000">
                                          <p:val>
                                            <p:strVal val="ppt_y"/>
                                          </p:val>
                                        </p:tav>
                                      </p:tavLst>
                                    </p:anim>
                                    <p:set>
                                      <p:cBhvr>
                                        <p:cTn id="61"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3" grpId="0"/>
      <p:bldP spid="3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41"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Organisme d’accueil</a:t>
            </a:r>
          </a:p>
        </p:txBody>
      </p:sp>
      <p:sp>
        <p:nvSpPr>
          <p:cNvPr id="42"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Conduite du projet</a:t>
            </a:r>
          </a:p>
        </p:txBody>
      </p:sp>
      <p:sp>
        <p:nvSpPr>
          <p:cNvPr id="36"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a:t>Description du projet</a:t>
            </a:r>
          </a:p>
        </p:txBody>
      </p:sp>
      <p:sp>
        <p:nvSpPr>
          <p:cNvPr id="46" name="TextBox 16">
            <a:extLst>
              <a:ext uri="{FF2B5EF4-FFF2-40B4-BE49-F238E27FC236}">
                <a16:creationId xmlns:a16="http://schemas.microsoft.com/office/drawing/2014/main" xmlns="" id="{A2347291-E14A-4C41-ADE2-84F01D888DC0}"/>
              </a:ext>
            </a:extLst>
          </p:cNvPr>
          <p:cNvSpPr txBox="1"/>
          <p:nvPr/>
        </p:nvSpPr>
        <p:spPr>
          <a:xfrm>
            <a:off x="3842660" y="35839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DU PROJET</a:t>
            </a:r>
            <a:endParaRPr lang="en-US" sz="6600" b="1" dirty="0">
              <a:solidFill>
                <a:schemeClr val="tx1">
                  <a:lumMod val="75000"/>
                  <a:lumOff val="25000"/>
                </a:schemeClr>
              </a:solidFill>
              <a:latin typeface="Tw Cen MT" panose="020B0602020104020603" pitchFamily="34" charset="0"/>
            </a:endParaRPr>
          </a:p>
        </p:txBody>
      </p:sp>
      <p:sp>
        <p:nvSpPr>
          <p:cNvPr id="50" name="TextBox 14">
            <a:extLst>
              <a:ext uri="{FF2B5EF4-FFF2-40B4-BE49-F238E27FC236}">
                <a16:creationId xmlns:a16="http://schemas.microsoft.com/office/drawing/2014/main" xmlns="" id="{FA190EE7-CF11-43A9-A5FA-A9EBF0755B25}"/>
              </a:ext>
            </a:extLst>
          </p:cNvPr>
          <p:cNvSpPr txBox="1"/>
          <p:nvPr/>
        </p:nvSpPr>
        <p:spPr>
          <a:xfrm>
            <a:off x="3394167" y="27210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DESCRIPTION</a:t>
            </a:r>
            <a:endParaRPr lang="en-US" sz="6600" b="1" dirty="0">
              <a:solidFill>
                <a:schemeClr val="tx1">
                  <a:lumMod val="75000"/>
                  <a:lumOff val="25000"/>
                </a:schemeClr>
              </a:solidFill>
              <a:latin typeface="Tw Cen MT" panose="020B0602020104020603" pitchFamily="34" charset="0"/>
            </a:endParaRPr>
          </a:p>
        </p:txBody>
      </p:sp>
      <p:cxnSp>
        <p:nvCxnSpPr>
          <p:cNvPr id="51" name="Straight Connector 6">
            <a:extLst>
              <a:ext uri="{FF2B5EF4-FFF2-40B4-BE49-F238E27FC236}">
                <a16:creationId xmlns:a16="http://schemas.microsoft.com/office/drawing/2014/main" xmlns="" id="{F4051ABA-04D7-4D17-A46A-7024066DA1AF}"/>
              </a:ext>
            </a:extLst>
          </p:cNvPr>
          <p:cNvCxnSpPr>
            <a:cxnSpLocks/>
          </p:cNvCxnSpPr>
          <p:nvPr/>
        </p:nvCxnSpPr>
        <p:spPr>
          <a:xfrm>
            <a:off x="5593134" y="18264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7444159" y="37541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9">
            <a:extLst>
              <a:ext uri="{FF2B5EF4-FFF2-40B4-BE49-F238E27FC236}">
                <a16:creationId xmlns:a16="http://schemas.microsoft.com/office/drawing/2014/main" xmlns="" id="{7848A8EE-6B05-4B73-88E5-ACADE64F49E6}"/>
              </a:ext>
            </a:extLst>
          </p:cNvPr>
          <p:cNvCxnSpPr>
            <a:cxnSpLocks/>
          </p:cNvCxnSpPr>
          <p:nvPr/>
        </p:nvCxnSpPr>
        <p:spPr>
          <a:xfrm>
            <a:off x="5593134" y="5611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10">
            <a:extLst>
              <a:ext uri="{FF2B5EF4-FFF2-40B4-BE49-F238E27FC236}">
                <a16:creationId xmlns:a16="http://schemas.microsoft.com/office/drawing/2014/main" xmlns="" id="{2590B1C1-9717-44CD-9713-093B4CA349A1}"/>
              </a:ext>
            </a:extLst>
          </p:cNvPr>
          <p:cNvCxnSpPr>
            <a:cxnSpLocks/>
          </p:cNvCxnSpPr>
          <p:nvPr/>
        </p:nvCxnSpPr>
        <p:spPr>
          <a:xfrm>
            <a:off x="5663413" y="50402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12">
            <a:extLst>
              <a:ext uri="{FF2B5EF4-FFF2-40B4-BE49-F238E27FC236}">
                <a16:creationId xmlns:a16="http://schemas.microsoft.com/office/drawing/2014/main" xmlns="" id="{16333020-CB81-452F-9BE2-B43C85797E36}"/>
              </a:ext>
            </a:extLst>
          </p:cNvPr>
          <p:cNvCxnSpPr>
            <a:cxnSpLocks/>
          </p:cNvCxnSpPr>
          <p:nvPr/>
        </p:nvCxnSpPr>
        <p:spPr>
          <a:xfrm>
            <a:off x="5663413" y="18264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671615"/>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250"/>
                                        <p:tgtEl>
                                          <p:spTgt spid="5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250"/>
                                        <p:tgtEl>
                                          <p:spTgt spid="51"/>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250"/>
                                        <p:tgtEl>
                                          <p:spTgt spid="52"/>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right)">
                                      <p:cBhvr>
                                        <p:cTn id="19" dur="250"/>
                                        <p:tgtEl>
                                          <p:spTgt spid="53"/>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250"/>
                                        <p:tgtEl>
                                          <p:spTgt spid="54"/>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1+#ppt_w/2"/>
                                          </p:val>
                                        </p:tav>
                                        <p:tav tm="100000">
                                          <p:val>
                                            <p:strVal val="#ppt_x"/>
                                          </p:val>
                                        </p:tav>
                                      </p:tavLst>
                                    </p:anim>
                                    <p:anim calcmode="lin" valueType="num">
                                      <p:cBhvr additive="base">
                                        <p:cTn id="3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54"/>
                                        </p:tgtEl>
                                      </p:cBhvr>
                                    </p:animEffect>
                                    <p:set>
                                      <p:cBhvr>
                                        <p:cTn id="37" dur="1" fill="hold">
                                          <p:stCondLst>
                                            <p:cond delay="249"/>
                                          </p:stCondLst>
                                        </p:cTn>
                                        <p:tgtEl>
                                          <p:spTgt spid="54"/>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53"/>
                                        </p:tgtEl>
                                      </p:cBhvr>
                                    </p:animEffect>
                                    <p:set>
                                      <p:cBhvr>
                                        <p:cTn id="41" dur="1" fill="hold">
                                          <p:stCondLst>
                                            <p:cond delay="249"/>
                                          </p:stCondLst>
                                        </p:cTn>
                                        <p:tgtEl>
                                          <p:spTgt spid="53"/>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52"/>
                                        </p:tgtEl>
                                      </p:cBhvr>
                                    </p:animEffect>
                                    <p:set>
                                      <p:cBhvr>
                                        <p:cTn id="45" dur="1" fill="hold">
                                          <p:stCondLst>
                                            <p:cond delay="249"/>
                                          </p:stCondLst>
                                        </p:cTn>
                                        <p:tgtEl>
                                          <p:spTgt spid="52"/>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51"/>
                                        </p:tgtEl>
                                      </p:cBhvr>
                                    </p:animEffect>
                                    <p:set>
                                      <p:cBhvr>
                                        <p:cTn id="49" dur="1" fill="hold">
                                          <p:stCondLst>
                                            <p:cond delay="249"/>
                                          </p:stCondLst>
                                        </p:cTn>
                                        <p:tgtEl>
                                          <p:spTgt spid="51"/>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55"/>
                                        </p:tgtEl>
                                      </p:cBhvr>
                                    </p:animEffect>
                                    <p:set>
                                      <p:cBhvr>
                                        <p:cTn id="53" dur="1" fill="hold">
                                          <p:stCondLst>
                                            <p:cond delay="249"/>
                                          </p:stCondLst>
                                        </p:cTn>
                                        <p:tgtEl>
                                          <p:spTgt spid="55"/>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50"/>
                                        </p:tgtEl>
                                        <p:attrNameLst>
                                          <p:attrName>ppt_x</p:attrName>
                                        </p:attrNameLst>
                                      </p:cBhvr>
                                      <p:tavLst>
                                        <p:tav tm="0">
                                          <p:val>
                                            <p:strVal val="ppt_x"/>
                                          </p:val>
                                        </p:tav>
                                        <p:tav tm="100000">
                                          <p:val>
                                            <p:strVal val="1+ppt_w/2"/>
                                          </p:val>
                                        </p:tav>
                                      </p:tavLst>
                                    </p:anim>
                                    <p:anim calcmode="lin" valueType="num">
                                      <p:cBhvr additive="base">
                                        <p:cTn id="56" dur="500"/>
                                        <p:tgtEl>
                                          <p:spTgt spid="50"/>
                                        </p:tgtEl>
                                        <p:attrNameLst>
                                          <p:attrName>ppt_y</p:attrName>
                                        </p:attrNameLst>
                                      </p:cBhvr>
                                      <p:tavLst>
                                        <p:tav tm="0">
                                          <p:val>
                                            <p:strVal val="ppt_y"/>
                                          </p:val>
                                        </p:tav>
                                        <p:tav tm="100000">
                                          <p:val>
                                            <p:strVal val="ppt_y"/>
                                          </p:val>
                                        </p:tav>
                                      </p:tavLst>
                                    </p:anim>
                                    <p:set>
                                      <p:cBhvr>
                                        <p:cTn id="57" dur="1" fill="hold">
                                          <p:stCondLst>
                                            <p:cond delay="499"/>
                                          </p:stCondLst>
                                        </p:cTn>
                                        <p:tgtEl>
                                          <p:spTgt spid="50"/>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46"/>
                                        </p:tgtEl>
                                        <p:attrNameLst>
                                          <p:attrName>ppt_x</p:attrName>
                                        </p:attrNameLst>
                                      </p:cBhvr>
                                      <p:tavLst>
                                        <p:tav tm="0">
                                          <p:val>
                                            <p:strVal val="ppt_x"/>
                                          </p:val>
                                        </p:tav>
                                        <p:tav tm="100000">
                                          <p:val>
                                            <p:strVal val="1+ppt_w/2"/>
                                          </p:val>
                                        </p:tav>
                                      </p:tavLst>
                                    </p:anim>
                                    <p:anim calcmode="lin" valueType="num">
                                      <p:cBhvr additive="base">
                                        <p:cTn id="60" dur="500"/>
                                        <p:tgtEl>
                                          <p:spTgt spid="46"/>
                                        </p:tgtEl>
                                        <p:attrNameLst>
                                          <p:attrName>ppt_y</p:attrName>
                                        </p:attrNameLst>
                                      </p:cBhvr>
                                      <p:tavLst>
                                        <p:tav tm="0">
                                          <p:val>
                                            <p:strVal val="ppt_y"/>
                                          </p:val>
                                        </p:tav>
                                        <p:tav tm="100000">
                                          <p:val>
                                            <p:strVal val="ppt_y"/>
                                          </p:val>
                                        </p:tav>
                                      </p:tavLst>
                                    </p:anim>
                                    <p:set>
                                      <p:cBhvr>
                                        <p:cTn id="6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50" grpId="0"/>
      <p:bldP spid="5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41"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Organisme d’accueil</a:t>
            </a:r>
          </a:p>
        </p:txBody>
      </p:sp>
      <p:sp>
        <p:nvSpPr>
          <p:cNvPr id="42"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Conduite du projet</a:t>
            </a:r>
          </a:p>
        </p:txBody>
      </p:sp>
      <p:sp>
        <p:nvSpPr>
          <p:cNvPr id="36"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a:t>Description du projet</a:t>
            </a:r>
          </a:p>
        </p:txBody>
      </p:sp>
      <p:sp>
        <p:nvSpPr>
          <p:cNvPr id="3" name="ZoneTexte 2"/>
          <p:cNvSpPr txBox="1"/>
          <p:nvPr/>
        </p:nvSpPr>
        <p:spPr>
          <a:xfrm>
            <a:off x="3798193" y="996678"/>
            <a:ext cx="6191355" cy="1107996"/>
          </a:xfrm>
          <a:prstGeom prst="rect">
            <a:avLst/>
          </a:prstGeom>
          <a:noFill/>
        </p:spPr>
        <p:txBody>
          <a:bodyPr wrap="square" rtlCol="0">
            <a:spAutoFit/>
          </a:bodyPr>
          <a:lstStyle/>
          <a:p>
            <a:pPr algn="ctr"/>
            <a:r>
              <a:rPr lang="fr-FR" sz="6600" b="1" dirty="0" smtClean="0">
                <a:ln>
                  <a:solidFill>
                    <a:srgbClr val="52CDC0"/>
                  </a:solidFill>
                </a:ln>
                <a:solidFill>
                  <a:schemeClr val="tx1">
                    <a:lumMod val="75000"/>
                    <a:lumOff val="25000"/>
                  </a:schemeClr>
                </a:solidFill>
                <a:latin typeface="Tw Cen MT" panose="020B0602020104020603" pitchFamily="34" charset="0"/>
              </a:rPr>
              <a:t>Problématique </a:t>
            </a:r>
            <a:endParaRPr lang="fr-FR" sz="6600" b="1" dirty="0">
              <a:ln>
                <a:solidFill>
                  <a:srgbClr val="52CDC0"/>
                </a:solidFill>
              </a:ln>
              <a:solidFill>
                <a:schemeClr val="tx1">
                  <a:lumMod val="75000"/>
                  <a:lumOff val="25000"/>
                </a:schemeClr>
              </a:solidFill>
              <a:latin typeface="Tw Cen MT" panose="020B0602020104020603" pitchFamily="34" charset="0"/>
            </a:endParaRPr>
          </a:p>
        </p:txBody>
      </p:sp>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5100" y="2516141"/>
            <a:ext cx="4769033" cy="2369520"/>
          </a:xfrm>
          <a:prstGeom prst="rect">
            <a:avLst/>
          </a:prstGeom>
        </p:spPr>
      </p:pic>
      <p:pic>
        <p:nvPicPr>
          <p:cNvPr id="5" name="Imag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8047" y="3037715"/>
            <a:ext cx="4485361" cy="3304102"/>
          </a:xfrm>
          <a:prstGeom prst="rect">
            <a:avLst/>
          </a:prstGeom>
        </p:spPr>
      </p:pic>
      <p:pic>
        <p:nvPicPr>
          <p:cNvPr id="6" name="Imag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1996" y="3778073"/>
            <a:ext cx="5111364" cy="2563744"/>
          </a:xfrm>
          <a:prstGeom prst="rect">
            <a:avLst/>
          </a:prstGeom>
        </p:spPr>
      </p:pic>
    </p:spTree>
    <p:extLst>
      <p:ext uri="{BB962C8B-B14F-4D97-AF65-F5344CB8AC3E}">
        <p14:creationId xmlns:p14="http://schemas.microsoft.com/office/powerpoint/2010/main" val="796935499"/>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41"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Organisme d’accueil</a:t>
            </a:r>
          </a:p>
        </p:txBody>
      </p:sp>
      <p:sp>
        <p:nvSpPr>
          <p:cNvPr id="42"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Conduite du projet</a:t>
            </a:r>
          </a:p>
        </p:txBody>
      </p:sp>
      <p:sp>
        <p:nvSpPr>
          <p:cNvPr id="36"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a:t>Description du projet</a:t>
            </a:r>
          </a:p>
        </p:txBody>
      </p:sp>
      <p:sp>
        <p:nvSpPr>
          <p:cNvPr id="56" name="ZoneTexte 55"/>
          <p:cNvSpPr txBox="1"/>
          <p:nvPr/>
        </p:nvSpPr>
        <p:spPr>
          <a:xfrm>
            <a:off x="2943677" y="1229442"/>
            <a:ext cx="6886637" cy="1107996"/>
          </a:xfrm>
          <a:prstGeom prst="rect">
            <a:avLst/>
          </a:prstGeom>
          <a:noFill/>
        </p:spPr>
        <p:txBody>
          <a:bodyPr wrap="square" rtlCol="0">
            <a:spAutoFit/>
          </a:bodyPr>
          <a:lstStyle/>
          <a:p>
            <a:pPr algn="ctr"/>
            <a:r>
              <a:rPr lang="fr-FR" sz="6600" b="1" dirty="0" smtClean="0">
                <a:ln>
                  <a:solidFill>
                    <a:srgbClr val="52CDC0"/>
                  </a:solidFill>
                </a:ln>
                <a:solidFill>
                  <a:schemeClr val="tx1">
                    <a:lumMod val="75000"/>
                    <a:lumOff val="25000"/>
                  </a:schemeClr>
                </a:solidFill>
                <a:latin typeface="Tw Cen MT" panose="020B0602020104020603" pitchFamily="34" charset="0"/>
              </a:rPr>
              <a:t>Objectifs du projet</a:t>
            </a:r>
            <a:endParaRPr lang="fr-FR" sz="6600" b="1" dirty="0">
              <a:ln>
                <a:solidFill>
                  <a:srgbClr val="52CDC0"/>
                </a:solidFill>
              </a:ln>
              <a:solidFill>
                <a:schemeClr val="tx1">
                  <a:lumMod val="75000"/>
                  <a:lumOff val="25000"/>
                </a:schemeClr>
              </a:solidFill>
              <a:latin typeface="Tw Cen MT" panose="020B0602020104020603" pitchFamily="34" charset="0"/>
            </a:endParaRPr>
          </a:p>
        </p:txBody>
      </p:sp>
      <p:sp>
        <p:nvSpPr>
          <p:cNvPr id="3" name="ZoneTexte 2"/>
          <p:cNvSpPr txBox="1"/>
          <p:nvPr/>
        </p:nvSpPr>
        <p:spPr>
          <a:xfrm>
            <a:off x="4126545" y="2885440"/>
            <a:ext cx="5268474" cy="304698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Optimisation temporelle</a:t>
            </a: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Optimisation technique </a:t>
            </a: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Optimisation financière</a:t>
            </a:r>
          </a:p>
          <a:p>
            <a:pPr marL="285750" indent="-285750">
              <a:lnSpc>
                <a:spcPct val="200000"/>
              </a:lnSpc>
              <a:buFont typeface="Arial" panose="020B0604020202020204" pitchFamily="34" charset="0"/>
              <a:buChar char="•"/>
            </a:pPr>
            <a:r>
              <a:rPr lang="fr-FR" sz="2400" dirty="0" smtClean="0">
                <a:effectLst>
                  <a:outerShdw blurRad="38100" dist="38100" dir="2700000" algn="tl">
                    <a:srgbClr val="000000">
                      <a:alpha val="43137"/>
                    </a:srgbClr>
                  </a:outerShdw>
                </a:effectLst>
              </a:rPr>
              <a:t>Optimisation énergétique</a:t>
            </a:r>
            <a:endParaRPr lang="fr-FR" sz="2400" dirty="0">
              <a:effectLst>
                <a:outerShdw blurRad="38100" dist="38100" dir="2700000" algn="tl">
                  <a:srgbClr val="000000">
                    <a:alpha val="43137"/>
                  </a:srgbClr>
                </a:outerShdw>
              </a:effectLst>
            </a:endParaRPr>
          </a:p>
        </p:txBody>
      </p:sp>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386768" y="3114695"/>
            <a:ext cx="474812" cy="474812"/>
          </a:xfrm>
          <a:prstGeom prst="rect">
            <a:avLst/>
          </a:prstGeom>
        </p:spPr>
      </p:pic>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3384794" y="5316388"/>
            <a:ext cx="474812" cy="474812"/>
          </a:xfrm>
          <a:prstGeom prst="rect">
            <a:avLst/>
          </a:prstGeom>
        </p:spPr>
      </p:pic>
      <p:pic>
        <p:nvPicPr>
          <p:cNvPr id="6" name="Imag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366910" y="3828873"/>
            <a:ext cx="474812" cy="474812"/>
          </a:xfrm>
          <a:prstGeom prst="rect">
            <a:avLst/>
          </a:prstGeom>
        </p:spPr>
      </p:pic>
      <p:pic>
        <p:nvPicPr>
          <p:cNvPr id="7" name="Imag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346128" y="4508816"/>
            <a:ext cx="474812" cy="474812"/>
          </a:xfrm>
          <a:prstGeom prst="rect">
            <a:avLst/>
          </a:prstGeom>
        </p:spPr>
      </p:pic>
    </p:spTree>
    <p:extLst>
      <p:ext uri="{BB962C8B-B14F-4D97-AF65-F5344CB8AC3E}">
        <p14:creationId xmlns:p14="http://schemas.microsoft.com/office/powerpoint/2010/main" val="3622516933"/>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 calcmode="lin" valueType="num">
                                      <p:cBhvr additive="base">
                                        <p:cTn id="7" dur="500" fill="hold"/>
                                        <p:tgtEl>
                                          <p:spTgt spid="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0-#ppt_w/2"/>
                                          </p:val>
                                        </p:tav>
                                        <p:tav tm="100000">
                                          <p:val>
                                            <p:strVal val="#ppt_x"/>
                                          </p:val>
                                        </p:tav>
                                      </p:tavLst>
                                    </p:anim>
                                    <p:anim calcmode="lin" valueType="num">
                                      <p:cBhvr additive="base">
                                        <p:cTn id="34" dur="500" fill="hold"/>
                                        <p:tgtEl>
                                          <p:spTgt spid="7"/>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reeform: Shape 34">
              <a:extLst>
                <a:ext uri="{FF2B5EF4-FFF2-40B4-BE49-F238E27FC236}">
                  <a16:creationId xmlns=""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7" name="Picture 36">
              <a:extLst>
                <a:ext uri="{FF2B5EF4-FFF2-40B4-BE49-F238E27FC236}">
                  <a16:creationId xmlns="" xmlns:a16="http://schemas.microsoft.com/office/drawing/2014/main"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Freeform: Shape 39">
              <a:extLst>
                <a:ext uri="{FF2B5EF4-FFF2-40B4-BE49-F238E27FC236}">
                  <a16:creationId xmlns=""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43" name="Group 42">
            <a:extLst>
              <a:ext uri="{FF2B5EF4-FFF2-40B4-BE49-F238E27FC236}">
                <a16:creationId xmlns=""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Freeform: Shape 44">
              <a:extLst>
                <a:ext uri="{FF2B5EF4-FFF2-40B4-BE49-F238E27FC236}">
                  <a16:creationId xmlns=""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7" name="Picture 46">
              <a:extLst>
                <a:ext uri="{FF2B5EF4-FFF2-40B4-BE49-F238E27FC236}">
                  <a16:creationId xmlns="" xmlns:a16="http://schemas.microsoft.com/office/drawing/2014/main"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Freeform: Shape 80">
              <a:extLst>
                <a:ext uri="{FF2B5EF4-FFF2-40B4-BE49-F238E27FC236}">
                  <a16:creationId xmlns=""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3" name="Picture 82">
              <a:extLst>
                <a:ext uri="{FF2B5EF4-FFF2-40B4-BE49-F238E27FC236}">
                  <a16:creationId xmlns="" xmlns:a16="http://schemas.microsoft.com/office/drawing/2014/main"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5" name="Group 84">
            <a:extLst>
              <a:ext uri="{FF2B5EF4-FFF2-40B4-BE49-F238E27FC236}">
                <a16:creationId xmlns=""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Freeform: Shape 86">
              <a:extLst>
                <a:ext uri="{FF2B5EF4-FFF2-40B4-BE49-F238E27FC236}">
                  <a16:creationId xmlns=""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9" name="Picture 88">
              <a:extLst>
                <a:ext uri="{FF2B5EF4-FFF2-40B4-BE49-F238E27FC236}">
                  <a16:creationId xmlns="" xmlns:a16="http://schemas.microsoft.com/office/drawing/2014/main"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Freeform: Shape 91">
              <a:extLst>
                <a:ext uri="{FF2B5EF4-FFF2-40B4-BE49-F238E27FC236}">
                  <a16:creationId xmlns=""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60" name="TextBox 21">
            <a:extLst>
              <a:ext uri="{FF2B5EF4-FFF2-40B4-BE49-F238E27FC236}">
                <a16:creationId xmlns="" xmlns:a16="http://schemas.microsoft.com/office/drawing/2014/main" id="{BE022673-C77C-4E8F-AF41-8B283703E87E}"/>
              </a:ext>
            </a:extLst>
          </p:cNvPr>
          <p:cNvSpPr txBox="1"/>
          <p:nvPr/>
        </p:nvSpPr>
        <p:spPr>
          <a:xfrm rot="16200000">
            <a:off x="10906842" y="3256289"/>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Introduction</a:t>
            </a:r>
            <a:endParaRPr lang="fr-FR" sz="2800" b="1" dirty="0">
              <a:solidFill>
                <a:srgbClr val="F0EEF0"/>
              </a:solidFill>
              <a:latin typeface="Tw Cen MT" panose="020B0602020104020603" pitchFamily="34" charset="0"/>
            </a:endParaRPr>
          </a:p>
        </p:txBody>
      </p:sp>
      <p:sp>
        <p:nvSpPr>
          <p:cNvPr id="61" name="TextBox 26">
            <a:extLst>
              <a:ext uri="{FF2B5EF4-FFF2-40B4-BE49-F238E27FC236}">
                <a16:creationId xmlns="" xmlns:a16="http://schemas.microsoft.com/office/drawing/2014/main" id="{3A728384-87ED-4E87-8F78-97EB653FDC67}"/>
              </a:ext>
            </a:extLst>
          </p:cNvPr>
          <p:cNvSpPr txBox="1"/>
          <p:nvPr/>
        </p:nvSpPr>
        <p:spPr>
          <a:xfrm rot="16200000">
            <a:off x="10367217" y="3241820"/>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Contexte</a:t>
            </a:r>
            <a:endParaRPr lang="fr-FR" sz="2800" b="1" dirty="0">
              <a:solidFill>
                <a:srgbClr val="F0EEF0"/>
              </a:solidFill>
              <a:latin typeface="Tw Cen MT" panose="020B0602020104020603" pitchFamily="34" charset="0"/>
            </a:endParaRPr>
          </a:p>
        </p:txBody>
      </p:sp>
      <p:sp>
        <p:nvSpPr>
          <p:cNvPr id="62" name="TextBox 31">
            <a:extLst>
              <a:ext uri="{FF2B5EF4-FFF2-40B4-BE49-F238E27FC236}">
                <a16:creationId xmlns="" xmlns:a16="http://schemas.microsoft.com/office/drawing/2014/main" id="{93EC5869-A976-4328-A864-2BB04E7E7BFC}"/>
              </a:ext>
            </a:extLst>
          </p:cNvPr>
          <p:cNvSpPr txBox="1"/>
          <p:nvPr/>
        </p:nvSpPr>
        <p:spPr>
          <a:xfrm rot="16200000">
            <a:off x="809814" y="3251166"/>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Analyse</a:t>
            </a:r>
            <a:endParaRPr lang="fr-FR" sz="3600" b="1" dirty="0">
              <a:solidFill>
                <a:srgbClr val="F0EEF0"/>
              </a:solidFill>
              <a:latin typeface="Tw Cen MT" panose="020B0602020104020603" pitchFamily="34" charset="0"/>
            </a:endParaRPr>
          </a:p>
        </p:txBody>
      </p:sp>
      <p:sp>
        <p:nvSpPr>
          <p:cNvPr id="63" name="TextBox 36">
            <a:extLst>
              <a:ext uri="{FF2B5EF4-FFF2-40B4-BE49-F238E27FC236}">
                <a16:creationId xmlns="" xmlns:a16="http://schemas.microsoft.com/office/drawing/2014/main" id="{12F9D37B-DE70-4087-8A7F-BBA0BAF5B6CF}"/>
              </a:ext>
            </a:extLst>
          </p:cNvPr>
          <p:cNvSpPr txBox="1"/>
          <p:nvPr/>
        </p:nvSpPr>
        <p:spPr>
          <a:xfrm rot="16200000">
            <a:off x="280314" y="3251165"/>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Conception</a:t>
            </a:r>
            <a:endParaRPr lang="fr-FR" sz="3600" b="1" dirty="0">
              <a:solidFill>
                <a:srgbClr val="F0EEF0"/>
              </a:solidFill>
              <a:latin typeface="Tw Cen MT" panose="020B0602020104020603" pitchFamily="34" charset="0"/>
            </a:endParaRPr>
          </a:p>
        </p:txBody>
      </p:sp>
      <p:sp>
        <p:nvSpPr>
          <p:cNvPr id="64" name="TextBox 42">
            <a:extLst>
              <a:ext uri="{FF2B5EF4-FFF2-40B4-BE49-F238E27FC236}">
                <a16:creationId xmlns="" xmlns:a16="http://schemas.microsoft.com/office/drawing/2014/main" id="{0E895421-2372-4C7F-93D2-3B0353A6E7BD}"/>
              </a:ext>
            </a:extLst>
          </p:cNvPr>
          <p:cNvSpPr txBox="1"/>
          <p:nvPr/>
        </p:nvSpPr>
        <p:spPr>
          <a:xfrm rot="16200000">
            <a:off x="-244153" y="3251164"/>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Réalisation</a:t>
            </a:r>
            <a:endParaRPr lang="fr-FR" sz="3600" b="1" dirty="0">
              <a:solidFill>
                <a:srgbClr val="F0EEF0"/>
              </a:solidFill>
              <a:latin typeface="Tw Cen MT" panose="020B0602020104020603" pitchFamily="34" charset="0"/>
            </a:endParaRPr>
          </a:p>
        </p:txBody>
      </p:sp>
      <p:sp>
        <p:nvSpPr>
          <p:cNvPr id="65" name="TextBox 47">
            <a:extLst>
              <a:ext uri="{FF2B5EF4-FFF2-40B4-BE49-F238E27FC236}">
                <a16:creationId xmlns="" xmlns:a16="http://schemas.microsoft.com/office/drawing/2014/main" id="{8A634BD7-1512-45B6-AFE4-1EEA636625CB}"/>
              </a:ext>
            </a:extLst>
          </p:cNvPr>
          <p:cNvSpPr txBox="1"/>
          <p:nvPr/>
        </p:nvSpPr>
        <p:spPr>
          <a:xfrm rot="16200000">
            <a:off x="-764411" y="3251163"/>
            <a:ext cx="1992086" cy="523220"/>
          </a:xfrm>
          <a:prstGeom prst="rect">
            <a:avLst/>
          </a:prstGeom>
          <a:noFill/>
        </p:spPr>
        <p:txBody>
          <a:bodyPr wrap="square" rtlCol="0">
            <a:spAutoFit/>
          </a:bodyPr>
          <a:lstStyle/>
          <a:p>
            <a:pPr algn="ctr"/>
            <a:r>
              <a:rPr lang="fr-FR" sz="2800" b="1" dirty="0" smtClean="0">
                <a:solidFill>
                  <a:srgbClr val="F0EEF0"/>
                </a:solidFill>
                <a:latin typeface="Tw Cen MT" panose="020B0602020104020603" pitchFamily="34" charset="0"/>
              </a:rPr>
              <a:t>Conclusion</a:t>
            </a:r>
            <a:endParaRPr lang="fr-FR" sz="3600" b="1" dirty="0">
              <a:solidFill>
                <a:srgbClr val="F0EEF0"/>
              </a:solidFill>
              <a:latin typeface="Tw Cen MT" panose="020B0602020104020603" pitchFamily="34" charset="0"/>
            </a:endParaRPr>
          </a:p>
        </p:txBody>
      </p:sp>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273" y="3246506"/>
            <a:ext cx="487505" cy="487505"/>
          </a:xfrm>
          <a:prstGeom prst="rect">
            <a:avLst/>
          </a:prstGeom>
        </p:spPr>
      </p:pic>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4830" y="3287758"/>
            <a:ext cx="446254" cy="446254"/>
          </a:xfrm>
          <a:prstGeom prst="rect">
            <a:avLst/>
          </a:prstGeom>
        </p:spPr>
      </p:pic>
      <p:sp>
        <p:nvSpPr>
          <p:cNvPr id="36" name="Freeform: Shape 51">
            <a:extLst>
              <a:ext uri="{FF2B5EF4-FFF2-40B4-BE49-F238E27FC236}">
                <a16:creationId xmlns="" xmlns:a16="http://schemas.microsoft.com/office/drawing/2014/main" id="{8F99D053-FB83-41F1-B2CB-C10918BC99BC}"/>
              </a:ext>
            </a:extLst>
          </p:cNvPr>
          <p:cNvSpPr/>
          <p:nvPr/>
        </p:nvSpPr>
        <p:spPr>
          <a:xfrm rot="16200000">
            <a:off x="6575467"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Description du projet</a:t>
            </a:r>
          </a:p>
        </p:txBody>
      </p:sp>
      <p:sp>
        <p:nvSpPr>
          <p:cNvPr id="41" name="Freeform: Shape 51">
            <a:extLst>
              <a:ext uri="{FF2B5EF4-FFF2-40B4-BE49-F238E27FC236}">
                <a16:creationId xmlns="" xmlns:a16="http://schemas.microsoft.com/office/drawing/2014/main" id="{8F99D053-FB83-41F1-B2CB-C10918BC99BC}"/>
              </a:ext>
            </a:extLst>
          </p:cNvPr>
          <p:cNvSpPr/>
          <p:nvPr/>
        </p:nvSpPr>
        <p:spPr>
          <a:xfrm rot="16200000">
            <a:off x="3695986" y="-1464363"/>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dirty="0"/>
              <a:t>Organisme d’accueil</a:t>
            </a:r>
          </a:p>
        </p:txBody>
      </p:sp>
      <p:sp>
        <p:nvSpPr>
          <p:cNvPr id="42" name="Freeform: Shape 51">
            <a:extLst>
              <a:ext uri="{FF2B5EF4-FFF2-40B4-BE49-F238E27FC236}">
                <a16:creationId xmlns="" xmlns:a16="http://schemas.microsoft.com/office/drawing/2014/main" id="{8F99D053-FB83-41F1-B2CB-C10918BC99BC}"/>
              </a:ext>
            </a:extLst>
          </p:cNvPr>
          <p:cNvSpPr/>
          <p:nvPr/>
        </p:nvSpPr>
        <p:spPr>
          <a:xfrm rot="16200000">
            <a:off x="9515104" y="-1464362"/>
            <a:ext cx="574156" cy="3502880"/>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000" b="1" dirty="0"/>
              <a:t>Conduite du projet</a:t>
            </a:r>
          </a:p>
        </p:txBody>
      </p:sp>
      <p:sp>
        <p:nvSpPr>
          <p:cNvPr id="46" name="TextBox 16">
            <a:extLst>
              <a:ext uri="{FF2B5EF4-FFF2-40B4-BE49-F238E27FC236}">
                <a16:creationId xmlns:a16="http://schemas.microsoft.com/office/drawing/2014/main" xmlns="" id="{A2347291-E14A-4C41-ADE2-84F01D888DC0}"/>
              </a:ext>
            </a:extLst>
          </p:cNvPr>
          <p:cNvSpPr txBox="1"/>
          <p:nvPr/>
        </p:nvSpPr>
        <p:spPr>
          <a:xfrm>
            <a:off x="3842660" y="3583993"/>
            <a:ext cx="4711261"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DU PROJET</a:t>
            </a:r>
            <a:endParaRPr lang="en-US" sz="6600" b="1" dirty="0">
              <a:solidFill>
                <a:schemeClr val="tx1">
                  <a:lumMod val="75000"/>
                  <a:lumOff val="25000"/>
                </a:schemeClr>
              </a:solidFill>
              <a:latin typeface="Tw Cen MT" panose="020B0602020104020603" pitchFamily="34" charset="0"/>
            </a:endParaRPr>
          </a:p>
        </p:txBody>
      </p:sp>
      <p:sp>
        <p:nvSpPr>
          <p:cNvPr id="50" name="TextBox 14">
            <a:extLst>
              <a:ext uri="{FF2B5EF4-FFF2-40B4-BE49-F238E27FC236}">
                <a16:creationId xmlns:a16="http://schemas.microsoft.com/office/drawing/2014/main" xmlns="" id="{FA190EE7-CF11-43A9-A5FA-A9EBF0755B25}"/>
              </a:ext>
            </a:extLst>
          </p:cNvPr>
          <p:cNvSpPr txBox="1"/>
          <p:nvPr/>
        </p:nvSpPr>
        <p:spPr>
          <a:xfrm>
            <a:off x="3871687" y="2721044"/>
            <a:ext cx="6212187" cy="1107996"/>
          </a:xfrm>
          <a:prstGeom prst="rect">
            <a:avLst/>
          </a:prstGeom>
          <a:noFill/>
        </p:spPr>
        <p:txBody>
          <a:bodyPr wrap="square" rtlCol="0">
            <a:spAutoFit/>
          </a:bodyPr>
          <a:lstStyle/>
          <a:p>
            <a:r>
              <a:rPr lang="en-US" sz="6600" b="1" dirty="0" smtClean="0">
                <a:solidFill>
                  <a:schemeClr val="tx1">
                    <a:lumMod val="75000"/>
                    <a:lumOff val="25000"/>
                  </a:schemeClr>
                </a:solidFill>
                <a:latin typeface="Tw Cen MT" panose="020B0602020104020603" pitchFamily="34" charset="0"/>
              </a:rPr>
              <a:t>CONDUITE</a:t>
            </a:r>
            <a:endParaRPr lang="en-US" sz="6600" b="1" dirty="0">
              <a:solidFill>
                <a:schemeClr val="tx1">
                  <a:lumMod val="75000"/>
                  <a:lumOff val="25000"/>
                </a:schemeClr>
              </a:solidFill>
              <a:latin typeface="Tw Cen MT" panose="020B0602020104020603" pitchFamily="34" charset="0"/>
            </a:endParaRPr>
          </a:p>
        </p:txBody>
      </p:sp>
      <p:cxnSp>
        <p:nvCxnSpPr>
          <p:cNvPr id="51" name="Straight Connector 6">
            <a:extLst>
              <a:ext uri="{FF2B5EF4-FFF2-40B4-BE49-F238E27FC236}">
                <a16:creationId xmlns:a16="http://schemas.microsoft.com/office/drawing/2014/main" xmlns="" id="{F4051ABA-04D7-4D17-A46A-7024066DA1AF}"/>
              </a:ext>
            </a:extLst>
          </p:cNvPr>
          <p:cNvCxnSpPr>
            <a:cxnSpLocks/>
          </p:cNvCxnSpPr>
          <p:nvPr/>
        </p:nvCxnSpPr>
        <p:spPr>
          <a:xfrm>
            <a:off x="5593134" y="18264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8">
            <a:extLst>
              <a:ext uri="{FF2B5EF4-FFF2-40B4-BE49-F238E27FC236}">
                <a16:creationId xmlns:a16="http://schemas.microsoft.com/office/drawing/2014/main" xmlns="" id="{9F188DB2-A583-4125-A1C8-A0E1B9AE2E35}"/>
              </a:ext>
            </a:extLst>
          </p:cNvPr>
          <p:cNvCxnSpPr>
            <a:cxnSpLocks/>
          </p:cNvCxnSpPr>
          <p:nvPr/>
        </p:nvCxnSpPr>
        <p:spPr>
          <a:xfrm rot="5400000">
            <a:off x="7444159" y="3754120"/>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9">
            <a:extLst>
              <a:ext uri="{FF2B5EF4-FFF2-40B4-BE49-F238E27FC236}">
                <a16:creationId xmlns:a16="http://schemas.microsoft.com/office/drawing/2014/main" xmlns="" id="{7848A8EE-6B05-4B73-88E5-ACADE64F49E6}"/>
              </a:ext>
            </a:extLst>
          </p:cNvPr>
          <p:cNvCxnSpPr>
            <a:cxnSpLocks/>
          </p:cNvCxnSpPr>
          <p:nvPr/>
        </p:nvCxnSpPr>
        <p:spPr>
          <a:xfrm>
            <a:off x="5593134" y="5611066"/>
            <a:ext cx="3855308" cy="0"/>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10">
            <a:extLst>
              <a:ext uri="{FF2B5EF4-FFF2-40B4-BE49-F238E27FC236}">
                <a16:creationId xmlns:a16="http://schemas.microsoft.com/office/drawing/2014/main" xmlns="" id="{2590B1C1-9717-44CD-9713-093B4CA349A1}"/>
              </a:ext>
            </a:extLst>
          </p:cNvPr>
          <p:cNvCxnSpPr>
            <a:cxnSpLocks/>
          </p:cNvCxnSpPr>
          <p:nvPr/>
        </p:nvCxnSpPr>
        <p:spPr>
          <a:xfrm>
            <a:off x="5663413" y="5040257"/>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12">
            <a:extLst>
              <a:ext uri="{FF2B5EF4-FFF2-40B4-BE49-F238E27FC236}">
                <a16:creationId xmlns:a16="http://schemas.microsoft.com/office/drawing/2014/main" xmlns="" id="{16333020-CB81-452F-9BE2-B43C85797E36}"/>
              </a:ext>
            </a:extLst>
          </p:cNvPr>
          <p:cNvCxnSpPr>
            <a:cxnSpLocks/>
          </p:cNvCxnSpPr>
          <p:nvPr/>
        </p:nvCxnSpPr>
        <p:spPr>
          <a:xfrm>
            <a:off x="5663413" y="1826466"/>
            <a:ext cx="0" cy="641517"/>
          </a:xfrm>
          <a:prstGeom prst="line">
            <a:avLst/>
          </a:prstGeom>
          <a:ln w="152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122474"/>
      </p:ext>
    </p:extLst>
  </p:cSld>
  <p:clrMapOvr>
    <a:masterClrMapping/>
  </p:clrMapOvr>
  <mc:AlternateContent xmlns:mc="http://schemas.openxmlformats.org/markup-compatibility/2006">
    <mc:Choice xmlns=""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250"/>
                                        <p:tgtEl>
                                          <p:spTgt spid="5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250"/>
                                        <p:tgtEl>
                                          <p:spTgt spid="51"/>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250"/>
                                        <p:tgtEl>
                                          <p:spTgt spid="52"/>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right)">
                                      <p:cBhvr>
                                        <p:cTn id="19" dur="250"/>
                                        <p:tgtEl>
                                          <p:spTgt spid="53"/>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250"/>
                                        <p:tgtEl>
                                          <p:spTgt spid="54"/>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1+#ppt_w/2"/>
                                          </p:val>
                                        </p:tav>
                                        <p:tav tm="100000">
                                          <p:val>
                                            <p:strVal val="#ppt_x"/>
                                          </p:val>
                                        </p:tav>
                                      </p:tavLst>
                                    </p:anim>
                                    <p:anim calcmode="lin" valueType="num">
                                      <p:cBhvr additive="base">
                                        <p:cTn id="3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250"/>
                                        <p:tgtEl>
                                          <p:spTgt spid="54"/>
                                        </p:tgtEl>
                                      </p:cBhvr>
                                    </p:animEffect>
                                    <p:set>
                                      <p:cBhvr>
                                        <p:cTn id="37" dur="1" fill="hold">
                                          <p:stCondLst>
                                            <p:cond delay="249"/>
                                          </p:stCondLst>
                                        </p:cTn>
                                        <p:tgtEl>
                                          <p:spTgt spid="54"/>
                                        </p:tgtEl>
                                        <p:attrNameLst>
                                          <p:attrName>style.visibility</p:attrName>
                                        </p:attrNameLst>
                                      </p:cBhvr>
                                      <p:to>
                                        <p:strVal val="hidden"/>
                                      </p:to>
                                    </p:set>
                                  </p:childTnLst>
                                </p:cTn>
                              </p:par>
                            </p:childTnLst>
                          </p:cTn>
                        </p:par>
                        <p:par>
                          <p:cTn id="38" fill="hold">
                            <p:stCondLst>
                              <p:cond delay="250"/>
                            </p:stCondLst>
                            <p:childTnLst>
                              <p:par>
                                <p:cTn id="39" presetID="22" presetClass="exit" presetSubtype="8" fill="hold" nodeType="afterEffect">
                                  <p:stCondLst>
                                    <p:cond delay="0"/>
                                  </p:stCondLst>
                                  <p:childTnLst>
                                    <p:animEffect transition="out" filter="wipe(left)">
                                      <p:cBhvr>
                                        <p:cTn id="40" dur="250"/>
                                        <p:tgtEl>
                                          <p:spTgt spid="53"/>
                                        </p:tgtEl>
                                      </p:cBhvr>
                                    </p:animEffect>
                                    <p:set>
                                      <p:cBhvr>
                                        <p:cTn id="41" dur="1" fill="hold">
                                          <p:stCondLst>
                                            <p:cond delay="249"/>
                                          </p:stCondLst>
                                        </p:cTn>
                                        <p:tgtEl>
                                          <p:spTgt spid="53"/>
                                        </p:tgtEl>
                                        <p:attrNameLst>
                                          <p:attrName>style.visibility</p:attrName>
                                        </p:attrNameLst>
                                      </p:cBhvr>
                                      <p:to>
                                        <p:strVal val="hidden"/>
                                      </p:to>
                                    </p:set>
                                  </p:childTnLst>
                                </p:cTn>
                              </p:par>
                            </p:childTnLst>
                          </p:cTn>
                        </p:par>
                        <p:par>
                          <p:cTn id="42" fill="hold">
                            <p:stCondLst>
                              <p:cond delay="500"/>
                            </p:stCondLst>
                            <p:childTnLst>
                              <p:par>
                                <p:cTn id="43" presetID="22" presetClass="exit" presetSubtype="4" fill="hold" nodeType="afterEffect">
                                  <p:stCondLst>
                                    <p:cond delay="0"/>
                                  </p:stCondLst>
                                  <p:childTnLst>
                                    <p:animEffect transition="out" filter="wipe(down)">
                                      <p:cBhvr>
                                        <p:cTn id="44" dur="250"/>
                                        <p:tgtEl>
                                          <p:spTgt spid="52"/>
                                        </p:tgtEl>
                                      </p:cBhvr>
                                    </p:animEffect>
                                    <p:set>
                                      <p:cBhvr>
                                        <p:cTn id="45" dur="1" fill="hold">
                                          <p:stCondLst>
                                            <p:cond delay="249"/>
                                          </p:stCondLst>
                                        </p:cTn>
                                        <p:tgtEl>
                                          <p:spTgt spid="52"/>
                                        </p:tgtEl>
                                        <p:attrNameLst>
                                          <p:attrName>style.visibility</p:attrName>
                                        </p:attrNameLst>
                                      </p:cBhvr>
                                      <p:to>
                                        <p:strVal val="hidden"/>
                                      </p:to>
                                    </p:set>
                                  </p:childTnLst>
                                </p:cTn>
                              </p:par>
                            </p:childTnLst>
                          </p:cTn>
                        </p:par>
                        <p:par>
                          <p:cTn id="46" fill="hold">
                            <p:stCondLst>
                              <p:cond delay="750"/>
                            </p:stCondLst>
                            <p:childTnLst>
                              <p:par>
                                <p:cTn id="47" presetID="22" presetClass="exit" presetSubtype="2" fill="hold" nodeType="afterEffect">
                                  <p:stCondLst>
                                    <p:cond delay="0"/>
                                  </p:stCondLst>
                                  <p:childTnLst>
                                    <p:animEffect transition="out" filter="wipe(right)">
                                      <p:cBhvr>
                                        <p:cTn id="48" dur="250"/>
                                        <p:tgtEl>
                                          <p:spTgt spid="51"/>
                                        </p:tgtEl>
                                      </p:cBhvr>
                                    </p:animEffect>
                                    <p:set>
                                      <p:cBhvr>
                                        <p:cTn id="49" dur="1" fill="hold">
                                          <p:stCondLst>
                                            <p:cond delay="249"/>
                                          </p:stCondLst>
                                        </p:cTn>
                                        <p:tgtEl>
                                          <p:spTgt spid="51"/>
                                        </p:tgtEl>
                                        <p:attrNameLst>
                                          <p:attrName>style.visibility</p:attrName>
                                        </p:attrNameLst>
                                      </p:cBhvr>
                                      <p:to>
                                        <p:strVal val="hidden"/>
                                      </p:to>
                                    </p:set>
                                  </p:childTnLst>
                                </p:cTn>
                              </p:par>
                            </p:childTnLst>
                          </p:cTn>
                        </p:par>
                        <p:par>
                          <p:cTn id="50" fill="hold">
                            <p:stCondLst>
                              <p:cond delay="1000"/>
                            </p:stCondLst>
                            <p:childTnLst>
                              <p:par>
                                <p:cTn id="51" presetID="22" presetClass="exit" presetSubtype="1" fill="hold" nodeType="afterEffect">
                                  <p:stCondLst>
                                    <p:cond delay="0"/>
                                  </p:stCondLst>
                                  <p:childTnLst>
                                    <p:animEffect transition="out" filter="wipe(up)">
                                      <p:cBhvr>
                                        <p:cTn id="52" dur="250"/>
                                        <p:tgtEl>
                                          <p:spTgt spid="55"/>
                                        </p:tgtEl>
                                      </p:cBhvr>
                                    </p:animEffect>
                                    <p:set>
                                      <p:cBhvr>
                                        <p:cTn id="53" dur="1" fill="hold">
                                          <p:stCondLst>
                                            <p:cond delay="249"/>
                                          </p:stCondLst>
                                        </p:cTn>
                                        <p:tgtEl>
                                          <p:spTgt spid="55"/>
                                        </p:tgtEl>
                                        <p:attrNameLst>
                                          <p:attrName>style.visibility</p:attrName>
                                        </p:attrNameLst>
                                      </p:cBhvr>
                                      <p:to>
                                        <p:strVal val="hidden"/>
                                      </p:to>
                                    </p:set>
                                  </p:childTnLst>
                                </p:cTn>
                              </p:par>
                              <p:par>
                                <p:cTn id="54" presetID="2" presetClass="exit" presetSubtype="2" accel="100000" fill="hold" grpId="1" nodeType="withEffect">
                                  <p:stCondLst>
                                    <p:cond delay="0"/>
                                  </p:stCondLst>
                                  <p:childTnLst>
                                    <p:anim calcmode="lin" valueType="num">
                                      <p:cBhvr additive="base">
                                        <p:cTn id="55" dur="500"/>
                                        <p:tgtEl>
                                          <p:spTgt spid="50"/>
                                        </p:tgtEl>
                                        <p:attrNameLst>
                                          <p:attrName>ppt_x</p:attrName>
                                        </p:attrNameLst>
                                      </p:cBhvr>
                                      <p:tavLst>
                                        <p:tav tm="0">
                                          <p:val>
                                            <p:strVal val="ppt_x"/>
                                          </p:val>
                                        </p:tav>
                                        <p:tav tm="100000">
                                          <p:val>
                                            <p:strVal val="1+ppt_w/2"/>
                                          </p:val>
                                        </p:tav>
                                      </p:tavLst>
                                    </p:anim>
                                    <p:anim calcmode="lin" valueType="num">
                                      <p:cBhvr additive="base">
                                        <p:cTn id="56" dur="500"/>
                                        <p:tgtEl>
                                          <p:spTgt spid="50"/>
                                        </p:tgtEl>
                                        <p:attrNameLst>
                                          <p:attrName>ppt_y</p:attrName>
                                        </p:attrNameLst>
                                      </p:cBhvr>
                                      <p:tavLst>
                                        <p:tav tm="0">
                                          <p:val>
                                            <p:strVal val="ppt_y"/>
                                          </p:val>
                                        </p:tav>
                                        <p:tav tm="100000">
                                          <p:val>
                                            <p:strVal val="ppt_y"/>
                                          </p:val>
                                        </p:tav>
                                      </p:tavLst>
                                    </p:anim>
                                    <p:set>
                                      <p:cBhvr>
                                        <p:cTn id="57" dur="1" fill="hold">
                                          <p:stCondLst>
                                            <p:cond delay="499"/>
                                          </p:stCondLst>
                                        </p:cTn>
                                        <p:tgtEl>
                                          <p:spTgt spid="50"/>
                                        </p:tgtEl>
                                        <p:attrNameLst>
                                          <p:attrName>style.visibility</p:attrName>
                                        </p:attrNameLst>
                                      </p:cBhvr>
                                      <p:to>
                                        <p:strVal val="hidden"/>
                                      </p:to>
                                    </p:set>
                                  </p:childTnLst>
                                </p:cTn>
                              </p:par>
                              <p:par>
                                <p:cTn id="58" presetID="2" presetClass="exit" presetSubtype="2" accel="100000" fill="hold" grpId="1" nodeType="withEffect">
                                  <p:stCondLst>
                                    <p:cond delay="0"/>
                                  </p:stCondLst>
                                  <p:childTnLst>
                                    <p:anim calcmode="lin" valueType="num">
                                      <p:cBhvr additive="base">
                                        <p:cTn id="59" dur="500"/>
                                        <p:tgtEl>
                                          <p:spTgt spid="46"/>
                                        </p:tgtEl>
                                        <p:attrNameLst>
                                          <p:attrName>ppt_x</p:attrName>
                                        </p:attrNameLst>
                                      </p:cBhvr>
                                      <p:tavLst>
                                        <p:tav tm="0">
                                          <p:val>
                                            <p:strVal val="ppt_x"/>
                                          </p:val>
                                        </p:tav>
                                        <p:tav tm="100000">
                                          <p:val>
                                            <p:strVal val="1+ppt_w/2"/>
                                          </p:val>
                                        </p:tav>
                                      </p:tavLst>
                                    </p:anim>
                                    <p:anim calcmode="lin" valueType="num">
                                      <p:cBhvr additive="base">
                                        <p:cTn id="60" dur="500"/>
                                        <p:tgtEl>
                                          <p:spTgt spid="46"/>
                                        </p:tgtEl>
                                        <p:attrNameLst>
                                          <p:attrName>ppt_y</p:attrName>
                                        </p:attrNameLst>
                                      </p:cBhvr>
                                      <p:tavLst>
                                        <p:tav tm="0">
                                          <p:val>
                                            <p:strVal val="ppt_y"/>
                                          </p:val>
                                        </p:tav>
                                        <p:tav tm="100000">
                                          <p:val>
                                            <p:strVal val="ppt_y"/>
                                          </p:val>
                                        </p:tav>
                                      </p:tavLst>
                                    </p:anim>
                                    <p:set>
                                      <p:cBhvr>
                                        <p:cTn id="6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50" grpId="0"/>
      <p:bldP spid="50" grpId="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1057</Words>
  <Application>Microsoft Office PowerPoint</Application>
  <PresentationFormat>Grand écran</PresentationFormat>
  <Paragraphs>570</Paragraphs>
  <Slides>50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50</vt:i4>
      </vt:variant>
    </vt:vector>
  </HeadingPairs>
  <TitlesOfParts>
    <vt:vector size="57" baseType="lpstr">
      <vt:lpstr>Arial</vt:lpstr>
      <vt:lpstr>Calibri</vt:lpstr>
      <vt:lpstr>Calibri Light</vt:lpstr>
      <vt:lpstr>Sylfaen</vt:lpstr>
      <vt:lpstr>Times New Roman</vt:lpstr>
      <vt:lpstr>Tw Cen MT</vt:lpstr>
      <vt:lpstr>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Akram KADRI</dc:creator>
  <cp:lastModifiedBy>Utilisateur Windows</cp:lastModifiedBy>
  <cp:revision>70</cp:revision>
  <dcterms:created xsi:type="dcterms:W3CDTF">2017-01-05T13:17:27Z</dcterms:created>
  <dcterms:modified xsi:type="dcterms:W3CDTF">2019-06-11T06:44:19Z</dcterms:modified>
</cp:coreProperties>
</file>