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12192000" cy="6858000"/>
  <p:notesSz cx="12192000" cy="6858000"/>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A0AC9B-A8B6-D56B-5AEF-AA8FCA1F876A}">
  <a:tblStyle styleId="{41A0AC9B-A8B6-D56B-5AEF-AA8FCA1F876A}" styleName="Medium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schemeClr val="lt1"/>
      </a:tcTxStyle>
      <a:tcStyle>
        <a:tcBdr/>
        <a:fill>
          <a:solidFill>
            <a:schemeClr val="accent1"/>
          </a:solidFill>
        </a:fill>
      </a:tcStyle>
    </a:lastCol>
    <a:firstCol>
      <a:tcTxStyle b="on">
        <a:fontRef idx="minor"/>
        <a:schemeClr val="lt1"/>
      </a:tcTxStyle>
      <a:tcStyle>
        <a:tcBdr/>
        <a:fill>
          <a:solidFill>
            <a:schemeClr val="accent1"/>
          </a:solidFill>
        </a:fill>
      </a:tcStyle>
    </a:firstCol>
    <a:lastRow>
      <a:tcTxStyle b="on">
        <a:fontRef idx="minor"/>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17" d="100"/>
          <a:sy n="117" d="100"/>
        </p:scale>
        <p:origin x="808"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4"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68144133" name="Slide Image Placeholder 1"/>
          <p:cNvSpPr>
            <a:spLocks noGrp="1" noRot="1" noChangeAspect="1"/>
          </p:cNvSpPr>
          <p:nvPr>
            <p:ph type="sldImg"/>
          </p:nvPr>
        </p:nvSpPr>
        <p:spPr bwMode="auto"/>
      </p:sp>
      <p:sp>
        <p:nvSpPr>
          <p:cNvPr id="1867561961" name="Notes Placeholder 2"/>
          <p:cNvSpPr>
            <a:spLocks noGrp="1"/>
          </p:cNvSpPr>
          <p:nvPr>
            <p:ph type="body" idx="1"/>
          </p:nvPr>
        </p:nvSpPr>
        <p:spPr bwMode="auto"/>
        <p:txBody>
          <a:bodyPr/>
          <a:lstStyle/>
          <a:p>
            <a:pPr>
              <a:defRPr/>
            </a:pPr>
            <a:r>
              <a:t>adhesion au metrique, puis on affiche pas que la techno</a:t>
            </a:r>
          </a:p>
        </p:txBody>
      </p:sp>
      <p:sp>
        <p:nvSpPr>
          <p:cNvPr id="200912281" name="Slide Number Placeholder 3"/>
          <p:cNvSpPr>
            <a:spLocks noGrp="1"/>
          </p:cNvSpPr>
          <p:nvPr>
            <p:ph type="sldNum" sz="quarter" idx="10"/>
          </p:nvPr>
        </p:nvSpPr>
        <p:spPr bwMode="auto"/>
        <p:txBody>
          <a:bodyPr/>
          <a:lstStyle/>
          <a:p>
            <a:pPr>
              <a:defRPr/>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matchingName="Disposition personnalisée" userDrawn="1">
  <p:cSld name="Disposition personnalisée">
    <p:spTree>
      <p:nvGrpSpPr>
        <p:cNvPr id="1" name=""/>
        <p:cNvGrpSpPr/>
        <p:nvPr/>
      </p:nvGrpSpPr>
      <p:grpSpPr bwMode="auto">
        <a:xfrm>
          <a:off x="0" y="0"/>
          <a:ext cx="0" cy="0"/>
          <a:chOff x="0" y="0"/>
          <a:chExt cx="0" cy="0"/>
        </a:xfrm>
      </p:grpSpPr>
      <p:sp>
        <p:nvSpPr>
          <p:cNvPr id="20" name="Google Shape;20;p33"/>
          <p:cNvSpPr/>
          <p:nvPr/>
        </p:nvSpPr>
        <p:spPr bwMode="auto">
          <a:xfrm>
            <a:off x="11574171" y="6453336"/>
            <a:ext cx="670080" cy="502613"/>
          </a:xfrm>
          <a:custGeom>
            <a:avLst/>
            <a:gdLst/>
            <a:ahLst/>
            <a:cxnLst/>
            <a:rect l="l" t="t" r="r" b="b"/>
            <a:pathLst>
              <a:path w="21600" h="21600"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noFill/>
          <a:ln>
            <a:noFill/>
          </a:ln>
        </p:spPr>
        <p:txBody>
          <a:bodyPr spcFirstLastPara="1" wrap="square" lIns="13050" tIns="13050" rIns="13050" bIns="13050" anchor="ctr" anchorCtr="1">
            <a:noAutofit/>
          </a:bodyPr>
          <a:lstStyle/>
          <a:p>
            <a:pPr marL="0" marR="0" lvl="0" indent="0" algn="ctr">
              <a:lnSpc>
                <a:spcPct val="95000"/>
              </a:lnSpc>
              <a:spcBef>
                <a:spcPts val="0"/>
              </a:spcBef>
              <a:spcAft>
                <a:spcPts val="0"/>
              </a:spcAft>
              <a:buClr>
                <a:srgbClr val="000000"/>
              </a:buClr>
              <a:buSzPts val="810"/>
              <a:buFont typeface="Noto Sans Symbols"/>
              <a:buNone/>
              <a:defRPr/>
            </a:pPr>
            <a:fld id="{00000000-1234-1234-1234-123412341234}" type="slidenum">
              <a:rPr lang="fr-FR" sz="1800" b="0" i="0" u="none" strike="noStrike" cap="none">
                <a:solidFill>
                  <a:srgbClr val="000080"/>
                </a:solidFill>
                <a:latin typeface="Calibri"/>
                <a:ea typeface="Calibri"/>
                <a:cs typeface="Calibri"/>
              </a:rPr>
              <a:t>‹N°›</a:t>
            </a:fld>
            <a:endParaRPr sz="1800" b="0" i="0" u="none" strike="noStrike" cap="none">
              <a:solidFill>
                <a:srgbClr val="000080"/>
              </a:solidFill>
              <a:latin typeface="Calibri"/>
              <a:ea typeface="Calibri"/>
              <a:cs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matchingName="Vide" type="blank" userDrawn="1">
  <p:cSld name="Vide">
    <p:spTree>
      <p:nvGrpSpPr>
        <p:cNvPr id="1" name=""/>
        <p:cNvGrpSpPr/>
        <p:nvPr/>
      </p:nvGrpSpPr>
      <p:grpSpPr bwMode="auto">
        <a:xfrm>
          <a:off x="0" y="0"/>
          <a:ext cx="0" cy="0"/>
          <a:chOff x="0" y="0"/>
          <a:chExt cx="0" cy="0"/>
        </a:xfrm>
      </p:grpSpPr>
      <p:sp>
        <p:nvSpPr>
          <p:cNvPr id="16" name="Google Shape;16;p43"/>
          <p:cNvSpPr txBox="1">
            <a:spLocks noGrp="1"/>
          </p:cNvSpPr>
          <p:nvPr>
            <p:ph type="dt" idx="10"/>
          </p:nvPr>
        </p:nvSpPr>
        <p:spPr bwMode="auto">
          <a:xfrm>
            <a:off x="4738800" y="6489325"/>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7" name="Google Shape;17;p43"/>
          <p:cNvSpPr txBox="1">
            <a:spLocks noGrp="1"/>
          </p:cNvSpPr>
          <p:nvPr>
            <p:ph type="ftr" idx="11"/>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lvl1pPr marR="0" lvl="0" algn="l">
              <a:lnSpc>
                <a:spcPct val="100000"/>
              </a:lnSpc>
              <a:spcBef>
                <a:spcPts val="0"/>
              </a:spcBef>
              <a:spcAft>
                <a:spcPts val="0"/>
              </a:spcAft>
              <a:buSzPts val="1400"/>
              <a:buNone/>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defRPr>
            </a:lvl9pPr>
          </a:lstStyle>
          <a:p>
            <a:pPr>
              <a:defRPr/>
            </a:pPr>
            <a:endParaRPr/>
          </a:p>
        </p:txBody>
      </p:sp>
      <p:sp>
        <p:nvSpPr>
          <p:cNvPr id="18" name="Google Shape;18;p43"/>
          <p:cNvSpPr txBox="1">
            <a:spLocks noGrp="1"/>
          </p:cNvSpPr>
          <p:nvPr>
            <p:ph type="sldNum" idx="12"/>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None/>
              <a:defRPr sz="1400" b="0" i="0" u="none" strike="noStrike" cap="none">
                <a:solidFill>
                  <a:srgbClr val="000000"/>
                </a:solidFill>
                <a:latin typeface="Arial"/>
                <a:ea typeface="Arial"/>
                <a:cs typeface="Arial"/>
              </a:defRPr>
            </a:lvl1pPr>
            <a:lvl2pPr marL="0" marR="0" lvl="1" indent="0" algn="l">
              <a:lnSpc>
                <a:spcPct val="100000"/>
              </a:lnSpc>
              <a:spcBef>
                <a:spcPts val="0"/>
              </a:spcBef>
              <a:spcAft>
                <a:spcPts val="0"/>
              </a:spcAft>
              <a:buNone/>
              <a:defRPr sz="1400" b="0" i="0" u="none" strike="noStrike" cap="none">
                <a:solidFill>
                  <a:srgbClr val="000000"/>
                </a:solidFill>
                <a:latin typeface="Arial"/>
                <a:ea typeface="Arial"/>
                <a:cs typeface="Arial"/>
              </a:defRPr>
            </a:lvl2pPr>
            <a:lvl3pPr marL="0" marR="0" lvl="2" indent="0" algn="l">
              <a:lnSpc>
                <a:spcPct val="100000"/>
              </a:lnSpc>
              <a:spcBef>
                <a:spcPts val="0"/>
              </a:spcBef>
              <a:spcAft>
                <a:spcPts val="0"/>
              </a:spcAft>
              <a:buNone/>
              <a:defRPr sz="1400" b="0" i="0" u="none" strike="noStrike" cap="none">
                <a:solidFill>
                  <a:srgbClr val="000000"/>
                </a:solidFill>
                <a:latin typeface="Arial"/>
                <a:ea typeface="Arial"/>
                <a:cs typeface="Arial"/>
              </a:defRPr>
            </a:lvl3pPr>
            <a:lvl4pPr marL="0" marR="0" lvl="3" indent="0" algn="l">
              <a:lnSpc>
                <a:spcPct val="100000"/>
              </a:lnSpc>
              <a:spcBef>
                <a:spcPts val="0"/>
              </a:spcBef>
              <a:spcAft>
                <a:spcPts val="0"/>
              </a:spcAft>
              <a:buNone/>
              <a:defRPr sz="1400" b="0" i="0" u="none" strike="noStrike" cap="none">
                <a:solidFill>
                  <a:srgbClr val="000000"/>
                </a:solidFill>
                <a:latin typeface="Arial"/>
                <a:ea typeface="Arial"/>
                <a:cs typeface="Arial"/>
              </a:defRPr>
            </a:lvl4pPr>
            <a:lvl5pPr marL="0" marR="0" lvl="4" indent="0" algn="l">
              <a:lnSpc>
                <a:spcPct val="100000"/>
              </a:lnSpc>
              <a:spcBef>
                <a:spcPts val="0"/>
              </a:spcBef>
              <a:spcAft>
                <a:spcPts val="0"/>
              </a:spcAft>
              <a:buNone/>
              <a:defRPr sz="1400" b="0" i="0" u="none" strike="noStrike" cap="none">
                <a:solidFill>
                  <a:srgbClr val="000000"/>
                </a:solidFill>
                <a:latin typeface="Arial"/>
                <a:ea typeface="Arial"/>
                <a:cs typeface="Arial"/>
              </a:defRPr>
            </a:lvl5pPr>
            <a:lvl6pPr marL="0" marR="0" lvl="5" indent="0" algn="l">
              <a:lnSpc>
                <a:spcPct val="100000"/>
              </a:lnSpc>
              <a:spcBef>
                <a:spcPts val="0"/>
              </a:spcBef>
              <a:spcAft>
                <a:spcPts val="0"/>
              </a:spcAft>
              <a:buNone/>
              <a:defRPr sz="1400" b="0" i="0" u="none" strike="noStrike" cap="none">
                <a:solidFill>
                  <a:srgbClr val="000000"/>
                </a:solidFill>
                <a:latin typeface="Arial"/>
                <a:ea typeface="Arial"/>
                <a:cs typeface="Arial"/>
              </a:defRPr>
            </a:lvl6pPr>
            <a:lvl7pPr marL="0" marR="0" lvl="6" indent="0" algn="l">
              <a:lnSpc>
                <a:spcPct val="100000"/>
              </a:lnSpc>
              <a:spcBef>
                <a:spcPts val="0"/>
              </a:spcBef>
              <a:spcAft>
                <a:spcPts val="0"/>
              </a:spcAft>
              <a:buNone/>
              <a:defRPr sz="1400" b="0" i="0" u="none" strike="noStrike" cap="none">
                <a:solidFill>
                  <a:srgbClr val="000000"/>
                </a:solidFill>
                <a:latin typeface="Arial"/>
                <a:ea typeface="Arial"/>
                <a:cs typeface="Arial"/>
              </a:defRPr>
            </a:lvl7pPr>
            <a:lvl8pPr marL="0" marR="0" lvl="7" indent="0" algn="l">
              <a:lnSpc>
                <a:spcPct val="100000"/>
              </a:lnSpc>
              <a:spcBef>
                <a:spcPts val="0"/>
              </a:spcBef>
              <a:spcAft>
                <a:spcPts val="0"/>
              </a:spcAft>
              <a:buNone/>
              <a:defRPr sz="1400" b="0" i="0" u="none" strike="noStrike" cap="none">
                <a:solidFill>
                  <a:srgbClr val="000000"/>
                </a:solidFill>
                <a:latin typeface="Arial"/>
                <a:ea typeface="Arial"/>
                <a:cs typeface="Arial"/>
              </a:defRPr>
            </a:lvl8pPr>
            <a:lvl9pPr marL="0" marR="0" lvl="8" indent="0" algn="l">
              <a:lnSpc>
                <a:spcPct val="100000"/>
              </a:lnSpc>
              <a:spcBef>
                <a:spcPts val="0"/>
              </a:spcBef>
              <a:spcAft>
                <a:spcPts val="0"/>
              </a:spcAft>
              <a:buNone/>
              <a:defRPr sz="1400" b="0" i="0" u="none" strike="noStrike" cap="none">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bwMode="auto">
        <a:xfrm>
          <a:off x="0" y="0"/>
          <a:ext cx="0" cy="0"/>
          <a:chOff x="0" y="0"/>
          <a:chExt cx="0" cy="0"/>
        </a:xfrm>
      </p:grpSpPr>
      <p:sp>
        <p:nvSpPr>
          <p:cNvPr id="10" name="Google Shape;10;p31"/>
          <p:cNvSpPr/>
          <p:nvPr/>
        </p:nvSpPr>
        <p:spPr bwMode="auto">
          <a:xfrm>
            <a:off x="13441" y="6119206"/>
            <a:ext cx="1140480" cy="182899"/>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a:noFill/>
          </a:ln>
        </p:spPr>
        <p:txBody>
          <a:bodyPr spcFirstLastPara="1" wrap="square" lIns="81625" tIns="40800" rIns="81625" bIns="40800" anchor="ctr" anchorCtr="0">
            <a:noAutofit/>
          </a:bodyPr>
          <a:lstStyle/>
          <a:p>
            <a:pPr marL="0" marR="0" lvl="0" indent="0" algn="l">
              <a:lnSpc>
                <a:spcPct val="95000"/>
              </a:lnSpc>
              <a:spcBef>
                <a:spcPts val="0"/>
              </a:spcBef>
              <a:spcAft>
                <a:spcPts val="0"/>
              </a:spcAft>
              <a:buClr>
                <a:srgbClr val="000000"/>
              </a:buClr>
              <a:buSzPts val="990"/>
              <a:buFont typeface="Noto Sans Symbols"/>
              <a:buNone/>
              <a:defRPr/>
            </a:pPr>
            <a:endParaRPr sz="2200" b="0" i="0" u="none" strike="noStrike" cap="none">
              <a:solidFill>
                <a:srgbClr val="000080"/>
              </a:solidFill>
              <a:latin typeface="Times New Roman"/>
              <a:ea typeface="Times New Roman"/>
              <a:cs typeface="Times New Roman"/>
            </a:endParaRPr>
          </a:p>
        </p:txBody>
      </p:sp>
      <p:sp>
        <p:nvSpPr>
          <p:cNvPr id="11" name="Google Shape;11;p31"/>
          <p:cNvSpPr txBox="1">
            <a:spLocks noGrp="1"/>
          </p:cNvSpPr>
          <p:nvPr>
            <p:ph type="dt" idx="10"/>
          </p:nvPr>
        </p:nvSpPr>
        <p:spPr bwMode="auto">
          <a:xfrm>
            <a:off x="4738800" y="6489325"/>
            <a:ext cx="27432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Clr>
                <a:srgbClr val="000000"/>
              </a:buClr>
              <a:buSzPts val="1400"/>
              <a:buFont typeface="Arial"/>
              <a:buNone/>
              <a:defRPr sz="1200" b="0" i="1" u="none" strike="noStrike" cap="none">
                <a:solidFill>
                  <a:srgbClr val="000080"/>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9pPr>
          </a:lstStyle>
          <a:p>
            <a:pPr>
              <a:defRPr/>
            </a:pPr>
            <a:endParaRPr/>
          </a:p>
        </p:txBody>
      </p:sp>
      <p:pic>
        <p:nvPicPr>
          <p:cNvPr id="2" name="Image 1"/>
          <p:cNvPicPr>
            <a:picLocks noChangeAspect="1"/>
          </p:cNvPicPr>
          <p:nvPr userDrawn="1"/>
        </p:nvPicPr>
        <p:blipFill>
          <a:blip r:embed="rId4" cstate="email">
            <a:extLst>
              <a:ext uri="{28A0092B-C50C-407E-A947-70E740481C1C}">
                <a14:useLocalDpi xmlns:a14="http://schemas.microsoft.com/office/drawing/2010/main"/>
              </a:ext>
            </a:extLst>
          </a:blip>
          <a:stretch/>
        </p:blipFill>
        <p:spPr bwMode="auto">
          <a:xfrm>
            <a:off x="13441" y="0"/>
            <a:ext cx="1584175" cy="1154731"/>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39.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8.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40.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jpe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54.jpeg"/></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61.png"/><Relationship Id="rId7" Type="http://schemas.openxmlformats.org/officeDocument/2006/relationships/image" Target="../media/image64.png"/><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63.png"/><Relationship Id="rId11" Type="http://schemas.openxmlformats.org/officeDocument/2006/relationships/image" Target="../media/image67.png"/><Relationship Id="rId5" Type="http://schemas.openxmlformats.org/officeDocument/2006/relationships/image" Target="../media/image62.png"/><Relationship Id="rId10" Type="http://schemas.openxmlformats.org/officeDocument/2006/relationships/image" Target="../media/image66.png"/><Relationship Id="rId4" Type="http://schemas.openxmlformats.org/officeDocument/2006/relationships/image" Target="../media/image59.png"/><Relationship Id="rId9" Type="http://schemas.openxmlformats.org/officeDocument/2006/relationships/image" Target="../media/image6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3" Type="http://schemas.openxmlformats.org/officeDocument/2006/relationships/image" Target="../media/image69.png"/><Relationship Id="rId7" Type="http://schemas.openxmlformats.org/officeDocument/2006/relationships/image" Target="../media/image72.png"/><Relationship Id="rId12" Type="http://schemas.openxmlformats.org/officeDocument/2006/relationships/image" Target="../media/image77.png"/><Relationship Id="rId2" Type="http://schemas.openxmlformats.org/officeDocument/2006/relationships/image" Target="../media/image68.png"/><Relationship Id="rId1" Type="http://schemas.openxmlformats.org/officeDocument/2006/relationships/slideLayout" Target="../slideLayouts/slideLayout1.xml"/><Relationship Id="rId6" Type="http://schemas.openxmlformats.org/officeDocument/2006/relationships/image" Target="../media/image71.png"/><Relationship Id="rId11" Type="http://schemas.openxmlformats.org/officeDocument/2006/relationships/image" Target="../media/image76.png"/><Relationship Id="rId5" Type="http://schemas.openxmlformats.org/officeDocument/2006/relationships/image" Target="../media/image33.png"/><Relationship Id="rId10" Type="http://schemas.openxmlformats.org/officeDocument/2006/relationships/image" Target="../media/image75.png"/><Relationship Id="rId4" Type="http://schemas.openxmlformats.org/officeDocument/2006/relationships/image" Target="../media/image70.png"/><Relationship Id="rId9" Type="http://schemas.openxmlformats.org/officeDocument/2006/relationships/image" Target="../media/image74.png"/><Relationship Id="rId1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1.png"/><Relationship Id="rId1" Type="http://schemas.openxmlformats.org/officeDocument/2006/relationships/slideLayout" Target="../slideLayouts/slideLayout1.xml"/><Relationship Id="rId5" Type="http://schemas.openxmlformats.org/officeDocument/2006/relationships/image" Target="../media/image81.png"/><Relationship Id="rId4" Type="http://schemas.openxmlformats.org/officeDocument/2006/relationships/image" Target="../media/image80.png"/></Relationships>
</file>

<file path=ppt/slides/_rels/slide2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61.png"/><Relationship Id="rId7" Type="http://schemas.openxmlformats.org/officeDocument/2006/relationships/image" Target="../media/image64.png"/><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63.png"/><Relationship Id="rId11" Type="http://schemas.openxmlformats.org/officeDocument/2006/relationships/image" Target="../media/image67.png"/><Relationship Id="rId5" Type="http://schemas.openxmlformats.org/officeDocument/2006/relationships/image" Target="../media/image62.png"/><Relationship Id="rId10" Type="http://schemas.openxmlformats.org/officeDocument/2006/relationships/image" Target="../media/image66.png"/><Relationship Id="rId4" Type="http://schemas.openxmlformats.org/officeDocument/2006/relationships/image" Target="../media/image59.png"/><Relationship Id="rId9" Type="http://schemas.openxmlformats.org/officeDocument/2006/relationships/image" Target="../media/image6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wso2/reference-architecture/blob/master/reference-cloud-native-architecture-digital-enterprise.md" TargetMode="External"/><Relationship Id="rId2" Type="http://schemas.openxmlformats.org/officeDocument/2006/relationships/hyperlink" Target="https://12factor.net/fr/" TargetMode="External"/><Relationship Id="rId1" Type="http://schemas.openxmlformats.org/officeDocument/2006/relationships/slideLayout" Target="../slideLayouts/slideLayout2.xml"/><Relationship Id="rId4" Type="http://schemas.openxmlformats.org/officeDocument/2006/relationships/hyperlink" Target="https://mogador26.github.io/cct-cloud-native/pages/architecture/00-doctrine-cloud.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89.png"/><Relationship Id="rId3" Type="http://schemas.openxmlformats.org/officeDocument/2006/relationships/image" Target="../media/image74.png"/><Relationship Id="rId7" Type="http://schemas.openxmlformats.org/officeDocument/2006/relationships/image" Target="../media/image68.png"/><Relationship Id="rId12"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1.xml"/><Relationship Id="rId6" Type="http://schemas.openxmlformats.org/officeDocument/2006/relationships/image" Target="../media/image85.png"/><Relationship Id="rId11" Type="http://schemas.openxmlformats.org/officeDocument/2006/relationships/image" Target="../media/image87.png"/><Relationship Id="rId5" Type="http://schemas.openxmlformats.org/officeDocument/2006/relationships/image" Target="../media/image84.png"/><Relationship Id="rId10" Type="http://schemas.openxmlformats.org/officeDocument/2006/relationships/image" Target="../media/image86.png"/><Relationship Id="rId4" Type="http://schemas.openxmlformats.org/officeDocument/2006/relationships/image" Target="../media/image75.png"/><Relationship Id="rId9" Type="http://schemas.openxmlformats.org/officeDocument/2006/relationships/image" Target="../media/image70.png"/><Relationship Id="rId14" Type="http://schemas.openxmlformats.org/officeDocument/2006/relationships/image" Target="../media/image90.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614540682" name="Google Shape;26;p1"/>
          <p:cNvPicPr/>
          <p:nvPr/>
        </p:nvPicPr>
        <p:blipFill>
          <a:blip r:embed="rId2" cstate="email">
            <a:alphaModFix/>
            <a:extLst>
              <a:ext uri="{28A0092B-C50C-407E-A947-70E740481C1C}">
                <a14:useLocalDpi xmlns:a14="http://schemas.microsoft.com/office/drawing/2010/main"/>
              </a:ext>
            </a:extLst>
          </a:blip>
          <a:stretch/>
        </p:blipFill>
        <p:spPr bwMode="auto">
          <a:xfrm>
            <a:off x="11424592" y="116001"/>
            <a:ext cx="720000" cy="720000"/>
          </a:xfrm>
          <a:prstGeom prst="rect">
            <a:avLst/>
          </a:prstGeom>
          <a:noFill/>
          <a:ln>
            <a:noFill/>
          </a:ln>
        </p:spPr>
      </p:pic>
      <p:sp>
        <p:nvSpPr>
          <p:cNvPr id="516700424" name="Google Shape;28;p1"/>
          <p:cNvSpPr txBox="1"/>
          <p:nvPr/>
        </p:nvSpPr>
        <p:spPr bwMode="auto">
          <a:xfrm>
            <a:off x="2256414" y="93070"/>
            <a:ext cx="9051699" cy="4378631"/>
          </a:xfrm>
          <a:prstGeom prst="rect">
            <a:avLst/>
          </a:prstGeom>
          <a:noFill/>
          <a:ln>
            <a:noFill/>
          </a:ln>
        </p:spPr>
        <p:txBody>
          <a:bodyPr spcFirstLastPara="1" wrap="square" lIns="434846" tIns="217422" rIns="434846" bIns="217422" anchor="t" anchorCtr="0">
            <a:spAutoFit/>
          </a:bodyPr>
          <a:lstStyle/>
          <a:p>
            <a:pPr marL="0" marR="0" lvl="0" indent="0" algn="l">
              <a:lnSpc>
                <a:spcPct val="100000"/>
              </a:lnSpc>
              <a:spcBef>
                <a:spcPts val="0"/>
              </a:spcBef>
              <a:spcAft>
                <a:spcPts val="0"/>
              </a:spcAft>
              <a:buNone/>
              <a:defRPr/>
            </a:pPr>
            <a:r>
              <a:rPr lang="fr-FR" sz="2800" b="1" i="0" u="none" strike="noStrike" cap="none" dirty="0">
                <a:solidFill>
                  <a:schemeClr val="accent2">
                    <a:lumMod val="40000"/>
                    <a:lumOff val="60000"/>
                  </a:schemeClr>
                </a:solidFill>
                <a:latin typeface="Marianne"/>
                <a:ea typeface="Open Sans"/>
                <a:cs typeface="Open Sans"/>
              </a:rPr>
              <a:t>Mise en place de l’offre </a:t>
            </a:r>
            <a:r>
              <a:rPr lang="fr-FR" sz="2800" b="1" i="0" u="none" strike="noStrike" cap="none" spc="0" dirty="0">
                <a:solidFill>
                  <a:schemeClr val="accent2">
                    <a:lumMod val="40000"/>
                    <a:lumOff val="60000"/>
                  </a:schemeClr>
                </a:solidFill>
                <a:latin typeface="Marianne"/>
                <a:ea typeface="Open Sans"/>
                <a:cs typeface="Open Sans"/>
              </a:rPr>
              <a:t>interministérielle</a:t>
            </a:r>
          </a:p>
          <a:p>
            <a:pPr marL="0" marR="0" lvl="0" indent="0" algn="l">
              <a:lnSpc>
                <a:spcPct val="100000"/>
              </a:lnSpc>
              <a:spcBef>
                <a:spcPts val="0"/>
              </a:spcBef>
              <a:spcAft>
                <a:spcPts val="0"/>
              </a:spcAft>
              <a:buNone/>
              <a:defRPr/>
            </a:pPr>
            <a:r>
              <a:rPr lang="fr-FR" sz="2800" b="1" i="0" u="none" strike="noStrike" cap="none" spc="0" dirty="0">
                <a:solidFill>
                  <a:schemeClr val="bg1">
                    <a:lumMod val="50000"/>
                  </a:schemeClr>
                </a:solidFill>
                <a:latin typeface="Marianne"/>
                <a:ea typeface="Open Sans"/>
                <a:cs typeface="Open Sans"/>
              </a:rPr>
              <a:t>au profit de la doctrine Cloud au centre de l’État </a:t>
            </a:r>
            <a:r>
              <a:rPr lang="fr-FR" sz="2800" b="0" i="0" u="none" strike="noStrike" cap="none" spc="0" dirty="0">
                <a:solidFill>
                  <a:schemeClr val="bg1">
                    <a:lumMod val="50000"/>
                  </a:schemeClr>
                </a:solidFill>
                <a:latin typeface="Marianne"/>
                <a:ea typeface="Open Sans"/>
                <a:cs typeface="Marianne"/>
              </a:rPr>
              <a:t> </a:t>
            </a:r>
            <a:r>
              <a:rPr lang="fr-FR" sz="2800" b="1" i="0" u="none" strike="noStrike" cap="none" spc="0" dirty="0">
                <a:solidFill>
                  <a:schemeClr val="bg1">
                    <a:lumMod val="50000"/>
                  </a:schemeClr>
                </a:solidFill>
                <a:latin typeface="Marianne"/>
                <a:ea typeface="Open Sans"/>
                <a:cs typeface="Open Sans"/>
              </a:rPr>
              <a:t>et migration d’applications</a:t>
            </a:r>
            <a:r>
              <a:rPr lang="fr-FR" sz="2800" b="1" i="0" u="none" strike="noStrike" cap="none" spc="0" dirty="0">
                <a:solidFill>
                  <a:schemeClr val="accent2">
                    <a:lumMod val="40000"/>
                    <a:lumOff val="60000"/>
                  </a:schemeClr>
                </a:solidFill>
                <a:latin typeface="Marianne"/>
                <a:ea typeface="Open Sans"/>
                <a:cs typeface="Open Sans"/>
              </a:rPr>
              <a:t> </a:t>
            </a:r>
            <a:endParaRPr sz="2800" b="1" i="0" u="none" strike="noStrike" cap="none" dirty="0">
              <a:solidFill>
                <a:schemeClr val="bg1">
                  <a:lumMod val="50000"/>
                </a:schemeClr>
              </a:solidFill>
              <a:latin typeface="Marianne"/>
              <a:ea typeface="Open Sans"/>
              <a:cs typeface="Open Sans"/>
            </a:endParaRPr>
          </a:p>
          <a:p>
            <a:pPr marL="0" marR="0" lvl="0" indent="0" algn="l">
              <a:lnSpc>
                <a:spcPct val="100000"/>
              </a:lnSpc>
              <a:spcBef>
                <a:spcPts val="0"/>
              </a:spcBef>
              <a:spcAft>
                <a:spcPts val="0"/>
              </a:spcAft>
              <a:buNone/>
              <a:defRPr/>
            </a:pPr>
            <a:r>
              <a:rPr lang="fr-FR" sz="2800" b="1" i="0" u="none" strike="noStrike" cap="none" dirty="0">
                <a:solidFill>
                  <a:schemeClr val="accent2">
                    <a:lumMod val="40000"/>
                    <a:lumOff val="60000"/>
                  </a:schemeClr>
                </a:solidFill>
                <a:latin typeface="Marianne"/>
                <a:ea typeface="Open Sans"/>
                <a:cs typeface="Open Sans"/>
              </a:rPr>
              <a:t> </a:t>
            </a:r>
            <a:endParaRPr sz="2800" b="1" i="0" u="none" strike="noStrike" cap="none" dirty="0">
              <a:solidFill>
                <a:schemeClr val="accent2">
                  <a:lumMod val="40000"/>
                  <a:lumOff val="60000"/>
                </a:schemeClr>
              </a:solidFill>
              <a:latin typeface="Marianne"/>
              <a:ea typeface="Open Sans"/>
              <a:cs typeface="Open Sans"/>
            </a:endParaRPr>
          </a:p>
          <a:p>
            <a:pPr marL="0" marR="0" lvl="0" indent="0" algn="l">
              <a:lnSpc>
                <a:spcPct val="100000"/>
              </a:lnSpc>
              <a:spcBef>
                <a:spcPts val="0"/>
              </a:spcBef>
              <a:spcAft>
                <a:spcPts val="0"/>
              </a:spcAft>
              <a:buNone/>
              <a:defRPr/>
            </a:pPr>
            <a:r>
              <a:rPr lang="fr-FR" sz="4800" b="1" i="0" u="none" strike="noStrike" cap="none" spc="0" dirty="0">
                <a:solidFill>
                  <a:srgbClr val="0070C0"/>
                </a:solidFill>
                <a:latin typeface="Marianne"/>
                <a:ea typeface="Open Sans"/>
                <a:cs typeface="Open Sans"/>
              </a:rPr>
              <a:t>Cloud </a:t>
            </a:r>
            <a:r>
              <a:rPr lang="fr-FR" sz="4800" b="1" i="0" u="none" strike="noStrike" cap="none" spc="0" dirty="0">
                <a:solidFill>
                  <a:srgbClr val="0070C0"/>
                </a:solidFill>
                <a:latin typeface="Marianne"/>
                <a:ea typeface="Marianne"/>
                <a:cs typeface="Marianne"/>
              </a:rPr>
              <a:t>π Native</a:t>
            </a:r>
          </a:p>
          <a:p>
            <a:pPr marL="0" marR="0" lvl="0" indent="0" algn="l">
              <a:lnSpc>
                <a:spcPct val="100000"/>
              </a:lnSpc>
              <a:spcBef>
                <a:spcPts val="0"/>
              </a:spcBef>
              <a:spcAft>
                <a:spcPts val="0"/>
              </a:spcAft>
              <a:buNone/>
              <a:defRPr/>
            </a:pPr>
            <a:r>
              <a:rPr lang="fr-FR" sz="4800" b="1" dirty="0">
                <a:solidFill>
                  <a:schemeClr val="tx1">
                    <a:lumMod val="65000"/>
                    <a:lumOff val="35000"/>
                  </a:schemeClr>
                </a:solidFill>
                <a:latin typeface="Marianne"/>
                <a:ea typeface="Open Sans"/>
                <a:cs typeface="Open Sans"/>
              </a:rPr>
              <a:t>La qualité en continue</a:t>
            </a:r>
            <a:endParaRPr sz="4800" b="1" i="0" u="none" strike="noStrike" cap="none" dirty="0">
              <a:solidFill>
                <a:schemeClr val="tx1">
                  <a:lumMod val="50000"/>
                  <a:lumOff val="50000"/>
                </a:schemeClr>
              </a:solidFill>
              <a:latin typeface="Marianne"/>
              <a:ea typeface="Open Sans"/>
              <a:cs typeface="Open Sans"/>
            </a:endParaRPr>
          </a:p>
          <a:p>
            <a:pPr marL="0" marR="0" lvl="0" indent="0" algn="l">
              <a:lnSpc>
                <a:spcPct val="100000"/>
              </a:lnSpc>
              <a:spcBef>
                <a:spcPts val="0"/>
              </a:spcBef>
              <a:spcAft>
                <a:spcPts val="0"/>
              </a:spcAft>
              <a:buNone/>
              <a:defRPr/>
            </a:pPr>
            <a:r>
              <a:rPr lang="fr-FR" sz="4800" b="1" i="0" u="none" strike="noStrike" cap="none" spc="0" dirty="0">
                <a:solidFill>
                  <a:srgbClr val="0070C0"/>
                </a:solidFill>
                <a:latin typeface="Marianne"/>
                <a:ea typeface="Marianne"/>
                <a:cs typeface="Marianne"/>
              </a:rPr>
              <a:t> </a:t>
            </a:r>
            <a:r>
              <a:rPr lang="fr-FR" sz="4800" b="1" i="0" u="none" strike="noStrike" cap="none" dirty="0">
                <a:solidFill>
                  <a:srgbClr val="0070C0"/>
                </a:solidFill>
                <a:latin typeface="Marianne"/>
                <a:ea typeface="Open Sans"/>
                <a:cs typeface="Open Sans"/>
              </a:rPr>
              <a:t> </a:t>
            </a:r>
            <a:endParaRPr sz="1600" b="1" dirty="0">
              <a:latin typeface="Marianne"/>
            </a:endParaRPr>
          </a:p>
        </p:txBody>
      </p:sp>
      <p:pic>
        <p:nvPicPr>
          <p:cNvPr id="1686652044" name="Google Shape;29;p1"/>
          <p:cNvPicPr/>
          <p:nvPr/>
        </p:nvPicPr>
        <p:blipFill>
          <a:blip r:embed="rId3" cstate="email">
            <a:alphaModFix/>
            <a:extLst>
              <a:ext uri="{28A0092B-C50C-407E-A947-70E740481C1C}">
                <a14:useLocalDpi xmlns:a14="http://schemas.microsoft.com/office/drawing/2010/main"/>
              </a:ext>
            </a:extLst>
          </a:blip>
          <a:stretch/>
        </p:blipFill>
        <p:spPr bwMode="auto">
          <a:xfrm>
            <a:off x="16756" y="2703609"/>
            <a:ext cx="2136250" cy="1278187"/>
          </a:xfrm>
          <a:prstGeom prst="rect">
            <a:avLst/>
          </a:prstGeom>
          <a:noFill/>
          <a:ln>
            <a:noFill/>
          </a:ln>
        </p:spPr>
      </p:pic>
      <p:pic>
        <p:nvPicPr>
          <p:cNvPr id="468103567" name="Google Shape;30;p1"/>
          <p:cNvPicPr/>
          <p:nvPr/>
        </p:nvPicPr>
        <p:blipFill>
          <a:blip r:embed="rId4" cstate="email">
            <a:alphaModFix/>
            <a:extLst>
              <a:ext uri="{28A0092B-C50C-407E-A947-70E740481C1C}">
                <a14:useLocalDpi xmlns:a14="http://schemas.microsoft.com/office/drawing/2010/main"/>
              </a:ext>
            </a:extLst>
          </a:blip>
          <a:stretch/>
        </p:blipFill>
        <p:spPr bwMode="auto">
          <a:xfrm>
            <a:off x="0" y="4278903"/>
            <a:ext cx="12192000" cy="2572622"/>
          </a:xfrm>
          <a:prstGeom prst="rect">
            <a:avLst/>
          </a:prstGeom>
          <a:noFill/>
          <a:ln>
            <a:noFill/>
          </a:ln>
        </p:spPr>
      </p:pic>
      <p:sp>
        <p:nvSpPr>
          <p:cNvPr id="1607783304" name="Google Shape;31;p1"/>
          <p:cNvSpPr txBox="1"/>
          <p:nvPr/>
        </p:nvSpPr>
        <p:spPr bwMode="auto">
          <a:xfrm>
            <a:off x="16755" y="5231177"/>
            <a:ext cx="2520261" cy="457191"/>
          </a:xfrm>
          <a:prstGeom prst="rect">
            <a:avLst/>
          </a:prstGeom>
          <a:noFill/>
          <a:ln>
            <a:noFill/>
          </a:ln>
        </p:spPr>
        <p:txBody>
          <a:bodyPr spcFirstLastPara="1" wrap="square" lIns="91422" tIns="45698" rIns="91422" bIns="45698" anchor="t" anchorCtr="0">
            <a:spAutoFit/>
          </a:bodyPr>
          <a:lstStyle/>
          <a:p>
            <a:pPr marL="0" marR="0" lvl="0" indent="0" algn="l">
              <a:lnSpc>
                <a:spcPct val="100000"/>
              </a:lnSpc>
              <a:spcBef>
                <a:spcPts val="0"/>
              </a:spcBef>
              <a:spcAft>
                <a:spcPts val="0"/>
              </a:spcAft>
              <a:buClr>
                <a:srgbClr val="000000"/>
              </a:buClr>
              <a:buSzPts val="2400"/>
              <a:buFont typeface="Arial"/>
              <a:buNone/>
              <a:defRPr/>
            </a:pPr>
            <a:r>
              <a:rPr lang="fr-FR" sz="2400" b="1" i="0" u="none" strike="noStrike" cap="none">
                <a:solidFill>
                  <a:srgbClr val="1F497D"/>
                </a:solidFill>
                <a:latin typeface="Marianne"/>
                <a:ea typeface="Calibri"/>
                <a:cs typeface="Calibri"/>
              </a:rPr>
              <a:t>Version initiale</a:t>
            </a:r>
          </a:p>
        </p:txBody>
      </p:sp>
      <p:sp>
        <p:nvSpPr>
          <p:cNvPr id="1215263905" name="Google Shape;33;p1"/>
          <p:cNvSpPr txBox="1"/>
          <p:nvPr/>
        </p:nvSpPr>
        <p:spPr bwMode="auto">
          <a:xfrm>
            <a:off x="0" y="4704489"/>
            <a:ext cx="1885396" cy="365751"/>
          </a:xfrm>
          <a:prstGeom prst="rect">
            <a:avLst/>
          </a:prstGeom>
          <a:noFill/>
          <a:ln>
            <a:noFill/>
          </a:ln>
        </p:spPr>
        <p:txBody>
          <a:bodyPr spcFirstLastPara="1" wrap="square" lIns="91422" tIns="45698" rIns="91422" bIns="45698" anchor="t" anchorCtr="0">
            <a:spAutoFit/>
          </a:bodyPr>
          <a:lstStyle/>
          <a:p>
            <a:pPr marL="0" marR="0" lvl="0" indent="0" algn="l">
              <a:lnSpc>
                <a:spcPct val="100000"/>
              </a:lnSpc>
              <a:spcBef>
                <a:spcPts val="0"/>
              </a:spcBef>
              <a:spcAft>
                <a:spcPts val="0"/>
              </a:spcAft>
              <a:buClr>
                <a:srgbClr val="000000"/>
              </a:buClr>
              <a:buSzPts val="1800"/>
              <a:buFont typeface="Arial"/>
              <a:buNone/>
              <a:defRPr/>
            </a:pPr>
            <a:r>
              <a:rPr lang="fr-FR" b="0" i="0" u="none" strike="noStrike" cap="none">
                <a:solidFill>
                  <a:schemeClr val="dk1"/>
                </a:solidFill>
                <a:latin typeface="Marianne"/>
                <a:ea typeface="Open Sans"/>
                <a:cs typeface="Open Sans"/>
              </a:rPr>
              <a:t>01</a:t>
            </a:r>
            <a:r>
              <a:rPr lang="fr-FR" sz="1800" b="0" i="0" u="none" strike="noStrike" cap="none">
                <a:solidFill>
                  <a:schemeClr val="dk1"/>
                </a:solidFill>
                <a:latin typeface="Marianne"/>
                <a:ea typeface="Open Sans"/>
                <a:cs typeface="Open Sans"/>
              </a:rPr>
              <a:t>.02.2023</a:t>
            </a:r>
            <a:endParaRPr/>
          </a:p>
        </p:txBody>
      </p:sp>
      <p:pic>
        <p:nvPicPr>
          <p:cNvPr id="418850463" name="Image 397302097"/>
          <p:cNvPicPr>
            <a:picLocks noChangeAspect="1"/>
          </p:cNvPicPr>
          <p:nvPr/>
        </p:nvPicPr>
        <p:blipFill>
          <a:blip r:embed="rId5" cstate="email">
            <a:extLst>
              <a:ext uri="{28A0092B-C50C-407E-A947-70E740481C1C}">
                <a14:useLocalDpi xmlns:a14="http://schemas.microsoft.com/office/drawing/2010/main"/>
              </a:ext>
            </a:extLst>
          </a:blip>
          <a:stretch/>
        </p:blipFill>
        <p:spPr bwMode="auto">
          <a:xfrm>
            <a:off x="101615" y="1263499"/>
            <a:ext cx="1882597" cy="15060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2516816" name="ZoneTexte 132516815"/>
          <p:cNvSpPr txBox="1"/>
          <p:nvPr/>
        </p:nvSpPr>
        <p:spPr bwMode="auto">
          <a:xfrm>
            <a:off x="1615642" y="13112"/>
            <a:ext cx="10504068" cy="823221"/>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sz="2400" b="1">
                <a:solidFill>
                  <a:schemeClr val="accent5">
                    <a:lumMod val="50000"/>
                  </a:schemeClr>
                </a:solidFill>
                <a:latin typeface="Marianne"/>
                <a:ea typeface="Marianne"/>
                <a:cs typeface="Marianne"/>
              </a:rPr>
              <a:t>Solutions proposées dans le cadre de Cloud pi Native : </a:t>
            </a:r>
            <a:r>
              <a:rPr lang="fr-FR" sz="2400" b="0" i="0" u="none" strike="noStrike" cap="none" spc="0">
                <a:solidFill>
                  <a:schemeClr val="tx1"/>
                </a:solidFill>
                <a:latin typeface="Marianne"/>
                <a:ea typeface="Marianne"/>
                <a:cs typeface="Marianne"/>
              </a:rPr>
              <a:t>« security by design » industrialisée, outillée et accompagnée au long du projet</a:t>
            </a:r>
            <a:endParaRPr sz="2400" b="1">
              <a:solidFill>
                <a:schemeClr val="accent5">
                  <a:lumMod val="50000"/>
                </a:schemeClr>
              </a:solidFill>
              <a:latin typeface="Marianne"/>
              <a:ea typeface="Marianne"/>
              <a:cs typeface="Marianne"/>
            </a:endParaRPr>
          </a:p>
        </p:txBody>
      </p:sp>
      <p:sp>
        <p:nvSpPr>
          <p:cNvPr id="1445004196" name="ZoneTexte 1445004195"/>
          <p:cNvSpPr txBox="1"/>
          <p:nvPr/>
        </p:nvSpPr>
        <p:spPr bwMode="auto">
          <a:xfrm>
            <a:off x="156501" y="1489773"/>
            <a:ext cx="11963137" cy="48158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b="1">
                <a:solidFill>
                  <a:schemeClr val="accent5">
                    <a:lumMod val="75000"/>
                  </a:schemeClr>
                </a:solidFill>
                <a:latin typeface="Marianne"/>
                <a:ea typeface="Marianne"/>
                <a:cs typeface="Marianne"/>
              </a:rPr>
              <a:t>Rationaliser  &amp; industrialiser </a:t>
            </a:r>
            <a:r>
              <a:rPr>
                <a:solidFill>
                  <a:schemeClr val="accent5">
                    <a:lumMod val="75000"/>
                  </a:schemeClr>
                </a:solidFill>
                <a:latin typeface="Marianne"/>
                <a:ea typeface="Marianne"/>
                <a:cs typeface="Marianne"/>
              </a:rPr>
              <a:t>	</a:t>
            </a:r>
          </a:p>
          <a:p>
            <a:pPr marL="639871" lvl="1" indent="-239821">
              <a:buFont typeface="Arial"/>
              <a:buChar char="•"/>
              <a:defRPr/>
            </a:pPr>
            <a:r>
              <a:rPr lang="fr-FR" sz="1400" b="0" i="0" u="none" strike="noStrike" cap="none" spc="0">
                <a:solidFill>
                  <a:schemeClr val="tx1"/>
                </a:solidFill>
                <a:latin typeface="Marianne"/>
                <a:ea typeface="Marianne"/>
                <a:cs typeface="Marianne"/>
              </a:rPr>
              <a:t>Disposer d’un socle solide d’hébergement et de services communs minimum viables ( sso, passerelles, dépollution)</a:t>
            </a:r>
            <a:endParaRPr sz="1400" b="0" i="0" u="none" strike="noStrike" cap="none" spc="0">
              <a:solidFill>
                <a:schemeClr val="tx1"/>
              </a:solidFill>
              <a:latin typeface="Marianne"/>
              <a:ea typeface="Marianne"/>
              <a:cs typeface="Marianne"/>
            </a:endParaRPr>
          </a:p>
          <a:p>
            <a:pPr marL="639870" lvl="1" indent="-239820">
              <a:buFont typeface="Arial"/>
              <a:buChar char="•"/>
              <a:defRPr/>
            </a:pPr>
            <a:r>
              <a:rPr lang="fr-FR" sz="1400" b="0" i="0" u="none" strike="noStrike" cap="none" spc="0">
                <a:solidFill>
                  <a:schemeClr val="tx1"/>
                </a:solidFill>
                <a:latin typeface="Marianne"/>
                <a:ea typeface="Marianne"/>
                <a:cs typeface="Marianne"/>
              </a:rPr>
              <a:t>Cadre de cohérence technique (CCT) strict</a:t>
            </a:r>
            <a:endParaRPr sz="1400" b="0" i="0" u="none" strike="noStrike" cap="none" spc="0">
              <a:solidFill>
                <a:schemeClr val="tx1"/>
              </a:solidFill>
              <a:latin typeface="Marianne"/>
              <a:ea typeface="Marianne"/>
              <a:cs typeface="Marianne"/>
            </a:endParaRPr>
          </a:p>
          <a:p>
            <a:pPr marL="639871" lvl="1" indent="-239821">
              <a:buFont typeface="Arial"/>
              <a:buChar char="•"/>
              <a:defRPr/>
            </a:pPr>
            <a:r>
              <a:rPr lang="fr-FR" sz="1400" b="0" i="0" u="none" strike="noStrike" cap="none" spc="0">
                <a:solidFill>
                  <a:schemeClr val="tx1"/>
                </a:solidFill>
                <a:latin typeface="Marianne"/>
                <a:ea typeface="Marianne"/>
                <a:cs typeface="Marianne"/>
              </a:rPr>
              <a:t>Patterns d’architectures de référence : « pré-homologuée »</a:t>
            </a:r>
            <a:endParaRPr sz="1400" b="0" i="0" u="none" strike="noStrike" cap="none" spc="0">
              <a:solidFill>
                <a:schemeClr val="tx1"/>
              </a:solidFill>
              <a:latin typeface="Marianne"/>
              <a:ea typeface="Marianne"/>
              <a:cs typeface="Marianne"/>
            </a:endParaRPr>
          </a:p>
          <a:p>
            <a:pPr marL="639870" lvl="1" indent="-239820">
              <a:buFont typeface="Arial"/>
              <a:buChar char="•"/>
              <a:defRPr/>
            </a:pPr>
            <a:r>
              <a:rPr lang="fr-FR" sz="1400" b="0" i="0" u="none" strike="noStrike" cap="none" spc="0">
                <a:solidFill>
                  <a:schemeClr val="tx1"/>
                </a:solidFill>
                <a:latin typeface="Marianne"/>
                <a:ea typeface="Marianne"/>
                <a:cs typeface="Marianne"/>
              </a:rPr>
              <a:t>Disposer d’un corpus documentaires d’accélération pour l’homologation </a:t>
            </a:r>
            <a:endParaRPr sz="1400" b="0" i="0" u="none" strike="noStrike" cap="none" spc="0">
              <a:solidFill>
                <a:schemeClr val="tx1"/>
              </a:solidFill>
              <a:latin typeface="Marianne"/>
              <a:ea typeface="Marianne"/>
              <a:cs typeface="Marianne"/>
            </a:endParaRPr>
          </a:p>
          <a:p>
            <a:pPr marL="639870" lvl="1" indent="-239820">
              <a:buFont typeface="Arial"/>
              <a:buChar char="•"/>
              <a:defRPr/>
            </a:pPr>
            <a:r>
              <a:rPr lang="fr-FR" sz="1400" b="0" i="0" u="none" strike="noStrike" cap="none" spc="0">
                <a:solidFill>
                  <a:schemeClr val="tx1"/>
                </a:solidFill>
                <a:latin typeface="Marianne"/>
                <a:ea typeface="Marianne"/>
                <a:cs typeface="Marianne"/>
              </a:rPr>
              <a:t>=&gt; permettre de se concentrer sur l’essentiel/important (les biens essentiels, la donnée) et dégager le temps pour la réflexion approfondie et l’amélioration continue.</a:t>
            </a:r>
            <a:endParaRPr sz="1400" b="0" i="0" u="none" strike="noStrike" cap="none" spc="0">
              <a:solidFill>
                <a:schemeClr val="tx1"/>
              </a:solidFill>
              <a:latin typeface="Marianne"/>
              <a:ea typeface="Marianne"/>
              <a:cs typeface="Marianne"/>
            </a:endParaRPr>
          </a:p>
          <a:p>
            <a:pPr marL="639870" lvl="1" indent="-239820">
              <a:buFont typeface="Arial"/>
              <a:buChar char="•"/>
              <a:defRPr/>
            </a:pPr>
            <a:endParaRPr sz="1600" b="0" i="0" u="none" strike="noStrike" cap="none" spc="0">
              <a:solidFill>
                <a:schemeClr val="tx1"/>
              </a:solidFill>
              <a:latin typeface="Marianne"/>
              <a:ea typeface="Marianne"/>
              <a:cs typeface="Marianne"/>
            </a:endParaRPr>
          </a:p>
          <a:p>
            <a:pPr lvl="0">
              <a:defRPr/>
            </a:pPr>
            <a:r>
              <a:rPr lang="fr-FR" sz="1800" b="1" i="0" u="none" strike="noStrike" cap="none" spc="0">
                <a:solidFill>
                  <a:schemeClr val="accent5">
                    <a:lumMod val="75000"/>
                  </a:schemeClr>
                </a:solidFill>
                <a:latin typeface="Marianne"/>
                <a:ea typeface="Marianne"/>
                <a:cs typeface="Marianne"/>
              </a:rPr>
              <a:t>Acculturer &amp; accompagner:</a:t>
            </a:r>
            <a:endParaRPr sz="1800" b="1" i="0" u="none" strike="noStrike" cap="none" spc="0">
              <a:solidFill>
                <a:schemeClr val="accent5">
                  <a:lumMod val="75000"/>
                </a:schemeClr>
              </a:solidFill>
              <a:latin typeface="Marianne"/>
              <a:ea typeface="Marianne"/>
              <a:cs typeface="Marianne"/>
            </a:endParaRPr>
          </a:p>
          <a:p>
            <a:pPr marL="661900" lvl="1" indent="-261850">
              <a:buFont typeface="Arial"/>
              <a:buChar char="•"/>
              <a:defRPr/>
            </a:pPr>
            <a:r>
              <a:rPr lang="fr-FR" sz="1400" b="0" i="0" u="none" strike="noStrike" cap="none" spc="0">
                <a:solidFill>
                  <a:schemeClr val="tx1"/>
                </a:solidFill>
                <a:latin typeface="Marianne"/>
                <a:ea typeface="Marianne"/>
                <a:cs typeface="Marianne"/>
              </a:rPr>
              <a:t>Traiter le pb « entre la chaise et le clavier » par l’acculturation et l’accompagnement avant le début du projet </a:t>
            </a:r>
            <a:endParaRPr sz="1400" b="0" i="0" u="none" strike="noStrike" cap="none" spc="0">
              <a:solidFill>
                <a:schemeClr val="tx1"/>
              </a:solidFill>
              <a:latin typeface="Marianne"/>
              <a:ea typeface="Marianne"/>
              <a:cs typeface="Marianne"/>
            </a:endParaRPr>
          </a:p>
          <a:p>
            <a:pPr marL="661900" lvl="1" indent="-261850">
              <a:buFont typeface="Arial"/>
              <a:buChar char="•"/>
              <a:defRPr/>
            </a:pPr>
            <a:r>
              <a:rPr lang="fr-FR" sz="1400" b="0" i="0" u="none" strike="noStrike" cap="none" spc="0">
                <a:solidFill>
                  <a:schemeClr val="tx1"/>
                </a:solidFill>
                <a:latin typeface="Marianne"/>
                <a:ea typeface="Marianne"/>
                <a:cs typeface="Marianne"/>
              </a:rPr>
              <a:t>Mettre en place les bons réflexes  : separation of concerns, MFA pour les admin, credentials isolés dans un vault, security by design, zero trust, réduction de la surface d’attaque, etc...</a:t>
            </a:r>
            <a:endParaRPr sz="1400" b="0" i="0" u="none" strike="noStrike" cap="none" spc="0">
              <a:solidFill>
                <a:schemeClr val="tx1"/>
              </a:solidFill>
              <a:latin typeface="Marianne"/>
              <a:ea typeface="Marianne"/>
              <a:cs typeface="Marianne"/>
            </a:endParaRPr>
          </a:p>
          <a:p>
            <a:pPr marL="661900" lvl="1" indent="-261850">
              <a:buFont typeface="Arial"/>
              <a:buChar char="•"/>
              <a:defRPr/>
            </a:pPr>
            <a:r>
              <a:rPr lang="fr-FR" sz="1400" b="0" i="0" u="none" strike="noStrike" cap="none" spc="0">
                <a:solidFill>
                  <a:schemeClr val="tx1"/>
                </a:solidFill>
                <a:latin typeface="Marianne"/>
                <a:ea typeface="Marianne"/>
                <a:cs typeface="Marianne"/>
              </a:rPr>
              <a:t>Focus formation &amp; Communauté : parcours d’acculturation &amp; certifiants, travail en réseau</a:t>
            </a:r>
            <a:endParaRPr sz="1400" b="0" i="0" u="none" strike="noStrike" cap="none" spc="0">
              <a:solidFill>
                <a:schemeClr val="tx1"/>
              </a:solidFill>
              <a:latin typeface="Marianne"/>
              <a:ea typeface="Marianne"/>
              <a:cs typeface="Marianne"/>
            </a:endParaRPr>
          </a:p>
          <a:p>
            <a:pPr marL="661899" lvl="1" indent="-261849">
              <a:buFont typeface="Arial"/>
              <a:buChar char="•"/>
              <a:defRPr/>
            </a:pPr>
            <a:r>
              <a:rPr lang="fr-FR" sz="1400" b="0" i="0" u="none" strike="noStrike" cap="none" spc="0">
                <a:solidFill>
                  <a:schemeClr val="tx1"/>
                </a:solidFill>
                <a:latin typeface="Marianne"/>
                <a:ea typeface="Marianne"/>
                <a:cs typeface="Marianne"/>
              </a:rPr>
              <a:t>Inclusion des industriels dans la démarche</a:t>
            </a:r>
            <a:endParaRPr sz="1400" b="0" i="0" u="none" strike="noStrike" cap="none" spc="0">
              <a:solidFill>
                <a:schemeClr val="tx1"/>
              </a:solidFill>
              <a:latin typeface="Marianne"/>
              <a:ea typeface="Marianne"/>
              <a:cs typeface="Marianne"/>
            </a:endParaRPr>
          </a:p>
          <a:p>
            <a:pPr marL="661900" lvl="1" indent="-261850">
              <a:buFont typeface="Arial"/>
              <a:buChar char="•"/>
              <a:defRPr/>
            </a:pPr>
            <a:endParaRPr sz="1600">
              <a:latin typeface="Marianne"/>
              <a:ea typeface="Marianne"/>
              <a:cs typeface="Marianne"/>
            </a:endParaRPr>
          </a:p>
          <a:p>
            <a:pPr lvl="0">
              <a:defRPr/>
            </a:pPr>
            <a:r>
              <a:rPr lang="fr-FR" sz="1800" b="1" i="0" u="none" strike="noStrike" cap="none" spc="0">
                <a:solidFill>
                  <a:schemeClr val="accent5">
                    <a:lumMod val="75000"/>
                  </a:schemeClr>
                </a:solidFill>
                <a:latin typeface="Marianne"/>
                <a:ea typeface="Marianne"/>
                <a:cs typeface="Marianne"/>
              </a:rPr>
              <a:t>Automatiser et créer une collaboration continue « shift-left » avec le développeur:</a:t>
            </a:r>
            <a:endParaRPr sz="1800" b="1" i="0" u="none" strike="noStrike" cap="none" spc="0">
              <a:solidFill>
                <a:schemeClr val="accent5">
                  <a:lumMod val="75000"/>
                </a:schemeClr>
              </a:solidFill>
              <a:latin typeface="Marianne"/>
              <a:ea typeface="Marianne"/>
              <a:cs typeface="Marianne"/>
            </a:endParaRPr>
          </a:p>
          <a:p>
            <a:pPr marL="661899" lvl="1" indent="-261849">
              <a:buFont typeface="Arial"/>
              <a:buChar char="•"/>
              <a:defRPr/>
            </a:pPr>
            <a:r>
              <a:rPr sz="1400">
                <a:latin typeface="Marianne"/>
                <a:ea typeface="Marianne"/>
                <a:cs typeface="Marianne"/>
              </a:rPr>
              <a:t>Fluidification de la chaîne de production / déploiement &gt; permettre un déploiement sans effort </a:t>
            </a:r>
            <a:r>
              <a:rPr lang="fr-FR" sz="1400" b="0" i="0" u="none" strike="noStrike" cap="none" spc="0">
                <a:solidFill>
                  <a:schemeClr val="tx1"/>
                </a:solidFill>
                <a:latin typeface="Marianne"/>
                <a:ea typeface="Marianne"/>
                <a:cs typeface="Marianne"/>
              </a:rPr>
              <a:t>/ friction </a:t>
            </a:r>
            <a:r>
              <a:rPr sz="1400">
                <a:latin typeface="Marianne"/>
                <a:ea typeface="Marianne"/>
                <a:cs typeface="Marianne"/>
              </a:rPr>
              <a:t>très rapide</a:t>
            </a:r>
          </a:p>
          <a:p>
            <a:pPr marL="661899" lvl="1" indent="-261849">
              <a:buFont typeface="Arial"/>
              <a:buChar char="•"/>
              <a:defRPr/>
            </a:pPr>
            <a:r>
              <a:rPr lang="fr-FR" sz="1400" b="0" i="0" u="none" strike="noStrike" cap="none" spc="0">
                <a:solidFill>
                  <a:schemeClr val="tx1"/>
                </a:solidFill>
                <a:latin typeface="Marianne"/>
                <a:ea typeface="Marianne"/>
                <a:cs typeface="Marianne"/>
              </a:rPr>
              <a:t>Automatisation complète des déploiements et couverture de tests maximalisées &gt; limitation des régressions</a:t>
            </a:r>
            <a:endParaRPr sz="1400">
              <a:latin typeface="Marianne"/>
              <a:ea typeface="Marianne"/>
              <a:cs typeface="Marianne"/>
            </a:endParaRPr>
          </a:p>
          <a:p>
            <a:pPr marL="661900" lvl="1" indent="-261850">
              <a:buFont typeface="Arial"/>
              <a:buChar char="•"/>
              <a:defRPr/>
            </a:pPr>
            <a:r>
              <a:rPr sz="1400">
                <a:latin typeface="Marianne"/>
                <a:ea typeface="Marianne"/>
                <a:cs typeface="Marianne"/>
              </a:rPr>
              <a:t>Gating automatisé du processus de qualité à initialiser au plus tôt &gt; Collaboration « shift-left » avec le développeur</a:t>
            </a:r>
          </a:p>
          <a:p>
            <a:pPr marL="661900" lvl="1" indent="-261850">
              <a:buFont typeface="Arial"/>
              <a:buChar char="•"/>
              <a:defRPr/>
            </a:pPr>
            <a:r>
              <a:rPr sz="1400">
                <a:latin typeface="Marianne"/>
                <a:ea typeface="Marianne"/>
                <a:cs typeface="Marianne"/>
              </a:rPr>
              <a:t>Redéploiement complet régulier (chaque build ?) &gt; évite le « configuration drift » et entraîner les équipes à la crise</a:t>
            </a:r>
          </a:p>
          <a:p>
            <a:pPr marL="661900" lvl="1" indent="-261850">
              <a:buFont typeface="Arial"/>
              <a:buChar char="•"/>
              <a:defRPr/>
            </a:pPr>
            <a:r>
              <a:rPr sz="1400">
                <a:latin typeface="Marianne"/>
                <a:ea typeface="Marianne"/>
                <a:cs typeface="Marianne"/>
              </a:rPr>
              <a:t>Scan régulier des CVE de la registry des images de production ( et tag/certifications des images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06348442" name="ZoneTexte 406348441"/>
          <p:cNvSpPr txBox="1"/>
          <p:nvPr/>
        </p:nvSpPr>
        <p:spPr bwMode="auto">
          <a:xfrm>
            <a:off x="1732744" y="308930"/>
            <a:ext cx="9913139" cy="45723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sz="2400" b="1">
                <a:solidFill>
                  <a:schemeClr val="accent5">
                    <a:lumMod val="50000"/>
                  </a:schemeClr>
                </a:solidFill>
                <a:latin typeface="Marianne"/>
                <a:ea typeface="Marianne"/>
                <a:cs typeface="Marianne"/>
              </a:rPr>
              <a:t>Vers un processus d’homologation adapté Cloud Native</a:t>
            </a:r>
          </a:p>
        </p:txBody>
      </p:sp>
      <p:sp>
        <p:nvSpPr>
          <p:cNvPr id="102834934" name="ZoneTexte 102834933"/>
          <p:cNvSpPr txBox="1"/>
          <p:nvPr/>
        </p:nvSpPr>
        <p:spPr bwMode="auto">
          <a:xfrm>
            <a:off x="156501" y="1425969"/>
            <a:ext cx="12014439" cy="469395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b="1">
                <a:solidFill>
                  <a:schemeClr val="tx1"/>
                </a:solidFill>
                <a:latin typeface="Marianne"/>
                <a:ea typeface="Marianne"/>
                <a:cs typeface="Marianne"/>
              </a:rPr>
              <a:t>Proposition de chemin optimisé pour l’homologation des projets s’appuyant sur DSO</a:t>
            </a:r>
            <a:r>
              <a:rPr sz="1600">
                <a:latin typeface="Marianne"/>
                <a:ea typeface="Marianne"/>
                <a:cs typeface="Marianne"/>
              </a:rPr>
              <a:t> :</a:t>
            </a:r>
            <a:endParaRPr b="1">
              <a:solidFill>
                <a:schemeClr val="accent5">
                  <a:lumMod val="75000"/>
                </a:schemeClr>
              </a:solidFill>
              <a:latin typeface="Marianne"/>
              <a:ea typeface="Marianne"/>
              <a:cs typeface="Marianne"/>
            </a:endParaRPr>
          </a:p>
          <a:p>
            <a:pPr lvl="1">
              <a:defRPr/>
            </a:pPr>
            <a:r>
              <a:rPr lang="fr-FR" sz="1600" b="1" i="0" u="none" strike="noStrike" cap="none" spc="0">
                <a:solidFill>
                  <a:schemeClr val="tx1">
                    <a:lumMod val="50000"/>
                    <a:lumOff val="50000"/>
                  </a:schemeClr>
                </a:solidFill>
                <a:latin typeface="Marianne"/>
                <a:ea typeface="Marianne"/>
                <a:cs typeface="Marianne"/>
              </a:rPr>
              <a:t>(Pré-supposé : la démarche d’homologation commence à la conception du système)</a:t>
            </a:r>
          </a:p>
          <a:p>
            <a:pPr lvl="1">
              <a:defRPr/>
            </a:pPr>
            <a:endParaRPr sz="1400" b="1">
              <a:solidFill>
                <a:schemeClr val="accent6">
                  <a:lumMod val="75000"/>
                </a:schemeClr>
              </a:solidFill>
              <a:latin typeface="Marianne"/>
              <a:ea typeface="Marianne"/>
              <a:cs typeface="Marianne"/>
            </a:endParaRPr>
          </a:p>
          <a:p>
            <a:pPr marL="639869" lvl="1" indent="-239819">
              <a:buFont typeface="Arial"/>
              <a:buChar char="•"/>
              <a:defRPr/>
            </a:pPr>
            <a:r>
              <a:rPr lang="fr-FR" sz="1400" b="1" i="0" u="none" strike="noStrike" cap="none" spc="0">
                <a:solidFill>
                  <a:schemeClr val="accent6">
                    <a:lumMod val="75000"/>
                  </a:schemeClr>
                </a:solidFill>
                <a:latin typeface="Marianne"/>
                <a:ea typeface="Marianne"/>
                <a:cs typeface="Marianne"/>
              </a:rPr>
              <a:t>Accès à un starter-kit d’ensemble : checklists / questionnaires / patterns pour les projets/abuser stories, cadre de cohérence, formation.</a:t>
            </a:r>
          </a:p>
          <a:p>
            <a:pPr marL="639869" lvl="1" indent="-239819">
              <a:buFont typeface="Arial"/>
              <a:buChar char="•"/>
              <a:defRPr/>
            </a:pPr>
            <a:r>
              <a:rPr sz="1400" b="1">
                <a:solidFill>
                  <a:schemeClr val="accent5">
                    <a:lumMod val="75000"/>
                  </a:schemeClr>
                </a:solidFill>
                <a:latin typeface="Marianne"/>
                <a:ea typeface="Marianne"/>
                <a:cs typeface="Marianne"/>
              </a:rPr>
              <a:t>Etude du cas d’usage &gt; identification/élaboration d’une pattern d’architecture « recommandée »</a:t>
            </a:r>
          </a:p>
          <a:p>
            <a:pPr marL="639871" lvl="1" indent="-239821">
              <a:buFont typeface="Arial"/>
              <a:buChar char="•"/>
              <a:defRPr/>
            </a:pPr>
            <a:r>
              <a:rPr lang="fr-FR" sz="1400" b="1" i="0" u="none" strike="noStrike" cap="none" spc="0">
                <a:solidFill>
                  <a:schemeClr val="accent5">
                    <a:lumMod val="75000"/>
                  </a:schemeClr>
                </a:solidFill>
                <a:latin typeface="Marianne"/>
                <a:ea typeface="Marianne"/>
                <a:cs typeface="Marianne"/>
              </a:rPr>
              <a:t>Rédaction de la note d’orientation (RACI) au plus tôt, validation si </a:t>
            </a:r>
            <a:r>
              <a:rPr sz="1400" b="1">
                <a:solidFill>
                  <a:schemeClr val="accent5">
                    <a:lumMod val="75000"/>
                  </a:schemeClr>
                </a:solidFill>
                <a:latin typeface="Marianne"/>
                <a:ea typeface="Marianne"/>
                <a:cs typeface="Marianne"/>
              </a:rPr>
              <a:t>démarche « cloud native » ( sinon mode « legacy » )</a:t>
            </a:r>
          </a:p>
          <a:p>
            <a:pPr marL="1039921" lvl="2" indent="-239821">
              <a:buFont typeface="Arial"/>
              <a:buChar char="•"/>
              <a:defRPr/>
            </a:pPr>
            <a:r>
              <a:rPr sz="1400" b="1">
                <a:solidFill>
                  <a:schemeClr val="accent5">
                    <a:lumMod val="75000"/>
                  </a:schemeClr>
                </a:solidFill>
                <a:latin typeface="Marianne"/>
                <a:ea typeface="Marianne"/>
                <a:cs typeface="Marianne"/>
              </a:rPr>
              <a:t>Identification des premières « abusers stories » (à partir d’un corpus standard ) </a:t>
            </a:r>
          </a:p>
          <a:p>
            <a:pPr marL="1439971" lvl="3" indent="-239821">
              <a:buFont typeface="Arial"/>
              <a:buChar char="•"/>
              <a:defRPr/>
            </a:pPr>
            <a:r>
              <a:rPr sz="1400">
                <a:solidFill>
                  <a:schemeClr val="accent5">
                    <a:lumMod val="75000"/>
                  </a:schemeClr>
                </a:solidFill>
                <a:latin typeface="Marianne"/>
                <a:ea typeface="Marianne"/>
                <a:cs typeface="Marianne"/>
              </a:rPr>
              <a:t>&gt; prise en compte immédiate par l’application dans le backlog en « non fonctionnal requirement » ( NFR )</a:t>
            </a:r>
          </a:p>
          <a:p>
            <a:pPr marL="1039921" lvl="2" indent="-239821">
              <a:buFont typeface="Arial"/>
              <a:buChar char="•"/>
              <a:defRPr/>
            </a:pPr>
            <a:r>
              <a:rPr sz="1400">
                <a:solidFill>
                  <a:schemeClr val="accent5">
                    <a:lumMod val="75000"/>
                  </a:schemeClr>
                </a:solidFill>
                <a:latin typeface="Marianne"/>
                <a:ea typeface="Marianne"/>
                <a:cs typeface="Marianne"/>
              </a:rPr>
              <a:t>Définition des tests de conformités permettant de valider les abusers stories</a:t>
            </a:r>
          </a:p>
          <a:p>
            <a:pPr marL="1039921" lvl="2" indent="-239821">
              <a:buFont typeface="Arial"/>
              <a:buChar char="•"/>
              <a:defRPr/>
            </a:pPr>
            <a:r>
              <a:rPr sz="1400">
                <a:solidFill>
                  <a:schemeClr val="accent5">
                    <a:lumMod val="75000"/>
                  </a:schemeClr>
                </a:solidFill>
                <a:latin typeface="Marianne"/>
                <a:ea typeface="Marianne"/>
                <a:cs typeface="Marianne"/>
              </a:rPr>
              <a:t>Mise en place du pipeline &amp; seuils de blocage à appliquer ( approche incrémentale ! )</a:t>
            </a:r>
          </a:p>
          <a:p>
            <a:pPr marL="1039920" lvl="2" indent="-239820">
              <a:buFont typeface="Arial"/>
              <a:buChar char="•"/>
              <a:defRPr/>
            </a:pPr>
            <a:r>
              <a:rPr sz="1400">
                <a:latin typeface="Marianne"/>
                <a:ea typeface="Marianne"/>
                <a:cs typeface="Marianne"/>
              </a:rPr>
              <a:t>Mise en place des policies sur les manifests</a:t>
            </a:r>
          </a:p>
          <a:p>
            <a:pPr marL="1039921" lvl="2" indent="-239821">
              <a:buFont typeface="Arial"/>
              <a:buChar char="•"/>
              <a:defRPr/>
            </a:pPr>
            <a:r>
              <a:rPr sz="1400">
                <a:latin typeface="Marianne"/>
                <a:ea typeface="Marianne"/>
                <a:cs typeface="Marianne"/>
              </a:rPr>
              <a:t>Déploiement dès que possible sur les environnements cibles « en production » et tests au plus tôt du pipeline ( mais pas en service ) </a:t>
            </a:r>
          </a:p>
          <a:p>
            <a:pPr marL="639871" lvl="1" indent="-239821">
              <a:buFont typeface="Arial"/>
              <a:buChar char="•"/>
              <a:defRPr/>
            </a:pPr>
            <a:r>
              <a:rPr sz="1400" b="1">
                <a:solidFill>
                  <a:schemeClr val="accent6">
                    <a:lumMod val="75000"/>
                  </a:schemeClr>
                </a:solidFill>
                <a:latin typeface="Marianne"/>
                <a:ea typeface="Marianne"/>
                <a:cs typeface="Marianne"/>
              </a:rPr>
              <a:t>Fourniture d’un corpus de démarrage « socle de sécurité » pré-remplis pour démarche d’analyse de risque « accélérée »</a:t>
            </a:r>
          </a:p>
          <a:p>
            <a:pPr marL="639870" lvl="1" indent="-239820">
              <a:buFont typeface="Arial"/>
              <a:buChar char="•"/>
              <a:defRPr/>
            </a:pPr>
            <a:r>
              <a:rPr sz="1400">
                <a:latin typeface="Marianne"/>
                <a:ea typeface="Marianne"/>
                <a:cs typeface="Marianne"/>
              </a:rPr>
              <a:t>Documentation réalisée à partir des manifests techniques kubernetes / gitops ( DAT )</a:t>
            </a:r>
            <a:endParaRPr sz="1400" b="1">
              <a:solidFill>
                <a:schemeClr val="accent6">
                  <a:lumMod val="75000"/>
                </a:schemeClr>
              </a:solidFill>
              <a:latin typeface="Marianne"/>
              <a:ea typeface="Marianne"/>
              <a:cs typeface="Marianne"/>
            </a:endParaRPr>
          </a:p>
          <a:p>
            <a:pPr marL="639871" lvl="1" indent="-239821">
              <a:buFont typeface="Arial"/>
              <a:buChar char="•"/>
              <a:defRPr/>
            </a:pPr>
            <a:r>
              <a:rPr sz="1400">
                <a:latin typeface="Marianne"/>
                <a:ea typeface="Marianne"/>
                <a:cs typeface="Marianne"/>
              </a:rPr>
              <a:t>Fourniture des relevés de logs des pipelines pendant la démarche d’homologation</a:t>
            </a:r>
          </a:p>
          <a:p>
            <a:pPr marL="1039921" lvl="2" indent="-239821">
              <a:buFont typeface="Arial"/>
              <a:buChar char="•"/>
              <a:defRPr/>
            </a:pPr>
            <a:r>
              <a:rPr sz="1400">
                <a:latin typeface="Marianne"/>
                <a:ea typeface="Marianne"/>
                <a:cs typeface="Marianne"/>
              </a:rPr>
              <a:t>vérification de bon fonctionnement du shift-left.</a:t>
            </a:r>
          </a:p>
          <a:p>
            <a:pPr marL="1039920" lvl="2" indent="-239820">
              <a:buFont typeface="Arial"/>
              <a:buChar char="•"/>
              <a:defRPr/>
            </a:pPr>
            <a:r>
              <a:rPr lang="fr-FR" sz="1400" b="0" i="0" u="none" strike="noStrike" cap="none" spc="0">
                <a:solidFill>
                  <a:schemeClr val="tx1"/>
                </a:solidFill>
                <a:latin typeface="Marianne"/>
                <a:ea typeface="Marianne"/>
                <a:cs typeface="Marianne"/>
              </a:rPr>
              <a:t>renforcement par des audits, bug-bounties, etc...</a:t>
            </a:r>
            <a:endParaRPr sz="1400">
              <a:latin typeface="Marianne"/>
              <a:ea typeface="Marianne"/>
              <a:cs typeface="Marianne"/>
            </a:endParaRPr>
          </a:p>
          <a:p>
            <a:pPr marL="1039920" lvl="2" indent="-239820">
              <a:buFont typeface="Arial"/>
              <a:buChar char="•"/>
              <a:defRPr/>
            </a:pPr>
            <a:r>
              <a:rPr sz="1400">
                <a:latin typeface="Marianne"/>
                <a:ea typeface="Marianne"/>
                <a:cs typeface="Marianne"/>
              </a:rPr>
              <a:t>plan de progrès via l’observabilité des comportements et des indicateurs</a:t>
            </a:r>
          </a:p>
          <a:p>
            <a:pPr lvl="1">
              <a:defRPr/>
            </a:pPr>
            <a:endParaRPr sz="1600">
              <a:latin typeface="Marianne"/>
              <a:ea typeface="Marianne"/>
              <a:cs typeface="Marianne"/>
            </a:endParaRPr>
          </a:p>
        </p:txBody>
      </p:sp>
      <p:sp>
        <p:nvSpPr>
          <p:cNvPr id="165572262" name="ZoneTexte 165572261"/>
          <p:cNvSpPr txBox="1"/>
          <p:nvPr/>
        </p:nvSpPr>
        <p:spPr bwMode="auto">
          <a:xfrm rot="20678218">
            <a:off x="10038045" y="407292"/>
            <a:ext cx="2109287" cy="91443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b="1">
                <a:solidFill>
                  <a:schemeClr val="accent5">
                    <a:lumMod val="75000"/>
                  </a:schemeClr>
                </a:solidFill>
                <a:latin typeface="Marianne"/>
                <a:ea typeface="Marianne"/>
                <a:cs typeface="Marianne"/>
              </a:rPr>
              <a:t>« pièce à casser, à améliorer en expérimentant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96912933" name="Autre processus 196912932"/>
          <p:cNvSpPr/>
          <p:nvPr/>
        </p:nvSpPr>
        <p:spPr bwMode="auto">
          <a:xfrm>
            <a:off x="8705751" y="2276182"/>
            <a:ext cx="1540278" cy="2057358"/>
          </a:xfrm>
          <a:prstGeom prst="flowChartAlternateProcess">
            <a:avLst/>
          </a:prstGeom>
          <a:noFill/>
          <a:ln w="6349" cap="flat" cmpd="sng" algn="ctr">
            <a:solidFill>
              <a:srgbClr val="E16A0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t>&lt;</a:t>
            </a:r>
          </a:p>
        </p:txBody>
      </p:sp>
      <p:sp>
        <p:nvSpPr>
          <p:cNvPr id="1194838252" name="ZoneTexte 1194838251"/>
          <p:cNvSpPr txBox="1"/>
          <p:nvPr/>
        </p:nvSpPr>
        <p:spPr bwMode="auto">
          <a:xfrm>
            <a:off x="1886958" y="245430"/>
            <a:ext cx="9917421" cy="457234"/>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sz="2400" b="1">
                <a:solidFill>
                  <a:schemeClr val="accent5">
                    <a:lumMod val="50000"/>
                  </a:schemeClr>
                </a:solidFill>
                <a:latin typeface="Marianne"/>
                <a:ea typeface="Marianne"/>
                <a:cs typeface="Marianne"/>
              </a:rPr>
              <a:t>Patterns Applicatives autour de Cloud Native</a:t>
            </a:r>
          </a:p>
        </p:txBody>
      </p:sp>
      <p:sp>
        <p:nvSpPr>
          <p:cNvPr id="1575540205" name="Autre processus 1575540204"/>
          <p:cNvSpPr/>
          <p:nvPr/>
        </p:nvSpPr>
        <p:spPr bwMode="auto">
          <a:xfrm>
            <a:off x="5830796" y="2631268"/>
            <a:ext cx="2251845" cy="13905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771383369" name="Autre processus 1771383368"/>
          <p:cNvSpPr/>
          <p:nvPr/>
        </p:nvSpPr>
        <p:spPr bwMode="auto">
          <a:xfrm>
            <a:off x="6101325" y="4335224"/>
            <a:ext cx="937811"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391524492" name="Autre processus 1391524491"/>
          <p:cNvSpPr/>
          <p:nvPr/>
        </p:nvSpPr>
        <p:spPr bwMode="auto">
          <a:xfrm>
            <a:off x="6276666" y="1934319"/>
            <a:ext cx="595320"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pic>
        <p:nvPicPr>
          <p:cNvPr id="767989953" name="Image 1140049245"/>
          <p:cNvPicPr>
            <a:picLocks noChangeAspect="1"/>
          </p:cNvPicPr>
          <p:nvPr/>
        </p:nvPicPr>
        <p:blipFill>
          <a:blip r:embed="rId2" cstate="email">
            <a:extLst>
              <a:ext uri="{28A0092B-C50C-407E-A947-70E740481C1C}">
                <a14:useLocalDpi xmlns:a14="http://schemas.microsoft.com/office/drawing/2010/main"/>
              </a:ext>
            </a:extLst>
          </a:blip>
          <a:stretch/>
        </p:blipFill>
        <p:spPr bwMode="auto">
          <a:xfrm>
            <a:off x="6162512" y="4395218"/>
            <a:ext cx="802314" cy="470979"/>
          </a:xfrm>
          <a:prstGeom prst="rect">
            <a:avLst/>
          </a:prstGeom>
        </p:spPr>
      </p:pic>
      <p:pic>
        <p:nvPicPr>
          <p:cNvPr id="333747035" name="Image 4"/>
          <p:cNvPicPr>
            <a:picLocks noChangeAspect="1"/>
          </p:cNvPicPr>
          <p:nvPr/>
        </p:nvPicPr>
        <p:blipFill>
          <a:blip r:embed="rId3" cstate="email">
            <a:extLst>
              <a:ext uri="{28A0092B-C50C-407E-A947-70E740481C1C}">
                <a14:useLocalDpi xmlns:a14="http://schemas.microsoft.com/office/drawing/2010/main"/>
              </a:ext>
            </a:extLst>
          </a:blip>
          <a:stretch/>
        </p:blipFill>
        <p:spPr bwMode="auto">
          <a:xfrm>
            <a:off x="6276666" y="1996611"/>
            <a:ext cx="595323" cy="466384"/>
          </a:xfrm>
          <a:prstGeom prst="rect">
            <a:avLst/>
          </a:prstGeom>
        </p:spPr>
      </p:pic>
      <p:sp>
        <p:nvSpPr>
          <p:cNvPr id="685432940" name="Autre processus 685432939"/>
          <p:cNvSpPr/>
          <p:nvPr/>
        </p:nvSpPr>
        <p:spPr bwMode="auto">
          <a:xfrm>
            <a:off x="5955678" y="2735555"/>
            <a:ext cx="632091" cy="59096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1200" b="1">
                <a:solidFill>
                  <a:schemeClr val="tx1"/>
                </a:solidFill>
              </a:rPr>
              <a:t>Front</a:t>
            </a:r>
          </a:p>
        </p:txBody>
      </p:sp>
      <p:sp>
        <p:nvSpPr>
          <p:cNvPr id="83674612" name="Autre processus 83674611"/>
          <p:cNvSpPr/>
          <p:nvPr/>
        </p:nvSpPr>
        <p:spPr bwMode="auto">
          <a:xfrm>
            <a:off x="6624204" y="2735554"/>
            <a:ext cx="632091" cy="59096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0" tIns="0" rIns="0" bIns="0" numCol="1" spcCol="0" rtlCol="0" fromWordArt="0" anchor="ctr" anchorCtr="0" forceAA="0" compatLnSpc="0"/>
          <a:lstStyle/>
          <a:p>
            <a:pPr algn="ctr">
              <a:defRPr/>
            </a:pPr>
            <a:r>
              <a:rPr sz="900">
                <a:solidFill>
                  <a:schemeClr val="tx1"/>
                </a:solidFill>
              </a:rPr>
              <a:t>/heathz</a:t>
            </a:r>
          </a:p>
          <a:p>
            <a:pPr algn="ctr">
              <a:defRPr/>
            </a:pPr>
            <a:r>
              <a:rPr sz="900">
                <a:solidFill>
                  <a:schemeClr val="tx1"/>
                </a:solidFill>
              </a:rPr>
              <a:t>/metrics</a:t>
            </a:r>
          </a:p>
          <a:p>
            <a:pPr algn="ctr">
              <a:defRPr/>
            </a:pPr>
            <a:r>
              <a:rPr sz="700">
                <a:solidFill>
                  <a:schemeClr val="tx1"/>
                </a:solidFill>
              </a:rPr>
              <a:t>(supervision )</a:t>
            </a:r>
            <a:endParaRPr sz="900">
              <a:solidFill>
                <a:schemeClr val="tx1"/>
              </a:solidFill>
            </a:endParaRPr>
          </a:p>
        </p:txBody>
      </p:sp>
      <p:sp>
        <p:nvSpPr>
          <p:cNvPr id="1733639695" name="Autre processus 1733639694"/>
          <p:cNvSpPr/>
          <p:nvPr/>
        </p:nvSpPr>
        <p:spPr bwMode="auto">
          <a:xfrm>
            <a:off x="5955678" y="3362978"/>
            <a:ext cx="632091" cy="59096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1200" b="1">
                <a:solidFill>
                  <a:schemeClr val="tx1"/>
                </a:solidFill>
              </a:rPr>
              <a:t>Back</a:t>
            </a:r>
          </a:p>
        </p:txBody>
      </p:sp>
      <p:sp>
        <p:nvSpPr>
          <p:cNvPr id="1972225591" name="Autre processus 1972225590"/>
          <p:cNvSpPr/>
          <p:nvPr/>
        </p:nvSpPr>
        <p:spPr bwMode="auto">
          <a:xfrm>
            <a:off x="6624203" y="3362978"/>
            <a:ext cx="632091" cy="590967"/>
          </a:xfrm>
          <a:prstGeom prst="flowChartAlternateProcess">
            <a:avLst/>
          </a:prstGeom>
          <a:noFill/>
          <a:ln w="25400" cap="flat" cmpd="sng" algn="ctr">
            <a:solidFill>
              <a:schemeClr val="accent6">
                <a:lumMod val="74901"/>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900">
                <a:solidFill>
                  <a:schemeClr val="tx1"/>
                </a:solidFill>
              </a:rPr>
              <a:t>Observabilité</a:t>
            </a:r>
          </a:p>
        </p:txBody>
      </p:sp>
      <p:sp>
        <p:nvSpPr>
          <p:cNvPr id="1716625396" name="Autre processus 1716625395"/>
          <p:cNvSpPr/>
          <p:nvPr/>
        </p:nvSpPr>
        <p:spPr bwMode="auto">
          <a:xfrm>
            <a:off x="7325822" y="3362978"/>
            <a:ext cx="632091" cy="590967"/>
          </a:xfrm>
          <a:prstGeom prst="flowChartAlternateProcess">
            <a:avLst/>
          </a:prstGeom>
          <a:noFill/>
          <a:ln w="25400" cap="flat" cmpd="sng" algn="ctr">
            <a:solidFill>
              <a:schemeClr val="accent6">
                <a:lumMod val="74901"/>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800">
                <a:solidFill>
                  <a:schemeClr val="tx1"/>
                </a:solidFill>
              </a:rPr>
              <a:t>logging 4 SIEM</a:t>
            </a:r>
          </a:p>
        </p:txBody>
      </p:sp>
      <p:sp>
        <p:nvSpPr>
          <p:cNvPr id="25733017" name="Autre processus 25733016"/>
          <p:cNvSpPr/>
          <p:nvPr/>
        </p:nvSpPr>
        <p:spPr bwMode="auto">
          <a:xfrm>
            <a:off x="8834410" y="3618233"/>
            <a:ext cx="632091"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p:txBody>
      </p:sp>
      <p:pic>
        <p:nvPicPr>
          <p:cNvPr id="351737158" name="Google Shape;29;p1"/>
          <p:cNvPicPr/>
          <p:nvPr/>
        </p:nvPicPr>
        <p:blipFill>
          <a:blip r:embed="rId4" cstate="email">
            <a:alphaModFix/>
            <a:extLst>
              <a:ext uri="{28A0092B-C50C-407E-A947-70E740481C1C}">
                <a14:useLocalDpi xmlns:a14="http://schemas.microsoft.com/office/drawing/2010/main"/>
              </a:ext>
            </a:extLst>
          </a:blip>
          <a:stretch/>
        </p:blipFill>
        <p:spPr bwMode="auto">
          <a:xfrm>
            <a:off x="8861244" y="3614395"/>
            <a:ext cx="552278" cy="330444"/>
          </a:xfrm>
          <a:prstGeom prst="rect">
            <a:avLst/>
          </a:prstGeom>
          <a:noFill/>
          <a:ln>
            <a:noFill/>
          </a:ln>
        </p:spPr>
      </p:pic>
      <p:sp>
        <p:nvSpPr>
          <p:cNvPr id="664631201" name="Autre processus 664631200"/>
          <p:cNvSpPr/>
          <p:nvPr/>
        </p:nvSpPr>
        <p:spPr bwMode="auto">
          <a:xfrm>
            <a:off x="7092524" y="4335224"/>
            <a:ext cx="632091"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p:txBody>
      </p:sp>
      <p:pic>
        <p:nvPicPr>
          <p:cNvPr id="38308805" name="Image 38308804"/>
          <p:cNvPicPr>
            <a:picLocks noChangeAspect="1"/>
          </p:cNvPicPr>
          <p:nvPr/>
        </p:nvPicPr>
        <p:blipFill>
          <a:blip r:embed="rId5" cstate="email">
            <a:extLst>
              <a:ext uri="{28A0092B-C50C-407E-A947-70E740481C1C}">
                <a14:useLocalDpi xmlns:a14="http://schemas.microsoft.com/office/drawing/2010/main"/>
              </a:ext>
            </a:extLst>
          </a:blip>
          <a:srcRect/>
          <a:stretch/>
        </p:blipFill>
        <p:spPr bwMode="auto">
          <a:xfrm>
            <a:off x="7254380" y="4360455"/>
            <a:ext cx="258505" cy="305614"/>
          </a:xfrm>
          <a:prstGeom prst="rect">
            <a:avLst/>
          </a:prstGeom>
        </p:spPr>
      </p:pic>
      <p:sp>
        <p:nvSpPr>
          <p:cNvPr id="128792164" name="ZoneTexte 128792163"/>
          <p:cNvSpPr txBox="1"/>
          <p:nvPr/>
        </p:nvSpPr>
        <p:spPr bwMode="auto">
          <a:xfrm>
            <a:off x="7057761" y="4644020"/>
            <a:ext cx="759474" cy="313724"/>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873"/>
              </a:lnSpc>
              <a:defRPr/>
            </a:pPr>
            <a:r>
              <a:rPr sz="900"/>
              <a:t>S3 fichiers / backup</a:t>
            </a:r>
          </a:p>
        </p:txBody>
      </p:sp>
      <p:sp>
        <p:nvSpPr>
          <p:cNvPr id="1815259097" name="Autre processus 1815259096"/>
          <p:cNvSpPr/>
          <p:nvPr/>
        </p:nvSpPr>
        <p:spPr bwMode="auto">
          <a:xfrm>
            <a:off x="4896416" y="3411736"/>
            <a:ext cx="595318"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pic>
        <p:nvPicPr>
          <p:cNvPr id="339056074" name="Image 4"/>
          <p:cNvPicPr>
            <a:picLocks noChangeAspect="1"/>
          </p:cNvPicPr>
          <p:nvPr/>
        </p:nvPicPr>
        <p:blipFill>
          <a:blip r:embed="rId3" cstate="email">
            <a:extLst>
              <a:ext uri="{28A0092B-C50C-407E-A947-70E740481C1C}">
                <a14:useLocalDpi xmlns:a14="http://schemas.microsoft.com/office/drawing/2010/main"/>
              </a:ext>
            </a:extLst>
          </a:blip>
          <a:stretch/>
        </p:blipFill>
        <p:spPr bwMode="auto">
          <a:xfrm>
            <a:off x="4861813" y="3474027"/>
            <a:ext cx="595323" cy="466383"/>
          </a:xfrm>
          <a:prstGeom prst="rect">
            <a:avLst/>
          </a:prstGeom>
        </p:spPr>
      </p:pic>
      <p:sp>
        <p:nvSpPr>
          <p:cNvPr id="2116681820" name="ZoneTexte 2116681819"/>
          <p:cNvSpPr txBox="1"/>
          <p:nvPr/>
        </p:nvSpPr>
        <p:spPr bwMode="auto">
          <a:xfrm>
            <a:off x="5287978" y="1404160"/>
            <a:ext cx="1195276" cy="396274"/>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000">
                <a:latin typeface="Marianne"/>
                <a:ea typeface="Marianne"/>
                <a:cs typeface="Marianne"/>
              </a:rPr>
              <a:t>Usager</a:t>
            </a:r>
          </a:p>
          <a:p>
            <a:pPr>
              <a:defRPr/>
            </a:pPr>
            <a:r>
              <a:rPr sz="1000">
                <a:latin typeface="Marianne"/>
                <a:ea typeface="Marianne"/>
                <a:cs typeface="Marianne"/>
              </a:rPr>
              <a:t>(interministériel)</a:t>
            </a:r>
          </a:p>
        </p:txBody>
      </p:sp>
      <p:sp>
        <p:nvSpPr>
          <p:cNvPr id="2124475035" name="ZoneTexte 2124475034"/>
          <p:cNvSpPr txBox="1"/>
          <p:nvPr/>
        </p:nvSpPr>
        <p:spPr bwMode="auto">
          <a:xfrm>
            <a:off x="2837145" y="3311211"/>
            <a:ext cx="1372734" cy="548674"/>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latin typeface="Marianne"/>
                <a:ea typeface="Marianne"/>
                <a:cs typeface="Marianne"/>
              </a:rPr>
              <a:t>Usagers avec droits élevé dans l’application</a:t>
            </a:r>
          </a:p>
        </p:txBody>
      </p:sp>
      <p:pic>
        <p:nvPicPr>
          <p:cNvPr id="490100086" name="Graphic 2" descr="Male profile with solid fill"/>
          <p:cNvPicPr>
            <a:picLocks noChangeAspect="1"/>
          </p:cNvPicPr>
          <p:nvPr/>
        </p:nvPicPr>
        <p:blipFill>
          <a:blip r:embed="rId6" cstate="email">
            <a:extLst>
              <a:ext uri="{28A0092B-C50C-407E-A947-70E740481C1C}">
                <a14:useLocalDpi xmlns:a14="http://schemas.microsoft.com/office/drawing/2010/main"/>
              </a:ext>
            </a:extLst>
          </a:blip>
          <a:stretch/>
        </p:blipFill>
        <p:spPr bwMode="auto">
          <a:xfrm>
            <a:off x="4154149" y="2787290"/>
            <a:ext cx="487494" cy="487494"/>
          </a:xfrm>
          <a:prstGeom prst="rect">
            <a:avLst/>
          </a:prstGeom>
        </p:spPr>
      </p:pic>
      <p:sp>
        <p:nvSpPr>
          <p:cNvPr id="311948998" name="ZoneTexte 311948997"/>
          <p:cNvSpPr txBox="1"/>
          <p:nvPr/>
        </p:nvSpPr>
        <p:spPr bwMode="auto">
          <a:xfrm>
            <a:off x="3438599" y="2938158"/>
            <a:ext cx="597552" cy="243874"/>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000">
                <a:latin typeface="Marianne"/>
                <a:ea typeface="Marianne"/>
                <a:cs typeface="Marianne"/>
              </a:rPr>
              <a:t>Usager</a:t>
            </a:r>
          </a:p>
        </p:txBody>
      </p:sp>
      <p:pic>
        <p:nvPicPr>
          <p:cNvPr id="1488248690" name="Graphic 2" descr="Male profile with solid fill"/>
          <p:cNvPicPr>
            <a:picLocks noChangeAspect="1"/>
          </p:cNvPicPr>
          <p:nvPr/>
        </p:nvPicPr>
        <p:blipFill>
          <a:blip r:embed="rId6" cstate="email">
            <a:extLst>
              <a:ext uri="{28A0092B-C50C-407E-A947-70E740481C1C}">
                <a14:useLocalDpi xmlns:a14="http://schemas.microsoft.com/office/drawing/2010/main"/>
              </a:ext>
            </a:extLst>
          </a:blip>
          <a:stretch/>
        </p:blipFill>
        <p:spPr bwMode="auto">
          <a:xfrm>
            <a:off x="4154151" y="3326522"/>
            <a:ext cx="487494" cy="487494"/>
          </a:xfrm>
          <a:prstGeom prst="rect">
            <a:avLst/>
          </a:prstGeom>
        </p:spPr>
      </p:pic>
      <p:sp>
        <p:nvSpPr>
          <p:cNvPr id="546052332" name="Autre processus 546052331"/>
          <p:cNvSpPr/>
          <p:nvPr/>
        </p:nvSpPr>
        <p:spPr bwMode="auto">
          <a:xfrm>
            <a:off x="7325821" y="2720244"/>
            <a:ext cx="632090" cy="590967"/>
          </a:xfrm>
          <a:prstGeom prst="flowChartAlternateProcess">
            <a:avLst/>
          </a:prstGeom>
          <a:noFill/>
          <a:ln w="25400" cap="flat" cmpd="sng" algn="ctr">
            <a:solidFill>
              <a:schemeClr val="accent6">
                <a:lumMod val="74901"/>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a:p>
            <a:pPr>
              <a:defRPr/>
            </a:pPr>
            <a:endParaRPr sz="800">
              <a:solidFill>
                <a:schemeClr val="tx1"/>
              </a:solidFill>
            </a:endParaRPr>
          </a:p>
          <a:p>
            <a:pPr>
              <a:defRPr/>
            </a:pPr>
            <a:r>
              <a:rPr sz="800">
                <a:solidFill>
                  <a:schemeClr val="tx1"/>
                </a:solidFill>
              </a:rPr>
              <a:t>pipeline devops</a:t>
            </a:r>
          </a:p>
        </p:txBody>
      </p:sp>
      <p:pic>
        <p:nvPicPr>
          <p:cNvPr id="845972150" name="Google Shape;29;p1"/>
          <p:cNvPicPr/>
          <p:nvPr/>
        </p:nvPicPr>
        <p:blipFill>
          <a:blip r:embed="rId7" cstate="email">
            <a:alphaModFix/>
            <a:extLst>
              <a:ext uri="{28A0092B-C50C-407E-A947-70E740481C1C}">
                <a14:useLocalDpi xmlns:a14="http://schemas.microsoft.com/office/drawing/2010/main"/>
              </a:ext>
            </a:extLst>
          </a:blip>
          <a:stretch/>
        </p:blipFill>
        <p:spPr bwMode="auto">
          <a:xfrm>
            <a:off x="7394270" y="2777670"/>
            <a:ext cx="423459" cy="253368"/>
          </a:xfrm>
          <a:prstGeom prst="rect">
            <a:avLst/>
          </a:prstGeom>
          <a:noFill/>
          <a:ln>
            <a:noFill/>
          </a:ln>
        </p:spPr>
      </p:pic>
      <p:sp>
        <p:nvSpPr>
          <p:cNvPr id="1418671834" name="Autre processus 1418671833"/>
          <p:cNvSpPr/>
          <p:nvPr/>
        </p:nvSpPr>
        <p:spPr bwMode="auto">
          <a:xfrm>
            <a:off x="6981377" y="1934319"/>
            <a:ext cx="632091"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800">
                <a:solidFill>
                  <a:schemeClr val="tx1"/>
                </a:solidFill>
              </a:rPr>
              <a:t>IAM</a:t>
            </a:r>
          </a:p>
          <a:p>
            <a:pPr>
              <a:defRPr/>
            </a:pPr>
            <a:r>
              <a:rPr sz="800">
                <a:solidFill>
                  <a:schemeClr val="tx1"/>
                </a:solidFill>
              </a:rPr>
              <a:t>Agents</a:t>
            </a:r>
          </a:p>
        </p:txBody>
      </p:sp>
      <p:sp>
        <p:nvSpPr>
          <p:cNvPr id="1723225390" name="Autre processus 1723225389"/>
          <p:cNvSpPr/>
          <p:nvPr/>
        </p:nvSpPr>
        <p:spPr bwMode="auto">
          <a:xfrm>
            <a:off x="8834410" y="2986667"/>
            <a:ext cx="632091"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1000">
                <a:solidFill>
                  <a:schemeClr val="tx1"/>
                </a:solidFill>
              </a:rPr>
              <a:t>Supervision</a:t>
            </a:r>
          </a:p>
        </p:txBody>
      </p:sp>
      <p:sp>
        <p:nvSpPr>
          <p:cNvPr id="1304776696" name="Autre processus 1304776695"/>
          <p:cNvSpPr/>
          <p:nvPr/>
        </p:nvSpPr>
        <p:spPr bwMode="auto">
          <a:xfrm>
            <a:off x="4878030" y="2679652"/>
            <a:ext cx="632091"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800">
                <a:solidFill>
                  <a:schemeClr val="tx1"/>
                </a:solidFill>
              </a:rPr>
              <a:t>IAM</a:t>
            </a:r>
          </a:p>
          <a:p>
            <a:pPr>
              <a:defRPr/>
            </a:pPr>
            <a:r>
              <a:rPr sz="800">
                <a:solidFill>
                  <a:schemeClr val="tx1"/>
                </a:solidFill>
              </a:rPr>
              <a:t>Usagers</a:t>
            </a:r>
          </a:p>
        </p:txBody>
      </p:sp>
      <p:sp>
        <p:nvSpPr>
          <p:cNvPr id="2004210328" name="Autre processus 2004210327"/>
          <p:cNvSpPr/>
          <p:nvPr/>
        </p:nvSpPr>
        <p:spPr bwMode="auto">
          <a:xfrm>
            <a:off x="9522352" y="2986667"/>
            <a:ext cx="618643"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0" tIns="0" rIns="0" bIns="0" numCol="1" spcCol="0" rtlCol="0" fromWordArt="0" anchor="ctr" anchorCtr="0" forceAA="0" compatLnSpc="0"/>
          <a:lstStyle/>
          <a:p>
            <a:pPr algn="ctr">
              <a:defRPr/>
            </a:pPr>
            <a:r>
              <a:rPr sz="1000">
                <a:solidFill>
                  <a:schemeClr val="tx1"/>
                </a:solidFill>
              </a:rPr>
              <a:t>SIEM (MIOM)</a:t>
            </a:r>
          </a:p>
        </p:txBody>
      </p:sp>
      <p:sp>
        <p:nvSpPr>
          <p:cNvPr id="527523334" name="ZoneTexte 527523333"/>
          <p:cNvSpPr txBox="1"/>
          <p:nvPr/>
        </p:nvSpPr>
        <p:spPr bwMode="auto">
          <a:xfrm>
            <a:off x="7363765" y="1344639"/>
            <a:ext cx="1372806" cy="548674"/>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latin typeface="Marianne"/>
                <a:ea typeface="Marianne"/>
                <a:cs typeface="Marianne"/>
              </a:rPr>
              <a:t>Usagers avec droit élevé dans l’application</a:t>
            </a:r>
          </a:p>
        </p:txBody>
      </p:sp>
      <p:pic>
        <p:nvPicPr>
          <p:cNvPr id="1180658285" name="Image 1180658284"/>
          <p:cNvPicPr>
            <a:picLocks noChangeAspect="1"/>
          </p:cNvPicPr>
          <p:nvPr/>
        </p:nvPicPr>
        <p:blipFill>
          <a:blip r:embed="rId8"/>
          <a:stretch/>
        </p:blipFill>
        <p:spPr bwMode="auto">
          <a:xfrm>
            <a:off x="6494268" y="1376091"/>
            <a:ext cx="485775" cy="485775"/>
          </a:xfrm>
          <a:prstGeom prst="rect">
            <a:avLst/>
          </a:prstGeom>
        </p:spPr>
      </p:pic>
      <p:pic>
        <p:nvPicPr>
          <p:cNvPr id="1915265915" name="Image 1915265914"/>
          <p:cNvPicPr>
            <a:picLocks noChangeAspect="1"/>
          </p:cNvPicPr>
          <p:nvPr/>
        </p:nvPicPr>
        <p:blipFill>
          <a:blip r:embed="rId8"/>
          <a:stretch/>
        </p:blipFill>
        <p:spPr bwMode="auto">
          <a:xfrm>
            <a:off x="6888866" y="1376091"/>
            <a:ext cx="485775" cy="485775"/>
          </a:xfrm>
          <a:prstGeom prst="rect">
            <a:avLst/>
          </a:prstGeom>
        </p:spPr>
      </p:pic>
      <p:pic>
        <p:nvPicPr>
          <p:cNvPr id="884006226" name="Image 884006225"/>
          <p:cNvPicPr>
            <a:picLocks noChangeAspect="1"/>
          </p:cNvPicPr>
          <p:nvPr/>
        </p:nvPicPr>
        <p:blipFill>
          <a:blip r:embed="rId9" cstate="email">
            <a:extLst>
              <a:ext uri="{28A0092B-C50C-407E-A947-70E740481C1C}">
                <a14:useLocalDpi xmlns:a14="http://schemas.microsoft.com/office/drawing/2010/main"/>
              </a:ext>
            </a:extLst>
          </a:blip>
          <a:stretch/>
        </p:blipFill>
        <p:spPr bwMode="auto">
          <a:xfrm>
            <a:off x="6412636" y="4189146"/>
            <a:ext cx="302067" cy="302067"/>
          </a:xfrm>
          <a:prstGeom prst="rect">
            <a:avLst/>
          </a:prstGeom>
        </p:spPr>
      </p:pic>
      <p:sp>
        <p:nvSpPr>
          <p:cNvPr id="1973061591" name="Autre processus 1973061590"/>
          <p:cNvSpPr/>
          <p:nvPr/>
        </p:nvSpPr>
        <p:spPr bwMode="auto">
          <a:xfrm>
            <a:off x="5830796" y="4191753"/>
            <a:ext cx="2251845" cy="812651"/>
          </a:xfrm>
          <a:prstGeom prst="flowChartAlternateProcess">
            <a:avLst/>
          </a:prstGeom>
          <a:noFill/>
          <a:ln w="6349" cap="flat" cmpd="sng" algn="ctr">
            <a:solidFill>
              <a:srgbClr val="E16A0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a:p>
        </p:txBody>
      </p:sp>
      <p:sp>
        <p:nvSpPr>
          <p:cNvPr id="1971359693" name="ZoneTexte 1971359692"/>
          <p:cNvSpPr txBox="1"/>
          <p:nvPr/>
        </p:nvSpPr>
        <p:spPr bwMode="auto">
          <a:xfrm>
            <a:off x="8789319" y="3880047"/>
            <a:ext cx="722244" cy="382940"/>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lgn="ctr">
              <a:lnSpc>
                <a:spcPts val="764"/>
              </a:lnSpc>
              <a:defRPr/>
            </a:pPr>
            <a:r>
              <a:rPr sz="800">
                <a:latin typeface="Marianne"/>
                <a:ea typeface="Marianne"/>
                <a:cs typeface="Marianne"/>
              </a:rPr>
              <a:t>Chaine</a:t>
            </a:r>
          </a:p>
          <a:p>
            <a:pPr algn="ctr">
              <a:lnSpc>
                <a:spcPts val="764"/>
              </a:lnSpc>
              <a:defRPr/>
            </a:pPr>
            <a:r>
              <a:rPr sz="800">
                <a:latin typeface="Marianne"/>
                <a:ea typeface="Marianne"/>
                <a:cs typeface="Marianne"/>
              </a:rPr>
              <a:t>DSO </a:t>
            </a:r>
          </a:p>
          <a:p>
            <a:pPr algn="ctr">
              <a:lnSpc>
                <a:spcPts val="764"/>
              </a:lnSpc>
              <a:defRPr/>
            </a:pPr>
            <a:r>
              <a:rPr sz="800">
                <a:latin typeface="Marianne"/>
                <a:ea typeface="Marianne"/>
                <a:cs typeface="Marianne"/>
              </a:rPr>
              <a:t>secondaire</a:t>
            </a:r>
          </a:p>
        </p:txBody>
      </p:sp>
      <p:sp>
        <p:nvSpPr>
          <p:cNvPr id="2006834831" name="Autre processus 2006834830"/>
          <p:cNvSpPr/>
          <p:nvPr/>
        </p:nvSpPr>
        <p:spPr bwMode="auto">
          <a:xfrm>
            <a:off x="9522352" y="3641152"/>
            <a:ext cx="632091"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900">
                <a:solidFill>
                  <a:schemeClr val="tx1"/>
                </a:solidFill>
              </a:rPr>
              <a:t>Bastion</a:t>
            </a:r>
          </a:p>
          <a:p>
            <a:pPr>
              <a:defRPr/>
            </a:pPr>
            <a:r>
              <a:rPr sz="900">
                <a:solidFill>
                  <a:schemeClr val="tx1"/>
                </a:solidFill>
              </a:rPr>
              <a:t>Admin</a:t>
            </a:r>
          </a:p>
          <a:p>
            <a:pPr>
              <a:defRPr/>
            </a:pPr>
            <a:r>
              <a:rPr sz="900">
                <a:solidFill>
                  <a:schemeClr val="tx1"/>
                </a:solidFill>
              </a:rPr>
              <a:t>(Haxo)</a:t>
            </a:r>
          </a:p>
        </p:txBody>
      </p:sp>
      <p:sp>
        <p:nvSpPr>
          <p:cNvPr id="1142321466" name="ZoneTexte 1142321465"/>
          <p:cNvSpPr txBox="1"/>
          <p:nvPr/>
        </p:nvSpPr>
        <p:spPr bwMode="auto">
          <a:xfrm>
            <a:off x="10212472" y="4491213"/>
            <a:ext cx="1112058" cy="396274"/>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000">
                <a:latin typeface="Marianne"/>
                <a:ea typeface="Marianne"/>
                <a:cs typeface="Marianne"/>
              </a:rPr>
              <a:t>Administrateur</a:t>
            </a:r>
          </a:p>
          <a:p>
            <a:pPr>
              <a:defRPr/>
            </a:pPr>
            <a:r>
              <a:rPr sz="1000">
                <a:latin typeface="Marianne"/>
                <a:ea typeface="Marianne"/>
                <a:cs typeface="Marianne"/>
              </a:rPr>
              <a:t>Application</a:t>
            </a:r>
          </a:p>
        </p:txBody>
      </p:sp>
      <p:pic>
        <p:nvPicPr>
          <p:cNvPr id="1520179757" name="Image 1520179756"/>
          <p:cNvPicPr>
            <a:picLocks noChangeAspect="1"/>
          </p:cNvPicPr>
          <p:nvPr/>
        </p:nvPicPr>
        <p:blipFill>
          <a:blip r:embed="rId10"/>
          <a:stretch/>
        </p:blipFill>
        <p:spPr bwMode="auto">
          <a:xfrm>
            <a:off x="9653537" y="4446463"/>
            <a:ext cx="485775" cy="485775"/>
          </a:xfrm>
          <a:prstGeom prst="rect">
            <a:avLst/>
          </a:prstGeom>
        </p:spPr>
      </p:pic>
      <p:sp>
        <p:nvSpPr>
          <p:cNvPr id="458454363" name="Autre processus 458454362"/>
          <p:cNvSpPr/>
          <p:nvPr/>
        </p:nvSpPr>
        <p:spPr bwMode="auto">
          <a:xfrm>
            <a:off x="4759695" y="2599084"/>
            <a:ext cx="868136" cy="1457455"/>
          </a:xfrm>
          <a:prstGeom prst="flowChartAlternateProcess">
            <a:avLst/>
          </a:prstGeom>
          <a:noFill/>
          <a:ln w="6349" cap="flat" cmpd="sng" algn="ctr">
            <a:solidFill>
              <a:srgbClr val="E16A0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a:p>
        </p:txBody>
      </p:sp>
      <p:sp>
        <p:nvSpPr>
          <p:cNvPr id="1333806191" name="Autre processus 1333806190"/>
          <p:cNvSpPr/>
          <p:nvPr/>
        </p:nvSpPr>
        <p:spPr bwMode="auto">
          <a:xfrm>
            <a:off x="6149206" y="1861866"/>
            <a:ext cx="1575411" cy="732946"/>
          </a:xfrm>
          <a:prstGeom prst="flowChartAlternateProcess">
            <a:avLst/>
          </a:prstGeom>
          <a:noFill/>
          <a:ln w="6349" cap="flat" cmpd="sng" algn="ctr">
            <a:solidFill>
              <a:srgbClr val="E16A0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a:p>
        </p:txBody>
      </p:sp>
      <p:cxnSp>
        <p:nvCxnSpPr>
          <p:cNvPr id="1126284297" name="Connecteur droit 1126284296"/>
          <p:cNvCxnSpPr>
            <a:cxnSpLocks/>
          </p:cNvCxnSpPr>
          <p:nvPr/>
        </p:nvCxnSpPr>
        <p:spPr bwMode="auto">
          <a:xfrm flipH="1" flipV="1">
            <a:off x="9872610" y="4157591"/>
            <a:ext cx="0" cy="285053"/>
          </a:xfrm>
          <a:prstGeom prst="line">
            <a:avLst/>
          </a:prstGeom>
          <a:ln w="9525" cap="flat" cmpd="sng" algn="ctr">
            <a:solidFill>
              <a:schemeClr val="accent6">
                <a:lumMod val="74901"/>
              </a:schemeClr>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378649061" name="Autre processus 1378649060"/>
          <p:cNvSpPr/>
          <p:nvPr/>
        </p:nvSpPr>
        <p:spPr bwMode="auto">
          <a:xfrm>
            <a:off x="8839913" y="2349480"/>
            <a:ext cx="632090"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p:txBody>
      </p:sp>
      <p:sp>
        <p:nvSpPr>
          <p:cNvPr id="741537151" name="ZoneTexte 741537150"/>
          <p:cNvSpPr txBox="1"/>
          <p:nvPr/>
        </p:nvSpPr>
        <p:spPr bwMode="auto">
          <a:xfrm>
            <a:off x="8890754" y="2615978"/>
            <a:ext cx="182988" cy="365794"/>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endParaRPr/>
          </a:p>
        </p:txBody>
      </p:sp>
      <p:pic>
        <p:nvPicPr>
          <p:cNvPr id="352466050" name="Google Shape;3761;p238"/>
          <p:cNvPicPr/>
          <p:nvPr/>
        </p:nvPicPr>
        <p:blipFill>
          <a:blip r:embed="rId11" cstate="email">
            <a:extLst>
              <a:ext uri="{28A0092B-C50C-407E-A947-70E740481C1C}">
                <a14:useLocalDpi xmlns:a14="http://schemas.microsoft.com/office/drawing/2010/main"/>
              </a:ext>
            </a:extLst>
          </a:blip>
          <a:stretch/>
        </p:blipFill>
        <p:spPr bwMode="auto">
          <a:xfrm>
            <a:off x="9039477" y="2427749"/>
            <a:ext cx="221958" cy="217215"/>
          </a:xfrm>
          <a:prstGeom prst="rect">
            <a:avLst/>
          </a:prstGeom>
          <a:ln>
            <a:noFill/>
          </a:ln>
        </p:spPr>
      </p:pic>
      <p:sp>
        <p:nvSpPr>
          <p:cNvPr id="1866032116" name="ZoneTexte 1866032115"/>
          <p:cNvSpPr txBox="1"/>
          <p:nvPr/>
        </p:nvSpPr>
        <p:spPr bwMode="auto">
          <a:xfrm>
            <a:off x="8786987" y="2691157"/>
            <a:ext cx="778736" cy="228636"/>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sz="900"/>
              <a:t>Vault/HSM</a:t>
            </a:r>
          </a:p>
        </p:txBody>
      </p:sp>
      <p:sp>
        <p:nvSpPr>
          <p:cNvPr id="1450658574" name="Autre processus 1450658573"/>
          <p:cNvSpPr/>
          <p:nvPr/>
        </p:nvSpPr>
        <p:spPr bwMode="auto">
          <a:xfrm>
            <a:off x="9527853" y="2330877"/>
            <a:ext cx="632090"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p:txBody>
      </p:sp>
      <p:sp>
        <p:nvSpPr>
          <p:cNvPr id="48698495" name="ZoneTexte 48698494"/>
          <p:cNvSpPr txBox="1"/>
          <p:nvPr/>
        </p:nvSpPr>
        <p:spPr bwMode="auto">
          <a:xfrm>
            <a:off x="9578694" y="2602059"/>
            <a:ext cx="182988" cy="365794"/>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endParaRPr/>
          </a:p>
        </p:txBody>
      </p:sp>
      <p:sp>
        <p:nvSpPr>
          <p:cNvPr id="439790301" name="ZoneTexte 439790300"/>
          <p:cNvSpPr txBox="1"/>
          <p:nvPr/>
        </p:nvSpPr>
        <p:spPr bwMode="auto">
          <a:xfrm>
            <a:off x="9565401" y="2462996"/>
            <a:ext cx="612123" cy="36579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a:solidFill>
                  <a:schemeClr val="tx1"/>
                </a:solidFill>
              </a:rPr>
              <a:t>PKI</a:t>
            </a:r>
            <a:endParaRPr/>
          </a:p>
        </p:txBody>
      </p:sp>
      <p:pic>
        <p:nvPicPr>
          <p:cNvPr id="1522208324" name="Google Shape;29;p1"/>
          <p:cNvPicPr/>
          <p:nvPr/>
        </p:nvPicPr>
        <p:blipFill>
          <a:blip r:embed="rId4" cstate="email">
            <a:alphaModFix/>
            <a:extLst>
              <a:ext uri="{28A0092B-C50C-407E-A947-70E740481C1C}">
                <a14:useLocalDpi xmlns:a14="http://schemas.microsoft.com/office/drawing/2010/main"/>
              </a:ext>
            </a:extLst>
          </a:blip>
          <a:stretch/>
        </p:blipFill>
        <p:spPr bwMode="auto">
          <a:xfrm>
            <a:off x="8861244" y="5038898"/>
            <a:ext cx="552278" cy="330444"/>
          </a:xfrm>
          <a:prstGeom prst="rect">
            <a:avLst/>
          </a:prstGeom>
          <a:noFill/>
          <a:ln>
            <a:noFill/>
          </a:ln>
        </p:spPr>
      </p:pic>
      <p:pic>
        <p:nvPicPr>
          <p:cNvPr id="1201011138" name="Graphic 2" descr="Male profile with solid fill"/>
          <p:cNvPicPr>
            <a:picLocks noChangeAspect="1"/>
          </p:cNvPicPr>
          <p:nvPr/>
        </p:nvPicPr>
        <p:blipFill>
          <a:blip r:embed="rId6" cstate="email">
            <a:extLst>
              <a:ext uri="{28A0092B-C50C-407E-A947-70E740481C1C}">
                <a14:useLocalDpi xmlns:a14="http://schemas.microsoft.com/office/drawing/2010/main"/>
              </a:ext>
            </a:extLst>
          </a:blip>
          <a:stretch/>
        </p:blipFill>
        <p:spPr bwMode="auto">
          <a:xfrm>
            <a:off x="8890754" y="4603920"/>
            <a:ext cx="487494" cy="487494"/>
          </a:xfrm>
          <a:prstGeom prst="rect">
            <a:avLst/>
          </a:prstGeom>
        </p:spPr>
      </p:pic>
      <p:cxnSp>
        <p:nvCxnSpPr>
          <p:cNvPr id="2" name="Connecteur droit 1"/>
          <p:cNvCxnSpPr>
            <a:cxnSpLocks/>
            <a:endCxn id="1201011138" idx="0"/>
          </p:cNvCxnSpPr>
          <p:nvPr/>
        </p:nvCxnSpPr>
        <p:spPr bwMode="auto">
          <a:xfrm rot="5399976" flipV="1">
            <a:off x="8997212" y="4471341"/>
            <a:ext cx="265156" cy="0"/>
          </a:xfrm>
          <a:prstGeom prst="line">
            <a:avLst/>
          </a:prstGeom>
          <a:ln>
            <a:headEnd type="arrow" len="me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239389872" name="ZoneTexte 239389871"/>
          <p:cNvSpPr txBox="1"/>
          <p:nvPr/>
        </p:nvSpPr>
        <p:spPr bwMode="auto">
          <a:xfrm>
            <a:off x="8527560" y="5369343"/>
            <a:ext cx="1163844" cy="39627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lgn="ctr">
              <a:defRPr/>
            </a:pPr>
            <a:r>
              <a:rPr sz="1000">
                <a:latin typeface="Marianne"/>
                <a:ea typeface="Marianne"/>
                <a:cs typeface="Marianne"/>
              </a:rPr>
              <a:t>Equipe </a:t>
            </a:r>
          </a:p>
          <a:p>
            <a:pPr algn="ctr">
              <a:defRPr/>
            </a:pPr>
            <a:r>
              <a:rPr sz="1000">
                <a:latin typeface="Marianne"/>
                <a:ea typeface="Marianne"/>
                <a:cs typeface="Marianne"/>
              </a:rPr>
              <a:t>développement</a:t>
            </a:r>
          </a:p>
        </p:txBody>
      </p:sp>
      <p:pic>
        <p:nvPicPr>
          <p:cNvPr id="1870204807" name="Image 4"/>
          <p:cNvPicPr>
            <a:picLocks noChangeAspect="1"/>
          </p:cNvPicPr>
          <p:nvPr/>
        </p:nvPicPr>
        <p:blipFill>
          <a:blip r:embed="rId12" cstate="email">
            <a:extLst>
              <a:ext uri="{28A0092B-C50C-407E-A947-70E740481C1C}">
                <a14:useLocalDpi xmlns:a14="http://schemas.microsoft.com/office/drawing/2010/main"/>
              </a:ext>
            </a:extLst>
          </a:blip>
          <a:stretch/>
        </p:blipFill>
        <p:spPr bwMode="auto">
          <a:xfrm>
            <a:off x="8970439" y="4157591"/>
            <a:ext cx="290996" cy="227969"/>
          </a:xfrm>
          <a:prstGeom prst="rect">
            <a:avLst/>
          </a:prstGeom>
        </p:spPr>
      </p:pic>
      <p:sp>
        <p:nvSpPr>
          <p:cNvPr id="1502227430" name="ZoneTexte 1502227429"/>
          <p:cNvSpPr txBox="1"/>
          <p:nvPr/>
        </p:nvSpPr>
        <p:spPr bwMode="auto">
          <a:xfrm>
            <a:off x="3047960" y="4110570"/>
            <a:ext cx="1497246" cy="30483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400">
                <a:solidFill>
                  <a:schemeClr val="tx1">
                    <a:lumMod val="50000"/>
                    <a:lumOff val="50000"/>
                  </a:schemeClr>
                </a:solidFill>
              </a:rPr>
              <a:t>(Internet ou RIE)</a:t>
            </a:r>
          </a:p>
        </p:txBody>
      </p:sp>
      <p:sp>
        <p:nvSpPr>
          <p:cNvPr id="1056563872" name="ZoneTexte 1056563871"/>
          <p:cNvSpPr txBox="1"/>
          <p:nvPr/>
        </p:nvSpPr>
        <p:spPr bwMode="auto">
          <a:xfrm>
            <a:off x="8384326" y="5714411"/>
            <a:ext cx="1497246" cy="30483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400">
                <a:solidFill>
                  <a:schemeClr val="tx1">
                    <a:lumMod val="50000"/>
                    <a:lumOff val="50000"/>
                  </a:schemeClr>
                </a:solidFill>
              </a:rPr>
              <a:t>(Internet ou RIE)</a:t>
            </a:r>
          </a:p>
        </p:txBody>
      </p:sp>
      <p:sp>
        <p:nvSpPr>
          <p:cNvPr id="29810717" name="Autre processus 29810716"/>
          <p:cNvSpPr/>
          <p:nvPr/>
        </p:nvSpPr>
        <p:spPr bwMode="auto">
          <a:xfrm>
            <a:off x="165047" y="5935480"/>
            <a:ext cx="375436" cy="295482"/>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p:txBody>
      </p:sp>
      <p:sp>
        <p:nvSpPr>
          <p:cNvPr id="1397355866" name="Autre processus 1397355865"/>
          <p:cNvSpPr/>
          <p:nvPr/>
        </p:nvSpPr>
        <p:spPr bwMode="auto">
          <a:xfrm>
            <a:off x="165047" y="5481229"/>
            <a:ext cx="375436" cy="246024"/>
          </a:xfrm>
          <a:prstGeom prst="flowChartAlternateProcess">
            <a:avLst/>
          </a:prstGeom>
          <a:noFill/>
          <a:ln w="25400" cap="flat" cmpd="sng" algn="ctr">
            <a:solidFill>
              <a:schemeClr val="accent6">
                <a:lumMod val="74901"/>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p:txBody>
      </p:sp>
      <p:sp>
        <p:nvSpPr>
          <p:cNvPr id="684104400" name="Autre processus 684104399"/>
          <p:cNvSpPr/>
          <p:nvPr/>
        </p:nvSpPr>
        <p:spPr bwMode="auto">
          <a:xfrm>
            <a:off x="165047" y="4999321"/>
            <a:ext cx="375436" cy="30347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1200" b="1">
              <a:solidFill>
                <a:schemeClr val="tx1"/>
              </a:solidFill>
            </a:endParaRPr>
          </a:p>
        </p:txBody>
      </p:sp>
      <p:sp>
        <p:nvSpPr>
          <p:cNvPr id="338381587" name="ZoneTexte 338381586"/>
          <p:cNvSpPr txBox="1"/>
          <p:nvPr/>
        </p:nvSpPr>
        <p:spPr bwMode="auto">
          <a:xfrm>
            <a:off x="877779" y="4931942"/>
            <a:ext cx="1805025" cy="3962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t>« Biens essentiels » </a:t>
            </a:r>
            <a:r>
              <a:rPr lang="fr-FR" sz="1000" b="0" i="0" u="none" strike="noStrike" cap="none" spc="0">
                <a:solidFill>
                  <a:schemeClr val="tx1"/>
                </a:solidFill>
                <a:latin typeface="Arial"/>
                <a:ea typeface="Arial"/>
                <a:cs typeface="Arial"/>
              </a:rPr>
              <a:t>construit par </a:t>
            </a:r>
            <a:r>
              <a:rPr sz="1000"/>
              <a:t>l’application </a:t>
            </a:r>
          </a:p>
        </p:txBody>
      </p:sp>
      <p:sp>
        <p:nvSpPr>
          <p:cNvPr id="384741907" name="ZoneTexte 384741906"/>
          <p:cNvSpPr txBox="1"/>
          <p:nvPr/>
        </p:nvSpPr>
        <p:spPr bwMode="auto">
          <a:xfrm>
            <a:off x="877779" y="5871138"/>
            <a:ext cx="1662044" cy="3962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t>« Biens support » socle CPiNative</a:t>
            </a:r>
          </a:p>
        </p:txBody>
      </p:sp>
      <p:sp>
        <p:nvSpPr>
          <p:cNvPr id="41424809" name="ZoneTexte 41424808"/>
          <p:cNvSpPr txBox="1"/>
          <p:nvPr/>
        </p:nvSpPr>
        <p:spPr bwMode="auto">
          <a:xfrm>
            <a:off x="877779" y="5336577"/>
            <a:ext cx="1806213" cy="5486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t>« Biens </a:t>
            </a:r>
            <a:r>
              <a:rPr lang="fr-FR" sz="1000" b="0" i="0" u="none" strike="noStrike" cap="none" spc="0">
                <a:solidFill>
                  <a:schemeClr val="tx1"/>
                </a:solidFill>
                <a:latin typeface="Arial"/>
                <a:ea typeface="Arial"/>
                <a:cs typeface="Arial"/>
              </a:rPr>
              <a:t>essentiel </a:t>
            </a:r>
            <a:r>
              <a:rPr sz="1000"/>
              <a:t>» instanciés par l’application à partir du socle CPiNative</a:t>
            </a:r>
          </a:p>
        </p:txBody>
      </p:sp>
      <p:sp>
        <p:nvSpPr>
          <p:cNvPr id="594740025" name="Autre processus 594740024"/>
          <p:cNvSpPr/>
          <p:nvPr/>
        </p:nvSpPr>
        <p:spPr bwMode="auto">
          <a:xfrm>
            <a:off x="165047" y="6352633"/>
            <a:ext cx="375435" cy="295481"/>
          </a:xfrm>
          <a:prstGeom prst="flowChartAlternateProcess">
            <a:avLst/>
          </a:prstGeom>
          <a:noFill/>
          <a:ln w="25400" cap="flat" cmpd="sng" algn="ctr">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p:txBody>
      </p:sp>
      <p:sp>
        <p:nvSpPr>
          <p:cNvPr id="1186645046" name="ZoneTexte 1186645045"/>
          <p:cNvSpPr txBox="1"/>
          <p:nvPr/>
        </p:nvSpPr>
        <p:spPr bwMode="auto">
          <a:xfrm>
            <a:off x="877779" y="6288291"/>
            <a:ext cx="1898855" cy="3962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t>« Biens support » issus du socle d’autres ministères.</a:t>
            </a:r>
          </a:p>
        </p:txBody>
      </p:sp>
      <p:sp>
        <p:nvSpPr>
          <p:cNvPr id="1371521852" name="ZoneTexte 1371521851"/>
          <p:cNvSpPr txBox="1"/>
          <p:nvPr/>
        </p:nvSpPr>
        <p:spPr bwMode="auto">
          <a:xfrm>
            <a:off x="81450" y="4611188"/>
            <a:ext cx="874277" cy="25911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100"/>
              <a:t>Légendes :</a:t>
            </a:r>
          </a:p>
        </p:txBody>
      </p:sp>
      <p:cxnSp>
        <p:nvCxnSpPr>
          <p:cNvPr id="1471046075" name="Connecteur droit 1471046074"/>
          <p:cNvCxnSpPr>
            <a:cxnSpLocks/>
          </p:cNvCxnSpPr>
          <p:nvPr/>
        </p:nvCxnSpPr>
        <p:spPr bwMode="auto">
          <a:xfrm>
            <a:off x="165047" y="4898011"/>
            <a:ext cx="2520058" cy="362"/>
          </a:xfrm>
          <a:prstGeom prst="line">
            <a:avLst/>
          </a:prstGeom>
          <a:ln w="9525" cap="flat" cmpd="sng" algn="ctr">
            <a:solidFill>
              <a:srgbClr val="A6A6A6"/>
            </a:solidFill>
            <a:prstDash val="lgDash"/>
          </a:ln>
        </p:spPr>
        <p:style>
          <a:lnRef idx="1">
            <a:schemeClr val="accent1">
              <a:shade val="50000"/>
            </a:schemeClr>
          </a:lnRef>
          <a:fillRef idx="0">
            <a:schemeClr val="accent1"/>
          </a:fillRef>
          <a:effectRef idx="0">
            <a:schemeClr val="accent1"/>
          </a:effectRef>
          <a:fontRef idx="minor">
            <a:schemeClr val="tx1"/>
          </a:fontRef>
        </p:style>
      </p:cxnSp>
      <p:pic>
        <p:nvPicPr>
          <p:cNvPr id="427306236" name="Image 397302097"/>
          <p:cNvPicPr>
            <a:picLocks noChangeAspect="1"/>
          </p:cNvPicPr>
          <p:nvPr/>
        </p:nvPicPr>
        <p:blipFill>
          <a:blip r:embed="rId13" cstate="email">
            <a:extLst>
              <a:ext uri="{28A0092B-C50C-407E-A947-70E740481C1C}">
                <a14:useLocalDpi xmlns:a14="http://schemas.microsoft.com/office/drawing/2010/main"/>
              </a:ext>
            </a:extLst>
          </a:blip>
          <a:stretch/>
        </p:blipFill>
        <p:spPr bwMode="auto">
          <a:xfrm>
            <a:off x="4507268" y="6270892"/>
            <a:ext cx="573703" cy="458962"/>
          </a:xfrm>
          <a:prstGeom prst="rect">
            <a:avLst/>
          </a:prstGeom>
        </p:spPr>
      </p:pic>
      <p:sp>
        <p:nvSpPr>
          <p:cNvPr id="666379732" name="Autre processus 666379731"/>
          <p:cNvSpPr/>
          <p:nvPr/>
        </p:nvSpPr>
        <p:spPr bwMode="auto">
          <a:xfrm>
            <a:off x="2751935" y="6352633"/>
            <a:ext cx="517185" cy="331933"/>
          </a:xfrm>
          <a:prstGeom prst="flowChartAlternateProcess">
            <a:avLst/>
          </a:prstGeom>
          <a:noFill/>
          <a:ln w="6349" cap="flat" cmpd="sng" algn="ctr">
            <a:solidFill>
              <a:srgbClr val="E16A0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a:p>
        </p:txBody>
      </p:sp>
      <p:sp>
        <p:nvSpPr>
          <p:cNvPr id="1545120545" name="ZoneTexte 1545120544"/>
          <p:cNvSpPr txBox="1"/>
          <p:nvPr/>
        </p:nvSpPr>
        <p:spPr bwMode="auto">
          <a:xfrm>
            <a:off x="2732970" y="6404239"/>
            <a:ext cx="1899792" cy="2438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t>Services fournis par Cloud Pi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85422263" name="Autre processus 1385422262"/>
          <p:cNvSpPr/>
          <p:nvPr/>
        </p:nvSpPr>
        <p:spPr bwMode="auto">
          <a:xfrm>
            <a:off x="8705751" y="1940005"/>
            <a:ext cx="1540278" cy="2057357"/>
          </a:xfrm>
          <a:prstGeom prst="flowChartAlternateProcess">
            <a:avLst/>
          </a:prstGeom>
          <a:noFill/>
          <a:ln w="6349" cap="flat" cmpd="sng" algn="ctr">
            <a:solidFill>
              <a:srgbClr val="E16A0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t>&lt;</a:t>
            </a:r>
          </a:p>
        </p:txBody>
      </p:sp>
      <p:sp>
        <p:nvSpPr>
          <p:cNvPr id="2079587544" name="ZoneTexte 2079587543"/>
          <p:cNvSpPr txBox="1"/>
          <p:nvPr/>
        </p:nvSpPr>
        <p:spPr bwMode="auto">
          <a:xfrm>
            <a:off x="1886958" y="245430"/>
            <a:ext cx="9918393" cy="82299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sz="2400" b="1">
                <a:solidFill>
                  <a:schemeClr val="accent5">
                    <a:lumMod val="50000"/>
                  </a:schemeClr>
                </a:solidFill>
                <a:latin typeface="Marianne"/>
                <a:ea typeface="Marianne"/>
                <a:cs typeface="Marianne"/>
              </a:rPr>
              <a:t>Patterns Applicatives autour de Cloud Native ( avec API entrante)</a:t>
            </a:r>
          </a:p>
        </p:txBody>
      </p:sp>
      <p:sp>
        <p:nvSpPr>
          <p:cNvPr id="215975102" name="Autre processus 215975101"/>
          <p:cNvSpPr/>
          <p:nvPr/>
        </p:nvSpPr>
        <p:spPr bwMode="auto">
          <a:xfrm>
            <a:off x="5830795" y="3247591"/>
            <a:ext cx="2251845" cy="13905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047318665" name="Autre processus 2047318664"/>
          <p:cNvSpPr/>
          <p:nvPr/>
        </p:nvSpPr>
        <p:spPr bwMode="auto">
          <a:xfrm>
            <a:off x="6101325" y="5175664"/>
            <a:ext cx="937810"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663141788" name="Autre processus 663141787"/>
          <p:cNvSpPr/>
          <p:nvPr/>
        </p:nvSpPr>
        <p:spPr bwMode="auto">
          <a:xfrm>
            <a:off x="6276665" y="1598142"/>
            <a:ext cx="595319"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pic>
        <p:nvPicPr>
          <p:cNvPr id="64715850" name="Image 1140049245"/>
          <p:cNvPicPr>
            <a:picLocks noChangeAspect="1"/>
          </p:cNvPicPr>
          <p:nvPr/>
        </p:nvPicPr>
        <p:blipFill>
          <a:blip r:embed="rId2" cstate="email">
            <a:extLst>
              <a:ext uri="{28A0092B-C50C-407E-A947-70E740481C1C}">
                <a14:useLocalDpi xmlns:a14="http://schemas.microsoft.com/office/drawing/2010/main"/>
              </a:ext>
            </a:extLst>
          </a:blip>
          <a:stretch/>
        </p:blipFill>
        <p:spPr bwMode="auto">
          <a:xfrm>
            <a:off x="6162512" y="5235658"/>
            <a:ext cx="802314" cy="470979"/>
          </a:xfrm>
          <a:prstGeom prst="rect">
            <a:avLst/>
          </a:prstGeom>
        </p:spPr>
      </p:pic>
      <p:pic>
        <p:nvPicPr>
          <p:cNvPr id="1196030469" name="Image 4"/>
          <p:cNvPicPr>
            <a:picLocks noChangeAspect="1"/>
          </p:cNvPicPr>
          <p:nvPr/>
        </p:nvPicPr>
        <p:blipFill>
          <a:blip r:embed="rId3" cstate="email">
            <a:extLst>
              <a:ext uri="{28A0092B-C50C-407E-A947-70E740481C1C}">
                <a14:useLocalDpi xmlns:a14="http://schemas.microsoft.com/office/drawing/2010/main"/>
              </a:ext>
            </a:extLst>
          </a:blip>
          <a:stretch/>
        </p:blipFill>
        <p:spPr bwMode="auto">
          <a:xfrm>
            <a:off x="6276665" y="1660434"/>
            <a:ext cx="595323" cy="466383"/>
          </a:xfrm>
          <a:prstGeom prst="rect">
            <a:avLst/>
          </a:prstGeom>
        </p:spPr>
      </p:pic>
      <p:sp>
        <p:nvSpPr>
          <p:cNvPr id="2084097961" name="Autre processus 2084097960"/>
          <p:cNvSpPr/>
          <p:nvPr/>
        </p:nvSpPr>
        <p:spPr bwMode="auto">
          <a:xfrm>
            <a:off x="5960620" y="3344431"/>
            <a:ext cx="632090" cy="59096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1200" b="1">
                <a:solidFill>
                  <a:schemeClr val="tx1"/>
                </a:solidFill>
              </a:rPr>
              <a:t>Front</a:t>
            </a:r>
          </a:p>
        </p:txBody>
      </p:sp>
      <p:sp>
        <p:nvSpPr>
          <p:cNvPr id="401134686" name="Autre processus 401134685"/>
          <p:cNvSpPr/>
          <p:nvPr/>
        </p:nvSpPr>
        <p:spPr bwMode="auto">
          <a:xfrm>
            <a:off x="6624204" y="3351877"/>
            <a:ext cx="632090" cy="59096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0" tIns="0" rIns="0" bIns="0" numCol="1" spcCol="0" rtlCol="0" fromWordArt="0" anchor="ctr" anchorCtr="0" forceAA="0" compatLnSpc="0"/>
          <a:lstStyle/>
          <a:p>
            <a:pPr algn="ctr">
              <a:defRPr/>
            </a:pPr>
            <a:r>
              <a:rPr sz="900">
                <a:solidFill>
                  <a:schemeClr val="tx1"/>
                </a:solidFill>
              </a:rPr>
              <a:t>/heathz</a:t>
            </a:r>
          </a:p>
          <a:p>
            <a:pPr algn="ctr">
              <a:defRPr/>
            </a:pPr>
            <a:r>
              <a:rPr sz="900">
                <a:solidFill>
                  <a:schemeClr val="tx1"/>
                </a:solidFill>
              </a:rPr>
              <a:t>/metrics</a:t>
            </a:r>
          </a:p>
          <a:p>
            <a:pPr algn="ctr">
              <a:defRPr/>
            </a:pPr>
            <a:r>
              <a:rPr sz="700">
                <a:solidFill>
                  <a:schemeClr val="tx1"/>
                </a:solidFill>
              </a:rPr>
              <a:t>(supervision )</a:t>
            </a:r>
            <a:endParaRPr sz="900">
              <a:solidFill>
                <a:schemeClr val="tx1"/>
              </a:solidFill>
            </a:endParaRPr>
          </a:p>
        </p:txBody>
      </p:sp>
      <p:sp>
        <p:nvSpPr>
          <p:cNvPr id="1384955009" name="Autre processus 1384955008"/>
          <p:cNvSpPr/>
          <p:nvPr/>
        </p:nvSpPr>
        <p:spPr bwMode="auto">
          <a:xfrm>
            <a:off x="5955678" y="3979301"/>
            <a:ext cx="632090" cy="59096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1200" b="1">
                <a:solidFill>
                  <a:schemeClr val="tx1"/>
                </a:solidFill>
              </a:rPr>
              <a:t>Back</a:t>
            </a:r>
          </a:p>
        </p:txBody>
      </p:sp>
      <p:sp>
        <p:nvSpPr>
          <p:cNvPr id="495681063" name="Autre processus 495681062"/>
          <p:cNvSpPr/>
          <p:nvPr/>
        </p:nvSpPr>
        <p:spPr bwMode="auto">
          <a:xfrm>
            <a:off x="6624203" y="3979301"/>
            <a:ext cx="632090" cy="590967"/>
          </a:xfrm>
          <a:prstGeom prst="flowChartAlternateProcess">
            <a:avLst/>
          </a:prstGeom>
          <a:noFill/>
          <a:ln w="25400" cap="flat" cmpd="sng" algn="ctr">
            <a:solidFill>
              <a:schemeClr val="accent6">
                <a:lumMod val="74901"/>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900">
                <a:solidFill>
                  <a:schemeClr val="tx1"/>
                </a:solidFill>
              </a:rPr>
              <a:t>Observabilité</a:t>
            </a:r>
          </a:p>
        </p:txBody>
      </p:sp>
      <p:sp>
        <p:nvSpPr>
          <p:cNvPr id="1976243091" name="Autre processus 1976243090"/>
          <p:cNvSpPr/>
          <p:nvPr/>
        </p:nvSpPr>
        <p:spPr bwMode="auto">
          <a:xfrm>
            <a:off x="7325821" y="3979301"/>
            <a:ext cx="632090" cy="590967"/>
          </a:xfrm>
          <a:prstGeom prst="flowChartAlternateProcess">
            <a:avLst/>
          </a:prstGeom>
          <a:noFill/>
          <a:ln w="25400" cap="flat" cmpd="sng" algn="ctr">
            <a:solidFill>
              <a:schemeClr val="accent6">
                <a:lumMod val="74901"/>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800">
                <a:solidFill>
                  <a:schemeClr val="tx1"/>
                </a:solidFill>
              </a:rPr>
              <a:t>logging 4 SIEM</a:t>
            </a:r>
          </a:p>
        </p:txBody>
      </p:sp>
      <p:sp>
        <p:nvSpPr>
          <p:cNvPr id="1551147923" name="Autre processus 1551147922"/>
          <p:cNvSpPr/>
          <p:nvPr/>
        </p:nvSpPr>
        <p:spPr bwMode="auto">
          <a:xfrm>
            <a:off x="8834410" y="3282056"/>
            <a:ext cx="632090"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p:txBody>
      </p:sp>
      <p:pic>
        <p:nvPicPr>
          <p:cNvPr id="1646217570" name="Google Shape;29;p1"/>
          <p:cNvPicPr/>
          <p:nvPr/>
        </p:nvPicPr>
        <p:blipFill>
          <a:blip r:embed="rId4" cstate="email">
            <a:alphaModFix/>
            <a:extLst>
              <a:ext uri="{28A0092B-C50C-407E-A947-70E740481C1C}">
                <a14:useLocalDpi xmlns:a14="http://schemas.microsoft.com/office/drawing/2010/main"/>
              </a:ext>
            </a:extLst>
          </a:blip>
          <a:stretch/>
        </p:blipFill>
        <p:spPr bwMode="auto">
          <a:xfrm>
            <a:off x="8861244" y="3278218"/>
            <a:ext cx="552277" cy="330444"/>
          </a:xfrm>
          <a:prstGeom prst="rect">
            <a:avLst/>
          </a:prstGeom>
          <a:noFill/>
          <a:ln>
            <a:noFill/>
          </a:ln>
        </p:spPr>
      </p:pic>
      <p:sp>
        <p:nvSpPr>
          <p:cNvPr id="659688494" name="Autre processus 659688493"/>
          <p:cNvSpPr/>
          <p:nvPr/>
        </p:nvSpPr>
        <p:spPr bwMode="auto">
          <a:xfrm>
            <a:off x="7092523" y="5175664"/>
            <a:ext cx="632090"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p:txBody>
      </p:sp>
      <p:pic>
        <p:nvPicPr>
          <p:cNvPr id="2116857497" name="Image 2116857496"/>
          <p:cNvPicPr>
            <a:picLocks noChangeAspect="1"/>
          </p:cNvPicPr>
          <p:nvPr/>
        </p:nvPicPr>
        <p:blipFill>
          <a:blip r:embed="rId5" cstate="email">
            <a:extLst>
              <a:ext uri="{28A0092B-C50C-407E-A947-70E740481C1C}">
                <a14:useLocalDpi xmlns:a14="http://schemas.microsoft.com/office/drawing/2010/main"/>
              </a:ext>
            </a:extLst>
          </a:blip>
          <a:srcRect/>
          <a:stretch/>
        </p:blipFill>
        <p:spPr bwMode="auto">
          <a:xfrm>
            <a:off x="7254379" y="5200895"/>
            <a:ext cx="258504" cy="305613"/>
          </a:xfrm>
          <a:prstGeom prst="rect">
            <a:avLst/>
          </a:prstGeom>
        </p:spPr>
      </p:pic>
      <p:sp>
        <p:nvSpPr>
          <p:cNvPr id="1684028982" name="ZoneTexte 1684028981"/>
          <p:cNvSpPr txBox="1"/>
          <p:nvPr/>
        </p:nvSpPr>
        <p:spPr bwMode="auto">
          <a:xfrm>
            <a:off x="7057761" y="5484461"/>
            <a:ext cx="759474" cy="313723"/>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872"/>
              </a:lnSpc>
              <a:defRPr/>
            </a:pPr>
            <a:r>
              <a:rPr sz="900"/>
              <a:t>S3 fichiers / backup</a:t>
            </a:r>
          </a:p>
        </p:txBody>
      </p:sp>
      <p:sp>
        <p:nvSpPr>
          <p:cNvPr id="825455522" name="Autre processus 825455521"/>
          <p:cNvSpPr/>
          <p:nvPr/>
        </p:nvSpPr>
        <p:spPr bwMode="auto">
          <a:xfrm>
            <a:off x="4896415" y="3464029"/>
            <a:ext cx="595317"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pic>
        <p:nvPicPr>
          <p:cNvPr id="2010402949" name="Image 4"/>
          <p:cNvPicPr>
            <a:picLocks noChangeAspect="1"/>
          </p:cNvPicPr>
          <p:nvPr/>
        </p:nvPicPr>
        <p:blipFill>
          <a:blip r:embed="rId3" cstate="email">
            <a:extLst>
              <a:ext uri="{28A0092B-C50C-407E-A947-70E740481C1C}">
                <a14:useLocalDpi xmlns:a14="http://schemas.microsoft.com/office/drawing/2010/main"/>
              </a:ext>
            </a:extLst>
          </a:blip>
          <a:stretch/>
        </p:blipFill>
        <p:spPr bwMode="auto">
          <a:xfrm>
            <a:off x="4861812" y="3526320"/>
            <a:ext cx="595323" cy="466382"/>
          </a:xfrm>
          <a:prstGeom prst="rect">
            <a:avLst/>
          </a:prstGeom>
        </p:spPr>
      </p:pic>
      <p:sp>
        <p:nvSpPr>
          <p:cNvPr id="438229023" name="ZoneTexte 438229022"/>
          <p:cNvSpPr txBox="1"/>
          <p:nvPr/>
        </p:nvSpPr>
        <p:spPr bwMode="auto">
          <a:xfrm>
            <a:off x="5287978" y="1067983"/>
            <a:ext cx="1195275" cy="396273"/>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000">
                <a:latin typeface="Marianne"/>
                <a:ea typeface="Marianne"/>
                <a:cs typeface="Marianne"/>
              </a:rPr>
              <a:t>Usager</a:t>
            </a:r>
          </a:p>
          <a:p>
            <a:pPr>
              <a:defRPr/>
            </a:pPr>
            <a:r>
              <a:rPr sz="1000">
                <a:latin typeface="Marianne"/>
                <a:ea typeface="Marianne"/>
                <a:cs typeface="Marianne"/>
              </a:rPr>
              <a:t>(interministériel)</a:t>
            </a:r>
          </a:p>
        </p:txBody>
      </p:sp>
      <p:sp>
        <p:nvSpPr>
          <p:cNvPr id="877577259" name="ZoneTexte 877577258"/>
          <p:cNvSpPr txBox="1"/>
          <p:nvPr/>
        </p:nvSpPr>
        <p:spPr bwMode="auto">
          <a:xfrm>
            <a:off x="2837144" y="3419534"/>
            <a:ext cx="1372734" cy="548673"/>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latin typeface="Marianne"/>
                <a:ea typeface="Marianne"/>
                <a:cs typeface="Marianne"/>
              </a:rPr>
              <a:t>Usagers avec droits élevé dans l’application</a:t>
            </a:r>
          </a:p>
        </p:txBody>
      </p:sp>
      <p:pic>
        <p:nvPicPr>
          <p:cNvPr id="464483648" name="Graphic 2" descr="Male profile with solid fill"/>
          <p:cNvPicPr>
            <a:picLocks noChangeAspect="1"/>
          </p:cNvPicPr>
          <p:nvPr/>
        </p:nvPicPr>
        <p:blipFill>
          <a:blip r:embed="rId6" cstate="email">
            <a:extLst>
              <a:ext uri="{28A0092B-C50C-407E-A947-70E740481C1C}">
                <a14:useLocalDpi xmlns:a14="http://schemas.microsoft.com/office/drawing/2010/main"/>
              </a:ext>
            </a:extLst>
          </a:blip>
          <a:stretch/>
        </p:blipFill>
        <p:spPr bwMode="auto">
          <a:xfrm>
            <a:off x="4154149" y="2895613"/>
            <a:ext cx="487494" cy="487494"/>
          </a:xfrm>
          <a:prstGeom prst="rect">
            <a:avLst/>
          </a:prstGeom>
        </p:spPr>
      </p:pic>
      <p:sp>
        <p:nvSpPr>
          <p:cNvPr id="801674760" name="ZoneTexte 801674759"/>
          <p:cNvSpPr txBox="1"/>
          <p:nvPr/>
        </p:nvSpPr>
        <p:spPr bwMode="auto">
          <a:xfrm>
            <a:off x="3438599" y="3046481"/>
            <a:ext cx="597551" cy="243873"/>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000">
                <a:latin typeface="Marianne"/>
                <a:ea typeface="Marianne"/>
                <a:cs typeface="Marianne"/>
              </a:rPr>
              <a:t>Usager</a:t>
            </a:r>
          </a:p>
        </p:txBody>
      </p:sp>
      <p:pic>
        <p:nvPicPr>
          <p:cNvPr id="469967231" name="Graphic 2" descr="Male profile with solid fill"/>
          <p:cNvPicPr>
            <a:picLocks noChangeAspect="1"/>
          </p:cNvPicPr>
          <p:nvPr/>
        </p:nvPicPr>
        <p:blipFill>
          <a:blip r:embed="rId6" cstate="email">
            <a:extLst>
              <a:ext uri="{28A0092B-C50C-407E-A947-70E740481C1C}">
                <a14:useLocalDpi xmlns:a14="http://schemas.microsoft.com/office/drawing/2010/main"/>
              </a:ext>
            </a:extLst>
          </a:blip>
          <a:stretch/>
        </p:blipFill>
        <p:spPr bwMode="auto">
          <a:xfrm>
            <a:off x="4154149" y="3434845"/>
            <a:ext cx="487494" cy="487494"/>
          </a:xfrm>
          <a:prstGeom prst="rect">
            <a:avLst/>
          </a:prstGeom>
        </p:spPr>
      </p:pic>
      <p:sp>
        <p:nvSpPr>
          <p:cNvPr id="2111736143" name="Autre processus 2111736142"/>
          <p:cNvSpPr/>
          <p:nvPr/>
        </p:nvSpPr>
        <p:spPr bwMode="auto">
          <a:xfrm>
            <a:off x="7325821" y="3336567"/>
            <a:ext cx="632089" cy="590967"/>
          </a:xfrm>
          <a:prstGeom prst="flowChartAlternateProcess">
            <a:avLst/>
          </a:prstGeom>
          <a:noFill/>
          <a:ln w="25400" cap="flat" cmpd="sng" algn="ctr">
            <a:solidFill>
              <a:schemeClr val="accent6">
                <a:lumMod val="74901"/>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a:p>
            <a:pPr>
              <a:defRPr/>
            </a:pPr>
            <a:endParaRPr sz="800">
              <a:solidFill>
                <a:schemeClr val="tx1"/>
              </a:solidFill>
            </a:endParaRPr>
          </a:p>
          <a:p>
            <a:pPr>
              <a:defRPr/>
            </a:pPr>
            <a:r>
              <a:rPr sz="800">
                <a:solidFill>
                  <a:schemeClr val="tx1"/>
                </a:solidFill>
              </a:rPr>
              <a:t>pipeline devops</a:t>
            </a:r>
          </a:p>
        </p:txBody>
      </p:sp>
      <p:pic>
        <p:nvPicPr>
          <p:cNvPr id="622319389" name="Google Shape;29;p1"/>
          <p:cNvPicPr/>
          <p:nvPr/>
        </p:nvPicPr>
        <p:blipFill>
          <a:blip r:embed="rId7" cstate="email">
            <a:alphaModFix/>
            <a:extLst>
              <a:ext uri="{28A0092B-C50C-407E-A947-70E740481C1C}">
                <a14:useLocalDpi xmlns:a14="http://schemas.microsoft.com/office/drawing/2010/main"/>
              </a:ext>
            </a:extLst>
          </a:blip>
          <a:stretch/>
        </p:blipFill>
        <p:spPr bwMode="auto">
          <a:xfrm>
            <a:off x="7394270" y="3393993"/>
            <a:ext cx="423459" cy="253368"/>
          </a:xfrm>
          <a:prstGeom prst="rect">
            <a:avLst/>
          </a:prstGeom>
          <a:noFill/>
          <a:ln>
            <a:noFill/>
          </a:ln>
        </p:spPr>
      </p:pic>
      <p:sp>
        <p:nvSpPr>
          <p:cNvPr id="1201035943" name="Autre processus 1201035942"/>
          <p:cNvSpPr/>
          <p:nvPr/>
        </p:nvSpPr>
        <p:spPr bwMode="auto">
          <a:xfrm>
            <a:off x="6981377" y="1598142"/>
            <a:ext cx="632090"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800">
                <a:solidFill>
                  <a:schemeClr val="tx1"/>
                </a:solidFill>
              </a:rPr>
              <a:t>IAM</a:t>
            </a:r>
          </a:p>
          <a:p>
            <a:pPr>
              <a:defRPr/>
            </a:pPr>
            <a:r>
              <a:rPr sz="800">
                <a:solidFill>
                  <a:schemeClr val="tx1"/>
                </a:solidFill>
              </a:rPr>
              <a:t>Agents</a:t>
            </a:r>
          </a:p>
        </p:txBody>
      </p:sp>
      <p:sp>
        <p:nvSpPr>
          <p:cNvPr id="152054732" name="Autre processus 152054731"/>
          <p:cNvSpPr/>
          <p:nvPr/>
        </p:nvSpPr>
        <p:spPr bwMode="auto">
          <a:xfrm>
            <a:off x="8834410" y="2650490"/>
            <a:ext cx="632090"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1000">
                <a:solidFill>
                  <a:schemeClr val="tx1"/>
                </a:solidFill>
              </a:rPr>
              <a:t>Supervision</a:t>
            </a:r>
          </a:p>
        </p:txBody>
      </p:sp>
      <p:sp>
        <p:nvSpPr>
          <p:cNvPr id="887060926" name="Autre processus 887060925"/>
          <p:cNvSpPr/>
          <p:nvPr/>
        </p:nvSpPr>
        <p:spPr bwMode="auto">
          <a:xfrm>
            <a:off x="4878029" y="2731946"/>
            <a:ext cx="632090"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800">
                <a:solidFill>
                  <a:schemeClr val="tx1"/>
                </a:solidFill>
              </a:rPr>
              <a:t>IAM</a:t>
            </a:r>
          </a:p>
          <a:p>
            <a:pPr>
              <a:defRPr/>
            </a:pPr>
            <a:r>
              <a:rPr sz="800">
                <a:solidFill>
                  <a:schemeClr val="tx1"/>
                </a:solidFill>
              </a:rPr>
              <a:t>Usagers</a:t>
            </a:r>
          </a:p>
        </p:txBody>
      </p:sp>
      <p:sp>
        <p:nvSpPr>
          <p:cNvPr id="613567776" name="Autre processus 613567775"/>
          <p:cNvSpPr/>
          <p:nvPr/>
        </p:nvSpPr>
        <p:spPr bwMode="auto">
          <a:xfrm>
            <a:off x="9522352" y="2650490"/>
            <a:ext cx="618642"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0" tIns="0" rIns="0" bIns="0" numCol="1" spcCol="0" rtlCol="0" fromWordArt="0" anchor="ctr" anchorCtr="0" forceAA="0" compatLnSpc="0"/>
          <a:lstStyle/>
          <a:p>
            <a:pPr algn="ctr">
              <a:defRPr/>
            </a:pPr>
            <a:r>
              <a:rPr sz="1000">
                <a:solidFill>
                  <a:schemeClr val="tx1"/>
                </a:solidFill>
              </a:rPr>
              <a:t>SIEM (MIOM)</a:t>
            </a:r>
          </a:p>
        </p:txBody>
      </p:sp>
      <p:sp>
        <p:nvSpPr>
          <p:cNvPr id="1815921062" name="ZoneTexte 1815921061"/>
          <p:cNvSpPr txBox="1"/>
          <p:nvPr/>
        </p:nvSpPr>
        <p:spPr bwMode="auto">
          <a:xfrm>
            <a:off x="7363765" y="1008462"/>
            <a:ext cx="1372806" cy="548673"/>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latin typeface="Marianne"/>
                <a:ea typeface="Marianne"/>
                <a:cs typeface="Marianne"/>
              </a:rPr>
              <a:t>Usagers avec droit élevé dans l’application</a:t>
            </a:r>
          </a:p>
        </p:txBody>
      </p:sp>
      <p:pic>
        <p:nvPicPr>
          <p:cNvPr id="578050814" name="Image 578050813"/>
          <p:cNvPicPr>
            <a:picLocks noChangeAspect="1"/>
          </p:cNvPicPr>
          <p:nvPr/>
        </p:nvPicPr>
        <p:blipFill>
          <a:blip r:embed="rId8"/>
          <a:stretch/>
        </p:blipFill>
        <p:spPr bwMode="auto">
          <a:xfrm>
            <a:off x="6494267" y="1039914"/>
            <a:ext cx="485775" cy="485775"/>
          </a:xfrm>
          <a:prstGeom prst="rect">
            <a:avLst/>
          </a:prstGeom>
        </p:spPr>
      </p:pic>
      <p:pic>
        <p:nvPicPr>
          <p:cNvPr id="566079102" name="Image 566079101"/>
          <p:cNvPicPr>
            <a:picLocks noChangeAspect="1"/>
          </p:cNvPicPr>
          <p:nvPr/>
        </p:nvPicPr>
        <p:blipFill>
          <a:blip r:embed="rId8"/>
          <a:stretch/>
        </p:blipFill>
        <p:spPr bwMode="auto">
          <a:xfrm>
            <a:off x="6888866" y="1039914"/>
            <a:ext cx="485775" cy="485775"/>
          </a:xfrm>
          <a:prstGeom prst="rect">
            <a:avLst/>
          </a:prstGeom>
        </p:spPr>
      </p:pic>
      <p:pic>
        <p:nvPicPr>
          <p:cNvPr id="11298612" name="Image 11298611"/>
          <p:cNvPicPr>
            <a:picLocks noChangeAspect="1"/>
          </p:cNvPicPr>
          <p:nvPr/>
        </p:nvPicPr>
        <p:blipFill>
          <a:blip r:embed="rId9" cstate="email">
            <a:extLst>
              <a:ext uri="{28A0092B-C50C-407E-A947-70E740481C1C}">
                <a14:useLocalDpi xmlns:a14="http://schemas.microsoft.com/office/drawing/2010/main"/>
              </a:ext>
            </a:extLst>
          </a:blip>
          <a:stretch/>
        </p:blipFill>
        <p:spPr bwMode="auto">
          <a:xfrm>
            <a:off x="6412636" y="5029587"/>
            <a:ext cx="302067" cy="302067"/>
          </a:xfrm>
          <a:prstGeom prst="rect">
            <a:avLst/>
          </a:prstGeom>
        </p:spPr>
      </p:pic>
      <p:sp>
        <p:nvSpPr>
          <p:cNvPr id="1683104158" name="Autre processus 1683104157"/>
          <p:cNvSpPr/>
          <p:nvPr/>
        </p:nvSpPr>
        <p:spPr bwMode="auto">
          <a:xfrm>
            <a:off x="5830795" y="5032194"/>
            <a:ext cx="2251845" cy="812650"/>
          </a:xfrm>
          <a:prstGeom prst="flowChartAlternateProcess">
            <a:avLst/>
          </a:prstGeom>
          <a:noFill/>
          <a:ln w="6349" cap="flat" cmpd="sng" algn="ctr">
            <a:solidFill>
              <a:srgbClr val="E16A0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a:p>
        </p:txBody>
      </p:sp>
      <p:sp>
        <p:nvSpPr>
          <p:cNvPr id="446432384" name="ZoneTexte 446432383"/>
          <p:cNvSpPr txBox="1"/>
          <p:nvPr/>
        </p:nvSpPr>
        <p:spPr bwMode="auto">
          <a:xfrm>
            <a:off x="8789319" y="3543870"/>
            <a:ext cx="722242" cy="382939"/>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lgn="ctr">
              <a:lnSpc>
                <a:spcPts val="763"/>
              </a:lnSpc>
              <a:defRPr/>
            </a:pPr>
            <a:r>
              <a:rPr sz="800">
                <a:latin typeface="Marianne"/>
                <a:ea typeface="Marianne"/>
                <a:cs typeface="Marianne"/>
              </a:rPr>
              <a:t>Chaine</a:t>
            </a:r>
          </a:p>
          <a:p>
            <a:pPr algn="ctr">
              <a:lnSpc>
                <a:spcPts val="763"/>
              </a:lnSpc>
              <a:defRPr/>
            </a:pPr>
            <a:r>
              <a:rPr sz="800">
                <a:latin typeface="Marianne"/>
                <a:ea typeface="Marianne"/>
                <a:cs typeface="Marianne"/>
              </a:rPr>
              <a:t>DSO </a:t>
            </a:r>
          </a:p>
          <a:p>
            <a:pPr algn="ctr">
              <a:lnSpc>
                <a:spcPts val="763"/>
              </a:lnSpc>
              <a:defRPr/>
            </a:pPr>
            <a:r>
              <a:rPr sz="800">
                <a:latin typeface="Marianne"/>
                <a:ea typeface="Marianne"/>
                <a:cs typeface="Marianne"/>
              </a:rPr>
              <a:t>secondaire</a:t>
            </a:r>
          </a:p>
        </p:txBody>
      </p:sp>
      <p:sp>
        <p:nvSpPr>
          <p:cNvPr id="835793739" name="Autre processus 835793738"/>
          <p:cNvSpPr/>
          <p:nvPr/>
        </p:nvSpPr>
        <p:spPr bwMode="auto">
          <a:xfrm>
            <a:off x="9522352" y="3304975"/>
            <a:ext cx="632090"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900">
                <a:solidFill>
                  <a:schemeClr val="tx1"/>
                </a:solidFill>
              </a:rPr>
              <a:t>Bastion</a:t>
            </a:r>
          </a:p>
          <a:p>
            <a:pPr>
              <a:defRPr/>
            </a:pPr>
            <a:r>
              <a:rPr sz="900">
                <a:solidFill>
                  <a:schemeClr val="tx1"/>
                </a:solidFill>
              </a:rPr>
              <a:t>Admin</a:t>
            </a:r>
          </a:p>
          <a:p>
            <a:pPr>
              <a:defRPr/>
            </a:pPr>
            <a:r>
              <a:rPr sz="900">
                <a:solidFill>
                  <a:schemeClr val="tx1"/>
                </a:solidFill>
              </a:rPr>
              <a:t>(Haxo)</a:t>
            </a:r>
          </a:p>
        </p:txBody>
      </p:sp>
      <p:sp>
        <p:nvSpPr>
          <p:cNvPr id="1695472996" name="ZoneTexte 1695472995"/>
          <p:cNvSpPr txBox="1"/>
          <p:nvPr/>
        </p:nvSpPr>
        <p:spPr bwMode="auto">
          <a:xfrm>
            <a:off x="10212472" y="4155036"/>
            <a:ext cx="1112058" cy="396273"/>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000">
                <a:latin typeface="Marianne"/>
                <a:ea typeface="Marianne"/>
                <a:cs typeface="Marianne"/>
              </a:rPr>
              <a:t>Administrateur</a:t>
            </a:r>
          </a:p>
          <a:p>
            <a:pPr>
              <a:defRPr/>
            </a:pPr>
            <a:r>
              <a:rPr sz="1000">
                <a:latin typeface="Marianne"/>
                <a:ea typeface="Marianne"/>
                <a:cs typeface="Marianne"/>
              </a:rPr>
              <a:t>Application</a:t>
            </a:r>
          </a:p>
        </p:txBody>
      </p:sp>
      <p:pic>
        <p:nvPicPr>
          <p:cNvPr id="320119319" name="Image 320119318"/>
          <p:cNvPicPr>
            <a:picLocks noChangeAspect="1"/>
          </p:cNvPicPr>
          <p:nvPr/>
        </p:nvPicPr>
        <p:blipFill>
          <a:blip r:embed="rId10"/>
          <a:stretch/>
        </p:blipFill>
        <p:spPr bwMode="auto">
          <a:xfrm>
            <a:off x="9653537" y="4110286"/>
            <a:ext cx="485775" cy="485775"/>
          </a:xfrm>
          <a:prstGeom prst="rect">
            <a:avLst/>
          </a:prstGeom>
        </p:spPr>
      </p:pic>
      <p:sp>
        <p:nvSpPr>
          <p:cNvPr id="1435271701" name="Autre processus 1435271700"/>
          <p:cNvSpPr/>
          <p:nvPr/>
        </p:nvSpPr>
        <p:spPr bwMode="auto">
          <a:xfrm>
            <a:off x="4759695" y="1940779"/>
            <a:ext cx="868135" cy="3088807"/>
          </a:xfrm>
          <a:prstGeom prst="flowChartAlternateProcess">
            <a:avLst/>
          </a:prstGeom>
          <a:noFill/>
          <a:ln w="6349" cap="flat" cmpd="sng" algn="ctr">
            <a:solidFill>
              <a:srgbClr val="E16A0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a:p>
        </p:txBody>
      </p:sp>
      <p:sp>
        <p:nvSpPr>
          <p:cNvPr id="249717940" name="Autre processus 249717939"/>
          <p:cNvSpPr/>
          <p:nvPr/>
        </p:nvSpPr>
        <p:spPr bwMode="auto">
          <a:xfrm>
            <a:off x="6149206" y="1525688"/>
            <a:ext cx="1575410" cy="732945"/>
          </a:xfrm>
          <a:prstGeom prst="flowChartAlternateProcess">
            <a:avLst/>
          </a:prstGeom>
          <a:noFill/>
          <a:ln w="6349" cap="flat" cmpd="sng" algn="ctr">
            <a:solidFill>
              <a:srgbClr val="E16A0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a:p>
        </p:txBody>
      </p:sp>
      <p:cxnSp>
        <p:nvCxnSpPr>
          <p:cNvPr id="1766873904" name="Connecteur droit 1766873903"/>
          <p:cNvCxnSpPr>
            <a:cxnSpLocks/>
          </p:cNvCxnSpPr>
          <p:nvPr/>
        </p:nvCxnSpPr>
        <p:spPr bwMode="auto">
          <a:xfrm flipH="1" flipV="1">
            <a:off x="9872610" y="3821414"/>
            <a:ext cx="0" cy="285052"/>
          </a:xfrm>
          <a:prstGeom prst="line">
            <a:avLst/>
          </a:prstGeom>
          <a:ln w="9525" cap="flat" cmpd="sng" algn="ctr">
            <a:solidFill>
              <a:schemeClr val="accent6">
                <a:lumMod val="74901"/>
              </a:schemeClr>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416035505" name="Autre processus 1416035504"/>
          <p:cNvSpPr/>
          <p:nvPr/>
        </p:nvSpPr>
        <p:spPr bwMode="auto">
          <a:xfrm>
            <a:off x="8839913" y="2013303"/>
            <a:ext cx="632089"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p:txBody>
      </p:sp>
      <p:sp>
        <p:nvSpPr>
          <p:cNvPr id="1313535675" name="ZoneTexte 1313535674"/>
          <p:cNvSpPr txBox="1"/>
          <p:nvPr/>
        </p:nvSpPr>
        <p:spPr bwMode="auto">
          <a:xfrm>
            <a:off x="8890754" y="2279801"/>
            <a:ext cx="182988" cy="365793"/>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endParaRPr/>
          </a:p>
        </p:txBody>
      </p:sp>
      <p:pic>
        <p:nvPicPr>
          <p:cNvPr id="419065823" name="Google Shape;3761;p238"/>
          <p:cNvPicPr/>
          <p:nvPr/>
        </p:nvPicPr>
        <p:blipFill>
          <a:blip r:embed="rId11" cstate="email">
            <a:extLst>
              <a:ext uri="{28A0092B-C50C-407E-A947-70E740481C1C}">
                <a14:useLocalDpi xmlns:a14="http://schemas.microsoft.com/office/drawing/2010/main"/>
              </a:ext>
            </a:extLst>
          </a:blip>
          <a:stretch/>
        </p:blipFill>
        <p:spPr bwMode="auto">
          <a:xfrm>
            <a:off x="9039476" y="2091572"/>
            <a:ext cx="221958" cy="217215"/>
          </a:xfrm>
          <a:prstGeom prst="rect">
            <a:avLst/>
          </a:prstGeom>
          <a:ln>
            <a:noFill/>
          </a:ln>
        </p:spPr>
      </p:pic>
      <p:sp>
        <p:nvSpPr>
          <p:cNvPr id="521900739" name="ZoneTexte 521900738"/>
          <p:cNvSpPr txBox="1"/>
          <p:nvPr/>
        </p:nvSpPr>
        <p:spPr bwMode="auto">
          <a:xfrm>
            <a:off x="8786986" y="2354980"/>
            <a:ext cx="778735" cy="228636"/>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sz="900"/>
              <a:t>Vault/HSM</a:t>
            </a:r>
          </a:p>
        </p:txBody>
      </p:sp>
      <p:sp>
        <p:nvSpPr>
          <p:cNvPr id="1496474591" name="Autre processus 1496474590"/>
          <p:cNvSpPr/>
          <p:nvPr/>
        </p:nvSpPr>
        <p:spPr bwMode="auto">
          <a:xfrm>
            <a:off x="9527852" y="1994700"/>
            <a:ext cx="632089"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p:txBody>
      </p:sp>
      <p:sp>
        <p:nvSpPr>
          <p:cNvPr id="863088874" name="ZoneTexte 863088873"/>
          <p:cNvSpPr txBox="1"/>
          <p:nvPr/>
        </p:nvSpPr>
        <p:spPr bwMode="auto">
          <a:xfrm>
            <a:off x="9578693" y="2265882"/>
            <a:ext cx="182988" cy="365793"/>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endParaRPr/>
          </a:p>
        </p:txBody>
      </p:sp>
      <p:sp>
        <p:nvSpPr>
          <p:cNvPr id="436536528" name="ZoneTexte 436536527"/>
          <p:cNvSpPr txBox="1"/>
          <p:nvPr/>
        </p:nvSpPr>
        <p:spPr bwMode="auto">
          <a:xfrm>
            <a:off x="9565400" y="2126819"/>
            <a:ext cx="612122" cy="365794"/>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a:solidFill>
                  <a:schemeClr val="tx1"/>
                </a:solidFill>
              </a:rPr>
              <a:t>PKI</a:t>
            </a:r>
            <a:endParaRPr/>
          </a:p>
        </p:txBody>
      </p:sp>
      <p:pic>
        <p:nvPicPr>
          <p:cNvPr id="204896332" name="Google Shape;29;p1"/>
          <p:cNvPicPr/>
          <p:nvPr/>
        </p:nvPicPr>
        <p:blipFill>
          <a:blip r:embed="rId4" cstate="email">
            <a:alphaModFix/>
            <a:extLst>
              <a:ext uri="{28A0092B-C50C-407E-A947-70E740481C1C}">
                <a14:useLocalDpi xmlns:a14="http://schemas.microsoft.com/office/drawing/2010/main"/>
              </a:ext>
            </a:extLst>
          </a:blip>
          <a:stretch/>
        </p:blipFill>
        <p:spPr bwMode="auto">
          <a:xfrm>
            <a:off x="8861244" y="4702721"/>
            <a:ext cx="552277" cy="330444"/>
          </a:xfrm>
          <a:prstGeom prst="rect">
            <a:avLst/>
          </a:prstGeom>
          <a:noFill/>
          <a:ln>
            <a:noFill/>
          </a:ln>
        </p:spPr>
      </p:pic>
      <p:pic>
        <p:nvPicPr>
          <p:cNvPr id="150072567" name="Graphic 2" descr="Male profile with solid fill"/>
          <p:cNvPicPr>
            <a:picLocks noChangeAspect="1"/>
          </p:cNvPicPr>
          <p:nvPr/>
        </p:nvPicPr>
        <p:blipFill>
          <a:blip r:embed="rId6" cstate="email">
            <a:extLst>
              <a:ext uri="{28A0092B-C50C-407E-A947-70E740481C1C}">
                <a14:useLocalDpi xmlns:a14="http://schemas.microsoft.com/office/drawing/2010/main"/>
              </a:ext>
            </a:extLst>
          </a:blip>
          <a:stretch/>
        </p:blipFill>
        <p:spPr bwMode="auto">
          <a:xfrm>
            <a:off x="8890754" y="4267743"/>
            <a:ext cx="487494" cy="487494"/>
          </a:xfrm>
          <a:prstGeom prst="rect">
            <a:avLst/>
          </a:prstGeom>
        </p:spPr>
      </p:pic>
      <p:cxnSp>
        <p:nvCxnSpPr>
          <p:cNvPr id="1091047771" name="Connecteur droit 1091047770"/>
          <p:cNvCxnSpPr>
            <a:cxnSpLocks/>
            <a:endCxn id="150072567" idx="0"/>
          </p:cNvCxnSpPr>
          <p:nvPr/>
        </p:nvCxnSpPr>
        <p:spPr bwMode="auto">
          <a:xfrm rot="5399942" flipV="1">
            <a:off x="8997212" y="4135164"/>
            <a:ext cx="265155" cy="0"/>
          </a:xfrm>
          <a:prstGeom prst="line">
            <a:avLst/>
          </a:prstGeom>
          <a:ln>
            <a:headEnd type="arrow" len="me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267891488" name="ZoneTexte 267891487"/>
          <p:cNvSpPr txBox="1"/>
          <p:nvPr/>
        </p:nvSpPr>
        <p:spPr bwMode="auto">
          <a:xfrm>
            <a:off x="8527560" y="5033166"/>
            <a:ext cx="1163844" cy="396274"/>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lgn="ctr">
              <a:defRPr/>
            </a:pPr>
            <a:r>
              <a:rPr sz="1000">
                <a:latin typeface="Marianne"/>
                <a:ea typeface="Marianne"/>
                <a:cs typeface="Marianne"/>
              </a:rPr>
              <a:t>Equipe </a:t>
            </a:r>
          </a:p>
          <a:p>
            <a:pPr algn="ctr">
              <a:defRPr/>
            </a:pPr>
            <a:r>
              <a:rPr sz="1000">
                <a:latin typeface="Marianne"/>
                <a:ea typeface="Marianne"/>
                <a:cs typeface="Marianne"/>
              </a:rPr>
              <a:t>développement</a:t>
            </a:r>
          </a:p>
        </p:txBody>
      </p:sp>
      <p:pic>
        <p:nvPicPr>
          <p:cNvPr id="1905031398" name="Image 4"/>
          <p:cNvPicPr>
            <a:picLocks noChangeAspect="1"/>
          </p:cNvPicPr>
          <p:nvPr/>
        </p:nvPicPr>
        <p:blipFill>
          <a:blip r:embed="rId12" cstate="email">
            <a:extLst>
              <a:ext uri="{28A0092B-C50C-407E-A947-70E740481C1C}">
                <a14:useLocalDpi xmlns:a14="http://schemas.microsoft.com/office/drawing/2010/main"/>
              </a:ext>
            </a:extLst>
          </a:blip>
          <a:stretch/>
        </p:blipFill>
        <p:spPr bwMode="auto">
          <a:xfrm>
            <a:off x="8970438" y="3821414"/>
            <a:ext cx="290995" cy="227968"/>
          </a:xfrm>
          <a:prstGeom prst="rect">
            <a:avLst/>
          </a:prstGeom>
        </p:spPr>
      </p:pic>
      <p:sp>
        <p:nvSpPr>
          <p:cNvPr id="1240949910" name="ZoneTexte 1240949909"/>
          <p:cNvSpPr txBox="1"/>
          <p:nvPr/>
        </p:nvSpPr>
        <p:spPr bwMode="auto">
          <a:xfrm>
            <a:off x="3047959" y="5235658"/>
            <a:ext cx="1497245" cy="304834"/>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400">
                <a:solidFill>
                  <a:schemeClr val="tx1">
                    <a:lumMod val="50000"/>
                    <a:lumOff val="50000"/>
                  </a:schemeClr>
                </a:solidFill>
              </a:rPr>
              <a:t>(Internet ou RIE)</a:t>
            </a:r>
          </a:p>
        </p:txBody>
      </p:sp>
      <p:sp>
        <p:nvSpPr>
          <p:cNvPr id="1801087406" name="ZoneTexte 1801087405"/>
          <p:cNvSpPr txBox="1"/>
          <p:nvPr/>
        </p:nvSpPr>
        <p:spPr bwMode="auto">
          <a:xfrm>
            <a:off x="8384325" y="5378234"/>
            <a:ext cx="1497245" cy="304834"/>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400">
                <a:solidFill>
                  <a:schemeClr val="tx1">
                    <a:lumMod val="50000"/>
                    <a:lumOff val="50000"/>
                  </a:schemeClr>
                </a:solidFill>
              </a:rPr>
              <a:t>(Internet ou RIE)</a:t>
            </a:r>
          </a:p>
        </p:txBody>
      </p:sp>
      <p:sp>
        <p:nvSpPr>
          <p:cNvPr id="1699888288" name="Autre processus 1699888287"/>
          <p:cNvSpPr/>
          <p:nvPr/>
        </p:nvSpPr>
        <p:spPr bwMode="auto">
          <a:xfrm>
            <a:off x="165046" y="5935479"/>
            <a:ext cx="375435" cy="295481"/>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p:txBody>
      </p:sp>
      <p:sp>
        <p:nvSpPr>
          <p:cNvPr id="843984966" name="Autre processus 843984965"/>
          <p:cNvSpPr/>
          <p:nvPr/>
        </p:nvSpPr>
        <p:spPr bwMode="auto">
          <a:xfrm>
            <a:off x="165046" y="5481228"/>
            <a:ext cx="375435" cy="246024"/>
          </a:xfrm>
          <a:prstGeom prst="flowChartAlternateProcess">
            <a:avLst/>
          </a:prstGeom>
          <a:noFill/>
          <a:ln w="25400" cap="flat" cmpd="sng" algn="ctr">
            <a:solidFill>
              <a:schemeClr val="accent6">
                <a:lumMod val="74901"/>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p:txBody>
      </p:sp>
      <p:sp>
        <p:nvSpPr>
          <p:cNvPr id="1859114184" name="Autre processus 1859114183"/>
          <p:cNvSpPr/>
          <p:nvPr/>
        </p:nvSpPr>
        <p:spPr bwMode="auto">
          <a:xfrm>
            <a:off x="165046" y="4999320"/>
            <a:ext cx="375435" cy="303471"/>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1200" b="1">
              <a:solidFill>
                <a:schemeClr val="tx1"/>
              </a:solidFill>
            </a:endParaRPr>
          </a:p>
        </p:txBody>
      </p:sp>
      <p:sp>
        <p:nvSpPr>
          <p:cNvPr id="1749281623" name="ZoneTexte 1749281622"/>
          <p:cNvSpPr txBox="1"/>
          <p:nvPr/>
        </p:nvSpPr>
        <p:spPr bwMode="auto">
          <a:xfrm>
            <a:off x="877779" y="4931941"/>
            <a:ext cx="1805024" cy="396274"/>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t>« Biens essentiels » </a:t>
            </a:r>
            <a:r>
              <a:rPr lang="fr-FR" sz="1000" b="0" i="0" u="none" strike="noStrike" cap="none" spc="0">
                <a:solidFill>
                  <a:schemeClr val="tx1"/>
                </a:solidFill>
                <a:latin typeface="Arial"/>
                <a:ea typeface="Arial"/>
                <a:cs typeface="Arial"/>
              </a:rPr>
              <a:t>construit par </a:t>
            </a:r>
            <a:r>
              <a:rPr sz="1000"/>
              <a:t>l’application </a:t>
            </a:r>
          </a:p>
        </p:txBody>
      </p:sp>
      <p:sp>
        <p:nvSpPr>
          <p:cNvPr id="442952179" name="ZoneTexte 442952178"/>
          <p:cNvSpPr txBox="1"/>
          <p:nvPr/>
        </p:nvSpPr>
        <p:spPr bwMode="auto">
          <a:xfrm>
            <a:off x="877779" y="5871137"/>
            <a:ext cx="1662043" cy="396274"/>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t>« Biens support » socle CPiNative</a:t>
            </a:r>
          </a:p>
        </p:txBody>
      </p:sp>
      <p:sp>
        <p:nvSpPr>
          <p:cNvPr id="396001194" name="ZoneTexte 396001193"/>
          <p:cNvSpPr txBox="1"/>
          <p:nvPr/>
        </p:nvSpPr>
        <p:spPr bwMode="auto">
          <a:xfrm>
            <a:off x="877779" y="5336577"/>
            <a:ext cx="1806212" cy="548674"/>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t>« Biens </a:t>
            </a:r>
            <a:r>
              <a:rPr lang="fr-FR" sz="1000" b="0" i="0" u="none" strike="noStrike" cap="none" spc="0">
                <a:solidFill>
                  <a:schemeClr val="tx1"/>
                </a:solidFill>
                <a:latin typeface="Arial"/>
                <a:ea typeface="Arial"/>
                <a:cs typeface="Arial"/>
              </a:rPr>
              <a:t>essentiel </a:t>
            </a:r>
            <a:r>
              <a:rPr sz="1000"/>
              <a:t>» instanciés par l’application à partir du socle CPiNative</a:t>
            </a:r>
          </a:p>
        </p:txBody>
      </p:sp>
      <p:sp>
        <p:nvSpPr>
          <p:cNvPr id="2103073640" name="Autre processus 2103073639"/>
          <p:cNvSpPr/>
          <p:nvPr/>
        </p:nvSpPr>
        <p:spPr bwMode="auto">
          <a:xfrm>
            <a:off x="165046" y="6352632"/>
            <a:ext cx="375435" cy="295480"/>
          </a:xfrm>
          <a:prstGeom prst="flowChartAlternateProcess">
            <a:avLst/>
          </a:prstGeom>
          <a:noFill/>
          <a:ln w="25400" cap="flat" cmpd="sng" algn="ctr">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p:txBody>
      </p:sp>
      <p:sp>
        <p:nvSpPr>
          <p:cNvPr id="947613854" name="ZoneTexte 947613853"/>
          <p:cNvSpPr txBox="1"/>
          <p:nvPr/>
        </p:nvSpPr>
        <p:spPr bwMode="auto">
          <a:xfrm>
            <a:off x="877779" y="6288291"/>
            <a:ext cx="1898854" cy="396274"/>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t>« Biens support » issus du socle d’autres ministères.</a:t>
            </a:r>
          </a:p>
        </p:txBody>
      </p:sp>
      <p:sp>
        <p:nvSpPr>
          <p:cNvPr id="1457979015" name="ZoneTexte 1457979014"/>
          <p:cNvSpPr txBox="1"/>
          <p:nvPr/>
        </p:nvSpPr>
        <p:spPr bwMode="auto">
          <a:xfrm>
            <a:off x="81450" y="4611187"/>
            <a:ext cx="874276" cy="259114"/>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100"/>
              <a:t>Légendes :</a:t>
            </a:r>
          </a:p>
        </p:txBody>
      </p:sp>
      <p:cxnSp>
        <p:nvCxnSpPr>
          <p:cNvPr id="913880582" name="Connecteur droit 913880581"/>
          <p:cNvCxnSpPr>
            <a:cxnSpLocks/>
          </p:cNvCxnSpPr>
          <p:nvPr/>
        </p:nvCxnSpPr>
        <p:spPr bwMode="auto">
          <a:xfrm>
            <a:off x="165046" y="4898010"/>
            <a:ext cx="2520057" cy="361"/>
          </a:xfrm>
          <a:prstGeom prst="line">
            <a:avLst/>
          </a:prstGeom>
          <a:ln w="9525" cap="flat" cmpd="sng" algn="ctr">
            <a:solidFill>
              <a:srgbClr val="A6A6A6"/>
            </a:solidFill>
            <a:prstDash val="lgDash"/>
          </a:ln>
        </p:spPr>
        <p:style>
          <a:lnRef idx="1">
            <a:schemeClr val="accent1">
              <a:shade val="50000"/>
            </a:schemeClr>
          </a:lnRef>
          <a:fillRef idx="0">
            <a:schemeClr val="accent1"/>
          </a:fillRef>
          <a:effectRef idx="0">
            <a:schemeClr val="accent1"/>
          </a:effectRef>
          <a:fontRef idx="minor">
            <a:schemeClr val="tx1"/>
          </a:fontRef>
        </p:style>
      </p:cxnSp>
      <p:pic>
        <p:nvPicPr>
          <p:cNvPr id="1789044" name="Image 397302097"/>
          <p:cNvPicPr>
            <a:picLocks noChangeAspect="1"/>
          </p:cNvPicPr>
          <p:nvPr/>
        </p:nvPicPr>
        <p:blipFill>
          <a:blip r:embed="rId13" cstate="email">
            <a:extLst>
              <a:ext uri="{28A0092B-C50C-407E-A947-70E740481C1C}">
                <a14:useLocalDpi xmlns:a14="http://schemas.microsoft.com/office/drawing/2010/main"/>
              </a:ext>
            </a:extLst>
          </a:blip>
          <a:stretch/>
        </p:blipFill>
        <p:spPr bwMode="auto">
          <a:xfrm>
            <a:off x="4507268" y="6270891"/>
            <a:ext cx="573702" cy="458961"/>
          </a:xfrm>
          <a:prstGeom prst="rect">
            <a:avLst/>
          </a:prstGeom>
        </p:spPr>
      </p:pic>
      <p:sp>
        <p:nvSpPr>
          <p:cNvPr id="1120251239" name="Autre processus 1120251238"/>
          <p:cNvSpPr/>
          <p:nvPr/>
        </p:nvSpPr>
        <p:spPr bwMode="auto">
          <a:xfrm>
            <a:off x="2751935" y="6352632"/>
            <a:ext cx="517185" cy="331932"/>
          </a:xfrm>
          <a:prstGeom prst="flowChartAlternateProcess">
            <a:avLst/>
          </a:prstGeom>
          <a:noFill/>
          <a:ln w="6349" cap="flat" cmpd="sng" algn="ctr">
            <a:solidFill>
              <a:srgbClr val="E16A0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a:p>
        </p:txBody>
      </p:sp>
      <p:sp>
        <p:nvSpPr>
          <p:cNvPr id="2009982875" name="ZoneTexte 2009982874"/>
          <p:cNvSpPr txBox="1"/>
          <p:nvPr/>
        </p:nvSpPr>
        <p:spPr bwMode="auto">
          <a:xfrm>
            <a:off x="2732969" y="6404238"/>
            <a:ext cx="1899792" cy="243874"/>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t>Services fournis par Cloud Pi</a:t>
            </a:r>
          </a:p>
        </p:txBody>
      </p:sp>
      <p:sp>
        <p:nvSpPr>
          <p:cNvPr id="1629306829" name="Autre processus 1629306828"/>
          <p:cNvSpPr/>
          <p:nvPr/>
        </p:nvSpPr>
        <p:spPr bwMode="auto">
          <a:xfrm>
            <a:off x="4896415" y="2063294"/>
            <a:ext cx="595317"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pic>
        <p:nvPicPr>
          <p:cNvPr id="555045063" name="Image 4"/>
          <p:cNvPicPr>
            <a:picLocks noChangeAspect="1"/>
          </p:cNvPicPr>
          <p:nvPr/>
        </p:nvPicPr>
        <p:blipFill>
          <a:blip r:embed="rId3" cstate="email">
            <a:extLst>
              <a:ext uri="{28A0092B-C50C-407E-A947-70E740481C1C}">
                <a14:useLocalDpi xmlns:a14="http://schemas.microsoft.com/office/drawing/2010/main"/>
              </a:ext>
            </a:extLst>
          </a:blip>
          <a:stretch/>
        </p:blipFill>
        <p:spPr bwMode="auto">
          <a:xfrm>
            <a:off x="4896415" y="2125585"/>
            <a:ext cx="595323" cy="466382"/>
          </a:xfrm>
          <a:prstGeom prst="rect">
            <a:avLst/>
          </a:prstGeom>
        </p:spPr>
      </p:pic>
      <p:sp>
        <p:nvSpPr>
          <p:cNvPr id="2139665647" name="ZoneTexte 2139665646"/>
          <p:cNvSpPr txBox="1"/>
          <p:nvPr/>
        </p:nvSpPr>
        <p:spPr bwMode="auto">
          <a:xfrm>
            <a:off x="3488049" y="2194097"/>
            <a:ext cx="389633" cy="24387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000">
                <a:latin typeface="Marianne"/>
                <a:ea typeface="Marianne"/>
                <a:cs typeface="Marianne"/>
              </a:rPr>
              <a:t>API</a:t>
            </a:r>
          </a:p>
        </p:txBody>
      </p:sp>
      <p:cxnSp>
        <p:nvCxnSpPr>
          <p:cNvPr id="1042389441" name="Connecteur droit 1042389440"/>
          <p:cNvCxnSpPr>
            <a:cxnSpLocks/>
          </p:cNvCxnSpPr>
          <p:nvPr/>
        </p:nvCxnSpPr>
        <p:spPr bwMode="auto">
          <a:xfrm rot="5399942" flipV="1">
            <a:off x="6139146" y="3172397"/>
            <a:ext cx="265155" cy="0"/>
          </a:xfrm>
          <a:prstGeom prst="line">
            <a:avLst/>
          </a:prstGeom>
          <a:ln>
            <a:headEnd type="arrow" len="me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915758721" name="ZoneTexte 915758720"/>
          <p:cNvSpPr txBox="1"/>
          <p:nvPr/>
        </p:nvSpPr>
        <p:spPr bwMode="auto">
          <a:xfrm>
            <a:off x="7730652" y="2417874"/>
            <a:ext cx="983136" cy="7010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latin typeface="Marianne"/>
                <a:ea typeface="Marianne"/>
                <a:cs typeface="Marianne"/>
              </a:rPr>
              <a:t>note : </a:t>
            </a:r>
          </a:p>
          <a:p>
            <a:pPr>
              <a:defRPr/>
            </a:pPr>
            <a:r>
              <a:rPr sz="1000">
                <a:latin typeface="Marianne"/>
                <a:ea typeface="Marianne"/>
                <a:cs typeface="Marianne"/>
              </a:rPr>
              <a:t>peux-être dédié à  l’application</a:t>
            </a:r>
          </a:p>
        </p:txBody>
      </p:sp>
      <p:cxnSp>
        <p:nvCxnSpPr>
          <p:cNvPr id="1101655047" name="Connecteur droit 1101655046"/>
          <p:cNvCxnSpPr>
            <a:cxnSpLocks/>
          </p:cNvCxnSpPr>
          <p:nvPr/>
        </p:nvCxnSpPr>
        <p:spPr bwMode="auto">
          <a:xfrm flipH="1" flipV="1">
            <a:off x="9881571" y="3785007"/>
            <a:ext cx="0" cy="285052"/>
          </a:xfrm>
          <a:prstGeom prst="line">
            <a:avLst/>
          </a:prstGeom>
          <a:ln w="9525" cap="flat" cmpd="sng" algn="ctr">
            <a:solidFill>
              <a:schemeClr val="accent6">
                <a:lumMod val="74901"/>
              </a:schemeClr>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524914938" name="Connecteur droit 1524914937"/>
          <p:cNvCxnSpPr>
            <a:cxnSpLocks/>
          </p:cNvCxnSpPr>
          <p:nvPr/>
        </p:nvCxnSpPr>
        <p:spPr bwMode="auto">
          <a:xfrm flipV="1">
            <a:off x="3964865" y="2316035"/>
            <a:ext cx="829253" cy="0"/>
          </a:xfrm>
          <a:prstGeom prst="line">
            <a:avLst/>
          </a:prstGeom>
          <a:ln w="9525" cap="flat" cmpd="sng" algn="ctr">
            <a:solidFill>
              <a:schemeClr val="accent6">
                <a:lumMod val="74901"/>
              </a:schemeClr>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134796387" name="Autre processus 1134796386"/>
          <p:cNvSpPr/>
          <p:nvPr/>
        </p:nvSpPr>
        <p:spPr bwMode="auto">
          <a:xfrm>
            <a:off x="5818858" y="2405798"/>
            <a:ext cx="1905757" cy="732945"/>
          </a:xfrm>
          <a:prstGeom prst="flowChartAlternateProcess">
            <a:avLst/>
          </a:prstGeom>
          <a:noFill/>
          <a:ln w="6349" cap="flat" cmpd="sng" algn="ctr">
            <a:solidFill>
              <a:srgbClr val="E16A0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a:p>
        </p:txBody>
      </p:sp>
      <p:sp>
        <p:nvSpPr>
          <p:cNvPr id="882528706" name="Autre processus 882528705"/>
          <p:cNvSpPr/>
          <p:nvPr/>
        </p:nvSpPr>
        <p:spPr bwMode="auto">
          <a:xfrm>
            <a:off x="6028885" y="2462698"/>
            <a:ext cx="595317"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t>AAPI</a:t>
            </a:r>
            <a:endParaRPr>
              <a:solidFill>
                <a:schemeClr val="tx1"/>
              </a:solidFill>
            </a:endParaRPr>
          </a:p>
        </p:txBody>
      </p:sp>
      <p:sp>
        <p:nvSpPr>
          <p:cNvPr id="940958169" name="ZoneTexte 940958168"/>
          <p:cNvSpPr txBox="1"/>
          <p:nvPr/>
        </p:nvSpPr>
        <p:spPr bwMode="auto">
          <a:xfrm>
            <a:off x="6007420" y="2466353"/>
            <a:ext cx="729950" cy="64011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b="1">
                <a:solidFill>
                  <a:schemeClr val="tx1"/>
                </a:solidFill>
              </a:rPr>
              <a:t>API GW</a:t>
            </a:r>
            <a:endParaRPr/>
          </a:p>
        </p:txBody>
      </p:sp>
      <p:sp>
        <p:nvSpPr>
          <p:cNvPr id="161230346" name="Autre processus 161230345"/>
          <p:cNvSpPr/>
          <p:nvPr/>
        </p:nvSpPr>
        <p:spPr bwMode="auto">
          <a:xfrm>
            <a:off x="4879445" y="4252204"/>
            <a:ext cx="595317"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t>AAPI</a:t>
            </a:r>
            <a:endParaRPr>
              <a:solidFill>
                <a:schemeClr val="tx1"/>
              </a:solidFill>
            </a:endParaRPr>
          </a:p>
        </p:txBody>
      </p:sp>
      <p:sp>
        <p:nvSpPr>
          <p:cNvPr id="2022640858" name="ZoneTexte 2022640857"/>
          <p:cNvSpPr txBox="1"/>
          <p:nvPr/>
        </p:nvSpPr>
        <p:spPr bwMode="auto">
          <a:xfrm>
            <a:off x="4857980" y="4255859"/>
            <a:ext cx="730418" cy="51819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sz="1400" b="1">
                <a:solidFill>
                  <a:schemeClr val="tx1"/>
                </a:solidFill>
              </a:rPr>
              <a:t>Proxy DC</a:t>
            </a:r>
            <a:endParaRPr sz="1400"/>
          </a:p>
        </p:txBody>
      </p:sp>
      <p:sp>
        <p:nvSpPr>
          <p:cNvPr id="1402635043" name="ZoneTexte 1402635042"/>
          <p:cNvSpPr txBox="1"/>
          <p:nvPr/>
        </p:nvSpPr>
        <p:spPr bwMode="auto">
          <a:xfrm>
            <a:off x="2971058" y="4394224"/>
            <a:ext cx="1011912" cy="39627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000">
                <a:latin typeface="Marianne"/>
                <a:ea typeface="Marianne"/>
                <a:cs typeface="Marianne"/>
              </a:rPr>
              <a:t>End Point API</a:t>
            </a:r>
          </a:p>
          <a:p>
            <a:pPr>
              <a:defRPr/>
            </a:pPr>
            <a:r>
              <a:rPr sz="1000">
                <a:latin typeface="Marianne"/>
                <a:ea typeface="Marianne"/>
                <a:cs typeface="Marianne"/>
              </a:rPr>
              <a:t>externe</a:t>
            </a:r>
          </a:p>
        </p:txBody>
      </p:sp>
      <p:cxnSp>
        <p:nvCxnSpPr>
          <p:cNvPr id="403004619" name="Connecteur droit 403004618"/>
          <p:cNvCxnSpPr>
            <a:cxnSpLocks/>
          </p:cNvCxnSpPr>
          <p:nvPr/>
        </p:nvCxnSpPr>
        <p:spPr bwMode="auto">
          <a:xfrm flipH="1">
            <a:off x="4114081" y="4511490"/>
            <a:ext cx="533638" cy="0"/>
          </a:xfrm>
          <a:prstGeom prst="line">
            <a:avLst/>
          </a:prstGeom>
          <a:ln w="9525" cap="flat" cmpd="sng" algn="ctr">
            <a:solidFill>
              <a:schemeClr val="accent6">
                <a:lumMod val="74901"/>
              </a:schemeClr>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544853936" name="Autre processus 544853935"/>
          <p:cNvSpPr/>
          <p:nvPr/>
        </p:nvSpPr>
        <p:spPr bwMode="auto">
          <a:xfrm>
            <a:off x="6734107" y="2474608"/>
            <a:ext cx="879872"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800">
                <a:solidFill>
                  <a:schemeClr val="tx1"/>
                </a:solidFill>
              </a:rPr>
              <a:t>IAM</a:t>
            </a:r>
          </a:p>
          <a:p>
            <a:pPr>
              <a:defRPr/>
            </a:pPr>
            <a:r>
              <a:rPr sz="800">
                <a:solidFill>
                  <a:schemeClr val="tx1"/>
                </a:solidFill>
              </a:rPr>
              <a:t>Machine2 machine</a:t>
            </a:r>
          </a:p>
        </p:txBody>
      </p:sp>
      <p:sp>
        <p:nvSpPr>
          <p:cNvPr id="1280670081" name="ZoneTexte 1280670080"/>
          <p:cNvSpPr txBox="1"/>
          <p:nvPr/>
        </p:nvSpPr>
        <p:spPr bwMode="auto">
          <a:xfrm>
            <a:off x="4956626" y="2448779"/>
            <a:ext cx="500509" cy="228636"/>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900"/>
              <a:t>SACD</a:t>
            </a:r>
          </a:p>
        </p:txBody>
      </p:sp>
      <p:sp>
        <p:nvSpPr>
          <p:cNvPr id="1733809215" name="ZoneTexte 1733809214"/>
          <p:cNvSpPr txBox="1"/>
          <p:nvPr/>
        </p:nvSpPr>
        <p:spPr bwMode="auto">
          <a:xfrm>
            <a:off x="4926850" y="3885761"/>
            <a:ext cx="500509" cy="228636"/>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900"/>
              <a:t>SACD</a:t>
            </a:r>
          </a:p>
        </p:txBody>
      </p:sp>
      <p:sp>
        <p:nvSpPr>
          <p:cNvPr id="1088483771" name="ZoneTexte 1088483770"/>
          <p:cNvSpPr txBox="1"/>
          <p:nvPr/>
        </p:nvSpPr>
        <p:spPr bwMode="auto">
          <a:xfrm>
            <a:off x="6313413" y="1994700"/>
            <a:ext cx="500509" cy="228636"/>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900"/>
              <a:t>SACD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66350860" name="Autre processus 966350859"/>
          <p:cNvSpPr/>
          <p:nvPr/>
        </p:nvSpPr>
        <p:spPr bwMode="auto">
          <a:xfrm>
            <a:off x="6235404" y="3466803"/>
            <a:ext cx="1540278" cy="2057359"/>
          </a:xfrm>
          <a:prstGeom prst="flowChartAlternateProcess">
            <a:avLst/>
          </a:prstGeom>
          <a:noFill/>
          <a:ln w="6349" cap="flat" cmpd="sng" algn="ctr">
            <a:solidFill>
              <a:srgbClr val="E16A0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t>&lt;</a:t>
            </a:r>
          </a:p>
        </p:txBody>
      </p:sp>
      <p:sp>
        <p:nvSpPr>
          <p:cNvPr id="1184094054" name="ZoneTexte 1184094053"/>
          <p:cNvSpPr txBox="1"/>
          <p:nvPr/>
        </p:nvSpPr>
        <p:spPr bwMode="auto">
          <a:xfrm>
            <a:off x="2363241" y="245430"/>
            <a:ext cx="9917996" cy="45723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sz="2400" b="1">
                <a:solidFill>
                  <a:schemeClr val="accent5">
                    <a:lumMod val="50000"/>
                  </a:schemeClr>
                </a:solidFill>
                <a:latin typeface="Marianne"/>
                <a:ea typeface="Marianne"/>
                <a:cs typeface="Marianne"/>
              </a:rPr>
              <a:t>Patterns Applicatives autour de Cloud Native ( multiniveaux)</a:t>
            </a:r>
          </a:p>
        </p:txBody>
      </p:sp>
      <p:sp>
        <p:nvSpPr>
          <p:cNvPr id="872484578" name="Autre processus 872484577"/>
          <p:cNvSpPr/>
          <p:nvPr/>
        </p:nvSpPr>
        <p:spPr bwMode="auto">
          <a:xfrm>
            <a:off x="3388656" y="3142855"/>
            <a:ext cx="2251845" cy="139051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919167602" name="Autre processus 919167601"/>
          <p:cNvSpPr/>
          <p:nvPr/>
        </p:nvSpPr>
        <p:spPr bwMode="auto">
          <a:xfrm>
            <a:off x="3659184" y="4846811"/>
            <a:ext cx="937812" cy="590968"/>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041759090" name="Autre processus 1041759089"/>
          <p:cNvSpPr/>
          <p:nvPr/>
        </p:nvSpPr>
        <p:spPr bwMode="auto">
          <a:xfrm>
            <a:off x="3834526" y="2445906"/>
            <a:ext cx="595322"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pic>
        <p:nvPicPr>
          <p:cNvPr id="1166531885" name="Image 1140049245"/>
          <p:cNvPicPr>
            <a:picLocks noChangeAspect="1"/>
          </p:cNvPicPr>
          <p:nvPr/>
        </p:nvPicPr>
        <p:blipFill>
          <a:blip r:embed="rId2" cstate="email">
            <a:extLst>
              <a:ext uri="{28A0092B-C50C-407E-A947-70E740481C1C}">
                <a14:useLocalDpi xmlns:a14="http://schemas.microsoft.com/office/drawing/2010/main"/>
              </a:ext>
            </a:extLst>
          </a:blip>
          <a:stretch/>
        </p:blipFill>
        <p:spPr bwMode="auto">
          <a:xfrm>
            <a:off x="3720372" y="4906805"/>
            <a:ext cx="802314" cy="470980"/>
          </a:xfrm>
          <a:prstGeom prst="rect">
            <a:avLst/>
          </a:prstGeom>
        </p:spPr>
      </p:pic>
      <p:pic>
        <p:nvPicPr>
          <p:cNvPr id="1103953764" name="Image 4"/>
          <p:cNvPicPr>
            <a:picLocks noChangeAspect="1"/>
          </p:cNvPicPr>
          <p:nvPr/>
        </p:nvPicPr>
        <p:blipFill>
          <a:blip r:embed="rId3" cstate="email">
            <a:extLst>
              <a:ext uri="{28A0092B-C50C-407E-A947-70E740481C1C}">
                <a14:useLocalDpi xmlns:a14="http://schemas.microsoft.com/office/drawing/2010/main"/>
              </a:ext>
            </a:extLst>
          </a:blip>
          <a:stretch/>
        </p:blipFill>
        <p:spPr bwMode="auto">
          <a:xfrm>
            <a:off x="3834526" y="2508198"/>
            <a:ext cx="595323" cy="466385"/>
          </a:xfrm>
          <a:prstGeom prst="rect">
            <a:avLst/>
          </a:prstGeom>
        </p:spPr>
      </p:pic>
      <p:sp>
        <p:nvSpPr>
          <p:cNvPr id="1141666298" name="Autre processus 1141666297"/>
          <p:cNvSpPr/>
          <p:nvPr/>
        </p:nvSpPr>
        <p:spPr bwMode="auto">
          <a:xfrm>
            <a:off x="8892547" y="2443838"/>
            <a:ext cx="595320"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pic>
        <p:nvPicPr>
          <p:cNvPr id="1676284122" name="Image 4"/>
          <p:cNvPicPr>
            <a:picLocks noChangeAspect="1"/>
          </p:cNvPicPr>
          <p:nvPr/>
        </p:nvPicPr>
        <p:blipFill>
          <a:blip r:embed="rId3" cstate="email">
            <a:extLst>
              <a:ext uri="{28A0092B-C50C-407E-A947-70E740481C1C}">
                <a14:useLocalDpi xmlns:a14="http://schemas.microsoft.com/office/drawing/2010/main"/>
              </a:ext>
            </a:extLst>
          </a:blip>
          <a:stretch/>
        </p:blipFill>
        <p:spPr bwMode="auto">
          <a:xfrm>
            <a:off x="8857945" y="2506129"/>
            <a:ext cx="595323" cy="466385"/>
          </a:xfrm>
          <a:prstGeom prst="rect">
            <a:avLst/>
          </a:prstGeom>
        </p:spPr>
      </p:pic>
      <p:sp>
        <p:nvSpPr>
          <p:cNvPr id="186739723" name="Autre processus 186739722"/>
          <p:cNvSpPr/>
          <p:nvPr/>
        </p:nvSpPr>
        <p:spPr bwMode="auto">
          <a:xfrm>
            <a:off x="3513539" y="3247142"/>
            <a:ext cx="632092" cy="59096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1200" b="1">
                <a:solidFill>
                  <a:schemeClr val="tx1"/>
                </a:solidFill>
              </a:rPr>
              <a:t>Front</a:t>
            </a:r>
          </a:p>
        </p:txBody>
      </p:sp>
      <p:sp>
        <p:nvSpPr>
          <p:cNvPr id="2047879465" name="Autre processus 2047879464"/>
          <p:cNvSpPr/>
          <p:nvPr/>
        </p:nvSpPr>
        <p:spPr bwMode="auto">
          <a:xfrm>
            <a:off x="4182064" y="3247141"/>
            <a:ext cx="632092" cy="59096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0" tIns="0" rIns="0" bIns="0" numCol="1" spcCol="0" rtlCol="0" fromWordArt="0" anchor="ctr" anchorCtr="0" forceAA="0" compatLnSpc="0"/>
          <a:lstStyle/>
          <a:p>
            <a:pPr algn="ctr">
              <a:defRPr/>
            </a:pPr>
            <a:r>
              <a:rPr sz="900">
                <a:solidFill>
                  <a:schemeClr val="tx1"/>
                </a:solidFill>
              </a:rPr>
              <a:t>/heathz</a:t>
            </a:r>
          </a:p>
          <a:p>
            <a:pPr algn="ctr">
              <a:defRPr/>
            </a:pPr>
            <a:r>
              <a:rPr sz="900">
                <a:solidFill>
                  <a:schemeClr val="tx1"/>
                </a:solidFill>
              </a:rPr>
              <a:t>/metrics</a:t>
            </a:r>
          </a:p>
          <a:p>
            <a:pPr algn="ctr">
              <a:defRPr/>
            </a:pPr>
            <a:r>
              <a:rPr sz="700">
                <a:solidFill>
                  <a:schemeClr val="tx1"/>
                </a:solidFill>
              </a:rPr>
              <a:t>(supervision )</a:t>
            </a:r>
            <a:endParaRPr sz="900">
              <a:solidFill>
                <a:schemeClr val="tx1"/>
              </a:solidFill>
            </a:endParaRPr>
          </a:p>
        </p:txBody>
      </p:sp>
      <p:sp>
        <p:nvSpPr>
          <p:cNvPr id="1540100292" name="Autre processus 1540100291"/>
          <p:cNvSpPr/>
          <p:nvPr/>
        </p:nvSpPr>
        <p:spPr bwMode="auto">
          <a:xfrm>
            <a:off x="3513538" y="3874565"/>
            <a:ext cx="632092" cy="59096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1200" b="1">
                <a:solidFill>
                  <a:schemeClr val="tx1"/>
                </a:solidFill>
              </a:rPr>
              <a:t>Back</a:t>
            </a:r>
          </a:p>
        </p:txBody>
      </p:sp>
      <p:sp>
        <p:nvSpPr>
          <p:cNvPr id="88348153" name="Autre processus 88348152"/>
          <p:cNvSpPr/>
          <p:nvPr/>
        </p:nvSpPr>
        <p:spPr bwMode="auto">
          <a:xfrm>
            <a:off x="4182063" y="3874565"/>
            <a:ext cx="632092" cy="590967"/>
          </a:xfrm>
          <a:prstGeom prst="flowChartAlternateProcess">
            <a:avLst/>
          </a:prstGeom>
          <a:noFill/>
          <a:ln w="25400" cap="flat" cmpd="sng" algn="ctr">
            <a:solidFill>
              <a:schemeClr val="accent6">
                <a:lumMod val="74901"/>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900">
                <a:solidFill>
                  <a:schemeClr val="tx1"/>
                </a:solidFill>
              </a:rPr>
              <a:t>Observabilité</a:t>
            </a:r>
          </a:p>
        </p:txBody>
      </p:sp>
      <p:sp>
        <p:nvSpPr>
          <p:cNvPr id="1792197885" name="Autre processus 1792197884"/>
          <p:cNvSpPr/>
          <p:nvPr/>
        </p:nvSpPr>
        <p:spPr bwMode="auto">
          <a:xfrm>
            <a:off x="4883682" y="3874565"/>
            <a:ext cx="632092" cy="590967"/>
          </a:xfrm>
          <a:prstGeom prst="flowChartAlternateProcess">
            <a:avLst/>
          </a:prstGeom>
          <a:noFill/>
          <a:ln w="25400" cap="flat" cmpd="sng" algn="ctr">
            <a:solidFill>
              <a:schemeClr val="accent6">
                <a:lumMod val="74901"/>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800">
                <a:solidFill>
                  <a:schemeClr val="tx1"/>
                </a:solidFill>
              </a:rPr>
              <a:t>logging 4 SIEM</a:t>
            </a:r>
          </a:p>
        </p:txBody>
      </p:sp>
      <p:sp>
        <p:nvSpPr>
          <p:cNvPr id="1916540361" name="Autre processus 1916540360"/>
          <p:cNvSpPr/>
          <p:nvPr/>
        </p:nvSpPr>
        <p:spPr bwMode="auto">
          <a:xfrm>
            <a:off x="6381992" y="4842056"/>
            <a:ext cx="632092"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p:txBody>
      </p:sp>
      <p:pic>
        <p:nvPicPr>
          <p:cNvPr id="1331058413" name="Google Shape;29;p1"/>
          <p:cNvPicPr/>
          <p:nvPr/>
        </p:nvPicPr>
        <p:blipFill>
          <a:blip r:embed="rId4" cstate="email">
            <a:alphaModFix/>
            <a:extLst>
              <a:ext uri="{28A0092B-C50C-407E-A947-70E740481C1C}">
                <a14:useLocalDpi xmlns:a14="http://schemas.microsoft.com/office/drawing/2010/main"/>
              </a:ext>
            </a:extLst>
          </a:blip>
          <a:stretch/>
        </p:blipFill>
        <p:spPr bwMode="auto">
          <a:xfrm>
            <a:off x="6408826" y="4838218"/>
            <a:ext cx="552279" cy="330445"/>
          </a:xfrm>
          <a:prstGeom prst="rect">
            <a:avLst/>
          </a:prstGeom>
          <a:noFill/>
          <a:ln>
            <a:noFill/>
          </a:ln>
        </p:spPr>
      </p:pic>
      <p:sp>
        <p:nvSpPr>
          <p:cNvPr id="1628235323" name="Autre processus 1628235322"/>
          <p:cNvSpPr/>
          <p:nvPr/>
        </p:nvSpPr>
        <p:spPr bwMode="auto">
          <a:xfrm>
            <a:off x="4650385" y="4846811"/>
            <a:ext cx="632092"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p:txBody>
      </p:sp>
      <p:pic>
        <p:nvPicPr>
          <p:cNvPr id="816799512" name="Image 816799511"/>
          <p:cNvPicPr>
            <a:picLocks noChangeAspect="1"/>
          </p:cNvPicPr>
          <p:nvPr/>
        </p:nvPicPr>
        <p:blipFill>
          <a:blip r:embed="rId5" cstate="email">
            <a:extLst>
              <a:ext uri="{28A0092B-C50C-407E-A947-70E740481C1C}">
                <a14:useLocalDpi xmlns:a14="http://schemas.microsoft.com/office/drawing/2010/main"/>
              </a:ext>
            </a:extLst>
          </a:blip>
          <a:srcRect/>
          <a:stretch/>
        </p:blipFill>
        <p:spPr bwMode="auto">
          <a:xfrm>
            <a:off x="4812240" y="4872042"/>
            <a:ext cx="258506" cy="305615"/>
          </a:xfrm>
          <a:prstGeom prst="rect">
            <a:avLst/>
          </a:prstGeom>
        </p:spPr>
      </p:pic>
      <p:sp>
        <p:nvSpPr>
          <p:cNvPr id="1212134912" name="ZoneTexte 1212134911"/>
          <p:cNvSpPr txBox="1"/>
          <p:nvPr/>
        </p:nvSpPr>
        <p:spPr bwMode="auto">
          <a:xfrm>
            <a:off x="4615622" y="5155607"/>
            <a:ext cx="759474" cy="31372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874"/>
              </a:lnSpc>
              <a:defRPr/>
            </a:pPr>
            <a:r>
              <a:rPr sz="900"/>
              <a:t>S3 fichiers / backup</a:t>
            </a:r>
          </a:p>
        </p:txBody>
      </p:sp>
      <p:sp>
        <p:nvSpPr>
          <p:cNvPr id="484438760" name="Autre processus 484438759"/>
          <p:cNvSpPr/>
          <p:nvPr/>
        </p:nvSpPr>
        <p:spPr bwMode="auto">
          <a:xfrm>
            <a:off x="6761229" y="2607256"/>
            <a:ext cx="595320"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pic>
        <p:nvPicPr>
          <p:cNvPr id="989537577" name="Image 4"/>
          <p:cNvPicPr>
            <a:picLocks noChangeAspect="1"/>
          </p:cNvPicPr>
          <p:nvPr/>
        </p:nvPicPr>
        <p:blipFill>
          <a:blip r:embed="rId3" cstate="email">
            <a:extLst>
              <a:ext uri="{28A0092B-C50C-407E-A947-70E740481C1C}">
                <a14:useLocalDpi xmlns:a14="http://schemas.microsoft.com/office/drawing/2010/main"/>
              </a:ext>
            </a:extLst>
          </a:blip>
          <a:stretch/>
        </p:blipFill>
        <p:spPr bwMode="auto">
          <a:xfrm>
            <a:off x="6726628" y="2669546"/>
            <a:ext cx="595323" cy="466384"/>
          </a:xfrm>
          <a:prstGeom prst="rect">
            <a:avLst/>
          </a:prstGeom>
        </p:spPr>
      </p:pic>
      <p:sp>
        <p:nvSpPr>
          <p:cNvPr id="833655093" name="Autre processus 833655092"/>
          <p:cNvSpPr/>
          <p:nvPr/>
        </p:nvSpPr>
        <p:spPr bwMode="auto">
          <a:xfrm>
            <a:off x="2454276" y="3923323"/>
            <a:ext cx="595319"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pic>
        <p:nvPicPr>
          <p:cNvPr id="1233986159" name="Image 4"/>
          <p:cNvPicPr>
            <a:picLocks noChangeAspect="1"/>
          </p:cNvPicPr>
          <p:nvPr/>
        </p:nvPicPr>
        <p:blipFill>
          <a:blip r:embed="rId3" cstate="email">
            <a:extLst>
              <a:ext uri="{28A0092B-C50C-407E-A947-70E740481C1C}">
                <a14:useLocalDpi xmlns:a14="http://schemas.microsoft.com/office/drawing/2010/main"/>
              </a:ext>
            </a:extLst>
          </a:blip>
          <a:stretch/>
        </p:blipFill>
        <p:spPr bwMode="auto">
          <a:xfrm>
            <a:off x="2419674" y="3985614"/>
            <a:ext cx="595323" cy="466384"/>
          </a:xfrm>
          <a:prstGeom prst="rect">
            <a:avLst/>
          </a:prstGeom>
        </p:spPr>
      </p:pic>
      <p:sp>
        <p:nvSpPr>
          <p:cNvPr id="1687276254" name="ZoneTexte 1687276253"/>
          <p:cNvSpPr txBox="1"/>
          <p:nvPr/>
        </p:nvSpPr>
        <p:spPr bwMode="auto">
          <a:xfrm>
            <a:off x="2845838" y="1915747"/>
            <a:ext cx="1195277" cy="39627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000">
                <a:latin typeface="Marianne"/>
                <a:ea typeface="Marianne"/>
                <a:cs typeface="Marianne"/>
              </a:rPr>
              <a:t>Usager</a:t>
            </a:r>
          </a:p>
          <a:p>
            <a:pPr>
              <a:defRPr/>
            </a:pPr>
            <a:r>
              <a:rPr sz="1000">
                <a:latin typeface="Marianne"/>
                <a:ea typeface="Marianne"/>
                <a:cs typeface="Marianne"/>
              </a:rPr>
              <a:t>(interministériel)</a:t>
            </a:r>
          </a:p>
        </p:txBody>
      </p:sp>
      <p:sp>
        <p:nvSpPr>
          <p:cNvPr id="2017413383" name="ZoneTexte 2017413382"/>
          <p:cNvSpPr txBox="1"/>
          <p:nvPr/>
        </p:nvSpPr>
        <p:spPr bwMode="auto">
          <a:xfrm>
            <a:off x="395005" y="3822798"/>
            <a:ext cx="1372734" cy="5486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latin typeface="Marianne"/>
                <a:ea typeface="Marianne"/>
                <a:cs typeface="Marianne"/>
              </a:rPr>
              <a:t>Usagers avec droits élevé dans l’application</a:t>
            </a:r>
          </a:p>
        </p:txBody>
      </p:sp>
      <p:sp>
        <p:nvSpPr>
          <p:cNvPr id="1468900673" name="ZoneTexte 1468900672"/>
          <p:cNvSpPr txBox="1"/>
          <p:nvPr/>
        </p:nvSpPr>
        <p:spPr bwMode="auto">
          <a:xfrm>
            <a:off x="7988007" y="1909912"/>
            <a:ext cx="1195277" cy="39627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000">
                <a:latin typeface="Marianne"/>
                <a:ea typeface="Marianne"/>
                <a:cs typeface="Marianne"/>
              </a:rPr>
              <a:t>Usager</a:t>
            </a:r>
          </a:p>
          <a:p>
            <a:pPr>
              <a:defRPr/>
            </a:pPr>
            <a:r>
              <a:rPr sz="1000">
                <a:latin typeface="Marianne"/>
                <a:ea typeface="Marianne"/>
                <a:cs typeface="Marianne"/>
              </a:rPr>
              <a:t>(interministériel)</a:t>
            </a:r>
          </a:p>
        </p:txBody>
      </p:sp>
      <p:sp>
        <p:nvSpPr>
          <p:cNvPr id="2063496667" name="ZoneTexte 2063496666"/>
          <p:cNvSpPr txBox="1"/>
          <p:nvPr/>
        </p:nvSpPr>
        <p:spPr bwMode="auto">
          <a:xfrm>
            <a:off x="10060641" y="1915744"/>
            <a:ext cx="1665498" cy="396274"/>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000">
                <a:latin typeface="Marianne"/>
                <a:ea typeface="Marianne"/>
                <a:cs typeface="Marianne"/>
              </a:rPr>
              <a:t>Usagers avec droit élevé</a:t>
            </a:r>
          </a:p>
          <a:p>
            <a:pPr>
              <a:defRPr/>
            </a:pPr>
            <a:r>
              <a:rPr sz="1000">
                <a:latin typeface="Marianne"/>
                <a:ea typeface="Marianne"/>
                <a:cs typeface="Marianne"/>
              </a:rPr>
              <a:t>dans l’application</a:t>
            </a:r>
          </a:p>
        </p:txBody>
      </p:sp>
      <p:pic>
        <p:nvPicPr>
          <p:cNvPr id="294546416" name="Graphic 2" descr="Male profile with solid fill"/>
          <p:cNvPicPr>
            <a:picLocks noChangeAspect="1"/>
          </p:cNvPicPr>
          <p:nvPr/>
        </p:nvPicPr>
        <p:blipFill>
          <a:blip r:embed="rId6" cstate="email">
            <a:extLst>
              <a:ext uri="{28A0092B-C50C-407E-A947-70E740481C1C}">
                <a14:useLocalDpi xmlns:a14="http://schemas.microsoft.com/office/drawing/2010/main"/>
              </a:ext>
            </a:extLst>
          </a:blip>
          <a:stretch/>
        </p:blipFill>
        <p:spPr bwMode="auto">
          <a:xfrm>
            <a:off x="1712010" y="3298877"/>
            <a:ext cx="487494" cy="487494"/>
          </a:xfrm>
          <a:prstGeom prst="rect">
            <a:avLst/>
          </a:prstGeom>
        </p:spPr>
      </p:pic>
      <p:sp>
        <p:nvSpPr>
          <p:cNvPr id="2091998929" name="ZoneTexte 2091998928"/>
          <p:cNvSpPr txBox="1"/>
          <p:nvPr/>
        </p:nvSpPr>
        <p:spPr bwMode="auto">
          <a:xfrm>
            <a:off x="996459" y="3449745"/>
            <a:ext cx="597553" cy="24387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000">
                <a:latin typeface="Marianne"/>
                <a:ea typeface="Marianne"/>
                <a:cs typeface="Marianne"/>
              </a:rPr>
              <a:t>Usager</a:t>
            </a:r>
          </a:p>
        </p:txBody>
      </p:sp>
      <p:pic>
        <p:nvPicPr>
          <p:cNvPr id="1923951149" name="Graphic 2" descr="Male profile with solid fill"/>
          <p:cNvPicPr>
            <a:picLocks noChangeAspect="1"/>
          </p:cNvPicPr>
          <p:nvPr/>
        </p:nvPicPr>
        <p:blipFill>
          <a:blip r:embed="rId6" cstate="email">
            <a:extLst>
              <a:ext uri="{28A0092B-C50C-407E-A947-70E740481C1C}">
                <a14:useLocalDpi xmlns:a14="http://schemas.microsoft.com/office/drawing/2010/main"/>
              </a:ext>
            </a:extLst>
          </a:blip>
          <a:stretch/>
        </p:blipFill>
        <p:spPr bwMode="auto">
          <a:xfrm>
            <a:off x="1712011" y="3838109"/>
            <a:ext cx="487494" cy="487494"/>
          </a:xfrm>
          <a:prstGeom prst="rect">
            <a:avLst/>
          </a:prstGeom>
        </p:spPr>
      </p:pic>
      <p:sp>
        <p:nvSpPr>
          <p:cNvPr id="1200044799" name="ZoneTexte 1200044798"/>
          <p:cNvSpPr txBox="1"/>
          <p:nvPr/>
        </p:nvSpPr>
        <p:spPr bwMode="auto">
          <a:xfrm rot="20699978">
            <a:off x="10546122" y="3054834"/>
            <a:ext cx="366379" cy="243875"/>
          </a:xfrm>
          <a:prstGeom prst="rect">
            <a:avLst/>
          </a:prstGeom>
          <a:solidFill>
            <a:schemeClr val="accent6">
              <a:lumMod val="60000"/>
              <a:lumOff val="40000"/>
            </a:schemeClr>
          </a:solidFill>
        </p:spPr>
        <p:txBody>
          <a:bodyPr vertOverflow="overflow" horzOverflow="clip" vert="horz" wrap="none" lIns="91440" tIns="45720" rIns="91440" bIns="45720" numCol="1" spcCol="0" rtlCol="0" fromWordArt="0" anchor="t" anchorCtr="0" forceAA="0" compatLnSpc="0">
            <a:spAutoFit/>
          </a:bodyPr>
          <a:lstStyle/>
          <a:p>
            <a:pPr>
              <a:defRPr/>
            </a:pPr>
            <a:r>
              <a:rPr sz="1000"/>
              <a:t>DR</a:t>
            </a:r>
          </a:p>
        </p:txBody>
      </p:sp>
      <p:sp>
        <p:nvSpPr>
          <p:cNvPr id="1028375232" name="Autre processus 1028375231"/>
          <p:cNvSpPr/>
          <p:nvPr/>
        </p:nvSpPr>
        <p:spPr bwMode="auto">
          <a:xfrm>
            <a:off x="4883681" y="3231831"/>
            <a:ext cx="632091" cy="590967"/>
          </a:xfrm>
          <a:prstGeom prst="flowChartAlternateProcess">
            <a:avLst/>
          </a:prstGeom>
          <a:noFill/>
          <a:ln w="25400" cap="flat" cmpd="sng" algn="ctr">
            <a:solidFill>
              <a:schemeClr val="accent6">
                <a:lumMod val="74901"/>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a:p>
            <a:pPr>
              <a:defRPr/>
            </a:pPr>
            <a:endParaRPr sz="800">
              <a:solidFill>
                <a:schemeClr val="tx1"/>
              </a:solidFill>
            </a:endParaRPr>
          </a:p>
          <a:p>
            <a:pPr>
              <a:defRPr/>
            </a:pPr>
            <a:r>
              <a:rPr sz="800">
                <a:solidFill>
                  <a:schemeClr val="tx1"/>
                </a:solidFill>
              </a:rPr>
              <a:t>pipeline devops</a:t>
            </a:r>
          </a:p>
        </p:txBody>
      </p:sp>
      <p:pic>
        <p:nvPicPr>
          <p:cNvPr id="2018161051" name="Google Shape;29;p1"/>
          <p:cNvPicPr/>
          <p:nvPr/>
        </p:nvPicPr>
        <p:blipFill>
          <a:blip r:embed="rId7" cstate="email">
            <a:alphaModFix/>
            <a:extLst>
              <a:ext uri="{28A0092B-C50C-407E-A947-70E740481C1C}">
                <a14:useLocalDpi xmlns:a14="http://schemas.microsoft.com/office/drawing/2010/main"/>
              </a:ext>
            </a:extLst>
          </a:blip>
          <a:stretch/>
        </p:blipFill>
        <p:spPr bwMode="auto">
          <a:xfrm>
            <a:off x="4952129" y="3289257"/>
            <a:ext cx="423459" cy="253368"/>
          </a:xfrm>
          <a:prstGeom prst="rect">
            <a:avLst/>
          </a:prstGeom>
          <a:noFill/>
          <a:ln>
            <a:noFill/>
          </a:ln>
        </p:spPr>
      </p:pic>
      <p:sp>
        <p:nvSpPr>
          <p:cNvPr id="1636806564" name="Autre processus 1636806563"/>
          <p:cNvSpPr/>
          <p:nvPr/>
        </p:nvSpPr>
        <p:spPr bwMode="auto">
          <a:xfrm>
            <a:off x="8404852" y="3142854"/>
            <a:ext cx="2251845" cy="13905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713510141" name="Autre processus 1713510140"/>
          <p:cNvSpPr/>
          <p:nvPr/>
        </p:nvSpPr>
        <p:spPr bwMode="auto">
          <a:xfrm>
            <a:off x="8529735" y="3247140"/>
            <a:ext cx="632091" cy="59096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1200" b="1">
                <a:solidFill>
                  <a:schemeClr val="tx1"/>
                </a:solidFill>
              </a:rPr>
              <a:t>Front</a:t>
            </a:r>
          </a:p>
        </p:txBody>
      </p:sp>
      <p:sp>
        <p:nvSpPr>
          <p:cNvPr id="102702005" name="Autre processus 102702004"/>
          <p:cNvSpPr/>
          <p:nvPr/>
        </p:nvSpPr>
        <p:spPr bwMode="auto">
          <a:xfrm>
            <a:off x="8529734" y="3874563"/>
            <a:ext cx="632091" cy="59096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1200" b="1">
                <a:solidFill>
                  <a:schemeClr val="tx1"/>
                </a:solidFill>
              </a:rPr>
              <a:t>Back</a:t>
            </a:r>
          </a:p>
        </p:txBody>
      </p:sp>
      <p:sp>
        <p:nvSpPr>
          <p:cNvPr id="1614807889" name="Autre processus 1614807888"/>
          <p:cNvSpPr/>
          <p:nvPr/>
        </p:nvSpPr>
        <p:spPr bwMode="auto">
          <a:xfrm>
            <a:off x="9198259" y="3874563"/>
            <a:ext cx="632091" cy="590967"/>
          </a:xfrm>
          <a:prstGeom prst="flowChartAlternateProcess">
            <a:avLst/>
          </a:prstGeom>
          <a:noFill/>
          <a:ln w="25400" cap="flat" cmpd="sng" algn="ctr">
            <a:solidFill>
              <a:schemeClr val="accent6">
                <a:lumMod val="74901"/>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900">
                <a:solidFill>
                  <a:schemeClr val="tx1"/>
                </a:solidFill>
              </a:rPr>
              <a:t>Observabilité</a:t>
            </a:r>
          </a:p>
        </p:txBody>
      </p:sp>
      <p:sp>
        <p:nvSpPr>
          <p:cNvPr id="1220070596" name="Autre processus 1220070595"/>
          <p:cNvSpPr/>
          <p:nvPr/>
        </p:nvSpPr>
        <p:spPr bwMode="auto">
          <a:xfrm>
            <a:off x="9899878" y="3874563"/>
            <a:ext cx="632091" cy="590967"/>
          </a:xfrm>
          <a:prstGeom prst="flowChartAlternateProcess">
            <a:avLst/>
          </a:prstGeom>
          <a:noFill/>
          <a:ln w="25400" cap="flat" cmpd="sng" algn="ctr">
            <a:solidFill>
              <a:schemeClr val="accent6">
                <a:lumMod val="74901"/>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800">
                <a:solidFill>
                  <a:schemeClr val="tx1"/>
                </a:solidFill>
              </a:rPr>
              <a:t>logging 4 SIEM</a:t>
            </a:r>
          </a:p>
        </p:txBody>
      </p:sp>
      <p:sp>
        <p:nvSpPr>
          <p:cNvPr id="314891769" name="Autre processus 314891768"/>
          <p:cNvSpPr/>
          <p:nvPr/>
        </p:nvSpPr>
        <p:spPr bwMode="auto">
          <a:xfrm>
            <a:off x="9899878" y="3231830"/>
            <a:ext cx="632091" cy="590967"/>
          </a:xfrm>
          <a:prstGeom prst="flowChartAlternateProcess">
            <a:avLst/>
          </a:prstGeom>
          <a:noFill/>
          <a:ln w="25400" cap="flat" cmpd="sng" algn="ctr">
            <a:solidFill>
              <a:schemeClr val="accent6">
                <a:lumMod val="74901"/>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a:p>
            <a:pPr>
              <a:defRPr/>
            </a:pPr>
            <a:endParaRPr sz="800">
              <a:solidFill>
                <a:schemeClr val="tx1"/>
              </a:solidFill>
            </a:endParaRPr>
          </a:p>
          <a:p>
            <a:pPr>
              <a:defRPr/>
            </a:pPr>
            <a:r>
              <a:rPr sz="800">
                <a:solidFill>
                  <a:schemeClr val="tx1"/>
                </a:solidFill>
              </a:rPr>
              <a:t>pipeline devops</a:t>
            </a:r>
          </a:p>
        </p:txBody>
      </p:sp>
      <p:pic>
        <p:nvPicPr>
          <p:cNvPr id="1769378949" name="Google Shape;29;p1"/>
          <p:cNvPicPr/>
          <p:nvPr/>
        </p:nvPicPr>
        <p:blipFill>
          <a:blip r:embed="rId7" cstate="email">
            <a:alphaModFix/>
            <a:extLst>
              <a:ext uri="{28A0092B-C50C-407E-A947-70E740481C1C}">
                <a14:useLocalDpi xmlns:a14="http://schemas.microsoft.com/office/drawing/2010/main"/>
              </a:ext>
            </a:extLst>
          </a:blip>
          <a:stretch/>
        </p:blipFill>
        <p:spPr bwMode="auto">
          <a:xfrm>
            <a:off x="9968325" y="3289257"/>
            <a:ext cx="423459" cy="253368"/>
          </a:xfrm>
          <a:prstGeom prst="rect">
            <a:avLst/>
          </a:prstGeom>
          <a:noFill/>
          <a:ln>
            <a:noFill/>
          </a:ln>
        </p:spPr>
      </p:pic>
      <p:sp>
        <p:nvSpPr>
          <p:cNvPr id="1152854105" name="Autre processus 1152854104"/>
          <p:cNvSpPr/>
          <p:nvPr/>
        </p:nvSpPr>
        <p:spPr bwMode="auto">
          <a:xfrm>
            <a:off x="9214729" y="3247139"/>
            <a:ext cx="632091" cy="59096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0" tIns="0" rIns="0" bIns="0" numCol="1" spcCol="0" rtlCol="0" fromWordArt="0" anchor="ctr" anchorCtr="0" forceAA="0" compatLnSpc="0"/>
          <a:lstStyle/>
          <a:p>
            <a:pPr algn="ctr">
              <a:defRPr/>
            </a:pPr>
            <a:r>
              <a:rPr sz="900">
                <a:solidFill>
                  <a:schemeClr val="tx1"/>
                </a:solidFill>
              </a:rPr>
              <a:t>/heathz</a:t>
            </a:r>
          </a:p>
          <a:p>
            <a:pPr algn="ctr">
              <a:defRPr/>
            </a:pPr>
            <a:r>
              <a:rPr sz="900">
                <a:solidFill>
                  <a:schemeClr val="tx1"/>
                </a:solidFill>
              </a:rPr>
              <a:t>/metrics</a:t>
            </a:r>
          </a:p>
          <a:p>
            <a:pPr algn="ctr">
              <a:defRPr/>
            </a:pPr>
            <a:r>
              <a:rPr sz="700">
                <a:solidFill>
                  <a:schemeClr val="tx1"/>
                </a:solidFill>
              </a:rPr>
              <a:t>(supervision )</a:t>
            </a:r>
            <a:endParaRPr sz="900">
              <a:solidFill>
                <a:schemeClr val="tx1"/>
              </a:solidFill>
            </a:endParaRPr>
          </a:p>
        </p:txBody>
      </p:sp>
      <p:sp>
        <p:nvSpPr>
          <p:cNvPr id="322324202" name="Autre processus 322324201"/>
          <p:cNvSpPr/>
          <p:nvPr/>
        </p:nvSpPr>
        <p:spPr bwMode="auto">
          <a:xfrm>
            <a:off x="165049" y="5935481"/>
            <a:ext cx="375437" cy="295483"/>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p:txBody>
      </p:sp>
      <p:sp>
        <p:nvSpPr>
          <p:cNvPr id="1883531354" name="Autre processus 1883531353"/>
          <p:cNvSpPr/>
          <p:nvPr/>
        </p:nvSpPr>
        <p:spPr bwMode="auto">
          <a:xfrm>
            <a:off x="165049" y="5481230"/>
            <a:ext cx="375437" cy="246024"/>
          </a:xfrm>
          <a:prstGeom prst="flowChartAlternateProcess">
            <a:avLst/>
          </a:prstGeom>
          <a:noFill/>
          <a:ln w="25400" cap="flat" cmpd="sng" algn="ctr">
            <a:solidFill>
              <a:schemeClr val="accent6">
                <a:lumMod val="74901"/>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p:txBody>
      </p:sp>
      <p:sp>
        <p:nvSpPr>
          <p:cNvPr id="870758622" name="Autre processus 870758621"/>
          <p:cNvSpPr/>
          <p:nvPr/>
        </p:nvSpPr>
        <p:spPr bwMode="auto">
          <a:xfrm>
            <a:off x="4539236" y="2445906"/>
            <a:ext cx="632092"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800">
                <a:solidFill>
                  <a:schemeClr val="tx1"/>
                </a:solidFill>
              </a:rPr>
              <a:t>IAM</a:t>
            </a:r>
          </a:p>
          <a:p>
            <a:pPr>
              <a:defRPr/>
            </a:pPr>
            <a:r>
              <a:rPr sz="800">
                <a:solidFill>
                  <a:schemeClr val="tx1"/>
                </a:solidFill>
              </a:rPr>
              <a:t>Agents</a:t>
            </a:r>
          </a:p>
        </p:txBody>
      </p:sp>
      <p:sp>
        <p:nvSpPr>
          <p:cNvPr id="1157807310" name="Autre processus 1157807309"/>
          <p:cNvSpPr/>
          <p:nvPr/>
        </p:nvSpPr>
        <p:spPr bwMode="auto">
          <a:xfrm>
            <a:off x="6351658" y="4190428"/>
            <a:ext cx="632092"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1000">
                <a:solidFill>
                  <a:schemeClr val="tx1"/>
                </a:solidFill>
              </a:rPr>
              <a:t>Supervision</a:t>
            </a:r>
          </a:p>
        </p:txBody>
      </p:sp>
      <p:sp>
        <p:nvSpPr>
          <p:cNvPr id="941201278" name="Autre processus 941201277"/>
          <p:cNvSpPr/>
          <p:nvPr/>
        </p:nvSpPr>
        <p:spPr bwMode="auto">
          <a:xfrm>
            <a:off x="9623822" y="2443838"/>
            <a:ext cx="632092"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800">
                <a:solidFill>
                  <a:schemeClr val="tx1"/>
                </a:solidFill>
              </a:rPr>
              <a:t>IAM</a:t>
            </a:r>
          </a:p>
          <a:p>
            <a:pPr>
              <a:defRPr/>
            </a:pPr>
            <a:r>
              <a:rPr sz="800">
                <a:solidFill>
                  <a:schemeClr val="tx1"/>
                </a:solidFill>
              </a:rPr>
              <a:t>Agents</a:t>
            </a:r>
          </a:p>
        </p:txBody>
      </p:sp>
      <p:sp>
        <p:nvSpPr>
          <p:cNvPr id="488341208" name="Autre processus 488341207"/>
          <p:cNvSpPr/>
          <p:nvPr/>
        </p:nvSpPr>
        <p:spPr bwMode="auto">
          <a:xfrm>
            <a:off x="2435890" y="3191239"/>
            <a:ext cx="632092"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800">
                <a:solidFill>
                  <a:schemeClr val="tx1"/>
                </a:solidFill>
              </a:rPr>
              <a:t>IAM</a:t>
            </a:r>
          </a:p>
          <a:p>
            <a:pPr>
              <a:defRPr/>
            </a:pPr>
            <a:r>
              <a:rPr sz="800">
                <a:solidFill>
                  <a:schemeClr val="tx1"/>
                </a:solidFill>
              </a:rPr>
              <a:t>Usagers</a:t>
            </a:r>
          </a:p>
        </p:txBody>
      </p:sp>
      <p:sp>
        <p:nvSpPr>
          <p:cNvPr id="940984573" name="Autre processus 940984572"/>
          <p:cNvSpPr/>
          <p:nvPr/>
        </p:nvSpPr>
        <p:spPr bwMode="auto">
          <a:xfrm>
            <a:off x="165049" y="4999322"/>
            <a:ext cx="375437" cy="30347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1200" b="1">
              <a:solidFill>
                <a:schemeClr val="tx1"/>
              </a:solidFill>
            </a:endParaRPr>
          </a:p>
        </p:txBody>
      </p:sp>
      <p:sp>
        <p:nvSpPr>
          <p:cNvPr id="1903870677" name="ZoneTexte 1903870676"/>
          <p:cNvSpPr txBox="1"/>
          <p:nvPr/>
        </p:nvSpPr>
        <p:spPr bwMode="auto">
          <a:xfrm>
            <a:off x="877780" y="4931943"/>
            <a:ext cx="1804990" cy="3962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t>« Biens essentiels » </a:t>
            </a:r>
            <a:r>
              <a:rPr lang="fr-FR" sz="1000" b="0" i="0" u="none" strike="noStrike" cap="none" spc="0">
                <a:solidFill>
                  <a:schemeClr val="tx1"/>
                </a:solidFill>
                <a:latin typeface="Arial"/>
                <a:ea typeface="Arial"/>
                <a:cs typeface="Arial"/>
              </a:rPr>
              <a:t>construit par </a:t>
            </a:r>
            <a:r>
              <a:rPr sz="1000"/>
              <a:t>l’application </a:t>
            </a:r>
          </a:p>
        </p:txBody>
      </p:sp>
      <p:sp>
        <p:nvSpPr>
          <p:cNvPr id="590521470" name="ZoneTexte 590521469"/>
          <p:cNvSpPr txBox="1"/>
          <p:nvPr/>
        </p:nvSpPr>
        <p:spPr bwMode="auto">
          <a:xfrm>
            <a:off x="877780" y="5871139"/>
            <a:ext cx="1662009" cy="3962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t>« Biens support » socle CPiNative</a:t>
            </a:r>
          </a:p>
        </p:txBody>
      </p:sp>
      <p:sp>
        <p:nvSpPr>
          <p:cNvPr id="1613035291" name="ZoneTexte 1613035290"/>
          <p:cNvSpPr txBox="1"/>
          <p:nvPr/>
        </p:nvSpPr>
        <p:spPr bwMode="auto">
          <a:xfrm>
            <a:off x="877779" y="5336578"/>
            <a:ext cx="1806178" cy="5486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t>« Biens </a:t>
            </a:r>
            <a:r>
              <a:rPr lang="fr-FR" sz="1000" b="0" i="0" u="none" strike="noStrike" cap="none" spc="0">
                <a:solidFill>
                  <a:schemeClr val="tx1"/>
                </a:solidFill>
                <a:latin typeface="Arial"/>
                <a:ea typeface="Arial"/>
                <a:cs typeface="Arial"/>
              </a:rPr>
              <a:t>essentiel </a:t>
            </a:r>
            <a:r>
              <a:rPr sz="1000"/>
              <a:t>» instanciés par l’application à partir du socle CPiNative</a:t>
            </a:r>
          </a:p>
        </p:txBody>
      </p:sp>
      <p:sp>
        <p:nvSpPr>
          <p:cNvPr id="1852345199" name="Autre processus 1852345198"/>
          <p:cNvSpPr/>
          <p:nvPr/>
        </p:nvSpPr>
        <p:spPr bwMode="auto">
          <a:xfrm>
            <a:off x="7052004" y="4177288"/>
            <a:ext cx="618644"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0" tIns="0" rIns="0" bIns="0" numCol="1" spcCol="0" rtlCol="0" fromWordArt="0" anchor="ctr" anchorCtr="0" forceAA="0" compatLnSpc="0"/>
          <a:lstStyle/>
          <a:p>
            <a:pPr algn="ctr">
              <a:defRPr/>
            </a:pPr>
            <a:r>
              <a:rPr sz="1000">
                <a:solidFill>
                  <a:schemeClr val="tx1"/>
                </a:solidFill>
              </a:rPr>
              <a:t>SIEM (MIOM)</a:t>
            </a:r>
          </a:p>
        </p:txBody>
      </p:sp>
      <p:sp>
        <p:nvSpPr>
          <p:cNvPr id="313182356" name="Autre processus 313182355"/>
          <p:cNvSpPr/>
          <p:nvPr/>
        </p:nvSpPr>
        <p:spPr bwMode="auto">
          <a:xfrm>
            <a:off x="304100" y="1310857"/>
            <a:ext cx="896100" cy="417153"/>
          </a:xfrm>
          <a:prstGeom prst="flowChartAlternateProcess">
            <a:avLst/>
          </a:prstGeom>
          <a:noFill/>
          <a:ln w="25400" cap="flat" cmpd="sng" algn="ctr">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0" tIns="0" rIns="0" bIns="0" numCol="1" spcCol="0" rtlCol="0" fromWordArt="0" anchor="ctr" anchorCtr="0" forceAA="0" compatLnSpc="0"/>
          <a:lstStyle/>
          <a:p>
            <a:pPr algn="ctr">
              <a:defRPr/>
            </a:pPr>
            <a:r>
              <a:rPr sz="1000">
                <a:solidFill>
                  <a:schemeClr val="tx1"/>
                </a:solidFill>
              </a:rPr>
              <a:t>SIEM (autres ministères)</a:t>
            </a:r>
          </a:p>
        </p:txBody>
      </p:sp>
      <p:sp>
        <p:nvSpPr>
          <p:cNvPr id="387699037" name="Autre processus 387699036"/>
          <p:cNvSpPr/>
          <p:nvPr/>
        </p:nvSpPr>
        <p:spPr bwMode="auto">
          <a:xfrm>
            <a:off x="304100" y="1776112"/>
            <a:ext cx="896099" cy="424387"/>
          </a:xfrm>
          <a:prstGeom prst="flowChartAlternateProcess">
            <a:avLst/>
          </a:prstGeom>
          <a:noFill/>
          <a:ln w="25400" cap="flat" cmpd="sng" algn="ctr">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0" tIns="0" rIns="0" bIns="0" numCol="1" spcCol="0" rtlCol="0" fromWordArt="0" anchor="ctr" anchorCtr="0" forceAA="0" compatLnSpc="0"/>
          <a:lstStyle/>
          <a:p>
            <a:pPr algn="ctr">
              <a:defRPr/>
            </a:pPr>
            <a:r>
              <a:rPr sz="1000">
                <a:solidFill>
                  <a:schemeClr val="tx1"/>
                </a:solidFill>
              </a:rPr>
              <a:t>IAM Agents</a:t>
            </a:r>
          </a:p>
          <a:p>
            <a:pPr algn="ctr">
              <a:defRPr/>
            </a:pPr>
            <a:r>
              <a:rPr sz="900">
                <a:solidFill>
                  <a:schemeClr val="tx1"/>
                </a:solidFill>
              </a:rPr>
              <a:t>(Autres ministères)</a:t>
            </a:r>
          </a:p>
        </p:txBody>
      </p:sp>
      <p:sp>
        <p:nvSpPr>
          <p:cNvPr id="2053986452" name="Autre processus 2053986451"/>
          <p:cNvSpPr/>
          <p:nvPr/>
        </p:nvSpPr>
        <p:spPr bwMode="auto">
          <a:xfrm>
            <a:off x="165049" y="6352634"/>
            <a:ext cx="375436" cy="295482"/>
          </a:xfrm>
          <a:prstGeom prst="flowChartAlternateProcess">
            <a:avLst/>
          </a:prstGeom>
          <a:noFill/>
          <a:ln w="25400" cap="flat" cmpd="sng" algn="ctr">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p:txBody>
      </p:sp>
      <p:sp>
        <p:nvSpPr>
          <p:cNvPr id="61464001" name="ZoneTexte 61464000"/>
          <p:cNvSpPr txBox="1"/>
          <p:nvPr/>
        </p:nvSpPr>
        <p:spPr bwMode="auto">
          <a:xfrm>
            <a:off x="877779" y="6288292"/>
            <a:ext cx="1898820" cy="3962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t>« Biens support » issus du socle d’autres ministères.</a:t>
            </a:r>
          </a:p>
        </p:txBody>
      </p:sp>
      <p:sp>
        <p:nvSpPr>
          <p:cNvPr id="1011473997" name="ZoneTexte 1011473996"/>
          <p:cNvSpPr txBox="1"/>
          <p:nvPr/>
        </p:nvSpPr>
        <p:spPr bwMode="auto">
          <a:xfrm>
            <a:off x="81451" y="4611189"/>
            <a:ext cx="874277" cy="25911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100"/>
              <a:t>Légendes :</a:t>
            </a:r>
          </a:p>
        </p:txBody>
      </p:sp>
      <p:cxnSp>
        <p:nvCxnSpPr>
          <p:cNvPr id="2" name="Connecteur droit 1"/>
          <p:cNvCxnSpPr>
            <a:cxnSpLocks/>
          </p:cNvCxnSpPr>
          <p:nvPr/>
        </p:nvCxnSpPr>
        <p:spPr bwMode="auto">
          <a:xfrm>
            <a:off x="165049" y="4898012"/>
            <a:ext cx="2520059" cy="363"/>
          </a:xfrm>
          <a:prstGeom prst="line">
            <a:avLst/>
          </a:prstGeom>
          <a:ln w="9525" cap="flat" cmpd="sng" algn="ctr">
            <a:solidFill>
              <a:srgbClr val="A6A6A6"/>
            </a:solidFill>
            <a:prstDash val="lgDash"/>
          </a:ln>
        </p:spPr>
        <p:style>
          <a:lnRef idx="1">
            <a:schemeClr val="accent1">
              <a:shade val="50000"/>
            </a:schemeClr>
          </a:lnRef>
          <a:fillRef idx="0">
            <a:schemeClr val="accent1"/>
          </a:fillRef>
          <a:effectRef idx="0">
            <a:schemeClr val="accent1"/>
          </a:effectRef>
          <a:fontRef idx="minor">
            <a:schemeClr val="tx1"/>
          </a:fontRef>
        </p:style>
      </p:cxnSp>
      <p:sp>
        <p:nvSpPr>
          <p:cNvPr id="1257648148" name="ZoneTexte 1257648147"/>
          <p:cNvSpPr txBox="1"/>
          <p:nvPr/>
        </p:nvSpPr>
        <p:spPr bwMode="auto">
          <a:xfrm>
            <a:off x="4921625" y="1856226"/>
            <a:ext cx="1372806" cy="5486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latin typeface="Marianne"/>
                <a:ea typeface="Marianne"/>
                <a:cs typeface="Marianne"/>
              </a:rPr>
              <a:t>Usagers avec droit élevé dans l’application</a:t>
            </a:r>
          </a:p>
        </p:txBody>
      </p:sp>
      <p:pic>
        <p:nvPicPr>
          <p:cNvPr id="105889303" name="Image 105889302"/>
          <p:cNvPicPr>
            <a:picLocks noChangeAspect="1"/>
          </p:cNvPicPr>
          <p:nvPr/>
        </p:nvPicPr>
        <p:blipFill>
          <a:blip r:embed="rId8"/>
          <a:stretch/>
        </p:blipFill>
        <p:spPr bwMode="auto">
          <a:xfrm>
            <a:off x="4052128" y="1887678"/>
            <a:ext cx="485775" cy="485775"/>
          </a:xfrm>
          <a:prstGeom prst="rect">
            <a:avLst/>
          </a:prstGeom>
        </p:spPr>
      </p:pic>
      <p:pic>
        <p:nvPicPr>
          <p:cNvPr id="1941544781" name="Image 1941544780"/>
          <p:cNvPicPr>
            <a:picLocks noChangeAspect="1"/>
          </p:cNvPicPr>
          <p:nvPr/>
        </p:nvPicPr>
        <p:blipFill>
          <a:blip r:embed="rId8"/>
          <a:stretch/>
        </p:blipFill>
        <p:spPr bwMode="auto">
          <a:xfrm>
            <a:off x="4446725" y="1887678"/>
            <a:ext cx="485775" cy="485775"/>
          </a:xfrm>
          <a:prstGeom prst="rect">
            <a:avLst/>
          </a:prstGeom>
        </p:spPr>
      </p:pic>
      <p:pic>
        <p:nvPicPr>
          <p:cNvPr id="909563702" name="Image 909563701"/>
          <p:cNvPicPr>
            <a:picLocks noChangeAspect="1"/>
          </p:cNvPicPr>
          <p:nvPr/>
        </p:nvPicPr>
        <p:blipFill>
          <a:blip r:embed="rId8"/>
          <a:stretch/>
        </p:blipFill>
        <p:spPr bwMode="auto">
          <a:xfrm>
            <a:off x="9224723" y="1856226"/>
            <a:ext cx="485775" cy="485775"/>
          </a:xfrm>
          <a:prstGeom prst="rect">
            <a:avLst/>
          </a:prstGeom>
        </p:spPr>
      </p:pic>
      <p:pic>
        <p:nvPicPr>
          <p:cNvPr id="1234584918" name="Image 1234584917"/>
          <p:cNvPicPr>
            <a:picLocks noChangeAspect="1"/>
          </p:cNvPicPr>
          <p:nvPr/>
        </p:nvPicPr>
        <p:blipFill>
          <a:blip r:embed="rId8"/>
          <a:stretch/>
        </p:blipFill>
        <p:spPr bwMode="auto">
          <a:xfrm>
            <a:off x="9619320" y="1856226"/>
            <a:ext cx="485775" cy="485775"/>
          </a:xfrm>
          <a:prstGeom prst="rect">
            <a:avLst/>
          </a:prstGeom>
        </p:spPr>
      </p:pic>
      <p:sp>
        <p:nvSpPr>
          <p:cNvPr id="131288426" name="Accolade fermante 131288425"/>
          <p:cNvSpPr/>
          <p:nvPr/>
        </p:nvSpPr>
        <p:spPr bwMode="auto">
          <a:xfrm rot="16199969">
            <a:off x="4456272" y="-157869"/>
            <a:ext cx="236386" cy="3285082"/>
          </a:xfrm>
          <a:prstGeom prst="rightBrace">
            <a:avLst>
              <a:gd name="adj1" fmla="val 8333"/>
              <a:gd name="adj2" fmla="val 50000"/>
            </a:avLst>
          </a:prstGeom>
          <a:ln w="9525" cap="flat" cmpd="sng" algn="ctr">
            <a:solidFill>
              <a:schemeClr val="bg1">
                <a:lumMod val="50196"/>
              </a:schemeClr>
            </a:solidFill>
            <a:prstDash val="lgDash"/>
          </a:ln>
        </p:spPr>
        <p:style>
          <a:lnRef idx="1">
            <a:schemeClr val="accent1">
              <a:shade val="50000"/>
            </a:schemeClr>
          </a:lnRef>
          <a:fillRef idx="0">
            <a:schemeClr val="accent1"/>
          </a:fillRef>
          <a:effectRef idx="0">
            <a:schemeClr val="accent1"/>
          </a:effectRef>
          <a:fontRef idx="minor">
            <a:schemeClr val="tx1"/>
          </a:fontRef>
        </p:style>
        <p:txBody>
          <a:bodyPr/>
          <a:lstStyle/>
          <a:p>
            <a:endParaRPr lang="fr-FR"/>
          </a:p>
        </p:txBody>
      </p:sp>
      <p:sp>
        <p:nvSpPr>
          <p:cNvPr id="1261550678" name="Accolade fermante 1261550677"/>
          <p:cNvSpPr/>
          <p:nvPr/>
        </p:nvSpPr>
        <p:spPr bwMode="auto">
          <a:xfrm rot="16199969">
            <a:off x="9686311" y="-183717"/>
            <a:ext cx="236385" cy="3336776"/>
          </a:xfrm>
          <a:prstGeom prst="rightBrace">
            <a:avLst>
              <a:gd name="adj1" fmla="val 8333"/>
              <a:gd name="adj2" fmla="val 50000"/>
            </a:avLst>
          </a:prstGeom>
          <a:ln w="9525" cap="flat" cmpd="sng" algn="ctr">
            <a:solidFill>
              <a:schemeClr val="bg1">
                <a:lumMod val="50196"/>
              </a:schemeClr>
            </a:solidFill>
            <a:prstDash val="lgDash"/>
          </a:ln>
        </p:spPr>
        <p:style>
          <a:lnRef idx="1">
            <a:schemeClr val="accent1">
              <a:shade val="50000"/>
            </a:schemeClr>
          </a:lnRef>
          <a:fillRef idx="0">
            <a:schemeClr val="accent1"/>
          </a:fillRef>
          <a:effectRef idx="0">
            <a:schemeClr val="accent1"/>
          </a:effectRef>
          <a:fontRef idx="minor">
            <a:schemeClr val="tx1"/>
          </a:fontRef>
        </p:style>
        <p:txBody>
          <a:bodyPr/>
          <a:lstStyle/>
          <a:p>
            <a:endParaRPr lang="fr-FR"/>
          </a:p>
        </p:txBody>
      </p:sp>
      <p:sp>
        <p:nvSpPr>
          <p:cNvPr id="1077406290" name="ZoneTexte 1077406289"/>
          <p:cNvSpPr txBox="1"/>
          <p:nvPr/>
        </p:nvSpPr>
        <p:spPr bwMode="auto">
          <a:xfrm>
            <a:off x="3071496" y="1025802"/>
            <a:ext cx="2871547" cy="36579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i="1">
                <a:solidFill>
                  <a:schemeClr val="bg1">
                    <a:lumMod val="50000"/>
                  </a:schemeClr>
                </a:solidFill>
                <a:latin typeface="Marianne"/>
                <a:ea typeface="Marianne"/>
                <a:cs typeface="Marianne"/>
              </a:rPr>
              <a:t>Si application NP/USUEL</a:t>
            </a:r>
          </a:p>
        </p:txBody>
      </p:sp>
      <p:sp>
        <p:nvSpPr>
          <p:cNvPr id="1950318620" name="ZoneTexte 1950318619"/>
          <p:cNvSpPr txBox="1"/>
          <p:nvPr/>
        </p:nvSpPr>
        <p:spPr bwMode="auto">
          <a:xfrm>
            <a:off x="8595494" y="1000680"/>
            <a:ext cx="1866516" cy="36579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i="1">
                <a:solidFill>
                  <a:schemeClr val="bg1">
                    <a:lumMod val="50000"/>
                  </a:schemeClr>
                </a:solidFill>
                <a:latin typeface="Marianne"/>
                <a:ea typeface="Marianne"/>
                <a:cs typeface="Marianne"/>
              </a:rPr>
              <a:t>Application DR</a:t>
            </a:r>
          </a:p>
        </p:txBody>
      </p:sp>
      <p:sp>
        <p:nvSpPr>
          <p:cNvPr id="654761823" name="Accolade fermante 654761822"/>
          <p:cNvSpPr/>
          <p:nvPr/>
        </p:nvSpPr>
        <p:spPr bwMode="auto">
          <a:xfrm rot="16199969">
            <a:off x="6919905" y="1899855"/>
            <a:ext cx="236385" cy="715980"/>
          </a:xfrm>
          <a:prstGeom prst="rightBrace">
            <a:avLst>
              <a:gd name="adj1" fmla="val 8333"/>
              <a:gd name="adj2" fmla="val 50000"/>
            </a:avLst>
          </a:prstGeom>
        </p:spPr>
        <p:style>
          <a:lnRef idx="1">
            <a:schemeClr val="accent1">
              <a:shade val="50000"/>
            </a:schemeClr>
          </a:lnRef>
          <a:fillRef idx="0">
            <a:schemeClr val="accent1"/>
          </a:fillRef>
          <a:effectRef idx="0">
            <a:schemeClr val="accent1"/>
          </a:effectRef>
          <a:fontRef idx="minor">
            <a:schemeClr val="tx1"/>
          </a:fontRef>
        </p:style>
        <p:txBody>
          <a:bodyPr/>
          <a:lstStyle/>
          <a:p>
            <a:endParaRPr lang="fr-FR"/>
          </a:p>
        </p:txBody>
      </p:sp>
      <p:sp>
        <p:nvSpPr>
          <p:cNvPr id="1356522549" name="ZoneTexte 1356522548"/>
          <p:cNvSpPr txBox="1"/>
          <p:nvPr/>
        </p:nvSpPr>
        <p:spPr bwMode="auto">
          <a:xfrm>
            <a:off x="6488730" y="1876777"/>
            <a:ext cx="1052583" cy="25911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100"/>
              <a:t>Si multiniveau</a:t>
            </a:r>
          </a:p>
        </p:txBody>
      </p:sp>
      <p:pic>
        <p:nvPicPr>
          <p:cNvPr id="590088149" name="Image 590088148"/>
          <p:cNvPicPr>
            <a:picLocks noChangeAspect="1"/>
          </p:cNvPicPr>
          <p:nvPr/>
        </p:nvPicPr>
        <p:blipFill>
          <a:blip r:embed="rId9" cstate="email">
            <a:extLst>
              <a:ext uri="{28A0092B-C50C-407E-A947-70E740481C1C}">
                <a14:useLocalDpi xmlns:a14="http://schemas.microsoft.com/office/drawing/2010/main"/>
              </a:ext>
            </a:extLst>
          </a:blip>
          <a:stretch/>
        </p:blipFill>
        <p:spPr bwMode="auto">
          <a:xfrm>
            <a:off x="3970496" y="4700733"/>
            <a:ext cx="302067" cy="302067"/>
          </a:xfrm>
          <a:prstGeom prst="rect">
            <a:avLst/>
          </a:prstGeom>
        </p:spPr>
      </p:pic>
      <p:sp>
        <p:nvSpPr>
          <p:cNvPr id="1725520690" name="Autre processus 1725520689"/>
          <p:cNvSpPr/>
          <p:nvPr/>
        </p:nvSpPr>
        <p:spPr bwMode="auto">
          <a:xfrm>
            <a:off x="3388656" y="4703340"/>
            <a:ext cx="2251845" cy="812652"/>
          </a:xfrm>
          <a:prstGeom prst="flowChartAlternateProcess">
            <a:avLst/>
          </a:prstGeom>
          <a:noFill/>
          <a:ln w="6349" cap="flat" cmpd="sng" algn="ctr">
            <a:solidFill>
              <a:srgbClr val="E16A0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a:p>
        </p:txBody>
      </p:sp>
      <p:sp>
        <p:nvSpPr>
          <p:cNvPr id="1493291049" name="ZoneTexte 1493291048"/>
          <p:cNvSpPr txBox="1"/>
          <p:nvPr/>
        </p:nvSpPr>
        <p:spPr bwMode="auto">
          <a:xfrm>
            <a:off x="6432815" y="5138888"/>
            <a:ext cx="529120" cy="33531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lgn="ctr">
              <a:defRPr/>
            </a:pPr>
            <a:r>
              <a:rPr sz="800">
                <a:latin typeface="Marianne"/>
                <a:ea typeface="Marianne"/>
                <a:cs typeface="Marianne"/>
              </a:rPr>
              <a:t>Chaine</a:t>
            </a:r>
          </a:p>
          <a:p>
            <a:pPr algn="ctr">
              <a:defRPr/>
            </a:pPr>
            <a:r>
              <a:rPr sz="800">
                <a:latin typeface="Marianne"/>
                <a:ea typeface="Marianne"/>
                <a:cs typeface="Marianne"/>
              </a:rPr>
              <a:t>DSO</a:t>
            </a:r>
          </a:p>
        </p:txBody>
      </p:sp>
      <p:sp>
        <p:nvSpPr>
          <p:cNvPr id="884286590" name="Autre processus 884286589"/>
          <p:cNvSpPr/>
          <p:nvPr/>
        </p:nvSpPr>
        <p:spPr bwMode="auto">
          <a:xfrm>
            <a:off x="8680592" y="4846808"/>
            <a:ext cx="937811"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28388654" name="Autre processus 128388653"/>
          <p:cNvSpPr/>
          <p:nvPr/>
        </p:nvSpPr>
        <p:spPr bwMode="auto">
          <a:xfrm>
            <a:off x="7052004" y="4831773"/>
            <a:ext cx="632092"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900">
                <a:solidFill>
                  <a:schemeClr val="tx1"/>
                </a:solidFill>
              </a:rPr>
              <a:t>Bastion</a:t>
            </a:r>
          </a:p>
          <a:p>
            <a:pPr>
              <a:defRPr/>
            </a:pPr>
            <a:r>
              <a:rPr sz="900">
                <a:solidFill>
                  <a:schemeClr val="tx1"/>
                </a:solidFill>
              </a:rPr>
              <a:t>Admin</a:t>
            </a:r>
          </a:p>
          <a:p>
            <a:pPr>
              <a:defRPr/>
            </a:pPr>
            <a:r>
              <a:rPr sz="900">
                <a:solidFill>
                  <a:schemeClr val="tx1"/>
                </a:solidFill>
              </a:rPr>
              <a:t>(Haxo)</a:t>
            </a:r>
          </a:p>
        </p:txBody>
      </p:sp>
      <p:pic>
        <p:nvPicPr>
          <p:cNvPr id="1155753232" name="Image 1140049245"/>
          <p:cNvPicPr>
            <a:picLocks noChangeAspect="1"/>
          </p:cNvPicPr>
          <p:nvPr/>
        </p:nvPicPr>
        <p:blipFill>
          <a:blip r:embed="rId2" cstate="email">
            <a:extLst>
              <a:ext uri="{28A0092B-C50C-407E-A947-70E740481C1C}">
                <a14:useLocalDpi xmlns:a14="http://schemas.microsoft.com/office/drawing/2010/main"/>
              </a:ext>
            </a:extLst>
          </a:blip>
          <a:stretch/>
        </p:blipFill>
        <p:spPr bwMode="auto">
          <a:xfrm>
            <a:off x="8741780" y="4906803"/>
            <a:ext cx="802314" cy="470979"/>
          </a:xfrm>
          <a:prstGeom prst="rect">
            <a:avLst/>
          </a:prstGeom>
        </p:spPr>
      </p:pic>
      <p:sp>
        <p:nvSpPr>
          <p:cNvPr id="1628201181" name="Autre processus 1628201180"/>
          <p:cNvSpPr/>
          <p:nvPr/>
        </p:nvSpPr>
        <p:spPr bwMode="auto">
          <a:xfrm>
            <a:off x="9671792" y="4846808"/>
            <a:ext cx="632091"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p:txBody>
      </p:sp>
      <p:pic>
        <p:nvPicPr>
          <p:cNvPr id="1978003456" name="Image 1978003455"/>
          <p:cNvPicPr>
            <a:picLocks noChangeAspect="1"/>
          </p:cNvPicPr>
          <p:nvPr/>
        </p:nvPicPr>
        <p:blipFill>
          <a:blip r:embed="rId5" cstate="email">
            <a:extLst>
              <a:ext uri="{28A0092B-C50C-407E-A947-70E740481C1C}">
                <a14:useLocalDpi xmlns:a14="http://schemas.microsoft.com/office/drawing/2010/main"/>
              </a:ext>
            </a:extLst>
          </a:blip>
          <a:srcRect/>
          <a:stretch/>
        </p:blipFill>
        <p:spPr bwMode="auto">
          <a:xfrm>
            <a:off x="9833648" y="4872042"/>
            <a:ext cx="258505" cy="305614"/>
          </a:xfrm>
          <a:prstGeom prst="rect">
            <a:avLst/>
          </a:prstGeom>
        </p:spPr>
      </p:pic>
      <p:sp>
        <p:nvSpPr>
          <p:cNvPr id="1454118430" name="ZoneTexte 1454118429"/>
          <p:cNvSpPr txBox="1"/>
          <p:nvPr/>
        </p:nvSpPr>
        <p:spPr bwMode="auto">
          <a:xfrm>
            <a:off x="9637029" y="5155605"/>
            <a:ext cx="759510" cy="313471"/>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873"/>
              </a:lnSpc>
              <a:defRPr/>
            </a:pPr>
            <a:r>
              <a:rPr sz="900"/>
              <a:t>S3 fichiers / backup</a:t>
            </a:r>
          </a:p>
        </p:txBody>
      </p:sp>
      <p:sp>
        <p:nvSpPr>
          <p:cNvPr id="1933095607" name="Autre processus 1933095606"/>
          <p:cNvSpPr/>
          <p:nvPr/>
        </p:nvSpPr>
        <p:spPr bwMode="auto">
          <a:xfrm>
            <a:off x="8410062" y="4703339"/>
            <a:ext cx="2251845" cy="812652"/>
          </a:xfrm>
          <a:prstGeom prst="flowChartAlternateProcess">
            <a:avLst/>
          </a:prstGeom>
          <a:noFill/>
          <a:ln w="6349" cap="flat" cmpd="sng" algn="ctr">
            <a:solidFill>
              <a:srgbClr val="E16A0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a:p>
        </p:txBody>
      </p:sp>
      <p:pic>
        <p:nvPicPr>
          <p:cNvPr id="356441098" name="Image 356441097"/>
          <p:cNvPicPr>
            <a:picLocks noChangeAspect="1"/>
          </p:cNvPicPr>
          <p:nvPr/>
        </p:nvPicPr>
        <p:blipFill>
          <a:blip r:embed="rId9" cstate="email">
            <a:extLst>
              <a:ext uri="{28A0092B-C50C-407E-A947-70E740481C1C}">
                <a14:useLocalDpi xmlns:a14="http://schemas.microsoft.com/office/drawing/2010/main"/>
              </a:ext>
            </a:extLst>
          </a:blip>
          <a:stretch/>
        </p:blipFill>
        <p:spPr bwMode="auto">
          <a:xfrm>
            <a:off x="8991903" y="4700731"/>
            <a:ext cx="302067" cy="302067"/>
          </a:xfrm>
          <a:prstGeom prst="rect">
            <a:avLst/>
          </a:prstGeom>
        </p:spPr>
      </p:pic>
      <p:sp>
        <p:nvSpPr>
          <p:cNvPr id="1344218369" name="ZoneTexte 1344218368"/>
          <p:cNvSpPr txBox="1"/>
          <p:nvPr/>
        </p:nvSpPr>
        <p:spPr bwMode="auto">
          <a:xfrm rot="20699978">
            <a:off x="9435214" y="4659457"/>
            <a:ext cx="366379" cy="243875"/>
          </a:xfrm>
          <a:prstGeom prst="rect">
            <a:avLst/>
          </a:prstGeom>
          <a:solidFill>
            <a:schemeClr val="accent6">
              <a:lumMod val="60000"/>
              <a:lumOff val="40000"/>
            </a:schemeClr>
          </a:solidFill>
        </p:spPr>
        <p:txBody>
          <a:bodyPr vertOverflow="overflow" horzOverflow="clip" vert="horz" wrap="none" lIns="91440" tIns="45720" rIns="91440" bIns="45720" numCol="1" spcCol="0" rtlCol="0" fromWordArt="0" anchor="t" anchorCtr="0" forceAA="0" compatLnSpc="0">
            <a:spAutoFit/>
          </a:bodyPr>
          <a:lstStyle/>
          <a:p>
            <a:pPr>
              <a:defRPr/>
            </a:pPr>
            <a:r>
              <a:rPr sz="1000"/>
              <a:t>DR</a:t>
            </a:r>
          </a:p>
        </p:txBody>
      </p:sp>
      <p:sp>
        <p:nvSpPr>
          <p:cNvPr id="1120065740" name="ZoneTexte 1120065739"/>
          <p:cNvSpPr txBox="1"/>
          <p:nvPr/>
        </p:nvSpPr>
        <p:spPr bwMode="auto">
          <a:xfrm>
            <a:off x="7058889" y="6154496"/>
            <a:ext cx="1112059" cy="39627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000">
                <a:latin typeface="Marianne"/>
                <a:ea typeface="Marianne"/>
                <a:cs typeface="Marianne"/>
              </a:rPr>
              <a:t>Administrateur</a:t>
            </a:r>
          </a:p>
          <a:p>
            <a:pPr>
              <a:defRPr/>
            </a:pPr>
            <a:r>
              <a:rPr sz="1000">
                <a:latin typeface="Marianne"/>
                <a:ea typeface="Marianne"/>
                <a:cs typeface="Marianne"/>
              </a:rPr>
              <a:t>Application</a:t>
            </a:r>
          </a:p>
        </p:txBody>
      </p:sp>
      <p:pic>
        <p:nvPicPr>
          <p:cNvPr id="21379822" name="Image 21379821"/>
          <p:cNvPicPr>
            <a:picLocks noChangeAspect="1"/>
          </p:cNvPicPr>
          <p:nvPr/>
        </p:nvPicPr>
        <p:blipFill>
          <a:blip r:embed="rId10"/>
          <a:stretch/>
        </p:blipFill>
        <p:spPr bwMode="auto">
          <a:xfrm>
            <a:off x="7183190" y="5637084"/>
            <a:ext cx="485775" cy="485775"/>
          </a:xfrm>
          <a:prstGeom prst="rect">
            <a:avLst/>
          </a:prstGeom>
        </p:spPr>
      </p:pic>
      <p:pic>
        <p:nvPicPr>
          <p:cNvPr id="156064508" name="Image 397302097"/>
          <p:cNvPicPr>
            <a:picLocks noChangeAspect="1"/>
          </p:cNvPicPr>
          <p:nvPr/>
        </p:nvPicPr>
        <p:blipFill>
          <a:blip r:embed="rId11" cstate="email">
            <a:extLst>
              <a:ext uri="{28A0092B-C50C-407E-A947-70E740481C1C}">
                <a14:useLocalDpi xmlns:a14="http://schemas.microsoft.com/office/drawing/2010/main"/>
              </a:ext>
            </a:extLst>
          </a:blip>
          <a:stretch/>
        </p:blipFill>
        <p:spPr bwMode="auto">
          <a:xfrm>
            <a:off x="4507269" y="6270893"/>
            <a:ext cx="573704" cy="458963"/>
          </a:xfrm>
          <a:prstGeom prst="rect">
            <a:avLst/>
          </a:prstGeom>
        </p:spPr>
      </p:pic>
      <p:sp>
        <p:nvSpPr>
          <p:cNvPr id="1375819300" name="Autre processus 1375819299"/>
          <p:cNvSpPr/>
          <p:nvPr/>
        </p:nvSpPr>
        <p:spPr bwMode="auto">
          <a:xfrm>
            <a:off x="2317555" y="3110671"/>
            <a:ext cx="868137" cy="1457456"/>
          </a:xfrm>
          <a:prstGeom prst="flowChartAlternateProcess">
            <a:avLst/>
          </a:prstGeom>
          <a:noFill/>
          <a:ln w="6349" cap="flat" cmpd="sng" algn="ctr">
            <a:solidFill>
              <a:srgbClr val="E16A0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a:p>
        </p:txBody>
      </p:sp>
      <p:sp>
        <p:nvSpPr>
          <p:cNvPr id="1274977429" name="Autre processus 1274977428"/>
          <p:cNvSpPr/>
          <p:nvPr/>
        </p:nvSpPr>
        <p:spPr bwMode="auto">
          <a:xfrm>
            <a:off x="6624821" y="2443053"/>
            <a:ext cx="868136" cy="914075"/>
          </a:xfrm>
          <a:prstGeom prst="flowChartAlternateProcess">
            <a:avLst/>
          </a:prstGeom>
          <a:noFill/>
          <a:ln w="6349" cap="flat" cmpd="sng" algn="ctr">
            <a:solidFill>
              <a:srgbClr val="E16A0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a:p>
        </p:txBody>
      </p:sp>
      <p:sp>
        <p:nvSpPr>
          <p:cNvPr id="1082946676" name="Autre processus 1082946675"/>
          <p:cNvSpPr/>
          <p:nvPr/>
        </p:nvSpPr>
        <p:spPr bwMode="auto">
          <a:xfrm>
            <a:off x="8806339" y="2373453"/>
            <a:ext cx="1575413" cy="732948"/>
          </a:xfrm>
          <a:prstGeom prst="flowChartAlternateProcess">
            <a:avLst/>
          </a:prstGeom>
          <a:noFill/>
          <a:ln w="6349" cap="flat" cmpd="sng" algn="ctr">
            <a:solidFill>
              <a:srgbClr val="E16A0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a:p>
        </p:txBody>
      </p:sp>
      <p:sp>
        <p:nvSpPr>
          <p:cNvPr id="400407141" name="Autre processus 400407140"/>
          <p:cNvSpPr/>
          <p:nvPr/>
        </p:nvSpPr>
        <p:spPr bwMode="auto">
          <a:xfrm>
            <a:off x="3707065" y="2373453"/>
            <a:ext cx="1575412" cy="732947"/>
          </a:xfrm>
          <a:prstGeom prst="flowChartAlternateProcess">
            <a:avLst/>
          </a:prstGeom>
          <a:noFill/>
          <a:ln w="6349" cap="flat" cmpd="sng" algn="ctr">
            <a:solidFill>
              <a:srgbClr val="E16A0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a:p>
        </p:txBody>
      </p:sp>
      <p:sp>
        <p:nvSpPr>
          <p:cNvPr id="1182730202" name="Autre processus 1182730201"/>
          <p:cNvSpPr/>
          <p:nvPr/>
        </p:nvSpPr>
        <p:spPr bwMode="auto">
          <a:xfrm>
            <a:off x="2751936" y="6352634"/>
            <a:ext cx="517186" cy="331934"/>
          </a:xfrm>
          <a:prstGeom prst="flowChartAlternateProcess">
            <a:avLst/>
          </a:prstGeom>
          <a:noFill/>
          <a:ln w="6349" cap="flat" cmpd="sng" algn="ctr">
            <a:solidFill>
              <a:srgbClr val="E16A0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a:p>
        </p:txBody>
      </p:sp>
      <p:sp>
        <p:nvSpPr>
          <p:cNvPr id="58632153" name="ZoneTexte 58632152"/>
          <p:cNvSpPr txBox="1"/>
          <p:nvPr/>
        </p:nvSpPr>
        <p:spPr bwMode="auto">
          <a:xfrm>
            <a:off x="2732971" y="6404240"/>
            <a:ext cx="1899756" cy="2438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t>Services fournis par Cloud Pi</a:t>
            </a:r>
          </a:p>
        </p:txBody>
      </p:sp>
      <p:sp>
        <p:nvSpPr>
          <p:cNvPr id="1184334556" name="Autre processus 1184334555"/>
          <p:cNvSpPr/>
          <p:nvPr/>
        </p:nvSpPr>
        <p:spPr bwMode="auto">
          <a:xfrm>
            <a:off x="234963" y="1200496"/>
            <a:ext cx="1060272" cy="1105691"/>
          </a:xfrm>
          <a:prstGeom prst="flowChartAlternateProcess">
            <a:avLst/>
          </a:prstGeom>
          <a:noFill/>
          <a:ln w="6349" cap="flat" cmpd="sng" algn="ctr">
            <a:solidFill>
              <a:srgbClr val="7030A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a:p>
        </p:txBody>
      </p:sp>
      <p:sp>
        <p:nvSpPr>
          <p:cNvPr id="371152672" name="Autre processus 371152671"/>
          <p:cNvSpPr/>
          <p:nvPr/>
        </p:nvSpPr>
        <p:spPr bwMode="auto">
          <a:xfrm>
            <a:off x="6369565" y="3540101"/>
            <a:ext cx="632091"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p:txBody>
      </p:sp>
      <p:sp>
        <p:nvSpPr>
          <p:cNvPr id="2106178788" name="ZoneTexte 2106178787"/>
          <p:cNvSpPr txBox="1"/>
          <p:nvPr/>
        </p:nvSpPr>
        <p:spPr bwMode="auto">
          <a:xfrm>
            <a:off x="6420406" y="3806600"/>
            <a:ext cx="182988" cy="36579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endParaRPr/>
          </a:p>
        </p:txBody>
      </p:sp>
      <p:pic>
        <p:nvPicPr>
          <p:cNvPr id="1775505115" name="Google Shape;3761;p238"/>
          <p:cNvPicPr/>
          <p:nvPr/>
        </p:nvPicPr>
        <p:blipFill>
          <a:blip r:embed="rId12" cstate="email">
            <a:extLst>
              <a:ext uri="{28A0092B-C50C-407E-A947-70E740481C1C}">
                <a14:useLocalDpi xmlns:a14="http://schemas.microsoft.com/office/drawing/2010/main"/>
              </a:ext>
            </a:extLst>
          </a:blip>
          <a:stretch/>
        </p:blipFill>
        <p:spPr bwMode="auto">
          <a:xfrm>
            <a:off x="6569130" y="3618370"/>
            <a:ext cx="221958" cy="217215"/>
          </a:xfrm>
          <a:prstGeom prst="rect">
            <a:avLst/>
          </a:prstGeom>
          <a:ln>
            <a:noFill/>
          </a:ln>
        </p:spPr>
      </p:pic>
      <p:sp>
        <p:nvSpPr>
          <p:cNvPr id="158302118" name="ZoneTexte 158302117"/>
          <p:cNvSpPr txBox="1"/>
          <p:nvPr/>
        </p:nvSpPr>
        <p:spPr bwMode="auto">
          <a:xfrm>
            <a:off x="6351658" y="3881778"/>
            <a:ext cx="778414" cy="228636"/>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sz="900"/>
              <a:t>Vault /hsm</a:t>
            </a:r>
          </a:p>
        </p:txBody>
      </p:sp>
      <p:sp>
        <p:nvSpPr>
          <p:cNvPr id="2009248093" name="Autre processus 2009248092"/>
          <p:cNvSpPr/>
          <p:nvPr/>
        </p:nvSpPr>
        <p:spPr bwMode="auto">
          <a:xfrm>
            <a:off x="7057506" y="3556517"/>
            <a:ext cx="632091" cy="590967"/>
          </a:xfrm>
          <a:prstGeom prst="flowChartAlternateProcess">
            <a:avLst/>
          </a:prstGeom>
          <a:noFill/>
          <a:ln w="25400" cap="flat" cmpd="sng" algn="ctr">
            <a:solidFill>
              <a:schemeClr val="accent6">
                <a:lumMod val="74901"/>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endParaRPr sz="800">
              <a:solidFill>
                <a:schemeClr val="tx1"/>
              </a:solidFill>
            </a:endParaRPr>
          </a:p>
        </p:txBody>
      </p:sp>
      <p:sp>
        <p:nvSpPr>
          <p:cNvPr id="1972688155" name="ZoneTexte 1972688154"/>
          <p:cNvSpPr txBox="1"/>
          <p:nvPr/>
        </p:nvSpPr>
        <p:spPr bwMode="auto">
          <a:xfrm>
            <a:off x="7108347" y="3792681"/>
            <a:ext cx="182988" cy="36579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endParaRPr/>
          </a:p>
        </p:txBody>
      </p:sp>
      <p:sp>
        <p:nvSpPr>
          <p:cNvPr id="1847868811" name="ZoneTexte 1847868810"/>
          <p:cNvSpPr txBox="1"/>
          <p:nvPr/>
        </p:nvSpPr>
        <p:spPr bwMode="auto">
          <a:xfrm>
            <a:off x="7130072" y="3669103"/>
            <a:ext cx="742228" cy="36579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a:solidFill>
                  <a:schemeClr val="tx1"/>
                </a:solidFill>
              </a:rPr>
              <a:t>PKI</a:t>
            </a:r>
            <a:endParaRPr/>
          </a:p>
        </p:txBody>
      </p:sp>
      <p:cxnSp>
        <p:nvCxnSpPr>
          <p:cNvPr id="2090986922" name="Connecteur droit 2090986921"/>
          <p:cNvCxnSpPr>
            <a:cxnSpLocks/>
          </p:cNvCxnSpPr>
          <p:nvPr/>
        </p:nvCxnSpPr>
        <p:spPr bwMode="auto">
          <a:xfrm flipH="1" flipV="1">
            <a:off x="7451916" y="5446688"/>
            <a:ext cx="0" cy="285053"/>
          </a:xfrm>
          <a:prstGeom prst="line">
            <a:avLst/>
          </a:prstGeom>
          <a:ln w="9525" cap="flat" cmpd="sng" algn="ctr">
            <a:solidFill>
              <a:schemeClr val="accent6">
                <a:lumMod val="74901"/>
              </a:schemeClr>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pic>
        <p:nvPicPr>
          <p:cNvPr id="52100009" name="Google Shape;29;p1"/>
          <p:cNvPicPr/>
          <p:nvPr/>
        </p:nvPicPr>
        <p:blipFill>
          <a:blip r:embed="rId4" cstate="email">
            <a:alphaModFix/>
            <a:extLst>
              <a:ext uri="{28A0092B-C50C-407E-A947-70E740481C1C}">
                <a14:useLocalDpi xmlns:a14="http://schemas.microsoft.com/office/drawing/2010/main"/>
              </a:ext>
            </a:extLst>
          </a:blip>
          <a:stretch/>
        </p:blipFill>
        <p:spPr bwMode="auto">
          <a:xfrm>
            <a:off x="6440551" y="6327993"/>
            <a:ext cx="552278" cy="330444"/>
          </a:xfrm>
          <a:prstGeom prst="rect">
            <a:avLst/>
          </a:prstGeom>
          <a:noFill/>
          <a:ln>
            <a:noFill/>
          </a:ln>
        </p:spPr>
      </p:pic>
      <p:pic>
        <p:nvPicPr>
          <p:cNvPr id="1166173069" name="Graphic 2" descr="Male profile with solid fill"/>
          <p:cNvPicPr>
            <a:picLocks noChangeAspect="1"/>
          </p:cNvPicPr>
          <p:nvPr/>
        </p:nvPicPr>
        <p:blipFill>
          <a:blip r:embed="rId6" cstate="email">
            <a:extLst>
              <a:ext uri="{28A0092B-C50C-407E-A947-70E740481C1C}">
                <a14:useLocalDpi xmlns:a14="http://schemas.microsoft.com/office/drawing/2010/main"/>
              </a:ext>
            </a:extLst>
          </a:blip>
          <a:stretch/>
        </p:blipFill>
        <p:spPr bwMode="auto">
          <a:xfrm>
            <a:off x="6470060" y="5893015"/>
            <a:ext cx="487494" cy="487494"/>
          </a:xfrm>
          <a:prstGeom prst="rect">
            <a:avLst/>
          </a:prstGeom>
        </p:spPr>
      </p:pic>
      <p:cxnSp>
        <p:nvCxnSpPr>
          <p:cNvPr id="1141459377" name="Connecteur droit 1141459376"/>
          <p:cNvCxnSpPr>
            <a:cxnSpLocks/>
          </p:cNvCxnSpPr>
          <p:nvPr/>
        </p:nvCxnSpPr>
        <p:spPr bwMode="auto">
          <a:xfrm rot="5399976" flipV="1">
            <a:off x="6576519" y="5760436"/>
            <a:ext cx="265156" cy="0"/>
          </a:xfrm>
          <a:prstGeom prst="line">
            <a:avLst/>
          </a:prstGeom>
          <a:ln>
            <a:headEnd type="arrow" len="me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25562674" name="ZoneTexte 125562673"/>
          <p:cNvSpPr txBox="1"/>
          <p:nvPr/>
        </p:nvSpPr>
        <p:spPr bwMode="auto">
          <a:xfrm>
            <a:off x="5385899" y="5885252"/>
            <a:ext cx="1163844" cy="39627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lgn="ctr">
              <a:defRPr/>
            </a:pPr>
            <a:r>
              <a:rPr sz="1000">
                <a:latin typeface="Marianne"/>
                <a:ea typeface="Marianne"/>
                <a:cs typeface="Marianne"/>
              </a:rPr>
              <a:t>Equipe </a:t>
            </a:r>
          </a:p>
          <a:p>
            <a:pPr algn="ctr">
              <a:defRPr/>
            </a:pPr>
            <a:r>
              <a:rPr sz="1000">
                <a:latin typeface="Marianne"/>
                <a:ea typeface="Marianne"/>
                <a:cs typeface="Marianne"/>
              </a:rPr>
              <a:t>développement</a:t>
            </a:r>
          </a:p>
        </p:txBody>
      </p:sp>
      <p:pic>
        <p:nvPicPr>
          <p:cNvPr id="1353571161" name="Image 4"/>
          <p:cNvPicPr>
            <a:picLocks noChangeAspect="1"/>
          </p:cNvPicPr>
          <p:nvPr/>
        </p:nvPicPr>
        <p:blipFill>
          <a:blip r:embed="rId13" cstate="email">
            <a:extLst>
              <a:ext uri="{28A0092B-C50C-407E-A947-70E740481C1C}">
                <a14:useLocalDpi xmlns:a14="http://schemas.microsoft.com/office/drawing/2010/main"/>
              </a:ext>
            </a:extLst>
          </a:blip>
          <a:stretch/>
        </p:blipFill>
        <p:spPr bwMode="auto">
          <a:xfrm>
            <a:off x="6549745" y="5446687"/>
            <a:ext cx="290995" cy="227969"/>
          </a:xfrm>
          <a:prstGeom prst="rect">
            <a:avLst/>
          </a:prstGeom>
        </p:spPr>
      </p:pic>
      <p:sp>
        <p:nvSpPr>
          <p:cNvPr id="1977326253" name="ZoneTexte 1977326252"/>
          <p:cNvSpPr txBox="1"/>
          <p:nvPr/>
        </p:nvSpPr>
        <p:spPr bwMode="auto">
          <a:xfrm>
            <a:off x="5343494" y="6221341"/>
            <a:ext cx="1121733" cy="24387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000">
                <a:solidFill>
                  <a:schemeClr val="tx1">
                    <a:lumMod val="50000"/>
                    <a:lumOff val="50000"/>
                  </a:schemeClr>
                </a:solidFill>
              </a:rPr>
              <a:t>(Internet ou RIE)</a:t>
            </a:r>
          </a:p>
        </p:txBody>
      </p:sp>
      <p:sp>
        <p:nvSpPr>
          <p:cNvPr id="14625326" name="ZoneTexte 14625325"/>
          <p:cNvSpPr txBox="1"/>
          <p:nvPr/>
        </p:nvSpPr>
        <p:spPr bwMode="auto">
          <a:xfrm>
            <a:off x="1081371" y="4411426"/>
            <a:ext cx="1121733" cy="24387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000">
                <a:solidFill>
                  <a:schemeClr val="tx1">
                    <a:lumMod val="50000"/>
                    <a:lumOff val="50000"/>
                  </a:schemeClr>
                </a:solidFill>
              </a:rPr>
              <a:t>(Internet ou RIE)</a:t>
            </a:r>
          </a:p>
        </p:txBody>
      </p:sp>
      <p:sp>
        <p:nvSpPr>
          <p:cNvPr id="557580644" name="ZoneTexte 557580643"/>
          <p:cNvSpPr txBox="1"/>
          <p:nvPr/>
        </p:nvSpPr>
        <p:spPr bwMode="auto">
          <a:xfrm>
            <a:off x="3343326" y="1887677"/>
            <a:ext cx="727476" cy="274356"/>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sz="1200">
                <a:solidFill>
                  <a:schemeClr val="tx1">
                    <a:lumMod val="50000"/>
                    <a:lumOff val="50000"/>
                  </a:schemeClr>
                </a:solidFill>
              </a:rPr>
              <a:t>(RIE)</a:t>
            </a:r>
            <a:endParaRPr sz="1200"/>
          </a:p>
        </p:txBody>
      </p:sp>
      <p:sp>
        <p:nvSpPr>
          <p:cNvPr id="887901994" name="ZoneTexte 887901993"/>
          <p:cNvSpPr txBox="1"/>
          <p:nvPr/>
        </p:nvSpPr>
        <p:spPr bwMode="auto">
          <a:xfrm>
            <a:off x="8528790" y="1876777"/>
            <a:ext cx="727512" cy="274356"/>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sz="1200">
                <a:solidFill>
                  <a:schemeClr val="tx1">
                    <a:lumMod val="50000"/>
                    <a:lumOff val="50000"/>
                  </a:schemeClr>
                </a:solidFill>
              </a:rPr>
              <a:t>(RIE)</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76506906" name="Rectangle 1776506905"/>
          <p:cNvSpPr/>
          <p:nvPr/>
        </p:nvSpPr>
        <p:spPr bwMode="auto">
          <a:xfrm>
            <a:off x="98638" y="2343663"/>
            <a:ext cx="3716134" cy="2338286"/>
          </a:xfrm>
          <a:prstGeom prst="rect">
            <a:avLst/>
          </a:prstGeom>
          <a:solidFill>
            <a:schemeClr val="bg1">
              <a:lumMod val="95000"/>
              <a:alpha val="37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908323295" name="Rectangle 1908323294"/>
          <p:cNvSpPr/>
          <p:nvPr/>
        </p:nvSpPr>
        <p:spPr bwMode="auto">
          <a:xfrm>
            <a:off x="4878749" y="2343663"/>
            <a:ext cx="3000351" cy="2338286"/>
          </a:xfrm>
          <a:prstGeom prst="rect">
            <a:avLst/>
          </a:prstGeom>
          <a:solidFill>
            <a:schemeClr val="bg1">
              <a:lumMod val="95000"/>
              <a:alpha val="37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987299846" name="Rectangle 987299845"/>
          <p:cNvSpPr/>
          <p:nvPr/>
        </p:nvSpPr>
        <p:spPr bwMode="auto">
          <a:xfrm>
            <a:off x="9145949" y="2253074"/>
            <a:ext cx="2514600" cy="1991298"/>
          </a:xfrm>
          <a:prstGeom prst="rect">
            <a:avLst/>
          </a:prstGeom>
          <a:solidFill>
            <a:schemeClr val="bg1">
              <a:lumMod val="95000"/>
              <a:alpha val="37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 name="Slide Number Placeholder 1"/>
          <p:cNvSpPr>
            <a:spLocks noGrp="1"/>
          </p:cNvSpPr>
          <p:nvPr>
            <p:ph type="sldNum" idx="12"/>
          </p:nvPr>
        </p:nvSpPr>
        <p:spPr bwMode="auto"/>
        <p:txBody>
          <a:bodyPr/>
          <a:lstStyle/>
          <a:p>
            <a:pPr marL="0" lvl="0" indent="0" algn="l">
              <a:spcBef>
                <a:spcPts val="0"/>
              </a:spcBef>
              <a:spcAft>
                <a:spcPts val="0"/>
              </a:spcAft>
              <a:buNone/>
              <a:defRPr/>
            </a:pPr>
            <a:fld id="{00000000-1234-1234-1234-123412341234}" type="slidenum">
              <a:rPr lang="fr-FR">
                <a:latin typeface="Marianne"/>
                <a:ea typeface="Marianne"/>
                <a:cs typeface="Marianne"/>
              </a:rPr>
              <a:t>15</a:t>
            </a:fld>
            <a:endParaRPr>
              <a:latin typeface="Marianne"/>
              <a:ea typeface="Marianne"/>
              <a:cs typeface="Marianne"/>
            </a:endParaRPr>
          </a:p>
        </p:txBody>
      </p:sp>
      <p:sp>
        <p:nvSpPr>
          <p:cNvPr id="3" name="Google Shape;77;p6"/>
          <p:cNvSpPr txBox="1"/>
          <p:nvPr/>
        </p:nvSpPr>
        <p:spPr bwMode="auto">
          <a:xfrm>
            <a:off x="1499999" y="126"/>
            <a:ext cx="11147083" cy="983520"/>
          </a:xfrm>
          <a:prstGeom prst="rect">
            <a:avLst/>
          </a:prstGeom>
          <a:noFill/>
          <a:ln>
            <a:noFill/>
          </a:ln>
        </p:spPr>
        <p:txBody>
          <a:bodyPr spcFirstLastPara="1" wrap="square" lIns="434844" tIns="217422" rIns="434844" bIns="217422" anchor="t" anchorCtr="0">
            <a:spAutoFit/>
          </a:bodyPr>
          <a:lstStyle/>
          <a:p>
            <a:pPr marL="0" marR="0" lvl="0" indent="0" algn="l">
              <a:lnSpc>
                <a:spcPct val="100000"/>
              </a:lnSpc>
              <a:spcBef>
                <a:spcPts val="0"/>
              </a:spcBef>
              <a:spcAft>
                <a:spcPts val="0"/>
              </a:spcAft>
              <a:buClr>
                <a:schemeClr val="dk1"/>
              </a:buClr>
              <a:buSzPts val="6600"/>
              <a:buFont typeface="Arial"/>
              <a:buNone/>
              <a:defRPr/>
            </a:pPr>
            <a:r>
              <a:rPr lang="fr-FR" sz="3600" b="1" i="0" u="none" strike="noStrike" cap="none" spc="0">
                <a:solidFill>
                  <a:schemeClr val="accent5">
                    <a:lumMod val="75000"/>
                  </a:schemeClr>
                </a:solidFill>
                <a:latin typeface="Marianne"/>
                <a:ea typeface="Marianne"/>
                <a:cs typeface="Marianne"/>
              </a:rPr>
              <a:t>Le Pipeline devsecops</a:t>
            </a:r>
            <a:endParaRPr sz="3600" b="1" i="0" u="none" strike="noStrike" cap="none" spc="0">
              <a:ln>
                <a:noFill/>
              </a:ln>
              <a:solidFill>
                <a:schemeClr val="accent5">
                  <a:lumMod val="75000"/>
                </a:schemeClr>
              </a:solidFill>
              <a:latin typeface="Marianne"/>
              <a:ea typeface="Marianne"/>
              <a:cs typeface="Marianne"/>
            </a:endParaRPr>
          </a:p>
        </p:txBody>
      </p:sp>
      <p:cxnSp>
        <p:nvCxnSpPr>
          <p:cNvPr id="14" name="Straight Connector 13"/>
          <p:cNvCxnSpPr>
            <a:cxnSpLocks/>
          </p:cNvCxnSpPr>
          <p:nvPr/>
        </p:nvCxnSpPr>
        <p:spPr bwMode="auto">
          <a:xfrm rot="10799922">
            <a:off x="8017412" y="3413484"/>
            <a:ext cx="783744" cy="0"/>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5" name="Straight Connector 14"/>
          <p:cNvCxnSpPr>
            <a:cxnSpLocks/>
          </p:cNvCxnSpPr>
          <p:nvPr/>
        </p:nvCxnSpPr>
        <p:spPr bwMode="auto">
          <a:xfrm rot="10799922">
            <a:off x="4085924" y="3627368"/>
            <a:ext cx="664995" cy="0"/>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21" name="Straight Connector 20"/>
          <p:cNvCxnSpPr>
            <a:cxnSpLocks/>
          </p:cNvCxnSpPr>
          <p:nvPr/>
        </p:nvCxnSpPr>
        <p:spPr bwMode="auto">
          <a:xfrm rot="10799922" flipH="1" flipV="1">
            <a:off x="4085924" y="3850408"/>
            <a:ext cx="697295" cy="5002"/>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22" name="TextBox 21"/>
          <p:cNvSpPr txBox="1"/>
          <p:nvPr/>
        </p:nvSpPr>
        <p:spPr bwMode="auto">
          <a:xfrm>
            <a:off x="3814773" y="3306148"/>
            <a:ext cx="1171524" cy="228636"/>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900">
                <a:latin typeface="Marianne"/>
                <a:ea typeface="Marianne"/>
                <a:cs typeface="Marianne"/>
              </a:rPr>
              <a:t>synchro « tirée »</a:t>
            </a:r>
            <a:endParaRPr sz="2200">
              <a:latin typeface="Marianne"/>
              <a:ea typeface="Marianne"/>
              <a:cs typeface="Marianne"/>
            </a:endParaRPr>
          </a:p>
        </p:txBody>
      </p:sp>
      <p:sp>
        <p:nvSpPr>
          <p:cNvPr id="23" name="TextBox 22"/>
          <p:cNvSpPr txBox="1"/>
          <p:nvPr/>
        </p:nvSpPr>
        <p:spPr bwMode="auto">
          <a:xfrm>
            <a:off x="3910023" y="3900151"/>
            <a:ext cx="1126429" cy="36579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900">
                <a:latin typeface="Marianne"/>
                <a:ea typeface="Marianne"/>
                <a:cs typeface="Marianne"/>
              </a:rPr>
              <a:t>observabilité</a:t>
            </a:r>
          </a:p>
          <a:p>
            <a:pPr>
              <a:defRPr/>
            </a:pPr>
            <a:r>
              <a:rPr sz="900">
                <a:latin typeface="Marianne"/>
                <a:ea typeface="Marianne"/>
                <a:cs typeface="Marianne"/>
              </a:rPr>
              <a:t>et « shift-left »</a:t>
            </a:r>
            <a:endParaRPr sz="2200">
              <a:latin typeface="Marianne"/>
              <a:ea typeface="Marianne"/>
              <a:cs typeface="Marianne"/>
            </a:endParaRPr>
          </a:p>
        </p:txBody>
      </p:sp>
      <p:sp>
        <p:nvSpPr>
          <p:cNvPr id="24" name="TextBox 23"/>
          <p:cNvSpPr txBox="1"/>
          <p:nvPr/>
        </p:nvSpPr>
        <p:spPr bwMode="auto">
          <a:xfrm>
            <a:off x="8108787" y="3108750"/>
            <a:ext cx="1328492" cy="228636"/>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900">
                <a:latin typeface="Marianne"/>
                <a:ea typeface="Marianne"/>
                <a:cs typeface="Marianne"/>
              </a:rPr>
              <a:t>synchro « tirée »</a:t>
            </a:r>
            <a:endParaRPr sz="2200">
              <a:latin typeface="Marianne"/>
              <a:ea typeface="Marianne"/>
              <a:cs typeface="Marianne"/>
            </a:endParaRPr>
          </a:p>
        </p:txBody>
      </p:sp>
      <p:pic>
        <p:nvPicPr>
          <p:cNvPr id="26" name="Image 397302097"/>
          <p:cNvPicPr>
            <a:picLocks noChangeAspect="1"/>
          </p:cNvPicPr>
          <p:nvPr/>
        </p:nvPicPr>
        <p:blipFill>
          <a:blip r:embed="rId2" cstate="email">
            <a:extLst>
              <a:ext uri="{28A0092B-C50C-407E-A947-70E740481C1C}">
                <a14:useLocalDpi xmlns:a14="http://schemas.microsoft.com/office/drawing/2010/main"/>
              </a:ext>
            </a:extLst>
          </a:blip>
          <a:stretch/>
        </p:blipFill>
        <p:spPr bwMode="auto">
          <a:xfrm>
            <a:off x="5121970" y="2643330"/>
            <a:ext cx="657592" cy="488916"/>
          </a:xfrm>
          <a:prstGeom prst="rect">
            <a:avLst/>
          </a:prstGeom>
        </p:spPr>
      </p:pic>
      <p:cxnSp>
        <p:nvCxnSpPr>
          <p:cNvPr id="28" name="Straight Connector 27"/>
          <p:cNvCxnSpPr>
            <a:cxnSpLocks/>
          </p:cNvCxnSpPr>
          <p:nvPr/>
        </p:nvCxnSpPr>
        <p:spPr bwMode="auto">
          <a:xfrm rot="10799922" flipH="1" flipV="1">
            <a:off x="8267773" y="3926545"/>
            <a:ext cx="697295" cy="5002"/>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29" name="TextBox 28"/>
          <p:cNvSpPr txBox="1"/>
          <p:nvPr/>
        </p:nvSpPr>
        <p:spPr bwMode="auto">
          <a:xfrm>
            <a:off x="7966553" y="3542245"/>
            <a:ext cx="1042257" cy="36579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sz="900">
                <a:latin typeface="Marianne"/>
                <a:ea typeface="Marianne"/>
                <a:cs typeface="Marianne"/>
              </a:rPr>
              <a:t>provisionning</a:t>
            </a:r>
          </a:p>
          <a:p>
            <a:pPr algn="l">
              <a:defRPr/>
            </a:pPr>
            <a:r>
              <a:rPr sz="900">
                <a:latin typeface="Marianne"/>
                <a:ea typeface="Marianne"/>
                <a:cs typeface="Marianne"/>
              </a:rPr>
              <a:t>environnment</a:t>
            </a:r>
          </a:p>
        </p:txBody>
      </p:sp>
      <p:sp>
        <p:nvSpPr>
          <p:cNvPr id="55" name="TextBox 54"/>
          <p:cNvSpPr txBox="1"/>
          <p:nvPr/>
        </p:nvSpPr>
        <p:spPr bwMode="auto">
          <a:xfrm>
            <a:off x="3965736" y="2543548"/>
            <a:ext cx="1181203" cy="548675"/>
          </a:xfrm>
          <a:prstGeom prst="rect">
            <a:avLst/>
          </a:prstGeom>
          <a:noFill/>
        </p:spPr>
        <p:txBody>
          <a:bodyPr wrap="square">
            <a:spAutoFit/>
          </a:bodyPr>
          <a:lstStyle/>
          <a:p>
            <a:pPr>
              <a:defRPr/>
            </a:pPr>
            <a:r>
              <a:rPr lang="fr-FR" sz="1000" b="1">
                <a:solidFill>
                  <a:srgbClr val="C00000"/>
                </a:solidFill>
                <a:latin typeface="Marianne"/>
                <a:ea typeface="Marianne"/>
                <a:cs typeface="Marianne"/>
              </a:rPr>
              <a:t>Isolation </a:t>
            </a:r>
            <a:endParaRPr sz="1000" b="1">
              <a:solidFill>
                <a:srgbClr val="C00000"/>
              </a:solidFill>
              <a:latin typeface="Marianne"/>
              <a:ea typeface="Marianne"/>
              <a:cs typeface="Marianne"/>
            </a:endParaRPr>
          </a:p>
          <a:p>
            <a:pPr>
              <a:defRPr/>
            </a:pPr>
            <a:r>
              <a:rPr lang="fr-FR" sz="1000" b="1">
                <a:solidFill>
                  <a:srgbClr val="C00000"/>
                </a:solidFill>
                <a:latin typeface="Marianne"/>
                <a:ea typeface="Marianne"/>
                <a:cs typeface="Marianne"/>
              </a:rPr>
              <a:t>Développer - Orchestrateur</a:t>
            </a:r>
            <a:endParaRPr sz="1000" b="1">
              <a:solidFill>
                <a:srgbClr val="C00000"/>
              </a:solidFill>
              <a:latin typeface="Marianne"/>
              <a:ea typeface="Marianne"/>
              <a:cs typeface="Marianne"/>
            </a:endParaRPr>
          </a:p>
        </p:txBody>
      </p:sp>
      <p:sp>
        <p:nvSpPr>
          <p:cNvPr id="69" name="TextBox 68"/>
          <p:cNvSpPr txBox="1"/>
          <p:nvPr/>
        </p:nvSpPr>
        <p:spPr bwMode="auto">
          <a:xfrm>
            <a:off x="231979" y="1103472"/>
            <a:ext cx="5265967" cy="929675"/>
          </a:xfrm>
          <a:prstGeom prst="rect">
            <a:avLst/>
          </a:prstGeom>
          <a:noFill/>
        </p:spPr>
        <p:txBody>
          <a:bodyPr wrap="square" rtlCol="0">
            <a:spAutoFit/>
          </a:bodyPr>
          <a:lstStyle/>
          <a:p>
            <a:pPr>
              <a:defRPr/>
            </a:pPr>
            <a:r>
              <a:rPr lang="fr-FR" sz="1100" b="1">
                <a:solidFill>
                  <a:schemeClr val="accent5"/>
                </a:solidFill>
                <a:latin typeface="Marianne"/>
                <a:ea typeface="Marianne"/>
                <a:cs typeface="Marianne"/>
              </a:rPr>
              <a:t>Equipe </a:t>
            </a:r>
            <a:r>
              <a:rPr lang="en-US" sz="1100" b="1">
                <a:solidFill>
                  <a:schemeClr val="accent5"/>
                </a:solidFill>
                <a:latin typeface="Marianne"/>
                <a:ea typeface="Marianne"/>
                <a:cs typeface="Marianne"/>
              </a:rPr>
              <a:t>de développement</a:t>
            </a:r>
            <a:r>
              <a:rPr lang="fr-FR" sz="1100" b="1">
                <a:solidFill>
                  <a:schemeClr val="accent5"/>
                </a:solidFill>
                <a:latin typeface="Marianne"/>
                <a:ea typeface="Marianne"/>
                <a:cs typeface="Marianne"/>
              </a:rPr>
              <a:t> :</a:t>
            </a:r>
            <a:endParaRPr b="1">
              <a:latin typeface="Marianne"/>
              <a:ea typeface="Marianne"/>
              <a:cs typeface="Marianne"/>
            </a:endParaRPr>
          </a:p>
          <a:p>
            <a:pPr marL="171450" indent="-171450">
              <a:buFont typeface="Arial"/>
              <a:buChar char="•"/>
              <a:defRPr/>
            </a:pPr>
            <a:r>
              <a:rPr lang="fr-FR" sz="1100">
                <a:latin typeface="Marianne"/>
                <a:ea typeface="Marianne"/>
                <a:cs typeface="Marianne"/>
              </a:rPr>
              <a:t>Code vérifié à chaque commit</a:t>
            </a:r>
            <a:endParaRPr sz="1100">
              <a:latin typeface="Marianne"/>
              <a:ea typeface="Marianne"/>
              <a:cs typeface="Marianne"/>
            </a:endParaRPr>
          </a:p>
          <a:p>
            <a:pPr marL="171450" indent="-171450">
              <a:buFont typeface="Arial"/>
              <a:buChar char="•"/>
              <a:defRPr/>
            </a:pPr>
            <a:r>
              <a:rPr lang="fr-FR" sz="1100">
                <a:latin typeface="Marianne"/>
                <a:ea typeface="Marianne"/>
                <a:cs typeface="Marianne"/>
              </a:rPr>
              <a:t>Retour des non qualité </a:t>
            </a:r>
            <a:r>
              <a:rPr lang="fr-FR" sz="1100" b="0" i="0" u="none" strike="noStrike" cap="none" spc="0">
                <a:solidFill>
                  <a:schemeClr val="tx1"/>
                </a:solidFill>
                <a:latin typeface="Marianne"/>
                <a:ea typeface="Marianne"/>
                <a:cs typeface="Marianne"/>
              </a:rPr>
              <a:t>au plus tôt </a:t>
            </a:r>
            <a:r>
              <a:rPr lang="fr-FR" sz="1100">
                <a:latin typeface="Marianne"/>
                <a:ea typeface="Marianne"/>
                <a:cs typeface="Marianne"/>
              </a:rPr>
              <a:t> vers le développeur :  « Shift-left » </a:t>
            </a:r>
            <a:endParaRPr sz="1100">
              <a:latin typeface="Marianne"/>
              <a:ea typeface="Marianne"/>
              <a:cs typeface="Marianne"/>
            </a:endParaRPr>
          </a:p>
          <a:p>
            <a:pPr marL="171450" indent="-171450">
              <a:buFont typeface="Arial"/>
              <a:buChar char="•"/>
              <a:defRPr/>
            </a:pPr>
            <a:r>
              <a:rPr lang="fr-FR" sz="1100">
                <a:latin typeface="Marianne"/>
                <a:ea typeface="Marianne"/>
                <a:cs typeface="Marianne"/>
              </a:rPr>
              <a:t>Respect du CCT (cadre de norme marché et interministériel)</a:t>
            </a:r>
            <a:endParaRPr sz="1100">
              <a:latin typeface="Marianne"/>
              <a:ea typeface="Marianne"/>
              <a:cs typeface="Marianne"/>
            </a:endParaRPr>
          </a:p>
          <a:p>
            <a:pPr marL="171450" indent="-171450">
              <a:buFont typeface="Arial"/>
              <a:buChar char="•"/>
              <a:defRPr/>
            </a:pPr>
            <a:r>
              <a:rPr lang="fr-FR" sz="1100">
                <a:latin typeface="Marianne"/>
                <a:ea typeface="Marianne"/>
                <a:cs typeface="Marianne"/>
              </a:rPr>
              <a:t>Image de référence avec MCS ( idem celle ministère )</a:t>
            </a:r>
            <a:endParaRPr>
              <a:latin typeface="Marianne"/>
              <a:ea typeface="Marianne"/>
              <a:cs typeface="Marianne"/>
            </a:endParaRPr>
          </a:p>
        </p:txBody>
      </p:sp>
      <p:sp>
        <p:nvSpPr>
          <p:cNvPr id="70" name="TextBox 69"/>
          <p:cNvSpPr txBox="1"/>
          <p:nvPr/>
        </p:nvSpPr>
        <p:spPr bwMode="auto">
          <a:xfrm>
            <a:off x="147609" y="4998358"/>
            <a:ext cx="8817495" cy="1600236"/>
          </a:xfrm>
          <a:prstGeom prst="rect">
            <a:avLst/>
          </a:prstGeom>
          <a:noFill/>
        </p:spPr>
        <p:txBody>
          <a:bodyPr wrap="square" rtlCol="0">
            <a:spAutoFit/>
          </a:bodyPr>
          <a:lstStyle/>
          <a:p>
            <a:pPr>
              <a:defRPr/>
            </a:pPr>
            <a:r>
              <a:rPr lang="fr-FR" sz="1100" b="1" i="0" u="none" strike="noStrike" cap="none" spc="0">
                <a:solidFill>
                  <a:schemeClr val="accent6">
                    <a:lumMod val="75000"/>
                  </a:schemeClr>
                </a:solidFill>
                <a:latin typeface="Marianne"/>
                <a:ea typeface="Marianne"/>
                <a:cs typeface="Marianne"/>
              </a:rPr>
              <a:t>Orchestrateur </a:t>
            </a:r>
            <a:r>
              <a:rPr lang="fr-FR" sz="1100" b="1">
                <a:solidFill>
                  <a:schemeClr val="accent6">
                    <a:lumMod val="75000"/>
                  </a:schemeClr>
                </a:solidFill>
                <a:latin typeface="Marianne"/>
                <a:ea typeface="Marianne"/>
                <a:cs typeface="Marianne"/>
              </a:rPr>
              <a:t>SecOps ‘secondaire’ :</a:t>
            </a:r>
          </a:p>
          <a:p>
            <a:pPr marL="171450" indent="-171450">
              <a:buFont typeface="Arial"/>
              <a:buChar char="•"/>
              <a:defRPr/>
            </a:pPr>
            <a:r>
              <a:rPr lang="fr-FR" sz="1100" b="0" i="0" u="none" strike="noStrike" cap="none" spc="0">
                <a:solidFill>
                  <a:schemeClr val="tx1"/>
                </a:solidFill>
                <a:latin typeface="Marianne"/>
                <a:ea typeface="Marianne"/>
                <a:cs typeface="Marianne"/>
              </a:rPr>
              <a:t>Synchro du code applicatifs développeur via  mécanisme trigger &amp; pull ( le dev n’accès pas directement au repos MI)</a:t>
            </a:r>
            <a:endParaRPr lang="fr-FR" sz="1100">
              <a:latin typeface="Marianne"/>
              <a:ea typeface="Marianne"/>
              <a:cs typeface="Marianne"/>
            </a:endParaRPr>
          </a:p>
          <a:p>
            <a:pPr marL="171450" indent="-171450">
              <a:buFont typeface="Arial"/>
              <a:buChar char="•"/>
              <a:defRPr/>
            </a:pPr>
            <a:r>
              <a:rPr lang="fr-FR" sz="1100">
                <a:latin typeface="Marianne"/>
                <a:ea typeface="Marianne"/>
                <a:cs typeface="Marianne"/>
              </a:rPr>
              <a:t>homologation continue, audit des manifest, images de référence avec MCS </a:t>
            </a:r>
          </a:p>
          <a:p>
            <a:pPr marL="171450" indent="-171450">
              <a:buFont typeface="Arial"/>
              <a:buChar char="•"/>
              <a:defRPr/>
            </a:pPr>
            <a:r>
              <a:rPr lang="fr-FR" sz="1100" b="0" i="0" u="none" strike="noStrike" cap="none" spc="0">
                <a:solidFill>
                  <a:schemeClr val="tx1"/>
                </a:solidFill>
                <a:latin typeface="Marianne"/>
                <a:ea typeface="Marianne"/>
                <a:cs typeface="Marianne"/>
              </a:rPr>
              <a:t>pre-déploiement : </a:t>
            </a:r>
            <a:r>
              <a:rPr lang="fr-FR" sz="1100">
                <a:latin typeface="Marianne"/>
                <a:ea typeface="Marianne"/>
                <a:cs typeface="Marianne"/>
              </a:rPr>
              <a:t>Scan CVE et librairies     post-déploiement : scan </a:t>
            </a:r>
            <a:r>
              <a:rPr lang="fr-FR" sz="1100" b="0" i="0" u="none" strike="noStrike" cap="none" spc="0">
                <a:solidFill>
                  <a:schemeClr val="tx1"/>
                </a:solidFill>
                <a:latin typeface="Marianne"/>
                <a:ea typeface="Marianne"/>
                <a:cs typeface="Marianne"/>
              </a:rPr>
              <a:t>régulier  </a:t>
            </a:r>
            <a:r>
              <a:rPr lang="fr-FR" sz="1100">
                <a:latin typeface="Marianne"/>
                <a:ea typeface="Marianne"/>
                <a:cs typeface="Marianne"/>
              </a:rPr>
              <a:t>CVE de la registry -&gt; « état de la menace » , Intégration développeur au plus tôt si non qualité / CVE -&gt; shift-left</a:t>
            </a:r>
          </a:p>
          <a:p>
            <a:pPr marL="171450" indent="-171450">
              <a:buFont typeface="Arial"/>
              <a:buChar char="•"/>
              <a:defRPr/>
            </a:pPr>
            <a:r>
              <a:rPr lang="fr-FR" sz="1100" b="0" i="0" u="none" strike="noStrike" cap="none" spc="0">
                <a:solidFill>
                  <a:schemeClr val="tx1"/>
                </a:solidFill>
                <a:latin typeface="Marianne"/>
                <a:ea typeface="Marianne"/>
                <a:cs typeface="Marianne"/>
              </a:rPr>
              <a:t>GitOps </a:t>
            </a:r>
            <a:r>
              <a:rPr lang="fr-FR" sz="1100">
                <a:latin typeface="Marianne"/>
                <a:ea typeface="Marianne"/>
                <a:cs typeface="Marianne"/>
              </a:rPr>
              <a:t>La console provisionne les Secrets et opèr  GitOps</a:t>
            </a:r>
          </a:p>
          <a:p>
            <a:pPr marL="171450" indent="-171450">
              <a:buFont typeface="Arial"/>
              <a:buChar char="•"/>
              <a:defRPr/>
            </a:pPr>
            <a:r>
              <a:rPr lang="fr-FR" sz="1100">
                <a:latin typeface="Marianne"/>
                <a:ea typeface="Marianne"/>
                <a:cs typeface="Marianne"/>
              </a:rPr>
              <a:t>Exécution du processus d’intégration et de déploiement à chaque commit applicatif par l’</a:t>
            </a:r>
            <a:r>
              <a:rPr lang="fr-FR" sz="1100" b="0" i="0" u="none" strike="noStrike" cap="none" spc="0">
                <a:solidFill>
                  <a:schemeClr val="tx1"/>
                </a:solidFill>
                <a:latin typeface="Marianne"/>
                <a:ea typeface="Marianne"/>
                <a:cs typeface="Marianne"/>
              </a:rPr>
              <a:t>Orchestrateur </a:t>
            </a:r>
            <a:r>
              <a:rPr lang="fr-FR" sz="1100">
                <a:solidFill>
                  <a:schemeClr val="tx1"/>
                </a:solidFill>
                <a:latin typeface="Marianne"/>
                <a:ea typeface="Marianne"/>
                <a:cs typeface="Marianne"/>
              </a:rPr>
              <a:t>SecOps ‘secondaire’ </a:t>
            </a:r>
            <a:endParaRPr>
              <a:latin typeface="Marianne"/>
              <a:ea typeface="Marianne"/>
              <a:cs typeface="Marianne"/>
            </a:endParaRPr>
          </a:p>
          <a:p>
            <a:pPr marL="171450" indent="-171450">
              <a:buFont typeface="Arial"/>
              <a:buChar char="•"/>
              <a:defRPr/>
            </a:pPr>
            <a:r>
              <a:rPr lang="fr-FR" sz="1100">
                <a:latin typeface="Marianne"/>
                <a:ea typeface="Marianne"/>
                <a:cs typeface="Marianne"/>
              </a:rPr>
              <a:t>Application automatique du cadre de norme (CCT, règles de Sécurité applicatives, Sécurité d’infrastructure, Qualité, test unitaire)</a:t>
            </a:r>
            <a:endParaRPr>
              <a:latin typeface="Marianne"/>
              <a:ea typeface="Marianne"/>
              <a:cs typeface="Marianne"/>
            </a:endParaRPr>
          </a:p>
        </p:txBody>
      </p:sp>
      <p:sp>
        <p:nvSpPr>
          <p:cNvPr id="9055017" name="TextBox 69"/>
          <p:cNvSpPr txBox="1"/>
          <p:nvPr/>
        </p:nvSpPr>
        <p:spPr bwMode="auto">
          <a:xfrm>
            <a:off x="7913208" y="1162985"/>
            <a:ext cx="4023926" cy="762035"/>
          </a:xfrm>
          <a:prstGeom prst="rect">
            <a:avLst/>
          </a:prstGeom>
          <a:noFill/>
        </p:spPr>
        <p:txBody>
          <a:bodyPr wrap="square" rtlCol="0">
            <a:spAutoFit/>
          </a:bodyPr>
          <a:lstStyle/>
          <a:p>
            <a:pPr>
              <a:defRPr/>
            </a:pPr>
            <a:r>
              <a:rPr lang="fr-FR" sz="1100" b="1" i="0" u="none" strike="noStrike" cap="none" spc="0">
                <a:solidFill>
                  <a:schemeClr val="accent6">
                    <a:lumMod val="75000"/>
                  </a:schemeClr>
                </a:solidFill>
                <a:latin typeface="Marianne"/>
                <a:ea typeface="Marianne"/>
                <a:cs typeface="Marianne"/>
              </a:rPr>
              <a:t>Hébergement </a:t>
            </a:r>
            <a:r>
              <a:rPr lang="fr-FR" sz="1100" b="1">
                <a:solidFill>
                  <a:schemeClr val="accent6">
                    <a:lumMod val="75000"/>
                  </a:schemeClr>
                </a:solidFill>
                <a:latin typeface="Marianne"/>
                <a:ea typeface="Marianne"/>
                <a:cs typeface="Marianne"/>
              </a:rPr>
              <a:t> :</a:t>
            </a:r>
            <a:endParaRPr b="1">
              <a:latin typeface="Marianne"/>
              <a:ea typeface="Marianne"/>
              <a:cs typeface="Marianne"/>
            </a:endParaRPr>
          </a:p>
          <a:p>
            <a:pPr marL="171450" indent="-171450">
              <a:buFont typeface="Arial"/>
              <a:buChar char="•"/>
              <a:defRPr/>
            </a:pPr>
            <a:r>
              <a:rPr lang="fr-FR" sz="1100">
                <a:latin typeface="Marianne"/>
                <a:ea typeface="Marianne"/>
                <a:cs typeface="Marianne"/>
              </a:rPr>
              <a:t>Accès et Dépollution via Service d’Accès DC</a:t>
            </a:r>
            <a:endParaRPr sz="1100">
              <a:latin typeface="Marianne"/>
              <a:ea typeface="Marianne"/>
              <a:cs typeface="Marianne"/>
            </a:endParaRPr>
          </a:p>
          <a:p>
            <a:pPr marL="171450" indent="-171450">
              <a:buFont typeface="Arial"/>
              <a:buChar char="•"/>
              <a:defRPr/>
            </a:pPr>
            <a:r>
              <a:rPr lang="fr-FR" sz="1100">
                <a:latin typeface="Marianne"/>
                <a:ea typeface="Marianne"/>
                <a:cs typeface="Marianne"/>
              </a:rPr>
              <a:t>Isolation  infrastructure (gitops)</a:t>
            </a:r>
          </a:p>
          <a:p>
            <a:pPr marL="171450" indent="-171450">
              <a:buFont typeface="Arial"/>
              <a:buChar char="•"/>
              <a:defRPr/>
            </a:pPr>
            <a:r>
              <a:rPr lang="fr-FR" sz="1100" b="0" i="0" u="none" strike="noStrike" cap="none" spc="0">
                <a:solidFill>
                  <a:schemeClr val="tx1"/>
                </a:solidFill>
                <a:latin typeface="Marianne"/>
                <a:ea typeface="Marianne"/>
                <a:cs typeface="Marianne"/>
              </a:rPr>
              <a:t>Bastion </a:t>
            </a:r>
            <a:r>
              <a:rPr lang="fr-FR" sz="1100">
                <a:latin typeface="Marianne"/>
                <a:ea typeface="Marianne"/>
                <a:cs typeface="Marianne"/>
              </a:rPr>
              <a:t>administrateurs  pour  kubectl / console k8s </a:t>
            </a:r>
            <a:endParaRPr sz="1100">
              <a:latin typeface="Marianne"/>
              <a:ea typeface="Marianne"/>
              <a:cs typeface="Marianne"/>
            </a:endParaRPr>
          </a:p>
        </p:txBody>
      </p:sp>
      <p:grpSp>
        <p:nvGrpSpPr>
          <p:cNvPr id="1836677032" name="Groupe 1836677031"/>
          <p:cNvGrpSpPr/>
          <p:nvPr/>
        </p:nvGrpSpPr>
        <p:grpSpPr bwMode="auto">
          <a:xfrm>
            <a:off x="197958" y="3298511"/>
            <a:ext cx="3454871" cy="926973"/>
            <a:chOff x="0" y="0"/>
            <a:chExt cx="3454871" cy="926973"/>
          </a:xfrm>
        </p:grpSpPr>
        <p:sp>
          <p:nvSpPr>
            <p:cNvPr id="6" name="Rectangle 5"/>
            <p:cNvSpPr/>
            <p:nvPr/>
          </p:nvSpPr>
          <p:spPr bwMode="auto">
            <a:xfrm>
              <a:off x="88741" y="119002"/>
              <a:ext cx="1288519" cy="704763"/>
            </a:xfrm>
            <a:prstGeom prst="rect">
              <a:avLst/>
            </a:prstGeom>
            <a:solidFill>
              <a:schemeClr val="accent5">
                <a:lumMod val="20000"/>
                <a:lumOff val="80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defRPr/>
              </a:pPr>
              <a:r>
                <a:rPr sz="1000">
                  <a:solidFill>
                    <a:schemeClr val="tx1"/>
                  </a:solidFill>
                  <a:latin typeface="Marianne"/>
                  <a:ea typeface="Marianne"/>
                  <a:cs typeface="Marianne"/>
                </a:rPr>
                <a:t>Equipe de développement</a:t>
              </a:r>
            </a:p>
          </p:txBody>
        </p:sp>
        <p:sp>
          <p:nvSpPr>
            <p:cNvPr id="7" name="Rectangle 6"/>
            <p:cNvSpPr/>
            <p:nvPr/>
          </p:nvSpPr>
          <p:spPr bwMode="auto">
            <a:xfrm>
              <a:off x="1448578" y="119002"/>
              <a:ext cx="1738888" cy="704763"/>
            </a:xfrm>
            <a:prstGeom prst="rect">
              <a:avLst/>
            </a:prstGeom>
            <a:solidFill>
              <a:schemeClr val="accent5">
                <a:lumMod val="20000"/>
                <a:lumOff val="80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sz="1000">
                  <a:solidFill>
                    <a:schemeClr val="tx1"/>
                  </a:solidFill>
                  <a:latin typeface="Marianne"/>
                  <a:ea typeface="Marianne"/>
                  <a:cs typeface="Marianne"/>
                </a:rPr>
                <a:t>Orchestrateur</a:t>
              </a:r>
            </a:p>
            <a:p>
              <a:pPr>
                <a:defRPr/>
              </a:pPr>
              <a:r>
                <a:rPr sz="1000">
                  <a:solidFill>
                    <a:schemeClr val="tx1"/>
                  </a:solidFill>
                  <a:latin typeface="Marianne"/>
                  <a:ea typeface="Marianne"/>
                  <a:cs typeface="Marianne"/>
                </a:rPr>
                <a:t>DevSec</a:t>
              </a:r>
            </a:p>
            <a:p>
              <a:pPr>
                <a:defRPr/>
              </a:pPr>
              <a:r>
                <a:rPr sz="1000">
                  <a:solidFill>
                    <a:schemeClr val="tx1"/>
                  </a:solidFill>
                  <a:latin typeface="Marianne"/>
                  <a:ea typeface="Marianne"/>
                  <a:cs typeface="Marianne"/>
                </a:rPr>
                <a:t>‘primaire’</a:t>
              </a:r>
              <a:endParaRPr>
                <a:latin typeface="Marianne"/>
                <a:ea typeface="Marianne"/>
                <a:cs typeface="Marianne"/>
              </a:endParaRPr>
            </a:p>
          </p:txBody>
        </p:sp>
        <p:pic>
          <p:nvPicPr>
            <p:cNvPr id="12" name="Google Shape;141;p4"/>
            <p:cNvPicPr/>
            <p:nvPr/>
          </p:nvPicPr>
          <p:blipFill>
            <a:blip r:embed="rId3" cstate="email">
              <a:alphaModFix/>
              <a:extLst>
                <a:ext uri="{28A0092B-C50C-407E-A947-70E740481C1C}">
                  <a14:useLocalDpi xmlns:a14="http://schemas.microsoft.com/office/drawing/2010/main"/>
                </a:ext>
              </a:extLst>
            </a:blip>
            <a:stretch/>
          </p:blipFill>
          <p:spPr bwMode="auto">
            <a:xfrm>
              <a:off x="2295152" y="586238"/>
              <a:ext cx="575679" cy="340735"/>
            </a:xfrm>
            <a:prstGeom prst="rect">
              <a:avLst/>
            </a:prstGeom>
            <a:noFill/>
            <a:ln>
              <a:noFill/>
            </a:ln>
          </p:spPr>
        </p:pic>
        <p:pic>
          <p:nvPicPr>
            <p:cNvPr id="13" name="Google Shape;90;p4"/>
            <p:cNvPicPr/>
            <p:nvPr/>
          </p:nvPicPr>
          <p:blipFill>
            <a:blip r:embed="rId4" cstate="email">
              <a:alphaModFix/>
              <a:extLst>
                <a:ext uri="{28A0092B-C50C-407E-A947-70E740481C1C}">
                  <a14:useLocalDpi xmlns:a14="http://schemas.microsoft.com/office/drawing/2010/main"/>
                </a:ext>
              </a:extLst>
            </a:blip>
            <a:stretch/>
          </p:blipFill>
          <p:spPr bwMode="auto">
            <a:xfrm flipH="1">
              <a:off x="2937684" y="605097"/>
              <a:ext cx="338614" cy="298866"/>
            </a:xfrm>
            <a:prstGeom prst="rect">
              <a:avLst/>
            </a:prstGeom>
            <a:noFill/>
            <a:ln>
              <a:noFill/>
            </a:ln>
          </p:spPr>
        </p:pic>
        <p:sp>
          <p:nvSpPr>
            <p:cNvPr id="16" name="Rectangle 15"/>
            <p:cNvSpPr/>
            <p:nvPr/>
          </p:nvSpPr>
          <p:spPr bwMode="auto">
            <a:xfrm>
              <a:off x="0" y="0"/>
              <a:ext cx="3454871" cy="926973"/>
            </a:xfrm>
            <a:prstGeom prst="rect">
              <a:avLst/>
            </a:prstGeom>
            <a:noFill/>
            <a:ln w="6349" cap="flat" cmpd="sng" algn="ctr">
              <a:solidFill>
                <a:srgbClr val="3A5F8C"/>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latin typeface="Marianne"/>
                <a:ea typeface="Marianne"/>
                <a:cs typeface="Marianne"/>
              </a:endParaRPr>
            </a:p>
          </p:txBody>
        </p:sp>
      </p:grpSp>
      <p:sp>
        <p:nvSpPr>
          <p:cNvPr id="8" name="Rectangle 7"/>
          <p:cNvSpPr/>
          <p:nvPr/>
        </p:nvSpPr>
        <p:spPr bwMode="auto">
          <a:xfrm>
            <a:off x="5134500" y="3273235"/>
            <a:ext cx="1161589" cy="546212"/>
          </a:xfrm>
          <a:prstGeom prst="rect">
            <a:avLst/>
          </a:prstGeom>
          <a:solidFill>
            <a:schemeClr val="accent6">
              <a:lumMod val="20000"/>
              <a:lumOff val="80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fr-FR" sz="1000" b="0" i="0" u="none" strike="noStrike" cap="none" spc="0">
                <a:solidFill>
                  <a:schemeClr val="tx1"/>
                </a:solidFill>
                <a:latin typeface="Marianne"/>
                <a:ea typeface="Marianne"/>
                <a:cs typeface="Marianne"/>
              </a:rPr>
              <a:t>Orchestrateur</a:t>
            </a:r>
            <a:endParaRPr>
              <a:latin typeface="Marianne"/>
              <a:ea typeface="Marianne"/>
              <a:cs typeface="Marianne"/>
            </a:endParaRPr>
          </a:p>
          <a:p>
            <a:pPr>
              <a:defRPr/>
            </a:pPr>
            <a:r>
              <a:rPr sz="1000">
                <a:solidFill>
                  <a:schemeClr val="tx1"/>
                </a:solidFill>
                <a:latin typeface="Marianne"/>
                <a:ea typeface="Marianne"/>
                <a:cs typeface="Marianne"/>
              </a:rPr>
              <a:t>SecOps</a:t>
            </a:r>
            <a:endParaRPr>
              <a:latin typeface="Marianne"/>
              <a:ea typeface="Marianne"/>
              <a:cs typeface="Marianne"/>
            </a:endParaRPr>
          </a:p>
          <a:p>
            <a:pPr>
              <a:defRPr/>
            </a:pPr>
            <a:r>
              <a:rPr sz="1000">
                <a:solidFill>
                  <a:schemeClr val="tx1"/>
                </a:solidFill>
                <a:latin typeface="Marianne"/>
                <a:ea typeface="Marianne"/>
                <a:cs typeface="Marianne"/>
              </a:rPr>
              <a:t>‘secondaire’</a:t>
            </a:r>
            <a:endParaRPr>
              <a:latin typeface="Marianne"/>
              <a:ea typeface="Marianne"/>
              <a:cs typeface="Marianne"/>
            </a:endParaRPr>
          </a:p>
        </p:txBody>
      </p:sp>
      <p:sp>
        <p:nvSpPr>
          <p:cNvPr id="10" name="Rectangle 9"/>
          <p:cNvSpPr/>
          <p:nvPr/>
        </p:nvSpPr>
        <p:spPr bwMode="auto">
          <a:xfrm>
            <a:off x="5134500" y="3899470"/>
            <a:ext cx="1099285" cy="249654"/>
          </a:xfrm>
          <a:prstGeom prst="rect">
            <a:avLst/>
          </a:prstGeom>
          <a:solidFill>
            <a:schemeClr val="accent6">
              <a:lumMod val="20000"/>
              <a:lumOff val="80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sz="1000">
                <a:solidFill>
                  <a:schemeClr val="tx1"/>
                </a:solidFill>
                <a:latin typeface="Marianne"/>
                <a:ea typeface="Marianne"/>
                <a:cs typeface="Marianne"/>
              </a:rPr>
              <a:t>Console</a:t>
            </a:r>
            <a:endParaRPr>
              <a:latin typeface="Marianne"/>
              <a:ea typeface="Marianne"/>
              <a:cs typeface="Marianne"/>
            </a:endParaRPr>
          </a:p>
        </p:txBody>
      </p:sp>
      <p:sp>
        <p:nvSpPr>
          <p:cNvPr id="19" name="Rectangle 18"/>
          <p:cNvSpPr/>
          <p:nvPr/>
        </p:nvSpPr>
        <p:spPr bwMode="auto">
          <a:xfrm>
            <a:off x="5036452" y="3116565"/>
            <a:ext cx="2580422" cy="1125691"/>
          </a:xfrm>
          <a:prstGeom prst="rect">
            <a:avLst/>
          </a:prstGeom>
          <a:noFill/>
          <a:ln w="6349" cap="flat" cmpd="sng" algn="ctr">
            <a:solidFill>
              <a:srgbClr val="3A5F8C"/>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latin typeface="Marianne"/>
              <a:ea typeface="Marianne"/>
              <a:cs typeface="Marianne"/>
            </a:endParaRPr>
          </a:p>
        </p:txBody>
      </p:sp>
      <p:sp>
        <p:nvSpPr>
          <p:cNvPr id="9" name="Rectangle 8"/>
          <p:cNvSpPr/>
          <p:nvPr/>
        </p:nvSpPr>
        <p:spPr bwMode="auto">
          <a:xfrm>
            <a:off x="9396669" y="2808941"/>
            <a:ext cx="1682378" cy="414127"/>
          </a:xfrm>
          <a:prstGeom prst="rect">
            <a:avLst/>
          </a:prstGeom>
          <a:solidFill>
            <a:schemeClr val="accent3">
              <a:lumMod val="20000"/>
              <a:lumOff val="80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fr-FR" sz="700">
                <a:solidFill>
                  <a:schemeClr val="tx1"/>
                </a:solidFill>
                <a:latin typeface="Marianne"/>
                <a:ea typeface="Marianne"/>
                <a:cs typeface="Marianne"/>
              </a:rPr>
              <a:t>zone.DR</a:t>
            </a:r>
            <a:endParaRPr sz="700">
              <a:solidFill>
                <a:schemeClr val="tx1"/>
              </a:solidFill>
              <a:latin typeface="Marianne"/>
              <a:ea typeface="Marianne"/>
              <a:cs typeface="Marianne"/>
            </a:endParaRPr>
          </a:p>
        </p:txBody>
      </p:sp>
      <p:pic>
        <p:nvPicPr>
          <p:cNvPr id="11" name="Google Shape;90;p4"/>
          <p:cNvPicPr/>
          <p:nvPr/>
        </p:nvPicPr>
        <p:blipFill>
          <a:blip r:embed="rId5" cstate="email">
            <a:alphaModFix/>
            <a:extLst>
              <a:ext uri="{28A0092B-C50C-407E-A947-70E740481C1C}">
                <a14:useLocalDpi xmlns:a14="http://schemas.microsoft.com/office/drawing/2010/main"/>
              </a:ext>
            </a:extLst>
          </a:blip>
          <a:stretch/>
        </p:blipFill>
        <p:spPr bwMode="auto">
          <a:xfrm flipH="1">
            <a:off x="10893226" y="2496080"/>
            <a:ext cx="544231" cy="448425"/>
          </a:xfrm>
          <a:prstGeom prst="rect">
            <a:avLst/>
          </a:prstGeom>
          <a:noFill/>
          <a:ln>
            <a:noFill/>
          </a:ln>
        </p:spPr>
      </p:pic>
      <p:sp>
        <p:nvSpPr>
          <p:cNvPr id="20" name="Rectangle 19"/>
          <p:cNvSpPr/>
          <p:nvPr/>
        </p:nvSpPr>
        <p:spPr bwMode="auto">
          <a:xfrm>
            <a:off x="9313997" y="2510406"/>
            <a:ext cx="1856434" cy="1592548"/>
          </a:xfrm>
          <a:prstGeom prst="rect">
            <a:avLst/>
          </a:prstGeom>
          <a:noFill/>
          <a:ln w="6349" cap="flat" cmpd="sng" algn="ctr">
            <a:solidFill>
              <a:srgbClr val="3A5F8C"/>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latin typeface="Marianne"/>
              <a:ea typeface="Marianne"/>
              <a:cs typeface="Marianne"/>
            </a:endParaRPr>
          </a:p>
        </p:txBody>
      </p:sp>
      <p:pic>
        <p:nvPicPr>
          <p:cNvPr id="25" name="Image 397302097"/>
          <p:cNvPicPr>
            <a:picLocks noChangeAspect="1"/>
          </p:cNvPicPr>
          <p:nvPr/>
        </p:nvPicPr>
        <p:blipFill>
          <a:blip r:embed="rId6" cstate="email">
            <a:extLst>
              <a:ext uri="{28A0092B-C50C-407E-A947-70E740481C1C}">
                <a14:useLocalDpi xmlns:a14="http://schemas.microsoft.com/office/drawing/2010/main"/>
              </a:ext>
            </a:extLst>
          </a:blip>
          <a:stretch/>
        </p:blipFill>
        <p:spPr bwMode="auto">
          <a:xfrm>
            <a:off x="9246708" y="2343663"/>
            <a:ext cx="614713" cy="405198"/>
          </a:xfrm>
          <a:prstGeom prst="rect">
            <a:avLst/>
          </a:prstGeom>
        </p:spPr>
      </p:pic>
      <p:sp>
        <p:nvSpPr>
          <p:cNvPr id="27" name="TextBox 26"/>
          <p:cNvSpPr txBox="1"/>
          <p:nvPr/>
        </p:nvSpPr>
        <p:spPr bwMode="auto">
          <a:xfrm>
            <a:off x="9955964" y="2534543"/>
            <a:ext cx="1495014" cy="251496"/>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50">
                <a:latin typeface="Marianne"/>
                <a:ea typeface="Marianne"/>
                <a:cs typeface="Marianne"/>
              </a:rPr>
              <a:t>Cloud PI</a:t>
            </a:r>
          </a:p>
        </p:txBody>
      </p:sp>
      <p:sp>
        <p:nvSpPr>
          <p:cNvPr id="44" name="Rectangle 43"/>
          <p:cNvSpPr/>
          <p:nvPr/>
        </p:nvSpPr>
        <p:spPr bwMode="auto">
          <a:xfrm>
            <a:off x="9518886" y="2995783"/>
            <a:ext cx="691880" cy="183066"/>
          </a:xfrm>
          <a:prstGeom prst="rect">
            <a:avLst/>
          </a:prstGeom>
          <a:solidFill>
            <a:schemeClr val="bg1">
              <a:lumMod val="50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fr-FR" sz="500" b="1">
                <a:solidFill>
                  <a:schemeClr val="bg1"/>
                </a:solidFill>
                <a:latin typeface="Marianne"/>
                <a:ea typeface="Marianne"/>
                <a:cs typeface="Marianne"/>
              </a:rPr>
              <a:t>Cluster DC1</a:t>
            </a:r>
            <a:endParaRPr sz="500" b="1">
              <a:solidFill>
                <a:schemeClr val="bg1"/>
              </a:solidFill>
              <a:latin typeface="Marianne"/>
              <a:ea typeface="Marianne"/>
              <a:cs typeface="Marianne"/>
            </a:endParaRPr>
          </a:p>
        </p:txBody>
      </p:sp>
      <p:sp>
        <p:nvSpPr>
          <p:cNvPr id="45" name="Rectangle 44"/>
          <p:cNvSpPr/>
          <p:nvPr/>
        </p:nvSpPr>
        <p:spPr bwMode="auto">
          <a:xfrm>
            <a:off x="10339497" y="2994163"/>
            <a:ext cx="691880" cy="183066"/>
          </a:xfrm>
          <a:prstGeom prst="rect">
            <a:avLst/>
          </a:prstGeom>
          <a:solidFill>
            <a:schemeClr val="bg1">
              <a:lumMod val="50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fr-FR" sz="500" b="1">
                <a:solidFill>
                  <a:schemeClr val="bg1"/>
                </a:solidFill>
                <a:latin typeface="Marianne"/>
                <a:ea typeface="Marianne"/>
                <a:cs typeface="Marianne"/>
              </a:rPr>
              <a:t>Cluster DC2</a:t>
            </a:r>
            <a:endParaRPr sz="500" b="1">
              <a:solidFill>
                <a:schemeClr val="bg1"/>
              </a:solidFill>
              <a:latin typeface="Marianne"/>
              <a:ea typeface="Marianne"/>
              <a:cs typeface="Marianne"/>
            </a:endParaRPr>
          </a:p>
        </p:txBody>
      </p:sp>
      <p:sp>
        <p:nvSpPr>
          <p:cNvPr id="50" name="Rectangle 49"/>
          <p:cNvSpPr/>
          <p:nvPr/>
        </p:nvSpPr>
        <p:spPr bwMode="auto">
          <a:xfrm>
            <a:off x="9396669" y="3265489"/>
            <a:ext cx="1682378" cy="451377"/>
          </a:xfrm>
          <a:prstGeom prst="rect">
            <a:avLst/>
          </a:prstGeom>
          <a:solidFill>
            <a:schemeClr val="accent3">
              <a:lumMod val="20000"/>
              <a:lumOff val="80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fr-FR" sz="700">
                <a:solidFill>
                  <a:schemeClr val="tx1"/>
                </a:solidFill>
                <a:latin typeface="Marianne"/>
                <a:ea typeface="Marianne"/>
                <a:cs typeface="Marianne"/>
              </a:rPr>
              <a:t>zone.NR</a:t>
            </a:r>
            <a:endParaRPr>
              <a:latin typeface="Marianne"/>
              <a:ea typeface="Marianne"/>
              <a:cs typeface="Marianne"/>
            </a:endParaRPr>
          </a:p>
        </p:txBody>
      </p:sp>
      <p:sp>
        <p:nvSpPr>
          <p:cNvPr id="51" name="Rectangle 50"/>
          <p:cNvSpPr/>
          <p:nvPr/>
        </p:nvSpPr>
        <p:spPr bwMode="auto">
          <a:xfrm>
            <a:off x="9518886" y="3452332"/>
            <a:ext cx="691880" cy="183066"/>
          </a:xfrm>
          <a:prstGeom prst="rect">
            <a:avLst/>
          </a:prstGeom>
          <a:solidFill>
            <a:schemeClr val="bg1">
              <a:lumMod val="50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fr-FR" sz="500" b="1">
                <a:solidFill>
                  <a:schemeClr val="bg1"/>
                </a:solidFill>
                <a:latin typeface="Marianne"/>
                <a:ea typeface="Marianne"/>
                <a:cs typeface="Marianne"/>
              </a:rPr>
              <a:t>Cluster DC1</a:t>
            </a:r>
            <a:endParaRPr sz="500" b="1">
              <a:solidFill>
                <a:schemeClr val="bg1"/>
              </a:solidFill>
              <a:latin typeface="Marianne"/>
              <a:ea typeface="Marianne"/>
              <a:cs typeface="Marianne"/>
            </a:endParaRPr>
          </a:p>
        </p:txBody>
      </p:sp>
      <p:sp>
        <p:nvSpPr>
          <p:cNvPr id="52" name="Rectangle 51"/>
          <p:cNvSpPr/>
          <p:nvPr/>
        </p:nvSpPr>
        <p:spPr bwMode="auto">
          <a:xfrm>
            <a:off x="10339497" y="3450711"/>
            <a:ext cx="691880" cy="183066"/>
          </a:xfrm>
          <a:prstGeom prst="rect">
            <a:avLst/>
          </a:prstGeom>
          <a:solidFill>
            <a:schemeClr val="bg1">
              <a:lumMod val="50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fr-FR" sz="500" b="1">
                <a:solidFill>
                  <a:schemeClr val="bg1"/>
                </a:solidFill>
                <a:latin typeface="Marianne"/>
                <a:ea typeface="Marianne"/>
                <a:cs typeface="Marianne"/>
              </a:rPr>
              <a:t>Cluster DC2</a:t>
            </a:r>
            <a:endParaRPr sz="500" b="1">
              <a:solidFill>
                <a:schemeClr val="bg1"/>
              </a:solidFill>
              <a:latin typeface="Marianne"/>
              <a:ea typeface="Marianne"/>
              <a:cs typeface="Marianne"/>
            </a:endParaRPr>
          </a:p>
        </p:txBody>
      </p:sp>
      <p:sp>
        <p:nvSpPr>
          <p:cNvPr id="204796071" name="TextBox 54"/>
          <p:cNvSpPr txBox="1"/>
          <p:nvPr/>
        </p:nvSpPr>
        <p:spPr bwMode="auto">
          <a:xfrm>
            <a:off x="7879101" y="2534603"/>
            <a:ext cx="1129711" cy="548675"/>
          </a:xfrm>
          <a:prstGeom prst="rect">
            <a:avLst/>
          </a:prstGeom>
          <a:noFill/>
        </p:spPr>
        <p:txBody>
          <a:bodyPr wrap="square">
            <a:spAutoFit/>
          </a:bodyPr>
          <a:lstStyle/>
          <a:p>
            <a:pPr>
              <a:defRPr/>
            </a:pPr>
            <a:r>
              <a:rPr lang="fr-FR" sz="1000" b="1">
                <a:solidFill>
                  <a:srgbClr val="C00000"/>
                </a:solidFill>
                <a:latin typeface="Marianne"/>
                <a:ea typeface="Marianne"/>
                <a:cs typeface="Marianne"/>
              </a:rPr>
              <a:t>Isolation </a:t>
            </a:r>
            <a:endParaRPr sz="1000" b="1">
              <a:solidFill>
                <a:srgbClr val="C00000"/>
              </a:solidFill>
              <a:latin typeface="Marianne"/>
              <a:ea typeface="Marianne"/>
              <a:cs typeface="Marianne"/>
            </a:endParaRPr>
          </a:p>
          <a:p>
            <a:pPr>
              <a:defRPr/>
            </a:pPr>
            <a:r>
              <a:rPr lang="fr-FR" sz="1000" b="1">
                <a:solidFill>
                  <a:srgbClr val="C00000"/>
                </a:solidFill>
                <a:latin typeface="Marianne"/>
                <a:ea typeface="Marianne"/>
                <a:cs typeface="Marianne"/>
              </a:rPr>
              <a:t>Orchestrateur - </a:t>
            </a:r>
            <a:r>
              <a:rPr lang="en-US" sz="1000" b="1">
                <a:solidFill>
                  <a:srgbClr val="C00000"/>
                </a:solidFill>
                <a:latin typeface="Marianne"/>
                <a:ea typeface="Marianne"/>
                <a:cs typeface="Marianne"/>
              </a:rPr>
              <a:t>Production</a:t>
            </a:r>
            <a:endParaRPr sz="1000" b="1">
              <a:solidFill>
                <a:srgbClr val="C00000"/>
              </a:solidFill>
              <a:latin typeface="Marianne"/>
              <a:ea typeface="Marianne"/>
              <a:cs typeface="Marianne"/>
            </a:endParaRPr>
          </a:p>
        </p:txBody>
      </p:sp>
      <p:cxnSp>
        <p:nvCxnSpPr>
          <p:cNvPr id="1287483983" name="Straight Connector 27"/>
          <p:cNvCxnSpPr>
            <a:cxnSpLocks/>
          </p:cNvCxnSpPr>
          <p:nvPr/>
        </p:nvCxnSpPr>
        <p:spPr bwMode="auto">
          <a:xfrm rot="10799922" flipH="1" flipV="1">
            <a:off x="8259944" y="4513989"/>
            <a:ext cx="697294" cy="5001"/>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326527360" name="TextBox 28"/>
          <p:cNvSpPr txBox="1"/>
          <p:nvPr/>
        </p:nvSpPr>
        <p:spPr bwMode="auto">
          <a:xfrm>
            <a:off x="7966553" y="4102954"/>
            <a:ext cx="1116675" cy="36579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sz="900">
                <a:latin typeface="Marianne"/>
                <a:ea typeface="Marianne"/>
                <a:cs typeface="Marianne"/>
              </a:rPr>
              <a:t>observabilité via proxy /  bastion</a:t>
            </a:r>
          </a:p>
        </p:txBody>
      </p:sp>
      <p:sp>
        <p:nvSpPr>
          <p:cNvPr id="268459342" name="Rectangle 9"/>
          <p:cNvSpPr/>
          <p:nvPr/>
        </p:nvSpPr>
        <p:spPr bwMode="auto">
          <a:xfrm>
            <a:off x="6389471" y="3899469"/>
            <a:ext cx="1114313" cy="249653"/>
          </a:xfrm>
          <a:prstGeom prst="rect">
            <a:avLst/>
          </a:prstGeom>
          <a:solidFill>
            <a:schemeClr val="accent6">
              <a:lumMod val="20000"/>
              <a:lumOff val="80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sz="1000">
                <a:solidFill>
                  <a:schemeClr val="tx1"/>
                </a:solidFill>
                <a:latin typeface="Marianne"/>
                <a:ea typeface="Marianne"/>
                <a:cs typeface="Marianne"/>
              </a:rPr>
              <a:t>observabilité</a:t>
            </a:r>
            <a:endParaRPr>
              <a:latin typeface="Marianne"/>
              <a:ea typeface="Marianne"/>
              <a:cs typeface="Marianne"/>
            </a:endParaRPr>
          </a:p>
        </p:txBody>
      </p:sp>
      <p:sp>
        <p:nvSpPr>
          <p:cNvPr id="1597652173" name="Rectangle 7"/>
          <p:cNvSpPr/>
          <p:nvPr/>
        </p:nvSpPr>
        <p:spPr bwMode="auto">
          <a:xfrm>
            <a:off x="6389471" y="3318229"/>
            <a:ext cx="1114313" cy="546211"/>
          </a:xfrm>
          <a:prstGeom prst="rect">
            <a:avLst/>
          </a:prstGeom>
          <a:solidFill>
            <a:schemeClr val="accent6">
              <a:lumMod val="20000"/>
              <a:lumOff val="80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sz="900" b="1">
                <a:solidFill>
                  <a:schemeClr val="tx1">
                    <a:lumMod val="65000"/>
                    <a:lumOff val="35000"/>
                  </a:schemeClr>
                </a:solidFill>
                <a:latin typeface="Marianne"/>
                <a:ea typeface="Marianne"/>
                <a:cs typeface="Marianne"/>
              </a:rPr>
              <a:t>Pipeline / runners (par app)</a:t>
            </a:r>
          </a:p>
        </p:txBody>
      </p:sp>
      <p:pic>
        <p:nvPicPr>
          <p:cNvPr id="30" name="Google Shape;141;p4"/>
          <p:cNvPicPr/>
          <p:nvPr/>
        </p:nvPicPr>
        <p:blipFill>
          <a:blip r:embed="rId7" cstate="email">
            <a:alphaModFix/>
            <a:extLst>
              <a:ext uri="{28A0092B-C50C-407E-A947-70E740481C1C}">
                <a14:useLocalDpi xmlns:a14="http://schemas.microsoft.com/office/drawing/2010/main"/>
              </a:ext>
            </a:extLst>
          </a:blip>
          <a:stretch/>
        </p:blipFill>
        <p:spPr bwMode="auto">
          <a:xfrm>
            <a:off x="5831517" y="2660774"/>
            <a:ext cx="695057" cy="422504"/>
          </a:xfrm>
          <a:prstGeom prst="rect">
            <a:avLst/>
          </a:prstGeom>
          <a:noFill/>
          <a:ln>
            <a:noFill/>
          </a:ln>
        </p:spPr>
      </p:pic>
      <p:sp>
        <p:nvSpPr>
          <p:cNvPr id="677698374" name="Rectangle 49"/>
          <p:cNvSpPr/>
          <p:nvPr/>
        </p:nvSpPr>
        <p:spPr bwMode="auto">
          <a:xfrm>
            <a:off x="9396669" y="3786172"/>
            <a:ext cx="1682377" cy="277482"/>
          </a:xfrm>
          <a:prstGeom prst="rect">
            <a:avLst/>
          </a:prstGeom>
          <a:solidFill>
            <a:schemeClr val="accent3">
              <a:lumMod val="20000"/>
              <a:lumOff val="80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fr-FR" sz="700">
                <a:solidFill>
                  <a:schemeClr val="tx1"/>
                </a:solidFill>
                <a:latin typeface="Marianne"/>
                <a:ea typeface="Marianne"/>
                <a:cs typeface="Marianne"/>
              </a:rPr>
              <a:t>Infrastructure ( SADC, DNS, PKI, etc... )</a:t>
            </a:r>
            <a:endParaRPr>
              <a:latin typeface="Marianne"/>
              <a:ea typeface="Marianne"/>
              <a:cs typeface="Marianne"/>
            </a:endParaRPr>
          </a:p>
        </p:txBody>
      </p:sp>
      <p:sp>
        <p:nvSpPr>
          <p:cNvPr id="259083750" name="Rectangle 259083749"/>
          <p:cNvSpPr/>
          <p:nvPr/>
        </p:nvSpPr>
        <p:spPr bwMode="auto">
          <a:xfrm>
            <a:off x="9145948" y="4358098"/>
            <a:ext cx="2514599" cy="1371600"/>
          </a:xfrm>
          <a:prstGeom prst="rect">
            <a:avLst/>
          </a:prstGeom>
          <a:solidFill>
            <a:schemeClr val="bg1">
              <a:lumMod val="95000"/>
              <a:alpha val="37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grpSp>
        <p:nvGrpSpPr>
          <p:cNvPr id="661273202" name="Groupe 661273201"/>
          <p:cNvGrpSpPr/>
          <p:nvPr/>
        </p:nvGrpSpPr>
        <p:grpSpPr bwMode="auto">
          <a:xfrm>
            <a:off x="9329519" y="4514530"/>
            <a:ext cx="2076188" cy="1015718"/>
            <a:chOff x="0" y="0"/>
            <a:chExt cx="2076188" cy="1015718"/>
          </a:xfrm>
        </p:grpSpPr>
        <p:sp>
          <p:nvSpPr>
            <p:cNvPr id="32" name="Rectangle 31"/>
            <p:cNvSpPr/>
            <p:nvPr/>
          </p:nvSpPr>
          <p:spPr bwMode="auto">
            <a:xfrm>
              <a:off x="62344" y="442118"/>
              <a:ext cx="1675638" cy="526802"/>
            </a:xfrm>
            <a:prstGeom prst="rect">
              <a:avLst/>
            </a:prstGeom>
            <a:solidFill>
              <a:schemeClr val="accent3">
                <a:lumMod val="20000"/>
                <a:lumOff val="80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sz="1050">
                <a:solidFill>
                  <a:schemeClr val="tx1"/>
                </a:solidFill>
                <a:latin typeface="Marianne"/>
                <a:ea typeface="Marianne"/>
                <a:cs typeface="Marianne"/>
              </a:endParaRPr>
            </a:p>
          </p:txBody>
        </p:sp>
        <p:pic>
          <p:nvPicPr>
            <p:cNvPr id="33" name="Google Shape;90;p4"/>
            <p:cNvPicPr/>
            <p:nvPr/>
          </p:nvPicPr>
          <p:blipFill>
            <a:blip r:embed="rId8" cstate="email">
              <a:alphaModFix/>
              <a:extLst>
                <a:ext uri="{28A0092B-C50C-407E-A947-70E740481C1C}">
                  <a14:useLocalDpi xmlns:a14="http://schemas.microsoft.com/office/drawing/2010/main"/>
                </a:ext>
              </a:extLst>
            </a:blip>
            <a:stretch/>
          </p:blipFill>
          <p:spPr bwMode="auto">
            <a:xfrm flipH="1">
              <a:off x="1534137" y="0"/>
              <a:ext cx="542050" cy="565938"/>
            </a:xfrm>
            <a:prstGeom prst="rect">
              <a:avLst/>
            </a:prstGeom>
            <a:noFill/>
            <a:ln>
              <a:noFill/>
            </a:ln>
          </p:spPr>
        </p:pic>
        <p:sp>
          <p:nvSpPr>
            <p:cNvPr id="34" name="Rectangle 33"/>
            <p:cNvSpPr/>
            <p:nvPr/>
          </p:nvSpPr>
          <p:spPr bwMode="auto">
            <a:xfrm>
              <a:off x="0" y="66027"/>
              <a:ext cx="1848997" cy="949691"/>
            </a:xfrm>
            <a:prstGeom prst="rect">
              <a:avLst/>
            </a:prstGeom>
            <a:noFill/>
            <a:ln w="6349" cap="flat" cmpd="sng" algn="ctr">
              <a:solidFill>
                <a:srgbClr val="3A5F8C"/>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latin typeface="Marianne"/>
                <a:ea typeface="Marianne"/>
                <a:cs typeface="Marianne"/>
              </a:endParaRPr>
            </a:p>
          </p:txBody>
        </p:sp>
        <p:sp>
          <p:nvSpPr>
            <p:cNvPr id="36" name="TextBox 35"/>
            <p:cNvSpPr txBox="1"/>
            <p:nvPr/>
          </p:nvSpPr>
          <p:spPr bwMode="auto">
            <a:xfrm>
              <a:off x="249382" y="125148"/>
              <a:ext cx="1488737" cy="251496"/>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50">
                  <a:latin typeface="Marianne"/>
                  <a:ea typeface="Marianne"/>
                  <a:cs typeface="Marianne"/>
                </a:rPr>
                <a:t>cloud </a:t>
              </a:r>
              <a:r>
                <a:rPr lang="fr-FR" sz="1050">
                  <a:latin typeface="Marianne"/>
                  <a:ea typeface="Marianne"/>
                  <a:cs typeface="Marianne"/>
                </a:rPr>
                <a:t>public</a:t>
              </a:r>
              <a:endParaRPr sz="1050">
                <a:latin typeface="Marianne"/>
                <a:ea typeface="Marianne"/>
                <a:cs typeface="Marianne"/>
              </a:endParaRPr>
            </a:p>
          </p:txBody>
        </p:sp>
        <p:pic>
          <p:nvPicPr>
            <p:cNvPr id="37" name="Picture 36"/>
            <p:cNvPicPr>
              <a:picLocks noChangeAspect="1"/>
            </p:cNvPicPr>
            <p:nvPr/>
          </p:nvPicPr>
          <p:blipFill>
            <a:blip r:embed="rId9" cstate="email">
              <a:extLst>
                <a:ext uri="{28A0092B-C50C-407E-A947-70E740481C1C}">
                  <a14:useLocalDpi xmlns:a14="http://schemas.microsoft.com/office/drawing/2010/main"/>
                </a:ext>
              </a:extLst>
            </a:blip>
            <a:stretch/>
          </p:blipFill>
          <p:spPr bwMode="auto">
            <a:xfrm>
              <a:off x="584949" y="712111"/>
              <a:ext cx="385084" cy="201027"/>
            </a:xfrm>
            <a:prstGeom prst="rect">
              <a:avLst/>
            </a:prstGeom>
          </p:spPr>
        </p:pic>
        <p:pic>
          <p:nvPicPr>
            <p:cNvPr id="38" name="Picture 37"/>
            <p:cNvPicPr>
              <a:picLocks noChangeAspect="1"/>
            </p:cNvPicPr>
            <p:nvPr/>
          </p:nvPicPr>
          <p:blipFill>
            <a:blip r:embed="rId10" cstate="email">
              <a:extLst>
                <a:ext uri="{28A0092B-C50C-407E-A947-70E740481C1C}">
                  <a14:useLocalDpi xmlns:a14="http://schemas.microsoft.com/office/drawing/2010/main"/>
                </a:ext>
              </a:extLst>
            </a:blip>
            <a:stretch/>
          </p:blipFill>
          <p:spPr bwMode="auto">
            <a:xfrm>
              <a:off x="155241" y="545827"/>
              <a:ext cx="392044" cy="306391"/>
            </a:xfrm>
            <a:prstGeom prst="rect">
              <a:avLst/>
            </a:prstGeom>
          </p:spPr>
        </p:pic>
        <p:pic>
          <p:nvPicPr>
            <p:cNvPr id="39" name="Picture 38"/>
            <p:cNvPicPr>
              <a:picLocks noChangeAspect="1"/>
            </p:cNvPicPr>
            <p:nvPr/>
          </p:nvPicPr>
          <p:blipFill>
            <a:blip r:embed="rId11" cstate="email">
              <a:extLst>
                <a:ext uri="{28A0092B-C50C-407E-A947-70E740481C1C}">
                  <a14:useLocalDpi xmlns:a14="http://schemas.microsoft.com/office/drawing/2010/main"/>
                </a:ext>
              </a:extLst>
            </a:blip>
            <a:stretch/>
          </p:blipFill>
          <p:spPr bwMode="auto">
            <a:xfrm>
              <a:off x="616702" y="491679"/>
              <a:ext cx="399746" cy="194255"/>
            </a:xfrm>
            <a:prstGeom prst="rect">
              <a:avLst/>
            </a:prstGeom>
          </p:spPr>
        </p:pic>
        <p:pic>
          <p:nvPicPr>
            <p:cNvPr id="40" name="Picture 39"/>
            <p:cNvPicPr>
              <a:picLocks noChangeAspect="1"/>
            </p:cNvPicPr>
            <p:nvPr/>
          </p:nvPicPr>
          <p:blipFill>
            <a:blip r:embed="rId12" cstate="email">
              <a:extLst>
                <a:ext uri="{28A0092B-C50C-407E-A947-70E740481C1C}">
                  <a14:useLocalDpi xmlns:a14="http://schemas.microsoft.com/office/drawing/2010/main"/>
                </a:ext>
              </a:extLst>
            </a:blip>
            <a:stretch/>
          </p:blipFill>
          <p:spPr bwMode="auto">
            <a:xfrm>
              <a:off x="1117818" y="467143"/>
              <a:ext cx="435252" cy="171996"/>
            </a:xfrm>
            <a:prstGeom prst="rect">
              <a:avLst/>
            </a:prstGeom>
          </p:spPr>
        </p:pic>
        <p:pic>
          <p:nvPicPr>
            <p:cNvPr id="41" name="Picture 40"/>
            <p:cNvPicPr>
              <a:picLocks noChangeAspect="1"/>
            </p:cNvPicPr>
            <p:nvPr/>
          </p:nvPicPr>
          <p:blipFill>
            <a:blip r:embed="rId13" cstate="email">
              <a:extLst>
                <a:ext uri="{28A0092B-C50C-407E-A947-70E740481C1C}">
                  <a14:useLocalDpi xmlns:a14="http://schemas.microsoft.com/office/drawing/2010/main"/>
                </a:ext>
              </a:extLst>
            </a:blip>
            <a:stretch/>
          </p:blipFill>
          <p:spPr bwMode="auto">
            <a:xfrm>
              <a:off x="1470048" y="685935"/>
              <a:ext cx="172556" cy="227203"/>
            </a:xfrm>
            <a:prstGeom prst="rect">
              <a:avLst/>
            </a:prstGeom>
          </p:spPr>
        </p:pic>
        <p:pic>
          <p:nvPicPr>
            <p:cNvPr id="42" name="Picture 41"/>
            <p:cNvPicPr>
              <a:picLocks noChangeAspect="1"/>
            </p:cNvPicPr>
            <p:nvPr/>
          </p:nvPicPr>
          <p:blipFill>
            <a:blip r:embed="rId14" cstate="email">
              <a:extLst>
                <a:ext uri="{28A0092B-C50C-407E-A947-70E740481C1C}">
                  <a14:useLocalDpi xmlns:a14="http://schemas.microsoft.com/office/drawing/2010/main"/>
                </a:ext>
              </a:extLst>
            </a:blip>
            <a:stretch/>
          </p:blipFill>
          <p:spPr bwMode="auto">
            <a:xfrm>
              <a:off x="1077485" y="685935"/>
              <a:ext cx="211108" cy="220411"/>
            </a:xfrm>
            <a:prstGeom prst="rect">
              <a:avLst/>
            </a:prstGeom>
          </p:spPr>
        </p:pic>
      </p:grpSp>
      <p:cxnSp>
        <p:nvCxnSpPr>
          <p:cNvPr id="4" name="Connecteur droit 3"/>
          <p:cNvCxnSpPr>
            <a:cxnSpLocks/>
          </p:cNvCxnSpPr>
          <p:nvPr/>
        </p:nvCxnSpPr>
        <p:spPr bwMode="auto">
          <a:xfrm>
            <a:off x="185062" y="4863612"/>
            <a:ext cx="3724960" cy="0"/>
          </a:xfrm>
          <a:prstGeom prst="line">
            <a:avLst/>
          </a:prstGeom>
          <a:ln w="9525" cap="flat" cmpd="sng" algn="ctr">
            <a:solidFill>
              <a:srgbClr val="4A7FBB"/>
            </a:solidFill>
            <a:prstDash val="dash"/>
            <a:headEnd type="arrow" len="me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19088832" name="ZoneTexte 119088831"/>
          <p:cNvSpPr txBox="1"/>
          <p:nvPr/>
        </p:nvSpPr>
        <p:spPr bwMode="auto">
          <a:xfrm>
            <a:off x="169967" y="4552390"/>
            <a:ext cx="3739988" cy="25911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100" i="1">
                <a:solidFill>
                  <a:schemeClr val="bg1">
                    <a:lumMod val="50000"/>
                  </a:schemeClr>
                </a:solidFill>
              </a:rPr>
              <a:t>Responsabilité fonctionnelle </a:t>
            </a:r>
            <a:r>
              <a:rPr sz="1100" i="1" u="sng">
                <a:solidFill>
                  <a:schemeClr val="bg1">
                    <a:lumMod val="50000"/>
                  </a:schemeClr>
                </a:solidFill>
              </a:rPr>
              <a:t>&amp; technique</a:t>
            </a:r>
            <a:r>
              <a:rPr sz="1100" i="1">
                <a:solidFill>
                  <a:schemeClr val="bg1">
                    <a:lumMod val="50000"/>
                  </a:schemeClr>
                </a:solidFill>
              </a:rPr>
              <a:t> « développeur »</a:t>
            </a:r>
          </a:p>
        </p:txBody>
      </p:sp>
      <p:cxnSp>
        <p:nvCxnSpPr>
          <p:cNvPr id="1755887267" name="Connecteur droit 1755887266"/>
          <p:cNvCxnSpPr>
            <a:cxnSpLocks/>
          </p:cNvCxnSpPr>
          <p:nvPr/>
        </p:nvCxnSpPr>
        <p:spPr bwMode="auto">
          <a:xfrm>
            <a:off x="4597243" y="4863612"/>
            <a:ext cx="3724959" cy="0"/>
          </a:xfrm>
          <a:prstGeom prst="line">
            <a:avLst/>
          </a:prstGeom>
          <a:ln w="9525" cap="flat" cmpd="sng" algn="ctr">
            <a:solidFill>
              <a:srgbClr val="4A7FBB"/>
            </a:solidFill>
            <a:prstDash val="dash"/>
            <a:headEnd type="arrow" len="me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42702457" name="ZoneTexte 42702456"/>
          <p:cNvSpPr txBox="1"/>
          <p:nvPr/>
        </p:nvSpPr>
        <p:spPr bwMode="auto">
          <a:xfrm>
            <a:off x="4825488" y="4552389"/>
            <a:ext cx="2963329" cy="25911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100" i="1">
                <a:solidFill>
                  <a:schemeClr val="bg1">
                    <a:lumMod val="50000"/>
                  </a:schemeClr>
                </a:solidFill>
              </a:rPr>
              <a:t>Responsabilité fonctionnelle « développeur »</a:t>
            </a:r>
          </a:p>
        </p:txBody>
      </p:sp>
      <p:sp>
        <p:nvSpPr>
          <p:cNvPr id="1428634898" name="ZoneTexte 1428634897"/>
          <p:cNvSpPr txBox="1"/>
          <p:nvPr/>
        </p:nvSpPr>
        <p:spPr bwMode="auto">
          <a:xfrm>
            <a:off x="9246708" y="5654623"/>
            <a:ext cx="2003425" cy="42675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100" i="1">
                <a:solidFill>
                  <a:schemeClr val="bg1">
                    <a:lumMod val="50000"/>
                  </a:schemeClr>
                </a:solidFill>
              </a:rPr>
              <a:t>Responsabilité fonctionnelle </a:t>
            </a:r>
            <a:r>
              <a:rPr sz="1100" i="1" u="sng">
                <a:solidFill>
                  <a:schemeClr val="bg1">
                    <a:lumMod val="50000"/>
                  </a:schemeClr>
                </a:solidFill>
              </a:rPr>
              <a:t>&amp; technique</a:t>
            </a:r>
            <a:r>
              <a:rPr sz="1100" i="1">
                <a:solidFill>
                  <a:schemeClr val="bg1">
                    <a:lumMod val="50000"/>
                  </a:schemeClr>
                </a:solidFill>
              </a:rPr>
              <a:t> « développeur »</a:t>
            </a:r>
          </a:p>
        </p:txBody>
      </p:sp>
      <p:sp>
        <p:nvSpPr>
          <p:cNvPr id="1880346924" name="ZoneTexte 1880346923"/>
          <p:cNvSpPr txBox="1"/>
          <p:nvPr/>
        </p:nvSpPr>
        <p:spPr bwMode="auto">
          <a:xfrm>
            <a:off x="9117990" y="4098416"/>
            <a:ext cx="2457796" cy="228636"/>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900" i="1">
                <a:solidFill>
                  <a:schemeClr val="bg1">
                    <a:lumMod val="50000"/>
                  </a:schemeClr>
                </a:solidFill>
              </a:rPr>
              <a:t>Responsabilité fonctionnelle « développeur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20035872" name="Google Shape;63;p39"/>
          <p:cNvSpPr txBox="1"/>
          <p:nvPr/>
        </p:nvSpPr>
        <p:spPr bwMode="auto">
          <a:xfrm>
            <a:off x="1234642" y="333228"/>
            <a:ext cx="11085285" cy="690993"/>
          </a:xfrm>
          <a:prstGeom prst="rect">
            <a:avLst/>
          </a:prstGeom>
          <a:noFill/>
          <a:ln>
            <a:noFill/>
          </a:ln>
        </p:spPr>
        <p:txBody>
          <a:bodyPr spcFirstLastPara="1" wrap="square" lIns="434844" tIns="217422" rIns="434844" bIns="217422" anchor="t" anchorCtr="0">
            <a:noAutofit/>
          </a:bodyPr>
          <a:lstStyle/>
          <a:p>
            <a:pPr lvl="0">
              <a:lnSpc>
                <a:spcPts val="1556"/>
              </a:lnSpc>
              <a:buClr>
                <a:schemeClr val="dk1"/>
              </a:buClr>
              <a:buSzPts val="3200"/>
              <a:defRPr/>
            </a:pPr>
            <a:r>
              <a:rPr lang="fr-FR" sz="2800" b="1" i="0" u="none" strike="noStrike" cap="none">
                <a:solidFill>
                  <a:schemeClr val="accent5">
                    <a:lumMod val="75000"/>
                  </a:schemeClr>
                </a:solidFill>
                <a:latin typeface="Marianne"/>
                <a:ea typeface="Marianne"/>
                <a:cs typeface="Marianne"/>
              </a:rPr>
              <a:t>DevSecOps : </a:t>
            </a:r>
            <a:r>
              <a:rPr lang="fr-FR" sz="2800" b="1" i="0" u="none" strike="noStrike" cap="none" spc="0">
                <a:solidFill>
                  <a:schemeClr val="bg1">
                    <a:lumMod val="50000"/>
                  </a:schemeClr>
                </a:solidFill>
                <a:latin typeface="Marianne"/>
                <a:ea typeface="Marianne"/>
                <a:cs typeface="Marianne"/>
              </a:rPr>
              <a:t>vérification en continue de la qualité/sécurité</a:t>
            </a:r>
            <a:endParaRPr sz="2000" b="1" i="0" u="none" strike="noStrike" cap="none">
              <a:solidFill>
                <a:schemeClr val="accent5">
                  <a:lumMod val="75000"/>
                </a:schemeClr>
              </a:solidFill>
              <a:latin typeface="Marianne"/>
              <a:ea typeface="Marianne"/>
              <a:cs typeface="Marianne"/>
            </a:endParaRPr>
          </a:p>
        </p:txBody>
      </p:sp>
      <p:sp>
        <p:nvSpPr>
          <p:cNvPr id="318822323" name="ZoneTexte 4"/>
          <p:cNvSpPr txBox="1"/>
          <p:nvPr/>
        </p:nvSpPr>
        <p:spPr bwMode="auto">
          <a:xfrm>
            <a:off x="206364" y="1197558"/>
            <a:ext cx="11821914" cy="5705798"/>
          </a:xfrm>
          <a:prstGeom prst="rect">
            <a:avLst/>
          </a:prstGeom>
          <a:noFill/>
          <a:ln>
            <a:noFill/>
          </a:ln>
        </p:spPr>
        <p:txBody>
          <a:bodyPr wrap="square">
            <a:noAutofit/>
          </a:bodyPr>
          <a:lstStyle/>
          <a:p>
            <a:pPr marR="0" lvl="0" algn="l">
              <a:lnSpc>
                <a:spcPts val="1724"/>
              </a:lnSpc>
              <a:spcBef>
                <a:spcPts val="0"/>
              </a:spcBef>
              <a:spcAft>
                <a:spcPts val="0"/>
              </a:spcAft>
              <a:buClr>
                <a:srgbClr val="000000"/>
              </a:buClr>
              <a:buSzPts val="1800"/>
              <a:defRPr/>
            </a:pPr>
            <a:r>
              <a:rPr lang="fr-FR" sz="1600" b="1">
                <a:solidFill>
                  <a:schemeClr val="accent5">
                    <a:lumMod val="75000"/>
                  </a:schemeClr>
                </a:solidFill>
                <a:latin typeface="Marianne"/>
                <a:ea typeface="Marianne"/>
                <a:cs typeface="Marianne"/>
              </a:rPr>
              <a:t>Mise en place d’un pipeline qui à chaque build dans la partie primaire : </a:t>
            </a:r>
            <a:r>
              <a:rPr sz="1600" b="0" i="0" u="none">
                <a:solidFill>
                  <a:schemeClr val="bg1">
                    <a:lumMod val="50000"/>
                  </a:schemeClr>
                </a:solidFill>
                <a:latin typeface="Marianne"/>
                <a:ea typeface="Marianne"/>
                <a:cs typeface="Marianne"/>
              </a:rPr>
              <a:t>( responsabilité complète du développeur  )</a:t>
            </a:r>
            <a:endParaRPr sz="1600" b="0">
              <a:solidFill>
                <a:schemeClr val="bg1">
                  <a:lumMod val="50000"/>
                </a:schemeClr>
              </a:solidFill>
              <a:latin typeface="Marianne"/>
              <a:ea typeface="Marianne"/>
              <a:cs typeface="Marianne"/>
            </a:endParaRPr>
          </a:p>
          <a:p>
            <a:pPr marL="261848" marR="0" lvl="0" indent="-261848" algn="l">
              <a:lnSpc>
                <a:spcPts val="1724"/>
              </a:lnSpc>
              <a:spcBef>
                <a:spcPts val="0"/>
              </a:spcBef>
              <a:spcAft>
                <a:spcPts val="0"/>
              </a:spcAft>
              <a:buClr>
                <a:srgbClr val="000000"/>
              </a:buClr>
              <a:buSzPts val="1800"/>
              <a:buFont typeface="Arial"/>
              <a:buChar char="•"/>
              <a:defRPr/>
            </a:pPr>
            <a:r>
              <a:rPr lang="fr-FR" sz="1600" b="0" i="0" u="none" strike="noStrike" cap="none" spc="0">
                <a:solidFill>
                  <a:schemeClr val="tx1"/>
                </a:solidFill>
                <a:latin typeface="Marianne"/>
                <a:ea typeface="Marianne"/>
                <a:cs typeface="Marianne"/>
              </a:rPr>
              <a:t>Prise en compte du retour de la chaîne secondaire (« shift left ») dans le flux de travail</a:t>
            </a:r>
            <a:endParaRPr sz="1600" b="0">
              <a:solidFill>
                <a:schemeClr val="tx1"/>
              </a:solidFill>
              <a:latin typeface="Marianne"/>
              <a:ea typeface="Marianne"/>
              <a:cs typeface="Marianne"/>
            </a:endParaRPr>
          </a:p>
          <a:p>
            <a:pPr marL="261849" marR="0" lvl="0" indent="-261849" algn="l">
              <a:lnSpc>
                <a:spcPts val="1724"/>
              </a:lnSpc>
              <a:spcBef>
                <a:spcPts val="0"/>
              </a:spcBef>
              <a:spcAft>
                <a:spcPts val="0"/>
              </a:spcAft>
              <a:buClr>
                <a:srgbClr val="000000"/>
              </a:buClr>
              <a:buSzPts val="1800"/>
              <a:buFont typeface="Arial"/>
              <a:buChar char="•"/>
              <a:defRPr/>
            </a:pPr>
            <a:r>
              <a:rPr lang="fr-FR" sz="1600" b="0">
                <a:solidFill>
                  <a:schemeClr val="tx1"/>
                </a:solidFill>
                <a:latin typeface="Marianne"/>
                <a:ea typeface="Marianne"/>
                <a:cs typeface="Marianne"/>
              </a:rPr>
              <a:t>Test driven development / Analyse algorythmique via IDE</a:t>
            </a:r>
          </a:p>
          <a:p>
            <a:pPr marL="261849" marR="0" lvl="0" indent="-261849" algn="l">
              <a:lnSpc>
                <a:spcPts val="1724"/>
              </a:lnSpc>
              <a:spcBef>
                <a:spcPts val="0"/>
              </a:spcBef>
              <a:spcAft>
                <a:spcPts val="0"/>
              </a:spcAft>
              <a:buClr>
                <a:srgbClr val="000000"/>
              </a:buClr>
              <a:buSzPts val="1800"/>
              <a:buFont typeface="Arial"/>
              <a:buChar char="•"/>
              <a:defRPr/>
            </a:pPr>
            <a:r>
              <a:rPr lang="fr-FR" sz="1600" b="0">
                <a:solidFill>
                  <a:schemeClr val="tx1"/>
                </a:solidFill>
                <a:latin typeface="Marianne"/>
                <a:ea typeface="Marianne"/>
                <a:cs typeface="Marianne"/>
              </a:rPr>
              <a:t>Analyse statique de code</a:t>
            </a:r>
          </a:p>
          <a:p>
            <a:pPr marL="261848" marR="0" lvl="0" indent="-261848" algn="l">
              <a:lnSpc>
                <a:spcPts val="1724"/>
              </a:lnSpc>
              <a:spcBef>
                <a:spcPts val="0"/>
              </a:spcBef>
              <a:spcAft>
                <a:spcPts val="0"/>
              </a:spcAft>
              <a:buClr>
                <a:srgbClr val="000000"/>
              </a:buClr>
              <a:buSzPts val="1800"/>
              <a:buFont typeface="Arial"/>
              <a:buChar char="•"/>
              <a:defRPr/>
            </a:pPr>
            <a:r>
              <a:rPr lang="fr-FR" sz="1600" b="0">
                <a:solidFill>
                  <a:schemeClr val="tx1"/>
                </a:solidFill>
                <a:latin typeface="Marianne"/>
                <a:ea typeface="Marianne"/>
                <a:cs typeface="Marianne"/>
              </a:rPr>
              <a:t>Détection des secrets dans le code</a:t>
            </a:r>
            <a:endParaRPr sz="1600" b="0">
              <a:solidFill>
                <a:schemeClr val="tx1"/>
              </a:solidFill>
              <a:latin typeface="Marianne"/>
              <a:ea typeface="Marianne"/>
              <a:cs typeface="Marianne"/>
            </a:endParaRPr>
          </a:p>
          <a:p>
            <a:pPr marL="261849" marR="0" lvl="0" indent="-261849" algn="l">
              <a:lnSpc>
                <a:spcPts val="1724"/>
              </a:lnSpc>
              <a:spcBef>
                <a:spcPts val="0"/>
              </a:spcBef>
              <a:spcAft>
                <a:spcPts val="0"/>
              </a:spcAft>
              <a:buClr>
                <a:srgbClr val="000000"/>
              </a:buClr>
              <a:buSzPts val="1800"/>
              <a:buFont typeface="Arial"/>
              <a:buChar char="•"/>
              <a:defRPr/>
            </a:pPr>
            <a:r>
              <a:rPr lang="fr-FR" sz="1600" b="0">
                <a:solidFill>
                  <a:schemeClr val="tx1"/>
                </a:solidFill>
                <a:latin typeface="Marianne"/>
                <a:ea typeface="Marianne"/>
                <a:cs typeface="Marianne"/>
              </a:rPr>
              <a:t>Analyse des vulnérabilité connues ( CVE ) pour les dépendances importées</a:t>
            </a:r>
            <a:endParaRPr sz="1600" b="0">
              <a:solidFill>
                <a:schemeClr val="tx1"/>
              </a:solidFill>
              <a:latin typeface="Marianne"/>
              <a:ea typeface="Marianne"/>
              <a:cs typeface="Marianne"/>
            </a:endParaRPr>
          </a:p>
          <a:p>
            <a:pPr marL="261849" marR="0" lvl="0" indent="-261849" algn="l">
              <a:lnSpc>
                <a:spcPts val="1724"/>
              </a:lnSpc>
              <a:spcBef>
                <a:spcPts val="0"/>
              </a:spcBef>
              <a:spcAft>
                <a:spcPts val="0"/>
              </a:spcAft>
              <a:buClr>
                <a:srgbClr val="000000"/>
              </a:buClr>
              <a:buSzPts val="1800"/>
              <a:buFont typeface="Arial"/>
              <a:buChar char="•"/>
              <a:defRPr/>
            </a:pPr>
            <a:r>
              <a:rPr lang="fr-FR" sz="1600" b="0">
                <a:solidFill>
                  <a:schemeClr val="tx1"/>
                </a:solidFill>
                <a:latin typeface="Marianne"/>
                <a:ea typeface="Marianne"/>
                <a:cs typeface="Marianne"/>
              </a:rPr>
              <a:t>Construction des images à partir de source de confiance ( registry )</a:t>
            </a:r>
          </a:p>
          <a:p>
            <a:pPr marR="0" lvl="0" algn="l">
              <a:lnSpc>
                <a:spcPts val="1724"/>
              </a:lnSpc>
              <a:spcBef>
                <a:spcPts val="0"/>
              </a:spcBef>
              <a:spcAft>
                <a:spcPts val="0"/>
              </a:spcAft>
              <a:buClr>
                <a:srgbClr val="000000"/>
              </a:buClr>
              <a:buSzPts val="1800"/>
              <a:defRPr/>
            </a:pPr>
            <a:endParaRPr sz="1600" b="1">
              <a:solidFill>
                <a:schemeClr val="accent6">
                  <a:lumMod val="75000"/>
                </a:schemeClr>
              </a:solidFill>
              <a:latin typeface="Marianne"/>
              <a:ea typeface="Marianne"/>
              <a:cs typeface="Marianne"/>
            </a:endParaRPr>
          </a:p>
          <a:p>
            <a:pPr marR="0" lvl="0" algn="l">
              <a:lnSpc>
                <a:spcPts val="1724"/>
              </a:lnSpc>
              <a:spcBef>
                <a:spcPts val="0"/>
              </a:spcBef>
              <a:spcAft>
                <a:spcPts val="0"/>
              </a:spcAft>
              <a:buClr>
                <a:srgbClr val="000000"/>
              </a:buClr>
              <a:buSzPts val="1800"/>
              <a:defRPr/>
            </a:pPr>
            <a:r>
              <a:rPr lang="fr-FR" sz="1600" b="1" i="0" u="none" strike="noStrike" cap="none" spc="0">
                <a:solidFill>
                  <a:schemeClr val="accent5">
                    <a:lumMod val="75000"/>
                  </a:schemeClr>
                </a:solidFill>
                <a:latin typeface="Marianne"/>
                <a:ea typeface="Marianne"/>
                <a:cs typeface="Marianne"/>
              </a:rPr>
              <a:t>Mise en place d’un pipeline qui à chaque build dans la partie secondaire : </a:t>
            </a:r>
            <a:r>
              <a:rPr sz="1600" b="0" i="0" u="none">
                <a:solidFill>
                  <a:schemeClr val="bg1">
                    <a:lumMod val="50000"/>
                  </a:schemeClr>
                </a:solidFill>
                <a:latin typeface="Marianne"/>
                <a:ea typeface="Marianne"/>
                <a:cs typeface="Marianne"/>
              </a:rPr>
              <a:t>( responsabilité fonctionnelle développeur )</a:t>
            </a:r>
            <a:endParaRPr sz="1600" b="1">
              <a:solidFill>
                <a:schemeClr val="accent5">
                  <a:lumMod val="75000"/>
                </a:schemeClr>
              </a:solidFill>
              <a:latin typeface="Marianne"/>
              <a:ea typeface="Marianne"/>
              <a:cs typeface="Marianne"/>
            </a:endParaRPr>
          </a:p>
          <a:p>
            <a:pPr marL="261847" marR="0" lvl="0" indent="-261847" algn="l">
              <a:lnSpc>
                <a:spcPts val="1724"/>
              </a:lnSpc>
              <a:spcBef>
                <a:spcPts val="0"/>
              </a:spcBef>
              <a:spcAft>
                <a:spcPts val="0"/>
              </a:spcAft>
              <a:buClr>
                <a:srgbClr val="000000"/>
              </a:buClr>
              <a:buSzPts val="1800"/>
              <a:buFont typeface="Arial"/>
              <a:buChar char="•"/>
              <a:defRPr/>
            </a:pPr>
            <a:r>
              <a:rPr lang="fr-FR" sz="1600" b="0" i="0" u="none" strike="noStrike" cap="none" spc="0">
                <a:solidFill>
                  <a:schemeClr val="tx1"/>
                </a:solidFill>
                <a:latin typeface="Marianne"/>
                <a:ea typeface="Marianne"/>
                <a:cs typeface="Marianne"/>
              </a:rPr>
              <a:t>Retour vers le développeur « shift-left » &gt; les indicateurs doivent s’améliorer !</a:t>
            </a:r>
            <a:endParaRPr sz="1600" b="0">
              <a:solidFill>
                <a:schemeClr val="tx1"/>
              </a:solidFill>
              <a:latin typeface="Marianne"/>
              <a:ea typeface="Marianne"/>
              <a:cs typeface="Marianne"/>
            </a:endParaRPr>
          </a:p>
          <a:p>
            <a:pPr marL="261848" marR="0" lvl="0" indent="-261848" algn="l">
              <a:lnSpc>
                <a:spcPts val="1724"/>
              </a:lnSpc>
              <a:spcBef>
                <a:spcPts val="0"/>
              </a:spcBef>
              <a:spcAft>
                <a:spcPts val="0"/>
              </a:spcAft>
              <a:buClr>
                <a:srgbClr val="000000"/>
              </a:buClr>
              <a:buSzPts val="1800"/>
              <a:buFont typeface="Arial"/>
              <a:buChar char="•"/>
              <a:defRPr/>
            </a:pPr>
            <a:r>
              <a:rPr lang="fr-FR" sz="1600" b="0" i="0" u="none" strike="noStrike" cap="none" spc="0">
                <a:solidFill>
                  <a:schemeClr val="tx1"/>
                </a:solidFill>
                <a:latin typeface="Marianne"/>
                <a:ea typeface="Marianne"/>
                <a:cs typeface="Marianne"/>
              </a:rPr>
              <a:t>Analyse statique de code ( qualité du code )</a:t>
            </a:r>
          </a:p>
          <a:p>
            <a:pPr marL="261848" marR="0" lvl="0" indent="-261848" algn="l">
              <a:lnSpc>
                <a:spcPts val="1724"/>
              </a:lnSpc>
              <a:spcBef>
                <a:spcPts val="0"/>
              </a:spcBef>
              <a:spcAft>
                <a:spcPts val="0"/>
              </a:spcAft>
              <a:buClr>
                <a:srgbClr val="000000"/>
              </a:buClr>
              <a:buSzPts val="1800"/>
              <a:buFont typeface="Arial"/>
              <a:buChar char="•"/>
              <a:defRPr/>
            </a:pPr>
            <a:r>
              <a:rPr lang="fr-FR" sz="1600" b="0" i="0" u="none" strike="noStrike" cap="none" spc="0">
                <a:solidFill>
                  <a:schemeClr val="tx1"/>
                </a:solidFill>
                <a:latin typeface="Marianne"/>
                <a:ea typeface="Marianne"/>
                <a:cs typeface="Marianne"/>
              </a:rPr>
              <a:t>Détection des secrets dans le code</a:t>
            </a:r>
          </a:p>
          <a:p>
            <a:pPr marL="261848" marR="0" lvl="0" indent="-261848" algn="l">
              <a:lnSpc>
                <a:spcPts val="1724"/>
              </a:lnSpc>
              <a:spcBef>
                <a:spcPts val="0"/>
              </a:spcBef>
              <a:spcAft>
                <a:spcPts val="0"/>
              </a:spcAft>
              <a:buClr>
                <a:srgbClr val="000000"/>
              </a:buClr>
              <a:buSzPts val="1800"/>
              <a:buFont typeface="Arial"/>
              <a:buChar char="•"/>
              <a:defRPr/>
            </a:pPr>
            <a:r>
              <a:rPr lang="fr-FR" sz="1600" b="0" i="0" u="none" strike="noStrike" cap="none" spc="0">
                <a:solidFill>
                  <a:schemeClr val="tx1"/>
                </a:solidFill>
                <a:latin typeface="Marianne"/>
                <a:ea typeface="Marianne"/>
                <a:cs typeface="Marianne"/>
              </a:rPr>
              <a:t>Analyse des vulnérabilité connues ( CVE ) pour les images importées</a:t>
            </a:r>
          </a:p>
          <a:p>
            <a:pPr marL="261848" marR="0" lvl="0" indent="-261848" algn="l">
              <a:lnSpc>
                <a:spcPts val="1724"/>
              </a:lnSpc>
              <a:spcBef>
                <a:spcPts val="0"/>
              </a:spcBef>
              <a:spcAft>
                <a:spcPts val="0"/>
              </a:spcAft>
              <a:buClr>
                <a:srgbClr val="000000"/>
              </a:buClr>
              <a:buSzPts val="1800"/>
              <a:buFont typeface="Arial"/>
              <a:buChar char="•"/>
              <a:defRPr/>
            </a:pPr>
            <a:r>
              <a:rPr lang="fr-FR" sz="1600" b="0" i="0" u="none" strike="noStrike" cap="none" spc="0">
                <a:solidFill>
                  <a:schemeClr val="tx1"/>
                </a:solidFill>
                <a:latin typeface="Marianne"/>
                <a:ea typeface="Marianne"/>
                <a:cs typeface="Marianne"/>
              </a:rPr>
              <a:t>Construction des images à partir de source de confiance ( registry )</a:t>
            </a:r>
            <a:endParaRPr sz="1600" b="0">
              <a:solidFill>
                <a:schemeClr val="tx1"/>
              </a:solidFill>
              <a:latin typeface="Marianne"/>
              <a:ea typeface="Marianne"/>
              <a:cs typeface="Marianne"/>
            </a:endParaRPr>
          </a:p>
          <a:p>
            <a:pPr marL="261848" marR="0" lvl="0" indent="-261848" algn="l">
              <a:lnSpc>
                <a:spcPts val="1724"/>
              </a:lnSpc>
              <a:spcBef>
                <a:spcPts val="0"/>
              </a:spcBef>
              <a:spcAft>
                <a:spcPts val="0"/>
              </a:spcAft>
              <a:buClr>
                <a:srgbClr val="000000"/>
              </a:buClr>
              <a:buSzPts val="1800"/>
              <a:buFont typeface="Arial"/>
              <a:buChar char="•"/>
              <a:defRPr/>
            </a:pPr>
            <a:r>
              <a:rPr lang="fr-FR" sz="1600" b="0" i="0" u="none" strike="noStrike" cap="none" spc="0">
                <a:solidFill>
                  <a:schemeClr val="tx1"/>
                </a:solidFill>
                <a:latin typeface="Marianne"/>
                <a:ea typeface="Marianne"/>
                <a:cs typeface="Marianne"/>
              </a:rPr>
              <a:t>Analyse des vulnérabilité ( CVE ) pour les images construites</a:t>
            </a:r>
            <a:endParaRPr sz="1600" b="0">
              <a:solidFill>
                <a:schemeClr val="tx1"/>
              </a:solidFill>
              <a:latin typeface="Marianne"/>
              <a:ea typeface="Marianne"/>
              <a:cs typeface="Marianne"/>
            </a:endParaRPr>
          </a:p>
          <a:p>
            <a:pPr marL="261848" marR="0" lvl="0" indent="-261848" algn="l">
              <a:lnSpc>
                <a:spcPts val="1724"/>
              </a:lnSpc>
              <a:spcBef>
                <a:spcPts val="0"/>
              </a:spcBef>
              <a:spcAft>
                <a:spcPts val="0"/>
              </a:spcAft>
              <a:buClr>
                <a:srgbClr val="000000"/>
              </a:buClr>
              <a:buSzPts val="1800"/>
              <a:buFont typeface="Arial"/>
              <a:buChar char="•"/>
              <a:defRPr/>
            </a:pPr>
            <a:r>
              <a:rPr lang="fr-FR" sz="1600" b="0" i="0" u="none" strike="noStrike" cap="none" spc="0">
                <a:solidFill>
                  <a:schemeClr val="tx1"/>
                </a:solidFill>
                <a:latin typeface="Marianne"/>
                <a:ea typeface="Marianne"/>
                <a:cs typeface="Marianne"/>
              </a:rPr>
              <a:t>Test de non régression</a:t>
            </a:r>
          </a:p>
          <a:p>
            <a:pPr marL="261848" marR="0" lvl="0" indent="-261848" algn="l">
              <a:lnSpc>
                <a:spcPts val="1724"/>
              </a:lnSpc>
              <a:spcBef>
                <a:spcPts val="0"/>
              </a:spcBef>
              <a:spcAft>
                <a:spcPts val="0"/>
              </a:spcAft>
              <a:buClr>
                <a:srgbClr val="000000"/>
              </a:buClr>
              <a:buSzPts val="1800"/>
              <a:buFont typeface="Arial"/>
              <a:buChar char="•"/>
              <a:defRPr/>
            </a:pPr>
            <a:r>
              <a:rPr lang="fr-FR" sz="1600" b="0" i="0" u="none" strike="noStrike" cap="none" spc="0">
                <a:solidFill>
                  <a:schemeClr val="tx1"/>
                </a:solidFill>
                <a:latin typeface="Marianne"/>
                <a:ea typeface="Marianne"/>
                <a:cs typeface="Marianne"/>
              </a:rPr>
              <a:t>Selon besoin spécificités de l’application : tests additionnels / performance / sécurité</a:t>
            </a:r>
            <a:endParaRPr sz="1600" b="0" i="0" u="none" strike="noStrike" cap="none" spc="0">
              <a:solidFill>
                <a:schemeClr val="tx1"/>
              </a:solidFill>
              <a:latin typeface="Marianne"/>
              <a:ea typeface="Marianne"/>
              <a:cs typeface="Marianne"/>
            </a:endParaRPr>
          </a:p>
          <a:p>
            <a:pPr marL="261848" marR="0" lvl="0" indent="-261848" algn="l">
              <a:lnSpc>
                <a:spcPts val="1724"/>
              </a:lnSpc>
              <a:spcBef>
                <a:spcPts val="0"/>
              </a:spcBef>
              <a:spcAft>
                <a:spcPts val="0"/>
              </a:spcAft>
              <a:buClr>
                <a:srgbClr val="000000"/>
              </a:buClr>
              <a:buSzPts val="1800"/>
              <a:buFont typeface="Arial"/>
              <a:buChar char="•"/>
              <a:defRPr/>
            </a:pPr>
            <a:r>
              <a:rPr lang="fr-FR" sz="1600" b="0" i="0" u="none" strike="noStrike" cap="none" spc="0">
                <a:solidFill>
                  <a:schemeClr val="tx1"/>
                </a:solidFill>
                <a:latin typeface="Marianne"/>
                <a:ea typeface="Marianne"/>
                <a:cs typeface="Marianne"/>
              </a:rPr>
              <a:t>Vérification générale d’ensemble :</a:t>
            </a:r>
          </a:p>
          <a:p>
            <a:pPr marL="661897" marR="0" lvl="1" indent="-261847" algn="l">
              <a:lnSpc>
                <a:spcPts val="1724"/>
              </a:lnSpc>
              <a:spcBef>
                <a:spcPts val="0"/>
              </a:spcBef>
              <a:spcAft>
                <a:spcPts val="0"/>
              </a:spcAft>
              <a:buClr>
                <a:srgbClr val="000000"/>
              </a:buClr>
              <a:buSzPts val="1800"/>
              <a:buFont typeface="Arial"/>
              <a:buChar char="•"/>
              <a:defRPr/>
            </a:pPr>
            <a:r>
              <a:rPr lang="fr-FR" sz="1600" b="0" i="0" u="none" strike="noStrike" cap="none" spc="0">
                <a:solidFill>
                  <a:schemeClr val="tx1"/>
                </a:solidFill>
                <a:latin typeface="Marianne"/>
                <a:ea typeface="Marianne"/>
                <a:cs typeface="Marianne"/>
              </a:rPr>
              <a:t>Vérification des manifests Kubernetes (open policy agent)</a:t>
            </a:r>
          </a:p>
          <a:p>
            <a:pPr marL="661897" marR="0" lvl="1" indent="-261847" algn="l">
              <a:lnSpc>
                <a:spcPts val="1724"/>
              </a:lnSpc>
              <a:spcBef>
                <a:spcPts val="0"/>
              </a:spcBef>
              <a:spcAft>
                <a:spcPts val="0"/>
              </a:spcAft>
              <a:buClr>
                <a:srgbClr val="000000"/>
              </a:buClr>
              <a:buSzPts val="1800"/>
              <a:buFont typeface="Arial"/>
              <a:buChar char="•"/>
              <a:defRPr/>
            </a:pPr>
            <a:r>
              <a:rPr lang="fr-FR" sz="1600" b="0" i="0" u="none" strike="noStrike" cap="none" spc="0">
                <a:solidFill>
                  <a:schemeClr val="tx1"/>
                </a:solidFill>
                <a:latin typeface="Marianne"/>
                <a:ea typeface="Marianne"/>
                <a:cs typeface="Marianne"/>
              </a:rPr>
              <a:t>Blocage certification si vulnérabilité critique identifiée / non régression non atteinte</a:t>
            </a:r>
            <a:endParaRPr/>
          </a:p>
          <a:p>
            <a:pPr marL="261848" marR="0" lvl="0" indent="-261848" algn="l">
              <a:lnSpc>
                <a:spcPts val="1724"/>
              </a:lnSpc>
              <a:spcBef>
                <a:spcPts val="0"/>
              </a:spcBef>
              <a:spcAft>
                <a:spcPts val="0"/>
              </a:spcAft>
              <a:buClr>
                <a:srgbClr val="000000"/>
              </a:buClr>
              <a:buSzPts val="1800"/>
              <a:buFont typeface="Arial"/>
              <a:buChar char="•"/>
              <a:defRPr/>
            </a:pPr>
            <a:r>
              <a:rPr lang="fr-FR" sz="1600" b="0" i="0" u="none" strike="noStrike" cap="none" spc="0">
                <a:solidFill>
                  <a:schemeClr val="tx1"/>
                </a:solidFill>
                <a:latin typeface="Marianne"/>
                <a:ea typeface="Marianne"/>
                <a:cs typeface="Marianne"/>
              </a:rPr>
              <a:t>Signature des images « production ready »</a:t>
            </a:r>
          </a:p>
          <a:p>
            <a:pPr marL="261847" marR="0" lvl="0" indent="-261847" algn="l">
              <a:lnSpc>
                <a:spcPts val="1724"/>
              </a:lnSpc>
              <a:spcBef>
                <a:spcPts val="0"/>
              </a:spcBef>
              <a:spcAft>
                <a:spcPts val="0"/>
              </a:spcAft>
              <a:buClr>
                <a:srgbClr val="000000"/>
              </a:buClr>
              <a:buSzPts val="1800"/>
              <a:buFont typeface="Arial"/>
              <a:buChar char="•"/>
              <a:defRPr/>
            </a:pPr>
            <a:endParaRPr lang="fr-FR" sz="1600" b="0" i="0" u="none" strike="noStrike" cap="none" spc="0">
              <a:solidFill>
                <a:schemeClr val="tx1"/>
              </a:solidFill>
              <a:latin typeface="Marianne"/>
              <a:ea typeface="Marianne"/>
              <a:cs typeface="Marianne"/>
            </a:endParaRPr>
          </a:p>
          <a:p>
            <a:pPr lvl="0" algn="l">
              <a:lnSpc>
                <a:spcPts val="1724"/>
              </a:lnSpc>
              <a:spcBef>
                <a:spcPts val="0"/>
              </a:spcBef>
              <a:spcAft>
                <a:spcPts val="0"/>
              </a:spcAft>
              <a:defRPr/>
            </a:pPr>
            <a:r>
              <a:rPr lang="fr-FR" sz="1600" b="1" i="0" u="none" strike="noStrike" cap="none" spc="0">
                <a:solidFill>
                  <a:schemeClr val="accent5">
                    <a:lumMod val="75000"/>
                  </a:schemeClr>
                </a:solidFill>
                <a:latin typeface="Marianne"/>
                <a:ea typeface="Marianne"/>
                <a:cs typeface="Marianne"/>
              </a:rPr>
              <a:t>En run :</a:t>
            </a:r>
            <a:r>
              <a:rPr lang="fr-FR" sz="1600" b="0" i="0" u="none" strike="noStrike" cap="none" spc="0">
                <a:solidFill>
                  <a:schemeClr val="tx1"/>
                </a:solidFill>
                <a:latin typeface="Marianne"/>
                <a:ea typeface="Marianne"/>
                <a:cs typeface="Marianne"/>
              </a:rPr>
              <a:t>  </a:t>
            </a:r>
            <a:r>
              <a:rPr lang="fr-FR" sz="1600" b="0" i="0" u="none" strike="noStrike" cap="none" spc="0">
                <a:solidFill>
                  <a:schemeClr val="bg1">
                    <a:lumMod val="50000"/>
                  </a:schemeClr>
                </a:solidFill>
                <a:latin typeface="Marianne"/>
                <a:ea typeface="Marianne"/>
                <a:cs typeface="Marianne"/>
              </a:rPr>
              <a:t>(responsabilité de la production )</a:t>
            </a:r>
            <a:endParaRPr sz="1600" b="0" i="0" u="none" strike="noStrike" cap="none" spc="0">
              <a:solidFill>
                <a:schemeClr val="bg1">
                  <a:lumMod val="50000"/>
                </a:schemeClr>
              </a:solidFill>
              <a:latin typeface="Marianne"/>
              <a:ea typeface="Marianne"/>
              <a:cs typeface="Marianne"/>
            </a:endParaRPr>
          </a:p>
          <a:p>
            <a:pPr lvl="0" algn="l">
              <a:lnSpc>
                <a:spcPts val="1724"/>
              </a:lnSpc>
              <a:spcBef>
                <a:spcPts val="0"/>
              </a:spcBef>
              <a:spcAft>
                <a:spcPts val="0"/>
              </a:spcAft>
              <a:defRPr/>
            </a:pPr>
            <a:r>
              <a:rPr lang="fr-FR" sz="1600" b="0" i="0" u="none" strike="noStrike" cap="none" spc="0">
                <a:solidFill>
                  <a:schemeClr val="tx1"/>
                </a:solidFill>
                <a:latin typeface="Marianne"/>
                <a:ea typeface="Marianne"/>
                <a:cs typeface="Marianne"/>
              </a:rPr>
              <a:t>+Scan régulier de l’ensemble des images pour déterminer de nouvelles vulnérabilités =&gt; shift-left / alertes</a:t>
            </a:r>
          </a:p>
          <a:p>
            <a:pPr lvl="0" algn="l">
              <a:lnSpc>
                <a:spcPts val="1724"/>
              </a:lnSpc>
              <a:spcBef>
                <a:spcPts val="0"/>
              </a:spcBef>
              <a:spcAft>
                <a:spcPts val="0"/>
              </a:spcAft>
              <a:defRPr/>
            </a:pPr>
            <a:r>
              <a:rPr lang="fr-FR" sz="1600" b="0" i="0" u="none" strike="noStrike" cap="none" spc="0">
                <a:solidFill>
                  <a:schemeClr val="tx1"/>
                </a:solidFill>
                <a:latin typeface="Marianne"/>
                <a:ea typeface="Marianne"/>
                <a:cs typeface="Marianne"/>
              </a:rPr>
              <a:t>+Vérification comportementale en Run ( rootless &amp; policies &amp; pot de miel)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79444888" name="Rectangle 479444887"/>
          <p:cNvSpPr/>
          <p:nvPr/>
        </p:nvSpPr>
        <p:spPr bwMode="auto">
          <a:xfrm>
            <a:off x="10190" y="1652755"/>
            <a:ext cx="2423894" cy="5255172"/>
          </a:xfrm>
          <a:prstGeom prst="rect">
            <a:avLst/>
          </a:prstGeom>
          <a:solidFill>
            <a:srgbClr val="23293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40136553" name=" 40136552"/>
          <p:cNvSpPr/>
          <p:nvPr/>
        </p:nvSpPr>
        <p:spPr bwMode="auto">
          <a:xfrm>
            <a:off x="6163273" y="7855176"/>
            <a:ext cx="45787" cy="365790"/>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pic>
        <p:nvPicPr>
          <p:cNvPr id="644882367" name="Image 644882366"/>
          <p:cNvPicPr>
            <a:picLocks noChangeAspect="1"/>
          </p:cNvPicPr>
          <p:nvPr/>
        </p:nvPicPr>
        <p:blipFill>
          <a:blip r:embed="rId2" cstate="email">
            <a:extLst>
              <a:ext uri="{28A0092B-C50C-407E-A947-70E740481C1C}">
                <a14:useLocalDpi xmlns:a14="http://schemas.microsoft.com/office/drawing/2010/main"/>
              </a:ext>
            </a:extLst>
          </a:blip>
          <a:stretch/>
        </p:blipFill>
        <p:spPr bwMode="auto">
          <a:xfrm>
            <a:off x="194710" y="4637340"/>
            <a:ext cx="1943820" cy="2177244"/>
          </a:xfrm>
          <a:prstGeom prst="rect">
            <a:avLst/>
          </a:prstGeom>
        </p:spPr>
      </p:pic>
      <p:pic>
        <p:nvPicPr>
          <p:cNvPr id="62662787" name="Image 62662786"/>
          <p:cNvPicPr>
            <a:picLocks noChangeAspect="1"/>
          </p:cNvPicPr>
          <p:nvPr/>
        </p:nvPicPr>
        <p:blipFill>
          <a:blip r:embed="rId3" cstate="email">
            <a:extLst>
              <a:ext uri="{28A0092B-C50C-407E-A947-70E740481C1C}">
                <a14:useLocalDpi xmlns:a14="http://schemas.microsoft.com/office/drawing/2010/main"/>
              </a:ext>
            </a:extLst>
          </a:blip>
          <a:stretch/>
        </p:blipFill>
        <p:spPr bwMode="auto">
          <a:xfrm>
            <a:off x="62327" y="1698049"/>
            <a:ext cx="2255738" cy="3183345"/>
          </a:xfrm>
          <a:prstGeom prst="rect">
            <a:avLst/>
          </a:prstGeom>
        </p:spPr>
      </p:pic>
      <p:sp>
        <p:nvSpPr>
          <p:cNvPr id="2085557795" name="Rectangle 52"/>
          <p:cNvSpPr/>
          <p:nvPr/>
        </p:nvSpPr>
        <p:spPr bwMode="auto">
          <a:xfrm>
            <a:off x="3330734" y="3167317"/>
            <a:ext cx="4480560" cy="54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nSpc>
                <a:spcPts val="995"/>
              </a:lnSpc>
              <a:buClr>
                <a:srgbClr val="000000"/>
              </a:buClr>
              <a:defRPr/>
            </a:pPr>
            <a:endParaRPr lang="fr-FR" sz="700" b="1">
              <a:solidFill>
                <a:srgbClr val="FFFFFF"/>
              </a:solidFill>
              <a:latin typeface="Marianne"/>
              <a:cs typeface="Calibri"/>
            </a:endParaRPr>
          </a:p>
        </p:txBody>
      </p:sp>
      <p:sp>
        <p:nvSpPr>
          <p:cNvPr id="1736164553" name="Rectangle 53"/>
          <p:cNvSpPr/>
          <p:nvPr/>
        </p:nvSpPr>
        <p:spPr bwMode="auto">
          <a:xfrm>
            <a:off x="3339208" y="5853683"/>
            <a:ext cx="4480560" cy="54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nSpc>
                <a:spcPts val="995"/>
              </a:lnSpc>
              <a:buClr>
                <a:srgbClr val="000000"/>
              </a:buClr>
              <a:defRPr/>
            </a:pPr>
            <a:endParaRPr lang="fr-FR" sz="700" b="1">
              <a:solidFill>
                <a:srgbClr val="FFFFFF"/>
              </a:solidFill>
              <a:latin typeface="Marianne"/>
              <a:cs typeface="Calibri"/>
            </a:endParaRPr>
          </a:p>
        </p:txBody>
      </p:sp>
      <p:sp>
        <p:nvSpPr>
          <p:cNvPr id="1102421960" name="Rectangle 51"/>
          <p:cNvSpPr/>
          <p:nvPr/>
        </p:nvSpPr>
        <p:spPr bwMode="auto">
          <a:xfrm>
            <a:off x="3267923" y="4241278"/>
            <a:ext cx="5980242" cy="1188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t" anchorCtr="0" forceAA="0" compatLnSpc="1">
            <a:prstTxWarp prst="textNoShape">
              <a:avLst/>
            </a:prstTxWarp>
            <a:spAutoFit/>
          </a:bodyPr>
          <a:lstStyle/>
          <a:p>
            <a:pPr marL="0" marR="0" lvl="0" indent="0" algn="l" defTabSz="801601">
              <a:spcBef>
                <a:spcPts val="0"/>
              </a:spcBef>
              <a:spcAft>
                <a:spcPts val="393"/>
              </a:spcAft>
              <a:buClr>
                <a:srgbClr val="000000"/>
              </a:buClr>
              <a:buSzTx/>
              <a:buFont typeface="Arial"/>
              <a:buNone/>
              <a:defRPr/>
            </a:pPr>
            <a:r>
              <a:rPr lang="fr-FR" sz="3600" b="1" i="0" u="none" strike="noStrike" cap="none" spc="0">
                <a:ln>
                  <a:noFill/>
                </a:ln>
                <a:solidFill>
                  <a:srgbClr val="4F81BD">
                    <a:lumMod val="50000"/>
                  </a:srgbClr>
                </a:solidFill>
                <a:latin typeface="Marianne"/>
                <a:cs typeface="Calibri"/>
              </a:rPr>
              <a:t>4 - Cadre pour les développeurs</a:t>
            </a:r>
            <a:endParaRPr lang="fr-FR" sz="3600" b="0" i="0" u="none" strike="noStrike" cap="none" spc="0">
              <a:ln>
                <a:noFill/>
              </a:ln>
              <a:solidFill>
                <a:srgbClr val="FFFFFF"/>
              </a:solidFill>
              <a:latin typeface="Arial"/>
              <a:cs typeface="Arial"/>
            </a:endParaRPr>
          </a:p>
        </p:txBody>
      </p:sp>
      <p:pic>
        <p:nvPicPr>
          <p:cNvPr id="1851022664" name="Image 1524840921"/>
          <p:cNvPicPr>
            <a:picLocks noChangeAspect="1"/>
          </p:cNvPicPr>
          <p:nvPr/>
        </p:nvPicPr>
        <p:blipFill>
          <a:blip r:embed="rId4" cstate="email">
            <a:extLst>
              <a:ext uri="{28A0092B-C50C-407E-A947-70E740481C1C}">
                <a14:useLocalDpi xmlns:a14="http://schemas.microsoft.com/office/drawing/2010/main"/>
              </a:ext>
            </a:extLst>
          </a:blip>
          <a:srcRect/>
          <a:stretch/>
        </p:blipFill>
        <p:spPr bwMode="auto">
          <a:xfrm>
            <a:off x="9069507" y="1375020"/>
            <a:ext cx="2562222" cy="547430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44398481" name="Google Shape;46;g10c6199fe6c_1_0"/>
          <p:cNvSpPr txBox="1"/>
          <p:nvPr/>
        </p:nvSpPr>
        <p:spPr bwMode="auto">
          <a:xfrm>
            <a:off x="1395185" y="91910"/>
            <a:ext cx="10588399" cy="1152648"/>
          </a:xfrm>
          <a:prstGeom prst="rect">
            <a:avLst/>
          </a:prstGeom>
          <a:noFill/>
          <a:ln>
            <a:noFill/>
          </a:ln>
        </p:spPr>
        <p:txBody>
          <a:bodyPr spcFirstLastPara="1" wrap="square" lIns="434844" tIns="217422" rIns="434844" bIns="217422" anchor="t" anchorCtr="0">
            <a:noAutofit/>
          </a:bodyPr>
          <a:lstStyle/>
          <a:p>
            <a:pPr marL="0" marR="0" lvl="0" indent="0" algn="l">
              <a:lnSpc>
                <a:spcPct val="100000"/>
              </a:lnSpc>
              <a:spcBef>
                <a:spcPts val="0"/>
              </a:spcBef>
              <a:spcAft>
                <a:spcPts val="0"/>
              </a:spcAft>
              <a:buClr>
                <a:schemeClr val="dk1"/>
              </a:buClr>
              <a:buSzPts val="3200"/>
              <a:buFont typeface="Arial"/>
              <a:buNone/>
              <a:defRPr/>
            </a:pPr>
            <a:r>
              <a:rPr lang="fr-FR" sz="2800" b="1" i="0" u="none" strike="noStrike" cap="none" spc="0">
                <a:solidFill>
                  <a:schemeClr val="accent5">
                    <a:lumMod val="75000"/>
                  </a:schemeClr>
                </a:solidFill>
                <a:latin typeface="Marianne"/>
                <a:ea typeface="Marianne"/>
                <a:cs typeface="Marianne"/>
              </a:rPr>
              <a:t>Les principes clés de l’offre Cloud Native</a:t>
            </a:r>
            <a:endParaRPr/>
          </a:p>
        </p:txBody>
      </p:sp>
      <p:sp>
        <p:nvSpPr>
          <p:cNvPr id="444592667" name="TextBox 451551104"/>
          <p:cNvSpPr txBox="1"/>
          <p:nvPr/>
        </p:nvSpPr>
        <p:spPr bwMode="auto">
          <a:xfrm>
            <a:off x="631773" y="764704"/>
            <a:ext cx="11576061" cy="2050610"/>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600" dirty="0">
                <a:solidFill>
                  <a:schemeClr val="accent5">
                    <a:lumMod val="75000"/>
                  </a:schemeClr>
                </a:solidFill>
                <a:latin typeface="Marianne"/>
              </a:rPr>
              <a:t>Le </a:t>
            </a:r>
            <a:r>
              <a:rPr sz="1600" dirty="0" err="1">
                <a:solidFill>
                  <a:schemeClr val="accent5">
                    <a:lumMod val="75000"/>
                  </a:schemeClr>
                </a:solidFill>
                <a:latin typeface="Marianne"/>
              </a:rPr>
              <a:t>modèle</a:t>
            </a:r>
            <a:r>
              <a:rPr sz="1600" dirty="0">
                <a:solidFill>
                  <a:schemeClr val="accent5">
                    <a:lumMod val="75000"/>
                  </a:schemeClr>
                </a:solidFill>
                <a:latin typeface="Marianne"/>
              </a:rPr>
              <a:t> de </a:t>
            </a:r>
            <a:r>
              <a:rPr sz="1600" dirty="0" err="1">
                <a:solidFill>
                  <a:schemeClr val="accent5">
                    <a:lumMod val="75000"/>
                  </a:schemeClr>
                </a:solidFill>
                <a:latin typeface="Marianne"/>
              </a:rPr>
              <a:t>responsabilité</a:t>
            </a:r>
            <a:r>
              <a:rPr sz="1600" dirty="0">
                <a:solidFill>
                  <a:schemeClr val="accent5">
                    <a:lumMod val="75000"/>
                  </a:schemeClr>
                </a:solidFill>
                <a:latin typeface="Marianne"/>
              </a:rPr>
              <a:t> </a:t>
            </a:r>
            <a:r>
              <a:rPr sz="1600" dirty="0" err="1">
                <a:solidFill>
                  <a:schemeClr val="accent5">
                    <a:lumMod val="75000"/>
                  </a:schemeClr>
                </a:solidFill>
                <a:latin typeface="Marianne"/>
              </a:rPr>
              <a:t>proposée</a:t>
            </a:r>
            <a:r>
              <a:rPr sz="1600" dirty="0">
                <a:solidFill>
                  <a:schemeClr val="accent5">
                    <a:lumMod val="75000"/>
                  </a:schemeClr>
                </a:solidFill>
                <a:latin typeface="Marianne"/>
              </a:rPr>
              <a:t> </a:t>
            </a:r>
            <a:r>
              <a:rPr sz="1600" dirty="0" err="1">
                <a:solidFill>
                  <a:schemeClr val="accent5">
                    <a:lumMod val="75000"/>
                  </a:schemeClr>
                </a:solidFill>
                <a:latin typeface="Marianne"/>
              </a:rPr>
              <a:t>en</a:t>
            </a:r>
            <a:r>
              <a:rPr sz="1600" dirty="0">
                <a:solidFill>
                  <a:schemeClr val="accent5">
                    <a:lumMod val="75000"/>
                  </a:schemeClr>
                </a:solidFill>
                <a:latin typeface="Marianne"/>
              </a:rPr>
              <a:t> « mode </a:t>
            </a:r>
            <a:r>
              <a:rPr sz="1600" dirty="0" err="1">
                <a:solidFill>
                  <a:schemeClr val="accent5">
                    <a:lumMod val="75000"/>
                  </a:schemeClr>
                </a:solidFill>
                <a:latin typeface="Marianne"/>
              </a:rPr>
              <a:t>produit</a:t>
            </a:r>
            <a:r>
              <a:rPr sz="1600" dirty="0">
                <a:solidFill>
                  <a:schemeClr val="accent5">
                    <a:lumMod val="75000"/>
                  </a:schemeClr>
                </a:solidFill>
                <a:latin typeface="Marianne"/>
              </a:rPr>
              <a:t> » : </a:t>
            </a:r>
            <a:r>
              <a:rPr sz="1600" b="1" dirty="0">
                <a:solidFill>
                  <a:schemeClr val="accent5">
                    <a:lumMod val="75000"/>
                  </a:schemeClr>
                </a:solidFill>
                <a:latin typeface="Marianne"/>
              </a:rPr>
              <a:t>« You build it, you run it, you support it »</a:t>
            </a:r>
            <a:endParaRPr sz="1600" dirty="0">
              <a:solidFill>
                <a:schemeClr val="accent5">
                  <a:lumMod val="75000"/>
                </a:schemeClr>
              </a:solidFill>
              <a:latin typeface="Marianne"/>
            </a:endParaRPr>
          </a:p>
          <a:p>
            <a:pPr>
              <a:defRPr/>
            </a:pPr>
            <a:r>
              <a:rPr sz="1600" b="0" i="0" u="none" dirty="0">
                <a:solidFill>
                  <a:srgbClr val="000000"/>
                </a:solidFill>
                <a:latin typeface="Arial"/>
                <a:ea typeface="Arial"/>
                <a:cs typeface="Arial"/>
              </a:rPr>
              <a:t>–</a:t>
            </a:r>
            <a:r>
              <a:rPr sz="1600" b="0" i="0" u="none" dirty="0">
                <a:solidFill>
                  <a:srgbClr val="000000"/>
                </a:solidFill>
                <a:latin typeface="Marianne"/>
                <a:ea typeface="Marianne"/>
                <a:cs typeface="Marianne"/>
              </a:rPr>
              <a:t>Le </a:t>
            </a:r>
            <a:r>
              <a:rPr sz="1600" b="0" i="0" u="none" dirty="0" err="1">
                <a:solidFill>
                  <a:srgbClr val="000000"/>
                </a:solidFill>
                <a:latin typeface="Marianne"/>
                <a:ea typeface="Marianne"/>
                <a:cs typeface="Marianne"/>
              </a:rPr>
              <a:t>développeur</a:t>
            </a:r>
            <a:r>
              <a:rPr sz="1600" b="0" i="0" u="none" dirty="0">
                <a:solidFill>
                  <a:srgbClr val="000000"/>
                </a:solidFill>
                <a:latin typeface="Marianne"/>
                <a:ea typeface="Marianne"/>
                <a:cs typeface="Marianne"/>
              </a:rPr>
              <a:t> </a:t>
            </a:r>
            <a:r>
              <a:rPr sz="1600" b="0" i="0" u="none" dirty="0" err="1">
                <a:solidFill>
                  <a:srgbClr val="000000"/>
                </a:solidFill>
                <a:latin typeface="Marianne"/>
                <a:ea typeface="Marianne"/>
                <a:cs typeface="Marianne"/>
              </a:rPr>
              <a:t>décline</a:t>
            </a:r>
            <a:r>
              <a:rPr sz="1600" b="0" i="0" u="none" dirty="0">
                <a:solidFill>
                  <a:srgbClr val="000000"/>
                </a:solidFill>
                <a:latin typeface="Marianne"/>
                <a:ea typeface="Marianne"/>
                <a:cs typeface="Marianne"/>
              </a:rPr>
              <a:t> le pipeline de </a:t>
            </a:r>
            <a:r>
              <a:rPr sz="1600" b="0" i="0" u="none" dirty="0" err="1">
                <a:solidFill>
                  <a:srgbClr val="000000"/>
                </a:solidFill>
                <a:latin typeface="Marianne"/>
                <a:ea typeface="Marianne"/>
                <a:cs typeface="Marianne"/>
              </a:rPr>
              <a:t>référence</a:t>
            </a:r>
            <a:r>
              <a:rPr sz="1600" b="0" i="0" u="none" dirty="0">
                <a:solidFill>
                  <a:srgbClr val="000000"/>
                </a:solidFill>
                <a:latin typeface="Marianne"/>
                <a:ea typeface="Marianne"/>
                <a:cs typeface="Marianne"/>
              </a:rPr>
              <a:t>, </a:t>
            </a:r>
            <a:r>
              <a:rPr sz="1600" b="0" i="0" u="none" dirty="0" err="1">
                <a:solidFill>
                  <a:srgbClr val="000000"/>
                </a:solidFill>
                <a:latin typeface="Marianne"/>
                <a:ea typeface="Marianne"/>
                <a:cs typeface="Marianne"/>
              </a:rPr>
              <a:t>choix</a:t>
            </a:r>
            <a:r>
              <a:rPr sz="1600" b="0" i="0" u="none" dirty="0">
                <a:solidFill>
                  <a:srgbClr val="000000"/>
                </a:solidFill>
                <a:latin typeface="Marianne"/>
                <a:ea typeface="Marianne"/>
                <a:cs typeface="Marianne"/>
              </a:rPr>
              <a:t> libre de </a:t>
            </a:r>
            <a:r>
              <a:rPr sz="1600" b="0" i="0" u="none" dirty="0" err="1">
                <a:solidFill>
                  <a:srgbClr val="000000"/>
                </a:solidFill>
                <a:latin typeface="Marianne"/>
                <a:ea typeface="Marianne"/>
                <a:cs typeface="Marianne"/>
              </a:rPr>
              <a:t>l’outillage</a:t>
            </a:r>
            <a:r>
              <a:rPr sz="1600" b="0" i="0" u="none" dirty="0">
                <a:solidFill>
                  <a:srgbClr val="000000"/>
                </a:solidFill>
                <a:latin typeface="Marianne"/>
                <a:ea typeface="Marianne"/>
                <a:cs typeface="Marianne"/>
              </a:rPr>
              <a:t> pour </a:t>
            </a:r>
            <a:r>
              <a:rPr sz="1600" b="0" i="0" u="none" dirty="0" err="1">
                <a:solidFill>
                  <a:srgbClr val="000000"/>
                </a:solidFill>
                <a:latin typeface="Marianne"/>
                <a:ea typeface="Marianne"/>
                <a:cs typeface="Marianne"/>
              </a:rPr>
              <a:t>sa</a:t>
            </a:r>
            <a:r>
              <a:rPr sz="1600" b="0" i="0" u="none" dirty="0">
                <a:solidFill>
                  <a:srgbClr val="000000"/>
                </a:solidFill>
                <a:latin typeface="Marianne"/>
                <a:ea typeface="Marianne"/>
                <a:cs typeface="Marianne"/>
              </a:rPr>
              <a:t> </a:t>
            </a:r>
            <a:r>
              <a:rPr sz="1600" b="0" i="0" u="none" dirty="0" err="1">
                <a:solidFill>
                  <a:srgbClr val="000000"/>
                </a:solidFill>
                <a:latin typeface="Marianne"/>
                <a:ea typeface="Marianne"/>
                <a:cs typeface="Marianne"/>
              </a:rPr>
              <a:t>partie</a:t>
            </a:r>
            <a:r>
              <a:rPr sz="1600" b="0" i="0" u="none" dirty="0">
                <a:solidFill>
                  <a:srgbClr val="000000"/>
                </a:solidFill>
                <a:latin typeface="Marianne"/>
                <a:ea typeface="Marianne"/>
                <a:cs typeface="Marianne"/>
              </a:rPr>
              <a:t> ;</a:t>
            </a:r>
          </a:p>
          <a:p>
            <a:pPr marL="305906" indent="-305906">
              <a:buFont typeface="Arial"/>
              <a:buChar char="–"/>
              <a:defRPr/>
            </a:pPr>
            <a:r>
              <a:rPr sz="1600" b="0" i="0" u="none" dirty="0" err="1">
                <a:solidFill>
                  <a:srgbClr val="000000"/>
                </a:solidFill>
                <a:latin typeface="Marianne"/>
                <a:ea typeface="Marianne"/>
                <a:cs typeface="Marianne"/>
              </a:rPr>
              <a:t>L’administration</a:t>
            </a:r>
            <a:r>
              <a:rPr sz="1600" b="0" i="0" u="none" dirty="0">
                <a:solidFill>
                  <a:srgbClr val="000000"/>
                </a:solidFill>
                <a:latin typeface="Marianne"/>
                <a:ea typeface="Marianne"/>
                <a:cs typeface="Marianne"/>
              </a:rPr>
              <a:t> met </a:t>
            </a:r>
            <a:r>
              <a:rPr sz="1600" b="0" i="0" u="none" dirty="0" err="1">
                <a:solidFill>
                  <a:srgbClr val="000000"/>
                </a:solidFill>
                <a:latin typeface="Marianne"/>
                <a:ea typeface="Marianne"/>
                <a:cs typeface="Marianne"/>
              </a:rPr>
              <a:t>à</a:t>
            </a:r>
            <a:r>
              <a:rPr sz="1600" b="0" i="0" u="none" dirty="0">
                <a:solidFill>
                  <a:srgbClr val="000000"/>
                </a:solidFill>
                <a:latin typeface="Marianne"/>
                <a:ea typeface="Marianne"/>
                <a:cs typeface="Marianne"/>
              </a:rPr>
              <a:t> disposition </a:t>
            </a:r>
            <a:r>
              <a:rPr sz="1600" b="0" i="0" u="none" dirty="0" err="1">
                <a:solidFill>
                  <a:srgbClr val="000000"/>
                </a:solidFill>
                <a:latin typeface="Marianne"/>
                <a:ea typeface="Marianne"/>
                <a:cs typeface="Marianne"/>
              </a:rPr>
              <a:t>une</a:t>
            </a:r>
            <a:r>
              <a:rPr sz="1600" b="0" i="0" u="none" dirty="0">
                <a:solidFill>
                  <a:srgbClr val="000000"/>
                </a:solidFill>
                <a:latin typeface="Marianne"/>
                <a:ea typeface="Marianne"/>
                <a:cs typeface="Marianne"/>
              </a:rPr>
              <a:t> API qui </a:t>
            </a:r>
            <a:r>
              <a:rPr sz="1600" b="0" i="0" u="none" dirty="0" err="1">
                <a:solidFill>
                  <a:srgbClr val="000000"/>
                </a:solidFill>
                <a:latin typeface="Marianne"/>
                <a:ea typeface="Marianne"/>
                <a:cs typeface="Marianne"/>
              </a:rPr>
              <a:t>permet</a:t>
            </a:r>
            <a:r>
              <a:rPr sz="1600" b="0" i="0" u="none" dirty="0">
                <a:solidFill>
                  <a:srgbClr val="000000"/>
                </a:solidFill>
                <a:latin typeface="Marianne"/>
                <a:ea typeface="Marianne"/>
                <a:cs typeface="Marianne"/>
              </a:rPr>
              <a:t> le </a:t>
            </a:r>
            <a:r>
              <a:rPr sz="1600" b="0" i="0" u="none" dirty="0" err="1">
                <a:solidFill>
                  <a:srgbClr val="000000"/>
                </a:solidFill>
                <a:latin typeface="Marianne"/>
                <a:ea typeface="Marianne"/>
                <a:cs typeface="Marianne"/>
              </a:rPr>
              <a:t>déploiement</a:t>
            </a:r>
            <a:r>
              <a:rPr sz="1600" b="0" i="0" u="none" dirty="0">
                <a:solidFill>
                  <a:srgbClr val="000000"/>
                </a:solidFill>
                <a:latin typeface="Marianne"/>
                <a:ea typeface="Marianne"/>
                <a:cs typeface="Marianne"/>
              </a:rPr>
              <a:t> sur la production via rebuild ;</a:t>
            </a:r>
          </a:p>
          <a:p>
            <a:pPr marL="305906" indent="-305906">
              <a:buFont typeface="Arial"/>
              <a:buChar char="–"/>
              <a:defRPr/>
            </a:pPr>
            <a:r>
              <a:rPr sz="1600" b="0" dirty="0">
                <a:solidFill>
                  <a:schemeClr val="tx1"/>
                </a:solidFill>
                <a:latin typeface="Marianne"/>
              </a:rPr>
              <a:t>Il met </a:t>
            </a:r>
            <a:r>
              <a:rPr sz="1600" b="0" dirty="0" err="1">
                <a:solidFill>
                  <a:schemeClr val="tx1"/>
                </a:solidFill>
                <a:latin typeface="Marianne"/>
              </a:rPr>
              <a:t>en</a:t>
            </a:r>
            <a:r>
              <a:rPr sz="1600" b="0" dirty="0">
                <a:solidFill>
                  <a:schemeClr val="tx1"/>
                </a:solidFill>
                <a:latin typeface="Marianne"/>
              </a:rPr>
              <a:t> place les </a:t>
            </a:r>
            <a:r>
              <a:rPr sz="1600" b="0" dirty="0" err="1">
                <a:solidFill>
                  <a:schemeClr val="tx1"/>
                </a:solidFill>
                <a:latin typeface="Marianne"/>
              </a:rPr>
              <a:t>mesures</a:t>
            </a:r>
            <a:r>
              <a:rPr sz="1600" b="0" dirty="0">
                <a:solidFill>
                  <a:schemeClr val="tx1"/>
                </a:solidFill>
                <a:latin typeface="Marianne"/>
              </a:rPr>
              <a:t> </a:t>
            </a:r>
            <a:r>
              <a:rPr sz="1600" b="0" dirty="0" err="1">
                <a:solidFill>
                  <a:schemeClr val="tx1"/>
                </a:solidFill>
                <a:latin typeface="Marianne"/>
              </a:rPr>
              <a:t>permettant</a:t>
            </a:r>
            <a:r>
              <a:rPr sz="1600" b="0" dirty="0">
                <a:solidFill>
                  <a:schemeClr val="tx1"/>
                </a:solidFill>
                <a:latin typeface="Marianne"/>
              </a:rPr>
              <a:t> de </a:t>
            </a:r>
            <a:r>
              <a:rPr sz="1600" b="0" dirty="0" err="1">
                <a:solidFill>
                  <a:schemeClr val="tx1"/>
                </a:solidFill>
                <a:latin typeface="Marianne"/>
              </a:rPr>
              <a:t>livrer</a:t>
            </a:r>
            <a:r>
              <a:rPr sz="1600" b="0" dirty="0">
                <a:solidFill>
                  <a:schemeClr val="tx1"/>
                </a:solidFill>
                <a:latin typeface="Marianne"/>
              </a:rPr>
              <a:t> un code de </a:t>
            </a:r>
            <a:r>
              <a:rPr sz="1600" b="0" dirty="0" err="1">
                <a:solidFill>
                  <a:schemeClr val="tx1"/>
                </a:solidFill>
                <a:latin typeface="Marianne"/>
              </a:rPr>
              <a:t>qualité</a:t>
            </a:r>
            <a:r>
              <a:rPr sz="1600" b="0" dirty="0">
                <a:solidFill>
                  <a:schemeClr val="tx1"/>
                </a:solidFill>
                <a:latin typeface="Marianne"/>
              </a:rPr>
              <a:t>, </a:t>
            </a:r>
            <a:r>
              <a:rPr sz="1600" b="0" dirty="0" err="1">
                <a:solidFill>
                  <a:schemeClr val="tx1"/>
                </a:solidFill>
                <a:latin typeface="Marianne"/>
              </a:rPr>
              <a:t>l’absence</a:t>
            </a:r>
            <a:r>
              <a:rPr sz="1600" b="0" dirty="0">
                <a:solidFill>
                  <a:schemeClr val="tx1"/>
                </a:solidFill>
                <a:latin typeface="Marianne"/>
              </a:rPr>
              <a:t> de </a:t>
            </a:r>
            <a:r>
              <a:rPr sz="1600" b="0" dirty="0" err="1">
                <a:solidFill>
                  <a:schemeClr val="tx1"/>
                </a:solidFill>
                <a:latin typeface="Marianne"/>
              </a:rPr>
              <a:t>vulnérabilité</a:t>
            </a:r>
            <a:r>
              <a:rPr sz="1600" b="0" dirty="0">
                <a:solidFill>
                  <a:schemeClr val="tx1"/>
                </a:solidFill>
                <a:latin typeface="Marianne"/>
              </a:rPr>
              <a:t> / secret ;</a:t>
            </a:r>
            <a:endParaRPr sz="1600" b="0" i="0" u="none" dirty="0">
              <a:solidFill>
                <a:srgbClr val="000000"/>
              </a:solidFill>
              <a:latin typeface="Marianne"/>
              <a:ea typeface="Marianne"/>
              <a:cs typeface="Marianne"/>
            </a:endParaRPr>
          </a:p>
          <a:p>
            <a:pPr marL="305906" indent="-305906">
              <a:buFont typeface="Arial"/>
              <a:buChar char="–"/>
              <a:defRPr/>
            </a:pPr>
            <a:r>
              <a:rPr sz="1600" b="0" dirty="0" err="1">
                <a:solidFill>
                  <a:schemeClr val="tx1"/>
                </a:solidFill>
                <a:latin typeface="Marianne"/>
              </a:rPr>
              <a:t>l’offre</a:t>
            </a:r>
            <a:r>
              <a:rPr sz="1600" b="0" dirty="0">
                <a:solidFill>
                  <a:schemeClr val="tx1"/>
                </a:solidFill>
                <a:latin typeface="Marianne"/>
              </a:rPr>
              <a:t> Cloud(pi)Native propose </a:t>
            </a:r>
            <a:r>
              <a:rPr sz="1600" b="0" dirty="0" err="1">
                <a:solidFill>
                  <a:schemeClr val="tx1"/>
                </a:solidFill>
                <a:latin typeface="Marianne"/>
              </a:rPr>
              <a:t>une</a:t>
            </a:r>
            <a:r>
              <a:rPr sz="1600" b="0" dirty="0">
                <a:solidFill>
                  <a:schemeClr val="tx1"/>
                </a:solidFill>
                <a:latin typeface="Marianne"/>
              </a:rPr>
              <a:t> </a:t>
            </a:r>
            <a:r>
              <a:rPr sz="1600" b="0" dirty="0" err="1">
                <a:solidFill>
                  <a:schemeClr val="tx1"/>
                </a:solidFill>
                <a:latin typeface="Marianne"/>
              </a:rPr>
              <a:t>offre</a:t>
            </a:r>
            <a:r>
              <a:rPr sz="1600" b="0" dirty="0">
                <a:solidFill>
                  <a:schemeClr val="tx1"/>
                </a:solidFill>
                <a:latin typeface="Marianne"/>
              </a:rPr>
              <a:t> </a:t>
            </a:r>
            <a:r>
              <a:rPr sz="1600" b="0" dirty="0" err="1">
                <a:solidFill>
                  <a:schemeClr val="tx1"/>
                </a:solidFill>
                <a:latin typeface="Marianne"/>
              </a:rPr>
              <a:t>combinée</a:t>
            </a:r>
            <a:r>
              <a:rPr sz="1600" b="0" dirty="0">
                <a:solidFill>
                  <a:schemeClr val="tx1"/>
                </a:solidFill>
                <a:latin typeface="Marianne"/>
              </a:rPr>
              <a:t> </a:t>
            </a:r>
            <a:r>
              <a:rPr sz="1600" b="0" dirty="0" err="1">
                <a:solidFill>
                  <a:schemeClr val="tx1"/>
                </a:solidFill>
                <a:latin typeface="Marianne"/>
              </a:rPr>
              <a:t>Chaine</a:t>
            </a:r>
            <a:r>
              <a:rPr sz="1600" b="0" dirty="0">
                <a:solidFill>
                  <a:schemeClr val="tx1"/>
                </a:solidFill>
                <a:latin typeface="Marianne"/>
              </a:rPr>
              <a:t> DSO </a:t>
            </a:r>
            <a:r>
              <a:rPr sz="1600" b="0" dirty="0" err="1">
                <a:solidFill>
                  <a:schemeClr val="tx1"/>
                </a:solidFill>
                <a:latin typeface="Marianne"/>
              </a:rPr>
              <a:t>amenant</a:t>
            </a:r>
            <a:r>
              <a:rPr sz="1600" b="0" dirty="0">
                <a:solidFill>
                  <a:schemeClr val="tx1"/>
                </a:solidFill>
                <a:latin typeface="Marianne"/>
              </a:rPr>
              <a:t> un </a:t>
            </a:r>
            <a:r>
              <a:rPr sz="1600" b="0" dirty="0" err="1">
                <a:solidFill>
                  <a:schemeClr val="tx1"/>
                </a:solidFill>
                <a:latin typeface="Marianne"/>
              </a:rPr>
              <a:t>niveau</a:t>
            </a:r>
            <a:r>
              <a:rPr sz="1600" b="0" dirty="0">
                <a:solidFill>
                  <a:schemeClr val="tx1"/>
                </a:solidFill>
                <a:latin typeface="Marianne"/>
              </a:rPr>
              <a:t> de </a:t>
            </a:r>
            <a:r>
              <a:rPr sz="1600" b="0" dirty="0" err="1">
                <a:solidFill>
                  <a:schemeClr val="tx1"/>
                </a:solidFill>
                <a:latin typeface="Marianne"/>
              </a:rPr>
              <a:t>confiance</a:t>
            </a:r>
            <a:r>
              <a:rPr sz="1600" b="0" dirty="0">
                <a:solidFill>
                  <a:schemeClr val="tx1"/>
                </a:solidFill>
                <a:latin typeface="Marianne"/>
              </a:rPr>
              <a:t> et </a:t>
            </a:r>
            <a:r>
              <a:rPr sz="1600" b="0" dirty="0" err="1">
                <a:solidFill>
                  <a:schemeClr val="tx1"/>
                </a:solidFill>
                <a:latin typeface="Marianne"/>
              </a:rPr>
              <a:t>d’abstraction</a:t>
            </a:r>
            <a:r>
              <a:rPr sz="1600" b="0" dirty="0">
                <a:solidFill>
                  <a:schemeClr val="tx1"/>
                </a:solidFill>
                <a:latin typeface="Marianne"/>
              </a:rPr>
              <a:t> + un </a:t>
            </a:r>
            <a:r>
              <a:rPr sz="1600" b="0" dirty="0" err="1">
                <a:solidFill>
                  <a:schemeClr val="tx1"/>
                </a:solidFill>
                <a:latin typeface="Marianne"/>
              </a:rPr>
              <a:t>hébergement</a:t>
            </a:r>
            <a:r>
              <a:rPr sz="1600" b="0" dirty="0">
                <a:solidFill>
                  <a:schemeClr val="tx1"/>
                </a:solidFill>
                <a:latin typeface="Marianne"/>
              </a:rPr>
              <a:t> </a:t>
            </a:r>
            <a:r>
              <a:rPr sz="1600" b="0" dirty="0" err="1">
                <a:solidFill>
                  <a:schemeClr val="tx1"/>
                </a:solidFill>
                <a:latin typeface="Marianne"/>
              </a:rPr>
              <a:t>kubernetes</a:t>
            </a:r>
            <a:r>
              <a:rPr sz="1600" b="0" dirty="0">
                <a:solidFill>
                  <a:schemeClr val="tx1"/>
                </a:solidFill>
                <a:latin typeface="Marianne"/>
              </a:rPr>
              <a:t> </a:t>
            </a:r>
            <a:r>
              <a:rPr sz="1600" b="0" dirty="0" err="1">
                <a:solidFill>
                  <a:schemeClr val="tx1"/>
                </a:solidFill>
                <a:latin typeface="Marianne"/>
              </a:rPr>
              <a:t>étatique</a:t>
            </a:r>
            <a:r>
              <a:rPr sz="1600" b="0" dirty="0">
                <a:solidFill>
                  <a:schemeClr val="tx1"/>
                </a:solidFill>
                <a:latin typeface="Marianne"/>
              </a:rPr>
              <a:t>, NP &amp; DR</a:t>
            </a:r>
          </a:p>
          <a:p>
            <a:pPr marL="305905" indent="-305905">
              <a:buFont typeface="Arial"/>
              <a:buChar char="–"/>
              <a:defRPr/>
            </a:pPr>
            <a:r>
              <a:rPr sz="1600" b="0" dirty="0">
                <a:solidFill>
                  <a:schemeClr val="tx1"/>
                </a:solidFill>
                <a:latin typeface="Marianne"/>
              </a:rPr>
              <a:t>le </a:t>
            </a:r>
            <a:r>
              <a:rPr sz="1600" b="0" dirty="0" err="1">
                <a:solidFill>
                  <a:schemeClr val="tx1"/>
                </a:solidFill>
                <a:latin typeface="Marianne"/>
              </a:rPr>
              <a:t>développeur</a:t>
            </a:r>
            <a:r>
              <a:rPr sz="1600" b="0" dirty="0">
                <a:solidFill>
                  <a:schemeClr val="tx1"/>
                </a:solidFill>
                <a:latin typeface="Marianne"/>
              </a:rPr>
              <a:t> assure </a:t>
            </a:r>
            <a:r>
              <a:rPr sz="1600" b="0" dirty="0" err="1">
                <a:solidFill>
                  <a:schemeClr val="tx1"/>
                </a:solidFill>
                <a:latin typeface="Marianne"/>
              </a:rPr>
              <a:t>l’observabilité</a:t>
            </a:r>
            <a:r>
              <a:rPr sz="1600" b="0" dirty="0">
                <a:solidFill>
                  <a:schemeClr val="tx1"/>
                </a:solidFill>
                <a:latin typeface="Marianne"/>
              </a:rPr>
              <a:t> du pipeline </a:t>
            </a:r>
            <a:r>
              <a:rPr sz="1600" b="0" dirty="0" err="1">
                <a:solidFill>
                  <a:schemeClr val="tx1"/>
                </a:solidFill>
                <a:latin typeface="Marianne"/>
              </a:rPr>
              <a:t>d’ensemble</a:t>
            </a:r>
            <a:r>
              <a:rPr sz="1600" b="0" dirty="0">
                <a:solidFill>
                  <a:schemeClr val="tx1"/>
                </a:solidFill>
                <a:latin typeface="Marianne"/>
              </a:rPr>
              <a:t> et de </a:t>
            </a:r>
            <a:r>
              <a:rPr sz="1600" b="0" dirty="0" err="1">
                <a:solidFill>
                  <a:schemeClr val="tx1"/>
                </a:solidFill>
                <a:latin typeface="Marianne"/>
              </a:rPr>
              <a:t>l’application</a:t>
            </a:r>
            <a:endParaRPr sz="1600" b="0" dirty="0">
              <a:solidFill>
                <a:schemeClr val="tx1"/>
              </a:solidFill>
              <a:latin typeface="Marianne"/>
            </a:endParaRPr>
          </a:p>
          <a:p>
            <a:pPr marL="305907" indent="-305907">
              <a:buFont typeface="Arial"/>
              <a:buChar char="–"/>
              <a:defRPr/>
            </a:pPr>
            <a:r>
              <a:rPr sz="1600" b="0" dirty="0" err="1">
                <a:solidFill>
                  <a:schemeClr val="tx1"/>
                </a:solidFill>
                <a:latin typeface="Marianne"/>
              </a:rPr>
              <a:t>elle</a:t>
            </a:r>
            <a:r>
              <a:rPr sz="1600" b="0" dirty="0">
                <a:solidFill>
                  <a:schemeClr val="tx1"/>
                </a:solidFill>
                <a:latin typeface="Marianne"/>
              </a:rPr>
              <a:t> </a:t>
            </a:r>
            <a:r>
              <a:rPr sz="1600" b="0" dirty="0" err="1">
                <a:solidFill>
                  <a:schemeClr val="tx1"/>
                </a:solidFill>
                <a:latin typeface="Marianne"/>
              </a:rPr>
              <a:t>permet</a:t>
            </a:r>
            <a:r>
              <a:rPr sz="1600" b="0" dirty="0">
                <a:solidFill>
                  <a:schemeClr val="tx1"/>
                </a:solidFill>
                <a:latin typeface="Marianne"/>
              </a:rPr>
              <a:t> de disposer </a:t>
            </a:r>
            <a:r>
              <a:rPr lang="fr-FR" sz="1600" b="0" i="0" u="none" strike="noStrike" cap="none" spc="0" dirty="0">
                <a:solidFill>
                  <a:schemeClr val="tx1"/>
                </a:solidFill>
                <a:latin typeface="Marianne"/>
                <a:ea typeface="Marianne"/>
                <a:cs typeface="Marianne"/>
              </a:rPr>
              <a:t>d’environnement stables ( </a:t>
            </a:r>
            <a:r>
              <a:rPr lang="fr-FR" sz="1600" b="0" i="0" u="none" strike="noStrike" cap="none" spc="0" dirty="0" err="1">
                <a:solidFill>
                  <a:schemeClr val="tx1"/>
                </a:solidFill>
                <a:latin typeface="Marianne"/>
                <a:ea typeface="Marianne"/>
                <a:cs typeface="Marianne"/>
              </a:rPr>
              <a:t>staging</a:t>
            </a:r>
            <a:r>
              <a:rPr lang="fr-FR" sz="1600" b="0" i="0" u="none" strike="noStrike" cap="none" spc="0" dirty="0">
                <a:solidFill>
                  <a:schemeClr val="tx1"/>
                </a:solidFill>
                <a:latin typeface="Marianne"/>
                <a:ea typeface="Marianne"/>
                <a:cs typeface="Marianne"/>
              </a:rPr>
              <a:t>, productions)  et éphémères à la volée (</a:t>
            </a:r>
            <a:r>
              <a:rPr lang="fr-FR" sz="1600" b="0" i="0" u="none" strike="noStrike" cap="none" spc="0" dirty="0" err="1">
                <a:solidFill>
                  <a:schemeClr val="tx1"/>
                </a:solidFill>
                <a:latin typeface="Marianne"/>
                <a:ea typeface="Marianne"/>
                <a:cs typeface="Marianne"/>
              </a:rPr>
              <a:t>build</a:t>
            </a:r>
            <a:r>
              <a:rPr lang="fr-FR" sz="1600" b="0" i="0" u="none" strike="noStrike" cap="none" spc="0" dirty="0">
                <a:solidFill>
                  <a:schemeClr val="tx1"/>
                </a:solidFill>
                <a:latin typeface="Marianne"/>
                <a:ea typeface="Marianne"/>
                <a:cs typeface="Marianne"/>
              </a:rPr>
              <a:t>).</a:t>
            </a:r>
            <a:r>
              <a:rPr sz="1600" b="0" dirty="0">
                <a:solidFill>
                  <a:schemeClr val="tx1"/>
                </a:solidFill>
                <a:latin typeface="Marianne"/>
              </a:rPr>
              <a:t> </a:t>
            </a:r>
          </a:p>
        </p:txBody>
      </p:sp>
      <p:pic>
        <p:nvPicPr>
          <p:cNvPr id="1715666282" name="Graphic 2" descr="Gears with solid fill"/>
          <p:cNvPicPr>
            <a:picLocks noChangeAspect="1"/>
          </p:cNvPicPr>
          <p:nvPr/>
        </p:nvPicPr>
        <p:blipFill>
          <a:blip r:embed="rId2" cstate="email">
            <a:extLst>
              <a:ext uri="{28A0092B-C50C-407E-A947-70E740481C1C}">
                <a14:useLocalDpi xmlns:a14="http://schemas.microsoft.com/office/drawing/2010/main"/>
              </a:ext>
            </a:extLst>
          </a:blip>
          <a:stretch/>
        </p:blipFill>
        <p:spPr bwMode="auto">
          <a:xfrm>
            <a:off x="81441" y="1454171"/>
            <a:ext cx="550332" cy="550332"/>
          </a:xfrm>
          <a:prstGeom prst="rect">
            <a:avLst/>
          </a:prstGeom>
        </p:spPr>
      </p:pic>
      <p:pic>
        <p:nvPicPr>
          <p:cNvPr id="1158383946" name="Graphic 5" descr="Chevron arrows with solid fill"/>
          <p:cNvPicPr>
            <a:picLocks noChangeAspect="1"/>
          </p:cNvPicPr>
          <p:nvPr/>
        </p:nvPicPr>
        <p:blipFill>
          <a:blip r:embed="rId3" cstate="email">
            <a:extLst>
              <a:ext uri="{28A0092B-C50C-407E-A947-70E740481C1C}">
                <a14:useLocalDpi xmlns:a14="http://schemas.microsoft.com/office/drawing/2010/main"/>
              </a:ext>
            </a:extLst>
          </a:blip>
          <a:stretch/>
        </p:blipFill>
        <p:spPr bwMode="auto">
          <a:xfrm>
            <a:off x="33462" y="4419714"/>
            <a:ext cx="550332" cy="550332"/>
          </a:xfrm>
          <a:prstGeom prst="rect">
            <a:avLst/>
          </a:prstGeom>
        </p:spPr>
      </p:pic>
      <p:pic>
        <p:nvPicPr>
          <p:cNvPr id="891242646" name="Graphic 7" descr="Continuous Improvement with solid fill"/>
          <p:cNvPicPr>
            <a:picLocks noChangeAspect="1"/>
          </p:cNvPicPr>
          <p:nvPr/>
        </p:nvPicPr>
        <p:blipFill>
          <a:blip r:embed="rId4" cstate="email">
            <a:extLst>
              <a:ext uri="{28A0092B-C50C-407E-A947-70E740481C1C}">
                <a14:useLocalDpi xmlns:a14="http://schemas.microsoft.com/office/drawing/2010/main"/>
              </a:ext>
            </a:extLst>
          </a:blip>
          <a:stretch/>
        </p:blipFill>
        <p:spPr bwMode="auto">
          <a:xfrm>
            <a:off x="33462" y="5724835"/>
            <a:ext cx="550332" cy="550332"/>
          </a:xfrm>
          <a:prstGeom prst="rect">
            <a:avLst/>
          </a:prstGeom>
        </p:spPr>
      </p:pic>
      <p:pic>
        <p:nvPicPr>
          <p:cNvPr id="710014661" name="Graphic 11" descr="Shield Tick with solid fill"/>
          <p:cNvPicPr>
            <a:picLocks noChangeAspect="1"/>
          </p:cNvPicPr>
          <p:nvPr/>
        </p:nvPicPr>
        <p:blipFill>
          <a:blip r:embed="rId5" cstate="email">
            <a:extLst>
              <a:ext uri="{28A0092B-C50C-407E-A947-70E740481C1C}">
                <a14:useLocalDpi xmlns:a14="http://schemas.microsoft.com/office/drawing/2010/main"/>
              </a:ext>
            </a:extLst>
          </a:blip>
          <a:stretch/>
        </p:blipFill>
        <p:spPr bwMode="auto">
          <a:xfrm>
            <a:off x="81441" y="3164272"/>
            <a:ext cx="550332" cy="550332"/>
          </a:xfrm>
          <a:prstGeom prst="rect">
            <a:avLst/>
          </a:prstGeom>
        </p:spPr>
      </p:pic>
      <p:sp>
        <p:nvSpPr>
          <p:cNvPr id="229448911" name="TextBox 18"/>
          <p:cNvSpPr txBox="1"/>
          <p:nvPr/>
        </p:nvSpPr>
        <p:spPr bwMode="auto">
          <a:xfrm>
            <a:off x="712593" y="3027789"/>
            <a:ext cx="11443518" cy="106713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lang="fr-FR" sz="1600">
                <a:solidFill>
                  <a:schemeClr val="tx1"/>
                </a:solidFill>
                <a:latin typeface="Marianne"/>
              </a:rPr>
              <a:t>L’offre permet d’autonomiser le développeur pour assurer les </a:t>
            </a:r>
            <a:r>
              <a:rPr lang="fr-FR" sz="1600" b="1">
                <a:solidFill>
                  <a:srgbClr val="215968"/>
                </a:solidFill>
                <a:latin typeface="Marianne"/>
              </a:rPr>
              <a:t>livraisons continues et favorise le « shift-left »</a:t>
            </a:r>
            <a:endParaRPr lang="fr-FR" sz="1600">
              <a:solidFill>
                <a:schemeClr val="tx1"/>
              </a:solidFill>
              <a:latin typeface="Marianne"/>
            </a:endParaRPr>
          </a:p>
          <a:p>
            <a:pPr>
              <a:defRPr/>
            </a:pPr>
            <a:r>
              <a:rPr lang="fr-FR" sz="1600">
                <a:solidFill>
                  <a:schemeClr val="tx1"/>
                </a:solidFill>
                <a:latin typeface="Marianne"/>
              </a:rPr>
              <a:t>La plateforme renforce </a:t>
            </a:r>
            <a:r>
              <a:rPr lang="fr-FR" sz="1600" b="0" i="0" u="none" strike="noStrike" cap="none" spc="0">
                <a:solidFill>
                  <a:schemeClr val="tx1"/>
                </a:solidFill>
                <a:latin typeface="Marianne"/>
                <a:ea typeface="Marianne"/>
                <a:cs typeface="Marianne"/>
              </a:rPr>
              <a:t>la sûreté </a:t>
            </a:r>
            <a:r>
              <a:rPr lang="fr-FR" sz="1600" b="0" i="0" u="none" strike="noStrike" cap="none" spc="0">
                <a:solidFill>
                  <a:srgbClr val="215968"/>
                </a:solidFill>
                <a:latin typeface="Marianne"/>
                <a:ea typeface="Marianne"/>
                <a:cs typeface="Marianne"/>
              </a:rPr>
              <a:t>(</a:t>
            </a:r>
            <a:r>
              <a:rPr lang="fr-FR" sz="1600" b="1" i="0" u="none" strike="noStrike" cap="none" spc="0">
                <a:solidFill>
                  <a:srgbClr val="215968"/>
                </a:solidFill>
                <a:latin typeface="Marianne"/>
                <a:ea typeface="Marianne"/>
                <a:cs typeface="Marianne"/>
              </a:rPr>
              <a:t>sécurité, test, qualité..</a:t>
            </a:r>
            <a:r>
              <a:rPr lang="fr-FR" sz="1600" b="0" i="0" u="none" strike="noStrike" cap="none" spc="0">
                <a:solidFill>
                  <a:srgbClr val="215968"/>
                </a:solidFill>
                <a:latin typeface="Marianne"/>
                <a:ea typeface="Marianne"/>
                <a:cs typeface="Marianne"/>
              </a:rPr>
              <a:t>) </a:t>
            </a:r>
            <a:r>
              <a:rPr lang="fr-FR" sz="1600" b="0" i="0" u="none" strike="noStrike" cap="none" spc="0">
                <a:solidFill>
                  <a:schemeClr val="tx1"/>
                </a:solidFill>
                <a:latin typeface="Marianne"/>
                <a:ea typeface="Marianne"/>
                <a:cs typeface="Marianne"/>
              </a:rPr>
              <a:t>par la reconstruction à partir du code source et d’un cadre d’audit / tests automatisé et diminue le risque résiduel. ( facilite homologation )</a:t>
            </a:r>
          </a:p>
          <a:p>
            <a:pPr>
              <a:defRPr/>
            </a:pPr>
            <a:r>
              <a:rPr lang="fr-FR" sz="1600" b="0" i="0" u="none" strike="noStrike" cap="none" spc="0">
                <a:solidFill>
                  <a:schemeClr val="tx1"/>
                </a:solidFill>
                <a:latin typeface="Marianne"/>
                <a:ea typeface="Marianne"/>
                <a:cs typeface="Marianne"/>
              </a:rPr>
              <a:t>Le référencement des images de base est mis à disposition des développeurs.</a:t>
            </a:r>
          </a:p>
        </p:txBody>
      </p:sp>
      <p:sp>
        <p:nvSpPr>
          <p:cNvPr id="398472113" name="TextBox 19"/>
          <p:cNvSpPr txBox="1"/>
          <p:nvPr/>
        </p:nvSpPr>
        <p:spPr bwMode="auto">
          <a:xfrm>
            <a:off x="697725" y="4295361"/>
            <a:ext cx="11511263" cy="2529874"/>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lang="fr-FR" sz="1600" b="0" i="0" u="none" strike="noStrike" cap="none" spc="0">
                <a:solidFill>
                  <a:schemeClr val="tx1"/>
                </a:solidFill>
                <a:latin typeface="Marianne"/>
                <a:ea typeface="Marianne"/>
                <a:cs typeface="Marianne"/>
              </a:rPr>
              <a:t>Un cadre d’intégration applicatif est proposé, il permet de </a:t>
            </a:r>
            <a:r>
              <a:rPr lang="fr-FR" sz="1600">
                <a:solidFill>
                  <a:schemeClr val="tx1"/>
                </a:solidFill>
                <a:latin typeface="Marianne"/>
              </a:rPr>
              <a:t>tirer parti de l’offre, favorise l’évolutivité, la maîtrise du coût du possession du produit numérique ainsi que le coût de gestion du run des applications par l’administration.</a:t>
            </a:r>
          </a:p>
          <a:p>
            <a:pPr>
              <a:defRPr/>
            </a:pPr>
            <a:endParaRPr lang="fr-FR" sz="1600">
              <a:solidFill>
                <a:schemeClr val="tx1"/>
              </a:solidFill>
              <a:latin typeface="Marianne"/>
            </a:endParaRPr>
          </a:p>
          <a:p>
            <a:pPr>
              <a:defRPr/>
            </a:pPr>
            <a:r>
              <a:rPr lang="fr-FR" sz="1600">
                <a:solidFill>
                  <a:schemeClr val="tx1"/>
                </a:solidFill>
                <a:latin typeface="Marianne"/>
              </a:rPr>
              <a:t>L’adaptabilité du modèle Kubernetes permet de faire évoluer facilement l’architecture de l’application à faible impact, il n’est plus nécessaire de tout spécifier à la première ligne de code.</a:t>
            </a:r>
          </a:p>
          <a:p>
            <a:pPr>
              <a:defRPr/>
            </a:pPr>
            <a:endParaRPr lang="fr-FR" sz="1600">
              <a:solidFill>
                <a:schemeClr val="tx1"/>
              </a:solidFill>
              <a:latin typeface="Marianne"/>
            </a:endParaRPr>
          </a:p>
          <a:p>
            <a:pPr>
              <a:defRPr/>
            </a:pPr>
            <a:r>
              <a:rPr sz="1600" b="0" i="0" u="none">
                <a:solidFill>
                  <a:srgbClr val="000000"/>
                </a:solidFill>
                <a:latin typeface="Marianne"/>
                <a:ea typeface="Marianne"/>
                <a:cs typeface="Marianne"/>
              </a:rPr>
              <a:t>Cible self-service pour les clients. Tarification interministérielle Dinum.</a:t>
            </a:r>
          </a:p>
          <a:p>
            <a:pPr>
              <a:defRPr/>
            </a:pPr>
            <a:r>
              <a:rPr sz="1600" b="0" i="0" u="none">
                <a:solidFill>
                  <a:srgbClr val="000000"/>
                </a:solidFill>
                <a:latin typeface="Marianne"/>
                <a:ea typeface="Marianne"/>
                <a:cs typeface="Marianne"/>
              </a:rPr>
              <a:t>Gouvernance de l’offre en modalité agile, incrément de programme tous les 2,5 mois via un Pi planning.</a:t>
            </a:r>
          </a:p>
          <a:p>
            <a:pPr>
              <a:defRPr/>
            </a:pPr>
            <a:r>
              <a:rPr sz="1600" b="0" i="0" u="none">
                <a:solidFill>
                  <a:srgbClr val="000000"/>
                </a:solidFill>
                <a:latin typeface="Marianne"/>
                <a:ea typeface="Marianne"/>
                <a:cs typeface="Marianne"/>
              </a:rPr>
              <a:t>Code de la plateforme DSO partagée via une communauté open-source  pour mieux répondre aux attentes des développeurs, clients et normaliser les pratiques entre les acteurs clouds.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022668866" name="Google Shape;18;p43"/>
          <p:cNvSpPr txBox="1">
            <a:spLocks noGrp="1"/>
          </p:cNvSpPr>
          <p:nvPr>
            <p:ph type="sldNum" idx="12"/>
          </p:nvPr>
        </p:nvSpPr>
        <p:spPr bwMode="auto">
          <a:xfrm>
            <a:off x="11422226" y="6329916"/>
            <a:ext cx="802293" cy="521284"/>
          </a:xfrm>
          <a:prstGeom prst="rect">
            <a:avLst/>
          </a:prstGeom>
          <a:noFill/>
          <a:ln>
            <a:noFill/>
          </a:ln>
        </p:spPr>
        <p:txBody>
          <a:bodyPr spcFirstLastPara="1" wrap="square" lIns="91422" tIns="45694" rIns="91422" bIns="45694" anchor="t" anchorCtr="0">
            <a:noAutofit/>
          </a:bodyPr>
          <a:lstStyle>
            <a:lvl1pPr marL="0" marR="0" lvl="0" indent="0" algn="l">
              <a:lnSpc>
                <a:spcPct val="100000"/>
              </a:lnSpc>
              <a:spcBef>
                <a:spcPts val="0"/>
              </a:spcBef>
              <a:spcAft>
                <a:spcPts val="0"/>
              </a:spcAft>
              <a:buNone/>
              <a:defRPr sz="1400" b="0" i="0" u="none" strike="noStrike" cap="none">
                <a:solidFill>
                  <a:srgbClr val="000000"/>
                </a:solidFill>
                <a:latin typeface="Arial"/>
                <a:ea typeface="Arial"/>
                <a:cs typeface="Arial"/>
              </a:defRPr>
            </a:lvl1pPr>
            <a:lvl2pPr marL="0" marR="0" lvl="1" indent="0" algn="l">
              <a:lnSpc>
                <a:spcPct val="100000"/>
              </a:lnSpc>
              <a:spcBef>
                <a:spcPts val="0"/>
              </a:spcBef>
              <a:spcAft>
                <a:spcPts val="0"/>
              </a:spcAft>
              <a:buNone/>
              <a:defRPr sz="1400" b="0" i="0" u="none" strike="noStrike" cap="none">
                <a:solidFill>
                  <a:srgbClr val="000000"/>
                </a:solidFill>
                <a:latin typeface="Arial"/>
                <a:ea typeface="Arial"/>
                <a:cs typeface="Arial"/>
              </a:defRPr>
            </a:lvl2pPr>
            <a:lvl3pPr marL="0" marR="0" lvl="2" indent="0" algn="l">
              <a:lnSpc>
                <a:spcPct val="100000"/>
              </a:lnSpc>
              <a:spcBef>
                <a:spcPts val="0"/>
              </a:spcBef>
              <a:spcAft>
                <a:spcPts val="0"/>
              </a:spcAft>
              <a:buNone/>
              <a:defRPr sz="1400" b="0" i="0" u="none" strike="noStrike" cap="none">
                <a:solidFill>
                  <a:srgbClr val="000000"/>
                </a:solidFill>
                <a:latin typeface="Arial"/>
                <a:ea typeface="Arial"/>
                <a:cs typeface="Arial"/>
              </a:defRPr>
            </a:lvl3pPr>
            <a:lvl4pPr marL="0" marR="0" lvl="3" indent="0" algn="l">
              <a:lnSpc>
                <a:spcPct val="100000"/>
              </a:lnSpc>
              <a:spcBef>
                <a:spcPts val="0"/>
              </a:spcBef>
              <a:spcAft>
                <a:spcPts val="0"/>
              </a:spcAft>
              <a:buNone/>
              <a:defRPr sz="1400" b="0" i="0" u="none" strike="noStrike" cap="none">
                <a:solidFill>
                  <a:srgbClr val="000000"/>
                </a:solidFill>
                <a:latin typeface="Arial"/>
                <a:ea typeface="Arial"/>
                <a:cs typeface="Arial"/>
              </a:defRPr>
            </a:lvl4pPr>
            <a:lvl5pPr marL="0" marR="0" lvl="4" indent="0" algn="l">
              <a:lnSpc>
                <a:spcPct val="100000"/>
              </a:lnSpc>
              <a:spcBef>
                <a:spcPts val="0"/>
              </a:spcBef>
              <a:spcAft>
                <a:spcPts val="0"/>
              </a:spcAft>
              <a:buNone/>
              <a:defRPr sz="1400" b="0" i="0" u="none" strike="noStrike" cap="none">
                <a:solidFill>
                  <a:srgbClr val="000000"/>
                </a:solidFill>
                <a:latin typeface="Arial"/>
                <a:ea typeface="Arial"/>
                <a:cs typeface="Arial"/>
              </a:defRPr>
            </a:lvl5pPr>
            <a:lvl6pPr marL="0" marR="0" lvl="5" indent="0" algn="l">
              <a:lnSpc>
                <a:spcPct val="100000"/>
              </a:lnSpc>
              <a:spcBef>
                <a:spcPts val="0"/>
              </a:spcBef>
              <a:spcAft>
                <a:spcPts val="0"/>
              </a:spcAft>
              <a:buNone/>
              <a:defRPr sz="1400" b="0" i="0" u="none" strike="noStrike" cap="none">
                <a:solidFill>
                  <a:srgbClr val="000000"/>
                </a:solidFill>
                <a:latin typeface="Arial"/>
                <a:ea typeface="Arial"/>
                <a:cs typeface="Arial"/>
              </a:defRPr>
            </a:lvl6pPr>
            <a:lvl7pPr marL="0" marR="0" lvl="6" indent="0" algn="l">
              <a:lnSpc>
                <a:spcPct val="100000"/>
              </a:lnSpc>
              <a:spcBef>
                <a:spcPts val="0"/>
              </a:spcBef>
              <a:spcAft>
                <a:spcPts val="0"/>
              </a:spcAft>
              <a:buNone/>
              <a:defRPr sz="1400" b="0" i="0" u="none" strike="noStrike" cap="none">
                <a:solidFill>
                  <a:srgbClr val="000000"/>
                </a:solidFill>
                <a:latin typeface="Arial"/>
                <a:ea typeface="Arial"/>
                <a:cs typeface="Arial"/>
              </a:defRPr>
            </a:lvl7pPr>
            <a:lvl8pPr marL="0" marR="0" lvl="7" indent="0" algn="l">
              <a:lnSpc>
                <a:spcPct val="100000"/>
              </a:lnSpc>
              <a:spcBef>
                <a:spcPts val="0"/>
              </a:spcBef>
              <a:spcAft>
                <a:spcPts val="0"/>
              </a:spcAft>
              <a:buNone/>
              <a:defRPr sz="1400" b="0" i="0" u="none" strike="noStrike" cap="none">
                <a:solidFill>
                  <a:srgbClr val="000000"/>
                </a:solidFill>
                <a:latin typeface="Arial"/>
                <a:ea typeface="Arial"/>
                <a:cs typeface="Arial"/>
              </a:defRPr>
            </a:lvl8pPr>
            <a:lvl9pPr marL="0" marR="0" lvl="8" indent="0" algn="l">
              <a:lnSpc>
                <a:spcPct val="100000"/>
              </a:lnSpc>
              <a:spcBef>
                <a:spcPts val="0"/>
              </a:spcBef>
              <a:spcAft>
                <a:spcPts val="0"/>
              </a:spcAft>
              <a:buNone/>
              <a:defRPr sz="1400" b="0" i="0" u="none" strike="noStrike" cap="none">
                <a:solidFill>
                  <a:srgbClr val="000000"/>
                </a:solidFill>
                <a:latin typeface="Arial"/>
                <a:ea typeface="Arial"/>
                <a:cs typeface="Arial"/>
              </a:defRPr>
            </a:lvl9pPr>
          </a:lstStyle>
          <a:p>
            <a:pPr marL="0" lvl="0" indent="0" algn="l">
              <a:spcBef>
                <a:spcPts val="0"/>
              </a:spcBef>
              <a:spcAft>
                <a:spcPts val="0"/>
              </a:spcAft>
              <a:buNone/>
              <a:defRPr/>
            </a:pPr>
            <a:fld id="{F2F4A333-6986-55F7-694D-0C036C836B4E}" type="slidenum">
              <a:rPr lang="fr-FR">
                <a:latin typeface="Marianne"/>
                <a:ea typeface="Marianne"/>
                <a:cs typeface="Marianne"/>
              </a:rPr>
              <a:t>19</a:t>
            </a:fld>
            <a:endParaRPr>
              <a:latin typeface="Marianne"/>
              <a:ea typeface="Marianne"/>
              <a:cs typeface="Marianne"/>
            </a:endParaRPr>
          </a:p>
        </p:txBody>
      </p:sp>
      <p:sp>
        <p:nvSpPr>
          <p:cNvPr id="9523834" name="Titre 1"/>
          <p:cNvSpPr>
            <a:spLocks noGrp="1"/>
          </p:cNvSpPr>
          <p:nvPr/>
        </p:nvSpPr>
        <p:spPr bwMode="auto">
          <a:xfrm>
            <a:off x="1776357" y="243567"/>
            <a:ext cx="8827944" cy="718480"/>
          </a:xfrm>
        </p:spPr>
        <p:txBody>
          <a:bodyPr vertOverflow="overflow" horzOverflow="clip" vert="horz" wrap="square" lIns="91440" tIns="45720" rIns="91440" bIns="45720" numCol="1" spcCol="0" rtlCol="0" fromWordArt="0" anchor="t" anchorCtr="0" forceAA="0" compatLnSpc="0">
            <a:normAutofit fontScale="95000" lnSpcReduction="1000"/>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defRPr/>
            </a:pPr>
            <a:r>
              <a:rPr lang="fr-FR" sz="2400">
                <a:solidFill>
                  <a:schemeClr val="accent5">
                    <a:lumMod val="75000"/>
                  </a:schemeClr>
                </a:solidFill>
                <a:latin typeface="Marianne"/>
                <a:ea typeface="Marianne"/>
                <a:cs typeface="Marianne"/>
              </a:rPr>
              <a:t>Le cadre d’intégration « cloud native », principes proposées</a:t>
            </a:r>
            <a:endParaRPr sz="2400">
              <a:solidFill>
                <a:schemeClr val="accent5">
                  <a:lumMod val="75000"/>
                </a:schemeClr>
              </a:solidFill>
              <a:latin typeface="Marianne"/>
              <a:ea typeface="Marianne"/>
              <a:cs typeface="Marianne"/>
            </a:endParaRPr>
          </a:p>
        </p:txBody>
      </p:sp>
      <p:sp>
        <p:nvSpPr>
          <p:cNvPr id="1100953751" name="ZoneTexte 1100953750"/>
          <p:cNvSpPr txBox="1"/>
          <p:nvPr/>
        </p:nvSpPr>
        <p:spPr bwMode="auto">
          <a:xfrm>
            <a:off x="78409" y="1015089"/>
            <a:ext cx="12061985" cy="5852458"/>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lang="fr-FR" sz="1400" b="1" i="0" u="none" strike="noStrike" cap="none" spc="0">
                <a:solidFill>
                  <a:schemeClr val="accent5">
                    <a:lumMod val="75000"/>
                  </a:schemeClr>
                </a:solidFill>
                <a:latin typeface="Marianne"/>
                <a:ea typeface="Marianne"/>
                <a:cs typeface="Marianne"/>
              </a:rPr>
              <a:t>Une obsession, « Casser le monolithe »</a:t>
            </a:r>
            <a:r>
              <a:rPr lang="fr-FR" sz="1400" b="1" i="0" u="none" strike="noStrike" cap="none" spc="0">
                <a:solidFill>
                  <a:srgbClr val="000000"/>
                </a:solidFill>
                <a:latin typeface="Marianne"/>
                <a:ea typeface="Marianne"/>
                <a:cs typeface="Marianne"/>
              </a:rPr>
              <a:t> </a:t>
            </a:r>
            <a:r>
              <a:rPr lang="fr-FR" sz="1400" b="0" i="0" u="none" strike="noStrike" cap="none" spc="0">
                <a:solidFill>
                  <a:srgbClr val="000000"/>
                </a:solidFill>
                <a:latin typeface="Marianne"/>
                <a:ea typeface="Marianne"/>
                <a:cs typeface="Marianne"/>
              </a:rPr>
              <a:t>en éliminant</a:t>
            </a:r>
            <a:r>
              <a:rPr lang="fr-FR" sz="1400" b="1" i="0" u="none" strike="noStrike" cap="none" spc="0">
                <a:solidFill>
                  <a:srgbClr val="000000"/>
                </a:solidFill>
                <a:latin typeface="Marianne"/>
                <a:ea typeface="Marianne"/>
                <a:cs typeface="Marianne"/>
              </a:rPr>
              <a:t> </a:t>
            </a:r>
            <a:r>
              <a:rPr lang="fr-FR" sz="1400" b="0" i="0" u="none" strike="noStrike" cap="none" spc="0">
                <a:solidFill>
                  <a:srgbClr val="000000"/>
                </a:solidFill>
                <a:latin typeface="Marianne"/>
                <a:ea typeface="Marianne"/>
                <a:cs typeface="Marianne"/>
              </a:rPr>
              <a:t>les couplages techniques et organisationnels</a:t>
            </a:r>
            <a:endParaRPr sz="1400" b="0" i="0" u="none" strike="noStrike" cap="none" spc="0">
              <a:solidFill>
                <a:srgbClr val="000000"/>
              </a:solidFill>
              <a:latin typeface="Marianne"/>
              <a:ea typeface="Marianne"/>
              <a:cs typeface="Marianne"/>
            </a:endParaRPr>
          </a:p>
          <a:p>
            <a:pPr marL="239815" indent="-239815">
              <a:buFont typeface="Arial"/>
              <a:buChar char="•"/>
              <a:defRPr/>
            </a:pPr>
            <a:r>
              <a:rPr lang="fr-FR" sz="1400" b="0" i="0" u="none" strike="noStrike" cap="none" spc="0">
                <a:solidFill>
                  <a:srgbClr val="4E4E4E"/>
                </a:solidFill>
                <a:latin typeface="Marianne"/>
                <a:ea typeface="Marianne"/>
                <a:cs typeface="Marianne"/>
              </a:rPr>
              <a:t>Une architecture modulaire et résiliente pour permettre un cycle de vie des composants indépendant par domaine applicatif. </a:t>
            </a:r>
            <a:endParaRPr sz="1400" b="0" i="0" u="none" strike="noStrike" cap="none" spc="0">
              <a:solidFill>
                <a:srgbClr val="000000"/>
              </a:solidFill>
              <a:latin typeface="Marianne"/>
              <a:ea typeface="Marianne"/>
              <a:cs typeface="Marianne"/>
            </a:endParaRPr>
          </a:p>
          <a:p>
            <a:pPr marL="239815" indent="-239815">
              <a:buFont typeface="Arial"/>
              <a:buChar char="•"/>
              <a:defRPr/>
            </a:pPr>
            <a:r>
              <a:rPr lang="fr-FR" sz="1400" b="0" i="0" u="none" strike="noStrike" cap="none" spc="0">
                <a:solidFill>
                  <a:srgbClr val="000000"/>
                </a:solidFill>
                <a:latin typeface="Marianne"/>
                <a:ea typeface="Marianne"/>
                <a:cs typeface="Marianne"/>
              </a:rPr>
              <a:t>Couvrir uniquement le besoin générique et minimaliste de services techniques communs au profit des applications ( sso, API GW, etc.) ;</a:t>
            </a:r>
            <a:endParaRPr sz="1400">
              <a:latin typeface="Marianne"/>
              <a:ea typeface="Marianne"/>
              <a:cs typeface="Marianne"/>
            </a:endParaRPr>
          </a:p>
          <a:p>
            <a:pPr marL="239815" indent="-239815">
              <a:buFont typeface="Arial"/>
              <a:buChar char="•"/>
              <a:defRPr/>
            </a:pPr>
            <a:r>
              <a:rPr lang="fr-FR" sz="1400" b="0" i="0" u="none" strike="noStrike" cap="none" spc="0">
                <a:solidFill>
                  <a:srgbClr val="4E4E4E"/>
                </a:solidFill>
                <a:latin typeface="Marianne"/>
                <a:ea typeface="Marianne"/>
                <a:cs typeface="Marianne"/>
              </a:rPr>
              <a:t>100% conteuneurisé et </a:t>
            </a:r>
            <a:r>
              <a:rPr lang="fr-FR" sz="1400" b="0" i="1" u="none" strike="noStrike" cap="none" spc="0">
                <a:solidFill>
                  <a:srgbClr val="4E4E4E"/>
                </a:solidFill>
                <a:latin typeface="Marianne"/>
                <a:ea typeface="Marianne"/>
                <a:cs typeface="Marianne"/>
              </a:rPr>
              <a:t>stateless </a:t>
            </a:r>
            <a:r>
              <a:rPr lang="fr-FR" sz="1400" b="0" i="0" u="none" strike="noStrike" cap="none" spc="0">
                <a:solidFill>
                  <a:srgbClr val="4E4E4E"/>
                </a:solidFill>
                <a:latin typeface="Marianne"/>
                <a:ea typeface="Marianne"/>
                <a:cs typeface="Marianne"/>
              </a:rPr>
              <a:t>et prendre en compte le cycle de fonctionnement des pods dans kubenetes. </a:t>
            </a:r>
            <a:r>
              <a:rPr lang="fr-FR" sz="1400" b="0" i="0" u="none" strike="noStrike" cap="none" spc="0">
                <a:solidFill>
                  <a:schemeClr val="bg1">
                    <a:lumMod val="50000"/>
                  </a:schemeClr>
                </a:solidFill>
                <a:latin typeface="Marianne"/>
                <a:ea typeface="Marianne"/>
                <a:cs typeface="Marianne"/>
              </a:rPr>
              <a:t>(ex : temps de démarrage)</a:t>
            </a:r>
            <a:endParaRPr lang="fr-FR" sz="1400" b="0" i="0" u="none" strike="noStrike" cap="none" spc="0">
              <a:solidFill>
                <a:srgbClr val="000000"/>
              </a:solidFill>
              <a:latin typeface="Marianne"/>
              <a:ea typeface="Marianne"/>
              <a:cs typeface="Marianne"/>
            </a:endParaRPr>
          </a:p>
          <a:p>
            <a:pPr marL="239815" indent="-239815">
              <a:buFont typeface="Arial"/>
              <a:buChar char="•"/>
              <a:defRPr/>
            </a:pPr>
            <a:r>
              <a:rPr lang="fr-FR" sz="1400" b="0" i="0" u="none" strike="noStrike" cap="none" spc="0">
                <a:solidFill>
                  <a:srgbClr val="4E4E4E"/>
                </a:solidFill>
                <a:latin typeface="Marianne"/>
                <a:ea typeface="Marianne"/>
                <a:cs typeface="Marianne"/>
              </a:rPr>
              <a:t>Minimiser la part à développer.</a:t>
            </a:r>
            <a:r>
              <a:rPr lang="fr-FR" sz="1400" b="0" i="0" u="none" strike="noStrike" cap="none" spc="0">
                <a:solidFill>
                  <a:srgbClr val="000000"/>
                </a:solidFill>
                <a:latin typeface="Marianne"/>
                <a:ea typeface="Marianne"/>
                <a:cs typeface="Marianne"/>
              </a:rPr>
              <a:t>Réutilisation du catalogue des services / référentiels de données commun. Usage de moke d’API par le développeur </a:t>
            </a:r>
          </a:p>
          <a:p>
            <a:pPr marL="239817" indent="-239817">
              <a:buFont typeface="Arial"/>
              <a:buChar char="•"/>
              <a:defRPr/>
            </a:pPr>
            <a:r>
              <a:rPr lang="fr-FR" sz="1400" b="0" i="0" u="none" strike="noStrike" cap="none" spc="0">
                <a:solidFill>
                  <a:srgbClr val="000000"/>
                </a:solidFill>
                <a:latin typeface="Marianne"/>
                <a:ea typeface="Marianne"/>
                <a:cs typeface="Marianne"/>
              </a:rPr>
              <a:t>Couplage lâche entre les applications (API) ; </a:t>
            </a:r>
            <a:endParaRPr sz="1400" b="0" i="0" u="none" strike="noStrike" cap="none" spc="0">
              <a:solidFill>
                <a:srgbClr val="000000"/>
              </a:solidFill>
              <a:latin typeface="Marianne"/>
              <a:ea typeface="Marianne"/>
              <a:cs typeface="Marianne"/>
            </a:endParaRPr>
          </a:p>
          <a:p>
            <a:pPr marL="239815" indent="-239815">
              <a:buFont typeface="Arial"/>
              <a:buChar char="•"/>
              <a:defRPr/>
            </a:pPr>
            <a:r>
              <a:rPr lang="fr-FR" sz="1400" b="0" i="0" u="none" strike="noStrike" cap="none" spc="0">
                <a:solidFill>
                  <a:srgbClr val="4E4E4E"/>
                </a:solidFill>
                <a:latin typeface="Marianne"/>
                <a:ea typeface="Marianne"/>
                <a:cs typeface="Marianne"/>
              </a:rPr>
              <a:t>Permettre la construction incrémentale dans un « pipeline » de production lean-agile permettant le déploiement et la mise à disposition par petit lot de manière fréquent et automatisé sans impact sur l’utilisateur </a:t>
            </a:r>
            <a:endParaRPr lang="fr-FR" sz="1400" b="0" i="0" u="none" strike="noStrike" cap="none" spc="0">
              <a:solidFill>
                <a:srgbClr val="000000"/>
              </a:solidFill>
              <a:latin typeface="Marianne"/>
              <a:ea typeface="Marianne"/>
              <a:cs typeface="Marianne"/>
            </a:endParaRPr>
          </a:p>
          <a:p>
            <a:pPr marL="239815" indent="-239815">
              <a:buFont typeface="Arial"/>
              <a:buChar char="•"/>
              <a:defRPr/>
            </a:pPr>
            <a:r>
              <a:rPr lang="fr-FR" sz="1400" b="0" i="0" u="none" strike="noStrike" cap="none" spc="0">
                <a:solidFill>
                  <a:srgbClr val="000000"/>
                </a:solidFill>
                <a:latin typeface="Marianne"/>
                <a:ea typeface="Marianne"/>
                <a:cs typeface="Marianne"/>
              </a:rPr>
              <a:t>Favoriser l’usage d’un stockage de type « object storage S3 » pour la persistance autant que possible ;</a:t>
            </a:r>
          </a:p>
          <a:p>
            <a:pPr marL="239817" indent="-239817">
              <a:buFont typeface="Arial"/>
              <a:buChar char="•"/>
              <a:defRPr/>
            </a:pPr>
            <a:endParaRPr sz="1400" b="1" i="0" u="none" strike="noStrike" cap="none" spc="0">
              <a:solidFill>
                <a:srgbClr val="000000"/>
              </a:solidFill>
              <a:latin typeface="Marianne"/>
              <a:ea typeface="Marianne"/>
              <a:cs typeface="Marianne"/>
            </a:endParaRPr>
          </a:p>
          <a:p>
            <a:pPr>
              <a:defRPr/>
            </a:pPr>
            <a:r>
              <a:rPr lang="fr-FR" sz="1400" b="1" i="0" u="none" strike="noStrike" cap="none" spc="0">
                <a:solidFill>
                  <a:schemeClr val="accent5">
                    <a:lumMod val="75000"/>
                  </a:schemeClr>
                </a:solidFill>
                <a:latin typeface="Marianne"/>
                <a:ea typeface="Marianne"/>
                <a:cs typeface="Marianne"/>
              </a:rPr>
              <a:t>Minimiser les besoins en flux réseau</a:t>
            </a:r>
            <a:r>
              <a:rPr lang="fr-FR" sz="1400" b="0" i="0" u="none" strike="noStrike" cap="none" spc="0">
                <a:solidFill>
                  <a:schemeClr val="accent5">
                    <a:lumMod val="75000"/>
                  </a:schemeClr>
                </a:solidFill>
                <a:latin typeface="Marianne"/>
                <a:ea typeface="Marianne"/>
                <a:cs typeface="Marianne"/>
              </a:rPr>
              <a:t> : </a:t>
            </a:r>
            <a:endParaRPr lang="fr-FR" sz="1400" b="0" i="0" u="none" strike="noStrike" cap="none" spc="0">
              <a:solidFill>
                <a:srgbClr val="000000"/>
              </a:solidFill>
              <a:latin typeface="Marianne"/>
              <a:ea typeface="Marianne"/>
              <a:cs typeface="Marianne"/>
            </a:endParaRPr>
          </a:p>
          <a:p>
            <a:pPr marL="239820" indent="-239820">
              <a:buFont typeface="Arial"/>
              <a:buChar char="•"/>
              <a:defRPr/>
            </a:pPr>
            <a:r>
              <a:rPr lang="fr-FR" sz="1400" b="0" i="0" u="none" strike="noStrike" cap="none" spc="0">
                <a:solidFill>
                  <a:srgbClr val="000000"/>
                </a:solidFill>
                <a:latin typeface="Marianne"/>
                <a:ea typeface="Marianne"/>
                <a:cs typeface="Marianne"/>
              </a:rPr>
              <a:t>normalisation et minimalisation des besoins en ouverture de flux, http/s majoritaire ;</a:t>
            </a:r>
            <a:endParaRPr sz="1400" b="0" i="0" u="none" strike="noStrike" cap="none" spc="0">
              <a:solidFill>
                <a:srgbClr val="000000"/>
              </a:solidFill>
              <a:latin typeface="Marianne"/>
              <a:ea typeface="Marianne"/>
              <a:cs typeface="Marianne"/>
            </a:endParaRPr>
          </a:p>
          <a:p>
            <a:pPr marL="239817" indent="-239817">
              <a:buFont typeface="Arial"/>
              <a:buChar char="•"/>
              <a:defRPr/>
            </a:pPr>
            <a:r>
              <a:rPr lang="fr-FR" sz="1400" b="0" i="0" u="none" strike="noStrike" cap="none" spc="0">
                <a:solidFill>
                  <a:schemeClr val="tx1"/>
                </a:solidFill>
                <a:latin typeface="Marianne"/>
                <a:ea typeface="Marianne"/>
                <a:cs typeface="Marianne"/>
              </a:rPr>
              <a:t>optimisation les besoin d’échanges synchrone ( flux) , asynchrone si couplage /besoin de réactivité faible ;</a:t>
            </a:r>
          </a:p>
          <a:p>
            <a:pPr marL="239816" indent="-239816">
              <a:buFont typeface="Arial"/>
              <a:buChar char="•"/>
              <a:defRPr/>
            </a:pPr>
            <a:r>
              <a:rPr lang="fr-FR" sz="1400" b="0" i="0" u="none" strike="noStrike" cap="none" spc="0">
                <a:solidFill>
                  <a:schemeClr val="tx1"/>
                </a:solidFill>
                <a:latin typeface="Marianne"/>
                <a:ea typeface="Marianne"/>
                <a:cs typeface="Marianne"/>
              </a:rPr>
              <a:t>limiter le besoin de point de coupage / ouverture de flux ;</a:t>
            </a:r>
            <a:endParaRPr lang="fr-FR" sz="1400" b="0" i="0" u="none" strike="noStrike" cap="none" spc="0">
              <a:solidFill>
                <a:srgbClr val="000000"/>
              </a:solidFill>
              <a:latin typeface="Marianne"/>
              <a:ea typeface="Marianne"/>
              <a:cs typeface="Marianne"/>
            </a:endParaRPr>
          </a:p>
          <a:p>
            <a:pPr marL="239816" indent="-239816">
              <a:buFont typeface="Arial"/>
              <a:buChar char="•"/>
              <a:defRPr/>
            </a:pPr>
            <a:r>
              <a:rPr lang="fr-FR" sz="1400" b="0" i="0" u="none" strike="noStrike" cap="none" spc="0">
                <a:solidFill>
                  <a:srgbClr val="000000"/>
                </a:solidFill>
                <a:latin typeface="Marianne"/>
                <a:ea typeface="Marianne"/>
                <a:cs typeface="Marianne"/>
              </a:rPr>
              <a:t>WebSockets autorisés entre l’application et le navigateur (authentifiés ) ;</a:t>
            </a:r>
            <a:endParaRPr lang="fr-FR" sz="1400" b="0" i="0" u="none" strike="noStrike" cap="none" spc="0">
              <a:solidFill>
                <a:schemeClr val="tx1"/>
              </a:solidFill>
              <a:latin typeface="Marianne"/>
              <a:ea typeface="Marianne"/>
              <a:cs typeface="Marianne"/>
            </a:endParaRPr>
          </a:p>
          <a:p>
            <a:pPr marL="239817" indent="-239817">
              <a:buFont typeface="Arial"/>
              <a:buChar char="•"/>
              <a:defRPr/>
            </a:pPr>
            <a:endParaRPr sz="1400">
              <a:solidFill>
                <a:schemeClr val="bg1">
                  <a:lumMod val="50000"/>
                </a:schemeClr>
              </a:solidFill>
              <a:latin typeface="Marianne"/>
              <a:ea typeface="Marianne"/>
              <a:cs typeface="Marianne"/>
            </a:endParaRPr>
          </a:p>
          <a:p>
            <a:pPr>
              <a:defRPr/>
            </a:pPr>
            <a:r>
              <a:rPr sz="1400" b="1">
                <a:solidFill>
                  <a:schemeClr val="accent5">
                    <a:lumMod val="75000"/>
                  </a:schemeClr>
                </a:solidFill>
                <a:latin typeface="Marianne"/>
                <a:ea typeface="Marianne"/>
                <a:cs typeface="Marianne"/>
              </a:rPr>
              <a:t>Aider la stabilité et la résilience en production :</a:t>
            </a:r>
            <a:endParaRPr sz="1400">
              <a:solidFill>
                <a:schemeClr val="accent5">
                  <a:lumMod val="75000"/>
                </a:schemeClr>
              </a:solidFill>
              <a:latin typeface="Marianne"/>
              <a:ea typeface="Marianne"/>
              <a:cs typeface="Marianne"/>
            </a:endParaRPr>
          </a:p>
          <a:p>
            <a:pPr marL="239818" indent="-239818">
              <a:buFont typeface="Arial"/>
              <a:buChar char="•"/>
              <a:defRPr/>
            </a:pPr>
            <a:r>
              <a:rPr sz="1400">
                <a:latin typeface="Marianne"/>
                <a:ea typeface="Marianne"/>
                <a:cs typeface="Marianne"/>
              </a:rPr>
              <a:t>Eliminer le glissement de configuration des plateforme (umutable) et favoriser les mise en production en blue / green ;  (reconstruction à chaque déploiement ?)</a:t>
            </a:r>
          </a:p>
          <a:p>
            <a:pPr marL="239818" indent="-239818">
              <a:buFont typeface="Arial"/>
              <a:buChar char="•"/>
              <a:defRPr/>
            </a:pPr>
            <a:r>
              <a:rPr lang="fr-FR" sz="1400" b="0" i="0" u="none" strike="noStrike" cap="none" spc="0">
                <a:solidFill>
                  <a:srgbClr val="000000"/>
                </a:solidFill>
                <a:latin typeface="Marianne"/>
                <a:ea typeface="Marianne"/>
                <a:cs typeface="Marianne"/>
              </a:rPr>
              <a:t>L’application gère sa disponibilité sans besoin d’intervention extérieur (multi-site prise en charge par la plateforme Cloud) ;</a:t>
            </a:r>
          </a:p>
          <a:p>
            <a:pPr marL="239817" indent="-239817">
              <a:buFont typeface="Arial"/>
              <a:buChar char="•"/>
              <a:defRPr/>
            </a:pPr>
            <a:r>
              <a:rPr lang="fr-FR" sz="1400" b="0" i="0" u="none" strike="noStrike" cap="none" spc="0">
                <a:solidFill>
                  <a:srgbClr val="4E4E4E"/>
                </a:solidFill>
                <a:latin typeface="Marianne"/>
                <a:ea typeface="Marianne"/>
                <a:cs typeface="Marianne"/>
              </a:rPr>
              <a:t>Intégrer « chaos monkey » dans le design </a:t>
            </a:r>
            <a:endParaRPr lang="fr-FR" sz="1400" b="0" i="0" u="none" strike="noStrike" cap="none" spc="0">
              <a:solidFill>
                <a:srgbClr val="000000"/>
              </a:solidFill>
              <a:latin typeface="Marianne"/>
              <a:ea typeface="Marianne"/>
              <a:cs typeface="Marianne"/>
            </a:endParaRPr>
          </a:p>
          <a:p>
            <a:pPr marL="239817" indent="-239817">
              <a:buFont typeface="Arial"/>
              <a:buChar char="•"/>
              <a:defRPr/>
            </a:pPr>
            <a:r>
              <a:rPr lang="fr-FR" sz="1400" b="0" i="0" u="none" strike="noStrike" cap="none" spc="0">
                <a:solidFill>
                  <a:srgbClr val="4E4E4E"/>
                </a:solidFill>
                <a:latin typeface="Marianne"/>
                <a:ea typeface="Marianne"/>
                <a:cs typeface="Marianne"/>
              </a:rPr>
              <a:t>Utiliser des </a:t>
            </a:r>
            <a:r>
              <a:rPr lang="fr-FR" sz="1400" b="0" i="1" u="none" strike="noStrike" cap="none" spc="0">
                <a:solidFill>
                  <a:srgbClr val="4E4E4E"/>
                </a:solidFill>
                <a:latin typeface="Marianne"/>
                <a:ea typeface="Marianne"/>
                <a:cs typeface="Marianne"/>
              </a:rPr>
              <a:t>opérators </a:t>
            </a:r>
            <a:r>
              <a:rPr lang="fr-FR" sz="1400" b="0" i="0" u="none" strike="noStrike" cap="none" spc="0">
                <a:solidFill>
                  <a:srgbClr val="4E4E4E"/>
                </a:solidFill>
                <a:latin typeface="Marianne"/>
                <a:ea typeface="Marianne"/>
                <a:cs typeface="Marianne"/>
              </a:rPr>
              <a:t>kubernetes autant que possible. </a:t>
            </a:r>
            <a:r>
              <a:rPr lang="fr-FR" sz="1400" b="0" i="0" u="none" strike="noStrike" cap="none" spc="0">
                <a:solidFill>
                  <a:schemeClr val="bg1">
                    <a:lumMod val="50000"/>
                  </a:schemeClr>
                </a:solidFill>
                <a:latin typeface="Marianne"/>
                <a:ea typeface="Marianne"/>
                <a:cs typeface="Marianne"/>
              </a:rPr>
              <a:t>( certains permettent de s’auto réparer et facilite les maj  )</a:t>
            </a:r>
            <a:endParaRPr sz="1400">
              <a:latin typeface="Marianne"/>
              <a:ea typeface="Marianne"/>
              <a:cs typeface="Marianne"/>
            </a:endParaRPr>
          </a:p>
          <a:p>
            <a:pPr marL="239817" indent="-239817">
              <a:buFont typeface="Arial"/>
              <a:buChar char="•"/>
              <a:defRPr/>
            </a:pPr>
            <a:r>
              <a:rPr lang="fr-FR" sz="1400" b="0" i="0" u="none" strike="noStrike" cap="none" spc="0">
                <a:solidFill>
                  <a:srgbClr val="4E4E4E"/>
                </a:solidFill>
                <a:latin typeface="Marianne"/>
                <a:ea typeface="Marianne"/>
                <a:cs typeface="Marianne"/>
              </a:rPr>
              <a:t>Pb à résoudre : résilience de la donnée entre des instances répliquées de l’application. ( ex : redis, bdd )</a:t>
            </a:r>
          </a:p>
          <a:p>
            <a:pPr marL="239817" indent="-239817">
              <a:buFont typeface="Arial"/>
              <a:buChar char="•"/>
              <a:defRPr/>
            </a:pPr>
            <a:r>
              <a:rPr lang="fr-FR" sz="1400" b="0" i="0" u="none" strike="noStrike" cap="none" spc="0">
                <a:solidFill>
                  <a:srgbClr val="4E4E4E"/>
                </a:solidFill>
                <a:latin typeface="Marianne"/>
                <a:ea typeface="Marianne"/>
                <a:cs typeface="Marianne"/>
              </a:rPr>
              <a:t>Fournir des ressources standardisées pour le déboggage rapide ex :  /healthcheck </a:t>
            </a:r>
            <a:r>
              <a:rPr lang="fr-FR" sz="1400" b="0" i="0" u="none" strike="noStrike" cap="none" spc="0">
                <a:solidFill>
                  <a:schemeClr val="bg1">
                    <a:lumMod val="50000"/>
                  </a:schemeClr>
                </a:solidFill>
                <a:latin typeface="Marianne"/>
                <a:ea typeface="Marianne"/>
                <a:cs typeface="Marianne"/>
              </a:rPr>
              <a:t>(application+problem/json en mimetype.)</a:t>
            </a:r>
          </a:p>
          <a:p>
            <a:pPr marL="239817" indent="-239817">
              <a:buFont typeface="Arial"/>
              <a:buChar char="•"/>
              <a:defRPr/>
            </a:pPr>
            <a:r>
              <a:rPr lang="fr-FR" sz="1400" b="0" i="0" u="none" strike="noStrike" cap="none" spc="0">
                <a:solidFill>
                  <a:srgbClr val="000000"/>
                </a:solidFill>
                <a:latin typeface="Marianne"/>
                <a:ea typeface="Marianne"/>
                <a:cs typeface="Marianne"/>
              </a:rPr>
              <a:t>Observabilité de l’application via normalisation des logs  (ex : tags de zone);</a:t>
            </a:r>
            <a:endParaRPr lang="fr-FR" sz="1400" b="0" i="0" u="none" strike="noStrike" cap="none" spc="0">
              <a:solidFill>
                <a:srgbClr val="4E4E4E"/>
              </a:solidFill>
              <a:latin typeface="Marianne"/>
              <a:ea typeface="Marianne"/>
              <a:cs typeface="Marianne"/>
            </a:endParaRPr>
          </a:p>
        </p:txBody>
      </p:sp>
      <p:sp>
        <p:nvSpPr>
          <p:cNvPr id="1973778664" name="ZoneTexte 1973778663"/>
          <p:cNvSpPr txBox="1"/>
          <p:nvPr/>
        </p:nvSpPr>
        <p:spPr bwMode="auto">
          <a:xfrm>
            <a:off x="1776355" y="657211"/>
            <a:ext cx="6004263" cy="304834"/>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a:solidFill>
                  <a:schemeClr val="accent5">
                    <a:lumMod val="75000"/>
                  </a:schemeClr>
                </a:solidFill>
              </a:rPr>
              <a:t>L’architecture de la solution au service du flux devops et de l’exploitabilité.</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00540691" name="Rectangle 300540690"/>
          <p:cNvSpPr/>
          <p:nvPr/>
        </p:nvSpPr>
        <p:spPr bwMode="auto">
          <a:xfrm>
            <a:off x="10190" y="1652755"/>
            <a:ext cx="2423894" cy="5255172"/>
          </a:xfrm>
          <a:prstGeom prst="rect">
            <a:avLst/>
          </a:prstGeom>
          <a:solidFill>
            <a:srgbClr val="23293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045950332" name=" 2045950331"/>
          <p:cNvSpPr/>
          <p:nvPr/>
        </p:nvSpPr>
        <p:spPr bwMode="auto">
          <a:xfrm>
            <a:off x="6163273" y="7855176"/>
            <a:ext cx="45787" cy="365790"/>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pic>
        <p:nvPicPr>
          <p:cNvPr id="124418041" name="Image 124418040"/>
          <p:cNvPicPr>
            <a:picLocks noChangeAspect="1"/>
          </p:cNvPicPr>
          <p:nvPr/>
        </p:nvPicPr>
        <p:blipFill>
          <a:blip r:embed="rId2" cstate="email">
            <a:extLst>
              <a:ext uri="{28A0092B-C50C-407E-A947-70E740481C1C}">
                <a14:useLocalDpi xmlns:a14="http://schemas.microsoft.com/office/drawing/2010/main"/>
              </a:ext>
            </a:extLst>
          </a:blip>
          <a:stretch/>
        </p:blipFill>
        <p:spPr bwMode="auto">
          <a:xfrm>
            <a:off x="194710" y="4637340"/>
            <a:ext cx="1943820" cy="2177244"/>
          </a:xfrm>
          <a:prstGeom prst="rect">
            <a:avLst/>
          </a:prstGeom>
        </p:spPr>
      </p:pic>
      <p:pic>
        <p:nvPicPr>
          <p:cNvPr id="1164045767" name="Image 1164045766"/>
          <p:cNvPicPr>
            <a:picLocks noChangeAspect="1"/>
          </p:cNvPicPr>
          <p:nvPr/>
        </p:nvPicPr>
        <p:blipFill>
          <a:blip r:embed="rId3" cstate="email">
            <a:extLst>
              <a:ext uri="{28A0092B-C50C-407E-A947-70E740481C1C}">
                <a14:useLocalDpi xmlns:a14="http://schemas.microsoft.com/office/drawing/2010/main"/>
              </a:ext>
            </a:extLst>
          </a:blip>
          <a:stretch/>
        </p:blipFill>
        <p:spPr bwMode="auto">
          <a:xfrm>
            <a:off x="62327" y="1698049"/>
            <a:ext cx="2255738" cy="3183345"/>
          </a:xfrm>
          <a:prstGeom prst="rect">
            <a:avLst/>
          </a:prstGeom>
        </p:spPr>
      </p:pic>
      <p:sp>
        <p:nvSpPr>
          <p:cNvPr id="1069574040" name="Rectangle 52"/>
          <p:cNvSpPr/>
          <p:nvPr/>
        </p:nvSpPr>
        <p:spPr bwMode="auto">
          <a:xfrm>
            <a:off x="3322258" y="2517773"/>
            <a:ext cx="4480560" cy="54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nSpc>
                <a:spcPts val="995"/>
              </a:lnSpc>
              <a:buClr>
                <a:srgbClr val="000000"/>
              </a:buClr>
              <a:defRPr/>
            </a:pPr>
            <a:endParaRPr lang="fr-FR" sz="700" b="1">
              <a:solidFill>
                <a:srgbClr val="FFFFFF"/>
              </a:solidFill>
              <a:latin typeface="Marianne"/>
              <a:cs typeface="Calibri"/>
            </a:endParaRPr>
          </a:p>
        </p:txBody>
      </p:sp>
      <p:sp>
        <p:nvSpPr>
          <p:cNvPr id="1317019486" name="Rectangle 53"/>
          <p:cNvSpPr/>
          <p:nvPr/>
        </p:nvSpPr>
        <p:spPr bwMode="auto">
          <a:xfrm>
            <a:off x="3330734" y="5204140"/>
            <a:ext cx="4480560" cy="54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nSpc>
                <a:spcPts val="995"/>
              </a:lnSpc>
              <a:buClr>
                <a:srgbClr val="000000"/>
              </a:buClr>
              <a:defRPr/>
            </a:pPr>
            <a:endParaRPr lang="fr-FR" sz="700" b="1">
              <a:solidFill>
                <a:srgbClr val="FFFFFF"/>
              </a:solidFill>
              <a:latin typeface="Marianne"/>
              <a:cs typeface="Calibri"/>
            </a:endParaRPr>
          </a:p>
        </p:txBody>
      </p:sp>
      <p:sp>
        <p:nvSpPr>
          <p:cNvPr id="239414612" name="Rectangle 51"/>
          <p:cNvSpPr/>
          <p:nvPr/>
        </p:nvSpPr>
        <p:spPr bwMode="auto">
          <a:xfrm>
            <a:off x="3259446" y="3609779"/>
            <a:ext cx="8522699" cy="640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t" anchorCtr="0" forceAA="0" compatLnSpc="1">
            <a:prstTxWarp prst="textNoShape">
              <a:avLst/>
            </a:prstTxWarp>
            <a:spAutoFit/>
          </a:bodyPr>
          <a:lstStyle/>
          <a:p>
            <a:pPr marL="0" marR="0" lvl="0" indent="0" algn="l" defTabSz="801601">
              <a:spcBef>
                <a:spcPts val="0"/>
              </a:spcBef>
              <a:spcAft>
                <a:spcPts val="393"/>
              </a:spcAft>
              <a:buClr>
                <a:srgbClr val="000000"/>
              </a:buClr>
              <a:buSzTx/>
              <a:buFont typeface="Arial"/>
              <a:buNone/>
              <a:defRPr/>
            </a:pPr>
            <a:r>
              <a:rPr lang="fr-FR" sz="3600" b="1" i="0" u="none" strike="noStrike" cap="none" spc="0">
                <a:ln>
                  <a:noFill/>
                </a:ln>
                <a:solidFill>
                  <a:srgbClr val="4F81BD">
                    <a:lumMod val="50000"/>
                  </a:srgbClr>
                </a:solidFill>
                <a:latin typeface="Marianne"/>
                <a:cs typeface="Calibri"/>
              </a:rPr>
              <a:t>1 - Contexte &amp; ambition</a:t>
            </a:r>
            <a:endParaRPr lang="fr-FR" sz="3600" b="0" i="0" u="none" strike="noStrike" cap="none" spc="0">
              <a:ln>
                <a:noFill/>
              </a:ln>
              <a:solidFill>
                <a:srgbClr val="FFFFFF"/>
              </a:solidFill>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73946964" name="Titre 1"/>
          <p:cNvSpPr>
            <a:spLocks noGrp="1"/>
          </p:cNvSpPr>
          <p:nvPr>
            <p:ph type="title"/>
          </p:nvPr>
        </p:nvSpPr>
        <p:spPr bwMode="auto">
          <a:xfrm>
            <a:off x="1776357" y="68942"/>
            <a:ext cx="9924265" cy="718482"/>
          </a:xfrm>
        </p:spPr>
        <p:txBody>
          <a:bodyPr>
            <a:normAutofit/>
          </a:bodyPr>
          <a:lstStyle/>
          <a:p>
            <a:pPr>
              <a:defRPr/>
            </a:pPr>
            <a:r>
              <a:rPr lang="fr-FR" sz="2400">
                <a:latin typeface="Marianne"/>
              </a:rPr>
              <a:t>Espace d’exécution des applications « cloud native » + DSO</a:t>
            </a:r>
            <a:endParaRPr/>
          </a:p>
        </p:txBody>
      </p:sp>
      <p:sp>
        <p:nvSpPr>
          <p:cNvPr id="2029760633" name="Organigramme : Stockage interne 32"/>
          <p:cNvSpPr/>
          <p:nvPr/>
        </p:nvSpPr>
        <p:spPr bwMode="auto">
          <a:xfrm>
            <a:off x="6888087" y="1372884"/>
            <a:ext cx="5169691" cy="2153929"/>
          </a:xfrm>
          <a:prstGeom prst="roundRect">
            <a:avLst>
              <a:gd name="adj" fmla="val 16667"/>
            </a:avLst>
          </a:prstGeom>
          <a:noFill/>
          <a:ln w="9525" cap="flat" cmpd="sng" algn="ctr">
            <a:solidFill>
              <a:schemeClr val="accent5"/>
            </a:solidFill>
            <a:prstDash val="dash"/>
            <a:round/>
            <a:headEnd type="none" w="med" len="med"/>
            <a:tailEnd type="none" w="med" len="med"/>
          </a:ln>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189050">
              <a:lnSpc>
                <a:spcPct val="100000"/>
              </a:lnSpc>
              <a:spcBef>
                <a:spcPts val="0"/>
              </a:spcBef>
              <a:spcAft>
                <a:spcPts val="0"/>
              </a:spcAft>
              <a:buClr>
                <a:srgbClr val="000000"/>
              </a:buClr>
              <a:buSzTx/>
              <a:buFont typeface="Arial"/>
              <a:buNone/>
              <a:defRPr/>
            </a:pPr>
            <a:endParaRPr lang="fr-FR" sz="1400" b="1" i="0" u="none" strike="noStrike" cap="none" spc="0">
              <a:ln>
                <a:noFill/>
              </a:ln>
              <a:solidFill>
                <a:srgbClr val="FFFFFF"/>
              </a:solidFill>
              <a:latin typeface="Calibri"/>
              <a:cs typeface="Arial"/>
            </a:endParaRPr>
          </a:p>
        </p:txBody>
      </p:sp>
      <p:sp>
        <p:nvSpPr>
          <p:cNvPr id="612077664" name="Organigramme : Stockage interne 32"/>
          <p:cNvSpPr/>
          <p:nvPr/>
        </p:nvSpPr>
        <p:spPr bwMode="auto">
          <a:xfrm>
            <a:off x="3089021" y="5085182"/>
            <a:ext cx="7026549" cy="650134"/>
          </a:xfrm>
          <a:prstGeom prst="roundRect">
            <a:avLst>
              <a:gd name="adj" fmla="val 16667"/>
            </a:avLst>
          </a:prstGeom>
          <a:solidFill>
            <a:schemeClr val="accent6">
              <a:lumMod val="60000"/>
              <a:lumOff val="40000"/>
            </a:schemeClr>
          </a:solid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189050">
              <a:lnSpc>
                <a:spcPct val="100000"/>
              </a:lnSpc>
              <a:spcBef>
                <a:spcPts val="0"/>
              </a:spcBef>
              <a:spcAft>
                <a:spcPts val="0"/>
              </a:spcAft>
              <a:buClr>
                <a:srgbClr val="000000"/>
              </a:buClr>
              <a:buSzTx/>
              <a:buFont typeface="Arial"/>
              <a:buNone/>
              <a:defRPr/>
            </a:pPr>
            <a:endParaRPr lang="fr-FR" sz="1100" b="0" i="0" u="none" strike="noStrike" cap="none" spc="0">
              <a:ln>
                <a:noFill/>
              </a:ln>
              <a:solidFill>
                <a:srgbClr val="000000"/>
              </a:solidFill>
              <a:latin typeface="Calibri"/>
              <a:cs typeface="Arial"/>
            </a:endParaRPr>
          </a:p>
        </p:txBody>
      </p:sp>
      <p:pic>
        <p:nvPicPr>
          <p:cNvPr id="1778408347" name="Google Shape;90;p4"/>
          <p:cNvPicPr/>
          <p:nvPr/>
        </p:nvPicPr>
        <p:blipFill>
          <a:blip r:embed="rId2" cstate="email">
            <a:alphaModFix/>
            <a:extLst>
              <a:ext uri="{28A0092B-C50C-407E-A947-70E740481C1C}">
                <a14:useLocalDpi xmlns:a14="http://schemas.microsoft.com/office/drawing/2010/main"/>
              </a:ext>
            </a:extLst>
          </a:blip>
          <a:stretch/>
        </p:blipFill>
        <p:spPr bwMode="auto">
          <a:xfrm flipH="1">
            <a:off x="8251328" y="5195459"/>
            <a:ext cx="404661" cy="404661"/>
          </a:xfrm>
          <a:prstGeom prst="rect">
            <a:avLst/>
          </a:prstGeom>
          <a:noFill/>
          <a:ln>
            <a:noFill/>
          </a:ln>
        </p:spPr>
      </p:pic>
      <p:sp>
        <p:nvSpPr>
          <p:cNvPr id="1429873110" name="Ellipse 11"/>
          <p:cNvSpPr/>
          <p:nvPr/>
        </p:nvSpPr>
        <p:spPr bwMode="auto">
          <a:xfrm>
            <a:off x="335358" y="1736076"/>
            <a:ext cx="876204" cy="866835"/>
          </a:xfrm>
          <a:prstGeom prst="ellipse">
            <a:avLst/>
          </a:prstGeom>
          <a:pattFill prst="dkUpDiag">
            <a:fgClr>
              <a:schemeClr val="accent5">
                <a:lumMod val="40000"/>
                <a:lumOff val="6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lIns="35672" tIns="0" rIns="35672" bIns="0" rtlCol="0" anchor="ctr" anchorCtr="0"/>
          <a:lstStyle/>
          <a:p>
            <a:pPr marL="0" marR="0" lvl="0" indent="0" algn="ctr" defTabSz="1189050">
              <a:lnSpc>
                <a:spcPct val="100000"/>
              </a:lnSpc>
              <a:spcBef>
                <a:spcPts val="0"/>
              </a:spcBef>
              <a:spcAft>
                <a:spcPts val="0"/>
              </a:spcAft>
              <a:buClr>
                <a:srgbClr val="000000"/>
              </a:buClr>
              <a:buSzTx/>
              <a:buFont typeface="Arial"/>
              <a:buNone/>
              <a:defRPr/>
            </a:pPr>
            <a:r>
              <a:rPr lang="fr-FR" sz="1200" b="0" i="0" u="none" strike="noStrike" cap="none" spc="0">
                <a:ln>
                  <a:noFill/>
                </a:ln>
                <a:solidFill>
                  <a:srgbClr val="1F497D">
                    <a:lumMod val="75000"/>
                  </a:srgbClr>
                </a:solidFill>
                <a:latin typeface="Calibri"/>
                <a:cs typeface="Arial"/>
              </a:rPr>
              <a:t>Bénéficiaire</a:t>
            </a:r>
            <a:endParaRPr/>
          </a:p>
        </p:txBody>
      </p:sp>
      <p:sp>
        <p:nvSpPr>
          <p:cNvPr id="279504208" name="Cylindre 1314588013"/>
          <p:cNvSpPr/>
          <p:nvPr/>
        </p:nvSpPr>
        <p:spPr bwMode="auto">
          <a:xfrm>
            <a:off x="8819654" y="5160517"/>
            <a:ext cx="432828" cy="487497"/>
          </a:xfrm>
          <a:prstGeom prst="can">
            <a:avLst>
              <a:gd name="adj" fmla="val 25000"/>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019485527" name="Organigramme : Stockage interne 32"/>
          <p:cNvSpPr/>
          <p:nvPr/>
        </p:nvSpPr>
        <p:spPr bwMode="auto">
          <a:xfrm>
            <a:off x="2786870" y="2545362"/>
            <a:ext cx="3381737" cy="1178780"/>
          </a:xfrm>
          <a:prstGeom prst="roundRect">
            <a:avLst>
              <a:gd name="adj" fmla="val 16667"/>
            </a:avLst>
          </a:prstGeom>
          <a:solidFill>
            <a:schemeClr val="accent5">
              <a:lumMod val="75000"/>
            </a:schemeClr>
          </a:solid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72000" tIns="0" rIns="0" bIns="0" numCol="1" spcCol="0" rtlCol="0" fromWordArt="0" anchor="ctr" anchorCtr="0" forceAA="0" compatLnSpc="1">
            <a:prstTxWarp prst="textNoShape">
              <a:avLst/>
            </a:prstTxWarp>
            <a:noAutofit/>
          </a:bodyPr>
          <a:lstStyle/>
          <a:p>
            <a:pPr marL="0" marR="0" lvl="0" indent="0" algn="ctr" defTabSz="1189050">
              <a:lnSpc>
                <a:spcPts val="1697"/>
              </a:lnSpc>
              <a:spcBef>
                <a:spcPts val="0"/>
              </a:spcBef>
              <a:spcAft>
                <a:spcPts val="0"/>
              </a:spcAft>
              <a:buClr>
                <a:srgbClr val="000000"/>
              </a:buClr>
              <a:buSzTx/>
              <a:buFont typeface="Arial"/>
              <a:buNone/>
              <a:defRPr/>
            </a:pPr>
            <a:r>
              <a:rPr lang="fr-FR" sz="2000" b="1" i="0" u="none" strike="noStrike" cap="none" spc="0">
                <a:ln>
                  <a:noFill/>
                </a:ln>
                <a:solidFill>
                  <a:srgbClr val="FFFFFF"/>
                </a:solidFill>
                <a:latin typeface="Calibri"/>
                <a:cs typeface="Arial"/>
              </a:rPr>
              <a:t>Système  DevSecOps </a:t>
            </a:r>
            <a:r>
              <a:rPr lang="fr-FR" sz="2000" i="0" u="none" strike="noStrike" cap="none" spc="0">
                <a:ln>
                  <a:noFill/>
                </a:ln>
                <a:solidFill>
                  <a:srgbClr val="FFFFFF"/>
                </a:solidFill>
                <a:latin typeface="Calibri"/>
                <a:cs typeface="Arial"/>
              </a:rPr>
              <a:t>(DSO)</a:t>
            </a:r>
            <a:endParaRPr/>
          </a:p>
          <a:p>
            <a:pPr marL="0" marR="0" lvl="0" indent="0" algn="ctr" defTabSz="1189050">
              <a:lnSpc>
                <a:spcPts val="1697"/>
              </a:lnSpc>
              <a:spcBef>
                <a:spcPts val="0"/>
              </a:spcBef>
              <a:spcAft>
                <a:spcPts val="0"/>
              </a:spcAft>
              <a:buClr>
                <a:srgbClr val="000000"/>
              </a:buClr>
              <a:buSzTx/>
              <a:buFont typeface="Arial"/>
              <a:buNone/>
              <a:defRPr/>
            </a:pPr>
            <a:r>
              <a:rPr lang="fr-FR" sz="1400" i="0" u="none" strike="noStrike" cap="none" spc="0">
                <a:ln>
                  <a:noFill/>
                </a:ln>
                <a:solidFill>
                  <a:srgbClr val="FFFFFF"/>
                </a:solidFill>
                <a:latin typeface="Calibri"/>
                <a:cs typeface="Arial"/>
              </a:rPr>
              <a:t>IAM, Code repository, artefact/registry, aide à l’observabilité, …</a:t>
            </a:r>
            <a:endParaRPr/>
          </a:p>
        </p:txBody>
      </p:sp>
      <p:sp>
        <p:nvSpPr>
          <p:cNvPr id="165647175" name=" 747923759"/>
          <p:cNvSpPr/>
          <p:nvPr/>
        </p:nvSpPr>
        <p:spPr bwMode="auto">
          <a:xfrm>
            <a:off x="8426999" y="2605104"/>
            <a:ext cx="74292" cy="304833"/>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marL="0" marR="0" lvl="0" indent="0" algn="l" defTabSz="914400">
              <a:lnSpc>
                <a:spcPct val="100000"/>
              </a:lnSpc>
              <a:spcBef>
                <a:spcPts val="0"/>
              </a:spcBef>
              <a:spcAft>
                <a:spcPts val="0"/>
              </a:spcAft>
              <a:buClr>
                <a:srgbClr val="000000"/>
              </a:buClr>
              <a:buSzTx/>
              <a:buFont typeface="Arial"/>
              <a:buNone/>
              <a:defRPr/>
            </a:pPr>
            <a:endParaRPr sz="1400" b="0" i="0" u="none" strike="noStrike" cap="none" spc="0">
              <a:ln>
                <a:noFill/>
              </a:ln>
              <a:solidFill>
                <a:srgbClr val="000000"/>
              </a:solidFill>
              <a:latin typeface="Arial"/>
              <a:cs typeface="Arial"/>
            </a:endParaRPr>
          </a:p>
        </p:txBody>
      </p:sp>
      <p:sp>
        <p:nvSpPr>
          <p:cNvPr id="822651111" name="Organigramme : Stockage interne 63"/>
          <p:cNvSpPr/>
          <p:nvPr/>
        </p:nvSpPr>
        <p:spPr bwMode="auto">
          <a:xfrm>
            <a:off x="7473645" y="1924318"/>
            <a:ext cx="2219213" cy="423957"/>
          </a:xfrm>
          <a:prstGeom prst="roundRect">
            <a:avLst>
              <a:gd name="adj" fmla="val 16667"/>
            </a:avLst>
          </a:prstGeom>
          <a:pattFill prst="dkUpDiag">
            <a:fgClr>
              <a:schemeClr val="accent1">
                <a:lumMod val="50000"/>
              </a:schemeClr>
            </a:fgClr>
            <a:bgClr>
              <a:schemeClr val="accent1">
                <a:lumMod val="75000"/>
              </a:schemeClr>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189050">
              <a:lnSpc>
                <a:spcPts val="1237"/>
              </a:lnSpc>
              <a:spcBef>
                <a:spcPts val="0"/>
              </a:spcBef>
              <a:spcAft>
                <a:spcPts val="0"/>
              </a:spcAft>
              <a:buClr>
                <a:srgbClr val="000000"/>
              </a:buClr>
              <a:buSzTx/>
              <a:buFont typeface="Arial"/>
              <a:buNone/>
              <a:defRPr/>
            </a:pPr>
            <a:r>
              <a:rPr lang="fr-FR" sz="1200" b="1" i="0" u="none" strike="noStrike" cap="none" spc="0">
                <a:ln>
                  <a:noFill/>
                </a:ln>
                <a:solidFill>
                  <a:srgbClr val="FFFFFF"/>
                </a:solidFill>
                <a:latin typeface="Calibri"/>
                <a:cs typeface="Arial"/>
              </a:rPr>
              <a:t>Collecteur Logs</a:t>
            </a:r>
            <a:endParaRPr/>
          </a:p>
          <a:p>
            <a:pPr marL="0" marR="0" lvl="0" indent="0" algn="ctr" defTabSz="1189050">
              <a:lnSpc>
                <a:spcPts val="1237"/>
              </a:lnSpc>
              <a:spcBef>
                <a:spcPts val="0"/>
              </a:spcBef>
              <a:spcAft>
                <a:spcPts val="0"/>
              </a:spcAft>
              <a:buClr>
                <a:srgbClr val="000000"/>
              </a:buClr>
              <a:buSzTx/>
              <a:buFont typeface="Arial"/>
              <a:buNone/>
              <a:defRPr/>
            </a:pPr>
            <a:r>
              <a:rPr lang="fr-FR" sz="1200" b="1" i="0" u="none" strike="noStrike" cap="none" spc="0">
                <a:ln>
                  <a:noFill/>
                </a:ln>
                <a:solidFill>
                  <a:srgbClr val="FFFFFF"/>
                </a:solidFill>
                <a:latin typeface="Calibri"/>
                <a:cs typeface="Arial"/>
              </a:rPr>
              <a:t>dans l’espace applicatif</a:t>
            </a:r>
            <a:endParaRPr/>
          </a:p>
        </p:txBody>
      </p:sp>
      <p:sp>
        <p:nvSpPr>
          <p:cNvPr id="1759331271" name="Organigramme : Stockage interne 32"/>
          <p:cNvSpPr/>
          <p:nvPr/>
        </p:nvSpPr>
        <p:spPr bwMode="auto">
          <a:xfrm>
            <a:off x="2797434" y="1935184"/>
            <a:ext cx="1680306" cy="468621"/>
          </a:xfrm>
          <a:prstGeom prst="roundRect">
            <a:avLst>
              <a:gd name="adj" fmla="val 16667"/>
            </a:avLst>
          </a:prstGeom>
          <a:solidFill>
            <a:srgbClr val="31859C"/>
          </a:solid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189050">
              <a:lnSpc>
                <a:spcPct val="100000"/>
              </a:lnSpc>
              <a:spcBef>
                <a:spcPts val="0"/>
              </a:spcBef>
              <a:spcAft>
                <a:spcPts val="0"/>
              </a:spcAft>
              <a:buClr>
                <a:srgbClr val="000000"/>
              </a:buClr>
              <a:buSzTx/>
              <a:buFont typeface="Arial"/>
              <a:buNone/>
              <a:defRPr/>
            </a:pPr>
            <a:r>
              <a:rPr lang="fr-FR" sz="1400" b="1" i="0" u="none" strike="noStrike" cap="none" spc="0">
                <a:ln>
                  <a:noFill/>
                </a:ln>
                <a:solidFill>
                  <a:srgbClr val="FFFFFF"/>
                </a:solidFill>
                <a:latin typeface="Calibri"/>
                <a:cs typeface="Arial"/>
              </a:rPr>
              <a:t>PORTAIL BENEFICIAIRES</a:t>
            </a:r>
            <a:endParaRPr/>
          </a:p>
        </p:txBody>
      </p:sp>
      <p:sp>
        <p:nvSpPr>
          <p:cNvPr id="1213661686" name="Ellipse 11"/>
          <p:cNvSpPr/>
          <p:nvPr/>
        </p:nvSpPr>
        <p:spPr bwMode="auto">
          <a:xfrm>
            <a:off x="335358" y="2702580"/>
            <a:ext cx="876204" cy="866835"/>
          </a:xfrm>
          <a:prstGeom prst="ellipse">
            <a:avLst/>
          </a:prstGeom>
          <a:pattFill prst="dkUpDiag">
            <a:fgClr>
              <a:schemeClr val="accent5">
                <a:lumMod val="40000"/>
                <a:lumOff val="6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lIns="35672" tIns="0" rIns="35672" bIns="0" rtlCol="0" anchor="ctr" anchorCtr="0"/>
          <a:lstStyle/>
          <a:p>
            <a:pPr marL="0" marR="0" lvl="0" indent="0" algn="ctr" defTabSz="1189050">
              <a:lnSpc>
                <a:spcPct val="100000"/>
              </a:lnSpc>
              <a:spcBef>
                <a:spcPts val="0"/>
              </a:spcBef>
              <a:spcAft>
                <a:spcPts val="0"/>
              </a:spcAft>
              <a:buClr>
                <a:srgbClr val="000000"/>
              </a:buClr>
              <a:buSzTx/>
              <a:buFont typeface="Arial"/>
              <a:buNone/>
              <a:defRPr/>
            </a:pPr>
            <a:r>
              <a:rPr lang="fr-FR" sz="1200" b="0" i="0" u="none" strike="noStrike" cap="none" spc="0">
                <a:ln>
                  <a:noFill/>
                </a:ln>
                <a:solidFill>
                  <a:srgbClr val="1F497D">
                    <a:lumMod val="75000"/>
                  </a:srgbClr>
                </a:solidFill>
                <a:latin typeface="Calibri"/>
                <a:cs typeface="Arial"/>
              </a:rPr>
              <a:t>Usine</a:t>
            </a:r>
            <a:endParaRPr/>
          </a:p>
          <a:p>
            <a:pPr marL="0" marR="0" lvl="0" indent="0" algn="ctr" defTabSz="1189050">
              <a:lnSpc>
                <a:spcPct val="100000"/>
              </a:lnSpc>
              <a:spcBef>
                <a:spcPts val="0"/>
              </a:spcBef>
              <a:spcAft>
                <a:spcPts val="0"/>
              </a:spcAft>
              <a:buClr>
                <a:srgbClr val="000000"/>
              </a:buClr>
              <a:buSzTx/>
              <a:buFont typeface="Arial"/>
              <a:buNone/>
              <a:defRPr/>
            </a:pPr>
            <a:r>
              <a:rPr lang="fr-FR" sz="1200" b="0" i="0" u="none" strike="noStrike" cap="none" spc="0">
                <a:ln>
                  <a:noFill/>
                </a:ln>
                <a:solidFill>
                  <a:srgbClr val="1F497D">
                    <a:lumMod val="75000"/>
                  </a:srgbClr>
                </a:solidFill>
                <a:latin typeface="Calibri"/>
                <a:cs typeface="Arial"/>
              </a:rPr>
              <a:t>logicielle</a:t>
            </a:r>
            <a:endParaRPr/>
          </a:p>
        </p:txBody>
      </p:sp>
      <p:sp>
        <p:nvSpPr>
          <p:cNvPr id="1936380586" name="Organigramme : Stockage interne 32"/>
          <p:cNvSpPr/>
          <p:nvPr/>
        </p:nvSpPr>
        <p:spPr bwMode="auto">
          <a:xfrm>
            <a:off x="3089021" y="5803488"/>
            <a:ext cx="7026549" cy="650134"/>
          </a:xfrm>
          <a:prstGeom prst="roundRect">
            <a:avLst>
              <a:gd name="adj" fmla="val 16667"/>
            </a:avLst>
          </a:prstGeom>
          <a:solidFill>
            <a:schemeClr val="accent6">
              <a:lumMod val="60000"/>
              <a:lumOff val="40000"/>
            </a:schemeClr>
          </a:solid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r" defTabSz="1189050">
              <a:lnSpc>
                <a:spcPct val="100000"/>
              </a:lnSpc>
              <a:spcBef>
                <a:spcPts val="0"/>
              </a:spcBef>
              <a:spcAft>
                <a:spcPts val="0"/>
              </a:spcAft>
              <a:buClr>
                <a:srgbClr val="000000"/>
              </a:buClr>
              <a:buSzTx/>
              <a:buFont typeface="Arial"/>
              <a:buNone/>
              <a:defRPr/>
            </a:pPr>
            <a:r>
              <a:rPr lang="fr-FR" sz="1400" b="0" i="0" u="none" strike="noStrike" cap="none" spc="0">
                <a:ln>
                  <a:noFill/>
                </a:ln>
                <a:solidFill>
                  <a:srgbClr val="000000"/>
                </a:solidFill>
                <a:latin typeface="Calibri"/>
                <a:cs typeface="Arial"/>
              </a:rPr>
              <a:t> </a:t>
            </a:r>
            <a:endParaRPr/>
          </a:p>
        </p:txBody>
      </p:sp>
      <p:sp>
        <p:nvSpPr>
          <p:cNvPr id="591551307" name="Organigramme : Stockage interne 32"/>
          <p:cNvSpPr/>
          <p:nvPr/>
        </p:nvSpPr>
        <p:spPr bwMode="auto">
          <a:xfrm>
            <a:off x="7473645" y="1432071"/>
            <a:ext cx="2231744" cy="435051"/>
          </a:xfrm>
          <a:prstGeom prst="roundRect">
            <a:avLst>
              <a:gd name="adj" fmla="val 16667"/>
            </a:avLst>
          </a:prstGeom>
          <a:solidFill>
            <a:schemeClr val="accent5">
              <a:lumMod val="75000"/>
            </a:schemeClr>
          </a:solid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189050">
              <a:lnSpc>
                <a:spcPts val="1038"/>
              </a:lnSpc>
              <a:spcBef>
                <a:spcPts val="0"/>
              </a:spcBef>
              <a:spcAft>
                <a:spcPts val="0"/>
              </a:spcAft>
              <a:buClr>
                <a:srgbClr val="000000"/>
              </a:buClr>
              <a:buSzTx/>
              <a:buFont typeface="Arial"/>
              <a:buNone/>
              <a:defRPr/>
            </a:pPr>
            <a:r>
              <a:rPr lang="fr-FR" sz="1200" i="0" u="none" strike="noStrike" cap="none" spc="0">
                <a:ln>
                  <a:noFill/>
                </a:ln>
                <a:solidFill>
                  <a:srgbClr val="FFFFFF"/>
                </a:solidFill>
                <a:latin typeface="Calibri"/>
                <a:cs typeface="Arial"/>
              </a:rPr>
              <a:t>Instanciation DevSecOps </a:t>
            </a:r>
            <a:endParaRPr/>
          </a:p>
          <a:p>
            <a:pPr marL="0" marR="0" lvl="0" indent="0" algn="ctr" defTabSz="1189050">
              <a:lnSpc>
                <a:spcPts val="1038"/>
              </a:lnSpc>
              <a:spcBef>
                <a:spcPts val="0"/>
              </a:spcBef>
              <a:spcAft>
                <a:spcPts val="0"/>
              </a:spcAft>
              <a:buClr>
                <a:srgbClr val="000000"/>
              </a:buClr>
              <a:buSzTx/>
              <a:buFont typeface="Arial"/>
              <a:buNone/>
              <a:defRPr/>
            </a:pPr>
            <a:r>
              <a:rPr lang="fr-FR" sz="1200" i="0" u="none" strike="noStrike" cap="none" spc="0">
                <a:ln>
                  <a:noFill/>
                </a:ln>
                <a:solidFill>
                  <a:srgbClr val="FFFFFF"/>
                </a:solidFill>
                <a:latin typeface="Calibri"/>
                <a:cs typeface="Arial"/>
              </a:rPr>
              <a:t>dans l’espace applicatif,</a:t>
            </a:r>
            <a:endParaRPr/>
          </a:p>
          <a:p>
            <a:pPr marL="0" marR="0" lvl="0" indent="0" algn="ctr" defTabSz="1189050">
              <a:lnSpc>
                <a:spcPts val="1038"/>
              </a:lnSpc>
              <a:spcBef>
                <a:spcPts val="0"/>
              </a:spcBef>
              <a:spcAft>
                <a:spcPts val="0"/>
              </a:spcAft>
              <a:buClr>
                <a:srgbClr val="000000"/>
              </a:buClr>
              <a:buSzTx/>
              <a:buFont typeface="Arial"/>
              <a:buNone/>
              <a:defRPr/>
            </a:pPr>
            <a:r>
              <a:rPr lang="fr-FR" sz="1200">
                <a:solidFill>
                  <a:srgbClr val="FFFFFF"/>
                </a:solidFill>
                <a:latin typeface="Calibri"/>
                <a:cs typeface="Arial"/>
              </a:rPr>
              <a:t>Ex: pipelines…</a:t>
            </a:r>
            <a:endParaRPr lang="fr-FR" sz="1200" i="0" u="none" strike="noStrike" cap="none" spc="0">
              <a:ln>
                <a:noFill/>
              </a:ln>
              <a:solidFill>
                <a:srgbClr val="FFFFFF"/>
              </a:solidFill>
              <a:latin typeface="Calibri"/>
              <a:cs typeface="Arial"/>
            </a:endParaRPr>
          </a:p>
        </p:txBody>
      </p:sp>
      <p:cxnSp>
        <p:nvCxnSpPr>
          <p:cNvPr id="325140354" name="Connecteur droit avec flèche 10"/>
          <p:cNvCxnSpPr>
            <a:cxnSpLocks/>
            <a:stCxn id="1429873110" idx="6"/>
            <a:endCxn id="1759331271" idx="1"/>
          </p:cNvCxnSpPr>
          <p:nvPr/>
        </p:nvCxnSpPr>
        <p:spPr bwMode="auto">
          <a:xfrm>
            <a:off x="1211562" y="2169495"/>
            <a:ext cx="15858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8489831" name="Connecteur droit avec flèche 148"/>
          <p:cNvCxnSpPr>
            <a:cxnSpLocks/>
            <a:stCxn id="1213661686" idx="6"/>
            <a:endCxn id="1413057468" idx="2"/>
          </p:cNvCxnSpPr>
          <p:nvPr/>
        </p:nvCxnSpPr>
        <p:spPr bwMode="auto">
          <a:xfrm>
            <a:off x="1211562" y="3135998"/>
            <a:ext cx="1201703" cy="13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6698458" name="Connecteur en angle 12"/>
          <p:cNvCxnSpPr>
            <a:cxnSpLocks/>
            <a:stCxn id="2107233224" idx="2"/>
            <a:endCxn id="1019485527" idx="3"/>
          </p:cNvCxnSpPr>
          <p:nvPr/>
        </p:nvCxnSpPr>
        <p:spPr bwMode="auto">
          <a:xfrm rot="10799952" flipV="1">
            <a:off x="6168610" y="1702980"/>
            <a:ext cx="811311" cy="1431774"/>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30518873" name="ZoneTexte 18"/>
          <p:cNvSpPr txBox="1"/>
          <p:nvPr/>
        </p:nvSpPr>
        <p:spPr bwMode="auto">
          <a:xfrm>
            <a:off x="1151658" y="1907778"/>
            <a:ext cx="1210586" cy="307775"/>
          </a:xfrm>
          <a:prstGeom prst="rect">
            <a:avLst/>
          </a:prstGeom>
          <a:noFill/>
        </p:spPr>
        <p:txBody>
          <a:bodyPr wrap="none" rtlCol="0">
            <a:spAutoFit/>
          </a:bodyPr>
          <a:lstStyle/>
          <a:p>
            <a:pPr marL="0" marR="0" lvl="0" indent="0" algn="l" defTabSz="914400">
              <a:lnSpc>
                <a:spcPct val="100000"/>
              </a:lnSpc>
              <a:spcBef>
                <a:spcPts val="0"/>
              </a:spcBef>
              <a:spcAft>
                <a:spcPts val="0"/>
              </a:spcAft>
              <a:buClr>
                <a:srgbClr val="000000"/>
              </a:buClr>
              <a:buSzTx/>
              <a:buFont typeface="Arial"/>
              <a:buNone/>
              <a:defRPr/>
            </a:pPr>
            <a:r>
              <a:rPr lang="fr-FR" sz="1400" b="0" i="0" u="none" strike="noStrike" cap="none" spc="0">
                <a:ln>
                  <a:noFill/>
                </a:ln>
                <a:solidFill>
                  <a:srgbClr val="000000"/>
                </a:solidFill>
                <a:latin typeface="Arial"/>
                <a:cs typeface="Arial"/>
              </a:rPr>
              <a:t>Accès portail</a:t>
            </a:r>
            <a:endParaRPr/>
          </a:p>
        </p:txBody>
      </p:sp>
      <p:sp>
        <p:nvSpPr>
          <p:cNvPr id="435793483" name="ZoneTexte 165"/>
          <p:cNvSpPr txBox="1"/>
          <p:nvPr/>
        </p:nvSpPr>
        <p:spPr bwMode="auto">
          <a:xfrm>
            <a:off x="1234598" y="2884313"/>
            <a:ext cx="1053492" cy="523218"/>
          </a:xfrm>
          <a:prstGeom prst="rect">
            <a:avLst/>
          </a:prstGeom>
          <a:noFill/>
        </p:spPr>
        <p:txBody>
          <a:bodyPr wrap="none" rtlCol="0">
            <a:spAutoFit/>
          </a:bodyPr>
          <a:lstStyle/>
          <a:p>
            <a:pPr marL="0" marR="0" lvl="0" indent="0" algn="l" defTabSz="914400">
              <a:lnSpc>
                <a:spcPct val="100000"/>
              </a:lnSpc>
              <a:spcBef>
                <a:spcPts val="0"/>
              </a:spcBef>
              <a:spcAft>
                <a:spcPts val="0"/>
              </a:spcAft>
              <a:buClr>
                <a:srgbClr val="000000"/>
              </a:buClr>
              <a:buSzTx/>
              <a:buFont typeface="Arial"/>
              <a:buNone/>
              <a:defRPr/>
            </a:pPr>
            <a:r>
              <a:rPr lang="fr-FR" sz="1400" b="0" i="0" u="none" strike="noStrike" cap="none" spc="0">
                <a:ln>
                  <a:noFill/>
                </a:ln>
                <a:solidFill>
                  <a:srgbClr val="000000"/>
                </a:solidFill>
                <a:latin typeface="Arial"/>
                <a:cs typeface="Arial"/>
              </a:rPr>
              <a:t>Ensemble </a:t>
            </a:r>
            <a:endParaRPr/>
          </a:p>
          <a:p>
            <a:pPr marL="0" marR="0" lvl="0" indent="0" algn="l" defTabSz="914400">
              <a:lnSpc>
                <a:spcPct val="100000"/>
              </a:lnSpc>
              <a:spcBef>
                <a:spcPts val="0"/>
              </a:spcBef>
              <a:spcAft>
                <a:spcPts val="0"/>
              </a:spcAft>
              <a:buClr>
                <a:srgbClr val="000000"/>
              </a:buClr>
              <a:buSzTx/>
              <a:buFont typeface="Arial"/>
              <a:buNone/>
              <a:defRPr/>
            </a:pPr>
            <a:r>
              <a:rPr lang="fr-FR" sz="1400">
                <a:solidFill>
                  <a:srgbClr val="000000"/>
                </a:solidFill>
                <a:latin typeface="Arial"/>
                <a:cs typeface="Arial"/>
              </a:rPr>
              <a:t>d’</a:t>
            </a:r>
            <a:r>
              <a:rPr lang="fr-FR" sz="1400" b="0" i="0" u="none" strike="noStrike" cap="none" spc="0">
                <a:ln>
                  <a:noFill/>
                </a:ln>
                <a:solidFill>
                  <a:srgbClr val="000000"/>
                </a:solidFill>
                <a:latin typeface="Arial"/>
                <a:cs typeface="Arial"/>
              </a:rPr>
              <a:t>API DSO</a:t>
            </a:r>
            <a:endParaRPr/>
          </a:p>
        </p:txBody>
      </p:sp>
      <p:sp>
        <p:nvSpPr>
          <p:cNvPr id="301884303" name="ZoneTexte 166"/>
          <p:cNvSpPr txBox="1"/>
          <p:nvPr/>
        </p:nvSpPr>
        <p:spPr bwMode="auto">
          <a:xfrm>
            <a:off x="3089021" y="5984368"/>
            <a:ext cx="1575306" cy="307775"/>
          </a:xfrm>
          <a:prstGeom prst="rect">
            <a:avLst/>
          </a:prstGeom>
          <a:noFill/>
        </p:spPr>
        <p:txBody>
          <a:bodyPr wrap="square" rtlCol="0">
            <a:spAutoFit/>
          </a:bodyPr>
          <a:lstStyle/>
          <a:p>
            <a:pPr marL="0" marR="0" lvl="0" indent="0" algn="l" defTabSz="914400">
              <a:lnSpc>
                <a:spcPct val="100000"/>
              </a:lnSpc>
              <a:spcBef>
                <a:spcPts val="0"/>
              </a:spcBef>
              <a:spcAft>
                <a:spcPts val="0"/>
              </a:spcAft>
              <a:buClr>
                <a:srgbClr val="000000"/>
              </a:buClr>
              <a:buSzTx/>
              <a:buFont typeface="Arial"/>
              <a:buNone/>
              <a:defRPr/>
            </a:pPr>
            <a:r>
              <a:rPr lang="fr-FR" sz="1400" b="0" i="0" u="none" strike="noStrike" cap="none" spc="0">
                <a:ln>
                  <a:noFill/>
                </a:ln>
                <a:solidFill>
                  <a:srgbClr val="000000"/>
                </a:solidFill>
                <a:latin typeface="Arial"/>
                <a:cs typeface="Arial"/>
              </a:rPr>
              <a:t> « infrastructure »</a:t>
            </a:r>
            <a:endParaRPr/>
          </a:p>
        </p:txBody>
      </p:sp>
      <p:sp>
        <p:nvSpPr>
          <p:cNvPr id="247477546" name="ZoneTexte 167"/>
          <p:cNvSpPr txBox="1"/>
          <p:nvPr/>
        </p:nvSpPr>
        <p:spPr bwMode="auto">
          <a:xfrm>
            <a:off x="3029310" y="5265914"/>
            <a:ext cx="1575306" cy="307775"/>
          </a:xfrm>
          <a:prstGeom prst="rect">
            <a:avLst/>
          </a:prstGeom>
          <a:noFill/>
        </p:spPr>
        <p:txBody>
          <a:bodyPr wrap="square" rtlCol="0">
            <a:spAutoFit/>
          </a:bodyPr>
          <a:lstStyle/>
          <a:p>
            <a:pPr marL="0" marR="0" lvl="0" indent="0" algn="l" defTabSz="914400">
              <a:lnSpc>
                <a:spcPct val="100000"/>
              </a:lnSpc>
              <a:spcBef>
                <a:spcPts val="0"/>
              </a:spcBef>
              <a:spcAft>
                <a:spcPts val="0"/>
              </a:spcAft>
              <a:buClr>
                <a:srgbClr val="000000"/>
              </a:buClr>
              <a:buSzTx/>
              <a:buFont typeface="Arial"/>
              <a:buNone/>
              <a:defRPr/>
            </a:pPr>
            <a:r>
              <a:rPr lang="fr-FR" sz="1400" b="0" i="0" u="none" strike="noStrike" cap="none" spc="0">
                <a:ln>
                  <a:noFill/>
                </a:ln>
                <a:solidFill>
                  <a:srgbClr val="000000"/>
                </a:solidFill>
                <a:latin typeface="Arial"/>
                <a:cs typeface="Arial"/>
              </a:rPr>
              <a:t> « Kubernetes »</a:t>
            </a:r>
            <a:endParaRPr/>
          </a:p>
        </p:txBody>
      </p:sp>
      <p:sp>
        <p:nvSpPr>
          <p:cNvPr id="804965887" name="Ellipse 19"/>
          <p:cNvSpPr/>
          <p:nvPr/>
        </p:nvSpPr>
        <p:spPr bwMode="auto">
          <a:xfrm>
            <a:off x="2720507" y="5207812"/>
            <a:ext cx="401886" cy="442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a:lnSpc>
                <a:spcPct val="100000"/>
              </a:lnSpc>
              <a:spcBef>
                <a:spcPts val="0"/>
              </a:spcBef>
              <a:spcAft>
                <a:spcPts val="0"/>
              </a:spcAft>
              <a:buClr>
                <a:srgbClr val="000000"/>
              </a:buClr>
              <a:buSzTx/>
              <a:buFont typeface="Arial"/>
              <a:buNone/>
              <a:defRPr/>
            </a:pPr>
            <a:r>
              <a:rPr lang="fr-FR" sz="1400" b="0" i="0" u="none" strike="noStrike" cap="none" spc="-148">
                <a:ln>
                  <a:noFill/>
                </a:ln>
                <a:solidFill>
                  <a:srgbClr val="FFFFFF"/>
                </a:solidFill>
                <a:latin typeface="Arial"/>
                <a:cs typeface="Arial"/>
              </a:rPr>
              <a:t>API</a:t>
            </a:r>
            <a:endParaRPr/>
          </a:p>
        </p:txBody>
      </p:sp>
      <p:sp>
        <p:nvSpPr>
          <p:cNvPr id="1317546508" name="Ellipse 169"/>
          <p:cNvSpPr/>
          <p:nvPr/>
        </p:nvSpPr>
        <p:spPr bwMode="auto">
          <a:xfrm>
            <a:off x="2711624" y="5916913"/>
            <a:ext cx="401886" cy="442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a:lnSpc>
                <a:spcPct val="100000"/>
              </a:lnSpc>
              <a:spcBef>
                <a:spcPts val="0"/>
              </a:spcBef>
              <a:spcAft>
                <a:spcPts val="0"/>
              </a:spcAft>
              <a:buClr>
                <a:srgbClr val="000000"/>
              </a:buClr>
              <a:buSzTx/>
              <a:buFont typeface="Arial"/>
              <a:buNone/>
              <a:defRPr/>
            </a:pPr>
            <a:r>
              <a:rPr lang="fr-FR" sz="1400" b="0" i="0" u="none" strike="noStrike" cap="none" spc="-148">
                <a:ln>
                  <a:noFill/>
                </a:ln>
                <a:solidFill>
                  <a:srgbClr val="FFFFFF"/>
                </a:solidFill>
                <a:latin typeface="Arial"/>
                <a:cs typeface="Arial"/>
              </a:rPr>
              <a:t>API</a:t>
            </a:r>
            <a:endParaRPr/>
          </a:p>
        </p:txBody>
      </p:sp>
      <p:cxnSp>
        <p:nvCxnSpPr>
          <p:cNvPr id="2131463002" name="Connecteur en angle 21"/>
          <p:cNvCxnSpPr>
            <a:cxnSpLocks/>
            <a:endCxn id="804965887" idx="2"/>
          </p:cNvCxnSpPr>
          <p:nvPr/>
        </p:nvCxnSpPr>
        <p:spPr bwMode="auto">
          <a:xfrm rot="5399942">
            <a:off x="2655657" y="3788995"/>
            <a:ext cx="1705006" cy="1575306"/>
          </a:xfrm>
          <a:prstGeom prst="bentConnector4">
            <a:avLst>
              <a:gd name="adj1" fmla="val 43509"/>
              <a:gd name="adj2" fmla="val 1145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3657300" name="Connecteur en angle 173"/>
          <p:cNvCxnSpPr>
            <a:cxnSpLocks/>
            <a:endCxn id="1317546508" idx="2"/>
          </p:cNvCxnSpPr>
          <p:nvPr/>
        </p:nvCxnSpPr>
        <p:spPr bwMode="auto">
          <a:xfrm rot="5399942">
            <a:off x="2237648" y="4163088"/>
            <a:ext cx="2449143" cy="1501191"/>
          </a:xfrm>
          <a:prstGeom prst="bentConnector4">
            <a:avLst>
              <a:gd name="adj1" fmla="val 21960"/>
              <a:gd name="adj2" fmla="val 157866"/>
            </a:avLst>
          </a:prstGeom>
          <a:ln>
            <a:tailEnd type="triangle"/>
          </a:ln>
        </p:spPr>
        <p:style>
          <a:lnRef idx="1">
            <a:schemeClr val="accent1"/>
          </a:lnRef>
          <a:fillRef idx="0">
            <a:schemeClr val="accent1"/>
          </a:fillRef>
          <a:effectRef idx="0">
            <a:schemeClr val="accent1"/>
          </a:effectRef>
          <a:fontRef idx="minor">
            <a:schemeClr val="tx1"/>
          </a:fontRef>
        </p:style>
      </p:cxnSp>
      <p:sp>
        <p:nvSpPr>
          <p:cNvPr id="2107233224" name="Ellipse 180"/>
          <p:cNvSpPr/>
          <p:nvPr/>
        </p:nvSpPr>
        <p:spPr bwMode="auto">
          <a:xfrm>
            <a:off x="6979923" y="1481637"/>
            <a:ext cx="401886" cy="442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a:lnSpc>
                <a:spcPct val="100000"/>
              </a:lnSpc>
              <a:spcBef>
                <a:spcPts val="0"/>
              </a:spcBef>
              <a:spcAft>
                <a:spcPts val="0"/>
              </a:spcAft>
              <a:buClr>
                <a:srgbClr val="000000"/>
              </a:buClr>
              <a:buSzTx/>
              <a:buFont typeface="Arial"/>
              <a:buNone/>
              <a:defRPr/>
            </a:pPr>
            <a:r>
              <a:rPr lang="fr-FR" sz="1400" b="0" i="0" u="none" strike="noStrike" cap="none" spc="-148">
                <a:ln>
                  <a:noFill/>
                </a:ln>
                <a:solidFill>
                  <a:srgbClr val="FFFFFF"/>
                </a:solidFill>
                <a:latin typeface="Arial"/>
                <a:cs typeface="Arial"/>
              </a:rPr>
              <a:t>API</a:t>
            </a:r>
            <a:endParaRPr/>
          </a:p>
        </p:txBody>
      </p:sp>
      <p:sp>
        <p:nvSpPr>
          <p:cNvPr id="1536385277" name="Ellipse 183"/>
          <p:cNvSpPr/>
          <p:nvPr/>
        </p:nvSpPr>
        <p:spPr bwMode="auto">
          <a:xfrm>
            <a:off x="6983241" y="1959381"/>
            <a:ext cx="401886" cy="442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a:lnSpc>
                <a:spcPct val="100000"/>
              </a:lnSpc>
              <a:spcBef>
                <a:spcPts val="0"/>
              </a:spcBef>
              <a:spcAft>
                <a:spcPts val="0"/>
              </a:spcAft>
              <a:buClr>
                <a:srgbClr val="000000"/>
              </a:buClr>
              <a:buSzTx/>
              <a:buFont typeface="Arial"/>
              <a:buNone/>
              <a:defRPr/>
            </a:pPr>
            <a:r>
              <a:rPr lang="fr-FR" sz="1400" b="0" i="0" u="none" strike="noStrike" cap="none" spc="-148">
                <a:ln>
                  <a:noFill/>
                </a:ln>
                <a:solidFill>
                  <a:srgbClr val="FFFFFF"/>
                </a:solidFill>
                <a:latin typeface="Arial"/>
                <a:cs typeface="Arial"/>
              </a:rPr>
              <a:t>API</a:t>
            </a:r>
            <a:endParaRPr/>
          </a:p>
        </p:txBody>
      </p:sp>
      <p:sp>
        <p:nvSpPr>
          <p:cNvPr id="583007448" name="Organigramme : Stockage interne 63"/>
          <p:cNvSpPr/>
          <p:nvPr/>
        </p:nvSpPr>
        <p:spPr bwMode="auto">
          <a:xfrm>
            <a:off x="7680372" y="2667232"/>
            <a:ext cx="1828958" cy="829577"/>
          </a:xfrm>
          <a:prstGeom prst="roundRect">
            <a:avLst>
              <a:gd name="adj" fmla="val 16667"/>
            </a:avLst>
          </a:prstGeom>
          <a:pattFill prst="dkUpDiag">
            <a:fgClr>
              <a:schemeClr val="accent1">
                <a:lumMod val="50000"/>
              </a:schemeClr>
            </a:fgClr>
            <a:bgClr>
              <a:schemeClr val="accent1">
                <a:lumMod val="75000"/>
              </a:schemeClr>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189050">
              <a:lnSpc>
                <a:spcPct val="100000"/>
              </a:lnSpc>
              <a:spcBef>
                <a:spcPts val="0"/>
              </a:spcBef>
              <a:spcAft>
                <a:spcPts val="0"/>
              </a:spcAft>
              <a:buClr>
                <a:srgbClr val="000000"/>
              </a:buClr>
              <a:buSzTx/>
              <a:buFont typeface="Arial"/>
              <a:buNone/>
              <a:defRPr/>
            </a:pPr>
            <a:r>
              <a:rPr lang="fr-FR" sz="1400" b="1" i="0" u="none" strike="noStrike" cap="none" spc="0">
                <a:ln>
                  <a:noFill/>
                </a:ln>
                <a:solidFill>
                  <a:srgbClr val="FFFFFF"/>
                </a:solidFill>
                <a:latin typeface="Calibri"/>
                <a:cs typeface="Arial"/>
              </a:rPr>
              <a:t>Environnements stables de l’application</a:t>
            </a:r>
            <a:endParaRPr/>
          </a:p>
        </p:txBody>
      </p:sp>
      <p:sp>
        <p:nvSpPr>
          <p:cNvPr id="7875834" name="ZoneTexte 186"/>
          <p:cNvSpPr txBox="1"/>
          <p:nvPr/>
        </p:nvSpPr>
        <p:spPr bwMode="auto">
          <a:xfrm>
            <a:off x="9897021" y="1196750"/>
            <a:ext cx="1974026" cy="307775"/>
          </a:xfrm>
          <a:prstGeom prst="rect">
            <a:avLst/>
          </a:prstGeom>
          <a:solidFill>
            <a:schemeClr val="bg1"/>
          </a:solidFill>
        </p:spPr>
        <p:txBody>
          <a:bodyPr wrap="square">
            <a:spAutoFit/>
          </a:bodyPr>
          <a:lstStyle/>
          <a:p>
            <a:pPr marL="0" marR="0" lvl="0" indent="0" algn="l" defTabSz="914400">
              <a:lnSpc>
                <a:spcPct val="100000"/>
              </a:lnSpc>
              <a:spcBef>
                <a:spcPts val="0"/>
              </a:spcBef>
              <a:spcAft>
                <a:spcPts val="0"/>
              </a:spcAft>
              <a:buClr>
                <a:srgbClr val="000000"/>
              </a:buClr>
              <a:buSzTx/>
              <a:buFont typeface="Arial"/>
              <a:buNone/>
              <a:defRPr/>
            </a:pPr>
            <a:r>
              <a:rPr lang="fr-FR" sz="1400" b="1" i="0" u="none" strike="noStrike" cap="none" spc="0">
                <a:ln>
                  <a:noFill/>
                </a:ln>
                <a:solidFill>
                  <a:srgbClr val="000000"/>
                </a:solidFill>
                <a:latin typeface="Calibri"/>
                <a:cs typeface="Arial"/>
              </a:rPr>
              <a:t>Espace de l’applications</a:t>
            </a:r>
            <a:endParaRPr lang="fr-FR" sz="1400" b="0" i="0" u="none" strike="noStrike" cap="none" spc="0">
              <a:ln>
                <a:noFill/>
              </a:ln>
              <a:solidFill>
                <a:srgbClr val="000000"/>
              </a:solidFill>
              <a:latin typeface="Arial"/>
              <a:cs typeface="Arial"/>
            </a:endParaRPr>
          </a:p>
        </p:txBody>
      </p:sp>
      <p:sp>
        <p:nvSpPr>
          <p:cNvPr id="2130040290" name="Organigramme : Stockage interne 63"/>
          <p:cNvSpPr/>
          <p:nvPr/>
        </p:nvSpPr>
        <p:spPr bwMode="auto">
          <a:xfrm>
            <a:off x="10016174" y="2577042"/>
            <a:ext cx="1828958" cy="829577"/>
          </a:xfrm>
          <a:prstGeom prst="roundRect">
            <a:avLst>
              <a:gd name="adj" fmla="val 16667"/>
            </a:avLst>
          </a:prstGeom>
          <a:pattFill prst="dkUpDiag">
            <a:fgClr>
              <a:schemeClr val="accent1">
                <a:lumMod val="50000"/>
              </a:schemeClr>
            </a:fgClr>
            <a:bgClr>
              <a:schemeClr val="bg2">
                <a:lumMod val="20000"/>
                <a:lumOff val="80000"/>
              </a:schemeClr>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189050">
              <a:lnSpc>
                <a:spcPct val="100000"/>
              </a:lnSpc>
              <a:spcBef>
                <a:spcPts val="0"/>
              </a:spcBef>
              <a:spcAft>
                <a:spcPts val="0"/>
              </a:spcAft>
              <a:buClr>
                <a:srgbClr val="000000"/>
              </a:buClr>
              <a:buSzTx/>
              <a:buFont typeface="Arial"/>
              <a:buNone/>
              <a:defRPr/>
            </a:pPr>
            <a:r>
              <a:rPr lang="fr-FR" sz="1400" b="1" i="0" u="none" strike="noStrike" cap="none" spc="0">
                <a:ln>
                  <a:noFill/>
                </a:ln>
                <a:solidFill>
                  <a:srgbClr val="FFFFFF"/>
                </a:solidFill>
                <a:latin typeface="Calibri"/>
                <a:cs typeface="Arial"/>
              </a:rPr>
              <a:t>Environnements éphémères de l’application</a:t>
            </a:r>
            <a:endParaRPr/>
          </a:p>
        </p:txBody>
      </p:sp>
      <p:sp>
        <p:nvSpPr>
          <p:cNvPr id="482326195" name="Organigramme : Stockage interne 63"/>
          <p:cNvSpPr/>
          <p:nvPr/>
        </p:nvSpPr>
        <p:spPr bwMode="auto">
          <a:xfrm>
            <a:off x="7586812" y="2557162"/>
            <a:ext cx="1828958" cy="829577"/>
          </a:xfrm>
          <a:prstGeom prst="roundRect">
            <a:avLst>
              <a:gd name="adj" fmla="val 16667"/>
            </a:avLst>
          </a:prstGeom>
          <a:pattFill prst="dkUpDiag">
            <a:fgClr>
              <a:schemeClr val="accent1">
                <a:lumMod val="50000"/>
              </a:schemeClr>
            </a:fgClr>
            <a:bgClr>
              <a:schemeClr val="accent1">
                <a:lumMod val="75000"/>
              </a:schemeClr>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189050">
              <a:lnSpc>
                <a:spcPct val="100000"/>
              </a:lnSpc>
              <a:spcBef>
                <a:spcPts val="0"/>
              </a:spcBef>
              <a:spcAft>
                <a:spcPts val="0"/>
              </a:spcAft>
              <a:buClr>
                <a:srgbClr val="000000"/>
              </a:buClr>
              <a:buSzTx/>
              <a:buFont typeface="Arial"/>
              <a:buNone/>
              <a:defRPr/>
            </a:pPr>
            <a:r>
              <a:rPr lang="fr-FR" sz="1400" b="1" i="0" u="none" strike="noStrike" cap="none" spc="0">
                <a:ln>
                  <a:noFill/>
                </a:ln>
                <a:solidFill>
                  <a:srgbClr val="FFFFFF"/>
                </a:solidFill>
                <a:latin typeface="Calibri"/>
                <a:cs typeface="Arial"/>
              </a:rPr>
              <a:t>Environnements stables de l’application</a:t>
            </a:r>
            <a:endParaRPr/>
          </a:p>
        </p:txBody>
      </p:sp>
      <p:sp>
        <p:nvSpPr>
          <p:cNvPr id="1704619025" name="Organigramme : Stockage interne 63"/>
          <p:cNvSpPr/>
          <p:nvPr/>
        </p:nvSpPr>
        <p:spPr bwMode="auto">
          <a:xfrm>
            <a:off x="7512518" y="2453004"/>
            <a:ext cx="1828958" cy="829577"/>
          </a:xfrm>
          <a:prstGeom prst="roundRect">
            <a:avLst>
              <a:gd name="adj" fmla="val 16667"/>
            </a:avLst>
          </a:prstGeom>
          <a:pattFill prst="dkUpDiag">
            <a:fgClr>
              <a:schemeClr val="accent1">
                <a:lumMod val="50000"/>
              </a:schemeClr>
            </a:fgClr>
            <a:bgClr>
              <a:schemeClr val="accent1">
                <a:lumMod val="75000"/>
              </a:schemeClr>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189050">
              <a:lnSpc>
                <a:spcPct val="100000"/>
              </a:lnSpc>
              <a:spcBef>
                <a:spcPts val="0"/>
              </a:spcBef>
              <a:spcAft>
                <a:spcPts val="0"/>
              </a:spcAft>
              <a:buClr>
                <a:srgbClr val="000000"/>
              </a:buClr>
              <a:buSzTx/>
              <a:buFont typeface="Arial"/>
              <a:buNone/>
              <a:defRPr/>
            </a:pPr>
            <a:r>
              <a:rPr lang="fr-FR" sz="1400" b="1" i="0" u="none" strike="noStrike" cap="none" spc="0">
                <a:ln>
                  <a:noFill/>
                </a:ln>
                <a:solidFill>
                  <a:srgbClr val="FFFFFF"/>
                </a:solidFill>
                <a:latin typeface="Calibri"/>
                <a:cs typeface="Arial"/>
              </a:rPr>
              <a:t>Environnements stables de l’application</a:t>
            </a:r>
            <a:endParaRPr/>
          </a:p>
        </p:txBody>
      </p:sp>
      <p:sp>
        <p:nvSpPr>
          <p:cNvPr id="650225897" name="Organigramme : Stockage interne 63"/>
          <p:cNvSpPr/>
          <p:nvPr/>
        </p:nvSpPr>
        <p:spPr bwMode="auto">
          <a:xfrm>
            <a:off x="9871664" y="2471973"/>
            <a:ext cx="1828958" cy="829577"/>
          </a:xfrm>
          <a:prstGeom prst="roundRect">
            <a:avLst>
              <a:gd name="adj" fmla="val 16667"/>
            </a:avLst>
          </a:prstGeom>
          <a:pattFill prst="ltUpDiag">
            <a:fgClr>
              <a:schemeClr val="accent1">
                <a:lumMod val="50000"/>
              </a:schemeClr>
            </a:fgClr>
            <a:bgClr>
              <a:schemeClr val="bg2">
                <a:lumMod val="20000"/>
                <a:lumOff val="80000"/>
              </a:schemeClr>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189050">
              <a:lnSpc>
                <a:spcPct val="100000"/>
              </a:lnSpc>
              <a:spcBef>
                <a:spcPts val="0"/>
              </a:spcBef>
              <a:spcAft>
                <a:spcPts val="0"/>
              </a:spcAft>
              <a:buClr>
                <a:srgbClr val="000000"/>
              </a:buClr>
              <a:buSzTx/>
              <a:buFont typeface="Arial"/>
              <a:buNone/>
              <a:defRPr/>
            </a:pPr>
            <a:r>
              <a:rPr lang="fr-FR" sz="1400" b="1" i="0" u="none" strike="noStrike" cap="none" spc="0">
                <a:ln>
                  <a:noFill/>
                </a:ln>
                <a:solidFill>
                  <a:srgbClr val="000000"/>
                </a:solidFill>
                <a:latin typeface="Calibri"/>
                <a:cs typeface="Arial"/>
              </a:rPr>
              <a:t>Environnements éphémères de l’application</a:t>
            </a:r>
            <a:endParaRPr/>
          </a:p>
        </p:txBody>
      </p:sp>
      <p:sp>
        <p:nvSpPr>
          <p:cNvPr id="412250000" name="Organigramme : Stockage interne 32"/>
          <p:cNvSpPr/>
          <p:nvPr/>
        </p:nvSpPr>
        <p:spPr bwMode="auto">
          <a:xfrm>
            <a:off x="1372504" y="4930402"/>
            <a:ext cx="10156106" cy="1852960"/>
          </a:xfrm>
          <a:prstGeom prst="roundRect">
            <a:avLst>
              <a:gd name="adj" fmla="val 16667"/>
            </a:avLst>
          </a:prstGeom>
          <a:noFill/>
          <a:ln w="9525" cap="flat" cmpd="sng" algn="ctr">
            <a:solidFill>
              <a:schemeClr val="accent5"/>
            </a:solidFill>
            <a:prstDash val="dash"/>
            <a:round/>
            <a:headEnd type="none" w="med" len="med"/>
            <a:tailEnd type="none" w="med" len="med"/>
          </a:ln>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189050">
              <a:lnSpc>
                <a:spcPct val="100000"/>
              </a:lnSpc>
              <a:spcBef>
                <a:spcPts val="0"/>
              </a:spcBef>
              <a:spcAft>
                <a:spcPts val="0"/>
              </a:spcAft>
              <a:buClr>
                <a:srgbClr val="000000"/>
              </a:buClr>
              <a:buSzTx/>
              <a:buFont typeface="Arial"/>
              <a:buNone/>
              <a:defRPr/>
            </a:pPr>
            <a:endParaRPr lang="fr-FR" sz="1400" b="1" i="0" u="none" strike="noStrike" cap="none" spc="0">
              <a:ln>
                <a:noFill/>
              </a:ln>
              <a:solidFill>
                <a:srgbClr val="FFFFFF"/>
              </a:solidFill>
              <a:latin typeface="Calibri"/>
              <a:cs typeface="Arial"/>
            </a:endParaRPr>
          </a:p>
        </p:txBody>
      </p:sp>
      <p:sp>
        <p:nvSpPr>
          <p:cNvPr id="1213257347" name="ZoneTexte 194"/>
          <p:cNvSpPr txBox="1"/>
          <p:nvPr/>
        </p:nvSpPr>
        <p:spPr bwMode="auto">
          <a:xfrm>
            <a:off x="7892866" y="4736743"/>
            <a:ext cx="2123307" cy="307775"/>
          </a:xfrm>
          <a:prstGeom prst="rect">
            <a:avLst/>
          </a:prstGeom>
          <a:solidFill>
            <a:schemeClr val="bg1"/>
          </a:solidFill>
        </p:spPr>
        <p:txBody>
          <a:bodyPr wrap="square">
            <a:spAutoFit/>
          </a:bodyPr>
          <a:lstStyle/>
          <a:p>
            <a:pPr marL="0" marR="0" lvl="0" indent="0" algn="l" defTabSz="914400">
              <a:lnSpc>
                <a:spcPct val="100000"/>
              </a:lnSpc>
              <a:spcBef>
                <a:spcPts val="0"/>
              </a:spcBef>
              <a:spcAft>
                <a:spcPts val="0"/>
              </a:spcAft>
              <a:buClr>
                <a:srgbClr val="000000"/>
              </a:buClr>
              <a:buSzTx/>
              <a:buFont typeface="Arial"/>
              <a:buNone/>
              <a:defRPr/>
            </a:pPr>
            <a:r>
              <a:rPr lang="fr-FR" sz="1400" b="1" i="0" u="none" strike="noStrike" cap="none" spc="0">
                <a:ln>
                  <a:noFill/>
                </a:ln>
                <a:solidFill>
                  <a:srgbClr val="000000"/>
                </a:solidFill>
                <a:latin typeface="Calibri"/>
                <a:cs typeface="Arial"/>
              </a:rPr>
              <a:t>Espace de l’infrastructure</a:t>
            </a:r>
            <a:endParaRPr lang="fr-FR" sz="1400" b="0" i="0" u="none" strike="noStrike" cap="none" spc="0">
              <a:ln>
                <a:noFill/>
              </a:ln>
              <a:solidFill>
                <a:srgbClr val="000000"/>
              </a:solidFill>
              <a:latin typeface="Arial"/>
              <a:cs typeface="Arial"/>
            </a:endParaRPr>
          </a:p>
        </p:txBody>
      </p:sp>
      <p:sp>
        <p:nvSpPr>
          <p:cNvPr id="1745058994" name="Organigramme : Stockage interne 32"/>
          <p:cNvSpPr/>
          <p:nvPr/>
        </p:nvSpPr>
        <p:spPr bwMode="auto">
          <a:xfrm>
            <a:off x="2283116" y="1639930"/>
            <a:ext cx="4118082" cy="2170953"/>
          </a:xfrm>
          <a:prstGeom prst="roundRect">
            <a:avLst>
              <a:gd name="adj" fmla="val 16667"/>
            </a:avLst>
          </a:prstGeom>
          <a:noFill/>
          <a:ln w="22225" cap="flat" cmpd="sng" algn="ctr">
            <a:solidFill>
              <a:schemeClr val="accent5"/>
            </a:solidFill>
            <a:prstDash val="dash"/>
            <a:round/>
            <a:headEnd type="none" w="med" len="med"/>
            <a:tailEnd type="none" w="med" len="med"/>
          </a:ln>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189050">
              <a:lnSpc>
                <a:spcPct val="100000"/>
              </a:lnSpc>
              <a:spcBef>
                <a:spcPts val="0"/>
              </a:spcBef>
              <a:spcAft>
                <a:spcPts val="0"/>
              </a:spcAft>
              <a:buClr>
                <a:srgbClr val="000000"/>
              </a:buClr>
              <a:buSzTx/>
              <a:buFont typeface="Arial"/>
              <a:buNone/>
              <a:defRPr/>
            </a:pPr>
            <a:endParaRPr lang="fr-FR" sz="1400" b="1" i="0" u="none" strike="noStrike" cap="none" spc="0">
              <a:ln>
                <a:noFill/>
              </a:ln>
              <a:solidFill>
                <a:srgbClr val="FFFFFF"/>
              </a:solidFill>
              <a:latin typeface="Calibri"/>
              <a:cs typeface="Arial"/>
            </a:endParaRPr>
          </a:p>
        </p:txBody>
      </p:sp>
      <p:cxnSp>
        <p:nvCxnSpPr>
          <p:cNvPr id="1372961256" name="Connecteur en angle 198"/>
          <p:cNvCxnSpPr>
            <a:cxnSpLocks/>
            <a:stCxn id="1536385277" idx="2"/>
            <a:endCxn id="1019485527" idx="3"/>
          </p:cNvCxnSpPr>
          <p:nvPr/>
        </p:nvCxnSpPr>
        <p:spPr bwMode="auto">
          <a:xfrm rot="10799952" flipV="1">
            <a:off x="6168610" y="2180723"/>
            <a:ext cx="814630" cy="954028"/>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7319029" name="ZoneTexte 202"/>
          <p:cNvSpPr txBox="1"/>
          <p:nvPr/>
        </p:nvSpPr>
        <p:spPr bwMode="auto">
          <a:xfrm>
            <a:off x="5377703" y="5136183"/>
            <a:ext cx="2813913" cy="523218"/>
          </a:xfrm>
          <a:prstGeom prst="rect">
            <a:avLst/>
          </a:prstGeom>
          <a:noFill/>
        </p:spPr>
        <p:txBody>
          <a:bodyPr wrap="square">
            <a:spAutoFit/>
          </a:bodyPr>
          <a:lstStyle/>
          <a:p>
            <a:pPr marL="0" marR="0" lvl="0" indent="0" algn="ctr" defTabSz="1189050">
              <a:lnSpc>
                <a:spcPct val="100000"/>
              </a:lnSpc>
              <a:spcBef>
                <a:spcPts val="0"/>
              </a:spcBef>
              <a:spcAft>
                <a:spcPts val="0"/>
              </a:spcAft>
              <a:buClr>
                <a:srgbClr val="000000"/>
              </a:buClr>
              <a:buSzTx/>
              <a:buFont typeface="Arial"/>
              <a:buNone/>
              <a:defRPr/>
            </a:pPr>
            <a:r>
              <a:rPr lang="fr-FR" sz="1400" b="0" i="0" u="none" strike="noStrike" cap="none" spc="0">
                <a:ln>
                  <a:noFill/>
                </a:ln>
                <a:solidFill>
                  <a:srgbClr val="000000"/>
                </a:solidFill>
                <a:latin typeface="Calibri"/>
                <a:cs typeface="Arial"/>
              </a:rPr>
              <a:t>Espace d’exécution</a:t>
            </a:r>
            <a:endParaRPr lang="fr-FR" sz="1400" b="0" i="0" u="none" strike="noStrike" cap="none" spc="0">
              <a:ln>
                <a:noFill/>
              </a:ln>
              <a:solidFill>
                <a:srgbClr val="000000"/>
              </a:solidFill>
              <a:latin typeface="Arial"/>
              <a:cs typeface="Arial"/>
            </a:endParaRPr>
          </a:p>
          <a:p>
            <a:pPr marL="0" marR="0" lvl="0" indent="0" algn="ctr" defTabSz="1189050">
              <a:lnSpc>
                <a:spcPct val="100000"/>
              </a:lnSpc>
              <a:spcBef>
                <a:spcPts val="0"/>
              </a:spcBef>
              <a:spcAft>
                <a:spcPts val="0"/>
              </a:spcAft>
              <a:buClr>
                <a:srgbClr val="000000"/>
              </a:buClr>
              <a:buSzTx/>
              <a:buFont typeface="Arial"/>
              <a:buNone/>
              <a:defRPr/>
            </a:pPr>
            <a:r>
              <a:rPr lang="fr-FR" sz="1400" b="0" i="0" u="none" strike="noStrike" cap="none" spc="0">
                <a:ln>
                  <a:noFill/>
                </a:ln>
                <a:solidFill>
                  <a:srgbClr val="000000"/>
                </a:solidFill>
                <a:latin typeface="Calibri"/>
                <a:cs typeface="Arial"/>
              </a:rPr>
              <a:t>des conteneurs ( Kubernetes )</a:t>
            </a:r>
            <a:endParaRPr lang="fr-FR" sz="1100" b="0" i="0" u="none" strike="noStrike" cap="none" spc="0">
              <a:ln>
                <a:noFill/>
              </a:ln>
              <a:solidFill>
                <a:srgbClr val="000000"/>
              </a:solidFill>
              <a:latin typeface="Calibri"/>
              <a:cs typeface="Arial"/>
            </a:endParaRPr>
          </a:p>
        </p:txBody>
      </p:sp>
      <p:sp>
        <p:nvSpPr>
          <p:cNvPr id="1247948287" name="ZoneTexte 204"/>
          <p:cNvSpPr txBox="1"/>
          <p:nvPr/>
        </p:nvSpPr>
        <p:spPr bwMode="auto">
          <a:xfrm>
            <a:off x="5567373" y="5876644"/>
            <a:ext cx="4204036" cy="523218"/>
          </a:xfrm>
          <a:prstGeom prst="rect">
            <a:avLst/>
          </a:prstGeom>
          <a:noFill/>
        </p:spPr>
        <p:txBody>
          <a:bodyPr wrap="square">
            <a:spAutoFit/>
          </a:bodyPr>
          <a:lstStyle/>
          <a:p>
            <a:pPr marL="0" marR="0" lvl="0" indent="0" algn="l" defTabSz="914400">
              <a:lnSpc>
                <a:spcPct val="100000"/>
              </a:lnSpc>
              <a:spcBef>
                <a:spcPts val="0"/>
              </a:spcBef>
              <a:spcAft>
                <a:spcPts val="0"/>
              </a:spcAft>
              <a:buClr>
                <a:srgbClr val="000000"/>
              </a:buClr>
              <a:buSzTx/>
              <a:buFont typeface="Arial"/>
              <a:buNone/>
              <a:defRPr/>
            </a:pPr>
            <a:r>
              <a:rPr lang="fr-FR" sz="1400" b="0" i="0" u="none" strike="noStrike" cap="none" spc="0">
                <a:ln>
                  <a:noFill/>
                </a:ln>
                <a:solidFill>
                  <a:srgbClr val="000000"/>
                </a:solidFill>
                <a:latin typeface="Calibri"/>
                <a:cs typeface="Arial"/>
              </a:rPr>
              <a:t>Services communs ( S3, flux réseaux, dns, pki,  IAM infrastructure, portail de gestion capacités, etc..)</a:t>
            </a:r>
            <a:endParaRPr lang="fr-FR" sz="1400" b="0" i="0" u="none" strike="noStrike" cap="none" spc="0">
              <a:ln>
                <a:noFill/>
              </a:ln>
              <a:solidFill>
                <a:srgbClr val="000000"/>
              </a:solidFill>
              <a:latin typeface="Arial"/>
              <a:cs typeface="Arial"/>
            </a:endParaRPr>
          </a:p>
        </p:txBody>
      </p:sp>
      <p:sp>
        <p:nvSpPr>
          <p:cNvPr id="183008469" name="ZoneTexte 195"/>
          <p:cNvSpPr txBox="1"/>
          <p:nvPr/>
        </p:nvSpPr>
        <p:spPr bwMode="auto">
          <a:xfrm>
            <a:off x="2744509" y="1435612"/>
            <a:ext cx="2395797" cy="307775"/>
          </a:xfrm>
          <a:prstGeom prst="rect">
            <a:avLst/>
          </a:prstGeom>
          <a:solidFill>
            <a:schemeClr val="bg1"/>
          </a:solidFill>
        </p:spPr>
        <p:txBody>
          <a:bodyPr wrap="square">
            <a:spAutoFit/>
          </a:bodyPr>
          <a:lstStyle/>
          <a:p>
            <a:pPr marL="0" marR="0" lvl="0" indent="0" algn="l" defTabSz="914400">
              <a:lnSpc>
                <a:spcPct val="100000"/>
              </a:lnSpc>
              <a:spcBef>
                <a:spcPts val="0"/>
              </a:spcBef>
              <a:spcAft>
                <a:spcPts val="0"/>
              </a:spcAft>
              <a:buClr>
                <a:srgbClr val="000000"/>
              </a:buClr>
              <a:buSzTx/>
              <a:buFont typeface="Arial"/>
              <a:buNone/>
              <a:defRPr/>
            </a:pPr>
            <a:r>
              <a:rPr lang="fr-FR" sz="1400" b="1" i="0" u="none" strike="noStrike" cap="none" spc="0">
                <a:ln>
                  <a:noFill/>
                </a:ln>
                <a:solidFill>
                  <a:srgbClr val="000000"/>
                </a:solidFill>
                <a:latin typeface="Calibri"/>
                <a:cs typeface="Arial"/>
              </a:rPr>
              <a:t>Espace du service DevSecOps</a:t>
            </a:r>
            <a:endParaRPr lang="fr-FR" sz="1400" b="0" i="0" u="none" strike="noStrike" cap="none" spc="0">
              <a:ln>
                <a:noFill/>
              </a:ln>
              <a:solidFill>
                <a:srgbClr val="000000"/>
              </a:solidFill>
              <a:latin typeface="Arial"/>
              <a:cs typeface="Arial"/>
            </a:endParaRPr>
          </a:p>
        </p:txBody>
      </p:sp>
      <p:sp>
        <p:nvSpPr>
          <p:cNvPr id="1413057468" name="Ellipse 214"/>
          <p:cNvSpPr/>
          <p:nvPr/>
        </p:nvSpPr>
        <p:spPr bwMode="auto">
          <a:xfrm>
            <a:off x="2413269" y="2927943"/>
            <a:ext cx="401886" cy="442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a:lnSpc>
                <a:spcPct val="100000"/>
              </a:lnSpc>
              <a:spcBef>
                <a:spcPts val="0"/>
              </a:spcBef>
              <a:spcAft>
                <a:spcPts val="0"/>
              </a:spcAft>
              <a:buClr>
                <a:srgbClr val="000000"/>
              </a:buClr>
              <a:buSzTx/>
              <a:buFont typeface="Arial"/>
              <a:buNone/>
              <a:defRPr/>
            </a:pPr>
            <a:r>
              <a:rPr lang="fr-FR" sz="1400" b="0" i="0" u="none" strike="noStrike" cap="none" spc="-148">
                <a:ln>
                  <a:noFill/>
                </a:ln>
                <a:solidFill>
                  <a:srgbClr val="FFFFFF"/>
                </a:solidFill>
                <a:latin typeface="Arial"/>
                <a:cs typeface="Arial"/>
              </a:rPr>
              <a:t>API</a:t>
            </a:r>
            <a:endParaRPr/>
          </a:p>
        </p:txBody>
      </p:sp>
      <p:sp>
        <p:nvSpPr>
          <p:cNvPr id="874256247" name="Ellipse 216"/>
          <p:cNvSpPr/>
          <p:nvPr/>
        </p:nvSpPr>
        <p:spPr bwMode="auto">
          <a:xfrm>
            <a:off x="2428034" y="3427367"/>
            <a:ext cx="401886" cy="442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a:lnSpc>
                <a:spcPct val="100000"/>
              </a:lnSpc>
              <a:spcBef>
                <a:spcPts val="0"/>
              </a:spcBef>
              <a:spcAft>
                <a:spcPts val="0"/>
              </a:spcAft>
              <a:buClr>
                <a:srgbClr val="000000"/>
              </a:buClr>
              <a:buSzTx/>
              <a:buFont typeface="Arial"/>
              <a:buNone/>
              <a:defRPr/>
            </a:pPr>
            <a:r>
              <a:rPr lang="fr-FR" sz="1400" b="0" i="0" u="none" strike="noStrike" cap="none" spc="-148">
                <a:ln>
                  <a:noFill/>
                </a:ln>
                <a:solidFill>
                  <a:srgbClr val="FFFFFF"/>
                </a:solidFill>
                <a:latin typeface="Arial"/>
                <a:cs typeface="Arial"/>
              </a:rPr>
              <a:t>API</a:t>
            </a:r>
            <a:endParaRPr/>
          </a:p>
        </p:txBody>
      </p:sp>
      <p:sp>
        <p:nvSpPr>
          <p:cNvPr id="1000558983" name="ZoneTexte 218"/>
          <p:cNvSpPr txBox="1"/>
          <p:nvPr/>
        </p:nvSpPr>
        <p:spPr bwMode="auto">
          <a:xfrm>
            <a:off x="1845365" y="3887753"/>
            <a:ext cx="1945626" cy="307775"/>
          </a:xfrm>
          <a:prstGeom prst="rect">
            <a:avLst/>
          </a:prstGeom>
          <a:noFill/>
        </p:spPr>
        <p:txBody>
          <a:bodyPr wrap="square">
            <a:spAutoFit/>
          </a:bodyPr>
          <a:lstStyle/>
          <a:p>
            <a:pPr marL="0" marR="0" lvl="0" indent="0" algn="l" defTabSz="914400">
              <a:lnSpc>
                <a:spcPct val="100000"/>
              </a:lnSpc>
              <a:spcBef>
                <a:spcPts val="0"/>
              </a:spcBef>
              <a:spcAft>
                <a:spcPts val="0"/>
              </a:spcAft>
              <a:buClr>
                <a:srgbClr val="000000"/>
              </a:buClr>
              <a:buSzTx/>
              <a:buFont typeface="Arial"/>
              <a:buNone/>
              <a:defRPr/>
            </a:pPr>
            <a:r>
              <a:rPr lang="fr-FR" sz="1400" b="0" i="0" u="none" strike="noStrike" cap="none" spc="0">
                <a:ln>
                  <a:noFill/>
                </a:ln>
                <a:solidFill>
                  <a:srgbClr val="000000"/>
                </a:solidFill>
                <a:latin typeface="Arial"/>
                <a:cs typeface="Arial"/>
              </a:rPr>
              <a:t>/health ( pour DSO )</a:t>
            </a:r>
            <a:endParaRPr/>
          </a:p>
        </p:txBody>
      </p:sp>
      <p:sp>
        <p:nvSpPr>
          <p:cNvPr id="1993165492" name="Organigramme : Stockage interne 32"/>
          <p:cNvSpPr/>
          <p:nvPr/>
        </p:nvSpPr>
        <p:spPr bwMode="auto">
          <a:xfrm>
            <a:off x="6338048" y="3760830"/>
            <a:ext cx="5727120" cy="952224"/>
          </a:xfrm>
          <a:prstGeom prst="roundRect">
            <a:avLst>
              <a:gd name="adj" fmla="val 16667"/>
            </a:avLst>
          </a:prstGeom>
          <a:noFill/>
          <a:ln w="22225" cap="flat" cmpd="sng" algn="ctr">
            <a:solidFill>
              <a:schemeClr val="accent5"/>
            </a:solidFill>
            <a:prstDash val="dash"/>
            <a:round/>
            <a:headEnd type="none" w="med" len="med"/>
            <a:tailEnd type="none" w="med" len="med"/>
          </a:ln>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189050">
              <a:lnSpc>
                <a:spcPct val="100000"/>
              </a:lnSpc>
              <a:spcBef>
                <a:spcPts val="0"/>
              </a:spcBef>
              <a:spcAft>
                <a:spcPts val="0"/>
              </a:spcAft>
              <a:buClr>
                <a:srgbClr val="000000"/>
              </a:buClr>
              <a:buSzTx/>
              <a:buFont typeface="Arial"/>
              <a:buNone/>
              <a:defRPr/>
            </a:pPr>
            <a:endParaRPr lang="fr-FR" sz="1400" b="1" i="0" u="none" strike="noStrike" cap="none" spc="0">
              <a:ln>
                <a:noFill/>
              </a:ln>
              <a:solidFill>
                <a:srgbClr val="FFFFFF"/>
              </a:solidFill>
              <a:latin typeface="Calibri"/>
              <a:cs typeface="Arial"/>
            </a:endParaRPr>
          </a:p>
        </p:txBody>
      </p:sp>
      <p:sp>
        <p:nvSpPr>
          <p:cNvPr id="191048357" name="ZoneTexte 45"/>
          <p:cNvSpPr txBox="1"/>
          <p:nvPr/>
        </p:nvSpPr>
        <p:spPr bwMode="auto">
          <a:xfrm>
            <a:off x="7892866" y="3645023"/>
            <a:ext cx="3978180" cy="258242"/>
          </a:xfrm>
          <a:prstGeom prst="rect">
            <a:avLst/>
          </a:prstGeom>
          <a:solidFill>
            <a:schemeClr val="bg1"/>
          </a:solidFill>
        </p:spPr>
        <p:txBody>
          <a:bodyPr wrap="square" lIns="0" tIns="0" rIns="0" bIns="0">
            <a:noAutofit/>
          </a:bodyPr>
          <a:lstStyle/>
          <a:p>
            <a:pPr marL="0" marR="0" lvl="0" indent="0" algn="ctr" defTabSz="914400">
              <a:lnSpc>
                <a:spcPct val="100000"/>
              </a:lnSpc>
              <a:spcBef>
                <a:spcPts val="0"/>
              </a:spcBef>
              <a:spcAft>
                <a:spcPts val="0"/>
              </a:spcAft>
              <a:buClr>
                <a:srgbClr val="000000"/>
              </a:buClr>
              <a:buSzTx/>
              <a:buFont typeface="Arial"/>
              <a:buNone/>
              <a:defRPr/>
            </a:pPr>
            <a:r>
              <a:rPr lang="fr-FR" sz="1400" b="1" i="0" u="none" strike="noStrike" cap="none" spc="0">
                <a:ln>
                  <a:noFill/>
                </a:ln>
                <a:solidFill>
                  <a:srgbClr val="000000"/>
                </a:solidFill>
                <a:latin typeface="Calibri"/>
                <a:cs typeface="Arial"/>
              </a:rPr>
              <a:t>Espace de services DSO communs aux applications</a:t>
            </a:r>
            <a:endParaRPr lang="fr-FR" sz="1400" b="0" i="0" u="none" strike="noStrike" cap="none" spc="0">
              <a:ln>
                <a:noFill/>
              </a:ln>
              <a:solidFill>
                <a:srgbClr val="000000"/>
              </a:solidFill>
              <a:latin typeface="Arial"/>
              <a:cs typeface="Arial"/>
            </a:endParaRPr>
          </a:p>
        </p:txBody>
      </p:sp>
      <p:sp>
        <p:nvSpPr>
          <p:cNvPr id="198243329" name="Organigramme : Stockage interne 32"/>
          <p:cNvSpPr/>
          <p:nvPr/>
        </p:nvSpPr>
        <p:spPr bwMode="auto">
          <a:xfrm>
            <a:off x="6908334" y="3987514"/>
            <a:ext cx="2152058" cy="613368"/>
          </a:xfrm>
          <a:prstGeom prst="roundRect">
            <a:avLst>
              <a:gd name="adj" fmla="val 16667"/>
            </a:avLst>
          </a:prstGeom>
          <a:solidFill>
            <a:srgbClr val="31859C"/>
          </a:solid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189050">
              <a:lnSpc>
                <a:spcPct val="100000"/>
              </a:lnSpc>
              <a:spcBef>
                <a:spcPts val="0"/>
              </a:spcBef>
              <a:spcAft>
                <a:spcPts val="0"/>
              </a:spcAft>
              <a:buClr>
                <a:srgbClr val="000000"/>
              </a:buClr>
              <a:buSzTx/>
              <a:buFont typeface="Arial"/>
              <a:buNone/>
              <a:defRPr/>
            </a:pPr>
            <a:r>
              <a:rPr lang="fr-FR" sz="1400" b="0" i="0" u="none" strike="noStrike" cap="none" spc="0">
                <a:ln>
                  <a:noFill/>
                </a:ln>
                <a:solidFill>
                  <a:srgbClr val="FFFFFF"/>
                </a:solidFill>
                <a:latin typeface="Calibri"/>
                <a:cs typeface="Arial"/>
              </a:rPr>
              <a:t>Services communs de construction</a:t>
            </a:r>
            <a:endParaRPr/>
          </a:p>
        </p:txBody>
      </p:sp>
      <p:sp>
        <p:nvSpPr>
          <p:cNvPr id="1907325740" name="Organigramme : Stockage interne 32"/>
          <p:cNvSpPr/>
          <p:nvPr/>
        </p:nvSpPr>
        <p:spPr bwMode="auto">
          <a:xfrm>
            <a:off x="9145617" y="3987514"/>
            <a:ext cx="2768677" cy="603193"/>
          </a:xfrm>
          <a:prstGeom prst="roundRect">
            <a:avLst>
              <a:gd name="adj" fmla="val 16667"/>
            </a:avLst>
          </a:prstGeom>
          <a:solidFill>
            <a:srgbClr val="31859C"/>
          </a:solid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189050">
              <a:lnSpc>
                <a:spcPct val="100000"/>
              </a:lnSpc>
              <a:spcBef>
                <a:spcPts val="0"/>
              </a:spcBef>
              <a:spcAft>
                <a:spcPts val="0"/>
              </a:spcAft>
              <a:buClr>
                <a:srgbClr val="000000"/>
              </a:buClr>
              <a:buSzTx/>
              <a:buFont typeface="Arial"/>
              <a:buNone/>
              <a:defRPr/>
            </a:pPr>
            <a:r>
              <a:rPr lang="fr-FR" sz="1400" b="0" i="0" u="none" strike="noStrike" cap="none" spc="0">
                <a:ln>
                  <a:noFill/>
                </a:ln>
                <a:solidFill>
                  <a:srgbClr val="FFFFFF"/>
                </a:solidFill>
                <a:latin typeface="Calibri"/>
                <a:cs typeface="Arial"/>
              </a:rPr>
              <a:t>Services communs d’exécution as a service </a:t>
            </a:r>
            <a:r>
              <a:rPr lang="fr-FR" sz="1100" b="0" i="0" u="none" strike="noStrike" cap="none" spc="0">
                <a:ln>
                  <a:noFill/>
                </a:ln>
                <a:solidFill>
                  <a:srgbClr val="FFFFFF"/>
                </a:solidFill>
                <a:latin typeface="Calibri"/>
                <a:cs typeface="Arial"/>
              </a:rPr>
              <a:t>( collecteur de logs, fédération ID, API GW, secret mngt, HSM, Moke API, naming, … ) </a:t>
            </a:r>
            <a:endParaRPr sz="1100" b="0" i="0" u="none" strike="noStrike" cap="none" spc="0">
              <a:ln>
                <a:noFill/>
              </a:ln>
              <a:solidFill>
                <a:srgbClr val="FFFFFF"/>
              </a:solidFill>
              <a:latin typeface="Calibri"/>
              <a:cs typeface="Arial"/>
            </a:endParaRPr>
          </a:p>
        </p:txBody>
      </p:sp>
      <p:sp>
        <p:nvSpPr>
          <p:cNvPr id="1025356865" name="Ellipse 48"/>
          <p:cNvSpPr/>
          <p:nvPr/>
        </p:nvSpPr>
        <p:spPr bwMode="auto">
          <a:xfrm>
            <a:off x="6458892" y="4116447"/>
            <a:ext cx="401886" cy="442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a:lnSpc>
                <a:spcPct val="100000"/>
              </a:lnSpc>
              <a:spcBef>
                <a:spcPts val="0"/>
              </a:spcBef>
              <a:spcAft>
                <a:spcPts val="0"/>
              </a:spcAft>
              <a:buClr>
                <a:srgbClr val="000000"/>
              </a:buClr>
              <a:buSzTx/>
              <a:buFont typeface="Arial"/>
              <a:buNone/>
              <a:defRPr/>
            </a:pPr>
            <a:r>
              <a:rPr lang="fr-FR" sz="1400" b="0" i="0" u="none" strike="noStrike" cap="none" spc="-148">
                <a:ln>
                  <a:noFill/>
                </a:ln>
                <a:solidFill>
                  <a:srgbClr val="FFFFFF"/>
                </a:solidFill>
                <a:latin typeface="Arial"/>
                <a:cs typeface="Arial"/>
              </a:rPr>
              <a:t>API</a:t>
            </a:r>
            <a:endParaRPr/>
          </a:p>
        </p:txBody>
      </p:sp>
      <p:cxnSp>
        <p:nvCxnSpPr>
          <p:cNvPr id="848429944" name="Connecteur en angle 52"/>
          <p:cNvCxnSpPr>
            <a:cxnSpLocks/>
            <a:endCxn id="1025356865" idx="0"/>
          </p:cNvCxnSpPr>
          <p:nvPr/>
        </p:nvCxnSpPr>
        <p:spPr bwMode="auto">
          <a:xfrm rot="16199932" flipH="1">
            <a:off x="6003155" y="3459767"/>
            <a:ext cx="736278" cy="577075"/>
          </a:xfrm>
          <a:prstGeom prst="bentConnector3">
            <a:avLst>
              <a:gd name="adj1" fmla="val 31736"/>
            </a:avLst>
          </a:prstGeom>
          <a:ln>
            <a:tailEnd type="triangle"/>
          </a:ln>
        </p:spPr>
        <p:style>
          <a:lnRef idx="1">
            <a:schemeClr val="accent1"/>
          </a:lnRef>
          <a:fillRef idx="0">
            <a:schemeClr val="accent1"/>
          </a:fillRef>
          <a:effectRef idx="0">
            <a:schemeClr val="accent1"/>
          </a:effectRef>
          <a:fontRef idx="minor">
            <a:schemeClr val="tx1"/>
          </a:fontRef>
        </p:style>
      </p:cxnSp>
      <p:sp>
        <p:nvSpPr>
          <p:cNvPr id="945125833" name="Organigramme : Stockage interne 63"/>
          <p:cNvSpPr/>
          <p:nvPr/>
        </p:nvSpPr>
        <p:spPr bwMode="auto">
          <a:xfrm>
            <a:off x="9897018" y="1946894"/>
            <a:ext cx="1803601" cy="392013"/>
          </a:xfrm>
          <a:prstGeom prst="roundRect">
            <a:avLst>
              <a:gd name="adj" fmla="val 16667"/>
            </a:avLst>
          </a:prstGeom>
          <a:solidFill>
            <a:schemeClr val="accent4">
              <a:lumMod val="20000"/>
              <a:lumOff val="80000"/>
            </a:schemeClr>
          </a:solid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189050">
              <a:lnSpc>
                <a:spcPct val="100000"/>
              </a:lnSpc>
              <a:spcBef>
                <a:spcPts val="0"/>
              </a:spcBef>
              <a:spcAft>
                <a:spcPts val="0"/>
              </a:spcAft>
              <a:buClr>
                <a:srgbClr val="000000"/>
              </a:buClr>
              <a:buSzTx/>
              <a:buFont typeface="Arial"/>
              <a:buNone/>
              <a:defRPr/>
            </a:pPr>
            <a:r>
              <a:rPr lang="fr-FR" sz="1400" i="0" u="none" strike="noStrike" cap="none" spc="0">
                <a:ln>
                  <a:noFill/>
                </a:ln>
                <a:solidFill>
                  <a:srgbClr val="000000"/>
                </a:solidFill>
                <a:latin typeface="Calibri"/>
                <a:cs typeface="Arial"/>
              </a:rPr>
              <a:t>SIEM </a:t>
            </a:r>
            <a:r>
              <a:rPr lang="fr-FR" sz="1100" i="0" u="none" strike="noStrike" cap="none" spc="0">
                <a:ln>
                  <a:noFill/>
                </a:ln>
                <a:solidFill>
                  <a:srgbClr val="000000"/>
                </a:solidFill>
                <a:latin typeface="Calibri"/>
                <a:cs typeface="Arial"/>
              </a:rPr>
              <a:t>( dédié à l’applicatif )</a:t>
            </a:r>
            <a:endParaRPr lang="fr-FR" sz="1400" i="0" u="none" strike="noStrike" cap="none" spc="0">
              <a:ln>
                <a:noFill/>
              </a:ln>
              <a:solidFill>
                <a:srgbClr val="000000"/>
              </a:solidFill>
              <a:latin typeface="Calibri"/>
              <a:cs typeface="Arial"/>
            </a:endParaRPr>
          </a:p>
        </p:txBody>
      </p:sp>
      <p:sp>
        <p:nvSpPr>
          <p:cNvPr id="1371386268" name="Organigramme : Stockage interne 63"/>
          <p:cNvSpPr/>
          <p:nvPr/>
        </p:nvSpPr>
        <p:spPr bwMode="auto">
          <a:xfrm>
            <a:off x="4714902" y="1776380"/>
            <a:ext cx="1386742" cy="274248"/>
          </a:xfrm>
          <a:prstGeom prst="roundRect">
            <a:avLst>
              <a:gd name="adj" fmla="val 16667"/>
            </a:avLst>
          </a:prstGeom>
          <a:solidFill>
            <a:schemeClr val="accent4">
              <a:lumMod val="20000"/>
              <a:lumOff val="80000"/>
            </a:schemeClr>
          </a:solid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189050">
              <a:lnSpc>
                <a:spcPct val="100000"/>
              </a:lnSpc>
              <a:spcBef>
                <a:spcPts val="0"/>
              </a:spcBef>
              <a:spcAft>
                <a:spcPts val="0"/>
              </a:spcAft>
              <a:buClr>
                <a:srgbClr val="000000"/>
              </a:buClr>
              <a:buSzTx/>
              <a:buFont typeface="Arial"/>
              <a:buNone/>
              <a:defRPr/>
            </a:pPr>
            <a:r>
              <a:rPr lang="fr-FR" sz="1400" b="1" i="0" u="none" strike="noStrike" cap="none" spc="0">
                <a:ln>
                  <a:noFill/>
                </a:ln>
                <a:solidFill>
                  <a:srgbClr val="000000"/>
                </a:solidFill>
                <a:latin typeface="Calibri"/>
                <a:cs typeface="Arial"/>
              </a:rPr>
              <a:t>SIEM DSO</a:t>
            </a:r>
            <a:endParaRPr/>
          </a:p>
        </p:txBody>
      </p:sp>
      <p:sp>
        <p:nvSpPr>
          <p:cNvPr id="1092615977" name="Organigramme : Stockage interne 63"/>
          <p:cNvSpPr/>
          <p:nvPr/>
        </p:nvSpPr>
        <p:spPr bwMode="auto">
          <a:xfrm>
            <a:off x="10289198" y="6214873"/>
            <a:ext cx="996393" cy="245224"/>
          </a:xfrm>
          <a:prstGeom prst="roundRect">
            <a:avLst>
              <a:gd name="adj" fmla="val 16667"/>
            </a:avLst>
          </a:prstGeom>
          <a:solidFill>
            <a:schemeClr val="accent4">
              <a:lumMod val="20000"/>
              <a:lumOff val="80000"/>
            </a:schemeClr>
          </a:solid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189050">
              <a:lnSpc>
                <a:spcPct val="100000"/>
              </a:lnSpc>
              <a:spcBef>
                <a:spcPts val="0"/>
              </a:spcBef>
              <a:spcAft>
                <a:spcPts val="0"/>
              </a:spcAft>
              <a:buClr>
                <a:srgbClr val="000000"/>
              </a:buClr>
              <a:buSzTx/>
              <a:buFont typeface="Arial"/>
              <a:buNone/>
              <a:defRPr/>
            </a:pPr>
            <a:r>
              <a:rPr lang="fr-FR" sz="1400" b="1" i="0" u="none" strike="noStrike" cap="none" spc="0">
                <a:ln>
                  <a:noFill/>
                </a:ln>
                <a:solidFill>
                  <a:srgbClr val="000000"/>
                </a:solidFill>
                <a:latin typeface="Calibri"/>
                <a:cs typeface="Arial"/>
              </a:rPr>
              <a:t>SIEM Infra</a:t>
            </a:r>
            <a:endParaRPr/>
          </a:p>
        </p:txBody>
      </p:sp>
      <p:sp>
        <p:nvSpPr>
          <p:cNvPr id="842635075" name="Ellipse 57"/>
          <p:cNvSpPr/>
          <p:nvPr/>
        </p:nvSpPr>
        <p:spPr bwMode="auto">
          <a:xfrm>
            <a:off x="7306304" y="3137639"/>
            <a:ext cx="401886" cy="442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a:lnSpc>
                <a:spcPct val="100000"/>
              </a:lnSpc>
              <a:spcBef>
                <a:spcPts val="0"/>
              </a:spcBef>
              <a:spcAft>
                <a:spcPts val="0"/>
              </a:spcAft>
              <a:buClr>
                <a:srgbClr val="000000"/>
              </a:buClr>
              <a:buSzTx/>
              <a:buFont typeface="Arial"/>
              <a:buNone/>
              <a:defRPr/>
            </a:pPr>
            <a:r>
              <a:rPr lang="fr-FR" sz="1400" b="0" i="0" u="none" strike="noStrike" cap="none" spc="-148">
                <a:ln>
                  <a:noFill/>
                </a:ln>
                <a:solidFill>
                  <a:srgbClr val="FFFFFF"/>
                </a:solidFill>
                <a:latin typeface="Arial"/>
                <a:cs typeface="Arial"/>
              </a:rPr>
              <a:t>API</a:t>
            </a:r>
            <a:endParaRPr/>
          </a:p>
        </p:txBody>
      </p:sp>
      <p:sp>
        <p:nvSpPr>
          <p:cNvPr id="477479103" name="ZoneTexte 58"/>
          <p:cNvSpPr txBox="1"/>
          <p:nvPr/>
        </p:nvSpPr>
        <p:spPr bwMode="auto">
          <a:xfrm>
            <a:off x="6619969" y="3062466"/>
            <a:ext cx="873317" cy="307775"/>
          </a:xfrm>
          <a:prstGeom prst="rect">
            <a:avLst/>
          </a:prstGeom>
          <a:noFill/>
        </p:spPr>
        <p:txBody>
          <a:bodyPr wrap="square">
            <a:spAutoFit/>
          </a:bodyPr>
          <a:lstStyle/>
          <a:p>
            <a:pPr marL="0" marR="0" lvl="0" indent="0" algn="l" defTabSz="914400">
              <a:lnSpc>
                <a:spcPct val="100000"/>
              </a:lnSpc>
              <a:spcBef>
                <a:spcPts val="0"/>
              </a:spcBef>
              <a:spcAft>
                <a:spcPts val="0"/>
              </a:spcAft>
              <a:buClr>
                <a:srgbClr val="000000"/>
              </a:buClr>
              <a:buSzTx/>
              <a:buFont typeface="Arial"/>
              <a:buNone/>
              <a:defRPr/>
            </a:pPr>
            <a:r>
              <a:rPr lang="fr-FR" sz="1400" b="0" i="0" u="none" strike="noStrike" cap="none" spc="0">
                <a:ln>
                  <a:noFill/>
                </a:ln>
                <a:solidFill>
                  <a:srgbClr val="000000"/>
                </a:solidFill>
                <a:latin typeface="Arial"/>
                <a:cs typeface="Arial"/>
              </a:rPr>
              <a:t>/health</a:t>
            </a:r>
          </a:p>
        </p:txBody>
      </p:sp>
      <p:cxnSp>
        <p:nvCxnSpPr>
          <p:cNvPr id="16797211" name="Connecteur en angle 59"/>
          <p:cNvCxnSpPr>
            <a:cxnSpLocks/>
          </p:cNvCxnSpPr>
          <p:nvPr/>
        </p:nvCxnSpPr>
        <p:spPr bwMode="auto">
          <a:xfrm rot="10799952">
            <a:off x="6187839" y="3349715"/>
            <a:ext cx="1130198" cy="30451"/>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48263419" name="Ellipse 11"/>
          <p:cNvSpPr/>
          <p:nvPr/>
        </p:nvSpPr>
        <p:spPr bwMode="auto">
          <a:xfrm>
            <a:off x="9902162" y="1455345"/>
            <a:ext cx="1798458" cy="400392"/>
          </a:xfrm>
          <a:prstGeom prst="snip2DiagRect">
            <a:avLst>
              <a:gd name="adj1" fmla="val 0"/>
              <a:gd name="adj2" fmla="val 16667"/>
            </a:avLst>
          </a:prstGeom>
          <a:solidFill>
            <a:schemeClr val="accent4">
              <a:lumMod val="40000"/>
              <a:lumOff val="60000"/>
            </a:schemeClr>
          </a:solid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lIns="35672" tIns="0" rIns="35672" bIns="0" rtlCol="0" anchor="ctr" anchorCtr="0"/>
          <a:lstStyle/>
          <a:p>
            <a:pPr marL="0" marR="0" lvl="0" indent="0" algn="ctr" defTabSz="1189050">
              <a:lnSpc>
                <a:spcPct val="100000"/>
              </a:lnSpc>
              <a:spcBef>
                <a:spcPts val="0"/>
              </a:spcBef>
              <a:spcAft>
                <a:spcPts val="0"/>
              </a:spcAft>
              <a:buClr>
                <a:srgbClr val="000000"/>
              </a:buClr>
              <a:buSzTx/>
              <a:buFont typeface="Arial"/>
              <a:buNone/>
              <a:defRPr/>
            </a:pPr>
            <a:r>
              <a:rPr lang="fr-FR" sz="1200" b="0" i="0" u="none" strike="noStrike" cap="none" spc="0">
                <a:ln>
                  <a:noFill/>
                </a:ln>
                <a:solidFill>
                  <a:srgbClr val="1F497D">
                    <a:lumMod val="75000"/>
                  </a:srgbClr>
                </a:solidFill>
                <a:latin typeface="Calibri"/>
                <a:cs typeface="Arial"/>
              </a:rPr>
              <a:t>Supervision </a:t>
            </a:r>
            <a:endParaRPr/>
          </a:p>
          <a:p>
            <a:pPr marL="0" marR="0" lvl="0" indent="0" algn="ctr" defTabSz="1189050">
              <a:lnSpc>
                <a:spcPct val="100000"/>
              </a:lnSpc>
              <a:spcBef>
                <a:spcPts val="0"/>
              </a:spcBef>
              <a:spcAft>
                <a:spcPts val="0"/>
              </a:spcAft>
              <a:buClr>
                <a:srgbClr val="000000"/>
              </a:buClr>
              <a:buSzTx/>
              <a:buFont typeface="Arial"/>
              <a:buNone/>
              <a:defRPr/>
            </a:pPr>
            <a:r>
              <a:rPr lang="fr-FR" sz="1200" b="0" i="0" u="none" strike="noStrike" cap="none" spc="0">
                <a:ln>
                  <a:noFill/>
                </a:ln>
                <a:solidFill>
                  <a:srgbClr val="1F497D">
                    <a:lumMod val="75000"/>
                  </a:srgbClr>
                </a:solidFill>
                <a:latin typeface="Calibri"/>
                <a:cs typeface="Arial"/>
              </a:rPr>
              <a:t>( de l’applicatif )</a:t>
            </a:r>
            <a:endParaRPr/>
          </a:p>
        </p:txBody>
      </p:sp>
      <p:sp>
        <p:nvSpPr>
          <p:cNvPr id="1149607595" name="Ellipse 11"/>
          <p:cNvSpPr/>
          <p:nvPr/>
        </p:nvSpPr>
        <p:spPr bwMode="auto">
          <a:xfrm>
            <a:off x="4714902" y="2150687"/>
            <a:ext cx="1386742" cy="293117"/>
          </a:xfrm>
          <a:prstGeom prst="snip2DiagRect">
            <a:avLst>
              <a:gd name="adj1" fmla="val 0"/>
              <a:gd name="adj2" fmla="val 16667"/>
            </a:avLst>
          </a:prstGeom>
          <a:solidFill>
            <a:schemeClr val="accent4">
              <a:lumMod val="40000"/>
              <a:lumOff val="60000"/>
            </a:schemeClr>
          </a:solid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lIns="35672" tIns="0" rIns="35672" bIns="0" rtlCol="0" anchor="ctr" anchorCtr="0"/>
          <a:lstStyle/>
          <a:p>
            <a:pPr marL="0" marR="0" lvl="0" indent="0" algn="ctr" defTabSz="1189050">
              <a:lnSpc>
                <a:spcPct val="100000"/>
              </a:lnSpc>
              <a:spcBef>
                <a:spcPts val="0"/>
              </a:spcBef>
              <a:spcAft>
                <a:spcPts val="0"/>
              </a:spcAft>
              <a:buClr>
                <a:srgbClr val="000000"/>
              </a:buClr>
              <a:buSzTx/>
              <a:buFont typeface="Arial"/>
              <a:buNone/>
              <a:defRPr/>
            </a:pPr>
            <a:r>
              <a:rPr lang="fr-FR" sz="1200" b="0" i="0" u="none" strike="noStrike" cap="none" spc="0">
                <a:ln>
                  <a:noFill/>
                </a:ln>
                <a:solidFill>
                  <a:srgbClr val="1F497D">
                    <a:lumMod val="75000"/>
                  </a:srgbClr>
                </a:solidFill>
                <a:latin typeface="Calibri"/>
                <a:cs typeface="Arial"/>
              </a:rPr>
              <a:t>Supervision DSO</a:t>
            </a:r>
            <a:endParaRPr/>
          </a:p>
        </p:txBody>
      </p:sp>
      <p:sp>
        <p:nvSpPr>
          <p:cNvPr id="953906217" name="Organigramme : Stockage interne 32"/>
          <p:cNvSpPr/>
          <p:nvPr/>
        </p:nvSpPr>
        <p:spPr bwMode="auto">
          <a:xfrm>
            <a:off x="4555751" y="1680097"/>
            <a:ext cx="1643904" cy="877063"/>
          </a:xfrm>
          <a:prstGeom prst="roundRect">
            <a:avLst>
              <a:gd name="adj" fmla="val 16667"/>
            </a:avLst>
          </a:prstGeom>
          <a:noFill/>
          <a:ln w="22225" cap="flat" cmpd="sng" algn="ctr">
            <a:solidFill>
              <a:schemeClr val="accent5"/>
            </a:solidFill>
            <a:prstDash val="dash"/>
            <a:round/>
            <a:headEnd type="none" w="med" len="med"/>
            <a:tailEnd type="none" w="med" len="med"/>
          </a:ln>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189050">
              <a:lnSpc>
                <a:spcPct val="100000"/>
              </a:lnSpc>
              <a:spcBef>
                <a:spcPts val="0"/>
              </a:spcBef>
              <a:spcAft>
                <a:spcPts val="0"/>
              </a:spcAft>
              <a:buClr>
                <a:srgbClr val="000000"/>
              </a:buClr>
              <a:buSzTx/>
              <a:buFont typeface="Arial"/>
              <a:buNone/>
              <a:defRPr/>
            </a:pPr>
            <a:endParaRPr lang="fr-FR" sz="1400" b="1" i="0" u="none" strike="noStrike" cap="none" spc="0">
              <a:ln>
                <a:noFill/>
              </a:ln>
              <a:solidFill>
                <a:srgbClr val="FFFFFF"/>
              </a:solidFill>
              <a:latin typeface="Calibri"/>
              <a:cs typeface="Arial"/>
            </a:endParaRPr>
          </a:p>
        </p:txBody>
      </p:sp>
      <p:sp>
        <p:nvSpPr>
          <p:cNvPr id="1326593803" name="Ellipse 11"/>
          <p:cNvSpPr/>
          <p:nvPr/>
        </p:nvSpPr>
        <p:spPr bwMode="auto">
          <a:xfrm>
            <a:off x="10289198" y="5742760"/>
            <a:ext cx="1010804" cy="400392"/>
          </a:xfrm>
          <a:prstGeom prst="snip2DiagRect">
            <a:avLst>
              <a:gd name="adj1" fmla="val 0"/>
              <a:gd name="adj2" fmla="val 16667"/>
            </a:avLst>
          </a:prstGeom>
          <a:solidFill>
            <a:schemeClr val="accent4">
              <a:lumMod val="40000"/>
              <a:lumOff val="60000"/>
            </a:schemeClr>
          </a:solid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lIns="35672" tIns="0" rIns="35672" bIns="0" rtlCol="0" anchor="ctr" anchorCtr="0"/>
          <a:lstStyle/>
          <a:p>
            <a:pPr marL="0" marR="0" lvl="0" indent="0" algn="ctr" defTabSz="1189050">
              <a:lnSpc>
                <a:spcPct val="100000"/>
              </a:lnSpc>
              <a:spcBef>
                <a:spcPts val="0"/>
              </a:spcBef>
              <a:spcAft>
                <a:spcPts val="0"/>
              </a:spcAft>
              <a:buClr>
                <a:srgbClr val="000000"/>
              </a:buClr>
              <a:buSzTx/>
              <a:buFont typeface="Arial"/>
              <a:buNone/>
              <a:defRPr/>
            </a:pPr>
            <a:r>
              <a:rPr lang="fr-FR" sz="1200" b="0" i="0" u="none" strike="noStrike" cap="none" spc="0">
                <a:ln>
                  <a:noFill/>
                </a:ln>
                <a:solidFill>
                  <a:srgbClr val="1F497D">
                    <a:lumMod val="75000"/>
                  </a:srgbClr>
                </a:solidFill>
                <a:latin typeface="Calibri"/>
                <a:cs typeface="Arial"/>
              </a:rPr>
              <a:t>Supervision </a:t>
            </a:r>
            <a:endParaRPr/>
          </a:p>
          <a:p>
            <a:pPr marL="0" marR="0" lvl="0" indent="0" algn="ctr" defTabSz="1189050">
              <a:lnSpc>
                <a:spcPct val="100000"/>
              </a:lnSpc>
              <a:spcBef>
                <a:spcPts val="0"/>
              </a:spcBef>
              <a:spcAft>
                <a:spcPts val="0"/>
              </a:spcAft>
              <a:buClr>
                <a:srgbClr val="000000"/>
              </a:buClr>
              <a:buSzTx/>
              <a:buFont typeface="Arial"/>
              <a:buNone/>
              <a:defRPr/>
            </a:pPr>
            <a:r>
              <a:rPr lang="fr-FR" sz="1200" b="0" i="0" u="none" strike="noStrike" cap="none" spc="0">
                <a:ln>
                  <a:noFill/>
                </a:ln>
                <a:solidFill>
                  <a:srgbClr val="1F497D">
                    <a:lumMod val="75000"/>
                  </a:srgbClr>
                </a:solidFill>
                <a:latin typeface="Calibri"/>
                <a:cs typeface="Arial"/>
              </a:rPr>
              <a:t>Infra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1202284" name="Titre 1"/>
          <p:cNvSpPr>
            <a:spLocks noGrp="1"/>
          </p:cNvSpPr>
          <p:nvPr>
            <p:ph type="title"/>
          </p:nvPr>
        </p:nvSpPr>
        <p:spPr bwMode="auto">
          <a:xfrm>
            <a:off x="1776357" y="68942"/>
            <a:ext cx="8827944" cy="718482"/>
          </a:xfrm>
        </p:spPr>
        <p:txBody>
          <a:bodyPr>
            <a:normAutofit/>
          </a:bodyPr>
          <a:lstStyle/>
          <a:p>
            <a:pPr>
              <a:defRPr/>
            </a:pPr>
            <a:r>
              <a:rPr lang="fr-FR" sz="2400">
                <a:latin typeface="Marianne"/>
              </a:rPr>
              <a:t>Espace d’exécution des applications « cloud native »</a:t>
            </a:r>
          </a:p>
        </p:txBody>
      </p:sp>
      <p:cxnSp>
        <p:nvCxnSpPr>
          <p:cNvPr id="635551767" name="Connecteur droit 4"/>
          <p:cNvCxnSpPr>
            <a:cxnSpLocks/>
          </p:cNvCxnSpPr>
          <p:nvPr/>
        </p:nvCxnSpPr>
        <p:spPr bwMode="auto">
          <a:xfrm>
            <a:off x="1585755" y="596841"/>
            <a:ext cx="0" cy="6191690"/>
          </a:xfrm>
          <a:prstGeom prst="line">
            <a:avLst/>
          </a:prstGeom>
          <a:ln w="12700" cap="flat" cmpd="sng" algn="ctr">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386148394" name="Espace réservé du numéro de diapositive 2"/>
          <p:cNvSpPr txBox="1"/>
          <p:nvPr/>
        </p:nvSpPr>
        <p:spPr bwMode="auto">
          <a:xfrm>
            <a:off x="11595274" y="6552360"/>
            <a:ext cx="462504" cy="226362"/>
          </a:xfrm>
          <a:prstGeom prst="rect">
            <a:avLst/>
          </a:prstGeom>
        </p:spPr>
        <p:txBody>
          <a:bodyPr vert="horz" lIns="67959" tIns="33978" rIns="67959" bIns="33978" rtlCol="0" anchor="ctr"/>
          <a:lstStyle>
            <a:defPPr>
              <a:defRPr lang="en-US"/>
            </a:defPPr>
            <a:lvl1pPr marL="0" algn="ctr" defTabSz="457200">
              <a:defRPr sz="1200">
                <a:solidFill>
                  <a:schemeClr val="tx1">
                    <a:lumMod val="85000"/>
                    <a:lumOff val="15000"/>
                  </a:schemeClr>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marL="18873" defTabSz="339778">
              <a:spcBef>
                <a:spcPts val="74"/>
              </a:spcBef>
              <a:defRPr/>
            </a:pPr>
            <a:fld id="{0326F633-A03E-DD8E-7D7C-ECBB33AFAFDF}" type="slidenum">
              <a:rPr lang="fr-FR" sz="900">
                <a:solidFill>
                  <a:prstClr val="black">
                    <a:lumMod val="50000"/>
                    <a:lumOff val="50000"/>
                  </a:prstClr>
                </a:solidFill>
                <a:latin typeface="Calibri"/>
              </a:rPr>
              <a:t>21</a:t>
            </a:fld>
            <a:endParaRPr lang="fr-FR" sz="900">
              <a:solidFill>
                <a:prstClr val="black">
                  <a:lumMod val="50000"/>
                  <a:lumOff val="50000"/>
                </a:prstClr>
              </a:solidFill>
              <a:latin typeface="Calibri"/>
            </a:endParaRPr>
          </a:p>
        </p:txBody>
      </p:sp>
      <p:sp>
        <p:nvSpPr>
          <p:cNvPr id="1063303423" name="Ellipse 11"/>
          <p:cNvSpPr/>
          <p:nvPr/>
        </p:nvSpPr>
        <p:spPr bwMode="auto">
          <a:xfrm>
            <a:off x="103250" y="2731833"/>
            <a:ext cx="876204" cy="866835"/>
          </a:xfrm>
          <a:prstGeom prst="ellipse">
            <a:avLst/>
          </a:prstGeom>
          <a:pattFill prst="dkUpDiag">
            <a:fgClr>
              <a:schemeClr val="accent1">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lIns="35672" tIns="0" rIns="35672" bIns="0" rtlCol="0" anchor="ctr" anchorCtr="0"/>
          <a:lstStyle/>
          <a:p>
            <a:pPr algn="ctr" defTabSz="1189050">
              <a:defRPr/>
            </a:pPr>
            <a:r>
              <a:rPr lang="fr-FR" sz="1200">
                <a:solidFill>
                  <a:srgbClr val="1F497D">
                    <a:lumMod val="75000"/>
                  </a:srgbClr>
                </a:solidFill>
                <a:latin typeface="Calibri"/>
              </a:rPr>
              <a:t>Un citoyen</a:t>
            </a:r>
          </a:p>
        </p:txBody>
      </p:sp>
      <p:sp>
        <p:nvSpPr>
          <p:cNvPr id="1745607065" name="Organigramme : Stockage interne 32"/>
          <p:cNvSpPr/>
          <p:nvPr/>
        </p:nvSpPr>
        <p:spPr bwMode="auto">
          <a:xfrm>
            <a:off x="5338261" y="3392875"/>
            <a:ext cx="4093601" cy="1279346"/>
          </a:xfrm>
          <a:prstGeom prst="roundRect">
            <a:avLst>
              <a:gd name="adj" fmla="val 16667"/>
            </a:avLst>
          </a:prstGeom>
          <a:pattFill prst="dkUpDiag">
            <a:fgClr>
              <a:schemeClr val="accent1">
                <a:lumMod val="50000"/>
              </a:schemeClr>
            </a:fgClr>
            <a:bgClr>
              <a:schemeClr val="accent1">
                <a:lumMod val="75000"/>
              </a:schemeClr>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50">
              <a:defRPr/>
            </a:pPr>
            <a:r>
              <a:rPr lang="fr-FR" sz="2400" b="1">
                <a:solidFill>
                  <a:schemeClr val="bg1"/>
                </a:solidFill>
                <a:latin typeface="Calibri"/>
              </a:rPr>
              <a:t>Espace de l’applicatif</a:t>
            </a:r>
            <a:endParaRPr lang="fr-FR" b="1">
              <a:solidFill>
                <a:schemeClr val="bg1"/>
              </a:solidFill>
              <a:latin typeface="Calibri"/>
            </a:endParaRPr>
          </a:p>
        </p:txBody>
      </p:sp>
      <p:pic>
        <p:nvPicPr>
          <p:cNvPr id="2011177203" name="Image 35"/>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tretch/>
        </p:blipFill>
        <p:spPr bwMode="auto">
          <a:xfrm>
            <a:off x="2151423" y="1517797"/>
            <a:ext cx="411030" cy="378378"/>
          </a:xfrm>
          <a:prstGeom prst="rect">
            <a:avLst/>
          </a:prstGeom>
        </p:spPr>
      </p:pic>
      <p:sp>
        <p:nvSpPr>
          <p:cNvPr id="14948292" name="Organigramme : Stockage interne 63"/>
          <p:cNvSpPr/>
          <p:nvPr/>
        </p:nvSpPr>
        <p:spPr bwMode="auto">
          <a:xfrm>
            <a:off x="130592" y="1553997"/>
            <a:ext cx="930510" cy="587477"/>
          </a:xfrm>
          <a:prstGeom prst="roundRect">
            <a:avLst>
              <a:gd name="adj" fmla="val 16667"/>
            </a:avLst>
          </a:prstGeom>
          <a:pattFill prst="dkUpDiag">
            <a:fgClr>
              <a:schemeClr val="accent1">
                <a:lumMod val="50000"/>
              </a:schemeClr>
            </a:fgClr>
            <a:bgClr>
              <a:schemeClr val="accent1">
                <a:lumMod val="75000"/>
              </a:schemeClr>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50">
              <a:defRPr/>
            </a:pPr>
            <a:r>
              <a:rPr lang="fr-FR" sz="1200" b="1">
                <a:solidFill>
                  <a:schemeClr val="bg1"/>
                </a:solidFill>
                <a:latin typeface="Calibri"/>
              </a:rPr>
              <a:t>Applications tierces</a:t>
            </a:r>
            <a:endParaRPr/>
          </a:p>
          <a:p>
            <a:pPr algn="ctr" defTabSz="1189050">
              <a:defRPr/>
            </a:pPr>
            <a:r>
              <a:rPr lang="fr-FR" sz="1200" b="1">
                <a:solidFill>
                  <a:schemeClr val="bg1"/>
                </a:solidFill>
                <a:latin typeface="Calibri"/>
              </a:rPr>
              <a:t>Hors MI</a:t>
            </a:r>
          </a:p>
        </p:txBody>
      </p:sp>
      <p:pic>
        <p:nvPicPr>
          <p:cNvPr id="1869218925" name="Image 116"/>
          <p:cNvPicPr>
            <a:picLocks noChangeAspect="1"/>
          </p:cNvPicPr>
          <p:nvPr/>
        </p:nvPicPr>
        <p:blipFill>
          <a:blip r:embed="rId3" cstate="email">
            <a:clrChange>
              <a:clrFrom>
                <a:srgbClr val="000000"/>
              </a:clrFrom>
              <a:clrTo>
                <a:srgbClr val="000000">
                  <a:alpha val="0"/>
                </a:srgbClr>
              </a:clrTo>
            </a:clrChange>
            <a:extLst>
              <a:ext uri="{28A0092B-C50C-407E-A947-70E740481C1C}">
                <a14:useLocalDpi xmlns:a14="http://schemas.microsoft.com/office/drawing/2010/main"/>
              </a:ext>
            </a:extLst>
          </a:blip>
          <a:stretch/>
        </p:blipFill>
        <p:spPr bwMode="auto">
          <a:xfrm>
            <a:off x="57822" y="3654793"/>
            <a:ext cx="550841" cy="269484"/>
          </a:xfrm>
          <a:prstGeom prst="rect">
            <a:avLst/>
          </a:prstGeom>
        </p:spPr>
      </p:pic>
      <p:grpSp>
        <p:nvGrpSpPr>
          <p:cNvPr id="130734431" name="Groupe 117"/>
          <p:cNvGrpSpPr/>
          <p:nvPr/>
        </p:nvGrpSpPr>
        <p:grpSpPr bwMode="auto">
          <a:xfrm>
            <a:off x="2034104" y="2102382"/>
            <a:ext cx="510025" cy="267220"/>
            <a:chOff x="0" y="0"/>
            <a:chExt cx="510025" cy="267220"/>
          </a:xfrm>
        </p:grpSpPr>
        <p:grpSp>
          <p:nvGrpSpPr>
            <p:cNvPr id="1434711156" name="Groupe 118"/>
            <p:cNvGrpSpPr/>
            <p:nvPr/>
          </p:nvGrpSpPr>
          <p:grpSpPr bwMode="auto">
            <a:xfrm rot="10799922">
              <a:off x="0" y="0"/>
              <a:ext cx="497458" cy="267220"/>
              <a:chOff x="0" y="0"/>
              <a:chExt cx="497458" cy="267220"/>
            </a:xfrm>
          </p:grpSpPr>
          <p:sp>
            <p:nvSpPr>
              <p:cNvPr id="1307783690" name="Organigramme : Délai 120"/>
              <p:cNvSpPr/>
              <p:nvPr/>
            </p:nvSpPr>
            <p:spPr bwMode="auto">
              <a:xfrm>
                <a:off x="70669" y="0"/>
                <a:ext cx="331048" cy="267220"/>
              </a:xfrm>
              <a:prstGeom prst="flowChartDelay">
                <a:avLst/>
              </a:prstGeom>
              <a:ln>
                <a:noFill/>
              </a:ln>
            </p:spPr>
            <p:style>
              <a:lnRef idx="0">
                <a:schemeClr val="accent1"/>
              </a:lnRef>
              <a:fillRef idx="3">
                <a:schemeClr val="accent1"/>
              </a:fillRef>
              <a:effectRef idx="3">
                <a:schemeClr val="accent1"/>
              </a:effectRef>
              <a:fontRef idx="minor">
                <a:schemeClr val="lt1"/>
              </a:fontRef>
            </p:style>
            <p:txBody>
              <a:bodyPr lIns="0" rIns="0" rtlCol="0" anchor="ctr"/>
              <a:lstStyle/>
              <a:p>
                <a:pPr algn="ctr" defTabSz="339778">
                  <a:defRPr/>
                </a:pPr>
                <a:endParaRPr lang="fr-FR" sz="1050">
                  <a:solidFill>
                    <a:prstClr val="white"/>
                  </a:solidFill>
                  <a:latin typeface="Calibri"/>
                </a:endParaRPr>
              </a:p>
            </p:txBody>
          </p:sp>
          <p:sp>
            <p:nvSpPr>
              <p:cNvPr id="806251889" name="Organigramme : Connecteur 121"/>
              <p:cNvSpPr/>
              <p:nvPr/>
            </p:nvSpPr>
            <p:spPr bwMode="auto">
              <a:xfrm>
                <a:off x="414887" y="103581"/>
                <a:ext cx="82569" cy="70129"/>
              </a:xfrm>
              <a:prstGeom prst="flowChartConnector">
                <a:avLst/>
              </a:prstGeom>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defTabSz="339778">
                  <a:defRPr/>
                </a:pPr>
                <a:endParaRPr lang="fr-FR" sz="1200">
                  <a:solidFill>
                    <a:prstClr val="white"/>
                  </a:solidFill>
                  <a:latin typeface="Calibri"/>
                </a:endParaRPr>
              </a:p>
            </p:txBody>
          </p:sp>
          <p:sp>
            <p:nvSpPr>
              <p:cNvPr id="346420149" name="Organigramme : Fusion 122"/>
              <p:cNvSpPr/>
              <p:nvPr/>
            </p:nvSpPr>
            <p:spPr bwMode="auto">
              <a:xfrm rot="16199895" flipV="1">
                <a:off x="-69381" y="112779"/>
                <a:ext cx="180417" cy="41652"/>
              </a:xfrm>
              <a:prstGeom prst="flowChartMerg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0612" tIns="45306" rIns="90612" bIns="45306" numCol="1" spcCol="0" rtlCol="0" fromWordArt="0" anchor="ctr" anchorCtr="0" forceAA="0" compatLnSpc="1">
                <a:prstTxWarp prst="textNoShape">
                  <a:avLst/>
                </a:prstTxWarp>
                <a:noAutofit/>
              </a:bodyPr>
              <a:lstStyle/>
              <a:p>
                <a:pPr algn="ctr" defTabSz="339778">
                  <a:defRPr/>
                </a:pPr>
                <a:endParaRPr lang="fr-FR" sz="1200">
                  <a:solidFill>
                    <a:prstClr val="white"/>
                  </a:solidFill>
                  <a:latin typeface="Calibri"/>
                </a:endParaRPr>
              </a:p>
            </p:txBody>
          </p:sp>
        </p:grpSp>
        <p:sp>
          <p:nvSpPr>
            <p:cNvPr id="1159429213" name="ZoneTexte 119"/>
            <p:cNvSpPr txBox="1"/>
            <p:nvPr/>
          </p:nvSpPr>
          <p:spPr bwMode="auto">
            <a:xfrm>
              <a:off x="162060" y="48153"/>
              <a:ext cx="347962" cy="213393"/>
            </a:xfrm>
            <a:prstGeom prst="rect">
              <a:avLst/>
            </a:prstGeom>
            <a:noFill/>
          </p:spPr>
          <p:txBody>
            <a:bodyPr wrap="square" lIns="0" tIns="0" rIns="0" bIns="0" rtlCol="0">
              <a:spAutoFit/>
            </a:bodyPr>
            <a:lstStyle/>
            <a:p>
              <a:pPr defTabSz="339778">
                <a:defRPr/>
              </a:pPr>
              <a:r>
                <a:rPr lang="fr-FR">
                  <a:solidFill>
                    <a:prstClr val="white"/>
                  </a:solidFill>
                  <a:latin typeface="Calibri"/>
                </a:rPr>
                <a:t>API</a:t>
              </a:r>
              <a:endParaRPr/>
            </a:p>
          </p:txBody>
        </p:sp>
      </p:grpSp>
      <p:sp>
        <p:nvSpPr>
          <p:cNvPr id="1986927236" name="ZoneTexte 154"/>
          <p:cNvSpPr txBox="1"/>
          <p:nvPr/>
        </p:nvSpPr>
        <p:spPr bwMode="auto">
          <a:xfrm>
            <a:off x="10892106" y="174967"/>
            <a:ext cx="1035687" cy="253216"/>
          </a:xfrm>
          <a:prstGeom prst="rect">
            <a:avLst/>
          </a:prstGeom>
          <a:noFill/>
        </p:spPr>
        <p:txBody>
          <a:bodyPr wrap="none" rtlCol="0">
            <a:spAutoFit/>
          </a:bodyPr>
          <a:lstStyle/>
          <a:p>
            <a:pPr>
              <a:defRPr/>
            </a:pPr>
            <a:r>
              <a:rPr lang="fr-FR" sz="1000" b="1">
                <a:solidFill>
                  <a:schemeClr val="bg2">
                    <a:lumMod val="75000"/>
                  </a:schemeClr>
                </a:solidFill>
                <a:latin typeface="Calibri"/>
                <a:cs typeface="Calibri"/>
              </a:rPr>
              <a:t>[ </a:t>
            </a:r>
            <a:r>
              <a:rPr lang="fr-FR" sz="1050" b="1">
                <a:solidFill>
                  <a:schemeClr val="bg1">
                    <a:lumMod val="50000"/>
                  </a:schemeClr>
                </a:solidFill>
              </a:rPr>
              <a:t>v01/01/2023</a:t>
            </a:r>
            <a:r>
              <a:rPr lang="fr-FR" sz="1000" b="1">
                <a:solidFill>
                  <a:schemeClr val="bg2">
                    <a:lumMod val="75000"/>
                  </a:schemeClr>
                </a:solidFill>
                <a:latin typeface="Calibri"/>
                <a:cs typeface="Calibri"/>
              </a:rPr>
              <a:t>]</a:t>
            </a:r>
            <a:endParaRPr sz="1000" b="1">
              <a:solidFill>
                <a:schemeClr val="bg2">
                  <a:lumMod val="75000"/>
                </a:schemeClr>
              </a:solidFill>
              <a:latin typeface="Calibri"/>
              <a:cs typeface="Calibri"/>
            </a:endParaRPr>
          </a:p>
        </p:txBody>
      </p:sp>
      <p:sp>
        <p:nvSpPr>
          <p:cNvPr id="1814542228" name="Ellipse 183"/>
          <p:cNvSpPr/>
          <p:nvPr/>
        </p:nvSpPr>
        <p:spPr bwMode="auto">
          <a:xfrm>
            <a:off x="115950" y="4293929"/>
            <a:ext cx="876204" cy="866835"/>
          </a:xfrm>
          <a:prstGeom prst="ellipse">
            <a:avLst/>
          </a:prstGeom>
          <a:pattFill prst="dkUpDiag">
            <a:fgClr>
              <a:schemeClr val="accent1">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lIns="35672" tIns="0" rIns="35672" bIns="0" rtlCol="0" anchor="ctr" anchorCtr="0"/>
          <a:lstStyle/>
          <a:p>
            <a:pPr algn="ctr" defTabSz="1189050">
              <a:defRPr/>
            </a:pPr>
            <a:r>
              <a:rPr lang="fr-FR" sz="1200">
                <a:solidFill>
                  <a:srgbClr val="1F497D">
                    <a:lumMod val="75000"/>
                  </a:srgbClr>
                </a:solidFill>
                <a:latin typeface="Calibri"/>
              </a:rPr>
              <a:t>Un agent</a:t>
            </a:r>
          </a:p>
          <a:p>
            <a:pPr algn="ctr" defTabSz="1189050">
              <a:defRPr/>
            </a:pPr>
            <a:r>
              <a:rPr lang="fr-FR" sz="1200">
                <a:solidFill>
                  <a:srgbClr val="1F497D">
                    <a:lumMod val="75000"/>
                  </a:srgbClr>
                </a:solidFill>
                <a:latin typeface="Calibri"/>
              </a:rPr>
              <a:t>(MI)</a:t>
            </a:r>
          </a:p>
        </p:txBody>
      </p:sp>
      <p:sp>
        <p:nvSpPr>
          <p:cNvPr id="980565473" name="Ellipse 208"/>
          <p:cNvSpPr/>
          <p:nvPr/>
        </p:nvSpPr>
        <p:spPr bwMode="auto">
          <a:xfrm>
            <a:off x="130592" y="5287719"/>
            <a:ext cx="876204" cy="866835"/>
          </a:xfrm>
          <a:prstGeom prst="ellipse">
            <a:avLst/>
          </a:prstGeom>
          <a:pattFill prst="dkUpDiag">
            <a:fgClr>
              <a:schemeClr val="accent1">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lIns="35672" tIns="0" rIns="35672" bIns="0" rtlCol="0" anchor="ctr" anchorCtr="0"/>
          <a:lstStyle/>
          <a:p>
            <a:pPr algn="ctr" defTabSz="1189050">
              <a:lnSpc>
                <a:spcPts val="1042"/>
              </a:lnSpc>
              <a:defRPr/>
            </a:pPr>
            <a:r>
              <a:rPr lang="fr-FR" sz="1200">
                <a:solidFill>
                  <a:srgbClr val="1F497D">
                    <a:lumMod val="75000"/>
                  </a:srgbClr>
                </a:solidFill>
                <a:latin typeface="Calibri"/>
              </a:rPr>
              <a:t>Un usager</a:t>
            </a:r>
            <a:endParaRPr/>
          </a:p>
          <a:p>
            <a:pPr algn="ctr" defTabSz="1189050">
              <a:lnSpc>
                <a:spcPts val="1042"/>
              </a:lnSpc>
              <a:defRPr/>
            </a:pPr>
            <a:r>
              <a:rPr lang="fr-FR" sz="1200">
                <a:solidFill>
                  <a:srgbClr val="1F497D">
                    <a:lumMod val="75000"/>
                  </a:srgbClr>
                </a:solidFill>
                <a:latin typeface="Calibri"/>
              </a:rPr>
              <a:t>Interministériel</a:t>
            </a:r>
            <a:endParaRPr/>
          </a:p>
          <a:p>
            <a:pPr algn="ctr" defTabSz="1189050">
              <a:lnSpc>
                <a:spcPts val="1042"/>
              </a:lnSpc>
              <a:defRPr/>
            </a:pPr>
            <a:r>
              <a:rPr lang="fr-FR" sz="1200">
                <a:solidFill>
                  <a:srgbClr val="1F497D">
                    <a:lumMod val="75000"/>
                  </a:srgbClr>
                </a:solidFill>
                <a:latin typeface="Calibri"/>
              </a:rPr>
              <a:t>(rie)</a:t>
            </a:r>
          </a:p>
        </p:txBody>
      </p:sp>
      <p:sp>
        <p:nvSpPr>
          <p:cNvPr id="820117005" name="Organigramme : Stockage interne 63"/>
          <p:cNvSpPr/>
          <p:nvPr/>
        </p:nvSpPr>
        <p:spPr bwMode="auto">
          <a:xfrm>
            <a:off x="1922078" y="5721138"/>
            <a:ext cx="1400962" cy="491166"/>
          </a:xfrm>
          <a:prstGeom prst="roundRect">
            <a:avLst>
              <a:gd name="adj" fmla="val 16667"/>
            </a:avLst>
          </a:prstGeom>
          <a:pattFill prst="dkUpDiag">
            <a:fgClr>
              <a:schemeClr val="accent6">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35672" tIns="0" rIns="35672" bIns="0" numCol="1" spcCol="0" rtlCol="0" fromWordArt="0" anchor="ctr" anchorCtr="0" forceAA="0" compatLnSpc="1">
            <a:prstTxWarp prst="textNoShape">
              <a:avLst/>
            </a:prstTxWarp>
            <a:noAutofit/>
          </a:bodyPr>
          <a:lstStyle/>
          <a:p>
            <a:pPr algn="ctr" defTabSz="1189050">
              <a:lnSpc>
                <a:spcPts val="997"/>
              </a:lnSpc>
              <a:defRPr/>
            </a:pPr>
            <a:r>
              <a:rPr lang="fr-FR" sz="1200">
                <a:solidFill>
                  <a:srgbClr val="1F497D">
                    <a:lumMod val="75000"/>
                  </a:srgbClr>
                </a:solidFill>
                <a:latin typeface="Calibri"/>
              </a:rPr>
              <a:t>Identification</a:t>
            </a:r>
            <a:endParaRPr/>
          </a:p>
          <a:p>
            <a:pPr algn="ctr" defTabSz="1189050">
              <a:lnSpc>
                <a:spcPts val="997"/>
              </a:lnSpc>
              <a:defRPr/>
            </a:pPr>
            <a:r>
              <a:rPr lang="fr-FR" sz="1200">
                <a:solidFill>
                  <a:srgbClr val="1F497D">
                    <a:lumMod val="75000"/>
                  </a:srgbClr>
                </a:solidFill>
                <a:latin typeface="Calibri"/>
              </a:rPr>
              <a:t>Agents</a:t>
            </a:r>
            <a:endParaRPr/>
          </a:p>
          <a:p>
            <a:pPr algn="ctr" defTabSz="1189050">
              <a:lnSpc>
                <a:spcPts val="997"/>
              </a:lnSpc>
              <a:defRPr/>
            </a:pPr>
            <a:r>
              <a:rPr lang="fr-FR" sz="1200">
                <a:solidFill>
                  <a:srgbClr val="1F497D">
                    <a:lumMod val="75000"/>
                  </a:srgbClr>
                </a:solidFill>
                <a:latin typeface="Calibri"/>
              </a:rPr>
              <a:t>(fédération sso)</a:t>
            </a:r>
          </a:p>
        </p:txBody>
      </p:sp>
      <p:sp>
        <p:nvSpPr>
          <p:cNvPr id="927107670" name="Organigramme : Stockage interne 63"/>
          <p:cNvSpPr/>
          <p:nvPr/>
        </p:nvSpPr>
        <p:spPr bwMode="auto">
          <a:xfrm>
            <a:off x="1901055" y="3789536"/>
            <a:ext cx="1400961" cy="487172"/>
          </a:xfrm>
          <a:prstGeom prst="roundRect">
            <a:avLst>
              <a:gd name="adj" fmla="val 16667"/>
            </a:avLst>
          </a:prstGeom>
          <a:pattFill prst="dkUpDiag">
            <a:fgClr>
              <a:schemeClr val="accent6">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35671" tIns="0" rIns="35671" bIns="0" numCol="1" spcCol="0" rtlCol="0" fromWordArt="0" anchor="ctr" anchorCtr="0" forceAA="0" compatLnSpc="1">
            <a:prstTxWarp prst="textNoShape">
              <a:avLst/>
            </a:prstTxWarp>
            <a:noAutofit/>
          </a:bodyPr>
          <a:lstStyle/>
          <a:p>
            <a:pPr algn="ctr" defTabSz="1189050">
              <a:defRPr/>
            </a:pPr>
            <a:r>
              <a:rPr lang="fr-FR" sz="1200">
                <a:solidFill>
                  <a:srgbClr val="1F497D">
                    <a:lumMod val="75000"/>
                  </a:srgbClr>
                </a:solidFill>
                <a:latin typeface="Calibri"/>
              </a:rPr>
              <a:t>Chaîne de service</a:t>
            </a:r>
            <a:endParaRPr/>
          </a:p>
          <a:p>
            <a:pPr algn="ctr" defTabSz="1189050">
              <a:defRPr/>
            </a:pPr>
            <a:r>
              <a:rPr lang="fr-FR" sz="1200">
                <a:solidFill>
                  <a:srgbClr val="1F497D">
                    <a:lumMod val="75000"/>
                  </a:srgbClr>
                </a:solidFill>
                <a:latin typeface="Calibri"/>
              </a:rPr>
              <a:t>Sortie Internet</a:t>
            </a:r>
          </a:p>
        </p:txBody>
      </p:sp>
      <p:sp>
        <p:nvSpPr>
          <p:cNvPr id="676068385" name="Organigramme : Données 213"/>
          <p:cNvSpPr/>
          <p:nvPr/>
        </p:nvSpPr>
        <p:spPr bwMode="auto">
          <a:xfrm>
            <a:off x="3751695" y="1916919"/>
            <a:ext cx="1811745" cy="275025"/>
          </a:xfrm>
          <a:prstGeom prst="flowChartInputOutput">
            <a:avLst/>
          </a:prstGeom>
          <a:solidFill>
            <a:schemeClr val="bg1"/>
          </a:solidFill>
          <a:ln w="31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39778">
              <a:defRPr/>
            </a:pPr>
            <a:endParaRPr lang="fr-FR" sz="1350">
              <a:solidFill>
                <a:prstClr val="white"/>
              </a:solidFill>
              <a:latin typeface="Calibri"/>
            </a:endParaRPr>
          </a:p>
        </p:txBody>
      </p:sp>
      <p:grpSp>
        <p:nvGrpSpPr>
          <p:cNvPr id="605819761" name="Groupe 214"/>
          <p:cNvGrpSpPr/>
          <p:nvPr/>
        </p:nvGrpSpPr>
        <p:grpSpPr bwMode="auto">
          <a:xfrm>
            <a:off x="4893323" y="1687405"/>
            <a:ext cx="453177" cy="408474"/>
            <a:chOff x="8738588" y="2383696"/>
            <a:chExt cx="457308" cy="412200"/>
          </a:xfrm>
        </p:grpSpPr>
        <p:sp>
          <p:nvSpPr>
            <p:cNvPr id="606332511" name="Cube 215"/>
            <p:cNvSpPr/>
            <p:nvPr/>
          </p:nvSpPr>
          <p:spPr bwMode="auto">
            <a:xfrm>
              <a:off x="8738588" y="2561455"/>
              <a:ext cx="223724" cy="232731"/>
            </a:xfrm>
            <a:prstGeom prst="cube">
              <a:avLst>
                <a:gd name="adj" fmla="val 25000"/>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a:noFill/>
            </a:ln>
          </p:spPr>
          <p:style>
            <a:lnRef idx="0">
              <a:srgbClr val="000000"/>
            </a:lnRef>
            <a:fillRef idx="0">
              <a:srgbClr val="000000"/>
            </a:fillRef>
            <a:effectRef idx="0">
              <a:srgbClr val="000000"/>
            </a:effectRef>
            <a:fontRef idx="minor">
              <a:schemeClr val="lt1"/>
            </a:fontRef>
          </p:style>
          <p:txBody>
            <a:bodyPr lIns="0" tIns="0" rIns="0" bIns="0" rtlCol="0" anchor="b" anchorCtr="1"/>
            <a:lstStyle/>
            <a:p>
              <a:pPr algn="ctr" defTabSz="1189050">
                <a:defRPr/>
              </a:pPr>
              <a:r>
                <a:rPr lang="fr-FR" sz="1200" b="1">
                  <a:solidFill>
                    <a:prstClr val="white">
                      <a:lumMod val="95000"/>
                    </a:prstClr>
                  </a:solidFill>
                  <a:latin typeface="Calibri"/>
                </a:rPr>
                <a:t>R</a:t>
              </a:r>
              <a:endParaRPr/>
            </a:p>
          </p:txBody>
        </p:sp>
        <p:sp>
          <p:nvSpPr>
            <p:cNvPr id="524737337" name="Cube 216"/>
            <p:cNvSpPr/>
            <p:nvPr/>
          </p:nvSpPr>
          <p:spPr bwMode="auto">
            <a:xfrm>
              <a:off x="8972174" y="2563164"/>
              <a:ext cx="223724" cy="232731"/>
            </a:xfrm>
            <a:prstGeom prst="cube">
              <a:avLst>
                <a:gd name="adj" fmla="val 25000"/>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a:noFill/>
            </a:ln>
          </p:spPr>
          <p:style>
            <a:lnRef idx="0">
              <a:srgbClr val="000000"/>
            </a:lnRef>
            <a:fillRef idx="0">
              <a:srgbClr val="000000"/>
            </a:fillRef>
            <a:effectRef idx="0">
              <a:srgbClr val="000000"/>
            </a:effectRef>
            <a:fontRef idx="minor">
              <a:schemeClr val="lt1"/>
            </a:fontRef>
          </p:style>
          <p:txBody>
            <a:bodyPr lIns="0" tIns="0" rIns="0" bIns="0" rtlCol="0" anchor="b" anchorCtr="1"/>
            <a:lstStyle/>
            <a:p>
              <a:pPr algn="ctr" defTabSz="1189050">
                <a:defRPr/>
              </a:pPr>
              <a:r>
                <a:rPr lang="fr-FR" sz="1200" b="1">
                  <a:solidFill>
                    <a:prstClr val="white">
                      <a:lumMod val="95000"/>
                    </a:prstClr>
                  </a:solidFill>
                  <a:latin typeface="Calibri"/>
                </a:rPr>
                <a:t>R</a:t>
              </a:r>
              <a:endParaRPr/>
            </a:p>
          </p:txBody>
        </p:sp>
        <p:sp>
          <p:nvSpPr>
            <p:cNvPr id="194443215" name="Cube 217"/>
            <p:cNvSpPr/>
            <p:nvPr/>
          </p:nvSpPr>
          <p:spPr bwMode="auto">
            <a:xfrm>
              <a:off x="8873448" y="2383696"/>
              <a:ext cx="223724" cy="232731"/>
            </a:xfrm>
            <a:prstGeom prst="cube">
              <a:avLst>
                <a:gd name="adj" fmla="val 25000"/>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a:noFill/>
            </a:ln>
          </p:spPr>
          <p:style>
            <a:lnRef idx="0">
              <a:srgbClr val="000000"/>
            </a:lnRef>
            <a:fillRef idx="0">
              <a:srgbClr val="000000"/>
            </a:fillRef>
            <a:effectRef idx="0">
              <a:srgbClr val="000000"/>
            </a:effectRef>
            <a:fontRef idx="minor">
              <a:schemeClr val="lt1"/>
            </a:fontRef>
          </p:style>
          <p:txBody>
            <a:bodyPr lIns="0" tIns="0" rIns="0" bIns="0" rtlCol="0" anchor="b" anchorCtr="1"/>
            <a:lstStyle/>
            <a:p>
              <a:pPr algn="ctr" defTabSz="1189050">
                <a:defRPr/>
              </a:pPr>
              <a:r>
                <a:rPr lang="fr-FR" sz="1200" b="1">
                  <a:solidFill>
                    <a:prstClr val="white">
                      <a:lumMod val="95000"/>
                    </a:prstClr>
                  </a:solidFill>
                  <a:latin typeface="Calibri"/>
                </a:rPr>
                <a:t>R</a:t>
              </a:r>
              <a:endParaRPr/>
            </a:p>
          </p:txBody>
        </p:sp>
      </p:grpSp>
      <p:sp>
        <p:nvSpPr>
          <p:cNvPr id="128762189" name="Cylindre 218"/>
          <p:cNvSpPr/>
          <p:nvPr/>
        </p:nvSpPr>
        <p:spPr bwMode="auto">
          <a:xfrm>
            <a:off x="4015332" y="1737958"/>
            <a:ext cx="298072" cy="357921"/>
          </a:xfrm>
          <a:prstGeom prst="can">
            <a:avLst>
              <a:gd name="adj" fmla="val 25000"/>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defTabSz="339778">
              <a:defRPr/>
            </a:pPr>
            <a:r>
              <a:rPr lang="fr-FR" sz="1100" b="1">
                <a:solidFill>
                  <a:srgbClr val="ED7D31">
                    <a:lumMod val="50000"/>
                  </a:srgbClr>
                </a:solidFill>
                <a:latin typeface="Calibri"/>
              </a:rPr>
              <a:t>REF</a:t>
            </a:r>
            <a:endParaRPr/>
          </a:p>
        </p:txBody>
      </p:sp>
      <p:sp>
        <p:nvSpPr>
          <p:cNvPr id="2032937138" name="Organigramme : Carte perforée 219"/>
          <p:cNvSpPr/>
          <p:nvPr/>
        </p:nvSpPr>
        <p:spPr bwMode="auto">
          <a:xfrm>
            <a:off x="4420450" y="1745462"/>
            <a:ext cx="365828" cy="350415"/>
          </a:xfrm>
          <a:prstGeom prst="flowChartPunchedCard">
            <a:avLst/>
          </a:prstGeom>
          <a:ln/>
        </p:spPr>
        <p:style>
          <a:lnRef idx="0">
            <a:schemeClr val="accent4"/>
          </a:lnRef>
          <a:fillRef idx="3">
            <a:schemeClr val="accent4"/>
          </a:fillRef>
          <a:effectRef idx="3">
            <a:schemeClr val="accent4"/>
          </a:effectRef>
          <a:fontRef idx="minor">
            <a:schemeClr val="lt1"/>
          </a:fontRef>
        </p:style>
        <p:txBody>
          <a:bodyPr lIns="0" tIns="0" rIns="0" bIns="0" rtlCol="0" anchor="b" anchorCtr="1"/>
          <a:lstStyle/>
          <a:p>
            <a:pPr algn="ctr" defTabSz="1189050">
              <a:defRPr/>
            </a:pPr>
            <a:r>
              <a:rPr lang="fr-FR" sz="1050">
                <a:solidFill>
                  <a:srgbClr val="1F497D">
                    <a:lumMod val="75000"/>
                  </a:srgbClr>
                </a:solidFill>
                <a:latin typeface="Calibri"/>
              </a:rPr>
              <a:t>Data sets</a:t>
            </a:r>
            <a:endParaRPr/>
          </a:p>
        </p:txBody>
      </p:sp>
      <p:sp>
        <p:nvSpPr>
          <p:cNvPr id="1055656962" name="Organigramme : Stockage interne 32"/>
          <p:cNvSpPr/>
          <p:nvPr/>
        </p:nvSpPr>
        <p:spPr bwMode="auto">
          <a:xfrm>
            <a:off x="5276026" y="4727349"/>
            <a:ext cx="3102237" cy="468621"/>
          </a:xfrm>
          <a:prstGeom prst="roundRect">
            <a:avLst>
              <a:gd name="adj" fmla="val 16667"/>
            </a:avLst>
          </a:prstGeom>
          <a:solidFill>
            <a:schemeClr val="accent6">
              <a:lumMod val="75000"/>
            </a:schemeClr>
          </a:solid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50">
              <a:defRPr/>
            </a:pPr>
            <a:r>
              <a:rPr lang="fr-FR" sz="1400" b="1">
                <a:solidFill>
                  <a:schemeClr val="bg1"/>
                </a:solidFill>
                <a:latin typeface="Calibri"/>
              </a:rPr>
              <a:t>(8)</a:t>
            </a:r>
            <a:r>
              <a:rPr lang="fr-FR" sz="1400">
                <a:solidFill>
                  <a:schemeClr val="bg1"/>
                </a:solidFill>
                <a:latin typeface="Calibri"/>
              </a:rPr>
              <a:t> Espace d’exécution</a:t>
            </a:r>
            <a:endParaRPr/>
          </a:p>
          <a:p>
            <a:pPr algn="ctr" defTabSz="1189050">
              <a:defRPr/>
            </a:pPr>
            <a:r>
              <a:rPr lang="fr-FR" sz="1400">
                <a:solidFill>
                  <a:schemeClr val="bg1"/>
                </a:solidFill>
                <a:latin typeface="Calibri"/>
              </a:rPr>
              <a:t>conteneurisation Kubernetes</a:t>
            </a:r>
            <a:endParaRPr lang="fr-FR" sz="1100">
              <a:solidFill>
                <a:schemeClr val="bg1"/>
              </a:solidFill>
              <a:latin typeface="Calibri"/>
            </a:endParaRPr>
          </a:p>
        </p:txBody>
      </p:sp>
      <p:sp>
        <p:nvSpPr>
          <p:cNvPr id="610238166" name="Organigramme : Stockage interne 32"/>
          <p:cNvSpPr/>
          <p:nvPr/>
        </p:nvSpPr>
        <p:spPr bwMode="auto">
          <a:xfrm>
            <a:off x="7427535" y="2064159"/>
            <a:ext cx="1209273" cy="794790"/>
          </a:xfrm>
          <a:prstGeom prst="roundRect">
            <a:avLst>
              <a:gd name="adj" fmla="val 16667"/>
            </a:avLst>
          </a:prstGeom>
          <a:solidFill>
            <a:schemeClr val="accent6">
              <a:lumMod val="75000"/>
            </a:schemeClr>
          </a:solid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50">
              <a:defRPr/>
            </a:pPr>
            <a:r>
              <a:rPr lang="fr-FR" sz="1200">
                <a:solidFill>
                  <a:schemeClr val="bg1"/>
                </a:solidFill>
                <a:latin typeface="Calibri"/>
              </a:rPr>
              <a:t>Persistance </a:t>
            </a:r>
          </a:p>
          <a:p>
            <a:pPr algn="ctr" defTabSz="1189049">
              <a:defRPr/>
            </a:pPr>
            <a:r>
              <a:rPr lang="fr-FR" sz="1200">
                <a:solidFill>
                  <a:schemeClr val="bg1"/>
                </a:solidFill>
                <a:latin typeface="Calibri"/>
              </a:rPr>
              <a:t>« objet S3 »</a:t>
            </a:r>
          </a:p>
          <a:p>
            <a:pPr algn="ctr" defTabSz="1189049">
              <a:defRPr/>
            </a:pPr>
            <a:r>
              <a:rPr lang="fr-FR" sz="1200">
                <a:solidFill>
                  <a:schemeClr val="bg1"/>
                </a:solidFill>
                <a:latin typeface="Calibri"/>
              </a:rPr>
              <a:t>(multi DC )</a:t>
            </a:r>
            <a:endParaRPr lang="fr-FR" sz="1050">
              <a:solidFill>
                <a:schemeClr val="bg1"/>
              </a:solidFill>
              <a:latin typeface="Calibri"/>
            </a:endParaRPr>
          </a:p>
        </p:txBody>
      </p:sp>
      <p:pic>
        <p:nvPicPr>
          <p:cNvPr id="549119771" name="Google Shape;90;p4"/>
          <p:cNvPicPr/>
          <p:nvPr/>
        </p:nvPicPr>
        <p:blipFill>
          <a:blip r:embed="rId4" cstate="email">
            <a:alphaModFix/>
            <a:extLst>
              <a:ext uri="{28A0092B-C50C-407E-A947-70E740481C1C}">
                <a14:useLocalDpi xmlns:a14="http://schemas.microsoft.com/office/drawing/2010/main"/>
              </a:ext>
            </a:extLst>
          </a:blip>
          <a:stretch/>
        </p:blipFill>
        <p:spPr bwMode="auto">
          <a:xfrm flipH="1">
            <a:off x="5277236" y="4791305"/>
            <a:ext cx="404661" cy="404661"/>
          </a:xfrm>
          <a:prstGeom prst="rect">
            <a:avLst/>
          </a:prstGeom>
          <a:noFill/>
          <a:ln>
            <a:noFill/>
          </a:ln>
        </p:spPr>
      </p:pic>
      <p:pic>
        <p:nvPicPr>
          <p:cNvPr id="229449991" name="Google Shape;3602;p235"/>
          <p:cNvPicPr/>
          <p:nvPr/>
        </p:nvPicPr>
        <p:blipFill>
          <a:blip r:embed="rId5" cstate="email">
            <a:extLst>
              <a:ext uri="{28A0092B-C50C-407E-A947-70E740481C1C}">
                <a14:useLocalDpi xmlns:a14="http://schemas.microsoft.com/office/drawing/2010/main"/>
              </a:ext>
            </a:extLst>
          </a:blip>
          <a:srcRect/>
          <a:stretch/>
        </p:blipFill>
        <p:spPr bwMode="auto">
          <a:xfrm>
            <a:off x="6108301" y="5296512"/>
            <a:ext cx="555151" cy="626240"/>
          </a:xfrm>
          <a:prstGeom prst="rect">
            <a:avLst/>
          </a:prstGeom>
          <a:ln>
            <a:noFill/>
          </a:ln>
        </p:spPr>
      </p:pic>
      <p:pic>
        <p:nvPicPr>
          <p:cNvPr id="1458958595" name="Image 44"/>
          <p:cNvPicPr>
            <a:picLocks noChangeAspect="1"/>
          </p:cNvPicPr>
          <p:nvPr/>
        </p:nvPicPr>
        <p:blipFill>
          <a:blip r:embed="rId6" cstate="email">
            <a:extLst>
              <a:ext uri="{28A0092B-C50C-407E-A947-70E740481C1C}">
                <a14:useLocalDpi xmlns:a14="http://schemas.microsoft.com/office/drawing/2010/main"/>
              </a:ext>
            </a:extLst>
          </a:blip>
          <a:stretch/>
        </p:blipFill>
        <p:spPr bwMode="auto">
          <a:xfrm>
            <a:off x="53586" y="6288796"/>
            <a:ext cx="1477962" cy="436960"/>
          </a:xfrm>
          <a:prstGeom prst="rect">
            <a:avLst/>
          </a:prstGeom>
        </p:spPr>
      </p:pic>
      <p:sp>
        <p:nvSpPr>
          <p:cNvPr id="342664936" name="Organigramme : Stockage interne 63"/>
          <p:cNvSpPr/>
          <p:nvPr/>
        </p:nvSpPr>
        <p:spPr bwMode="auto">
          <a:xfrm>
            <a:off x="4114863" y="1133370"/>
            <a:ext cx="2083379" cy="415485"/>
          </a:xfrm>
          <a:prstGeom prst="roundRect">
            <a:avLst>
              <a:gd name="adj" fmla="val 16667"/>
            </a:avLst>
          </a:prstGeom>
          <a:pattFill prst="dkUpDiag">
            <a:fgClr>
              <a:schemeClr val="accent1">
                <a:lumMod val="50000"/>
              </a:schemeClr>
            </a:fgClr>
            <a:bgClr>
              <a:schemeClr val="accent1">
                <a:lumMod val="75000"/>
              </a:schemeClr>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50">
              <a:defRPr/>
            </a:pPr>
            <a:r>
              <a:rPr lang="fr-FR" sz="1200" b="1">
                <a:solidFill>
                  <a:schemeClr val="bg1"/>
                </a:solidFill>
                <a:latin typeface="Calibri"/>
              </a:rPr>
              <a:t>Applications tierces hébergées au sein de l’infrastructure MI</a:t>
            </a:r>
          </a:p>
        </p:txBody>
      </p:sp>
      <p:sp>
        <p:nvSpPr>
          <p:cNvPr id="993240563" name="ZoneTexte 45"/>
          <p:cNvSpPr txBox="1"/>
          <p:nvPr/>
        </p:nvSpPr>
        <p:spPr bwMode="auto">
          <a:xfrm>
            <a:off x="5140369" y="5411495"/>
            <a:ext cx="1054692" cy="396273"/>
          </a:xfrm>
          <a:prstGeom prst="rect">
            <a:avLst/>
          </a:prstGeom>
          <a:noFill/>
        </p:spPr>
        <p:txBody>
          <a:bodyPr wrap="square" rtlCol="0">
            <a:spAutoFit/>
          </a:bodyPr>
          <a:lstStyle/>
          <a:p>
            <a:pPr algn="r">
              <a:defRPr/>
            </a:pPr>
            <a:r>
              <a:rPr lang="fr-FR" sz="1000" b="0" i="0" u="none" strike="noStrike" cap="none" spc="0">
                <a:solidFill>
                  <a:schemeClr val="tx1"/>
                </a:solidFill>
                <a:latin typeface="Open Sans"/>
                <a:ea typeface="Open Sans"/>
                <a:cs typeface="Open Sans"/>
              </a:rPr>
              <a:t>registry</a:t>
            </a:r>
            <a:endParaRPr sz="1000" b="0">
              <a:solidFill>
                <a:schemeClr val="tx1"/>
              </a:solidFill>
              <a:latin typeface="Open Sans"/>
              <a:ea typeface="Open Sans"/>
              <a:cs typeface="Open Sans"/>
            </a:endParaRPr>
          </a:p>
          <a:p>
            <a:pPr algn="r">
              <a:defRPr/>
            </a:pPr>
            <a:r>
              <a:rPr lang="fr-FR" sz="1000" b="0">
                <a:latin typeface="Open Sans"/>
                <a:ea typeface="Open Sans"/>
                <a:cs typeface="Open Sans"/>
              </a:rPr>
              <a:t>de reference</a:t>
            </a:r>
            <a:endParaRPr sz="1000" b="0">
              <a:latin typeface="Open Sans"/>
              <a:ea typeface="Open Sans"/>
              <a:cs typeface="Open Sans"/>
            </a:endParaRPr>
          </a:p>
        </p:txBody>
      </p:sp>
      <p:sp>
        <p:nvSpPr>
          <p:cNvPr id="1829312973" name="Rectangle à coins arrondis 46"/>
          <p:cNvSpPr/>
          <p:nvPr/>
        </p:nvSpPr>
        <p:spPr bwMode="auto">
          <a:xfrm>
            <a:off x="1791855" y="1325754"/>
            <a:ext cx="1634833" cy="2272915"/>
          </a:xfrm>
          <a:prstGeom prst="roundRect">
            <a:avLst>
              <a:gd name="adj" fmla="val 16667"/>
            </a:avLst>
          </a:prstGeom>
          <a:noFill/>
          <a:ln w="25400" cap="flat" cmpd="sng" algn="ctr">
            <a:solidFill>
              <a:schemeClr val="bg1">
                <a:lumMod val="50196"/>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494794654" name="ZoneTexte 245"/>
          <p:cNvSpPr txBox="1"/>
          <p:nvPr/>
        </p:nvSpPr>
        <p:spPr bwMode="auto">
          <a:xfrm>
            <a:off x="2547725" y="1622336"/>
            <a:ext cx="775315" cy="231241"/>
          </a:xfrm>
          <a:prstGeom prst="rect">
            <a:avLst/>
          </a:prstGeom>
          <a:noFill/>
        </p:spPr>
        <p:txBody>
          <a:bodyPr wrap="square" lIns="0" tIns="0" rIns="0" bIns="0" rtlCol="0" anchor="ctr">
            <a:noAutofit/>
          </a:bodyPr>
          <a:lstStyle>
            <a:defPPr>
              <a:defRPr lang="fr-FR"/>
            </a:defPPr>
            <a:lvl1pPr algn="ctr">
              <a:defRPr sz="900" b="1">
                <a:solidFill>
                  <a:schemeClr val="accent1">
                    <a:lumMod val="75000"/>
                  </a:schemeClr>
                </a:solidFill>
                <a:latin typeface="Calibri"/>
                <a:cs typeface="Calibri"/>
              </a:defRPr>
            </a:lvl1pPr>
          </a:lstStyle>
          <a:p>
            <a:pPr>
              <a:lnSpc>
                <a:spcPts val="957"/>
              </a:lnSpc>
              <a:defRPr/>
            </a:pPr>
            <a:r>
              <a:rPr lang="fr-FR" sz="900"/>
              <a:t>SAS fichier</a:t>
            </a:r>
            <a:endParaRPr/>
          </a:p>
          <a:p>
            <a:pPr>
              <a:lnSpc>
                <a:spcPts val="957"/>
              </a:lnSpc>
              <a:defRPr/>
            </a:pPr>
            <a:r>
              <a:rPr lang="fr-FR" sz="900"/>
              <a:t>(asynchrone)</a:t>
            </a:r>
          </a:p>
        </p:txBody>
      </p:sp>
      <p:sp>
        <p:nvSpPr>
          <p:cNvPr id="795337065" name="ZoneTexte 246"/>
          <p:cNvSpPr txBox="1"/>
          <p:nvPr/>
        </p:nvSpPr>
        <p:spPr bwMode="auto">
          <a:xfrm>
            <a:off x="2530261" y="2133927"/>
            <a:ext cx="775316" cy="190323"/>
          </a:xfrm>
          <a:prstGeom prst="rect">
            <a:avLst/>
          </a:prstGeom>
          <a:noFill/>
        </p:spPr>
        <p:txBody>
          <a:bodyPr wrap="square" lIns="0" tIns="0" rIns="0" bIns="0" rtlCol="0" anchor="ctr">
            <a:noAutofit/>
          </a:bodyPr>
          <a:lstStyle>
            <a:defPPr>
              <a:defRPr lang="fr-FR"/>
            </a:defPPr>
            <a:lvl1pPr algn="ctr">
              <a:defRPr sz="900" b="1">
                <a:solidFill>
                  <a:schemeClr val="accent1">
                    <a:lumMod val="75000"/>
                  </a:schemeClr>
                </a:solidFill>
                <a:latin typeface="Calibri"/>
                <a:cs typeface="Calibri"/>
              </a:defRPr>
            </a:lvl1pPr>
          </a:lstStyle>
          <a:p>
            <a:pPr>
              <a:defRPr/>
            </a:pPr>
            <a:r>
              <a:rPr lang="fr-FR" sz="900"/>
              <a:t>API GATEWAY</a:t>
            </a:r>
          </a:p>
          <a:p>
            <a:pPr>
              <a:defRPr/>
            </a:pPr>
            <a:r>
              <a:rPr lang="fr-FR" sz="900"/>
              <a:t>(synchrone)</a:t>
            </a:r>
          </a:p>
        </p:txBody>
      </p:sp>
      <p:sp>
        <p:nvSpPr>
          <p:cNvPr id="1576392057" name="ZoneTexte 247"/>
          <p:cNvSpPr txBox="1"/>
          <p:nvPr/>
        </p:nvSpPr>
        <p:spPr bwMode="auto">
          <a:xfrm>
            <a:off x="2433143" y="2669203"/>
            <a:ext cx="719643" cy="419688"/>
          </a:xfrm>
          <a:prstGeom prst="rect">
            <a:avLst/>
          </a:prstGeom>
          <a:solidFill>
            <a:schemeClr val="bg1"/>
          </a:solidFill>
        </p:spPr>
        <p:txBody>
          <a:bodyPr wrap="square" lIns="0" tIns="0" rIns="0" bIns="0" rtlCol="0" anchor="ctr">
            <a:noAutofit/>
          </a:bodyPr>
          <a:lstStyle>
            <a:defPPr>
              <a:defRPr lang="fr-FR"/>
            </a:defPPr>
            <a:lvl1pPr algn="ctr">
              <a:defRPr sz="900" b="1">
                <a:solidFill>
                  <a:schemeClr val="accent1">
                    <a:lumMod val="75000"/>
                  </a:schemeClr>
                </a:solidFill>
                <a:latin typeface="Calibri"/>
                <a:cs typeface="Calibri"/>
              </a:defRPr>
            </a:lvl1pPr>
          </a:lstStyle>
          <a:p>
            <a:pPr>
              <a:lnSpc>
                <a:spcPct val="56999"/>
              </a:lnSpc>
              <a:defRPr/>
            </a:pPr>
            <a:r>
              <a:rPr lang="fr-FR" sz="900"/>
              <a:t>Notifications applicatives</a:t>
            </a:r>
          </a:p>
          <a:p>
            <a:pPr>
              <a:lnSpc>
                <a:spcPct val="56999"/>
              </a:lnSpc>
              <a:defRPr/>
            </a:pPr>
            <a:r>
              <a:rPr lang="fr-FR" sz="900"/>
              <a:t> asynchrone</a:t>
            </a:r>
          </a:p>
        </p:txBody>
      </p:sp>
      <p:sp>
        <p:nvSpPr>
          <p:cNvPr id="1747897021" name="Organigramme : Stockage interne 63"/>
          <p:cNvSpPr/>
          <p:nvPr/>
        </p:nvSpPr>
        <p:spPr bwMode="auto">
          <a:xfrm>
            <a:off x="1917407" y="6302837"/>
            <a:ext cx="733422" cy="218016"/>
          </a:xfrm>
          <a:prstGeom prst="roundRect">
            <a:avLst>
              <a:gd name="adj" fmla="val 16667"/>
            </a:avLst>
          </a:prstGeom>
          <a:pattFill prst="dkUpDiag">
            <a:fgClr>
              <a:schemeClr val="accent6">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35672" tIns="0" rIns="35672" bIns="0" numCol="1" spcCol="0" rtlCol="0" fromWordArt="0" anchor="ctr" anchorCtr="0" forceAA="0" compatLnSpc="1">
            <a:prstTxWarp prst="textNoShape">
              <a:avLst/>
            </a:prstTxWarp>
            <a:noAutofit/>
          </a:bodyPr>
          <a:lstStyle/>
          <a:p>
            <a:pPr algn="ctr" defTabSz="1189050">
              <a:defRPr/>
            </a:pPr>
            <a:r>
              <a:rPr lang="fr-FR" sz="1200">
                <a:solidFill>
                  <a:srgbClr val="1F497D">
                    <a:lumMod val="75000"/>
                  </a:srgbClr>
                </a:solidFill>
                <a:latin typeface="Calibri"/>
              </a:rPr>
              <a:t>Passage-x</a:t>
            </a:r>
          </a:p>
        </p:txBody>
      </p:sp>
      <p:sp>
        <p:nvSpPr>
          <p:cNvPr id="1530445416" name="Organigramme : Stockage interne 63"/>
          <p:cNvSpPr/>
          <p:nvPr/>
        </p:nvSpPr>
        <p:spPr bwMode="auto">
          <a:xfrm>
            <a:off x="1931265" y="6561675"/>
            <a:ext cx="733422" cy="218016"/>
          </a:xfrm>
          <a:prstGeom prst="roundRect">
            <a:avLst>
              <a:gd name="adj" fmla="val 16667"/>
            </a:avLst>
          </a:prstGeom>
          <a:pattFill prst="dkUpDiag">
            <a:fgClr>
              <a:schemeClr val="accent6">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35672" tIns="0" rIns="35672" bIns="0" numCol="1" spcCol="0" rtlCol="0" fromWordArt="0" anchor="ctr" anchorCtr="0" forceAA="0" compatLnSpc="1">
            <a:prstTxWarp prst="textNoShape">
              <a:avLst/>
            </a:prstTxWarp>
            <a:noAutofit/>
          </a:bodyPr>
          <a:lstStyle/>
          <a:p>
            <a:pPr algn="ctr" defTabSz="1189050">
              <a:defRPr/>
            </a:pPr>
            <a:r>
              <a:rPr lang="fr-FR" sz="1200">
                <a:solidFill>
                  <a:srgbClr val="1F497D">
                    <a:lumMod val="75000"/>
                  </a:srgbClr>
                </a:solidFill>
                <a:latin typeface="Calibri"/>
              </a:rPr>
              <a:t>Cheops</a:t>
            </a:r>
          </a:p>
        </p:txBody>
      </p:sp>
      <p:sp>
        <p:nvSpPr>
          <p:cNvPr id="1163942933" name="Organigramme : Stockage interne 63"/>
          <p:cNvSpPr/>
          <p:nvPr/>
        </p:nvSpPr>
        <p:spPr bwMode="auto">
          <a:xfrm>
            <a:off x="2717938" y="6309468"/>
            <a:ext cx="605106" cy="242886"/>
          </a:xfrm>
          <a:prstGeom prst="roundRect">
            <a:avLst>
              <a:gd name="adj" fmla="val 16667"/>
            </a:avLst>
          </a:prstGeom>
          <a:pattFill prst="dkUpDiag">
            <a:fgClr>
              <a:schemeClr val="accent6">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35672" tIns="0" rIns="35672" bIns="0" numCol="1" spcCol="0" rtlCol="0" fromWordArt="0" anchor="ctr" anchorCtr="0" forceAA="0" compatLnSpc="1">
            <a:prstTxWarp prst="textNoShape">
              <a:avLst/>
            </a:prstTxWarp>
            <a:noAutofit/>
          </a:bodyPr>
          <a:lstStyle/>
          <a:p>
            <a:pPr algn="ctr" defTabSz="1189050">
              <a:defRPr/>
            </a:pPr>
            <a:r>
              <a:rPr lang="fr-FR" sz="1200">
                <a:solidFill>
                  <a:srgbClr val="1F497D">
                    <a:lumMod val="75000"/>
                  </a:srgbClr>
                </a:solidFill>
                <a:latin typeface="Calibri"/>
              </a:rPr>
              <a:t>Proxima</a:t>
            </a:r>
          </a:p>
        </p:txBody>
      </p:sp>
      <p:cxnSp>
        <p:nvCxnSpPr>
          <p:cNvPr id="1257139042" name="Connecteur en angle 253"/>
          <p:cNvCxnSpPr>
            <a:cxnSpLocks/>
          </p:cNvCxnSpPr>
          <p:nvPr/>
        </p:nvCxnSpPr>
        <p:spPr bwMode="auto">
          <a:xfrm>
            <a:off x="3426687" y="3264410"/>
            <a:ext cx="1962432" cy="285021"/>
          </a:xfrm>
          <a:prstGeom prst="bentConnector3">
            <a:avLst>
              <a:gd name="adj1" fmla="val 21072"/>
            </a:avLst>
          </a:prstGeom>
          <a:ln w="28575" cap="flat" cmpd="sng" algn="ctr">
            <a:solidFill>
              <a:schemeClr val="accent3">
                <a:lumMod val="74901"/>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3949124" name="Connecteur en angle 259"/>
          <p:cNvCxnSpPr>
            <a:cxnSpLocks/>
          </p:cNvCxnSpPr>
          <p:nvPr/>
        </p:nvCxnSpPr>
        <p:spPr bwMode="auto">
          <a:xfrm rot="10799922" flipV="1">
            <a:off x="3504416" y="4459662"/>
            <a:ext cx="1771607" cy="443886"/>
          </a:xfrm>
          <a:prstGeom prst="bentConnector3">
            <a:avLst>
              <a:gd name="adj1" fmla="val 68719"/>
            </a:avLst>
          </a:prstGeom>
          <a:ln w="38099" cap="flat" cmpd="sng" algn="ctr">
            <a:solidFill>
              <a:schemeClr val="accent1">
                <a:shade val="95000"/>
                <a:satMod val="105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6799728" name="Connecteur en angle 268"/>
          <p:cNvCxnSpPr>
            <a:cxnSpLocks/>
          </p:cNvCxnSpPr>
          <p:nvPr/>
        </p:nvCxnSpPr>
        <p:spPr bwMode="auto">
          <a:xfrm rot="10799922" flipV="1">
            <a:off x="3451077" y="1230282"/>
            <a:ext cx="663781" cy="82908"/>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5983503" name="Connecteur en angle 272"/>
          <p:cNvCxnSpPr>
            <a:cxnSpLocks/>
          </p:cNvCxnSpPr>
          <p:nvPr/>
        </p:nvCxnSpPr>
        <p:spPr bwMode="auto">
          <a:xfrm rot="10799922" flipV="1">
            <a:off x="3455703" y="1401151"/>
            <a:ext cx="663781" cy="82908"/>
          </a:xfrm>
          <a:prstGeom prst="bentConnector3">
            <a:avLst>
              <a:gd name="adj1" fmla="val 5000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74117184" name="ZoneTexte 273"/>
          <p:cNvSpPr txBox="1"/>
          <p:nvPr/>
        </p:nvSpPr>
        <p:spPr bwMode="auto">
          <a:xfrm rot="20622183">
            <a:off x="-77608" y="4374045"/>
            <a:ext cx="590909" cy="135083"/>
          </a:xfrm>
          <a:prstGeom prst="rect">
            <a:avLst/>
          </a:prstGeom>
          <a:solidFill>
            <a:schemeClr val="accent1">
              <a:lumMod val="40000"/>
              <a:lumOff val="60000"/>
            </a:schemeClr>
          </a:solidFill>
        </p:spPr>
        <p:txBody>
          <a:bodyPr wrap="square" lIns="0" tIns="0" rIns="0" bIns="0" rtlCol="0" anchor="ctr">
            <a:noAutofit/>
          </a:bodyPr>
          <a:lstStyle>
            <a:defPPr>
              <a:defRPr lang="fr-FR"/>
            </a:defPPr>
            <a:lvl1pPr algn="ctr">
              <a:defRPr sz="900" b="1">
                <a:solidFill>
                  <a:schemeClr val="accent1">
                    <a:lumMod val="75000"/>
                  </a:schemeClr>
                </a:solidFill>
                <a:latin typeface="Calibri"/>
                <a:cs typeface="Calibri"/>
              </a:defRPr>
            </a:lvl1pPr>
          </a:lstStyle>
          <a:p>
            <a:pPr>
              <a:defRPr/>
            </a:pPr>
            <a:r>
              <a:rPr lang="fr-FR" sz="900"/>
              <a:t>kerberos ?</a:t>
            </a:r>
          </a:p>
        </p:txBody>
      </p:sp>
      <p:sp>
        <p:nvSpPr>
          <p:cNvPr id="914452356" name="ZoneTexte 274"/>
          <p:cNvSpPr txBox="1"/>
          <p:nvPr/>
        </p:nvSpPr>
        <p:spPr bwMode="auto">
          <a:xfrm rot="20622183">
            <a:off x="-108567" y="5398845"/>
            <a:ext cx="590909" cy="135083"/>
          </a:xfrm>
          <a:prstGeom prst="rect">
            <a:avLst/>
          </a:prstGeom>
          <a:solidFill>
            <a:schemeClr val="accent1">
              <a:lumMod val="40000"/>
              <a:lumOff val="60000"/>
            </a:schemeClr>
          </a:solidFill>
        </p:spPr>
        <p:txBody>
          <a:bodyPr wrap="square" lIns="0" tIns="0" rIns="0" bIns="0" rtlCol="0" anchor="ctr">
            <a:noAutofit/>
          </a:bodyPr>
          <a:lstStyle>
            <a:defPPr>
              <a:defRPr lang="fr-FR"/>
            </a:defPPr>
            <a:lvl1pPr algn="ctr">
              <a:defRPr sz="900" b="1">
                <a:solidFill>
                  <a:schemeClr val="accent1">
                    <a:lumMod val="75000"/>
                  </a:schemeClr>
                </a:solidFill>
                <a:latin typeface="Calibri"/>
                <a:cs typeface="Calibri"/>
              </a:defRPr>
            </a:lvl1pPr>
          </a:lstStyle>
          <a:p>
            <a:pPr>
              <a:defRPr/>
            </a:pPr>
            <a:r>
              <a:rPr lang="fr-FR" sz="900"/>
              <a:t>kerberos ?</a:t>
            </a:r>
          </a:p>
        </p:txBody>
      </p:sp>
      <p:cxnSp>
        <p:nvCxnSpPr>
          <p:cNvPr id="712477132" name="Connecteur en angle 275"/>
          <p:cNvCxnSpPr>
            <a:cxnSpLocks/>
            <a:endCxn id="128762189" idx="2"/>
          </p:cNvCxnSpPr>
          <p:nvPr/>
        </p:nvCxnSpPr>
        <p:spPr bwMode="auto">
          <a:xfrm flipV="1">
            <a:off x="3418444" y="1916919"/>
            <a:ext cx="596883" cy="137511"/>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4056206" name="Connecteur en angle 95"/>
          <p:cNvCxnSpPr>
            <a:cxnSpLocks/>
            <a:endCxn id="1745607065" idx="3"/>
          </p:cNvCxnSpPr>
          <p:nvPr/>
        </p:nvCxnSpPr>
        <p:spPr bwMode="auto">
          <a:xfrm rot="16199895" flipV="1">
            <a:off x="8643458" y="4820958"/>
            <a:ext cx="1693784" cy="1169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21201265" name="Rectangle à coins arrondis 288"/>
          <p:cNvSpPr/>
          <p:nvPr/>
        </p:nvSpPr>
        <p:spPr bwMode="auto">
          <a:xfrm rot="16199895">
            <a:off x="4809511" y="3823012"/>
            <a:ext cx="1397072" cy="327331"/>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200"/>
              <a:t>Load balancer k8s</a:t>
            </a:r>
          </a:p>
        </p:txBody>
      </p:sp>
      <p:sp>
        <p:nvSpPr>
          <p:cNvPr id="1715868115" name="ZoneTexte 292"/>
          <p:cNvSpPr txBox="1"/>
          <p:nvPr/>
        </p:nvSpPr>
        <p:spPr bwMode="auto">
          <a:xfrm>
            <a:off x="5742914" y="5251113"/>
            <a:ext cx="590909" cy="135083"/>
          </a:xfrm>
          <a:prstGeom prst="rect">
            <a:avLst/>
          </a:prstGeom>
          <a:solidFill>
            <a:schemeClr val="accent1">
              <a:lumMod val="40000"/>
              <a:lumOff val="60000"/>
            </a:schemeClr>
          </a:solidFill>
        </p:spPr>
        <p:txBody>
          <a:bodyPr wrap="square" lIns="0" tIns="0" rIns="0" bIns="0" rtlCol="0" anchor="ctr">
            <a:noAutofit/>
          </a:bodyPr>
          <a:lstStyle>
            <a:defPPr>
              <a:defRPr lang="fr-FR"/>
            </a:defPPr>
            <a:lvl1pPr algn="ctr">
              <a:defRPr sz="900" b="1">
                <a:solidFill>
                  <a:schemeClr val="accent1">
                    <a:lumMod val="75000"/>
                  </a:schemeClr>
                </a:solidFill>
                <a:latin typeface="Calibri"/>
                <a:cs typeface="Calibri"/>
              </a:defRPr>
            </a:lvl1pPr>
          </a:lstStyle>
          <a:p>
            <a:pPr>
              <a:defRPr/>
            </a:pPr>
            <a:r>
              <a:rPr lang="fr-FR" sz="900"/>
              <a:t>Mono DC</a:t>
            </a:r>
          </a:p>
        </p:txBody>
      </p:sp>
      <p:pic>
        <p:nvPicPr>
          <p:cNvPr id="1509375258" name="Google Shape;3602;p235"/>
          <p:cNvPicPr/>
          <p:nvPr/>
        </p:nvPicPr>
        <p:blipFill>
          <a:blip r:embed="rId7" cstate="email">
            <a:extLst>
              <a:ext uri="{28A0092B-C50C-407E-A947-70E740481C1C}">
                <a14:useLocalDpi xmlns:a14="http://schemas.microsoft.com/office/drawing/2010/main"/>
              </a:ext>
            </a:extLst>
          </a:blip>
          <a:srcRect/>
          <a:stretch/>
        </p:blipFill>
        <p:spPr bwMode="auto">
          <a:xfrm>
            <a:off x="6623767" y="5301042"/>
            <a:ext cx="550872" cy="617179"/>
          </a:xfrm>
          <a:prstGeom prst="rect">
            <a:avLst/>
          </a:prstGeom>
          <a:ln>
            <a:noFill/>
          </a:ln>
        </p:spPr>
      </p:pic>
      <p:cxnSp>
        <p:nvCxnSpPr>
          <p:cNvPr id="2129692314" name="Connecteur en angle 299"/>
          <p:cNvCxnSpPr>
            <a:cxnSpLocks/>
            <a:endCxn id="1427633519" idx="1"/>
          </p:cNvCxnSpPr>
          <p:nvPr/>
        </p:nvCxnSpPr>
        <p:spPr bwMode="auto">
          <a:xfrm flipV="1">
            <a:off x="5922185" y="6078259"/>
            <a:ext cx="2254248" cy="359048"/>
          </a:xfrm>
          <a:prstGeom prst="bentConnector3">
            <a:avLst>
              <a:gd name="adj1" fmla="val 78169"/>
            </a:avLst>
          </a:prstGeom>
          <a:ln>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07980368" name="ZoneTexte 304"/>
          <p:cNvSpPr txBox="1"/>
          <p:nvPr/>
        </p:nvSpPr>
        <p:spPr bwMode="auto">
          <a:xfrm>
            <a:off x="5395248" y="1682022"/>
            <a:ext cx="960660" cy="453987"/>
          </a:xfrm>
          <a:prstGeom prst="rect">
            <a:avLst/>
          </a:prstGeom>
          <a:noFill/>
        </p:spPr>
        <p:txBody>
          <a:bodyPr wrap="square" lIns="0" tIns="0" rIns="0" bIns="0" rtlCol="0" anchor="ctr">
            <a:noAutofit/>
          </a:bodyPr>
          <a:lstStyle>
            <a:defPPr>
              <a:defRPr lang="fr-FR"/>
            </a:defPPr>
            <a:lvl1pPr algn="ctr">
              <a:defRPr sz="900" b="1">
                <a:solidFill>
                  <a:schemeClr val="accent1">
                    <a:lumMod val="75000"/>
                  </a:schemeClr>
                </a:solidFill>
                <a:latin typeface="Calibri"/>
                <a:cs typeface="Calibri"/>
              </a:defRPr>
            </a:lvl1pPr>
          </a:lstStyle>
          <a:p>
            <a:pPr>
              <a:defRPr/>
            </a:pPr>
            <a:r>
              <a:rPr lang="fr-FR" sz="900"/>
              <a:t>Référentiels / ressources</a:t>
            </a:r>
          </a:p>
          <a:p>
            <a:pPr>
              <a:defRPr/>
            </a:pPr>
            <a:r>
              <a:rPr lang="fr-FR" sz="900"/>
              <a:t> Internes</a:t>
            </a:r>
          </a:p>
        </p:txBody>
      </p:sp>
      <p:sp>
        <p:nvSpPr>
          <p:cNvPr id="660424437" name="Organigramme : Données 305"/>
          <p:cNvSpPr/>
          <p:nvPr/>
        </p:nvSpPr>
        <p:spPr bwMode="auto">
          <a:xfrm>
            <a:off x="1134" y="959553"/>
            <a:ext cx="1554966" cy="303912"/>
          </a:xfrm>
          <a:prstGeom prst="flowChartInputOutput">
            <a:avLst/>
          </a:prstGeom>
          <a:solidFill>
            <a:schemeClr val="bg1"/>
          </a:solidFill>
          <a:ln w="31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39778">
              <a:defRPr/>
            </a:pPr>
            <a:endParaRPr lang="fr-FR" sz="1350">
              <a:solidFill>
                <a:prstClr val="white"/>
              </a:solidFill>
              <a:latin typeface="Calibri"/>
            </a:endParaRPr>
          </a:p>
        </p:txBody>
      </p:sp>
      <p:grpSp>
        <p:nvGrpSpPr>
          <p:cNvPr id="697758320" name="Groupe 306"/>
          <p:cNvGrpSpPr/>
          <p:nvPr/>
        </p:nvGrpSpPr>
        <p:grpSpPr bwMode="auto">
          <a:xfrm>
            <a:off x="988309" y="700146"/>
            <a:ext cx="453177" cy="408474"/>
            <a:chOff x="8738588" y="2383696"/>
            <a:chExt cx="457308" cy="412200"/>
          </a:xfrm>
        </p:grpSpPr>
        <p:sp>
          <p:nvSpPr>
            <p:cNvPr id="1933219483" name="Cube 307"/>
            <p:cNvSpPr/>
            <p:nvPr/>
          </p:nvSpPr>
          <p:spPr bwMode="auto">
            <a:xfrm>
              <a:off x="8738588" y="2561455"/>
              <a:ext cx="223724" cy="232731"/>
            </a:xfrm>
            <a:prstGeom prst="cube">
              <a:avLst>
                <a:gd name="adj" fmla="val 25000"/>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a:noFill/>
            </a:ln>
          </p:spPr>
          <p:style>
            <a:lnRef idx="0">
              <a:srgbClr val="000000"/>
            </a:lnRef>
            <a:fillRef idx="0">
              <a:srgbClr val="000000"/>
            </a:fillRef>
            <a:effectRef idx="0">
              <a:srgbClr val="000000"/>
            </a:effectRef>
            <a:fontRef idx="minor">
              <a:schemeClr val="lt1"/>
            </a:fontRef>
          </p:style>
          <p:txBody>
            <a:bodyPr lIns="0" tIns="0" rIns="0" bIns="0" rtlCol="0" anchor="b" anchorCtr="1"/>
            <a:lstStyle/>
            <a:p>
              <a:pPr algn="ctr" defTabSz="1189050">
                <a:defRPr/>
              </a:pPr>
              <a:r>
                <a:rPr lang="fr-FR" sz="1200" b="1">
                  <a:solidFill>
                    <a:prstClr val="white">
                      <a:lumMod val="95000"/>
                    </a:prstClr>
                  </a:solidFill>
                  <a:latin typeface="Calibri"/>
                </a:rPr>
                <a:t>R</a:t>
              </a:r>
              <a:endParaRPr/>
            </a:p>
          </p:txBody>
        </p:sp>
        <p:sp>
          <p:nvSpPr>
            <p:cNvPr id="337879075" name="Cube 308"/>
            <p:cNvSpPr/>
            <p:nvPr/>
          </p:nvSpPr>
          <p:spPr bwMode="auto">
            <a:xfrm>
              <a:off x="8972174" y="2563164"/>
              <a:ext cx="223724" cy="232731"/>
            </a:xfrm>
            <a:prstGeom prst="cube">
              <a:avLst>
                <a:gd name="adj" fmla="val 25000"/>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a:noFill/>
            </a:ln>
          </p:spPr>
          <p:style>
            <a:lnRef idx="0">
              <a:srgbClr val="000000"/>
            </a:lnRef>
            <a:fillRef idx="0">
              <a:srgbClr val="000000"/>
            </a:fillRef>
            <a:effectRef idx="0">
              <a:srgbClr val="000000"/>
            </a:effectRef>
            <a:fontRef idx="minor">
              <a:schemeClr val="lt1"/>
            </a:fontRef>
          </p:style>
          <p:txBody>
            <a:bodyPr lIns="0" tIns="0" rIns="0" bIns="0" rtlCol="0" anchor="b" anchorCtr="1"/>
            <a:lstStyle/>
            <a:p>
              <a:pPr algn="ctr" defTabSz="1189050">
                <a:defRPr/>
              </a:pPr>
              <a:r>
                <a:rPr lang="fr-FR" sz="1200" b="1">
                  <a:solidFill>
                    <a:prstClr val="white">
                      <a:lumMod val="95000"/>
                    </a:prstClr>
                  </a:solidFill>
                  <a:latin typeface="Calibri"/>
                </a:rPr>
                <a:t>R</a:t>
              </a:r>
              <a:endParaRPr/>
            </a:p>
          </p:txBody>
        </p:sp>
        <p:sp>
          <p:nvSpPr>
            <p:cNvPr id="1823895694" name="Cube 309"/>
            <p:cNvSpPr/>
            <p:nvPr/>
          </p:nvSpPr>
          <p:spPr bwMode="auto">
            <a:xfrm>
              <a:off x="8873448" y="2383696"/>
              <a:ext cx="223724" cy="232731"/>
            </a:xfrm>
            <a:prstGeom prst="cube">
              <a:avLst>
                <a:gd name="adj" fmla="val 25000"/>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a:noFill/>
            </a:ln>
          </p:spPr>
          <p:style>
            <a:lnRef idx="0">
              <a:srgbClr val="000000"/>
            </a:lnRef>
            <a:fillRef idx="0">
              <a:srgbClr val="000000"/>
            </a:fillRef>
            <a:effectRef idx="0">
              <a:srgbClr val="000000"/>
            </a:effectRef>
            <a:fontRef idx="minor">
              <a:schemeClr val="lt1"/>
            </a:fontRef>
          </p:style>
          <p:txBody>
            <a:bodyPr lIns="0" tIns="0" rIns="0" bIns="0" rtlCol="0" anchor="b" anchorCtr="1"/>
            <a:lstStyle/>
            <a:p>
              <a:pPr algn="ctr" defTabSz="1189050">
                <a:defRPr/>
              </a:pPr>
              <a:r>
                <a:rPr lang="fr-FR" sz="1200" b="1">
                  <a:solidFill>
                    <a:prstClr val="white">
                      <a:lumMod val="95000"/>
                    </a:prstClr>
                  </a:solidFill>
                  <a:latin typeface="Calibri"/>
                </a:rPr>
                <a:t>R</a:t>
              </a:r>
              <a:endParaRPr/>
            </a:p>
          </p:txBody>
        </p:sp>
      </p:grpSp>
      <p:sp>
        <p:nvSpPr>
          <p:cNvPr id="517380714" name="Cylindre 310"/>
          <p:cNvSpPr/>
          <p:nvPr/>
        </p:nvSpPr>
        <p:spPr bwMode="auto">
          <a:xfrm>
            <a:off x="184207" y="750699"/>
            <a:ext cx="298072" cy="357921"/>
          </a:xfrm>
          <a:prstGeom prst="can">
            <a:avLst>
              <a:gd name="adj" fmla="val 25000"/>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defTabSz="339778">
              <a:defRPr/>
            </a:pPr>
            <a:r>
              <a:rPr lang="fr-FR" sz="1100" b="1">
                <a:solidFill>
                  <a:srgbClr val="ED7D31">
                    <a:lumMod val="50000"/>
                  </a:srgbClr>
                </a:solidFill>
                <a:latin typeface="Calibri"/>
              </a:rPr>
              <a:t>REF</a:t>
            </a:r>
            <a:endParaRPr/>
          </a:p>
        </p:txBody>
      </p:sp>
      <p:sp>
        <p:nvSpPr>
          <p:cNvPr id="1740069781" name="Organigramme : Carte perforée 311"/>
          <p:cNvSpPr/>
          <p:nvPr/>
        </p:nvSpPr>
        <p:spPr bwMode="auto">
          <a:xfrm>
            <a:off x="589324" y="758199"/>
            <a:ext cx="365828" cy="350415"/>
          </a:xfrm>
          <a:prstGeom prst="flowChartPunchedCard">
            <a:avLst/>
          </a:prstGeom>
          <a:ln/>
        </p:spPr>
        <p:style>
          <a:lnRef idx="0">
            <a:schemeClr val="accent4"/>
          </a:lnRef>
          <a:fillRef idx="3">
            <a:schemeClr val="accent4"/>
          </a:fillRef>
          <a:effectRef idx="3">
            <a:schemeClr val="accent4"/>
          </a:effectRef>
          <a:fontRef idx="minor">
            <a:schemeClr val="lt1"/>
          </a:fontRef>
        </p:style>
        <p:txBody>
          <a:bodyPr lIns="0" tIns="0" rIns="0" bIns="0" rtlCol="0" anchor="b" anchorCtr="1"/>
          <a:lstStyle/>
          <a:p>
            <a:pPr algn="ctr" defTabSz="1189050">
              <a:defRPr/>
            </a:pPr>
            <a:r>
              <a:rPr lang="fr-FR" sz="1050">
                <a:solidFill>
                  <a:srgbClr val="1F497D">
                    <a:lumMod val="75000"/>
                  </a:srgbClr>
                </a:solidFill>
                <a:latin typeface="Calibri"/>
              </a:rPr>
              <a:t>Data sets</a:t>
            </a:r>
            <a:endParaRPr/>
          </a:p>
        </p:txBody>
      </p:sp>
      <p:cxnSp>
        <p:nvCxnSpPr>
          <p:cNvPr id="103147797" name="Connecteur en angle 312"/>
          <p:cNvCxnSpPr>
            <a:cxnSpLocks/>
            <a:stCxn id="14948292" idx="3"/>
            <a:endCxn id="1829312973" idx="1"/>
          </p:cNvCxnSpPr>
          <p:nvPr/>
        </p:nvCxnSpPr>
        <p:spPr bwMode="auto">
          <a:xfrm>
            <a:off x="1061103" y="1847736"/>
            <a:ext cx="730746" cy="614471"/>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67810473" name="Connecteur en angle 317"/>
          <p:cNvCxnSpPr>
            <a:cxnSpLocks/>
            <a:stCxn id="660424437" idx="5"/>
          </p:cNvCxnSpPr>
          <p:nvPr/>
        </p:nvCxnSpPr>
        <p:spPr bwMode="auto">
          <a:xfrm>
            <a:off x="1400602" y="1111509"/>
            <a:ext cx="751268" cy="198176"/>
          </a:xfrm>
          <a:prstGeom prst="bentConnector3">
            <a:avLst>
              <a:gd name="adj1" fmla="val 102113"/>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97640887" name="Connecteur en angle 319"/>
          <p:cNvCxnSpPr>
            <a:cxnSpLocks/>
            <a:stCxn id="1063303423" idx="6"/>
            <a:endCxn id="1114430491" idx="1"/>
          </p:cNvCxnSpPr>
          <p:nvPr/>
        </p:nvCxnSpPr>
        <p:spPr bwMode="auto">
          <a:xfrm>
            <a:off x="979453" y="3165250"/>
            <a:ext cx="529016" cy="1657257"/>
          </a:xfrm>
          <a:prstGeom prst="bentConnector3">
            <a:avLst>
              <a:gd name="adj1" fmla="val 67108"/>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5481318" name="Connecteur en angle 320"/>
          <p:cNvCxnSpPr>
            <a:cxnSpLocks/>
            <a:stCxn id="1814542228" idx="6"/>
            <a:endCxn id="1114430491" idx="1"/>
          </p:cNvCxnSpPr>
          <p:nvPr/>
        </p:nvCxnSpPr>
        <p:spPr bwMode="auto">
          <a:xfrm>
            <a:off x="992153" y="4727349"/>
            <a:ext cx="516316" cy="95161"/>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25672559" name="Connecteur en angle 321"/>
          <p:cNvCxnSpPr>
            <a:cxnSpLocks/>
            <a:stCxn id="980565473" idx="6"/>
            <a:endCxn id="1114430491" idx="1"/>
          </p:cNvCxnSpPr>
          <p:nvPr/>
        </p:nvCxnSpPr>
        <p:spPr bwMode="auto">
          <a:xfrm flipV="1">
            <a:off x="1006796" y="4822510"/>
            <a:ext cx="501673" cy="898623"/>
          </a:xfrm>
          <a:prstGeom prst="bentConnector3">
            <a:avLst>
              <a:gd name="adj1" fmla="val 63417"/>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68951013" name="Connecteur en angle 328"/>
          <p:cNvCxnSpPr>
            <a:cxnSpLocks/>
          </p:cNvCxnSpPr>
          <p:nvPr/>
        </p:nvCxnSpPr>
        <p:spPr bwMode="auto">
          <a:xfrm>
            <a:off x="3426687" y="2937160"/>
            <a:ext cx="1928055" cy="455711"/>
          </a:xfrm>
          <a:prstGeom prst="bentConnector3">
            <a:avLst>
              <a:gd name="adj1" fmla="val 50000"/>
            </a:avLst>
          </a:prstGeom>
          <a:ln w="28575" cap="flat" cmpd="sng" algn="ctr">
            <a:solidFill>
              <a:schemeClr val="accent3">
                <a:lumMod val="74901"/>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0734180" name="ZoneTexte 3"/>
          <p:cNvSpPr txBox="1"/>
          <p:nvPr/>
        </p:nvSpPr>
        <p:spPr bwMode="auto">
          <a:xfrm>
            <a:off x="8374835" y="440950"/>
            <a:ext cx="3577928" cy="548674"/>
          </a:xfrm>
          <a:prstGeom prst="rect">
            <a:avLst/>
          </a:prstGeom>
          <a:noFill/>
          <a:ln w="6349">
            <a:solidFill>
              <a:srgbClr val="244161"/>
            </a:solidFill>
            <a:prstDash val="sysDot"/>
          </a:ln>
        </p:spPr>
        <p:txBody>
          <a:bodyPr wrap="none" rtlCol="0">
            <a:spAutoFit/>
          </a:bodyPr>
          <a:lstStyle/>
          <a:p>
            <a:pPr>
              <a:defRPr/>
            </a:pPr>
            <a:r>
              <a:rPr lang="fr-FR" sz="1000"/>
              <a:t>Notes :</a:t>
            </a:r>
          </a:p>
          <a:p>
            <a:pPr>
              <a:defRPr/>
            </a:pPr>
            <a:r>
              <a:rPr lang="fr-FR" sz="1000"/>
              <a:t>- les flux http/s sont privilégiés</a:t>
            </a:r>
          </a:p>
          <a:p>
            <a:pPr>
              <a:defRPr/>
            </a:pPr>
            <a:r>
              <a:rPr lang="fr-FR" sz="1000"/>
              <a:t>- les services communs peuvent différer selon les ministères</a:t>
            </a:r>
          </a:p>
        </p:txBody>
      </p:sp>
      <p:cxnSp>
        <p:nvCxnSpPr>
          <p:cNvPr id="1516261134" name="Connecteur en angle 92"/>
          <p:cNvCxnSpPr>
            <a:cxnSpLocks/>
            <a:stCxn id="346521149" idx="1"/>
          </p:cNvCxnSpPr>
          <p:nvPr/>
        </p:nvCxnSpPr>
        <p:spPr bwMode="auto">
          <a:xfrm rot="10799922">
            <a:off x="970566" y="2932454"/>
            <a:ext cx="930484" cy="406819"/>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90476372" name="Organigramme : Stockage interne 63"/>
          <p:cNvSpPr/>
          <p:nvPr/>
        </p:nvSpPr>
        <p:spPr bwMode="auto">
          <a:xfrm>
            <a:off x="10123805" y="4863096"/>
            <a:ext cx="1828958" cy="415485"/>
          </a:xfrm>
          <a:prstGeom prst="roundRect">
            <a:avLst>
              <a:gd name="adj" fmla="val 16667"/>
            </a:avLst>
          </a:prstGeom>
          <a:pattFill prst="dkUpDiag">
            <a:fgClr>
              <a:schemeClr val="bg1">
                <a:lumMod val="65000"/>
              </a:schemeClr>
            </a:fgClr>
            <a:bgClr>
              <a:schemeClr val="tx1">
                <a:lumMod val="50000"/>
                <a:lumOff val="50000"/>
              </a:schemeClr>
            </a:bgClr>
          </a:pattFill>
          <a:ln w="9525" cap="flat" cmpd="sng" algn="ctr">
            <a:solidFill>
              <a:schemeClr val="tx1">
                <a:lumMod val="50196"/>
                <a:lumOff val="49804"/>
              </a:schemeClr>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50">
              <a:defRPr/>
            </a:pPr>
            <a:r>
              <a:rPr lang="fr-FR" sz="1200" b="1">
                <a:solidFill>
                  <a:schemeClr val="bg1"/>
                </a:solidFill>
                <a:latin typeface="Calibri"/>
              </a:rPr>
              <a:t>Collecteur Logs</a:t>
            </a:r>
          </a:p>
        </p:txBody>
      </p:sp>
      <p:sp>
        <p:nvSpPr>
          <p:cNvPr id="452127223" name="Organigramme : Stockage interne 63"/>
          <p:cNvSpPr/>
          <p:nvPr/>
        </p:nvSpPr>
        <p:spPr bwMode="auto">
          <a:xfrm>
            <a:off x="11041623" y="1222992"/>
            <a:ext cx="975177" cy="415485"/>
          </a:xfrm>
          <a:prstGeom prst="roundRect">
            <a:avLst>
              <a:gd name="adj" fmla="val 16667"/>
            </a:avLst>
          </a:prstGeom>
          <a:pattFill prst="dkUpDiag">
            <a:fgClr>
              <a:schemeClr val="bg1">
                <a:lumMod val="65000"/>
              </a:schemeClr>
            </a:fgClr>
            <a:bgClr>
              <a:schemeClr val="accent1">
                <a:lumMod val="75000"/>
              </a:schemeClr>
            </a:bgClr>
          </a:pattFill>
          <a:ln w="9525" cap="flat" cmpd="sng" algn="ctr">
            <a:solidFill>
              <a:schemeClr val="tx1">
                <a:lumMod val="50196"/>
                <a:lumOff val="49804"/>
              </a:schemeClr>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50">
              <a:defRPr/>
            </a:pPr>
            <a:r>
              <a:rPr lang="fr-FR" sz="1200" b="1">
                <a:solidFill>
                  <a:schemeClr val="bg1"/>
                </a:solidFill>
                <a:latin typeface="Calibri"/>
              </a:rPr>
              <a:t>SIEM</a:t>
            </a:r>
          </a:p>
        </p:txBody>
      </p:sp>
      <p:cxnSp>
        <p:nvCxnSpPr>
          <p:cNvPr id="1503744489" name="Connecteur en angle 100"/>
          <p:cNvCxnSpPr>
            <a:cxnSpLocks/>
          </p:cNvCxnSpPr>
          <p:nvPr/>
        </p:nvCxnSpPr>
        <p:spPr bwMode="auto">
          <a:xfrm rot="16199895" flipV="1">
            <a:off x="10087926" y="3041319"/>
            <a:ext cx="3225795" cy="336555"/>
          </a:xfrm>
          <a:prstGeom prst="bentConnector3">
            <a:avLst>
              <a:gd name="adj1" fmla="val 84297"/>
            </a:avLst>
          </a:prstGeom>
          <a:ln w="9525" cap="flat" cmpd="sng" algn="ctr">
            <a:solidFill>
              <a:schemeClr val="tx1">
                <a:lumMod val="50196"/>
                <a:lumOff val="49804"/>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01842579" name="Organigramme : Stockage interne 63"/>
          <p:cNvSpPr/>
          <p:nvPr/>
        </p:nvSpPr>
        <p:spPr bwMode="auto">
          <a:xfrm>
            <a:off x="10758917" y="5563616"/>
            <a:ext cx="1378327" cy="947889"/>
          </a:xfrm>
          <a:prstGeom prst="roundRect">
            <a:avLst>
              <a:gd name="adj" fmla="val 16667"/>
            </a:avLst>
          </a:prstGeom>
          <a:solidFill>
            <a:schemeClr val="accent6">
              <a:lumMod val="20000"/>
              <a:lumOff val="80000"/>
            </a:schemeClr>
          </a:solid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50">
              <a:defRPr/>
            </a:pPr>
            <a:r>
              <a:rPr lang="fr-FR" sz="1200" b="1">
                <a:solidFill>
                  <a:schemeClr val="tx1"/>
                </a:solidFill>
                <a:latin typeface="Calibri"/>
              </a:rPr>
              <a:t>Orchestration de provisionning dans l’infrastructure légacy</a:t>
            </a:r>
          </a:p>
        </p:txBody>
      </p:sp>
      <p:cxnSp>
        <p:nvCxnSpPr>
          <p:cNvPr id="871367778" name="Connecteur en angle 101"/>
          <p:cNvCxnSpPr>
            <a:cxnSpLocks/>
            <a:stCxn id="1427633519" idx="3"/>
            <a:endCxn id="701842579" idx="1"/>
          </p:cNvCxnSpPr>
          <p:nvPr/>
        </p:nvCxnSpPr>
        <p:spPr bwMode="auto">
          <a:xfrm flipV="1">
            <a:off x="10292384" y="6037562"/>
            <a:ext cx="466533" cy="4069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19245123" name="ZoneTexte 102"/>
          <p:cNvSpPr txBox="1"/>
          <p:nvPr/>
        </p:nvSpPr>
        <p:spPr bwMode="auto">
          <a:xfrm>
            <a:off x="2226875" y="3242119"/>
            <a:ext cx="1096166" cy="255926"/>
          </a:xfrm>
          <a:prstGeom prst="rect">
            <a:avLst/>
          </a:prstGeom>
          <a:solidFill>
            <a:schemeClr val="bg1"/>
          </a:solidFill>
        </p:spPr>
        <p:txBody>
          <a:bodyPr wrap="square" lIns="0" tIns="0" rIns="0" bIns="0" rtlCol="0" anchor="ctr">
            <a:noAutofit/>
          </a:bodyPr>
          <a:lstStyle>
            <a:defPPr>
              <a:defRPr lang="fr-FR"/>
            </a:defPPr>
            <a:lvl1pPr algn="ctr">
              <a:defRPr sz="900" b="1">
                <a:solidFill>
                  <a:schemeClr val="accent1">
                    <a:lumMod val="75000"/>
                  </a:schemeClr>
                </a:solidFill>
                <a:latin typeface="Calibri"/>
                <a:cs typeface="Calibri"/>
              </a:defRPr>
            </a:lvl1pPr>
          </a:lstStyle>
          <a:p>
            <a:pPr>
              <a:defRPr/>
            </a:pPr>
            <a:r>
              <a:rPr lang="fr-FR" sz="900"/>
              <a:t>Notifications</a:t>
            </a:r>
            <a:endParaRPr/>
          </a:p>
          <a:p>
            <a:pPr>
              <a:defRPr/>
            </a:pPr>
            <a:r>
              <a:rPr lang="fr-FR" sz="900"/>
              <a:t>usagers (mails, autre..)</a:t>
            </a:r>
          </a:p>
        </p:txBody>
      </p:sp>
      <p:sp>
        <p:nvSpPr>
          <p:cNvPr id="1691964320" name="Ellipse 11"/>
          <p:cNvSpPr/>
          <p:nvPr/>
        </p:nvSpPr>
        <p:spPr bwMode="auto">
          <a:xfrm>
            <a:off x="5834809" y="5921699"/>
            <a:ext cx="876204" cy="866835"/>
          </a:xfrm>
          <a:prstGeom prst="ellipse">
            <a:avLst/>
          </a:prstGeom>
          <a:pattFill prst="dkUpDiag">
            <a:fgClr>
              <a:schemeClr val="accent5">
                <a:lumMod val="40000"/>
                <a:lumOff val="6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lIns="35672" tIns="0" rIns="35672" bIns="0" rtlCol="0" anchor="ctr" anchorCtr="0"/>
          <a:lstStyle/>
          <a:p>
            <a:pPr algn="ctr" defTabSz="1189050">
              <a:defRPr/>
            </a:pPr>
            <a:r>
              <a:rPr lang="fr-FR" sz="1200">
                <a:solidFill>
                  <a:srgbClr val="1F497D">
                    <a:lumMod val="75000"/>
                  </a:srgbClr>
                </a:solidFill>
                <a:latin typeface="Calibri"/>
              </a:rPr>
              <a:t>Usine</a:t>
            </a:r>
          </a:p>
          <a:p>
            <a:pPr algn="ctr" defTabSz="1189050">
              <a:defRPr/>
            </a:pPr>
            <a:r>
              <a:rPr lang="fr-FR" sz="1200">
                <a:solidFill>
                  <a:srgbClr val="1F497D">
                    <a:lumMod val="75000"/>
                  </a:srgbClr>
                </a:solidFill>
                <a:latin typeface="Calibri"/>
              </a:rPr>
              <a:t>logicielle</a:t>
            </a:r>
          </a:p>
        </p:txBody>
      </p:sp>
      <p:pic>
        <p:nvPicPr>
          <p:cNvPr id="919128539" name="Image 4"/>
          <p:cNvPicPr>
            <a:picLocks noChangeAspect="1"/>
          </p:cNvPicPr>
          <p:nvPr/>
        </p:nvPicPr>
        <p:blipFill>
          <a:blip r:embed="rId8" cstate="email">
            <a:extLst>
              <a:ext uri="{28A0092B-C50C-407E-A947-70E740481C1C}">
                <a14:useLocalDpi xmlns:a14="http://schemas.microsoft.com/office/drawing/2010/main"/>
              </a:ext>
            </a:extLst>
          </a:blip>
          <a:stretch/>
        </p:blipFill>
        <p:spPr bwMode="auto">
          <a:xfrm>
            <a:off x="6656766" y="6008077"/>
            <a:ext cx="595323" cy="466385"/>
          </a:xfrm>
          <a:prstGeom prst="rect">
            <a:avLst/>
          </a:prstGeom>
        </p:spPr>
      </p:pic>
      <p:sp>
        <p:nvSpPr>
          <p:cNvPr id="2109145349" name="Organigramme : Stockage interne 32"/>
          <p:cNvSpPr/>
          <p:nvPr/>
        </p:nvSpPr>
        <p:spPr bwMode="auto">
          <a:xfrm>
            <a:off x="10070444" y="3425958"/>
            <a:ext cx="1670541" cy="804375"/>
          </a:xfrm>
          <a:prstGeom prst="roundRect">
            <a:avLst>
              <a:gd name="adj" fmla="val 16667"/>
            </a:avLst>
          </a:prstGeom>
          <a:pattFill prst="dkUpDiag">
            <a:fgClr>
              <a:schemeClr val="accent1">
                <a:lumMod val="60000"/>
                <a:lumOff val="40000"/>
              </a:schemeClr>
            </a:fgClr>
            <a:bgClr>
              <a:schemeClr val="accent1">
                <a:lumMod val="75000"/>
              </a:schemeClr>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50">
              <a:defRPr/>
            </a:pPr>
            <a:r>
              <a:rPr lang="fr-FR" sz="1400" b="0">
                <a:solidFill>
                  <a:schemeClr val="bg1"/>
                </a:solidFill>
                <a:latin typeface="Calibri"/>
              </a:rPr>
              <a:t>Autre</a:t>
            </a:r>
            <a:endParaRPr sz="1400" b="0">
              <a:solidFill>
                <a:schemeClr val="bg1"/>
              </a:solidFill>
              <a:latin typeface="Calibri"/>
            </a:endParaRPr>
          </a:p>
          <a:p>
            <a:pPr algn="ctr" defTabSz="1189050">
              <a:defRPr/>
            </a:pPr>
            <a:r>
              <a:rPr lang="fr-FR" sz="1400" b="0">
                <a:solidFill>
                  <a:schemeClr val="bg1"/>
                </a:solidFill>
                <a:latin typeface="Calibri"/>
              </a:rPr>
              <a:t> cluster </a:t>
            </a:r>
            <a:r>
              <a:rPr lang="fr-FR" sz="1400" b="0" i="0" u="none" strike="noStrike" cap="none" spc="0">
                <a:solidFill>
                  <a:schemeClr val="bg1"/>
                </a:solidFill>
                <a:latin typeface="Calibri"/>
                <a:ea typeface="Calibri"/>
                <a:cs typeface="Calibri"/>
              </a:rPr>
              <a:t>kube</a:t>
            </a:r>
          </a:p>
          <a:p>
            <a:pPr algn="ctr" defTabSz="1189049">
              <a:defRPr/>
            </a:pPr>
            <a:r>
              <a:rPr lang="fr-FR" sz="1400" b="0" i="0" u="none" strike="noStrike" cap="none" spc="0">
                <a:solidFill>
                  <a:schemeClr val="bg1"/>
                </a:solidFill>
                <a:latin typeface="Calibri"/>
                <a:ea typeface="Calibri"/>
                <a:cs typeface="Calibri"/>
              </a:rPr>
              <a:t>(optionnel)</a:t>
            </a:r>
            <a:endParaRPr sz="800" b="0">
              <a:solidFill>
                <a:schemeClr val="bg1"/>
              </a:solidFill>
              <a:latin typeface="Calibri"/>
            </a:endParaRPr>
          </a:p>
        </p:txBody>
      </p:sp>
      <p:cxnSp>
        <p:nvCxnSpPr>
          <p:cNvPr id="466653634" name="Connecteur en angle 95"/>
          <p:cNvCxnSpPr>
            <a:cxnSpLocks/>
          </p:cNvCxnSpPr>
          <p:nvPr/>
        </p:nvCxnSpPr>
        <p:spPr bwMode="auto">
          <a:xfrm rot="16199895">
            <a:off x="8992886" y="4689126"/>
            <a:ext cx="1693783" cy="3479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7660444" name="Connecteur en angle 95"/>
          <p:cNvCxnSpPr>
            <a:cxnSpLocks/>
          </p:cNvCxnSpPr>
          <p:nvPr/>
        </p:nvCxnSpPr>
        <p:spPr bwMode="auto">
          <a:xfrm rot="10799922" flipV="1">
            <a:off x="9846649" y="5070837"/>
            <a:ext cx="280491" cy="548910"/>
          </a:xfrm>
          <a:prstGeom prst="bentConnector2">
            <a:avLst/>
          </a:prstGeom>
          <a:ln w="9525" cap="flat" cmpd="sng" algn="ctr">
            <a:solidFill>
              <a:schemeClr val="tx1">
                <a:lumMod val="50196"/>
                <a:lumOff val="49804"/>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0569729" name="Connecteur en angle 328"/>
          <p:cNvCxnSpPr>
            <a:cxnSpLocks/>
            <a:endCxn id="610238166" idx="1"/>
          </p:cNvCxnSpPr>
          <p:nvPr/>
        </p:nvCxnSpPr>
        <p:spPr bwMode="auto">
          <a:xfrm flipV="1">
            <a:off x="3457566" y="2461551"/>
            <a:ext cx="3969968" cy="302901"/>
          </a:xfrm>
          <a:prstGeom prst="bentConnector3">
            <a:avLst>
              <a:gd name="adj1" fmla="val 77276"/>
            </a:avLst>
          </a:prstGeom>
          <a:ln w="19049" cap="flat" cmpd="sng" algn="ctr">
            <a:solidFill>
              <a:schemeClr val="accent3">
                <a:lumMod val="74901"/>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07506737" name="ZoneTexte 84"/>
          <p:cNvSpPr txBox="1"/>
          <p:nvPr/>
        </p:nvSpPr>
        <p:spPr bwMode="auto">
          <a:xfrm>
            <a:off x="2216705" y="669568"/>
            <a:ext cx="1116504" cy="640114"/>
          </a:xfrm>
          <a:prstGeom prst="rect">
            <a:avLst/>
          </a:prstGeom>
          <a:noFill/>
        </p:spPr>
        <p:txBody>
          <a:bodyPr wrap="square" rtlCol="0">
            <a:spAutoFit/>
          </a:bodyPr>
          <a:lstStyle/>
          <a:p>
            <a:pPr>
              <a:defRPr/>
            </a:pPr>
            <a:r>
              <a:rPr lang="fr-FR" sz="1200"/>
              <a:t>systèmes d’échanges de bordure</a:t>
            </a:r>
          </a:p>
        </p:txBody>
      </p:sp>
      <p:cxnSp>
        <p:nvCxnSpPr>
          <p:cNvPr id="330704886" name="Connecteur en angle 328"/>
          <p:cNvCxnSpPr>
            <a:cxnSpLocks/>
            <a:stCxn id="1745607065" idx="0"/>
            <a:endCxn id="610238166" idx="2"/>
          </p:cNvCxnSpPr>
          <p:nvPr/>
        </p:nvCxnSpPr>
        <p:spPr bwMode="auto">
          <a:xfrm rot="16199895">
            <a:off x="7441652" y="2802357"/>
            <a:ext cx="533925" cy="647109"/>
          </a:xfrm>
          <a:prstGeom prst="bentConnector3">
            <a:avLst>
              <a:gd name="adj1" fmla="val 50000"/>
            </a:avLst>
          </a:prstGeom>
          <a:ln w="28575" cap="flat" cmpd="sng" algn="ctr">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1773102" name="Cylindre 551773101"/>
          <p:cNvSpPr/>
          <p:nvPr/>
        </p:nvSpPr>
        <p:spPr bwMode="auto">
          <a:xfrm>
            <a:off x="8017980" y="4863096"/>
            <a:ext cx="524997" cy="487497"/>
          </a:xfrm>
          <a:prstGeom prst="can">
            <a:avLst>
              <a:gd name="adj" fmla="val 25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675477514" name="ZoneTexte 1675477513"/>
          <p:cNvSpPr txBox="1"/>
          <p:nvPr/>
        </p:nvSpPr>
        <p:spPr bwMode="auto">
          <a:xfrm>
            <a:off x="8539259" y="4858479"/>
            <a:ext cx="960951" cy="480093"/>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lnSpc>
                <a:spcPts val="1017"/>
              </a:lnSpc>
              <a:defRPr/>
            </a:pPr>
            <a:r>
              <a:rPr lang="fr-FR" sz="1200">
                <a:solidFill>
                  <a:schemeClr val="tx1"/>
                </a:solidFill>
                <a:latin typeface="Calibri"/>
              </a:rPr>
              <a:t>Persistance</a:t>
            </a:r>
          </a:p>
          <a:p>
            <a:pPr algn="l">
              <a:lnSpc>
                <a:spcPts val="1017"/>
              </a:lnSpc>
              <a:defRPr/>
            </a:pPr>
            <a:r>
              <a:rPr lang="fr-FR" sz="1200">
                <a:solidFill>
                  <a:schemeClr val="tx1"/>
                </a:solidFill>
                <a:latin typeface="Calibri"/>
              </a:rPr>
              <a:t>volumes</a:t>
            </a:r>
          </a:p>
          <a:p>
            <a:pPr algn="l">
              <a:lnSpc>
                <a:spcPts val="1017"/>
              </a:lnSpc>
              <a:defRPr/>
            </a:pPr>
            <a:r>
              <a:rPr lang="fr-FR" sz="1200">
                <a:solidFill>
                  <a:schemeClr val="tx1"/>
                </a:solidFill>
                <a:latin typeface="Calibri"/>
              </a:rPr>
              <a:t>(bloc)</a:t>
            </a:r>
            <a:endParaRPr sz="1200">
              <a:solidFill>
                <a:schemeClr val="tx1"/>
              </a:solidFill>
            </a:endParaRPr>
          </a:p>
        </p:txBody>
      </p:sp>
      <p:sp>
        <p:nvSpPr>
          <p:cNvPr id="321273667" name="ZoneTexte 304"/>
          <p:cNvSpPr txBox="1"/>
          <p:nvPr/>
        </p:nvSpPr>
        <p:spPr bwMode="auto">
          <a:xfrm>
            <a:off x="217842" y="142857"/>
            <a:ext cx="960660" cy="453987"/>
          </a:xfrm>
          <a:prstGeom prst="rect">
            <a:avLst/>
          </a:prstGeom>
          <a:noFill/>
        </p:spPr>
        <p:txBody>
          <a:bodyPr wrap="square" lIns="0" tIns="0" rIns="0" bIns="0" rtlCol="0" anchor="ctr">
            <a:noAutofit/>
          </a:bodyPr>
          <a:lstStyle>
            <a:defPPr>
              <a:defRPr lang="fr-FR"/>
            </a:defPPr>
            <a:lvl1pPr algn="ctr">
              <a:defRPr sz="900" b="1">
                <a:solidFill>
                  <a:schemeClr val="accent1">
                    <a:lumMod val="75000"/>
                  </a:schemeClr>
                </a:solidFill>
                <a:latin typeface="Calibri"/>
                <a:cs typeface="Calibri"/>
              </a:defRPr>
            </a:lvl1pPr>
          </a:lstStyle>
          <a:p>
            <a:pPr>
              <a:defRPr/>
            </a:pPr>
            <a:r>
              <a:rPr lang="fr-FR" sz="900"/>
              <a:t>Référentiels / ressources</a:t>
            </a:r>
          </a:p>
          <a:p>
            <a:pPr>
              <a:defRPr/>
            </a:pPr>
            <a:r>
              <a:rPr lang="fr-FR" sz="900"/>
              <a:t> externes</a:t>
            </a:r>
          </a:p>
        </p:txBody>
      </p:sp>
      <p:sp>
        <p:nvSpPr>
          <p:cNvPr id="596326576" name="ZoneTexte 45"/>
          <p:cNvSpPr txBox="1"/>
          <p:nvPr/>
        </p:nvSpPr>
        <p:spPr bwMode="auto">
          <a:xfrm>
            <a:off x="7096384" y="5396254"/>
            <a:ext cx="912950" cy="426753"/>
          </a:xfrm>
          <a:prstGeom prst="rect">
            <a:avLst/>
          </a:prstGeom>
          <a:noFill/>
        </p:spPr>
        <p:txBody>
          <a:bodyPr wrap="none" rtlCol="0">
            <a:spAutoFit/>
          </a:bodyPr>
          <a:lstStyle/>
          <a:p>
            <a:pPr>
              <a:defRPr/>
            </a:pPr>
            <a:r>
              <a:rPr lang="fr-FR" sz="1100"/>
              <a:t>registry de</a:t>
            </a:r>
          </a:p>
          <a:p>
            <a:pPr>
              <a:defRPr/>
            </a:pPr>
            <a:r>
              <a:rPr lang="fr-FR" sz="1100"/>
              <a:t>l’application</a:t>
            </a:r>
          </a:p>
        </p:txBody>
      </p:sp>
      <p:sp>
        <p:nvSpPr>
          <p:cNvPr id="1427633519" name="Organigramme : Stockage interne 32"/>
          <p:cNvSpPr/>
          <p:nvPr/>
        </p:nvSpPr>
        <p:spPr bwMode="auto">
          <a:xfrm>
            <a:off x="8176437" y="5614120"/>
            <a:ext cx="2115945" cy="928278"/>
          </a:xfrm>
          <a:prstGeom prst="roundRect">
            <a:avLst>
              <a:gd name="adj" fmla="val 16667"/>
            </a:avLst>
          </a:prstGeom>
          <a:solidFill>
            <a:schemeClr val="accent5">
              <a:lumMod val="75000"/>
            </a:schemeClr>
          </a:solid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50">
              <a:lnSpc>
                <a:spcPts val="1697"/>
              </a:lnSpc>
              <a:defRPr/>
            </a:pPr>
            <a:r>
              <a:rPr lang="fr-FR" sz="2000" b="1">
                <a:solidFill>
                  <a:schemeClr val="bg1"/>
                </a:solidFill>
                <a:latin typeface="Calibri"/>
              </a:rPr>
              <a:t>Pipeline </a:t>
            </a:r>
          </a:p>
          <a:p>
            <a:pPr algn="ctr" defTabSz="1189050">
              <a:lnSpc>
                <a:spcPts val="1697"/>
              </a:lnSpc>
              <a:defRPr/>
            </a:pPr>
            <a:r>
              <a:rPr lang="fr-FR" sz="2000" b="1">
                <a:solidFill>
                  <a:schemeClr val="bg1"/>
                </a:solidFill>
                <a:latin typeface="Calibri"/>
              </a:rPr>
              <a:t>DevSecOps(#2) </a:t>
            </a:r>
          </a:p>
          <a:p>
            <a:pPr algn="ctr" defTabSz="1189049">
              <a:lnSpc>
                <a:spcPts val="1697"/>
              </a:lnSpc>
              <a:defRPr/>
            </a:pPr>
            <a:r>
              <a:rPr lang="fr-FR" sz="2000" b="1">
                <a:solidFill>
                  <a:schemeClr val="bg1"/>
                </a:solidFill>
                <a:latin typeface="Calibri"/>
              </a:rPr>
              <a:t>+ observation application</a:t>
            </a:r>
            <a:endParaRPr lang="fr-FR" sz="1100" b="1">
              <a:solidFill>
                <a:schemeClr val="bg1"/>
              </a:solidFill>
              <a:latin typeface="Calibri"/>
            </a:endParaRPr>
          </a:p>
        </p:txBody>
      </p:sp>
      <p:pic>
        <p:nvPicPr>
          <p:cNvPr id="761576916" name="Google Shape;90;p4"/>
          <p:cNvPicPr/>
          <p:nvPr/>
        </p:nvPicPr>
        <p:blipFill>
          <a:blip r:embed="rId4" cstate="email">
            <a:alphaModFix/>
            <a:extLst>
              <a:ext uri="{28A0092B-C50C-407E-A947-70E740481C1C}">
                <a14:useLocalDpi xmlns:a14="http://schemas.microsoft.com/office/drawing/2010/main"/>
              </a:ext>
            </a:extLst>
          </a:blip>
          <a:stretch/>
        </p:blipFill>
        <p:spPr bwMode="auto">
          <a:xfrm flipH="1">
            <a:off x="10070444" y="3994596"/>
            <a:ext cx="404660" cy="404660"/>
          </a:xfrm>
          <a:prstGeom prst="rect">
            <a:avLst/>
          </a:prstGeom>
          <a:noFill/>
          <a:ln>
            <a:noFill/>
          </a:ln>
        </p:spPr>
      </p:pic>
      <p:cxnSp>
        <p:nvCxnSpPr>
          <p:cNvPr id="1701511587" name="Connecteur en angle 1701511586"/>
          <p:cNvCxnSpPr>
            <a:cxnSpLocks/>
          </p:cNvCxnSpPr>
          <p:nvPr/>
        </p:nvCxnSpPr>
        <p:spPr bwMode="auto">
          <a:xfrm rot="5399909" flipV="1">
            <a:off x="10658957" y="4480429"/>
            <a:ext cx="632763" cy="132566"/>
          </a:xfrm>
          <a:prstGeom prst="bentConnector3">
            <a:avLst>
              <a:gd name="adj1" fmla="val 50000"/>
            </a:avLst>
          </a:prstGeom>
          <a:ln w="9525" cap="flat" cmpd="sng" algn="ctr">
            <a:solidFill>
              <a:schemeClr val="tx1">
                <a:lumMod val="50196"/>
                <a:lumOff val="49804"/>
              </a:schemeClr>
            </a:solidFill>
            <a:prstDash val="sysDash"/>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2035208418" name="Connecteur en angle 2035208417"/>
          <p:cNvCxnSpPr>
            <a:cxnSpLocks/>
          </p:cNvCxnSpPr>
          <p:nvPr/>
        </p:nvCxnSpPr>
        <p:spPr bwMode="auto">
          <a:xfrm rot="5399909" flipV="1">
            <a:off x="9926979" y="3982989"/>
            <a:ext cx="190869" cy="1569336"/>
          </a:xfrm>
          <a:prstGeom prst="bentConnector3">
            <a:avLst>
              <a:gd name="adj1" fmla="val 50000"/>
            </a:avLst>
          </a:prstGeom>
          <a:ln w="9525" cap="flat" cmpd="sng" algn="ctr">
            <a:solidFill>
              <a:schemeClr val="tx1">
                <a:lumMod val="50196"/>
                <a:lumOff val="49804"/>
              </a:schemeClr>
            </a:solidFill>
            <a:prstDash val="sysDash"/>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486746081" name="Connecteur en angle 253"/>
          <p:cNvCxnSpPr>
            <a:cxnSpLocks/>
          </p:cNvCxnSpPr>
          <p:nvPr/>
        </p:nvCxnSpPr>
        <p:spPr bwMode="auto">
          <a:xfrm flipV="1">
            <a:off x="3302019" y="3742335"/>
            <a:ext cx="2023175" cy="252257"/>
          </a:xfrm>
          <a:prstGeom prst="bentConnector3">
            <a:avLst>
              <a:gd name="adj1" fmla="val 21072"/>
            </a:avLst>
          </a:prstGeom>
          <a:ln w="19049" cap="flat" cmpd="sng" algn="ctr">
            <a:solidFill>
              <a:schemeClr val="accent4">
                <a:lumMod val="74901"/>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4339160" name="Connecteur en angle 664339159"/>
          <p:cNvCxnSpPr>
            <a:cxnSpLocks/>
          </p:cNvCxnSpPr>
          <p:nvPr/>
        </p:nvCxnSpPr>
        <p:spPr bwMode="auto">
          <a:xfrm flipH="1" flipV="1">
            <a:off x="3356466" y="4135434"/>
            <a:ext cx="150480" cy="453879"/>
          </a:xfrm>
          <a:prstGeom prst="bentConnector5">
            <a:avLst>
              <a:gd name="adj1" fmla="val -70821"/>
              <a:gd name="adj2" fmla="val 39855"/>
              <a:gd name="adj3" fmla="val -35410"/>
            </a:avLst>
          </a:prstGeom>
          <a:ln w="12699" cap="flat" cmpd="sng" algn="ctr">
            <a:solidFill>
              <a:srgbClr val="B1A1C6"/>
            </a:solidFill>
            <a:prstDash val="solid"/>
            <a:headEnd type="arrow"/>
            <a:tailEnd type="none" len="med"/>
          </a:ln>
        </p:spPr>
        <p:style>
          <a:lnRef idx="1">
            <a:schemeClr val="accent1">
              <a:shade val="50000"/>
            </a:schemeClr>
          </a:lnRef>
          <a:fillRef idx="0">
            <a:schemeClr val="accent1"/>
          </a:fillRef>
          <a:effectRef idx="0">
            <a:schemeClr val="accent1"/>
          </a:effectRef>
          <a:fontRef idx="minor">
            <a:schemeClr val="tx1"/>
          </a:fontRef>
        </p:style>
      </p:cxnSp>
      <p:sp>
        <p:nvSpPr>
          <p:cNvPr id="1197553876" name="ZoneTexte 1197553875"/>
          <p:cNvSpPr txBox="1"/>
          <p:nvPr/>
        </p:nvSpPr>
        <p:spPr bwMode="auto">
          <a:xfrm>
            <a:off x="3898278" y="4138870"/>
            <a:ext cx="1426917" cy="260383"/>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7"/>
              </a:lnSpc>
              <a:defRPr/>
            </a:pPr>
            <a:r>
              <a:rPr sz="1000" b="1">
                <a:solidFill>
                  <a:schemeClr val="bg2">
                    <a:lumMod val="75000"/>
                  </a:schemeClr>
                </a:solidFill>
              </a:rPr>
              <a:t>(1) Inbound usager</a:t>
            </a:r>
          </a:p>
        </p:txBody>
      </p:sp>
      <p:cxnSp>
        <p:nvCxnSpPr>
          <p:cNvPr id="940203860" name="Connecteur en angle 255"/>
          <p:cNvCxnSpPr>
            <a:cxnSpLocks/>
            <a:endCxn id="536842590" idx="3"/>
          </p:cNvCxnSpPr>
          <p:nvPr/>
        </p:nvCxnSpPr>
        <p:spPr bwMode="auto">
          <a:xfrm rot="10799922" flipV="1">
            <a:off x="3506949" y="4018765"/>
            <a:ext cx="1797705" cy="707284"/>
          </a:xfrm>
          <a:prstGeom prst="bentConnector3">
            <a:avLst>
              <a:gd name="adj1" fmla="val 84194"/>
            </a:avLst>
          </a:prstGeom>
          <a:ln w="12699" cap="flat" cmpd="sng" algn="ctr">
            <a:solidFill>
              <a:srgbClr val="B1A1C6"/>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455576" name="Connecteur en angle 275"/>
          <p:cNvCxnSpPr>
            <a:cxnSpLocks/>
          </p:cNvCxnSpPr>
          <p:nvPr/>
        </p:nvCxnSpPr>
        <p:spPr bwMode="auto">
          <a:xfrm flipV="1">
            <a:off x="9431875" y="3691711"/>
            <a:ext cx="596882" cy="137511"/>
          </a:xfrm>
          <a:prstGeom prst="bentConnector3">
            <a:avLst>
              <a:gd name="adj1" fmla="val 50000"/>
            </a:avLst>
          </a:prstGeom>
          <a:ln w="9525" cap="flat" cmpd="sng" algn="ctr">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2885640" name="Connecteur en angle 275"/>
          <p:cNvCxnSpPr>
            <a:cxnSpLocks/>
          </p:cNvCxnSpPr>
          <p:nvPr/>
        </p:nvCxnSpPr>
        <p:spPr bwMode="auto">
          <a:xfrm flipH="1" flipV="1">
            <a:off x="9431875" y="3493273"/>
            <a:ext cx="551162" cy="137511"/>
          </a:xfrm>
          <a:prstGeom prst="bentConnector3">
            <a:avLst>
              <a:gd name="adj1" fmla="val 39752"/>
            </a:avLst>
          </a:prstGeom>
          <a:ln w="9525" cap="flat" cmpd="sng" algn="ctr">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0669886" name="ZoneTexte 470669885"/>
          <p:cNvSpPr txBox="1"/>
          <p:nvPr/>
        </p:nvSpPr>
        <p:spPr bwMode="auto">
          <a:xfrm>
            <a:off x="7427535" y="3146661"/>
            <a:ext cx="1622133" cy="260256"/>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6"/>
              </a:lnSpc>
              <a:defRPr/>
            </a:pPr>
            <a:r>
              <a:rPr sz="1000" b="1"/>
              <a:t>(3) Acces objets S3</a:t>
            </a:r>
          </a:p>
        </p:txBody>
      </p:sp>
      <p:sp>
        <p:nvSpPr>
          <p:cNvPr id="2004153315" name="ZoneTexte 2004153314"/>
          <p:cNvSpPr txBox="1"/>
          <p:nvPr/>
        </p:nvSpPr>
        <p:spPr bwMode="auto">
          <a:xfrm>
            <a:off x="4441316" y="2981862"/>
            <a:ext cx="1974470" cy="260256"/>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6"/>
              </a:lnSpc>
              <a:defRPr/>
            </a:pPr>
            <a:r>
              <a:rPr sz="1000" b="1">
                <a:solidFill>
                  <a:schemeClr val="accent3">
                    <a:lumMod val="75000"/>
                  </a:schemeClr>
                </a:solidFill>
              </a:rPr>
              <a:t>(4) Echanges inter-applicatifs </a:t>
            </a:r>
          </a:p>
        </p:txBody>
      </p:sp>
      <p:sp>
        <p:nvSpPr>
          <p:cNvPr id="1828108435" name="ZoneTexte 1828108434"/>
          <p:cNvSpPr txBox="1"/>
          <p:nvPr/>
        </p:nvSpPr>
        <p:spPr bwMode="auto">
          <a:xfrm>
            <a:off x="1990456" y="5454738"/>
            <a:ext cx="1422208" cy="260129"/>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6"/>
              </a:lnSpc>
              <a:defRPr/>
            </a:pPr>
            <a:r>
              <a:rPr sz="1000" b="1">
                <a:solidFill>
                  <a:schemeClr val="accent4">
                    <a:lumMod val="75000"/>
                  </a:schemeClr>
                </a:solidFill>
              </a:rPr>
              <a:t>(2b) SSO AGENTS </a:t>
            </a:r>
          </a:p>
        </p:txBody>
      </p:sp>
      <p:cxnSp>
        <p:nvCxnSpPr>
          <p:cNvPr id="1606288722" name="Connecteur en angle 255"/>
          <p:cNvCxnSpPr>
            <a:cxnSpLocks/>
            <a:stCxn id="820117005" idx="0"/>
          </p:cNvCxnSpPr>
          <p:nvPr/>
        </p:nvCxnSpPr>
        <p:spPr bwMode="auto">
          <a:xfrm rot="16199895">
            <a:off x="2352380" y="5319733"/>
            <a:ext cx="671581" cy="131220"/>
          </a:xfrm>
          <a:prstGeom prst="bentConnector3">
            <a:avLst>
              <a:gd name="adj1" fmla="val 5000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5577389" name="ZoneTexte 105577388"/>
          <p:cNvSpPr txBox="1"/>
          <p:nvPr/>
        </p:nvSpPr>
        <p:spPr bwMode="auto">
          <a:xfrm>
            <a:off x="595847" y="3598668"/>
            <a:ext cx="960768" cy="429039"/>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6"/>
              </a:lnSpc>
              <a:defRPr/>
            </a:pPr>
            <a:r>
              <a:rPr sz="1000" b="1"/>
              <a:t>(2a)</a:t>
            </a:r>
            <a:r>
              <a:rPr sz="1000"/>
              <a:t> SSO Citoyens</a:t>
            </a:r>
          </a:p>
        </p:txBody>
      </p:sp>
      <p:cxnSp>
        <p:nvCxnSpPr>
          <p:cNvPr id="406744343" name="Connecteur en angle 253"/>
          <p:cNvCxnSpPr>
            <a:cxnSpLocks/>
            <a:endCxn id="927107670" idx="1"/>
          </p:cNvCxnSpPr>
          <p:nvPr/>
        </p:nvCxnSpPr>
        <p:spPr bwMode="auto">
          <a:xfrm>
            <a:off x="1119997" y="3841749"/>
            <a:ext cx="781056" cy="191376"/>
          </a:xfrm>
          <a:prstGeom prst="bentConnector3">
            <a:avLst>
              <a:gd name="adj1" fmla="val 42093"/>
            </a:avLst>
          </a:prstGeom>
          <a:ln w="9525" cap="flat" cmpd="sng" algn="ctr">
            <a:solidFill>
              <a:schemeClr val="accent4">
                <a:lumMod val="60000"/>
                <a:lumOff val="40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56082129" name="ZoneTexte 2056082128"/>
          <p:cNvSpPr txBox="1"/>
          <p:nvPr/>
        </p:nvSpPr>
        <p:spPr bwMode="auto">
          <a:xfrm>
            <a:off x="9234411" y="2866340"/>
            <a:ext cx="1240767" cy="59782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6"/>
              </a:lnSpc>
              <a:defRPr/>
            </a:pPr>
            <a:r>
              <a:rPr sz="1000" b="1"/>
              <a:t>(6)</a:t>
            </a:r>
            <a:r>
              <a:rPr sz="1000"/>
              <a:t> échanges entre noeuds de l’application</a:t>
            </a:r>
          </a:p>
        </p:txBody>
      </p:sp>
      <p:cxnSp>
        <p:nvCxnSpPr>
          <p:cNvPr id="1068355284" name="Connecteur en angle 328"/>
          <p:cNvCxnSpPr>
            <a:cxnSpLocks/>
            <a:endCxn id="610238166" idx="3"/>
          </p:cNvCxnSpPr>
          <p:nvPr/>
        </p:nvCxnSpPr>
        <p:spPr bwMode="auto">
          <a:xfrm rot="10799922">
            <a:off x="8636810" y="2461551"/>
            <a:ext cx="1955961" cy="957918"/>
          </a:xfrm>
          <a:prstGeom prst="bentConnector3">
            <a:avLst>
              <a:gd name="adj1" fmla="val 1460"/>
            </a:avLst>
          </a:prstGeom>
          <a:ln w="28575" cap="flat" cmpd="sng" algn="ctr">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94634465" name="ZoneTexte 1694634464"/>
          <p:cNvSpPr txBox="1"/>
          <p:nvPr/>
        </p:nvSpPr>
        <p:spPr bwMode="auto">
          <a:xfrm>
            <a:off x="8780009" y="2161818"/>
            <a:ext cx="1745712" cy="260129"/>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6"/>
              </a:lnSpc>
              <a:defRPr/>
            </a:pPr>
            <a:r>
              <a:rPr sz="1000" b="1"/>
              <a:t>(3) Accès objets S3</a:t>
            </a:r>
          </a:p>
        </p:txBody>
      </p:sp>
      <p:sp>
        <p:nvSpPr>
          <p:cNvPr id="808566430" name="ZoneTexte 808566429"/>
          <p:cNvSpPr txBox="1"/>
          <p:nvPr/>
        </p:nvSpPr>
        <p:spPr bwMode="auto">
          <a:xfrm>
            <a:off x="10116839" y="4467087"/>
            <a:ext cx="1624149" cy="260256"/>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6"/>
              </a:lnSpc>
              <a:defRPr/>
            </a:pPr>
            <a:r>
              <a:rPr sz="1000" b="1"/>
              <a:t>(7c) Observation</a:t>
            </a:r>
          </a:p>
        </p:txBody>
      </p:sp>
      <p:sp>
        <p:nvSpPr>
          <p:cNvPr id="863243199" name="ZoneTexte 863243198"/>
          <p:cNvSpPr txBox="1"/>
          <p:nvPr/>
        </p:nvSpPr>
        <p:spPr bwMode="auto">
          <a:xfrm>
            <a:off x="7884010" y="6586119"/>
            <a:ext cx="3242151" cy="260129"/>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6"/>
              </a:lnSpc>
              <a:defRPr/>
            </a:pPr>
            <a:r>
              <a:rPr sz="1000" b="1">
                <a:solidFill>
                  <a:schemeClr val="bg2"/>
                </a:solidFill>
              </a:rPr>
              <a:t>*(7a) Déploiement des ressources de l’application</a:t>
            </a:r>
          </a:p>
        </p:txBody>
      </p:sp>
      <p:sp>
        <p:nvSpPr>
          <p:cNvPr id="773504166" name="ZoneTexte 773504165"/>
          <p:cNvSpPr txBox="1"/>
          <p:nvPr/>
        </p:nvSpPr>
        <p:spPr bwMode="auto">
          <a:xfrm>
            <a:off x="6668259" y="6456286"/>
            <a:ext cx="1792813" cy="428787"/>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6"/>
              </a:lnSpc>
              <a:defRPr/>
            </a:pPr>
            <a:r>
              <a:rPr sz="1000" b="1">
                <a:solidFill>
                  <a:schemeClr val="accent6">
                    <a:lumMod val="50000"/>
                  </a:schemeClr>
                </a:solidFill>
              </a:rPr>
              <a:t>(7b) Artefacts :</a:t>
            </a:r>
          </a:p>
          <a:p>
            <a:pPr>
              <a:lnSpc>
                <a:spcPts val="1326"/>
              </a:lnSpc>
              <a:defRPr/>
            </a:pPr>
            <a:r>
              <a:rPr sz="1000" b="1">
                <a:solidFill>
                  <a:schemeClr val="accent6">
                    <a:lumMod val="50000"/>
                  </a:schemeClr>
                </a:solidFill>
              </a:rPr>
              <a:t>images &amp; paramétrage</a:t>
            </a:r>
          </a:p>
        </p:txBody>
      </p:sp>
      <p:sp>
        <p:nvSpPr>
          <p:cNvPr id="163076734" name="ZoneTexte 163076733"/>
          <p:cNvSpPr txBox="1"/>
          <p:nvPr/>
        </p:nvSpPr>
        <p:spPr bwMode="auto">
          <a:xfrm>
            <a:off x="3709917" y="3773948"/>
            <a:ext cx="1603120" cy="260130"/>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6"/>
              </a:lnSpc>
              <a:defRPr/>
            </a:pPr>
            <a:r>
              <a:rPr sz="1000" b="1">
                <a:solidFill>
                  <a:schemeClr val="accent4">
                    <a:lumMod val="75000"/>
                  </a:schemeClr>
                </a:solidFill>
              </a:rPr>
              <a:t>(5a)</a:t>
            </a:r>
            <a:r>
              <a:rPr sz="1000">
                <a:solidFill>
                  <a:schemeClr val="accent4">
                    <a:lumMod val="75000"/>
                  </a:schemeClr>
                </a:solidFill>
              </a:rPr>
              <a:t> Autres types de flux</a:t>
            </a:r>
          </a:p>
        </p:txBody>
      </p:sp>
      <p:sp>
        <p:nvSpPr>
          <p:cNvPr id="167013369" name="ZoneTexte 167013368"/>
          <p:cNvSpPr txBox="1"/>
          <p:nvPr/>
        </p:nvSpPr>
        <p:spPr bwMode="auto">
          <a:xfrm>
            <a:off x="3426687" y="2398608"/>
            <a:ext cx="2999286" cy="385859"/>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157"/>
              </a:lnSpc>
              <a:defRPr/>
            </a:pPr>
            <a:r>
              <a:rPr sz="900" b="0">
                <a:solidFill>
                  <a:schemeClr val="accent3">
                    <a:lumMod val="75000"/>
                  </a:schemeClr>
                </a:solidFill>
              </a:rPr>
              <a:t>Les fichiers d’échanges via le sas sont déposés via le S3 (et l’application est notifiée ?)</a:t>
            </a:r>
          </a:p>
        </p:txBody>
      </p:sp>
      <p:sp>
        <p:nvSpPr>
          <p:cNvPr id="151974590" name="ZoneTexte 151974589"/>
          <p:cNvSpPr txBox="1"/>
          <p:nvPr/>
        </p:nvSpPr>
        <p:spPr bwMode="auto">
          <a:xfrm>
            <a:off x="9075816" y="5271823"/>
            <a:ext cx="590032" cy="304833"/>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b="1">
                <a:solidFill>
                  <a:schemeClr val="bg2"/>
                </a:solidFill>
              </a:rPr>
              <a:t>(7a)*</a:t>
            </a:r>
            <a:endParaRPr>
              <a:solidFill>
                <a:schemeClr val="bg2"/>
              </a:solidFill>
            </a:endParaRPr>
          </a:p>
        </p:txBody>
      </p:sp>
      <p:sp>
        <p:nvSpPr>
          <p:cNvPr id="504710981" name="ZoneTexte 504710980"/>
          <p:cNvSpPr txBox="1"/>
          <p:nvPr/>
        </p:nvSpPr>
        <p:spPr bwMode="auto">
          <a:xfrm>
            <a:off x="10230631" y="5709987"/>
            <a:ext cx="590068" cy="304833"/>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b="1">
                <a:solidFill>
                  <a:schemeClr val="bg2"/>
                </a:solidFill>
              </a:rPr>
              <a:t>(7a)*</a:t>
            </a:r>
            <a:endParaRPr>
              <a:solidFill>
                <a:schemeClr val="bg2"/>
              </a:solidFill>
            </a:endParaRPr>
          </a:p>
        </p:txBody>
      </p:sp>
      <p:sp>
        <p:nvSpPr>
          <p:cNvPr id="172293909" name=" 172293908"/>
          <p:cNvSpPr/>
          <p:nvPr/>
        </p:nvSpPr>
        <p:spPr bwMode="auto">
          <a:xfrm>
            <a:off x="7269670" y="3863785"/>
            <a:ext cx="74292" cy="304833"/>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pic>
        <p:nvPicPr>
          <p:cNvPr id="2029798663" name="Image 2029798662"/>
          <p:cNvPicPr>
            <a:picLocks noChangeAspect="1"/>
          </p:cNvPicPr>
          <p:nvPr/>
        </p:nvPicPr>
        <p:blipFill>
          <a:blip r:embed="rId9" cstate="email">
            <a:extLst>
              <a:ext uri="{28A0092B-C50C-407E-A947-70E740481C1C}">
                <a14:useLocalDpi xmlns:a14="http://schemas.microsoft.com/office/drawing/2010/main"/>
              </a:ext>
            </a:extLst>
          </a:blip>
          <a:stretch/>
        </p:blipFill>
        <p:spPr bwMode="auto">
          <a:xfrm>
            <a:off x="2151423" y="2548344"/>
            <a:ext cx="254988" cy="254988"/>
          </a:xfrm>
          <a:prstGeom prst="rect">
            <a:avLst/>
          </a:prstGeom>
        </p:spPr>
      </p:pic>
      <p:cxnSp>
        <p:nvCxnSpPr>
          <p:cNvPr id="992276130" name="Connecteur droit 992276129"/>
          <p:cNvCxnSpPr>
            <a:cxnSpLocks/>
          </p:cNvCxnSpPr>
          <p:nvPr/>
        </p:nvCxnSpPr>
        <p:spPr bwMode="auto">
          <a:xfrm>
            <a:off x="10905716" y="3088071"/>
            <a:ext cx="0" cy="304796"/>
          </a:xfrm>
          <a:prstGeom prst="line">
            <a:avLst/>
          </a:prstGeom>
          <a:ln w="28575" cap="flat" cmpd="sng" algn="ctr">
            <a:solidFill>
              <a:schemeClr val="accent1">
                <a:shade val="95000"/>
                <a:satMod val="105000"/>
              </a:schemeClr>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760695993" name="ZoneTexte 1760695992"/>
          <p:cNvSpPr txBox="1"/>
          <p:nvPr/>
        </p:nvSpPr>
        <p:spPr bwMode="auto">
          <a:xfrm>
            <a:off x="10730040" y="2381294"/>
            <a:ext cx="1011233" cy="701073"/>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sz="1000" b="1">
                <a:solidFill>
                  <a:schemeClr val="bg2">
                    <a:lumMod val="75000"/>
                  </a:schemeClr>
                </a:solidFill>
              </a:rPr>
              <a:t>*Depuis SADC</a:t>
            </a:r>
          </a:p>
          <a:p>
            <a:pPr marL="239819" indent="-239819" algn="l">
              <a:buAutoNum type="arabicParenBoth"/>
              <a:defRPr/>
            </a:pPr>
            <a:r>
              <a:rPr sz="1000" b="1">
                <a:solidFill>
                  <a:schemeClr val="bg2">
                    <a:lumMod val="75000"/>
                  </a:schemeClr>
                </a:solidFill>
              </a:rPr>
              <a:t>+ (4)</a:t>
            </a:r>
          </a:p>
          <a:p>
            <a:pPr marL="239819" indent="-239819" algn="l">
              <a:buAutoNum type="arabicParenBoth"/>
              <a:defRPr/>
            </a:pPr>
            <a:r>
              <a:rPr sz="1000" b="1">
                <a:solidFill>
                  <a:schemeClr val="bg2">
                    <a:lumMod val="75000"/>
                  </a:schemeClr>
                </a:solidFill>
              </a:rPr>
              <a:t>+ </a:t>
            </a:r>
            <a:r>
              <a:rPr lang="fr-FR" sz="1000" b="1" i="0" u="none" strike="noStrike" cap="none" spc="0">
                <a:solidFill>
                  <a:schemeClr val="accent4">
                    <a:lumMod val="75000"/>
                  </a:schemeClr>
                </a:solidFill>
                <a:latin typeface="Arial"/>
                <a:ea typeface="Arial"/>
                <a:cs typeface="Arial"/>
              </a:rPr>
              <a:t>(5)</a:t>
            </a:r>
            <a:endParaRPr/>
          </a:p>
        </p:txBody>
      </p:sp>
      <p:cxnSp>
        <p:nvCxnSpPr>
          <p:cNvPr id="1745395202" name="Connecteur en angle 259"/>
          <p:cNvCxnSpPr>
            <a:cxnSpLocks/>
          </p:cNvCxnSpPr>
          <p:nvPr/>
        </p:nvCxnSpPr>
        <p:spPr bwMode="auto">
          <a:xfrm rot="10799887">
            <a:off x="3269282" y="4942095"/>
            <a:ext cx="607708" cy="271146"/>
          </a:xfrm>
          <a:prstGeom prst="bentConnector3">
            <a:avLst>
              <a:gd name="adj1" fmla="val 99005"/>
            </a:avLst>
          </a:prstGeom>
          <a:ln w="19049" cap="flat" cmpd="sng" algn="ctr">
            <a:solidFill>
              <a:schemeClr val="bg1">
                <a:lumMod val="50196"/>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70204562" name="ZoneTexte 570204561"/>
          <p:cNvSpPr txBox="1"/>
          <p:nvPr/>
        </p:nvSpPr>
        <p:spPr bwMode="auto">
          <a:xfrm>
            <a:off x="3905730" y="4995707"/>
            <a:ext cx="1250821" cy="428531"/>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5"/>
              </a:lnSpc>
              <a:defRPr/>
            </a:pPr>
            <a:r>
              <a:rPr sz="1000" b="1">
                <a:solidFill>
                  <a:schemeClr val="accent4">
                    <a:lumMod val="75000"/>
                  </a:schemeClr>
                </a:solidFill>
              </a:rPr>
              <a:t>vers autresDC</a:t>
            </a:r>
          </a:p>
          <a:p>
            <a:pPr>
              <a:lnSpc>
                <a:spcPts val="1325"/>
              </a:lnSpc>
              <a:defRPr/>
            </a:pPr>
            <a:r>
              <a:rPr sz="1000" b="1">
                <a:solidFill>
                  <a:schemeClr val="accent4">
                    <a:lumMod val="75000"/>
                  </a:schemeClr>
                </a:solidFill>
              </a:rPr>
              <a:t>/ autre sensibilité</a:t>
            </a:r>
          </a:p>
        </p:txBody>
      </p:sp>
      <p:pic>
        <p:nvPicPr>
          <p:cNvPr id="2132224159" name="Image 2132224158"/>
          <p:cNvPicPr>
            <a:picLocks noChangeAspect="1"/>
          </p:cNvPicPr>
          <p:nvPr/>
        </p:nvPicPr>
        <p:blipFill>
          <a:blip r:embed="rId10" cstate="email">
            <a:extLst>
              <a:ext uri="{28A0092B-C50C-407E-A947-70E740481C1C}">
                <a14:useLocalDpi xmlns:a14="http://schemas.microsoft.com/office/drawing/2010/main"/>
              </a:ext>
            </a:extLst>
          </a:blip>
          <a:stretch/>
        </p:blipFill>
        <p:spPr bwMode="auto">
          <a:xfrm>
            <a:off x="2161764" y="2789579"/>
            <a:ext cx="195174" cy="333522"/>
          </a:xfrm>
          <a:prstGeom prst="rect">
            <a:avLst/>
          </a:prstGeom>
        </p:spPr>
      </p:pic>
      <p:sp>
        <p:nvSpPr>
          <p:cNvPr id="817090348" name=" 817090347"/>
          <p:cNvSpPr/>
          <p:nvPr/>
        </p:nvSpPr>
        <p:spPr bwMode="auto">
          <a:xfrm>
            <a:off x="7931228" y="6573340"/>
            <a:ext cx="45789" cy="304833"/>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pic>
        <p:nvPicPr>
          <p:cNvPr id="346521149" name="Image 346521148"/>
          <p:cNvPicPr>
            <a:picLocks noChangeAspect="1"/>
          </p:cNvPicPr>
          <p:nvPr/>
        </p:nvPicPr>
        <p:blipFill>
          <a:blip r:embed="rId11" cstate="email">
            <a:extLst>
              <a:ext uri="{28A0092B-C50C-407E-A947-70E740481C1C}">
                <a14:useLocalDpi xmlns:a14="http://schemas.microsoft.com/office/drawing/2010/main"/>
              </a:ext>
            </a:extLst>
          </a:blip>
          <a:stretch/>
        </p:blipFill>
        <p:spPr bwMode="auto">
          <a:xfrm>
            <a:off x="1901053" y="3189407"/>
            <a:ext cx="299736" cy="299736"/>
          </a:xfrm>
          <a:prstGeom prst="rect">
            <a:avLst/>
          </a:prstGeom>
        </p:spPr>
      </p:pic>
      <p:cxnSp>
        <p:nvCxnSpPr>
          <p:cNvPr id="1990017894" name="Connecteur en angle 259"/>
          <p:cNvCxnSpPr>
            <a:cxnSpLocks/>
          </p:cNvCxnSpPr>
          <p:nvPr/>
        </p:nvCxnSpPr>
        <p:spPr bwMode="auto">
          <a:xfrm rot="10799887">
            <a:off x="3325716" y="4945506"/>
            <a:ext cx="614335" cy="193689"/>
          </a:xfrm>
          <a:prstGeom prst="bentConnector3">
            <a:avLst>
              <a:gd name="adj1" fmla="val 99005"/>
            </a:avLst>
          </a:prstGeom>
          <a:ln w="19049" cap="flat" cmpd="sng" algn="ctr">
            <a:solidFill>
              <a:schemeClr val="bg1">
                <a:lumMod val="50196"/>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632491" name="Connecteur en angle 259"/>
          <p:cNvCxnSpPr>
            <a:cxnSpLocks/>
          </p:cNvCxnSpPr>
          <p:nvPr/>
        </p:nvCxnSpPr>
        <p:spPr bwMode="auto">
          <a:xfrm rot="10799887">
            <a:off x="3199889" y="4933688"/>
            <a:ext cx="612243" cy="367317"/>
          </a:xfrm>
          <a:prstGeom prst="bentConnector3">
            <a:avLst>
              <a:gd name="adj1" fmla="val 99005"/>
            </a:avLst>
          </a:prstGeom>
          <a:ln w="19049" cap="flat" cmpd="sng" algn="ctr">
            <a:solidFill>
              <a:schemeClr val="bg1">
                <a:lumMod val="50196"/>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6014156" name="Connecteur en angle 321"/>
          <p:cNvCxnSpPr>
            <a:cxnSpLocks/>
            <a:stCxn id="1458958595" idx="3"/>
            <a:endCxn id="820117005" idx="1"/>
          </p:cNvCxnSpPr>
          <p:nvPr/>
        </p:nvCxnSpPr>
        <p:spPr bwMode="auto">
          <a:xfrm flipV="1">
            <a:off x="1531548" y="5966721"/>
            <a:ext cx="390528" cy="540555"/>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5854857" name="Organigramme : Stockage interne 63"/>
          <p:cNvSpPr/>
          <p:nvPr/>
        </p:nvSpPr>
        <p:spPr bwMode="auto">
          <a:xfrm>
            <a:off x="9930539" y="1234863"/>
            <a:ext cx="975177" cy="415485"/>
          </a:xfrm>
          <a:prstGeom prst="roundRect">
            <a:avLst>
              <a:gd name="adj" fmla="val 16667"/>
            </a:avLst>
          </a:prstGeom>
          <a:pattFill prst="dkUpDiag">
            <a:fgClr>
              <a:schemeClr val="bg1">
                <a:lumMod val="65000"/>
              </a:schemeClr>
            </a:fgClr>
            <a:bgClr>
              <a:schemeClr val="accent1">
                <a:lumMod val="75000"/>
              </a:schemeClr>
            </a:bgClr>
          </a:pattFill>
          <a:ln w="9525" cap="flat" cmpd="sng" algn="ctr">
            <a:solidFill>
              <a:schemeClr val="tx1">
                <a:lumMod val="50196"/>
                <a:lumOff val="49804"/>
              </a:schemeClr>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49">
              <a:defRPr/>
            </a:pPr>
            <a:r>
              <a:rPr lang="fr-FR" sz="1200" b="1">
                <a:solidFill>
                  <a:schemeClr val="bg1"/>
                </a:solidFill>
                <a:latin typeface="Calibri"/>
              </a:rPr>
              <a:t>SIEM</a:t>
            </a:r>
          </a:p>
          <a:p>
            <a:pPr algn="ctr" defTabSz="1189049">
              <a:defRPr/>
            </a:pPr>
            <a:r>
              <a:rPr lang="fr-FR" sz="1200" b="1">
                <a:solidFill>
                  <a:schemeClr val="bg1"/>
                </a:solidFill>
                <a:latin typeface="Calibri"/>
              </a:rPr>
              <a:t>(tier)</a:t>
            </a:r>
          </a:p>
        </p:txBody>
      </p:sp>
      <p:cxnSp>
        <p:nvCxnSpPr>
          <p:cNvPr id="671586856" name="Connecteur en angle 100"/>
          <p:cNvCxnSpPr>
            <a:cxnSpLocks/>
          </p:cNvCxnSpPr>
          <p:nvPr/>
        </p:nvCxnSpPr>
        <p:spPr bwMode="auto">
          <a:xfrm rot="16199865" flipV="1">
            <a:off x="9614387" y="2567786"/>
            <a:ext cx="3115521" cy="1393906"/>
          </a:xfrm>
          <a:prstGeom prst="bentConnector3">
            <a:avLst>
              <a:gd name="adj1" fmla="val 84297"/>
            </a:avLst>
          </a:prstGeom>
          <a:ln w="9525" cap="flat" cmpd="sng" algn="ctr">
            <a:solidFill>
              <a:schemeClr val="tx1">
                <a:lumMod val="50196"/>
                <a:lumOff val="49804"/>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81675419" name="Organigramme : Stockage interne 63"/>
          <p:cNvSpPr/>
          <p:nvPr/>
        </p:nvSpPr>
        <p:spPr bwMode="auto">
          <a:xfrm>
            <a:off x="1922078" y="5721138"/>
            <a:ext cx="1400962" cy="491166"/>
          </a:xfrm>
          <a:prstGeom prst="roundRect">
            <a:avLst>
              <a:gd name="adj" fmla="val 16667"/>
            </a:avLst>
          </a:prstGeom>
          <a:pattFill prst="dkUpDiag">
            <a:fgClr>
              <a:schemeClr val="accent6">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35672" tIns="0" rIns="35672" bIns="0" numCol="1" spcCol="0" rtlCol="0" fromWordArt="0" anchor="ctr" anchorCtr="0" forceAA="0" compatLnSpc="1">
            <a:prstTxWarp prst="textNoShape">
              <a:avLst/>
            </a:prstTxWarp>
            <a:noAutofit/>
          </a:bodyPr>
          <a:lstStyle/>
          <a:p>
            <a:pPr algn="ctr" defTabSz="1189050">
              <a:lnSpc>
                <a:spcPts val="997"/>
              </a:lnSpc>
              <a:defRPr/>
            </a:pPr>
            <a:r>
              <a:rPr lang="fr-FR" sz="1200">
                <a:solidFill>
                  <a:srgbClr val="1F497D">
                    <a:lumMod val="75000"/>
                  </a:srgbClr>
                </a:solidFill>
                <a:latin typeface="Calibri"/>
              </a:rPr>
              <a:t>Identification</a:t>
            </a:r>
            <a:endParaRPr/>
          </a:p>
          <a:p>
            <a:pPr algn="ctr" defTabSz="1189050">
              <a:lnSpc>
                <a:spcPts val="997"/>
              </a:lnSpc>
              <a:defRPr/>
            </a:pPr>
            <a:r>
              <a:rPr lang="fr-FR" sz="1200">
                <a:solidFill>
                  <a:srgbClr val="1F497D">
                    <a:lumMod val="75000"/>
                  </a:srgbClr>
                </a:solidFill>
                <a:latin typeface="Calibri"/>
              </a:rPr>
              <a:t>Agents</a:t>
            </a:r>
            <a:endParaRPr/>
          </a:p>
          <a:p>
            <a:pPr algn="ctr" defTabSz="1189050">
              <a:lnSpc>
                <a:spcPts val="997"/>
              </a:lnSpc>
              <a:defRPr/>
            </a:pPr>
            <a:r>
              <a:rPr lang="fr-FR" sz="1200">
                <a:solidFill>
                  <a:srgbClr val="1F497D">
                    <a:lumMod val="75000"/>
                  </a:srgbClr>
                </a:solidFill>
                <a:latin typeface="Calibri"/>
              </a:rPr>
              <a:t>(fédération sso)</a:t>
            </a:r>
          </a:p>
        </p:txBody>
      </p:sp>
      <p:sp>
        <p:nvSpPr>
          <p:cNvPr id="97596078" name="Organigramme : Stockage interne 63"/>
          <p:cNvSpPr/>
          <p:nvPr/>
        </p:nvSpPr>
        <p:spPr bwMode="auto">
          <a:xfrm>
            <a:off x="3698758" y="5993110"/>
            <a:ext cx="1605892" cy="619452"/>
          </a:xfrm>
          <a:prstGeom prst="roundRect">
            <a:avLst>
              <a:gd name="adj" fmla="val 16667"/>
            </a:avLst>
          </a:prstGeom>
          <a:pattFill prst="dkUpDiag">
            <a:fgClr>
              <a:schemeClr val="accent6">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35670" tIns="0" rIns="35670" bIns="0" numCol="1" spcCol="0" rtlCol="0" fromWordArt="0" anchor="ctr" anchorCtr="0" forceAA="0" compatLnSpc="1">
            <a:prstTxWarp prst="textNoShape">
              <a:avLst/>
            </a:prstTxWarp>
            <a:noAutofit/>
          </a:bodyPr>
          <a:lstStyle/>
          <a:p>
            <a:pPr algn="ctr" defTabSz="1189050">
              <a:defRPr/>
            </a:pPr>
            <a:r>
              <a:rPr lang="fr-FR" sz="1200">
                <a:solidFill>
                  <a:srgbClr val="1F497D">
                    <a:lumMod val="75000"/>
                  </a:srgbClr>
                </a:solidFill>
                <a:latin typeface="Calibri"/>
              </a:rPr>
              <a:t>Autres Services</a:t>
            </a:r>
          </a:p>
          <a:p>
            <a:pPr algn="ctr" defTabSz="1189050">
              <a:defRPr/>
            </a:pPr>
            <a:r>
              <a:rPr lang="fr-FR" sz="1200">
                <a:solidFill>
                  <a:srgbClr val="1F497D">
                    <a:lumMod val="75000"/>
                  </a:srgbClr>
                </a:solidFill>
                <a:latin typeface="Calibri"/>
              </a:rPr>
              <a:t> ou ressources</a:t>
            </a:r>
          </a:p>
          <a:p>
            <a:pPr algn="ctr" defTabSz="1189050">
              <a:defRPr/>
            </a:pPr>
            <a:r>
              <a:rPr lang="fr-FR" sz="1200">
                <a:solidFill>
                  <a:srgbClr val="1F497D">
                    <a:lumMod val="75000"/>
                  </a:srgbClr>
                </a:solidFill>
                <a:latin typeface="Calibri"/>
              </a:rPr>
              <a:t> communs managés</a:t>
            </a:r>
          </a:p>
        </p:txBody>
      </p:sp>
      <p:sp>
        <p:nvSpPr>
          <p:cNvPr id="359080891" name="Forme libre 359080890"/>
          <p:cNvSpPr/>
          <p:nvPr/>
        </p:nvSpPr>
        <p:spPr bwMode="auto">
          <a:xfrm>
            <a:off x="3084800" y="5076182"/>
            <a:ext cx="820926" cy="894011"/>
          </a:xfrm>
          <a:custGeom>
            <a:avLst/>
            <a:gdLst/>
            <a:ahLst/>
            <a:cxnLst/>
            <a:rect l="l" t="t" r="r" b="b"/>
            <a:pathLst>
              <a:path w="43200" h="43200" fill="none" extrusionOk="0">
                <a:moveTo>
                  <a:pt x="0" y="0"/>
                </a:moveTo>
                <a:lnTo>
                  <a:pt x="270" y="17360"/>
                </a:lnTo>
                <a:lnTo>
                  <a:pt x="42929" y="17360"/>
                </a:lnTo>
                <a:lnTo>
                  <a:pt x="43200" y="43200"/>
                </a:lnTo>
                <a:lnTo>
                  <a:pt x="43200" y="43200"/>
                </a:lnTo>
              </a:path>
            </a:pathLst>
          </a:custGeom>
          <a:ln w="6349" cap="flat" cmpd="sng" algn="ctr">
            <a:solidFill>
              <a:schemeClr val="accent1">
                <a:shade val="50000"/>
              </a:schemeClr>
            </a:solidFill>
            <a:prstDash val="solid"/>
            <a:headEnd type="arrow"/>
            <a:tailEnd type="arrow"/>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074999605" name="ZoneTexte 2074999604"/>
          <p:cNvSpPr txBox="1"/>
          <p:nvPr/>
        </p:nvSpPr>
        <p:spPr bwMode="auto">
          <a:xfrm>
            <a:off x="3924149" y="5412042"/>
            <a:ext cx="1175413" cy="597442"/>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6"/>
              </a:lnSpc>
              <a:defRPr/>
            </a:pPr>
            <a:r>
              <a:rPr sz="1000" b="1">
                <a:solidFill>
                  <a:schemeClr val="accent4">
                    <a:lumMod val="75000"/>
                  </a:schemeClr>
                </a:solidFill>
              </a:rPr>
              <a:t>(5b)</a:t>
            </a:r>
            <a:r>
              <a:rPr sz="1000">
                <a:solidFill>
                  <a:schemeClr val="accent4">
                    <a:lumMod val="75000"/>
                  </a:schemeClr>
                </a:solidFill>
              </a:rPr>
              <a:t> Autres types de flux ( bdd, imap, etc... )</a:t>
            </a:r>
          </a:p>
        </p:txBody>
      </p:sp>
      <p:sp>
        <p:nvSpPr>
          <p:cNvPr id="536842590" name="Organigramme : Stockage interne 63"/>
          <p:cNvSpPr/>
          <p:nvPr/>
        </p:nvSpPr>
        <p:spPr bwMode="auto">
          <a:xfrm>
            <a:off x="1901054" y="4416324"/>
            <a:ext cx="1605892" cy="619452"/>
          </a:xfrm>
          <a:prstGeom prst="roundRect">
            <a:avLst>
              <a:gd name="adj" fmla="val 16667"/>
            </a:avLst>
          </a:prstGeom>
          <a:pattFill prst="dkUpDiag">
            <a:fgClr>
              <a:schemeClr val="accent6">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35670" tIns="0" rIns="35670" bIns="0" numCol="1" spcCol="0" rtlCol="0" fromWordArt="0" anchor="ctr" anchorCtr="0" forceAA="0" compatLnSpc="1">
            <a:prstTxWarp prst="textNoShape">
              <a:avLst/>
            </a:prstTxWarp>
            <a:noAutofit/>
          </a:bodyPr>
          <a:lstStyle/>
          <a:p>
            <a:pPr algn="ctr" defTabSz="1189050">
              <a:defRPr/>
            </a:pPr>
            <a:r>
              <a:rPr lang="fr-FR" sz="1200">
                <a:solidFill>
                  <a:srgbClr val="1F497D">
                    <a:lumMod val="75000"/>
                  </a:srgbClr>
                </a:solidFill>
                <a:latin typeface="Calibri"/>
              </a:rPr>
              <a:t>Chaine de service</a:t>
            </a:r>
            <a:endParaRPr/>
          </a:p>
          <a:p>
            <a:pPr algn="ctr" defTabSz="1189050">
              <a:defRPr/>
            </a:pPr>
            <a:r>
              <a:rPr lang="fr-FR" sz="1200">
                <a:solidFill>
                  <a:srgbClr val="1F497D">
                    <a:lumMod val="75000"/>
                  </a:srgbClr>
                </a:solidFill>
                <a:latin typeface="Calibri"/>
              </a:rPr>
              <a:t>LoadBalancing entre DataCenter « SADC »</a:t>
            </a:r>
          </a:p>
        </p:txBody>
      </p:sp>
      <p:pic>
        <p:nvPicPr>
          <p:cNvPr id="1114430491" name="Image 4"/>
          <p:cNvPicPr>
            <a:picLocks noChangeAspect="1"/>
          </p:cNvPicPr>
          <p:nvPr/>
        </p:nvPicPr>
        <p:blipFill>
          <a:blip r:embed="rId8" cstate="email">
            <a:extLst>
              <a:ext uri="{28A0092B-C50C-407E-A947-70E740481C1C}">
                <a14:useLocalDpi xmlns:a14="http://schemas.microsoft.com/office/drawing/2010/main"/>
              </a:ext>
            </a:extLst>
          </a:blip>
          <a:stretch/>
        </p:blipFill>
        <p:spPr bwMode="auto">
          <a:xfrm>
            <a:off x="1508472" y="4589316"/>
            <a:ext cx="595323" cy="4663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4652311" name="Titre 1"/>
          <p:cNvSpPr>
            <a:spLocks noGrp="1"/>
          </p:cNvSpPr>
          <p:nvPr/>
        </p:nvSpPr>
        <p:spPr bwMode="auto">
          <a:xfrm>
            <a:off x="1776357" y="243567"/>
            <a:ext cx="8827944" cy="718482"/>
          </a:xfrm>
        </p:spPr>
        <p:txBody>
          <a:bodyPr>
            <a:norm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defRPr/>
            </a:pPr>
            <a:r>
              <a:rPr lang="fr-FR" sz="2400">
                <a:latin typeface="Marianne"/>
              </a:rPr>
              <a:t>Description des flux / services</a:t>
            </a:r>
          </a:p>
        </p:txBody>
      </p:sp>
      <p:sp>
        <p:nvSpPr>
          <p:cNvPr id="1193614066" name="ZoneTexte 1193614065"/>
          <p:cNvSpPr txBox="1"/>
          <p:nvPr/>
        </p:nvSpPr>
        <p:spPr bwMode="auto">
          <a:xfrm>
            <a:off x="635661" y="1320513"/>
            <a:ext cx="11477329" cy="4263081"/>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ct val="114999"/>
              </a:lnSpc>
              <a:defRPr/>
            </a:pPr>
            <a:r>
              <a:rPr sz="1400" b="1">
                <a:solidFill>
                  <a:schemeClr val="bg2"/>
                </a:solidFill>
                <a:latin typeface="Marianne"/>
                <a:ea typeface="Marianne"/>
                <a:cs typeface="Marianne"/>
              </a:rPr>
              <a:t>(1) Inbound usager : accès à l’application des usagers https / websockets </a:t>
            </a:r>
            <a:r>
              <a:rPr sz="1400" b="0">
                <a:solidFill>
                  <a:schemeClr val="bg1">
                    <a:lumMod val="50000"/>
                  </a:schemeClr>
                </a:solidFill>
                <a:latin typeface="Marianne"/>
                <a:ea typeface="Marianne"/>
                <a:cs typeface="Marianne"/>
              </a:rPr>
              <a:t>( depuis RIE ou Internet )</a:t>
            </a:r>
            <a:endParaRPr sz="1400" b="1">
              <a:solidFill>
                <a:schemeClr val="bg2"/>
              </a:solidFill>
              <a:latin typeface="Marianne"/>
              <a:ea typeface="Marianne"/>
              <a:cs typeface="Marianne"/>
            </a:endParaRPr>
          </a:p>
          <a:p>
            <a:pPr>
              <a:lnSpc>
                <a:spcPct val="114999"/>
              </a:lnSpc>
              <a:defRPr/>
            </a:pPr>
            <a:r>
              <a:rPr lang="fr-FR" sz="1400" b="1" i="0" u="none" strike="noStrike" cap="none" spc="0">
                <a:solidFill>
                  <a:schemeClr val="bg2"/>
                </a:solidFill>
                <a:latin typeface="Marianne"/>
                <a:ea typeface="Marianne"/>
                <a:cs typeface="Marianne"/>
              </a:rPr>
              <a:t>(2a) SSO Citoyens</a:t>
            </a:r>
            <a:r>
              <a:rPr sz="1400" b="1">
                <a:solidFill>
                  <a:schemeClr val="bg2"/>
                </a:solidFill>
                <a:latin typeface="Marianne"/>
                <a:ea typeface="Marianne"/>
                <a:cs typeface="Marianne"/>
              </a:rPr>
              <a:t> + </a:t>
            </a:r>
            <a:r>
              <a:rPr lang="fr-FR" sz="1400" b="1" i="0" u="none" strike="noStrike" cap="none" spc="0">
                <a:solidFill>
                  <a:schemeClr val="bg2"/>
                </a:solidFill>
                <a:latin typeface="Marianne"/>
                <a:ea typeface="Marianne"/>
                <a:cs typeface="Marianne"/>
              </a:rPr>
              <a:t>(2b) SSO AGENT : authentification des usagers </a:t>
            </a:r>
            <a:r>
              <a:rPr lang="fr-FR" sz="1200" b="0" i="0" u="none" strike="noStrike" cap="none" spc="0">
                <a:solidFill>
                  <a:schemeClr val="bg1">
                    <a:lumMod val="50000"/>
                  </a:schemeClr>
                </a:solidFill>
                <a:latin typeface="Marianne"/>
                <a:ea typeface="Marianne"/>
                <a:cs typeface="Marianne"/>
              </a:rPr>
              <a:t>( OIDC / SAML V2 )</a:t>
            </a:r>
            <a:endParaRPr sz="1200" b="0" i="0" u="none" strike="noStrike" cap="none" spc="0">
              <a:solidFill>
                <a:schemeClr val="bg1">
                  <a:lumMod val="50000"/>
                </a:schemeClr>
              </a:solidFill>
              <a:latin typeface="Marianne"/>
              <a:ea typeface="Marianne"/>
              <a:cs typeface="Marianne"/>
            </a:endParaRPr>
          </a:p>
          <a:p>
            <a:pPr>
              <a:lnSpc>
                <a:spcPct val="114999"/>
              </a:lnSpc>
              <a:defRPr/>
            </a:pPr>
            <a:r>
              <a:rPr lang="fr-FR" sz="1400" b="1" i="0" u="none" strike="noStrike" cap="none" spc="0">
                <a:solidFill>
                  <a:schemeClr val="bg2"/>
                </a:solidFill>
                <a:latin typeface="Marianne"/>
                <a:ea typeface="Marianne"/>
                <a:cs typeface="Marianne"/>
              </a:rPr>
              <a:t>(3) Acces objets S3 : accès à la persistance objets de l’application</a:t>
            </a:r>
            <a:endParaRPr sz="1400" b="1" i="0" u="none" strike="noStrike" cap="none" spc="0">
              <a:solidFill>
                <a:schemeClr val="bg2"/>
              </a:solidFill>
              <a:latin typeface="Marianne"/>
              <a:ea typeface="Marianne"/>
              <a:cs typeface="Marianne"/>
            </a:endParaRPr>
          </a:p>
          <a:p>
            <a:pPr>
              <a:lnSpc>
                <a:spcPct val="114999"/>
              </a:lnSpc>
              <a:defRPr/>
            </a:pPr>
            <a:r>
              <a:rPr lang="fr-FR" sz="1400" b="1" i="0" u="none" strike="noStrike" cap="none" spc="0">
                <a:solidFill>
                  <a:schemeClr val="bg2"/>
                </a:solidFill>
                <a:latin typeface="Marianne"/>
                <a:ea typeface="Marianne"/>
                <a:cs typeface="Marianne"/>
              </a:rPr>
              <a:t>(4) Echanges inter-applicatifs : permet d’échange entre des applications de porteurs différentes, selon plusieurs modalités possibles : API restful synchrone,  Asynchrone , fichiers</a:t>
            </a:r>
            <a:r>
              <a:rPr lang="fr-FR" sz="1400" b="0" i="0" u="none" strike="noStrike" cap="none" spc="0">
                <a:solidFill>
                  <a:schemeClr val="bg1">
                    <a:lumMod val="50000"/>
                  </a:schemeClr>
                </a:solidFill>
                <a:latin typeface="Marianne"/>
                <a:ea typeface="Marianne"/>
                <a:cs typeface="Marianne"/>
              </a:rPr>
              <a:t> </a:t>
            </a:r>
            <a:endParaRPr sz="1400" b="0" i="0" u="none" strike="noStrike" cap="none" spc="0">
              <a:solidFill>
                <a:schemeClr val="bg1">
                  <a:lumMod val="50000"/>
                </a:schemeClr>
              </a:solidFill>
              <a:latin typeface="Marianne"/>
              <a:ea typeface="Marianne"/>
              <a:cs typeface="Marianne"/>
            </a:endParaRPr>
          </a:p>
          <a:p>
            <a:pPr>
              <a:lnSpc>
                <a:spcPct val="114999"/>
              </a:lnSpc>
              <a:defRPr/>
            </a:pPr>
            <a:r>
              <a:rPr lang="fr-FR" sz="1400" b="1" i="0" u="none" strike="noStrike" cap="none" spc="0">
                <a:solidFill>
                  <a:schemeClr val="bg2"/>
                </a:solidFill>
                <a:latin typeface="Marianne"/>
                <a:ea typeface="Marianne"/>
                <a:cs typeface="Marianne"/>
              </a:rPr>
              <a:t>(5a) Autres types de flux : autres types d’échange, sortie vers internet, vers d’autres zone d’hébergement, ou entre des zones de sensibilité différentes</a:t>
            </a:r>
          </a:p>
          <a:p>
            <a:pPr>
              <a:lnSpc>
                <a:spcPct val="114999"/>
              </a:lnSpc>
              <a:defRPr/>
            </a:pPr>
            <a:r>
              <a:rPr lang="fr-FR" sz="1400" b="1" i="0" u="none" strike="noStrike" cap="none" spc="0">
                <a:solidFill>
                  <a:schemeClr val="bg2"/>
                </a:solidFill>
                <a:latin typeface="Marianne"/>
                <a:ea typeface="Marianne"/>
                <a:cs typeface="Marianne"/>
              </a:rPr>
              <a:t>(5b) Flux d’accès à des services commun ou ressources managées communs ( de protocoles plus variés)</a:t>
            </a:r>
            <a:endParaRPr sz="1400" b="0" i="0" u="none" strike="noStrike" cap="none" spc="0">
              <a:solidFill>
                <a:schemeClr val="bg1">
                  <a:lumMod val="50000"/>
                </a:schemeClr>
              </a:solidFill>
              <a:latin typeface="Marianne"/>
              <a:ea typeface="Marianne"/>
              <a:cs typeface="Marianne"/>
            </a:endParaRPr>
          </a:p>
          <a:p>
            <a:pPr>
              <a:lnSpc>
                <a:spcPct val="114999"/>
              </a:lnSpc>
              <a:defRPr/>
            </a:pPr>
            <a:r>
              <a:rPr lang="fr-FR" sz="1400" b="1" i="0" u="none" strike="noStrike" cap="none" spc="0">
                <a:solidFill>
                  <a:schemeClr val="bg2"/>
                </a:solidFill>
                <a:latin typeface="Marianne"/>
                <a:ea typeface="Marianne"/>
                <a:cs typeface="Marianne"/>
              </a:rPr>
              <a:t>(6) Echanges entre noeuds de l’application : permet la réplication de l’application entre 2 data centers au même niveau sensibilité de données</a:t>
            </a:r>
            <a:endParaRPr sz="1400" b="1" i="0" u="none" strike="noStrike" cap="none" spc="0">
              <a:solidFill>
                <a:schemeClr val="bg2"/>
              </a:solidFill>
              <a:latin typeface="Marianne"/>
              <a:ea typeface="Marianne"/>
              <a:cs typeface="Marianne"/>
            </a:endParaRPr>
          </a:p>
          <a:p>
            <a:pPr>
              <a:lnSpc>
                <a:spcPct val="114999"/>
              </a:lnSpc>
              <a:defRPr/>
            </a:pPr>
            <a:r>
              <a:rPr lang="fr-FR" sz="1400" b="1" i="0" u="none" strike="noStrike" cap="none" spc="0">
                <a:solidFill>
                  <a:schemeClr val="bg2"/>
                </a:solidFill>
                <a:latin typeface="Marianne"/>
                <a:ea typeface="Marianne"/>
                <a:cs typeface="Marianne"/>
              </a:rPr>
              <a:t>(7a) Déploiement des ressources de l’application : gestionnaire &amp; console DEVSECOPS / le pipeline interagit avec le/les clusters kubernetes et les gestionnaires d’infrastructures utilisés</a:t>
            </a:r>
            <a:r>
              <a:rPr lang="fr-FR" sz="1400" b="1" i="0" u="none" strike="noStrike" cap="none" spc="0">
                <a:solidFill>
                  <a:schemeClr val="bg1">
                    <a:lumMod val="50000"/>
                  </a:schemeClr>
                </a:solidFill>
                <a:latin typeface="Marianne"/>
                <a:ea typeface="Marianne"/>
                <a:cs typeface="Marianne"/>
              </a:rPr>
              <a:t> </a:t>
            </a:r>
            <a:r>
              <a:rPr lang="fr-FR" sz="1400" b="0" i="0" u="none" strike="noStrike" cap="none" spc="0">
                <a:solidFill>
                  <a:schemeClr val="bg1">
                    <a:lumMod val="50000"/>
                  </a:schemeClr>
                </a:solidFill>
                <a:latin typeface="Marianne"/>
                <a:ea typeface="Marianne"/>
                <a:cs typeface="Marianne"/>
              </a:rPr>
              <a:t>( ouverture de flux réseaux, etc... </a:t>
            </a:r>
            <a:r>
              <a:rPr lang="fr-FR" sz="1400" b="1" i="0" u="none" strike="noStrike" cap="none" spc="0">
                <a:solidFill>
                  <a:schemeClr val="bg1">
                    <a:lumMod val="50000"/>
                  </a:schemeClr>
                </a:solidFill>
                <a:latin typeface="Marianne"/>
                <a:ea typeface="Marianne"/>
                <a:cs typeface="Marianne"/>
              </a:rPr>
              <a:t>)</a:t>
            </a:r>
            <a:endParaRPr sz="1400" b="1" i="0" u="none" strike="noStrike" cap="none" spc="0">
              <a:solidFill>
                <a:schemeClr val="bg1">
                  <a:lumMod val="50000"/>
                </a:schemeClr>
              </a:solidFill>
              <a:latin typeface="Marianne"/>
              <a:ea typeface="Marianne"/>
              <a:cs typeface="Marianne"/>
            </a:endParaRPr>
          </a:p>
          <a:p>
            <a:pPr>
              <a:lnSpc>
                <a:spcPct val="114999"/>
              </a:lnSpc>
              <a:defRPr/>
            </a:pPr>
            <a:r>
              <a:rPr lang="fr-FR" sz="1400" b="1" i="0" u="none" strike="noStrike" cap="none" spc="0">
                <a:solidFill>
                  <a:schemeClr val="bg2"/>
                </a:solidFill>
                <a:latin typeface="Marianne"/>
                <a:ea typeface="Marianne"/>
                <a:cs typeface="Marianne"/>
              </a:rPr>
              <a:t>(7b) Artefacts images &amp; paramétrage : ensemble des ressources liées à une application ou communes </a:t>
            </a:r>
            <a:r>
              <a:rPr lang="fr-FR" sz="1400" b="0" i="0" u="none" strike="noStrike" cap="none" spc="0">
                <a:solidFill>
                  <a:schemeClr val="bg1">
                    <a:lumMod val="50000"/>
                  </a:schemeClr>
                </a:solidFill>
                <a:latin typeface="Marianne"/>
                <a:ea typeface="Marianne"/>
                <a:cs typeface="Marianne"/>
              </a:rPr>
              <a:t>( ex : sources d’images de référence )</a:t>
            </a:r>
            <a:endParaRPr sz="1400" b="0" i="0" u="none" strike="noStrike" cap="none" spc="0">
              <a:solidFill>
                <a:schemeClr val="bg1">
                  <a:lumMod val="50000"/>
                </a:schemeClr>
              </a:solidFill>
              <a:latin typeface="Marianne"/>
              <a:ea typeface="Marianne"/>
              <a:cs typeface="Marianne"/>
            </a:endParaRPr>
          </a:p>
          <a:p>
            <a:pPr>
              <a:lnSpc>
                <a:spcPct val="114999"/>
              </a:lnSpc>
              <a:defRPr/>
            </a:pPr>
            <a:r>
              <a:rPr lang="fr-FR" sz="1400" b="1" i="0" u="none" strike="noStrike" cap="none" spc="0">
                <a:solidFill>
                  <a:schemeClr val="bg2"/>
                </a:solidFill>
                <a:latin typeface="Marianne"/>
                <a:ea typeface="Marianne"/>
                <a:cs typeface="Marianne"/>
              </a:rPr>
              <a:t>(7c) Observation : permet de collecter les données liées à l’usage pour la mise au point de l’application ou données de vie.</a:t>
            </a:r>
            <a:endParaRPr sz="1400" b="1" i="0" u="none" strike="noStrike" cap="none" spc="0">
              <a:solidFill>
                <a:schemeClr val="bg2"/>
              </a:solidFill>
              <a:latin typeface="Marianne"/>
              <a:ea typeface="Marianne"/>
              <a:cs typeface="Marianne"/>
            </a:endParaRPr>
          </a:p>
          <a:p>
            <a:pPr>
              <a:lnSpc>
                <a:spcPct val="114999"/>
              </a:lnSpc>
              <a:defRPr/>
            </a:pPr>
            <a:r>
              <a:rPr lang="fr-FR" sz="1400" b="1" i="0" u="none" strike="noStrike" cap="none" spc="0">
                <a:solidFill>
                  <a:schemeClr val="bg2"/>
                </a:solidFill>
                <a:latin typeface="Marianne"/>
                <a:ea typeface="Marianne"/>
                <a:cs typeface="Marianne"/>
              </a:rPr>
              <a:t>(8) Kubernetes, sous la forme d’un ou plusieurs namespace(s) isolés ou couplés : fournis l’espace d’exécution de l’application et la gestion des volumes pour le stockage bloc.</a:t>
            </a:r>
            <a:endParaRPr sz="1400" b="1">
              <a:solidFill>
                <a:schemeClr val="bg2"/>
              </a:solidFill>
              <a:latin typeface="Marianne"/>
              <a:ea typeface="Marianne"/>
              <a:cs typeface="Mariann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919122818" name="Rectangle 23"/>
          <p:cNvSpPr/>
          <p:nvPr/>
        </p:nvSpPr>
        <p:spPr bwMode="auto">
          <a:xfrm>
            <a:off x="108135" y="1054055"/>
            <a:ext cx="3576994" cy="4992323"/>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marL="0" marR="0" lvl="0" indent="0" algn="l" defTabSz="914400">
              <a:lnSpc>
                <a:spcPts val="1299"/>
              </a:lnSpc>
              <a:spcBef>
                <a:spcPts val="599"/>
              </a:spcBef>
              <a:spcAft>
                <a:spcPts val="0"/>
              </a:spcAft>
              <a:buClrTx/>
              <a:buSzTx/>
              <a:buFontTx/>
              <a:buNone/>
              <a:defRPr/>
            </a:pPr>
            <a:r>
              <a:rPr lang="fr-FR" sz="1200" b="1" i="0" u="none" strike="noStrike" cap="none" spc="0">
                <a:ln>
                  <a:noFill/>
                </a:ln>
                <a:solidFill>
                  <a:srgbClr val="000000"/>
                </a:solidFill>
                <a:latin typeface="Marianne"/>
                <a:cs typeface="Arial"/>
              </a:rPr>
              <a:t>Chaîne DevSecOps Primaire (développeur)</a:t>
            </a:r>
            <a:endParaRPr/>
          </a:p>
        </p:txBody>
      </p:sp>
      <p:grpSp>
        <p:nvGrpSpPr>
          <p:cNvPr id="553245600" name="Group 164"/>
          <p:cNvGrpSpPr/>
          <p:nvPr/>
        </p:nvGrpSpPr>
        <p:grpSpPr bwMode="auto">
          <a:xfrm>
            <a:off x="460513" y="5193539"/>
            <a:ext cx="2315772" cy="1041513"/>
            <a:chOff x="0" y="0"/>
            <a:chExt cx="2315772" cy="1041513"/>
          </a:xfrm>
        </p:grpSpPr>
        <p:sp>
          <p:nvSpPr>
            <p:cNvPr id="1459091337" name="Rectangle: Rounded Corners 51"/>
            <p:cNvSpPr/>
            <p:nvPr/>
          </p:nvSpPr>
          <p:spPr bwMode="auto">
            <a:xfrm>
              <a:off x="0" y="41615"/>
              <a:ext cx="2315772" cy="999897"/>
            </a:xfrm>
            <a:prstGeom prst="roundRect">
              <a:avLst>
                <a:gd name="adj" fmla="val 16667"/>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fr-FR" sz="1800" b="0" i="0" u="none" strike="noStrike" cap="none" spc="0">
                <a:ln>
                  <a:noFill/>
                </a:ln>
                <a:solidFill>
                  <a:srgbClr val="FFFFFF"/>
                </a:solidFill>
                <a:latin typeface="Arial"/>
                <a:cs typeface="Arial"/>
              </a:endParaRPr>
            </a:p>
          </p:txBody>
        </p:sp>
        <p:pic>
          <p:nvPicPr>
            <p:cNvPr id="1574636379" name="Google Shape;90;p4"/>
            <p:cNvPicPr/>
            <p:nvPr/>
          </p:nvPicPr>
          <p:blipFill>
            <a:blip r:embed="rId2" cstate="email">
              <a:alphaModFix/>
              <a:extLst>
                <a:ext uri="{28A0092B-C50C-407E-A947-70E740481C1C}">
                  <a14:useLocalDpi xmlns:a14="http://schemas.microsoft.com/office/drawing/2010/main"/>
                </a:ext>
              </a:extLst>
            </a:blip>
            <a:stretch/>
          </p:blipFill>
          <p:spPr bwMode="auto">
            <a:xfrm flipH="1">
              <a:off x="983503" y="456499"/>
              <a:ext cx="367695" cy="301959"/>
            </a:xfrm>
            <a:prstGeom prst="rect">
              <a:avLst/>
            </a:prstGeom>
            <a:noFill/>
            <a:ln>
              <a:noFill/>
            </a:ln>
          </p:spPr>
        </p:pic>
        <p:sp>
          <p:nvSpPr>
            <p:cNvPr id="1364590186" name="TextBox 89"/>
            <p:cNvSpPr txBox="1"/>
            <p:nvPr/>
          </p:nvSpPr>
          <p:spPr bwMode="auto">
            <a:xfrm>
              <a:off x="685388" y="703040"/>
              <a:ext cx="1061663" cy="274356"/>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fr-FR" sz="1200" b="0" i="0" u="sng" strike="noStrike" cap="none" spc="0">
                  <a:ln>
                    <a:noFill/>
                  </a:ln>
                  <a:solidFill>
                    <a:srgbClr val="000000"/>
                  </a:solidFill>
                  <a:latin typeface="Marianne"/>
                  <a:cs typeface="Arial"/>
                </a:rPr>
                <a:t>Kubernetes</a:t>
              </a:r>
              <a:endParaRPr/>
            </a:p>
          </p:txBody>
        </p:sp>
        <p:sp>
          <p:nvSpPr>
            <p:cNvPr id="1168344350" name="ZoneTexte 18"/>
            <p:cNvSpPr txBox="1"/>
            <p:nvPr/>
          </p:nvSpPr>
          <p:spPr bwMode="auto">
            <a:xfrm>
              <a:off x="101792" y="85037"/>
              <a:ext cx="1457148" cy="274356"/>
            </a:xfrm>
            <a:prstGeom prst="rect">
              <a:avLst/>
            </a:prstGeom>
            <a:noFill/>
          </p:spPr>
          <p:txBody>
            <a:bodyPr wrap="square" rtlCol="0">
              <a:spAutoFit/>
            </a:bodyPr>
            <a:lstStyle/>
            <a:p>
              <a:pPr marL="0" marR="0" lvl="0" indent="0" algn="l" defTabSz="914400">
                <a:lnSpc>
                  <a:spcPct val="100000"/>
                </a:lnSpc>
                <a:spcBef>
                  <a:spcPts val="0"/>
                </a:spcBef>
                <a:spcAft>
                  <a:spcPts val="0"/>
                </a:spcAft>
                <a:buClr>
                  <a:srgbClr val="000000"/>
                </a:buClr>
                <a:buSzTx/>
                <a:buFont typeface="Arial"/>
                <a:buNone/>
                <a:defRPr/>
              </a:pPr>
              <a:r>
                <a:rPr lang="fr-FR" sz="1200" b="1" i="0" u="none" strike="noStrike" cap="none" spc="0">
                  <a:ln>
                    <a:noFill/>
                  </a:ln>
                  <a:solidFill>
                    <a:srgbClr val="000000"/>
                  </a:solidFill>
                  <a:latin typeface="Marianne"/>
                  <a:cs typeface="Arial"/>
                </a:rPr>
                <a:t>Cluster de dev</a:t>
              </a:r>
              <a:endParaRPr sz="1200" b="1" i="0" u="none" strike="noStrike" cap="none" spc="0">
                <a:ln>
                  <a:noFill/>
                </a:ln>
                <a:solidFill>
                  <a:srgbClr val="000000"/>
                </a:solidFill>
                <a:latin typeface="Marianne"/>
                <a:cs typeface="Arial"/>
              </a:endParaRPr>
            </a:p>
          </p:txBody>
        </p:sp>
        <p:pic>
          <p:nvPicPr>
            <p:cNvPr id="490159783" name="Graphic 55" descr="Server with solid fill"/>
            <p:cNvPicPr>
              <a:picLocks noChangeAspect="1"/>
            </p:cNvPicPr>
            <p:nvPr/>
          </p:nvPicPr>
          <p:blipFill>
            <a:blip r:embed="rId3" cstate="email">
              <a:extLst>
                <a:ext uri="{28A0092B-C50C-407E-A947-70E740481C1C}">
                  <a14:useLocalDpi xmlns:a14="http://schemas.microsoft.com/office/drawing/2010/main"/>
                </a:ext>
              </a:extLst>
            </a:blip>
            <a:stretch/>
          </p:blipFill>
          <p:spPr bwMode="auto">
            <a:xfrm>
              <a:off x="324763" y="475576"/>
              <a:ext cx="389398" cy="364236"/>
            </a:xfrm>
            <a:prstGeom prst="rect">
              <a:avLst/>
            </a:prstGeom>
          </p:spPr>
        </p:pic>
        <p:pic>
          <p:nvPicPr>
            <p:cNvPr id="809652373" name="Graphic 59" descr="Cloud with solid fill"/>
            <p:cNvPicPr>
              <a:picLocks noChangeAspect="1"/>
            </p:cNvPicPr>
            <p:nvPr/>
          </p:nvPicPr>
          <p:blipFill>
            <a:blip r:embed="rId4" cstate="email">
              <a:extLst>
                <a:ext uri="{28A0092B-C50C-407E-A947-70E740481C1C}">
                  <a14:useLocalDpi xmlns:a14="http://schemas.microsoft.com/office/drawing/2010/main"/>
                </a:ext>
              </a:extLst>
            </a:blip>
            <a:stretch/>
          </p:blipFill>
          <p:spPr bwMode="auto">
            <a:xfrm>
              <a:off x="1430183" y="0"/>
              <a:ext cx="518935" cy="485403"/>
            </a:xfrm>
            <a:prstGeom prst="rect">
              <a:avLst/>
            </a:prstGeom>
          </p:spPr>
        </p:pic>
      </p:grpSp>
      <p:sp>
        <p:nvSpPr>
          <p:cNvPr id="534983939" name="TextBox 3"/>
          <p:cNvSpPr txBox="1"/>
          <p:nvPr/>
        </p:nvSpPr>
        <p:spPr bwMode="auto">
          <a:xfrm>
            <a:off x="1869995" y="115952"/>
            <a:ext cx="10104078" cy="457235"/>
          </a:xfrm>
          <a:prstGeom prst="rect">
            <a:avLst/>
          </a:prstGeom>
          <a:noFill/>
        </p:spPr>
        <p:txBody>
          <a:bodyPr wrap="none" rtlCol="0">
            <a:spAutoFit/>
          </a:bodyPr>
          <a:lstStyle/>
          <a:p>
            <a:pPr marL="0" marR="0" lvl="0" indent="0" algn="l" defTabSz="914400">
              <a:lnSpc>
                <a:spcPct val="100000"/>
              </a:lnSpc>
              <a:spcBef>
                <a:spcPts val="0"/>
              </a:spcBef>
              <a:spcAft>
                <a:spcPts val="0"/>
              </a:spcAft>
              <a:buClrTx/>
              <a:buSzTx/>
              <a:buFontTx/>
              <a:buNone/>
              <a:defRPr/>
            </a:pPr>
            <a:r>
              <a:rPr sz="2400">
                <a:solidFill>
                  <a:schemeClr val="accent5">
                    <a:lumMod val="75000"/>
                  </a:schemeClr>
                </a:solidFill>
                <a:latin typeface="Marianne"/>
                <a:ea typeface="Marianne"/>
                <a:cs typeface="Marianne"/>
              </a:rPr>
              <a:t>Logique de fonctionnement DevSecOps </a:t>
            </a:r>
            <a:r>
              <a:rPr sz="2000">
                <a:solidFill>
                  <a:schemeClr val="accent5">
                    <a:lumMod val="75000"/>
                  </a:schemeClr>
                </a:solidFill>
                <a:latin typeface="Marianne"/>
                <a:ea typeface="Marianne"/>
                <a:cs typeface="Marianne"/>
              </a:rPr>
              <a:t>(chaines primaire et secondaire)</a:t>
            </a:r>
          </a:p>
        </p:txBody>
      </p:sp>
      <p:sp>
        <p:nvSpPr>
          <p:cNvPr id="152425617" name="Rectangle 46"/>
          <p:cNvSpPr/>
          <p:nvPr/>
        </p:nvSpPr>
        <p:spPr bwMode="auto">
          <a:xfrm>
            <a:off x="3944216" y="1054055"/>
            <a:ext cx="4636341" cy="499232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marL="0" marR="0" lvl="0" indent="0" algn="l" defTabSz="914400">
              <a:lnSpc>
                <a:spcPts val="1299"/>
              </a:lnSpc>
              <a:spcBef>
                <a:spcPts val="599"/>
              </a:spcBef>
              <a:spcAft>
                <a:spcPts val="0"/>
              </a:spcAft>
              <a:buClrTx/>
              <a:buSzTx/>
              <a:buFontTx/>
              <a:buNone/>
              <a:defRPr/>
            </a:pPr>
            <a:r>
              <a:rPr lang="fr-FR" sz="1200" b="1" i="0" u="none" strike="noStrike" cap="none" spc="0">
                <a:ln>
                  <a:noFill/>
                </a:ln>
                <a:solidFill>
                  <a:srgbClr val="000000"/>
                </a:solidFill>
                <a:latin typeface="Marianne"/>
                <a:ea typeface="Marianne"/>
                <a:cs typeface="Marianne"/>
              </a:rPr>
              <a:t>Chaîne DevSecOps Secondaire + console (plateforme)</a:t>
            </a:r>
            <a:endParaRPr/>
          </a:p>
        </p:txBody>
      </p:sp>
      <p:sp>
        <p:nvSpPr>
          <p:cNvPr id="788675366" name="Rectangle 47"/>
          <p:cNvSpPr/>
          <p:nvPr/>
        </p:nvSpPr>
        <p:spPr bwMode="auto">
          <a:xfrm>
            <a:off x="9511039" y="2641422"/>
            <a:ext cx="2660922" cy="364129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defRPr/>
            </a:pPr>
            <a:endParaRPr/>
          </a:p>
        </p:txBody>
      </p:sp>
      <p:sp>
        <p:nvSpPr>
          <p:cNvPr id="2024868966" name="Rectangle 49"/>
          <p:cNvSpPr/>
          <p:nvPr/>
        </p:nvSpPr>
        <p:spPr bwMode="auto">
          <a:xfrm>
            <a:off x="936945" y="2112769"/>
            <a:ext cx="2019929" cy="79953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Repository de code (Github et / ou Gitlab) </a:t>
            </a:r>
            <a:r>
              <a:rPr lang="fr-FR" sz="1000" b="0" i="1" u="none" strike="noStrike" cap="none" spc="0">
                <a:ln>
                  <a:noFill/>
                </a:ln>
                <a:solidFill>
                  <a:sysClr val="windowText" lastClr="000000"/>
                </a:solidFill>
                <a:latin typeface="Marianne"/>
                <a:cs typeface="Arial"/>
              </a:rPr>
              <a:t>incluant code source, IaC, Jeux de tests</a:t>
            </a:r>
            <a:endParaRPr/>
          </a:p>
        </p:txBody>
      </p:sp>
      <p:pic>
        <p:nvPicPr>
          <p:cNvPr id="643298312" name="Graphic 2" descr="Male profile with solid fill"/>
          <p:cNvPicPr>
            <a:picLocks noChangeAspect="1"/>
          </p:cNvPicPr>
          <p:nvPr/>
        </p:nvPicPr>
        <p:blipFill>
          <a:blip r:embed="rId5" cstate="email">
            <a:extLst>
              <a:ext uri="{28A0092B-C50C-407E-A947-70E740481C1C}">
                <a14:useLocalDpi xmlns:a14="http://schemas.microsoft.com/office/drawing/2010/main"/>
              </a:ext>
            </a:extLst>
          </a:blip>
          <a:stretch/>
        </p:blipFill>
        <p:spPr bwMode="auto">
          <a:xfrm>
            <a:off x="275108" y="1341543"/>
            <a:ext cx="487496" cy="487496"/>
          </a:xfrm>
          <a:prstGeom prst="rect">
            <a:avLst/>
          </a:prstGeom>
        </p:spPr>
      </p:pic>
      <p:sp>
        <p:nvSpPr>
          <p:cNvPr id="1409390843" name="TextBox 50"/>
          <p:cNvSpPr txBox="1"/>
          <p:nvPr/>
        </p:nvSpPr>
        <p:spPr bwMode="auto">
          <a:xfrm>
            <a:off x="43254" y="1820779"/>
            <a:ext cx="990976" cy="246220"/>
          </a:xfrm>
          <a:prstGeom prst="rect">
            <a:avLst/>
          </a:prstGeom>
          <a:noFill/>
        </p:spPr>
        <p:txBody>
          <a:bodyPr wrap="none" rtlCol="0">
            <a:spAutoFit/>
          </a:bodyPr>
          <a:lstStyle/>
          <a:p>
            <a:pPr marL="0" marR="0" lvl="0" indent="0" algn="l" defTabSz="914400">
              <a:lnSpc>
                <a:spcPct val="100000"/>
              </a:lnSpc>
              <a:spcBef>
                <a:spcPts val="0"/>
              </a:spcBef>
              <a:spcAft>
                <a:spcPts val="0"/>
              </a:spcAft>
              <a:buClrTx/>
              <a:buSzTx/>
              <a:buFontTx/>
              <a:buNone/>
              <a:defRPr/>
            </a:pPr>
            <a:r>
              <a:rPr lang="fr-FR" sz="1000" b="0" i="0" u="none" strike="noStrike" cap="none" spc="0">
                <a:ln>
                  <a:noFill/>
                </a:ln>
                <a:solidFill>
                  <a:srgbClr val="000000"/>
                </a:solidFill>
                <a:latin typeface="Marianne"/>
                <a:cs typeface="Arial"/>
              </a:rPr>
              <a:t>Développeur</a:t>
            </a:r>
            <a:endParaRPr/>
          </a:p>
        </p:txBody>
      </p:sp>
      <p:sp>
        <p:nvSpPr>
          <p:cNvPr id="84626960" name="TextBox 57"/>
          <p:cNvSpPr txBox="1"/>
          <p:nvPr/>
        </p:nvSpPr>
        <p:spPr bwMode="auto">
          <a:xfrm>
            <a:off x="770325" y="1341543"/>
            <a:ext cx="1513435" cy="243874"/>
          </a:xfrm>
          <a:prstGeom prst="rect">
            <a:avLst/>
          </a:prstGeom>
          <a:noFill/>
        </p:spPr>
        <p:txBody>
          <a:bodyPr wrap="square" rtlCol="0">
            <a:spAutoFit/>
          </a:bodyPr>
          <a:lstStyle/>
          <a:p>
            <a:pPr marL="195763" lvl="0" indent="-195763" algn="ctr" defTabSz="914400">
              <a:lnSpc>
                <a:spcPct val="100000"/>
              </a:lnSpc>
              <a:spcBef>
                <a:spcPts val="0"/>
              </a:spcBef>
              <a:spcAft>
                <a:spcPts val="0"/>
              </a:spcAft>
              <a:buAutoNum type="arabicParenBoth"/>
              <a:defRPr/>
            </a:pPr>
            <a:r>
              <a:rPr lang="fr-FR" sz="1000" b="1" i="1" u="none" strike="noStrike" cap="none" spc="0">
                <a:ln>
                  <a:noFill/>
                </a:ln>
                <a:solidFill>
                  <a:srgbClr val="000000"/>
                </a:solidFill>
                <a:latin typeface="Marianne"/>
                <a:cs typeface="Arial"/>
              </a:rPr>
              <a:t>push/Pull de code</a:t>
            </a:r>
            <a:endParaRPr b="1"/>
          </a:p>
        </p:txBody>
      </p:sp>
      <p:sp>
        <p:nvSpPr>
          <p:cNvPr id="717681650" name="Rectangle 59"/>
          <p:cNvSpPr/>
          <p:nvPr/>
        </p:nvSpPr>
        <p:spPr bwMode="auto">
          <a:xfrm>
            <a:off x="151932" y="3233622"/>
            <a:ext cx="1118509" cy="487298"/>
          </a:xfrm>
          <a:prstGeom prst="rect">
            <a:avLst/>
          </a:prstGeom>
          <a:solidFill>
            <a:schemeClr val="bg1">
              <a:lumMod val="85000"/>
            </a:schemeClr>
          </a:solidFill>
          <a:ln w="12700" cap="flat" cmpd="sng" algn="ctr">
            <a:solidFill>
              <a:srgbClr val="0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Analyseur statique de code</a:t>
            </a:r>
            <a:endParaRPr/>
          </a:p>
        </p:txBody>
      </p:sp>
      <p:sp>
        <p:nvSpPr>
          <p:cNvPr id="1705600021" name="Rectangle 66"/>
          <p:cNvSpPr/>
          <p:nvPr/>
        </p:nvSpPr>
        <p:spPr bwMode="auto">
          <a:xfrm>
            <a:off x="5258571" y="2865529"/>
            <a:ext cx="2119028" cy="616255"/>
          </a:xfrm>
          <a:prstGeom prst="rect">
            <a:avLst/>
          </a:prstGeom>
          <a:solidFill>
            <a:schemeClr val="accent2">
              <a:lumMod val="20000"/>
              <a:lumOff val="80000"/>
            </a:schemeClr>
          </a:solidFill>
          <a:ln w="6349" cap="flat" cmpd="sng" algn="ctr">
            <a:solidFill>
              <a:srgbClr val="80808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1" i="1" u="none" strike="noStrike" cap="none" spc="0">
                <a:ln>
                  <a:noFill/>
                </a:ln>
                <a:solidFill>
                  <a:sysClr val="windowText" lastClr="000000"/>
                </a:solidFill>
                <a:latin typeface="Marianne"/>
                <a:cs typeface="Arial"/>
              </a:rPr>
              <a:t>Ordonnancement et automatisation de taches de build, tests et déploiement</a:t>
            </a:r>
            <a:endParaRPr sz="1000" b="1" i="1" u="none" strike="noStrike" cap="none" spc="0">
              <a:ln>
                <a:noFill/>
              </a:ln>
              <a:solidFill>
                <a:sysClr val="windowText" lastClr="000000"/>
              </a:solidFill>
              <a:highlight>
                <a:srgbClr val="FFFF00"/>
              </a:highlight>
              <a:latin typeface="Marianne"/>
              <a:cs typeface="Arial"/>
            </a:endParaRPr>
          </a:p>
        </p:txBody>
      </p:sp>
      <p:sp>
        <p:nvSpPr>
          <p:cNvPr id="2070159313" name="TextBox 70"/>
          <p:cNvSpPr txBox="1"/>
          <p:nvPr/>
        </p:nvSpPr>
        <p:spPr bwMode="auto">
          <a:xfrm rot="16199969">
            <a:off x="892876" y="3522418"/>
            <a:ext cx="1680167" cy="246220"/>
          </a:xfrm>
          <a:prstGeom prst="rect">
            <a:avLst/>
          </a:prstGeom>
          <a:noFill/>
        </p:spPr>
        <p:txBody>
          <a:bodyPr wrap="square" rtlCol="0">
            <a:spAutoFit/>
          </a:bodyPr>
          <a:lstStyle/>
          <a:p>
            <a:pPr marL="0" marR="0" lvl="0" indent="0" algn="ctr" defTabSz="914400">
              <a:lnSpc>
                <a:spcPct val="100000"/>
              </a:lnSpc>
              <a:spcBef>
                <a:spcPts val="0"/>
              </a:spcBef>
              <a:spcAft>
                <a:spcPts val="0"/>
              </a:spcAft>
              <a:buClrTx/>
              <a:buSzTx/>
              <a:buFontTx/>
              <a:buNone/>
              <a:defRPr/>
            </a:pPr>
            <a:r>
              <a:rPr lang="fr-FR" sz="1000" b="0" i="1" u="none" strike="noStrike" cap="none" spc="0">
                <a:ln>
                  <a:noFill/>
                </a:ln>
                <a:solidFill>
                  <a:srgbClr val="000000"/>
                </a:solidFill>
                <a:latin typeface="Marianne"/>
                <a:cs typeface="Arial"/>
              </a:rPr>
              <a:t>Déclenchement du build</a:t>
            </a:r>
          </a:p>
        </p:txBody>
      </p:sp>
      <p:sp>
        <p:nvSpPr>
          <p:cNvPr id="1192773044" name="Rectangle 71"/>
          <p:cNvSpPr/>
          <p:nvPr/>
        </p:nvSpPr>
        <p:spPr bwMode="auto">
          <a:xfrm>
            <a:off x="5777542" y="3991399"/>
            <a:ext cx="1097127" cy="5755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1" i="0" u="none" strike="noStrike" cap="none" spc="0">
                <a:ln>
                  <a:noFill/>
                </a:ln>
                <a:solidFill>
                  <a:sysClr val="windowText" lastClr="000000"/>
                </a:solidFill>
                <a:latin typeface="Marianne"/>
                <a:cs typeface="Arial"/>
              </a:rPr>
              <a:t>Build et tests d’acceptance</a:t>
            </a:r>
            <a:endParaRPr b="1"/>
          </a:p>
        </p:txBody>
      </p:sp>
      <p:cxnSp>
        <p:nvCxnSpPr>
          <p:cNvPr id="1442121337" name="Connector: Elbow 73"/>
          <p:cNvCxnSpPr>
            <a:cxnSpLocks/>
          </p:cNvCxnSpPr>
          <p:nvPr/>
        </p:nvCxnSpPr>
        <p:spPr bwMode="auto">
          <a:xfrm rot="5399976" flipV="1">
            <a:off x="6453303" y="3744304"/>
            <a:ext cx="509612" cy="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680854939" name="Rectangle 74"/>
          <p:cNvSpPr/>
          <p:nvPr/>
        </p:nvSpPr>
        <p:spPr bwMode="auto">
          <a:xfrm>
            <a:off x="4124103" y="4504076"/>
            <a:ext cx="1266916" cy="616254"/>
          </a:xfrm>
          <a:prstGeom prst="rect">
            <a:avLst/>
          </a:prstGeom>
          <a:solidFill>
            <a:schemeClr val="bg1">
              <a:lumMod val="95000"/>
            </a:schemeClr>
          </a:solidFill>
          <a:ln w="6349" cap="flat" cmpd="sng" algn="ctr">
            <a:solidFill>
              <a:schemeClr val="bg1">
                <a:lumMod val="50196"/>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Dépôt d’artefact ( paquetages d’application)</a:t>
            </a:r>
            <a:endParaRPr lang="fr-FR" sz="1000" b="0" i="0" u="none" strike="noStrike" cap="none" spc="0">
              <a:ln>
                <a:noFill/>
              </a:ln>
              <a:solidFill>
                <a:sysClr val="windowText" lastClr="000000"/>
              </a:solidFill>
              <a:highlight>
                <a:srgbClr val="FFFF00"/>
              </a:highlight>
              <a:latin typeface="Marianne"/>
              <a:cs typeface="Arial"/>
            </a:endParaRPr>
          </a:p>
        </p:txBody>
      </p:sp>
      <p:sp>
        <p:nvSpPr>
          <p:cNvPr id="213446321" name="Rectangle 96"/>
          <p:cNvSpPr/>
          <p:nvPr/>
        </p:nvSpPr>
        <p:spPr bwMode="auto">
          <a:xfrm>
            <a:off x="5513509" y="1419739"/>
            <a:ext cx="1625189" cy="638741"/>
          </a:xfrm>
          <a:prstGeom prst="rect">
            <a:avLst/>
          </a:prstGeom>
          <a:solidFill>
            <a:schemeClr val="accent4">
              <a:lumMod val="20000"/>
              <a:lumOff val="80000"/>
            </a:schemeClr>
          </a:solidFill>
          <a:ln w="6349" cap="flat" cmpd="sng" algn="ctr">
            <a:solidFill>
              <a:schemeClr val="bg1">
                <a:lumMod val="50196"/>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Repository interne DSO de code (</a:t>
            </a:r>
            <a:r>
              <a:rPr lang="fr-FR" sz="1000" b="0" i="0" u="sng" strike="noStrike" cap="none" spc="0">
                <a:ln>
                  <a:noFill/>
                </a:ln>
                <a:solidFill>
                  <a:sysClr val="windowText" lastClr="000000"/>
                </a:solidFill>
                <a:latin typeface="Marianne"/>
                <a:cs typeface="Arial"/>
              </a:rPr>
              <a:t>GitLab</a:t>
            </a:r>
            <a:r>
              <a:rPr lang="fr-FR" sz="1000" b="0" i="0" u="none" strike="noStrike" cap="none" spc="0">
                <a:ln>
                  <a:noFill/>
                </a:ln>
                <a:solidFill>
                  <a:sysClr val="windowText" lastClr="000000"/>
                </a:solidFill>
                <a:latin typeface="Marianne"/>
                <a:cs typeface="Arial"/>
              </a:rPr>
              <a:t>) </a:t>
            </a:r>
            <a:r>
              <a:rPr lang="fr-FR" sz="1000" b="0" i="1" u="none" strike="noStrike" cap="none" spc="0">
                <a:ln>
                  <a:noFill/>
                </a:ln>
                <a:solidFill>
                  <a:sysClr val="windowText" lastClr="000000"/>
                </a:solidFill>
                <a:latin typeface="Marianne"/>
                <a:cs typeface="Arial"/>
              </a:rPr>
              <a:t>incluant code source, IaC, Jeux de test</a:t>
            </a:r>
            <a:endParaRPr/>
          </a:p>
        </p:txBody>
      </p:sp>
      <p:sp>
        <p:nvSpPr>
          <p:cNvPr id="2124293109" name="Rectangle 111"/>
          <p:cNvSpPr/>
          <p:nvPr/>
        </p:nvSpPr>
        <p:spPr bwMode="auto">
          <a:xfrm>
            <a:off x="2611774" y="3520864"/>
            <a:ext cx="1053709" cy="400110"/>
          </a:xfrm>
          <a:prstGeom prst="rect">
            <a:avLst/>
          </a:prstGeom>
          <a:solidFill>
            <a:schemeClr val="bg1">
              <a:lumMod val="85000"/>
            </a:schemeClr>
          </a:solidFill>
          <a:ln w="12700" cap="flat" cmpd="sng" algn="ctr">
            <a:solidFill>
              <a:srgbClr val="0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Build et tests d’acceptance</a:t>
            </a:r>
            <a:endParaRPr lang="fr-FR" sz="1000" b="0" i="0" u="none" strike="noStrike" cap="none" spc="0">
              <a:ln>
                <a:noFill/>
              </a:ln>
              <a:solidFill>
                <a:sysClr val="windowText" lastClr="000000"/>
              </a:solidFill>
              <a:highlight>
                <a:srgbClr val="FFFF00"/>
              </a:highlight>
              <a:latin typeface="Marianne"/>
              <a:cs typeface="Arial"/>
            </a:endParaRPr>
          </a:p>
        </p:txBody>
      </p:sp>
      <p:cxnSp>
        <p:nvCxnSpPr>
          <p:cNvPr id="1351804450" name="Connector: Elbow 112"/>
          <p:cNvCxnSpPr>
            <a:cxnSpLocks/>
            <a:stCxn id="2024868966" idx="2"/>
            <a:endCxn id="2124293109" idx="1"/>
          </p:cNvCxnSpPr>
          <p:nvPr/>
        </p:nvCxnSpPr>
        <p:spPr bwMode="auto">
          <a:xfrm rot="5399942" flipV="1">
            <a:off x="1875031" y="2984175"/>
            <a:ext cx="808619" cy="664865"/>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73603457" name="Connector: Elbow 127"/>
          <p:cNvCxnSpPr>
            <a:cxnSpLocks/>
            <a:stCxn id="2124293109" idx="0"/>
            <a:endCxn id="2024868966" idx="3"/>
          </p:cNvCxnSpPr>
          <p:nvPr/>
        </p:nvCxnSpPr>
        <p:spPr bwMode="auto">
          <a:xfrm rot="16199932" flipV="1">
            <a:off x="2543586" y="2925821"/>
            <a:ext cx="1008329" cy="181755"/>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09487082" name="Connector: Elbow 158"/>
          <p:cNvCxnSpPr>
            <a:cxnSpLocks/>
          </p:cNvCxnSpPr>
          <p:nvPr/>
        </p:nvCxnSpPr>
        <p:spPr bwMode="auto">
          <a:xfrm>
            <a:off x="691682" y="1585292"/>
            <a:ext cx="823320" cy="527476"/>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43989532" name="Rectangle 183"/>
          <p:cNvSpPr/>
          <p:nvPr/>
        </p:nvSpPr>
        <p:spPr bwMode="auto">
          <a:xfrm>
            <a:off x="4104191" y="3577145"/>
            <a:ext cx="1067717" cy="802882"/>
          </a:xfrm>
          <a:prstGeom prst="rect">
            <a:avLst/>
          </a:prstGeom>
          <a:solidFill>
            <a:schemeClr val="bg1">
              <a:lumMod val="95000"/>
            </a:schemeClr>
          </a:solidFill>
          <a:ln w="6349" cap="flat" cmpd="sng" algn="ctr">
            <a:solidFill>
              <a:schemeClr val="bg1">
                <a:lumMod val="50196"/>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Registry images sources certifiées</a:t>
            </a:r>
            <a:endParaRPr lang="fr-FR" sz="1000" b="0" i="0" u="none" strike="noStrike" cap="none" spc="0">
              <a:ln>
                <a:noFill/>
              </a:ln>
              <a:solidFill>
                <a:sysClr val="windowText" lastClr="000000"/>
              </a:solidFill>
              <a:highlight>
                <a:srgbClr val="FFFF00"/>
              </a:highlight>
              <a:latin typeface="Marianne"/>
              <a:cs typeface="Arial"/>
            </a:endParaRPr>
          </a:p>
        </p:txBody>
      </p:sp>
      <p:cxnSp>
        <p:nvCxnSpPr>
          <p:cNvPr id="252007790" name="Connector: Elbow 184"/>
          <p:cNvCxnSpPr>
            <a:cxnSpLocks/>
          </p:cNvCxnSpPr>
          <p:nvPr/>
        </p:nvCxnSpPr>
        <p:spPr bwMode="auto">
          <a:xfrm>
            <a:off x="5261743" y="3937176"/>
            <a:ext cx="515797" cy="34200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75157443" name="Connector: Elbow 193"/>
          <p:cNvCxnSpPr>
            <a:cxnSpLocks/>
          </p:cNvCxnSpPr>
          <p:nvPr/>
        </p:nvCxnSpPr>
        <p:spPr bwMode="auto">
          <a:xfrm flipV="1">
            <a:off x="5364857" y="4565831"/>
            <a:ext cx="493164" cy="258129"/>
          </a:xfrm>
          <a:prstGeom prst="bentConnector3">
            <a:avLst>
              <a:gd name="adj1" fmla="val 100971"/>
            </a:avLst>
          </a:prstGeom>
          <a:ln w="9525" cap="flat" cmpd="sng" algn="ctr">
            <a:solidFill>
              <a:schemeClr val="dk1">
                <a:shade val="95000"/>
                <a:satMod val="105000"/>
              </a:schemeClr>
            </a:solidFill>
            <a:prstDash val="solid"/>
            <a:headEnd type="triangle"/>
            <a:tailEnd type="triangle"/>
          </a:ln>
        </p:spPr>
        <p:style>
          <a:lnRef idx="1">
            <a:schemeClr val="dk1"/>
          </a:lnRef>
          <a:fillRef idx="0">
            <a:schemeClr val="dk1"/>
          </a:fillRef>
          <a:effectRef idx="0">
            <a:schemeClr val="dk1"/>
          </a:effectRef>
          <a:fontRef idx="minor">
            <a:schemeClr val="tx1"/>
          </a:fontRef>
        </p:style>
      </p:cxnSp>
      <p:cxnSp>
        <p:nvCxnSpPr>
          <p:cNvPr id="1633603665" name="Connector: Elbow 67"/>
          <p:cNvCxnSpPr>
            <a:cxnSpLocks/>
          </p:cNvCxnSpPr>
          <p:nvPr/>
        </p:nvCxnSpPr>
        <p:spPr bwMode="auto">
          <a:xfrm flipV="1">
            <a:off x="1186128" y="2912301"/>
            <a:ext cx="168628" cy="1918249"/>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603795013" name="Connector: Elbow 69"/>
          <p:cNvCxnSpPr>
            <a:cxnSpLocks/>
            <a:stCxn id="2024868966" idx="1"/>
            <a:endCxn id="717681650" idx="0"/>
          </p:cNvCxnSpPr>
          <p:nvPr/>
        </p:nvCxnSpPr>
        <p:spPr bwMode="auto">
          <a:xfrm rot="10799989" flipV="1">
            <a:off x="711187" y="2512535"/>
            <a:ext cx="225756" cy="721086"/>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grpSp>
        <p:nvGrpSpPr>
          <p:cNvPr id="1236462291" name="Group 164"/>
          <p:cNvGrpSpPr/>
          <p:nvPr/>
        </p:nvGrpSpPr>
        <p:grpSpPr bwMode="auto">
          <a:xfrm>
            <a:off x="9598635" y="2992041"/>
            <a:ext cx="2430316" cy="1379279"/>
            <a:chOff x="0" y="0"/>
            <a:chExt cx="2430316" cy="1379279"/>
          </a:xfrm>
        </p:grpSpPr>
        <p:sp>
          <p:nvSpPr>
            <p:cNvPr id="1965766160" name="Rectangle: Rounded Corners 51"/>
            <p:cNvSpPr/>
            <p:nvPr/>
          </p:nvSpPr>
          <p:spPr bwMode="auto">
            <a:xfrm>
              <a:off x="0" y="0"/>
              <a:ext cx="2430316" cy="1379279"/>
            </a:xfrm>
            <a:prstGeom prst="roundRect">
              <a:avLst>
                <a:gd name="adj" fmla="val 16667"/>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fr-FR" sz="1800" b="0" i="0" u="none" strike="noStrike" cap="none" spc="0">
                <a:ln>
                  <a:noFill/>
                </a:ln>
                <a:solidFill>
                  <a:srgbClr val="FFFFFF"/>
                </a:solidFill>
                <a:latin typeface="Arial"/>
                <a:cs typeface="Arial"/>
              </a:endParaRPr>
            </a:p>
          </p:txBody>
        </p:sp>
        <p:pic>
          <p:nvPicPr>
            <p:cNvPr id="456323847" name="Google Shape;90;p4"/>
            <p:cNvPicPr/>
            <p:nvPr/>
          </p:nvPicPr>
          <p:blipFill>
            <a:blip r:embed="rId6" cstate="email">
              <a:alphaModFix/>
              <a:extLst>
                <a:ext uri="{28A0092B-C50C-407E-A947-70E740481C1C}">
                  <a14:useLocalDpi xmlns:a14="http://schemas.microsoft.com/office/drawing/2010/main"/>
                </a:ext>
              </a:extLst>
            </a:blip>
            <a:stretch/>
          </p:blipFill>
          <p:spPr bwMode="auto">
            <a:xfrm flipH="1">
              <a:off x="1215157" y="771154"/>
              <a:ext cx="385881" cy="312926"/>
            </a:xfrm>
            <a:prstGeom prst="rect">
              <a:avLst/>
            </a:prstGeom>
            <a:noFill/>
            <a:ln>
              <a:noFill/>
            </a:ln>
          </p:spPr>
        </p:pic>
        <p:sp>
          <p:nvSpPr>
            <p:cNvPr id="532092718" name="TextBox 89"/>
            <p:cNvSpPr txBox="1"/>
            <p:nvPr/>
          </p:nvSpPr>
          <p:spPr bwMode="auto">
            <a:xfrm>
              <a:off x="829274" y="1075008"/>
              <a:ext cx="1104009" cy="274356"/>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fr-FR" sz="1200" b="0" i="0" u="sng" strike="noStrike" cap="none" spc="0">
                  <a:ln>
                    <a:noFill/>
                  </a:ln>
                  <a:solidFill>
                    <a:srgbClr val="000000"/>
                  </a:solidFill>
                  <a:latin typeface="Marianne"/>
                  <a:cs typeface="Arial"/>
                </a:rPr>
                <a:t>Kubernetes</a:t>
              </a:r>
              <a:endParaRPr/>
            </a:p>
          </p:txBody>
        </p:sp>
        <p:sp>
          <p:nvSpPr>
            <p:cNvPr id="843606693" name="ZoneTexte 18"/>
            <p:cNvSpPr txBox="1"/>
            <p:nvPr/>
          </p:nvSpPr>
          <p:spPr bwMode="auto">
            <a:xfrm>
              <a:off x="93708" y="159017"/>
              <a:ext cx="1529316" cy="457234"/>
            </a:xfrm>
            <a:prstGeom prst="rect">
              <a:avLst/>
            </a:prstGeom>
            <a:noFill/>
          </p:spPr>
          <p:txBody>
            <a:bodyPr wrap="square" rtlCol="0">
              <a:spAutoFit/>
            </a:bodyPr>
            <a:lstStyle/>
            <a:p>
              <a:pPr marL="0" marR="0" lvl="0" indent="0" algn="l" defTabSz="914400">
                <a:lnSpc>
                  <a:spcPct val="100000"/>
                </a:lnSpc>
                <a:spcBef>
                  <a:spcPts val="0"/>
                </a:spcBef>
                <a:spcAft>
                  <a:spcPts val="0"/>
                </a:spcAft>
                <a:buClr>
                  <a:srgbClr val="000000"/>
                </a:buClr>
                <a:buSzTx/>
                <a:buFont typeface="Arial"/>
                <a:buNone/>
                <a:defRPr/>
              </a:pPr>
              <a:r>
                <a:rPr lang="fr-FR" sz="1200" b="1" i="0" u="none" strike="noStrike" cap="none" spc="0">
                  <a:ln>
                    <a:noFill/>
                  </a:ln>
                  <a:solidFill>
                    <a:srgbClr val="000000"/>
                  </a:solidFill>
                  <a:latin typeface="Marianne"/>
                  <a:cs typeface="Arial"/>
                </a:rPr>
                <a:t>Cluster(s) de production</a:t>
              </a:r>
              <a:endParaRPr sz="1200" b="1" i="0" u="none" strike="noStrike" cap="none" spc="0">
                <a:ln>
                  <a:noFill/>
                </a:ln>
                <a:solidFill>
                  <a:srgbClr val="000000"/>
                </a:solidFill>
                <a:latin typeface="Marianne"/>
                <a:cs typeface="Arial"/>
              </a:endParaRPr>
            </a:p>
          </p:txBody>
        </p:sp>
        <p:pic>
          <p:nvPicPr>
            <p:cNvPr id="1744131079" name="Graphic 55" descr="Server with solid fill"/>
            <p:cNvPicPr>
              <a:picLocks noChangeAspect="1"/>
            </p:cNvPicPr>
            <p:nvPr/>
          </p:nvPicPr>
          <p:blipFill>
            <a:blip r:embed="rId7" cstate="email">
              <a:extLst>
                <a:ext uri="{28A0092B-C50C-407E-A947-70E740481C1C}">
                  <a14:useLocalDpi xmlns:a14="http://schemas.microsoft.com/office/drawing/2010/main"/>
                </a:ext>
              </a:extLst>
            </a:blip>
            <a:stretch/>
          </p:blipFill>
          <p:spPr bwMode="auto">
            <a:xfrm>
              <a:off x="340826" y="822373"/>
              <a:ext cx="408658" cy="377465"/>
            </a:xfrm>
            <a:prstGeom prst="rect">
              <a:avLst/>
            </a:prstGeom>
          </p:spPr>
        </p:pic>
        <p:pic>
          <p:nvPicPr>
            <p:cNvPr id="1338014968" name="Graphic 59" descr="Cloud with solid fill"/>
            <p:cNvPicPr>
              <a:picLocks noChangeAspect="1"/>
            </p:cNvPicPr>
            <p:nvPr/>
          </p:nvPicPr>
          <p:blipFill>
            <a:blip r:embed="rId8" cstate="email">
              <a:extLst>
                <a:ext uri="{28A0092B-C50C-407E-A947-70E740481C1C}">
                  <a14:useLocalDpi xmlns:a14="http://schemas.microsoft.com/office/drawing/2010/main"/>
                </a:ext>
              </a:extLst>
            </a:blip>
            <a:stretch/>
          </p:blipFill>
          <p:spPr bwMode="auto">
            <a:xfrm>
              <a:off x="1709958" y="148896"/>
              <a:ext cx="544603" cy="503033"/>
            </a:xfrm>
            <a:prstGeom prst="rect">
              <a:avLst/>
            </a:prstGeom>
          </p:spPr>
        </p:pic>
      </p:grpSp>
      <p:sp>
        <p:nvSpPr>
          <p:cNvPr id="899804657" name="Rectangle 68"/>
          <p:cNvSpPr/>
          <p:nvPr/>
        </p:nvSpPr>
        <p:spPr bwMode="auto">
          <a:xfrm>
            <a:off x="4095159" y="2462005"/>
            <a:ext cx="1076748" cy="328246"/>
          </a:xfrm>
          <a:prstGeom prst="rect">
            <a:avLst/>
          </a:prstGeom>
          <a:solidFill>
            <a:schemeClr val="bg1">
              <a:lumMod val="95000"/>
            </a:schemeClr>
          </a:solidFill>
          <a:ln w="6349" cap="flat" cmpd="sng" algn="ctr">
            <a:solidFill>
              <a:schemeClr val="bg1">
                <a:lumMod val="50196"/>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0" i="1" u="none" strike="noStrike" cap="none" spc="0">
                <a:ln>
                  <a:noFill/>
                </a:ln>
                <a:solidFill>
                  <a:sysClr val="windowText" lastClr="000000"/>
                </a:solidFill>
                <a:latin typeface="Marianne"/>
                <a:cs typeface="Arial"/>
              </a:rPr>
              <a:t>Code quality</a:t>
            </a:r>
            <a:endParaRPr sz="1000" b="0" i="1" u="none" strike="noStrike" cap="none" spc="0">
              <a:ln>
                <a:noFill/>
              </a:ln>
              <a:solidFill>
                <a:sysClr val="windowText" lastClr="000000"/>
              </a:solidFill>
              <a:highlight>
                <a:srgbClr val="FFFF00"/>
              </a:highlight>
              <a:latin typeface="Marianne"/>
              <a:cs typeface="Arial"/>
            </a:endParaRPr>
          </a:p>
        </p:txBody>
      </p:sp>
      <p:cxnSp>
        <p:nvCxnSpPr>
          <p:cNvPr id="1710601585" name="Connector: Elbow 72"/>
          <p:cNvCxnSpPr>
            <a:cxnSpLocks/>
          </p:cNvCxnSpPr>
          <p:nvPr/>
        </p:nvCxnSpPr>
        <p:spPr bwMode="auto">
          <a:xfrm rot="5399942" flipH="1" flipV="1">
            <a:off x="6554644" y="2615167"/>
            <a:ext cx="306931" cy="193789"/>
          </a:xfrm>
          <a:prstGeom prst="bentConnector3">
            <a:avLst>
              <a:gd name="adj1" fmla="val 98296"/>
            </a:avLst>
          </a:prstGeom>
          <a:ln>
            <a:tailEnd type="triangle"/>
          </a:ln>
        </p:spPr>
        <p:style>
          <a:lnRef idx="1">
            <a:schemeClr val="dk1"/>
          </a:lnRef>
          <a:fillRef idx="0">
            <a:schemeClr val="dk1"/>
          </a:fillRef>
          <a:effectRef idx="0">
            <a:schemeClr val="dk1"/>
          </a:effectRef>
          <a:fontRef idx="minor">
            <a:schemeClr val="tx1"/>
          </a:fontRef>
        </p:style>
      </p:cxnSp>
      <p:cxnSp>
        <p:nvCxnSpPr>
          <p:cNvPr id="896493458" name="Straight Arrow Connector 82"/>
          <p:cNvCxnSpPr>
            <a:cxnSpLocks/>
          </p:cNvCxnSpPr>
          <p:nvPr/>
        </p:nvCxnSpPr>
        <p:spPr bwMode="auto">
          <a:xfrm rot="5399942" flipH="1">
            <a:off x="9150689" y="3191532"/>
            <a:ext cx="237222" cy="658665"/>
          </a:xfrm>
          <a:prstGeom prst="straightConnector1">
            <a:avLst/>
          </a:prstGeom>
          <a:ln w="9525" cap="flat" cmpd="sng" algn="ctr">
            <a:solidFill>
              <a:srgbClr val="000000"/>
            </a:solidFill>
            <a:prstDash val="lgDash"/>
            <a:tailEnd type="triangle"/>
          </a:ln>
        </p:spPr>
        <p:style>
          <a:lnRef idx="1">
            <a:schemeClr val="dk1"/>
          </a:lnRef>
          <a:fillRef idx="0">
            <a:schemeClr val="dk1"/>
          </a:fillRef>
          <a:effectRef idx="0">
            <a:schemeClr val="dk1"/>
          </a:effectRef>
          <a:fontRef idx="minor">
            <a:schemeClr val="tx1"/>
          </a:fontRef>
        </p:style>
      </p:cxnSp>
      <p:cxnSp>
        <p:nvCxnSpPr>
          <p:cNvPr id="1175841388" name="Straight Arrow Connector 125"/>
          <p:cNvCxnSpPr>
            <a:cxnSpLocks/>
            <a:stCxn id="213446321" idx="2"/>
            <a:endCxn id="1705600021" idx="0"/>
          </p:cNvCxnSpPr>
          <p:nvPr/>
        </p:nvCxnSpPr>
        <p:spPr bwMode="auto">
          <a:xfrm rot="5399976">
            <a:off x="5918571" y="2462005"/>
            <a:ext cx="807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3783809" name="Picture 4" descr="Shape&#10;&#10;Description automatically generated with medium confidence"/>
          <p:cNvPicPr>
            <a:picLocks noChangeAspect="1"/>
          </p:cNvPicPr>
          <p:nvPr/>
        </p:nvPicPr>
        <p:blipFill>
          <a:blip r:embed="rId9" cstate="email">
            <a:extLst>
              <a:ext uri="{28A0092B-C50C-407E-A947-70E740481C1C}">
                <a14:useLocalDpi xmlns:a14="http://schemas.microsoft.com/office/drawing/2010/main"/>
              </a:ext>
            </a:extLst>
          </a:blip>
          <a:stretch/>
        </p:blipFill>
        <p:spPr bwMode="auto">
          <a:xfrm>
            <a:off x="1556426" y="1907717"/>
            <a:ext cx="510571" cy="288727"/>
          </a:xfrm>
          <a:prstGeom prst="rect">
            <a:avLst/>
          </a:prstGeom>
        </p:spPr>
      </p:pic>
      <p:pic>
        <p:nvPicPr>
          <p:cNvPr id="9968675" name="Google Shape;115;p4"/>
          <p:cNvPicPr/>
          <p:nvPr/>
        </p:nvPicPr>
        <p:blipFill>
          <a:blip r:embed="rId10" cstate="email">
            <a:alphaModFix/>
            <a:extLst>
              <a:ext uri="{28A0092B-C50C-407E-A947-70E740481C1C}">
                <a14:useLocalDpi xmlns:a14="http://schemas.microsoft.com/office/drawing/2010/main"/>
              </a:ext>
            </a:extLst>
          </a:blip>
          <a:stretch/>
        </p:blipFill>
        <p:spPr bwMode="auto">
          <a:xfrm>
            <a:off x="1980793" y="1907717"/>
            <a:ext cx="259877" cy="288727"/>
          </a:xfrm>
          <a:prstGeom prst="rect">
            <a:avLst/>
          </a:prstGeom>
          <a:noFill/>
          <a:ln>
            <a:noFill/>
          </a:ln>
        </p:spPr>
      </p:pic>
      <p:pic>
        <p:nvPicPr>
          <p:cNvPr id="2020166264" name="Google Shape;115;p4"/>
          <p:cNvPicPr/>
          <p:nvPr/>
        </p:nvPicPr>
        <p:blipFill>
          <a:blip r:embed="rId10" cstate="email">
            <a:alphaModFix/>
            <a:extLst>
              <a:ext uri="{28A0092B-C50C-407E-A947-70E740481C1C}">
                <a14:useLocalDpi xmlns:a14="http://schemas.microsoft.com/office/drawing/2010/main"/>
              </a:ext>
            </a:extLst>
          </a:blip>
          <a:stretch/>
        </p:blipFill>
        <p:spPr bwMode="auto">
          <a:xfrm>
            <a:off x="6973391" y="1304637"/>
            <a:ext cx="259877" cy="288727"/>
          </a:xfrm>
          <a:prstGeom prst="rect">
            <a:avLst/>
          </a:prstGeom>
          <a:noFill/>
          <a:ln>
            <a:noFill/>
          </a:ln>
        </p:spPr>
      </p:pic>
      <p:sp>
        <p:nvSpPr>
          <p:cNvPr id="1274880867" name="Rectangle 74"/>
          <p:cNvSpPr/>
          <p:nvPr/>
        </p:nvSpPr>
        <p:spPr bwMode="auto">
          <a:xfrm>
            <a:off x="7886588" y="3744304"/>
            <a:ext cx="1053379" cy="616254"/>
          </a:xfrm>
          <a:prstGeom prst="rect">
            <a:avLst/>
          </a:prstGeom>
          <a:solidFill>
            <a:schemeClr val="accent6">
              <a:lumMod val="20000"/>
              <a:lumOff val="80000"/>
            </a:schemeClr>
          </a:solidFill>
          <a:ln w="6349" cap="flat" cmpd="sng" algn="ctr">
            <a:solidFill>
              <a:schemeClr val="bg1">
                <a:lumMod val="50196"/>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Registry </a:t>
            </a:r>
          </a:p>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Conteneurs</a:t>
            </a:r>
          </a:p>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applicatifs</a:t>
            </a:r>
          </a:p>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homologués</a:t>
            </a:r>
            <a:endParaRPr lang="fr-FR" sz="1000" b="0" i="0" u="none" strike="noStrike" cap="none" spc="0">
              <a:ln>
                <a:noFill/>
              </a:ln>
              <a:solidFill>
                <a:sysClr val="windowText" lastClr="000000"/>
              </a:solidFill>
              <a:highlight>
                <a:srgbClr val="FFFF00"/>
              </a:highlight>
              <a:latin typeface="Marianne"/>
              <a:cs typeface="Arial"/>
            </a:endParaRPr>
          </a:p>
        </p:txBody>
      </p:sp>
      <p:sp>
        <p:nvSpPr>
          <p:cNvPr id="352754816" name="Rectangle 74"/>
          <p:cNvSpPr/>
          <p:nvPr/>
        </p:nvSpPr>
        <p:spPr bwMode="auto">
          <a:xfrm>
            <a:off x="1732961" y="4463791"/>
            <a:ext cx="755541" cy="51447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Registry </a:t>
            </a:r>
          </a:p>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d’images</a:t>
            </a:r>
          </a:p>
        </p:txBody>
      </p:sp>
      <p:sp>
        <p:nvSpPr>
          <p:cNvPr id="124363769" name="Rectangle 74"/>
          <p:cNvSpPr/>
          <p:nvPr/>
        </p:nvSpPr>
        <p:spPr bwMode="auto">
          <a:xfrm>
            <a:off x="2565446" y="4463790"/>
            <a:ext cx="1155640" cy="51447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Repo</a:t>
            </a:r>
          </a:p>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infrastructure</a:t>
            </a:r>
          </a:p>
        </p:txBody>
      </p:sp>
      <p:sp>
        <p:nvSpPr>
          <p:cNvPr id="402585904" name="Rectangle 59"/>
          <p:cNvSpPr/>
          <p:nvPr/>
        </p:nvSpPr>
        <p:spPr bwMode="auto">
          <a:xfrm>
            <a:off x="151931" y="3853382"/>
            <a:ext cx="1118511" cy="610408"/>
          </a:xfrm>
          <a:prstGeom prst="rect">
            <a:avLst/>
          </a:prstGeom>
          <a:solidFill>
            <a:schemeClr val="bg1">
              <a:lumMod val="85000"/>
            </a:schemeClr>
          </a:solidFill>
          <a:ln w="12700" cap="flat" cmpd="sng" algn="ctr">
            <a:solidFill>
              <a:srgbClr val="0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50400" tIns="45720" rIns="54000" bIns="45720" numCol="1" spcCol="0" rtlCol="0" fromWordArt="0" anchor="ctr" anchorCtr="0" forceAA="0" compatLnSpc="0"/>
          <a:lstStyle/>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Analyseur </a:t>
            </a:r>
            <a:r>
              <a:rPr lang="fr-FR" sz="1000" b="0" i="0" u="none" strike="noStrike" cap="none" spc="0">
                <a:ln>
                  <a:noFill/>
                </a:ln>
                <a:solidFill>
                  <a:sysClr val="windowText" lastClr="000000"/>
                </a:solidFill>
                <a:latin typeface="Marianne"/>
                <a:ea typeface="Marianne"/>
                <a:cs typeface="Arial"/>
              </a:rPr>
              <a:t>CVE</a:t>
            </a:r>
          </a:p>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dépendances (libraries)</a:t>
            </a:r>
          </a:p>
        </p:txBody>
      </p:sp>
      <p:sp>
        <p:nvSpPr>
          <p:cNvPr id="1612461768" name="Rectangle 59"/>
          <p:cNvSpPr/>
          <p:nvPr/>
        </p:nvSpPr>
        <p:spPr bwMode="auto">
          <a:xfrm>
            <a:off x="151932" y="4586902"/>
            <a:ext cx="1118511" cy="487298"/>
          </a:xfrm>
          <a:prstGeom prst="rect">
            <a:avLst/>
          </a:prstGeom>
          <a:solidFill>
            <a:schemeClr val="bg1">
              <a:lumMod val="85000"/>
            </a:schemeClr>
          </a:solidFill>
          <a:ln w="12700" cap="flat" cmpd="sng" algn="ctr">
            <a:solidFill>
              <a:srgbClr val="0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Analyse</a:t>
            </a:r>
          </a:p>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conteneurs CVE</a:t>
            </a:r>
          </a:p>
        </p:txBody>
      </p:sp>
      <p:cxnSp>
        <p:nvCxnSpPr>
          <p:cNvPr id="286594291" name="Connecteur droit 286594290"/>
          <p:cNvCxnSpPr>
            <a:cxnSpLocks/>
          </p:cNvCxnSpPr>
          <p:nvPr/>
        </p:nvCxnSpPr>
        <p:spPr bwMode="auto">
          <a:xfrm rot="5399976" flipV="1">
            <a:off x="2756411" y="4064812"/>
            <a:ext cx="531283" cy="243609"/>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02971010" name="Connecteur droit 102971009"/>
          <p:cNvCxnSpPr>
            <a:cxnSpLocks/>
          </p:cNvCxnSpPr>
          <p:nvPr/>
        </p:nvCxnSpPr>
        <p:spPr bwMode="auto">
          <a:xfrm rot="5399976">
            <a:off x="2177485" y="3865532"/>
            <a:ext cx="531283" cy="642169"/>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pic>
        <p:nvPicPr>
          <p:cNvPr id="415225545" name="Image 415225544"/>
          <p:cNvPicPr>
            <a:picLocks noChangeAspect="1"/>
          </p:cNvPicPr>
          <p:nvPr/>
        </p:nvPicPr>
        <p:blipFill>
          <a:blip r:embed="rId11" cstate="email">
            <a:extLst>
              <a:ext uri="{28A0092B-C50C-407E-A947-70E740481C1C}">
                <a14:useLocalDpi xmlns:a14="http://schemas.microsoft.com/office/drawing/2010/main"/>
              </a:ext>
            </a:extLst>
          </a:blip>
          <a:stretch/>
        </p:blipFill>
        <p:spPr bwMode="auto">
          <a:xfrm>
            <a:off x="2095251" y="5533857"/>
            <a:ext cx="402494" cy="402494"/>
          </a:xfrm>
          <a:prstGeom prst="rect">
            <a:avLst/>
          </a:prstGeom>
        </p:spPr>
      </p:pic>
      <p:pic>
        <p:nvPicPr>
          <p:cNvPr id="200531372" name="Image 200531371"/>
          <p:cNvPicPr>
            <a:picLocks noChangeAspect="1"/>
          </p:cNvPicPr>
          <p:nvPr/>
        </p:nvPicPr>
        <p:blipFill>
          <a:blip r:embed="rId11" cstate="email">
            <a:extLst>
              <a:ext uri="{28A0092B-C50C-407E-A947-70E740481C1C}">
                <a14:useLocalDpi xmlns:a14="http://schemas.microsoft.com/office/drawing/2010/main"/>
              </a:ext>
            </a:extLst>
          </a:blip>
          <a:stretch/>
        </p:blipFill>
        <p:spPr bwMode="auto">
          <a:xfrm>
            <a:off x="11379648" y="3763197"/>
            <a:ext cx="402494" cy="402494"/>
          </a:xfrm>
          <a:prstGeom prst="rect">
            <a:avLst/>
          </a:prstGeom>
        </p:spPr>
      </p:pic>
      <p:sp>
        <p:nvSpPr>
          <p:cNvPr id="564122128" name="Rectangle 74"/>
          <p:cNvSpPr/>
          <p:nvPr/>
        </p:nvSpPr>
        <p:spPr bwMode="auto">
          <a:xfrm>
            <a:off x="7886588" y="3021840"/>
            <a:ext cx="1053379" cy="616254"/>
          </a:xfrm>
          <a:prstGeom prst="rect">
            <a:avLst/>
          </a:prstGeom>
          <a:solidFill>
            <a:schemeClr val="accent6">
              <a:lumMod val="20000"/>
              <a:lumOff val="80000"/>
            </a:schemeClr>
          </a:solidFill>
          <a:ln w="6349" cap="flat" cmpd="sng" algn="ctr">
            <a:solidFill>
              <a:schemeClr val="bg1">
                <a:lumMod val="50196"/>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Dépot</a:t>
            </a:r>
          </a:p>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Code</a:t>
            </a:r>
          </a:p>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infrastructure(gitops-argo)</a:t>
            </a:r>
          </a:p>
        </p:txBody>
      </p:sp>
      <p:pic>
        <p:nvPicPr>
          <p:cNvPr id="1383649905" name="Google Shape;115;p4"/>
          <p:cNvPicPr/>
          <p:nvPr/>
        </p:nvPicPr>
        <p:blipFill>
          <a:blip r:embed="rId10" cstate="email">
            <a:alphaModFix/>
            <a:extLst>
              <a:ext uri="{28A0092B-C50C-407E-A947-70E740481C1C}">
                <a14:useLocalDpi xmlns:a14="http://schemas.microsoft.com/office/drawing/2010/main"/>
              </a:ext>
            </a:extLst>
          </a:blip>
          <a:stretch/>
        </p:blipFill>
        <p:spPr bwMode="auto">
          <a:xfrm>
            <a:off x="7849247" y="2965281"/>
            <a:ext cx="259877" cy="288727"/>
          </a:xfrm>
          <a:prstGeom prst="rect">
            <a:avLst/>
          </a:prstGeom>
          <a:noFill/>
          <a:ln>
            <a:noFill/>
          </a:ln>
        </p:spPr>
      </p:pic>
      <p:sp>
        <p:nvSpPr>
          <p:cNvPr id="96454446" name="Rectangle 74"/>
          <p:cNvSpPr/>
          <p:nvPr/>
        </p:nvSpPr>
        <p:spPr bwMode="auto">
          <a:xfrm>
            <a:off x="4104191" y="2851137"/>
            <a:ext cx="1067717" cy="616254"/>
          </a:xfrm>
          <a:prstGeom prst="rect">
            <a:avLst/>
          </a:prstGeom>
          <a:solidFill>
            <a:schemeClr val="bg1">
              <a:lumMod val="95000"/>
            </a:schemeClr>
          </a:solidFill>
          <a:ln w="6349" cap="flat" cmpd="sng" algn="ctr">
            <a:solidFill>
              <a:schemeClr val="bg1">
                <a:lumMod val="50196"/>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Services locaux</a:t>
            </a:r>
          </a:p>
          <a:p>
            <a:pPr marL="0" marR="0" lvl="0" indent="0" algn="ctr" defTabSz="914400">
              <a:lnSpc>
                <a:spcPct val="100000"/>
              </a:lnSpc>
              <a:spcBef>
                <a:spcPts val="0"/>
              </a:spcBef>
              <a:spcAft>
                <a:spcPts val="0"/>
              </a:spcAft>
              <a:buClrTx/>
              <a:buSzTx/>
              <a:buFontTx/>
              <a:buNone/>
              <a:defRPr/>
            </a:pPr>
            <a:r>
              <a:rPr lang="fr-FR" sz="800" b="0" i="0" u="none" strike="noStrike" cap="none" spc="0">
                <a:ln>
                  <a:noFill/>
                </a:ln>
                <a:solidFill>
                  <a:sysClr val="windowText" lastClr="000000"/>
                </a:solidFill>
                <a:latin typeface="Marianne"/>
                <a:cs typeface="Arial"/>
              </a:rPr>
              <a:t>(vault, IAM, etc... )</a:t>
            </a:r>
            <a:endParaRPr lang="fr-FR" sz="800" b="0" i="0" u="none" strike="noStrike" cap="none" spc="0">
              <a:ln>
                <a:noFill/>
              </a:ln>
              <a:solidFill>
                <a:sysClr val="windowText" lastClr="000000"/>
              </a:solidFill>
              <a:highlight>
                <a:srgbClr val="FFFF00"/>
              </a:highlight>
              <a:latin typeface="Marianne"/>
              <a:cs typeface="Arial"/>
            </a:endParaRPr>
          </a:p>
        </p:txBody>
      </p:sp>
      <p:pic>
        <p:nvPicPr>
          <p:cNvPr id="105083804" name="Image 105083803"/>
          <p:cNvPicPr>
            <a:picLocks noChangeAspect="1"/>
          </p:cNvPicPr>
          <p:nvPr/>
        </p:nvPicPr>
        <p:blipFill>
          <a:blip r:embed="rId12" cstate="email">
            <a:extLst>
              <a:ext uri="{28A0092B-C50C-407E-A947-70E740481C1C}">
                <a14:useLocalDpi xmlns:a14="http://schemas.microsoft.com/office/drawing/2010/main"/>
              </a:ext>
            </a:extLst>
          </a:blip>
          <a:stretch/>
        </p:blipFill>
        <p:spPr bwMode="auto">
          <a:xfrm>
            <a:off x="5095314" y="4066906"/>
            <a:ext cx="269542" cy="269542"/>
          </a:xfrm>
          <a:prstGeom prst="rect">
            <a:avLst/>
          </a:prstGeom>
        </p:spPr>
      </p:pic>
      <p:sp>
        <p:nvSpPr>
          <p:cNvPr id="943109670" name="Rectangle 74"/>
          <p:cNvSpPr/>
          <p:nvPr/>
        </p:nvSpPr>
        <p:spPr bwMode="auto">
          <a:xfrm>
            <a:off x="6139108" y="5352091"/>
            <a:ext cx="783819" cy="616254"/>
          </a:xfrm>
          <a:prstGeom prst="rect">
            <a:avLst/>
          </a:prstGeom>
          <a:solidFill>
            <a:schemeClr val="accent5">
              <a:lumMod val="40000"/>
              <a:lumOff val="60000"/>
            </a:schemeClr>
          </a:solidFill>
          <a:ln w="6349" cap="flat" cmpd="sng" algn="ctr">
            <a:solidFill>
              <a:schemeClr val="bg1">
                <a:lumMod val="50196"/>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1" i="0" u="none" strike="noStrike" cap="none" spc="0">
                <a:ln>
                  <a:noFill/>
                </a:ln>
                <a:solidFill>
                  <a:sysClr val="windowText" lastClr="000000"/>
                </a:solidFill>
                <a:latin typeface="Marianne"/>
                <a:cs typeface="Arial"/>
              </a:rPr>
              <a:t>Console</a:t>
            </a:r>
            <a:endParaRPr sz="1000" b="1" i="0" u="none" strike="noStrike" cap="none" spc="0">
              <a:ln>
                <a:noFill/>
              </a:ln>
              <a:solidFill>
                <a:sysClr val="windowText" lastClr="000000"/>
              </a:solidFill>
              <a:highlight>
                <a:srgbClr val="FFFF00"/>
              </a:highlight>
              <a:latin typeface="Marianne"/>
              <a:cs typeface="Arial"/>
            </a:endParaRPr>
          </a:p>
        </p:txBody>
      </p:sp>
      <p:cxnSp>
        <p:nvCxnSpPr>
          <p:cNvPr id="561441023" name="Connector: Elbow 72"/>
          <p:cNvCxnSpPr>
            <a:cxnSpLocks/>
          </p:cNvCxnSpPr>
          <p:nvPr/>
        </p:nvCxnSpPr>
        <p:spPr bwMode="auto">
          <a:xfrm rot="5399942">
            <a:off x="7354797" y="2815448"/>
            <a:ext cx="282456" cy="236849"/>
          </a:xfrm>
          <a:prstGeom prst="bentConnector3">
            <a:avLst>
              <a:gd name="adj1" fmla="val 100000"/>
            </a:avLst>
          </a:prstGeom>
          <a:ln>
            <a:tailEnd type="triangle"/>
          </a:ln>
        </p:spPr>
        <p:style>
          <a:lnRef idx="1">
            <a:schemeClr val="dk1"/>
          </a:lnRef>
          <a:fillRef idx="0">
            <a:schemeClr val="dk1"/>
          </a:fillRef>
          <a:effectRef idx="0">
            <a:schemeClr val="dk1"/>
          </a:effectRef>
          <a:fontRef idx="minor">
            <a:schemeClr val="tx1"/>
          </a:fontRef>
        </p:style>
      </p:cxnSp>
      <p:sp>
        <p:nvSpPr>
          <p:cNvPr id="55820831" name="Rectangle 74"/>
          <p:cNvSpPr/>
          <p:nvPr/>
        </p:nvSpPr>
        <p:spPr bwMode="auto">
          <a:xfrm>
            <a:off x="3931352" y="5418569"/>
            <a:ext cx="1218375" cy="499712"/>
          </a:xfrm>
          <a:prstGeom prst="rect">
            <a:avLst/>
          </a:prstGeom>
          <a:solidFill>
            <a:schemeClr val="accent6">
              <a:lumMod val="20000"/>
              <a:lumOff val="80000"/>
            </a:schemeClr>
          </a:solidFill>
          <a:ln w="6349" cap="flat" cmpd="sng" algn="ctr">
            <a:solidFill>
              <a:schemeClr val="bg1">
                <a:lumMod val="50196"/>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Proxy - Bastion</a:t>
            </a:r>
          </a:p>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(observabilité / console )</a:t>
            </a:r>
            <a:endParaRPr lang="fr-FR" sz="1000" b="0" i="0" u="none" strike="noStrike" cap="none" spc="0">
              <a:ln>
                <a:noFill/>
              </a:ln>
              <a:solidFill>
                <a:sysClr val="windowText" lastClr="000000"/>
              </a:solidFill>
              <a:highlight>
                <a:srgbClr val="FFFF00"/>
              </a:highlight>
              <a:latin typeface="Marianne"/>
              <a:cs typeface="Arial"/>
            </a:endParaRPr>
          </a:p>
        </p:txBody>
      </p:sp>
      <p:cxnSp>
        <p:nvCxnSpPr>
          <p:cNvPr id="250430832" name="Straight Arrow Connector 82"/>
          <p:cNvCxnSpPr>
            <a:cxnSpLocks/>
          </p:cNvCxnSpPr>
          <p:nvPr/>
        </p:nvCxnSpPr>
        <p:spPr bwMode="auto">
          <a:xfrm rot="5399942">
            <a:off x="9025399" y="3564281"/>
            <a:ext cx="487809" cy="658665"/>
          </a:xfrm>
          <a:prstGeom prst="straightConnector1">
            <a:avLst/>
          </a:prstGeom>
          <a:ln w="9525" cap="flat" cmpd="sng" algn="ctr">
            <a:solidFill>
              <a:srgbClr val="000000"/>
            </a:solidFill>
            <a:prstDash val="lgDash"/>
            <a:tailEnd type="triangle"/>
          </a:ln>
        </p:spPr>
        <p:style>
          <a:lnRef idx="1">
            <a:schemeClr val="dk1"/>
          </a:lnRef>
          <a:fillRef idx="0">
            <a:schemeClr val="dk1"/>
          </a:fillRef>
          <a:effectRef idx="0">
            <a:schemeClr val="dk1"/>
          </a:effectRef>
          <a:fontRef idx="minor">
            <a:schemeClr val="tx1"/>
          </a:fontRef>
        </p:style>
      </p:cxnSp>
      <p:pic>
        <p:nvPicPr>
          <p:cNvPr id="500730312" name="Graphic 2" descr="Male profile with solid fill"/>
          <p:cNvPicPr>
            <a:picLocks noChangeAspect="1"/>
          </p:cNvPicPr>
          <p:nvPr/>
        </p:nvPicPr>
        <p:blipFill>
          <a:blip r:embed="rId5" cstate="email">
            <a:extLst>
              <a:ext uri="{28A0092B-C50C-407E-A947-70E740481C1C}">
                <a14:useLocalDpi xmlns:a14="http://schemas.microsoft.com/office/drawing/2010/main"/>
              </a:ext>
            </a:extLst>
          </a:blip>
          <a:stretch/>
        </p:blipFill>
        <p:spPr bwMode="auto">
          <a:xfrm>
            <a:off x="3047751" y="5319990"/>
            <a:ext cx="487496" cy="487496"/>
          </a:xfrm>
          <a:prstGeom prst="rect">
            <a:avLst/>
          </a:prstGeom>
        </p:spPr>
      </p:pic>
      <p:sp>
        <p:nvSpPr>
          <p:cNvPr id="1377581082" name="TextBox 50"/>
          <p:cNvSpPr txBox="1"/>
          <p:nvPr/>
        </p:nvSpPr>
        <p:spPr bwMode="auto">
          <a:xfrm>
            <a:off x="2948013" y="5776518"/>
            <a:ext cx="612191" cy="396274"/>
          </a:xfrm>
          <a:prstGeom prst="rect">
            <a:avLst/>
          </a:prstGeom>
          <a:noFill/>
        </p:spPr>
        <p:txBody>
          <a:bodyPr wrap="none" rtlCol="0">
            <a:spAutoFit/>
          </a:bodyPr>
          <a:lstStyle/>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rgbClr val="000000"/>
                </a:solidFill>
                <a:latin typeface="Marianne"/>
                <a:cs typeface="Arial"/>
              </a:rPr>
              <a:t>system</a:t>
            </a:r>
          </a:p>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rgbClr val="000000"/>
                </a:solidFill>
                <a:latin typeface="Marianne"/>
                <a:cs typeface="Arial"/>
              </a:rPr>
              <a:t>team</a:t>
            </a:r>
            <a:endParaRPr/>
          </a:p>
        </p:txBody>
      </p:sp>
      <p:sp>
        <p:nvSpPr>
          <p:cNvPr id="221978730" name="Rectangle 68"/>
          <p:cNvSpPr/>
          <p:nvPr/>
        </p:nvSpPr>
        <p:spPr bwMode="auto">
          <a:xfrm>
            <a:off x="6805005" y="2207672"/>
            <a:ext cx="1076748" cy="552699"/>
          </a:xfrm>
          <a:prstGeom prst="rect">
            <a:avLst/>
          </a:prstGeom>
          <a:solidFill>
            <a:schemeClr val="bg1">
              <a:lumMod val="95000"/>
            </a:schemeClr>
          </a:solidFill>
          <a:ln w="6349" cap="flat" cmpd="sng" algn="ctr">
            <a:solidFill>
              <a:srgbClr val="80808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0" i="1" u="none" strike="noStrike" cap="none" spc="0">
                <a:ln>
                  <a:noFill/>
                </a:ln>
                <a:solidFill>
                  <a:sysClr val="windowText" lastClr="000000"/>
                </a:solidFill>
                <a:latin typeface="Marianne"/>
                <a:cs typeface="Arial"/>
              </a:rPr>
              <a:t>Pen-Test / Performance</a:t>
            </a:r>
          </a:p>
          <a:p>
            <a:pPr marL="0" marR="0" lvl="0" indent="0" algn="ctr" defTabSz="914400">
              <a:lnSpc>
                <a:spcPct val="100000"/>
              </a:lnSpc>
              <a:spcBef>
                <a:spcPts val="0"/>
              </a:spcBef>
              <a:spcAft>
                <a:spcPts val="0"/>
              </a:spcAft>
              <a:buClrTx/>
              <a:buSzTx/>
              <a:buFontTx/>
              <a:buNone/>
              <a:defRPr/>
            </a:pPr>
            <a:r>
              <a:rPr lang="fr-FR" sz="1000" b="0" i="1" u="none" strike="noStrike" cap="none" spc="0">
                <a:ln>
                  <a:noFill/>
                </a:ln>
                <a:solidFill>
                  <a:sysClr val="windowText" lastClr="000000"/>
                </a:solidFill>
                <a:latin typeface="Marianne"/>
                <a:cs typeface="Arial"/>
              </a:rPr>
              <a:t>(sandbox)</a:t>
            </a:r>
            <a:endParaRPr lang="fr-FR" sz="1000" b="0" i="0" u="none" strike="noStrike" cap="none" spc="0">
              <a:ln>
                <a:noFill/>
              </a:ln>
              <a:solidFill>
                <a:sysClr val="windowText" lastClr="000000"/>
              </a:solidFill>
              <a:highlight>
                <a:srgbClr val="FFFF00"/>
              </a:highlight>
              <a:latin typeface="Marianne"/>
              <a:cs typeface="Arial"/>
            </a:endParaRPr>
          </a:p>
        </p:txBody>
      </p:sp>
      <p:pic>
        <p:nvPicPr>
          <p:cNvPr id="73215764" name="Image 73215763"/>
          <p:cNvPicPr>
            <a:picLocks noChangeAspect="1"/>
          </p:cNvPicPr>
          <p:nvPr/>
        </p:nvPicPr>
        <p:blipFill>
          <a:blip r:embed="rId13" cstate="email">
            <a:extLst>
              <a:ext uri="{28A0092B-C50C-407E-A947-70E740481C1C}">
                <a14:useLocalDpi xmlns:a14="http://schemas.microsoft.com/office/drawing/2010/main"/>
              </a:ext>
            </a:extLst>
          </a:blip>
          <a:stretch/>
        </p:blipFill>
        <p:spPr bwMode="auto">
          <a:xfrm>
            <a:off x="5291168" y="4445959"/>
            <a:ext cx="297668" cy="283419"/>
          </a:xfrm>
          <a:prstGeom prst="rect">
            <a:avLst/>
          </a:prstGeom>
        </p:spPr>
      </p:pic>
      <p:pic>
        <p:nvPicPr>
          <p:cNvPr id="455099313" name="Google Shape;3761;p238"/>
          <p:cNvPicPr/>
          <p:nvPr/>
        </p:nvPicPr>
        <p:blipFill>
          <a:blip r:embed="rId14" cstate="email">
            <a:extLst>
              <a:ext uri="{28A0092B-C50C-407E-A947-70E740481C1C}">
                <a14:useLocalDpi xmlns:a14="http://schemas.microsoft.com/office/drawing/2010/main"/>
              </a:ext>
            </a:extLst>
          </a:blip>
          <a:stretch/>
        </p:blipFill>
        <p:spPr bwMode="auto">
          <a:xfrm>
            <a:off x="4027438" y="2913233"/>
            <a:ext cx="221958" cy="217215"/>
          </a:xfrm>
          <a:prstGeom prst="rect">
            <a:avLst/>
          </a:prstGeom>
          <a:ln>
            <a:noFill/>
          </a:ln>
        </p:spPr>
      </p:pic>
      <p:sp>
        <p:nvSpPr>
          <p:cNvPr id="2035060894" name="Rectangle 68"/>
          <p:cNvSpPr/>
          <p:nvPr/>
        </p:nvSpPr>
        <p:spPr bwMode="auto">
          <a:xfrm>
            <a:off x="7211334" y="4694896"/>
            <a:ext cx="1076748" cy="328927"/>
          </a:xfrm>
          <a:prstGeom prst="rect">
            <a:avLst/>
          </a:prstGeom>
          <a:solidFill>
            <a:schemeClr val="bg1">
              <a:lumMod val="95000"/>
            </a:schemeClr>
          </a:solidFill>
          <a:ln w="6349" cap="flat" cmpd="sng" algn="ctr">
            <a:solidFill>
              <a:schemeClr val="bg1">
                <a:lumMod val="50196"/>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0" i="1" u="none" strike="noStrike" cap="none" spc="0">
                <a:ln>
                  <a:noFill/>
                </a:ln>
                <a:solidFill>
                  <a:sysClr val="windowText" lastClr="000000"/>
                </a:solidFill>
                <a:latin typeface="Marianne"/>
                <a:cs typeface="Arial"/>
              </a:rPr>
              <a:t>Scan CVE</a:t>
            </a:r>
            <a:endParaRPr sz="1000" b="0" i="1" u="none" strike="noStrike" cap="none" spc="0">
              <a:ln>
                <a:noFill/>
              </a:ln>
              <a:solidFill>
                <a:sysClr val="windowText" lastClr="000000"/>
              </a:solidFill>
              <a:highlight>
                <a:srgbClr val="FFFF00"/>
              </a:highlight>
              <a:latin typeface="Marianne"/>
              <a:cs typeface="Arial"/>
            </a:endParaRPr>
          </a:p>
        </p:txBody>
      </p:sp>
      <p:cxnSp>
        <p:nvCxnSpPr>
          <p:cNvPr id="1397364151" name="Connecteur droit 1397364150"/>
          <p:cNvCxnSpPr>
            <a:cxnSpLocks/>
          </p:cNvCxnSpPr>
          <p:nvPr/>
        </p:nvCxnSpPr>
        <p:spPr bwMode="auto">
          <a:xfrm flipV="1">
            <a:off x="3997094" y="6638868"/>
            <a:ext cx="4530585" cy="0"/>
          </a:xfrm>
          <a:prstGeom prst="line">
            <a:avLst/>
          </a:prstGeom>
          <a:ln w="9525" cap="flat" cmpd="sng" algn="ctr">
            <a:solidFill>
              <a:schemeClr val="accent1">
                <a:shade val="95000"/>
                <a:satMod val="105000"/>
              </a:schemeClr>
            </a:solidFill>
            <a:prstDash val="solid"/>
            <a:headEnd type="arrow"/>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903162986" name="Connecteur droit 903162985"/>
          <p:cNvCxnSpPr>
            <a:cxnSpLocks/>
          </p:cNvCxnSpPr>
          <p:nvPr/>
        </p:nvCxnSpPr>
        <p:spPr bwMode="auto">
          <a:xfrm flipV="1">
            <a:off x="102948" y="6638868"/>
            <a:ext cx="3582180" cy="0"/>
          </a:xfrm>
          <a:prstGeom prst="line">
            <a:avLst/>
          </a:prstGeom>
          <a:ln w="9525" cap="flat" cmpd="sng" algn="ctr">
            <a:solidFill>
              <a:schemeClr val="accent1">
                <a:shade val="95000"/>
                <a:satMod val="105000"/>
              </a:schemeClr>
            </a:solidFill>
            <a:prstDash val="solid"/>
            <a:headEnd type="arrow"/>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003246773" name="ZoneTexte 1003246772"/>
          <p:cNvSpPr txBox="1"/>
          <p:nvPr/>
        </p:nvSpPr>
        <p:spPr bwMode="auto">
          <a:xfrm>
            <a:off x="171061" y="6405924"/>
            <a:ext cx="2300981" cy="457234"/>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200"/>
              <a:t>Construction Application / </a:t>
            </a:r>
          </a:p>
          <a:p>
            <a:pPr>
              <a:defRPr/>
            </a:pPr>
            <a:r>
              <a:rPr sz="1200"/>
              <a:t>Validation fonctionnel &amp; Qualité</a:t>
            </a:r>
          </a:p>
        </p:txBody>
      </p:sp>
      <p:sp>
        <p:nvSpPr>
          <p:cNvPr id="1560971055" name="ZoneTexte 1560971054"/>
          <p:cNvSpPr txBox="1"/>
          <p:nvPr/>
        </p:nvSpPr>
        <p:spPr bwMode="auto">
          <a:xfrm>
            <a:off x="4872731" y="6405923"/>
            <a:ext cx="2809378" cy="274356"/>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200"/>
              <a:t>Dépollution / Homologation en continue</a:t>
            </a:r>
          </a:p>
        </p:txBody>
      </p:sp>
      <p:cxnSp>
        <p:nvCxnSpPr>
          <p:cNvPr id="471111853" name="Connecteur droit 471111852"/>
          <p:cNvCxnSpPr>
            <a:cxnSpLocks/>
          </p:cNvCxnSpPr>
          <p:nvPr/>
        </p:nvCxnSpPr>
        <p:spPr bwMode="auto">
          <a:xfrm flipV="1">
            <a:off x="9511039" y="6638865"/>
            <a:ext cx="2633997" cy="0"/>
          </a:xfrm>
          <a:prstGeom prst="line">
            <a:avLst/>
          </a:prstGeom>
          <a:ln w="9525" cap="flat" cmpd="sng" algn="ctr">
            <a:solidFill>
              <a:schemeClr val="accent1">
                <a:shade val="95000"/>
                <a:satMod val="105000"/>
              </a:schemeClr>
            </a:solidFill>
            <a:prstDash val="solid"/>
            <a:headEnd type="arrow"/>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117770287" name="ZoneTexte 1117770286"/>
          <p:cNvSpPr txBox="1"/>
          <p:nvPr/>
        </p:nvSpPr>
        <p:spPr bwMode="auto">
          <a:xfrm>
            <a:off x="10230912" y="6340694"/>
            <a:ext cx="1504608" cy="274356"/>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200"/>
              <a:t>Espace d’exécution</a:t>
            </a:r>
          </a:p>
        </p:txBody>
      </p:sp>
      <p:pic>
        <p:nvPicPr>
          <p:cNvPr id="657592153" name="Image 657592152"/>
          <p:cNvPicPr>
            <a:picLocks noChangeAspect="1"/>
          </p:cNvPicPr>
          <p:nvPr/>
        </p:nvPicPr>
        <p:blipFill>
          <a:blip r:embed="rId12" cstate="email">
            <a:extLst>
              <a:ext uri="{28A0092B-C50C-407E-A947-70E740481C1C}">
                <a14:useLocalDpi xmlns:a14="http://schemas.microsoft.com/office/drawing/2010/main"/>
              </a:ext>
            </a:extLst>
          </a:blip>
          <a:stretch/>
        </p:blipFill>
        <p:spPr bwMode="auto">
          <a:xfrm>
            <a:off x="7746982" y="4108179"/>
            <a:ext cx="269542" cy="269542"/>
          </a:xfrm>
          <a:prstGeom prst="rect">
            <a:avLst/>
          </a:prstGeom>
        </p:spPr>
      </p:pic>
      <p:cxnSp>
        <p:nvCxnSpPr>
          <p:cNvPr id="401094521" name="Connecteur en angle 401094520"/>
          <p:cNvCxnSpPr>
            <a:cxnSpLocks/>
            <a:stCxn id="1192773044" idx="3"/>
            <a:endCxn id="1274880867" idx="1"/>
          </p:cNvCxnSpPr>
          <p:nvPr/>
        </p:nvCxnSpPr>
        <p:spPr bwMode="auto">
          <a:xfrm flipV="1">
            <a:off x="6874669" y="4052432"/>
            <a:ext cx="1011918" cy="226748"/>
          </a:xfrm>
          <a:prstGeom prst="bentConnector3">
            <a:avLst>
              <a:gd name="adj1" fmla="val 50000"/>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19875178" name="Connecteur en angle 119875177"/>
          <p:cNvCxnSpPr>
            <a:cxnSpLocks/>
          </p:cNvCxnSpPr>
          <p:nvPr/>
        </p:nvCxnSpPr>
        <p:spPr bwMode="auto">
          <a:xfrm flipV="1">
            <a:off x="6874669" y="3574303"/>
            <a:ext cx="987221" cy="498962"/>
          </a:xfrm>
          <a:prstGeom prst="bentConnector5">
            <a:avLst>
              <a:gd name="adj1" fmla="val 34559"/>
              <a:gd name="adj2" fmla="val 50201"/>
              <a:gd name="adj3" fmla="val 35398"/>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527443467" name="Connecteur en angle 527443466"/>
          <p:cNvCxnSpPr>
            <a:cxnSpLocks/>
            <a:stCxn id="943109670" idx="3"/>
            <a:endCxn id="1965766160" idx="2"/>
          </p:cNvCxnSpPr>
          <p:nvPr/>
        </p:nvCxnSpPr>
        <p:spPr bwMode="auto">
          <a:xfrm flipV="1">
            <a:off x="6922928" y="4371320"/>
            <a:ext cx="3890864" cy="1288898"/>
          </a:xfrm>
          <a:prstGeom prst="bentConnector2">
            <a:avLst/>
          </a:prstGeom>
          <a:ln w="9525" cap="flat" cmpd="sng" algn="ctr">
            <a:solidFill>
              <a:schemeClr val="accent1">
                <a:shade val="95000"/>
                <a:satMod val="105000"/>
              </a:schemeClr>
            </a:solidFill>
            <a:prstDash val="solid"/>
            <a:tailEnd type="triangle" len="med"/>
          </a:ln>
        </p:spPr>
        <p:style>
          <a:lnRef idx="1">
            <a:schemeClr val="accent1">
              <a:shade val="50000"/>
            </a:schemeClr>
          </a:lnRef>
          <a:fillRef idx="0">
            <a:schemeClr val="accent1"/>
          </a:fillRef>
          <a:effectRef idx="0">
            <a:schemeClr val="accent1"/>
          </a:effectRef>
          <a:fontRef idx="minor">
            <a:schemeClr val="tx1"/>
          </a:fontRef>
        </p:style>
      </p:cxnSp>
      <p:cxnSp>
        <p:nvCxnSpPr>
          <p:cNvPr id="885170307" name="Connecteur en angle 885170306"/>
          <p:cNvCxnSpPr>
            <a:cxnSpLocks/>
            <a:stCxn id="1274880867" idx="2"/>
            <a:endCxn id="2035060894" idx="3"/>
          </p:cNvCxnSpPr>
          <p:nvPr/>
        </p:nvCxnSpPr>
        <p:spPr bwMode="auto">
          <a:xfrm rot="5399976">
            <a:off x="8101280" y="4547363"/>
            <a:ext cx="498800" cy="125193"/>
          </a:xfrm>
          <a:prstGeom prst="bentConnector2">
            <a:avLst/>
          </a:prstGeom>
          <a:ln w="9525" cap="flat" cmpd="sng" algn="ctr">
            <a:solidFill>
              <a:schemeClr val="accent1">
                <a:shade val="95000"/>
                <a:satMod val="105000"/>
              </a:schemeClr>
            </a:solidFill>
            <a:prstDash val="solid"/>
            <a:headEnd type="triangle"/>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4122854" name="Connecteur en angle 14122853"/>
          <p:cNvCxnSpPr>
            <a:cxnSpLocks/>
          </p:cNvCxnSpPr>
          <p:nvPr/>
        </p:nvCxnSpPr>
        <p:spPr bwMode="auto">
          <a:xfrm rot="5399976" flipV="1">
            <a:off x="6579849" y="4267958"/>
            <a:ext cx="390533" cy="898023"/>
          </a:xfrm>
          <a:prstGeom prst="bentConnector2">
            <a:avLst/>
          </a:prstGeom>
          <a:ln w="9525" cap="flat" cmpd="sng" algn="ctr">
            <a:solidFill>
              <a:schemeClr val="accent1">
                <a:shade val="95000"/>
                <a:satMod val="105000"/>
              </a:schemeClr>
            </a:solidFill>
            <a:prstDash val="solid"/>
            <a:headEnd type="triangle"/>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064297465" name="Connecteur en angle 1064297464"/>
          <p:cNvCxnSpPr>
            <a:cxnSpLocks/>
          </p:cNvCxnSpPr>
          <p:nvPr/>
        </p:nvCxnSpPr>
        <p:spPr bwMode="auto">
          <a:xfrm rot="16199969" flipH="1">
            <a:off x="4572406" y="988872"/>
            <a:ext cx="45720" cy="1848750"/>
          </a:xfrm>
          <a:prstGeom prst="bentConnector2">
            <a:avLst/>
          </a:prstGeom>
          <a:ln w="9525" cap="flat" cmpd="sng" algn="ctr">
            <a:solidFill>
              <a:schemeClr val="accent1">
                <a:shade val="95000"/>
                <a:satMod val="105000"/>
              </a:schemeClr>
            </a:solidFill>
            <a:prstDash val="solid"/>
            <a:tailEnd type="triangle" len="med"/>
          </a:ln>
        </p:spPr>
        <p:style>
          <a:lnRef idx="1">
            <a:schemeClr val="accent1">
              <a:shade val="50000"/>
            </a:schemeClr>
          </a:lnRef>
          <a:fillRef idx="0">
            <a:schemeClr val="accent1"/>
          </a:fillRef>
          <a:effectRef idx="0">
            <a:schemeClr val="accent1"/>
          </a:effectRef>
          <a:fontRef idx="minor">
            <a:schemeClr val="tx1"/>
          </a:fontRef>
        </p:style>
      </p:cxnSp>
      <p:sp>
        <p:nvSpPr>
          <p:cNvPr id="1543878210" name="TextBox 162"/>
          <p:cNvSpPr txBox="1"/>
          <p:nvPr/>
        </p:nvSpPr>
        <p:spPr bwMode="auto">
          <a:xfrm>
            <a:off x="5420057" y="3467391"/>
            <a:ext cx="1288087" cy="396274"/>
          </a:xfrm>
          <a:prstGeom prst="rect">
            <a:avLst/>
          </a:prstGeom>
          <a:noFill/>
        </p:spPr>
        <p:txBody>
          <a:bodyPr wrap="square" rtlCol="0">
            <a:spAutoFit/>
          </a:bodyPr>
          <a:lstStyle/>
          <a:p>
            <a:pPr marL="0" marR="0" lvl="0" indent="0" algn="ctr" defTabSz="914400">
              <a:lnSpc>
                <a:spcPct val="100000"/>
              </a:lnSpc>
              <a:spcBef>
                <a:spcPts val="0"/>
              </a:spcBef>
              <a:spcAft>
                <a:spcPts val="0"/>
              </a:spcAft>
              <a:buClrTx/>
              <a:buSzTx/>
              <a:buFontTx/>
              <a:buNone/>
              <a:defRPr/>
            </a:pPr>
            <a:r>
              <a:rPr lang="fr-FR" sz="1000" b="1" i="1" u="none" strike="noStrike" cap="none" spc="0">
                <a:ln>
                  <a:noFill/>
                </a:ln>
                <a:solidFill>
                  <a:srgbClr val="000000"/>
                </a:solidFill>
                <a:latin typeface="Marianne"/>
                <a:cs typeface="Arial"/>
              </a:rPr>
              <a:t>(3a) compilation release + Issues</a:t>
            </a:r>
            <a:endParaRPr sz="1000" b="1" i="1" u="none" strike="noStrike" cap="none" spc="0">
              <a:ln>
                <a:noFill/>
              </a:ln>
              <a:solidFill>
                <a:srgbClr val="000000"/>
              </a:solidFill>
              <a:latin typeface="Marianne"/>
              <a:cs typeface="Arial"/>
            </a:endParaRPr>
          </a:p>
        </p:txBody>
      </p:sp>
      <p:cxnSp>
        <p:nvCxnSpPr>
          <p:cNvPr id="1215064539" name="Connecteur en angle 1215064538"/>
          <p:cNvCxnSpPr>
            <a:cxnSpLocks/>
          </p:cNvCxnSpPr>
          <p:nvPr/>
        </p:nvCxnSpPr>
        <p:spPr bwMode="auto">
          <a:xfrm flipH="1" flipV="1">
            <a:off x="3665485" y="2180347"/>
            <a:ext cx="1945953" cy="768007"/>
          </a:xfrm>
          <a:prstGeom prst="bentConnector5">
            <a:avLst>
              <a:gd name="adj1" fmla="val -2194"/>
              <a:gd name="adj2" fmla="val 48101"/>
              <a:gd name="adj3" fmla="val 9706"/>
            </a:avLst>
          </a:prstGeom>
          <a:ln w="9525" cap="flat" cmpd="sng" algn="ctr">
            <a:solidFill>
              <a:srgbClr val="FF0000"/>
            </a:solidFill>
            <a:prstDash val="solid"/>
            <a:tailEnd type="triangle" len="med"/>
          </a:ln>
        </p:spPr>
        <p:style>
          <a:lnRef idx="1">
            <a:schemeClr val="accent1">
              <a:shade val="50000"/>
            </a:schemeClr>
          </a:lnRef>
          <a:fillRef idx="0">
            <a:schemeClr val="accent1"/>
          </a:fillRef>
          <a:effectRef idx="0">
            <a:schemeClr val="accent1"/>
          </a:effectRef>
          <a:fontRef idx="minor">
            <a:schemeClr val="tx1"/>
          </a:fontRef>
        </p:style>
      </p:cxnSp>
      <p:sp>
        <p:nvSpPr>
          <p:cNvPr id="647516548" name="Rectangle 111"/>
          <p:cNvSpPr/>
          <p:nvPr/>
        </p:nvSpPr>
        <p:spPr bwMode="auto">
          <a:xfrm>
            <a:off x="2806584" y="1857939"/>
            <a:ext cx="878544" cy="400110"/>
          </a:xfrm>
          <a:prstGeom prst="rect">
            <a:avLst/>
          </a:prstGeom>
          <a:solidFill>
            <a:schemeClr val="bg1">
              <a:lumMod val="85000"/>
            </a:schemeClr>
          </a:solidFill>
          <a:ln w="12700" cap="flat" cmpd="sng" algn="ctr">
            <a:solidFill>
              <a:srgbClr val="0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Ordonnanceur dev</a:t>
            </a:r>
            <a:endParaRPr lang="fr-FR" sz="1000" b="0" i="0" u="none" strike="noStrike" cap="none" spc="0">
              <a:ln>
                <a:noFill/>
              </a:ln>
              <a:solidFill>
                <a:sysClr val="windowText" lastClr="000000"/>
              </a:solidFill>
              <a:highlight>
                <a:srgbClr val="FFFF00"/>
              </a:highlight>
              <a:latin typeface="Marianne"/>
              <a:cs typeface="Arial"/>
            </a:endParaRPr>
          </a:p>
        </p:txBody>
      </p:sp>
      <p:sp>
        <p:nvSpPr>
          <p:cNvPr id="361585215" name="TextBox 57"/>
          <p:cNvSpPr txBox="1"/>
          <p:nvPr/>
        </p:nvSpPr>
        <p:spPr bwMode="auto">
          <a:xfrm>
            <a:off x="3245857" y="1464788"/>
            <a:ext cx="2365904" cy="243875"/>
          </a:xfrm>
          <a:prstGeom prst="rect">
            <a:avLst/>
          </a:prstGeom>
          <a:noFill/>
        </p:spPr>
        <p:txBody>
          <a:bodyPr wrap="square" rtlCol="0">
            <a:spAutoFit/>
          </a:bodyPr>
          <a:lstStyle/>
          <a:p>
            <a:pPr lvl="0" algn="l" defTabSz="914400">
              <a:lnSpc>
                <a:spcPct val="100000"/>
              </a:lnSpc>
              <a:spcBef>
                <a:spcPts val="0"/>
              </a:spcBef>
              <a:spcAft>
                <a:spcPts val="0"/>
              </a:spcAft>
              <a:defRPr/>
            </a:pPr>
            <a:r>
              <a:rPr lang="fr-FR" sz="1000" b="1" i="1" u="none" strike="noStrike" cap="none" spc="0">
                <a:ln>
                  <a:noFill/>
                </a:ln>
                <a:solidFill>
                  <a:srgbClr val="000000"/>
                </a:solidFill>
                <a:latin typeface="Marianne"/>
                <a:cs typeface="Arial"/>
              </a:rPr>
              <a:t>(2b) Get Synchronisation de code</a:t>
            </a:r>
            <a:endParaRPr b="1"/>
          </a:p>
        </p:txBody>
      </p:sp>
      <p:cxnSp>
        <p:nvCxnSpPr>
          <p:cNvPr id="1467003098" name="Connecteur en angle 1467003097"/>
          <p:cNvCxnSpPr>
            <a:cxnSpLocks/>
            <a:endCxn id="9968675" idx="0"/>
          </p:cNvCxnSpPr>
          <p:nvPr/>
        </p:nvCxnSpPr>
        <p:spPr bwMode="auto">
          <a:xfrm rot="10799989" flipV="1">
            <a:off x="2110732" y="1661020"/>
            <a:ext cx="3398894" cy="246696"/>
          </a:xfrm>
          <a:prstGeom prst="bentConnector2">
            <a:avLst/>
          </a:prstGeom>
          <a:ln w="9525" cap="flat" cmpd="sng" algn="ctr">
            <a:solidFill>
              <a:schemeClr val="accent1">
                <a:shade val="95000"/>
                <a:satMod val="105000"/>
              </a:schemeClr>
            </a:solidFill>
            <a:prstDash val="solid"/>
            <a:tailEnd type="triangle" len="med"/>
          </a:ln>
        </p:spPr>
        <p:style>
          <a:lnRef idx="1">
            <a:schemeClr val="accent1">
              <a:shade val="50000"/>
            </a:schemeClr>
          </a:lnRef>
          <a:fillRef idx="0">
            <a:schemeClr val="accent1"/>
          </a:fillRef>
          <a:effectRef idx="0">
            <a:schemeClr val="accent1"/>
          </a:effectRef>
          <a:fontRef idx="minor">
            <a:schemeClr val="tx1"/>
          </a:fontRef>
        </p:style>
      </p:cxnSp>
      <p:sp>
        <p:nvSpPr>
          <p:cNvPr id="378727117" name="TextBox 162"/>
          <p:cNvSpPr txBox="1"/>
          <p:nvPr/>
        </p:nvSpPr>
        <p:spPr bwMode="auto">
          <a:xfrm>
            <a:off x="3790612" y="1905704"/>
            <a:ext cx="1671205" cy="243874"/>
          </a:xfrm>
          <a:prstGeom prst="rect">
            <a:avLst/>
          </a:prstGeom>
          <a:noFill/>
        </p:spPr>
        <p:txBody>
          <a:bodyPr wrap="square" rtlCol="0">
            <a:spAutoFit/>
          </a:bodyPr>
          <a:lstStyle/>
          <a:p>
            <a:pPr marL="0" marR="0" lvl="0" indent="0" algn="ctr" defTabSz="914400">
              <a:lnSpc>
                <a:spcPct val="100000"/>
              </a:lnSpc>
              <a:spcBef>
                <a:spcPts val="0"/>
              </a:spcBef>
              <a:spcAft>
                <a:spcPts val="0"/>
              </a:spcAft>
              <a:buClrTx/>
              <a:buSzTx/>
              <a:buFontTx/>
              <a:buNone/>
              <a:defRPr/>
            </a:pPr>
            <a:r>
              <a:rPr lang="fr-FR" sz="1000" b="1" i="1" u="none" strike="noStrike" cap="none" spc="0">
                <a:ln>
                  <a:noFill/>
                </a:ln>
                <a:solidFill>
                  <a:srgbClr val="C00000"/>
                </a:solidFill>
                <a:latin typeface="Marianne"/>
                <a:cs typeface="Arial"/>
              </a:rPr>
              <a:t>(3b) Issues ‘shift-left’</a:t>
            </a:r>
            <a:endParaRPr sz="1000" b="1" i="1" u="none" strike="noStrike" cap="none" spc="0">
              <a:ln>
                <a:noFill/>
              </a:ln>
              <a:solidFill>
                <a:srgbClr val="C00000"/>
              </a:solidFill>
              <a:latin typeface="Marianne"/>
              <a:cs typeface="Arial"/>
            </a:endParaRPr>
          </a:p>
        </p:txBody>
      </p:sp>
      <p:sp>
        <p:nvSpPr>
          <p:cNvPr id="390915983" name="TextBox 162"/>
          <p:cNvSpPr txBox="1"/>
          <p:nvPr/>
        </p:nvSpPr>
        <p:spPr bwMode="auto">
          <a:xfrm>
            <a:off x="7138698" y="5380242"/>
            <a:ext cx="2415749" cy="701075"/>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fr-FR" sz="1000" b="1" i="1" u="none" strike="noStrike" cap="none" spc="0">
                <a:ln>
                  <a:noFill/>
                </a:ln>
                <a:solidFill>
                  <a:schemeClr val="accent5">
                    <a:lumMod val="75000"/>
                  </a:schemeClr>
                </a:solidFill>
                <a:latin typeface="Marianne"/>
                <a:cs typeface="Arial"/>
              </a:rPr>
              <a:t>(4) - provisionning environnement </a:t>
            </a:r>
          </a:p>
          <a:p>
            <a:pPr marL="0" marR="0" lvl="0" indent="0" algn="l" defTabSz="914400">
              <a:lnSpc>
                <a:spcPct val="100000"/>
              </a:lnSpc>
              <a:spcBef>
                <a:spcPts val="0"/>
              </a:spcBef>
              <a:spcAft>
                <a:spcPts val="0"/>
              </a:spcAft>
              <a:buClrTx/>
              <a:buSzTx/>
              <a:buFontTx/>
              <a:buNone/>
              <a:defRPr/>
            </a:pPr>
            <a:endParaRPr sz="1000" b="0" i="1" u="none" strike="noStrike" cap="none" spc="0">
              <a:ln>
                <a:noFill/>
              </a:ln>
              <a:solidFill>
                <a:schemeClr val="accent5">
                  <a:lumMod val="75000"/>
                </a:schemeClr>
              </a:solidFill>
              <a:latin typeface="Marianne"/>
              <a:cs typeface="Arial"/>
            </a:endParaRPr>
          </a:p>
          <a:p>
            <a:pPr marL="0" marR="0" lvl="0" indent="0" algn="l" defTabSz="914400">
              <a:lnSpc>
                <a:spcPct val="100000"/>
              </a:lnSpc>
              <a:spcBef>
                <a:spcPts val="0"/>
              </a:spcBef>
              <a:spcAft>
                <a:spcPts val="0"/>
              </a:spcAft>
              <a:buClrTx/>
              <a:buSzTx/>
              <a:buFontTx/>
              <a:buNone/>
              <a:defRPr/>
            </a:pPr>
            <a:r>
              <a:rPr lang="fr-FR" sz="1000" b="0" i="1" u="none" strike="noStrike" cap="none" spc="0">
                <a:ln>
                  <a:noFill/>
                </a:ln>
                <a:solidFill>
                  <a:schemeClr val="accent5">
                    <a:lumMod val="75000"/>
                  </a:schemeClr>
                </a:solidFill>
                <a:latin typeface="Marianne"/>
                <a:cs typeface="Arial"/>
              </a:rPr>
              <a:t>( production / hors prod / sand box)</a:t>
            </a:r>
          </a:p>
          <a:p>
            <a:pPr marL="0" marR="0" lvl="0" indent="0" algn="l" defTabSz="914400">
              <a:lnSpc>
                <a:spcPct val="100000"/>
              </a:lnSpc>
              <a:spcBef>
                <a:spcPts val="0"/>
              </a:spcBef>
              <a:spcAft>
                <a:spcPts val="0"/>
              </a:spcAft>
              <a:buClrTx/>
              <a:buSzTx/>
              <a:buFontTx/>
              <a:buNone/>
              <a:defRPr/>
            </a:pPr>
            <a:r>
              <a:rPr sz="1000" b="0" i="1" u="none" strike="noStrike" cap="none" spc="0">
                <a:ln>
                  <a:noFill/>
                </a:ln>
                <a:solidFill>
                  <a:schemeClr val="accent5">
                    <a:lumMod val="75000"/>
                  </a:schemeClr>
                </a:solidFill>
                <a:latin typeface="Marianne"/>
                <a:cs typeface="Arial"/>
              </a:rPr>
              <a:t>et get observabilité (non sensible)</a:t>
            </a:r>
            <a:endParaRPr sz="1000" b="1" i="1" u="none" strike="noStrike" cap="none" spc="0">
              <a:ln>
                <a:noFill/>
              </a:ln>
              <a:solidFill>
                <a:schemeClr val="accent5">
                  <a:lumMod val="75000"/>
                </a:schemeClr>
              </a:solidFill>
              <a:latin typeface="Marianne"/>
              <a:cs typeface="Arial"/>
            </a:endParaRPr>
          </a:p>
        </p:txBody>
      </p:sp>
      <p:sp>
        <p:nvSpPr>
          <p:cNvPr id="297606076" name="TextBox 162"/>
          <p:cNvSpPr txBox="1"/>
          <p:nvPr/>
        </p:nvSpPr>
        <p:spPr bwMode="auto">
          <a:xfrm>
            <a:off x="8781260" y="4465645"/>
            <a:ext cx="1675827" cy="396274"/>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fr-FR" sz="1000" b="1" i="1" u="none" strike="noStrike" cap="none" spc="0">
                <a:ln>
                  <a:noFill/>
                </a:ln>
                <a:solidFill>
                  <a:schemeClr val="accent5">
                    <a:lumMod val="75000"/>
                  </a:schemeClr>
                </a:solidFill>
                <a:latin typeface="Marianne"/>
                <a:cs typeface="Arial"/>
              </a:rPr>
              <a:t>(5) - pull et déploiement</a:t>
            </a:r>
          </a:p>
          <a:p>
            <a:pPr marL="0" marR="0" lvl="0" indent="0" algn="l" defTabSz="914400">
              <a:lnSpc>
                <a:spcPct val="100000"/>
              </a:lnSpc>
              <a:spcBef>
                <a:spcPts val="0"/>
              </a:spcBef>
              <a:spcAft>
                <a:spcPts val="0"/>
              </a:spcAft>
              <a:buClrTx/>
              <a:buSzTx/>
              <a:buFontTx/>
              <a:buNone/>
              <a:defRPr/>
            </a:pPr>
            <a:r>
              <a:rPr lang="fr-FR" sz="1000" b="1" i="1" u="none" strike="noStrike" cap="none" spc="0">
                <a:ln>
                  <a:noFill/>
                </a:ln>
                <a:solidFill>
                  <a:schemeClr val="accent5">
                    <a:lumMod val="75000"/>
                  </a:schemeClr>
                </a:solidFill>
                <a:latin typeface="Marianne"/>
                <a:cs typeface="Arial"/>
              </a:rPr>
              <a:t>( blue/green )</a:t>
            </a:r>
            <a:endParaRPr sz="1000" b="1" i="1" u="none" strike="noStrike" cap="none" spc="0">
              <a:ln>
                <a:noFill/>
              </a:ln>
              <a:solidFill>
                <a:schemeClr val="accent5">
                  <a:lumMod val="75000"/>
                </a:schemeClr>
              </a:solidFill>
              <a:latin typeface="Marianne"/>
              <a:cs typeface="Arial"/>
            </a:endParaRPr>
          </a:p>
        </p:txBody>
      </p:sp>
      <p:pic>
        <p:nvPicPr>
          <p:cNvPr id="1016656034" name="Graphic 2" descr="Male profile with solid fill"/>
          <p:cNvPicPr>
            <a:picLocks noChangeAspect="1"/>
          </p:cNvPicPr>
          <p:nvPr/>
        </p:nvPicPr>
        <p:blipFill>
          <a:blip r:embed="rId5" cstate="email">
            <a:extLst>
              <a:ext uri="{28A0092B-C50C-407E-A947-70E740481C1C}">
                <a14:useLocalDpi xmlns:a14="http://schemas.microsoft.com/office/drawing/2010/main"/>
              </a:ext>
            </a:extLst>
          </a:blip>
          <a:stretch/>
        </p:blipFill>
        <p:spPr bwMode="auto">
          <a:xfrm>
            <a:off x="10584289" y="1784369"/>
            <a:ext cx="487496" cy="487496"/>
          </a:xfrm>
          <a:prstGeom prst="rect">
            <a:avLst/>
          </a:prstGeom>
        </p:spPr>
      </p:pic>
      <p:sp>
        <p:nvSpPr>
          <p:cNvPr id="2020518814" name="TextBox 50"/>
          <p:cNvSpPr txBox="1"/>
          <p:nvPr/>
        </p:nvSpPr>
        <p:spPr bwMode="auto">
          <a:xfrm>
            <a:off x="10539291" y="2211466"/>
            <a:ext cx="653796" cy="243874"/>
          </a:xfrm>
          <a:prstGeom prst="rect">
            <a:avLst/>
          </a:prstGeom>
          <a:noFill/>
        </p:spPr>
        <p:txBody>
          <a:bodyPr wrap="none" rtlCol="0">
            <a:spAutoFit/>
          </a:bodyPr>
          <a:lstStyle/>
          <a:p>
            <a:pPr marL="0" marR="0" lvl="0" indent="0" algn="l" defTabSz="914400">
              <a:lnSpc>
                <a:spcPct val="100000"/>
              </a:lnSpc>
              <a:spcBef>
                <a:spcPts val="0"/>
              </a:spcBef>
              <a:spcAft>
                <a:spcPts val="0"/>
              </a:spcAft>
              <a:buClrTx/>
              <a:buSzTx/>
              <a:buFontTx/>
              <a:buNone/>
              <a:defRPr/>
            </a:pPr>
            <a:r>
              <a:rPr lang="fr-FR" sz="1000" b="0" i="0" u="none" strike="noStrike" cap="none" spc="0">
                <a:ln>
                  <a:noFill/>
                </a:ln>
                <a:solidFill>
                  <a:srgbClr val="000000"/>
                </a:solidFill>
                <a:latin typeface="Marianne"/>
                <a:cs typeface="Arial"/>
              </a:rPr>
              <a:t>Usagers</a:t>
            </a:r>
            <a:endParaRPr/>
          </a:p>
        </p:txBody>
      </p:sp>
      <p:cxnSp>
        <p:nvCxnSpPr>
          <p:cNvPr id="982275877" name="Connecteur droit 982275876"/>
          <p:cNvCxnSpPr>
            <a:cxnSpLocks/>
            <a:stCxn id="2020518814" idx="2"/>
          </p:cNvCxnSpPr>
          <p:nvPr/>
        </p:nvCxnSpPr>
        <p:spPr bwMode="auto">
          <a:xfrm rot="5399976" flipV="1">
            <a:off x="10734562" y="2593852"/>
            <a:ext cx="277020" cy="0"/>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677794562" name="TextBox 162"/>
          <p:cNvSpPr txBox="1"/>
          <p:nvPr/>
        </p:nvSpPr>
        <p:spPr bwMode="auto">
          <a:xfrm>
            <a:off x="3601617" y="6050855"/>
            <a:ext cx="3676769" cy="243875"/>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fr-FR" sz="1000" b="1" i="1" u="none" strike="noStrike" cap="none" spc="0">
                <a:ln>
                  <a:noFill/>
                </a:ln>
                <a:solidFill>
                  <a:schemeClr val="accent5">
                    <a:lumMod val="75000"/>
                  </a:schemeClr>
                </a:solidFill>
                <a:latin typeface="Marianne"/>
                <a:cs typeface="Arial"/>
              </a:rPr>
              <a:t>(6) - Observabilité</a:t>
            </a:r>
          </a:p>
        </p:txBody>
      </p:sp>
      <p:sp>
        <p:nvSpPr>
          <p:cNvPr id="2104907948" name="TextBox 57"/>
          <p:cNvSpPr txBox="1"/>
          <p:nvPr/>
        </p:nvSpPr>
        <p:spPr bwMode="auto">
          <a:xfrm>
            <a:off x="3685129" y="1733646"/>
            <a:ext cx="1681995" cy="243875"/>
          </a:xfrm>
          <a:prstGeom prst="rect">
            <a:avLst/>
          </a:prstGeom>
          <a:noFill/>
        </p:spPr>
        <p:txBody>
          <a:bodyPr wrap="square" rtlCol="0">
            <a:spAutoFit/>
          </a:bodyPr>
          <a:lstStyle/>
          <a:p>
            <a:pPr lvl="0" algn="l" defTabSz="914400">
              <a:lnSpc>
                <a:spcPct val="100000"/>
              </a:lnSpc>
              <a:spcBef>
                <a:spcPts val="0"/>
              </a:spcBef>
              <a:spcAft>
                <a:spcPts val="0"/>
              </a:spcAft>
              <a:defRPr/>
            </a:pPr>
            <a:r>
              <a:rPr lang="fr-FR" sz="1000" b="1" i="1" u="none" strike="noStrike" cap="none" spc="0">
                <a:ln>
                  <a:noFill/>
                </a:ln>
                <a:solidFill>
                  <a:srgbClr val="000000"/>
                </a:solidFill>
                <a:latin typeface="Marianne"/>
                <a:cs typeface="Arial"/>
              </a:rPr>
              <a:t>(2a) API déclenchement</a:t>
            </a:r>
          </a:p>
        </p:txBody>
      </p:sp>
      <p:sp>
        <p:nvSpPr>
          <p:cNvPr id="2030440406" name="ZoneTexte 2030440405"/>
          <p:cNvSpPr txBox="1"/>
          <p:nvPr/>
        </p:nvSpPr>
        <p:spPr bwMode="auto">
          <a:xfrm>
            <a:off x="9540606" y="5772893"/>
            <a:ext cx="2790927" cy="43945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marL="0" marR="0" lvl="0" indent="0" algn="l" defTabSz="914400">
              <a:lnSpc>
                <a:spcPts val="1299"/>
              </a:lnSpc>
              <a:spcBef>
                <a:spcPts val="599"/>
              </a:spcBef>
              <a:spcAft>
                <a:spcPts val="0"/>
              </a:spcAft>
              <a:buClrTx/>
              <a:buSzTx/>
              <a:buFontTx/>
              <a:buNone/>
              <a:defRPr/>
            </a:pPr>
            <a:r>
              <a:rPr lang="fr-FR" sz="1200" b="1" i="0" u="none" strike="noStrike" cap="none" spc="0">
                <a:ln>
                  <a:noFill/>
                </a:ln>
                <a:solidFill>
                  <a:srgbClr val="000000"/>
                </a:solidFill>
                <a:latin typeface="Marianne"/>
                <a:cs typeface="Arial"/>
              </a:rPr>
              <a:t>Infrastructure(s)</a:t>
            </a:r>
            <a:endParaRPr lang="fr-FR" sz="900" b="1" i="0" u="none" strike="noStrike" cap="none" spc="0">
              <a:ln>
                <a:noFill/>
              </a:ln>
              <a:solidFill>
                <a:srgbClr val="000000"/>
              </a:solidFill>
              <a:latin typeface="Marianne"/>
              <a:cs typeface="Arial"/>
            </a:endParaRPr>
          </a:p>
          <a:p>
            <a:pPr algn="l">
              <a:defRPr/>
            </a:pPr>
            <a:r>
              <a:rPr lang="fr-FR" sz="1200" b="1" i="0" u="none" strike="noStrike" cap="none" spc="0">
                <a:ln>
                  <a:noFill/>
                </a:ln>
                <a:solidFill>
                  <a:srgbClr val="000000"/>
                </a:solidFill>
                <a:latin typeface="Marianne"/>
                <a:cs typeface="Arial"/>
              </a:rPr>
              <a:t>Cloud Pi ou/et Cloud Public </a:t>
            </a:r>
            <a:endParaRPr sz="1200"/>
          </a:p>
        </p:txBody>
      </p:sp>
      <p:cxnSp>
        <p:nvCxnSpPr>
          <p:cNvPr id="2032233135" name="Connecteur droit 2032233134"/>
          <p:cNvCxnSpPr>
            <a:cxnSpLocks/>
          </p:cNvCxnSpPr>
          <p:nvPr/>
        </p:nvCxnSpPr>
        <p:spPr bwMode="auto">
          <a:xfrm flipV="1">
            <a:off x="3467084" y="5594346"/>
            <a:ext cx="464268" cy="0"/>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179693212" name="Connecteur droit 1179693211"/>
          <p:cNvCxnSpPr>
            <a:cxnSpLocks/>
          </p:cNvCxnSpPr>
          <p:nvPr/>
        </p:nvCxnSpPr>
        <p:spPr bwMode="auto">
          <a:xfrm flipV="1">
            <a:off x="5230085" y="5660218"/>
            <a:ext cx="834016" cy="0"/>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860246811" name="Rectangle 71"/>
          <p:cNvSpPr/>
          <p:nvPr/>
        </p:nvSpPr>
        <p:spPr bwMode="auto">
          <a:xfrm>
            <a:off x="6139108" y="5244570"/>
            <a:ext cx="783821" cy="21849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600" b="1" i="0" u="none" strike="noStrike" cap="none" spc="0">
                <a:ln>
                  <a:noFill/>
                </a:ln>
                <a:solidFill>
                  <a:sysClr val="windowText" lastClr="000000"/>
                </a:solidFill>
                <a:latin typeface="Marianne"/>
                <a:cs typeface="Arial"/>
              </a:rPr>
              <a:t>Orchestrateur</a:t>
            </a:r>
          </a:p>
          <a:p>
            <a:pPr marL="0" marR="0" lvl="0" indent="0" algn="ctr" defTabSz="914400">
              <a:lnSpc>
                <a:spcPct val="100000"/>
              </a:lnSpc>
              <a:spcBef>
                <a:spcPts val="0"/>
              </a:spcBef>
              <a:spcAft>
                <a:spcPts val="0"/>
              </a:spcAft>
              <a:buClrTx/>
              <a:buSzTx/>
              <a:buFontTx/>
              <a:buNone/>
              <a:defRPr/>
            </a:pPr>
            <a:r>
              <a:rPr lang="fr-FR" sz="600" b="1" i="0" u="none" strike="noStrike" cap="none" spc="0">
                <a:ln>
                  <a:noFill/>
                </a:ln>
                <a:solidFill>
                  <a:sysClr val="windowText" lastClr="000000"/>
                </a:solidFill>
                <a:latin typeface="Marianne"/>
                <a:cs typeface="Arial"/>
              </a:rPr>
              <a:t>console</a:t>
            </a:r>
            <a:endParaRPr sz="1100" b="1"/>
          </a:p>
        </p:txBody>
      </p:sp>
      <p:cxnSp>
        <p:nvCxnSpPr>
          <p:cNvPr id="2" name="Connecteur droit 1"/>
          <p:cNvCxnSpPr>
            <a:cxnSpLocks/>
          </p:cNvCxnSpPr>
          <p:nvPr/>
        </p:nvCxnSpPr>
        <p:spPr bwMode="auto">
          <a:xfrm flipV="1">
            <a:off x="4847021" y="5164565"/>
            <a:ext cx="3313043" cy="0"/>
          </a:xfrm>
          <a:prstGeom prst="line">
            <a:avLst/>
          </a:prstGeom>
          <a:ln w="9525" cap="flat" cmpd="sng" algn="ctr">
            <a:solidFill>
              <a:srgbClr val="4A7FBB"/>
            </a:solidFill>
            <a:prstDash val="lgDash"/>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54632410" name=" 1654632409"/>
          <p:cNvSpPr/>
          <p:nvPr/>
        </p:nvSpPr>
        <p:spPr bwMode="auto">
          <a:xfrm>
            <a:off x="465823" y="1792465"/>
            <a:ext cx="11326320" cy="3931954"/>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r>
              <a:rPr sz="1400" b="1" i="0" u="none">
                <a:solidFill>
                  <a:srgbClr val="000000"/>
                </a:solidFill>
                <a:latin typeface="Arial"/>
                <a:ea typeface="Arial"/>
                <a:cs typeface="Arial"/>
              </a:rPr>
              <a:t>[1]</a:t>
            </a:r>
            <a:r>
              <a:rPr sz="1400" b="0" i="0" u="none">
                <a:solidFill>
                  <a:srgbClr val="000000"/>
                </a:solidFill>
                <a:latin typeface="Arial"/>
                <a:ea typeface="Arial"/>
                <a:cs typeface="Arial"/>
              </a:rPr>
              <a:t> Le code logiciel ainsi que celui de description des infrastructures sont produits au sein de l’espace du développeur/concepteur, généralement en externe au Ministère de l’Intérieur.</a:t>
            </a:r>
          </a:p>
          <a:p>
            <a:pPr>
              <a:defRPr/>
            </a:pPr>
            <a:r>
              <a:rPr sz="1400" b="1" i="0" u="none">
                <a:solidFill>
                  <a:srgbClr val="000000"/>
                </a:solidFill>
                <a:latin typeface="Arial"/>
                <a:ea typeface="Arial"/>
                <a:cs typeface="Arial"/>
              </a:rPr>
              <a:t>[2a]</a:t>
            </a:r>
            <a:r>
              <a:rPr sz="1400" b="0" i="0" u="none">
                <a:solidFill>
                  <a:srgbClr val="000000"/>
                </a:solidFill>
                <a:latin typeface="Arial"/>
                <a:ea typeface="Arial"/>
                <a:cs typeface="Arial"/>
              </a:rPr>
              <a:t> </a:t>
            </a:r>
            <a:r>
              <a:rPr sz="1400" b="1" i="0" u="none">
                <a:solidFill>
                  <a:srgbClr val="000000"/>
                </a:solidFill>
                <a:latin typeface="Arial"/>
                <a:ea typeface="Arial"/>
                <a:cs typeface="Arial"/>
              </a:rPr>
              <a:t>[2b]</a:t>
            </a:r>
            <a:r>
              <a:rPr sz="1400" b="0" i="0" u="none">
                <a:solidFill>
                  <a:srgbClr val="000000"/>
                </a:solidFill>
                <a:latin typeface="Arial"/>
                <a:ea typeface="Arial"/>
                <a:cs typeface="Arial"/>
              </a:rPr>
              <a:t>Une interface bi-directionelle entre l’espace du concepteur / développeur et celui de DSO permet en push-pull à la chaîne secondaire de récupérer automatiquement l’ensemble du code et des dépendances nécessaires.</a:t>
            </a:r>
          </a:p>
          <a:p>
            <a:pPr>
              <a:defRPr/>
            </a:pPr>
            <a:r>
              <a:rPr sz="1400" b="0" i="0" u="none">
                <a:solidFill>
                  <a:srgbClr val="000000"/>
                </a:solidFill>
                <a:latin typeface="Arial"/>
                <a:ea typeface="Arial"/>
                <a:cs typeface="Arial"/>
              </a:rPr>
              <a:t>Le développeur déclenche par appel API les services de synchro /  build / deploy. ( il n’y accède pas directement sauf via un Bastion)</a:t>
            </a:r>
          </a:p>
          <a:p>
            <a:pPr>
              <a:defRPr/>
            </a:pPr>
            <a:r>
              <a:rPr sz="1400" b="1" i="0" u="none">
                <a:solidFill>
                  <a:srgbClr val="000000"/>
                </a:solidFill>
                <a:latin typeface="Arial"/>
                <a:ea typeface="Arial"/>
                <a:cs typeface="Arial"/>
              </a:rPr>
              <a:t>[3a][3b]</a:t>
            </a:r>
            <a:r>
              <a:rPr sz="1400" b="0" i="0" u="none">
                <a:solidFill>
                  <a:srgbClr val="000000"/>
                </a:solidFill>
                <a:latin typeface="Arial"/>
                <a:ea typeface="Arial"/>
                <a:cs typeface="Arial"/>
              </a:rPr>
              <a:t> La chaîne d’orchestration DevSecOps effectue la récupération du code, des tests de qualité du code, scan de vulnérabilité des dépendances, la reconstruction, les tests de nos régressions, des tests d’homologation, vérification des manifests / charts etc… au regard des politiques de sécurité et dépose les images certifiées sur la registry de la chaîne ainsi que le code d’infrastructure. </a:t>
            </a:r>
          </a:p>
          <a:p>
            <a:pPr>
              <a:defRPr/>
            </a:pPr>
            <a:r>
              <a:rPr lang="fr-FR" sz="1400" b="0" i="0" u="none" strike="noStrike" cap="none" spc="0">
                <a:solidFill>
                  <a:srgbClr val="000000"/>
                </a:solidFill>
                <a:latin typeface="Arial"/>
                <a:ea typeface="Arial"/>
                <a:cs typeface="Arial"/>
              </a:rPr>
              <a:t>Le concepteur/développeur accède à un retour d’information détaillée sur le succès ou sur les éventuels défauts, lors du build, deploy de l’application par DSO.</a:t>
            </a:r>
            <a:r>
              <a:rPr sz="1400" b="0" i="0" u="none">
                <a:solidFill>
                  <a:srgbClr val="000000"/>
                </a:solidFill>
                <a:latin typeface="Arial"/>
                <a:ea typeface="Arial"/>
                <a:cs typeface="Arial"/>
              </a:rPr>
              <a:t> ( via message ou webhook )</a:t>
            </a:r>
          </a:p>
          <a:p>
            <a:pPr>
              <a:defRPr/>
            </a:pPr>
            <a:r>
              <a:rPr sz="1400" b="1" i="0" u="none">
                <a:solidFill>
                  <a:srgbClr val="000000"/>
                </a:solidFill>
                <a:latin typeface="Arial"/>
                <a:ea typeface="Arial"/>
                <a:cs typeface="Arial"/>
              </a:rPr>
              <a:t>[4]</a:t>
            </a:r>
            <a:r>
              <a:rPr sz="1400" b="0" i="0" u="none">
                <a:solidFill>
                  <a:srgbClr val="000000"/>
                </a:solidFill>
                <a:latin typeface="Arial"/>
                <a:ea typeface="Arial"/>
                <a:cs typeface="Arial"/>
              </a:rPr>
              <a:t> : La console provisionne si nécessaires les environnements en ‘poussant’ les ressources nécessaires une foi (secrets, application.yaml (argo), certificats, etc... )</a:t>
            </a:r>
          </a:p>
          <a:p>
            <a:pPr>
              <a:defRPr/>
            </a:pPr>
            <a:r>
              <a:rPr sz="1400" b="1" i="0" u="none">
                <a:solidFill>
                  <a:srgbClr val="000000"/>
                </a:solidFill>
                <a:latin typeface="Arial"/>
                <a:ea typeface="Arial"/>
                <a:cs typeface="Arial"/>
              </a:rPr>
              <a:t>[5]</a:t>
            </a:r>
            <a:r>
              <a:rPr sz="1400" b="0" i="0" u="none">
                <a:solidFill>
                  <a:srgbClr val="000000"/>
                </a:solidFill>
                <a:latin typeface="Arial"/>
                <a:ea typeface="Arial"/>
                <a:cs typeface="Arial"/>
              </a:rPr>
              <a:t> : L’infrastructure vérifie régulièrement les changements sur le dépôt d’infrastructure (ou déclenchement forcé par API) et synchronise l’environnement à la cible visé et opère une bascule blue-green transparente, cf ArgoCD  ( si échec l’environnement de prod reste inchangé ) </a:t>
            </a:r>
          </a:p>
          <a:p>
            <a:pPr>
              <a:defRPr/>
            </a:pPr>
            <a:r>
              <a:rPr sz="1400" b="1" i="0" u="none">
                <a:solidFill>
                  <a:srgbClr val="000000"/>
                </a:solidFill>
                <a:latin typeface="Arial"/>
                <a:ea typeface="Arial"/>
                <a:cs typeface="Arial"/>
              </a:rPr>
              <a:t>[6]</a:t>
            </a:r>
            <a:r>
              <a:rPr sz="1400" b="0" i="0" u="none">
                <a:solidFill>
                  <a:srgbClr val="000000"/>
                </a:solidFill>
                <a:latin typeface="Arial"/>
                <a:ea typeface="Arial"/>
                <a:cs typeface="Arial"/>
              </a:rPr>
              <a:t> : Le développeur accède à un proxy d’observation du fonctionnement de l’application</a:t>
            </a:r>
          </a:p>
          <a:p>
            <a:pPr>
              <a:defRPr/>
            </a:pPr>
            <a:endParaRPr sz="1400" b="0" i="0" u="none">
              <a:solidFill>
                <a:srgbClr val="000000"/>
              </a:solidFill>
              <a:latin typeface="Arial"/>
              <a:ea typeface="Arial"/>
              <a:cs typeface="Arial"/>
            </a:endParaRPr>
          </a:p>
          <a:p>
            <a:pPr>
              <a:defRPr/>
            </a:pPr>
            <a:r>
              <a:rPr sz="1400" b="0" i="0" u="none">
                <a:solidFill>
                  <a:srgbClr val="000000"/>
                </a:solidFill>
                <a:latin typeface="Arial"/>
                <a:ea typeface="Arial"/>
                <a:cs typeface="Arial"/>
              </a:rPr>
              <a:t>Note : Les développeurs n’accèdent pas directement à la production. Seuls les administrateurs habilités peuvent y avoir accès via bastion.</a:t>
            </a:r>
            <a:br>
              <a:rPr sz="1400" b="0" i="0" u="none">
                <a:solidFill>
                  <a:srgbClr val="000000"/>
                </a:solidFill>
                <a:latin typeface="Arial"/>
                <a:ea typeface="Arial"/>
                <a:cs typeface="Arial"/>
              </a:rPr>
            </a:br>
            <a:endParaRPr sz="1400" b="0" i="0" u="none">
              <a:solidFill>
                <a:srgbClr val="000000"/>
              </a:solidFill>
              <a:latin typeface="Arial"/>
              <a:ea typeface="Arial"/>
              <a:cs typeface="Arial"/>
            </a:endParaRPr>
          </a:p>
        </p:txBody>
      </p:sp>
      <p:sp>
        <p:nvSpPr>
          <p:cNvPr id="2129357850" name="TextBox 3"/>
          <p:cNvSpPr txBox="1"/>
          <p:nvPr/>
        </p:nvSpPr>
        <p:spPr bwMode="auto">
          <a:xfrm>
            <a:off x="1869995" y="115952"/>
            <a:ext cx="8782478" cy="457235"/>
          </a:xfrm>
          <a:prstGeom prst="rect">
            <a:avLst/>
          </a:prstGeom>
          <a:noFill/>
        </p:spPr>
        <p:txBody>
          <a:bodyPr wrap="none" rtlCol="0">
            <a:spAutoFit/>
          </a:bodyPr>
          <a:lstStyle/>
          <a:p>
            <a:pPr marL="0" marR="0" lvl="0" indent="0" algn="l" defTabSz="914400">
              <a:lnSpc>
                <a:spcPct val="100000"/>
              </a:lnSpc>
              <a:spcBef>
                <a:spcPts val="0"/>
              </a:spcBef>
              <a:spcAft>
                <a:spcPts val="0"/>
              </a:spcAft>
              <a:buClrTx/>
              <a:buSzTx/>
              <a:buFontTx/>
              <a:buNone/>
              <a:defRPr/>
            </a:pPr>
            <a:r>
              <a:rPr sz="2400">
                <a:solidFill>
                  <a:schemeClr val="accent5">
                    <a:lumMod val="75000"/>
                  </a:schemeClr>
                </a:solidFill>
                <a:latin typeface="Marianne"/>
                <a:ea typeface="Marianne"/>
                <a:cs typeface="Marianne"/>
              </a:rPr>
              <a:t>Architecture Chaines DevSecOps ( primaire et secondaire)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93536286" name="ZoneTexte 893536285"/>
          <p:cNvSpPr txBox="1"/>
          <p:nvPr/>
        </p:nvSpPr>
        <p:spPr bwMode="auto">
          <a:xfrm>
            <a:off x="2146245" y="153483"/>
            <a:ext cx="9613742" cy="518193"/>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sz="2800" b="1">
                <a:solidFill>
                  <a:schemeClr val="accent5">
                    <a:lumMod val="75000"/>
                  </a:schemeClr>
                </a:solidFill>
                <a:latin typeface="Marianne"/>
                <a:ea typeface="Marianne"/>
                <a:cs typeface="Marianne"/>
              </a:rPr>
              <a:t>Focus : Politique de segmentation de l’hébergement</a:t>
            </a:r>
          </a:p>
        </p:txBody>
      </p:sp>
      <p:sp>
        <p:nvSpPr>
          <p:cNvPr id="614062377" name="TextBox 52"/>
          <p:cNvSpPr txBox="1"/>
          <p:nvPr/>
        </p:nvSpPr>
        <p:spPr bwMode="auto">
          <a:xfrm>
            <a:off x="7127100" y="-1135427"/>
            <a:ext cx="3429819" cy="426753"/>
          </a:xfrm>
          <a:prstGeom prst="rect">
            <a:avLst/>
          </a:prstGeom>
          <a:noFill/>
        </p:spPr>
        <p:txBody>
          <a:bodyPr wrap="square" rtlCol="0">
            <a:spAutoFit/>
          </a:bodyPr>
          <a:lstStyle/>
          <a:p>
            <a:pPr marL="171450" indent="-171450">
              <a:buFont typeface="Arial"/>
              <a:buChar char="•"/>
              <a:defRPr/>
            </a:pPr>
            <a:r>
              <a:rPr lang="en-US" sz="1100">
                <a:latin typeface="Marianne"/>
                <a:ea typeface="Marianne"/>
                <a:cs typeface="Marianne"/>
              </a:rPr>
              <a:t>note : Compatibilité “gitops”</a:t>
            </a:r>
            <a:r>
              <a:rPr lang="fr-FR" sz="1100">
                <a:latin typeface="Marianne"/>
                <a:ea typeface="Marianne"/>
                <a:cs typeface="Marianne"/>
              </a:rPr>
              <a:t> entre les clusters</a:t>
            </a:r>
            <a:endParaRPr sz="1100">
              <a:latin typeface="Marianne"/>
              <a:ea typeface="Marianne"/>
              <a:cs typeface="Marianne"/>
            </a:endParaRPr>
          </a:p>
        </p:txBody>
      </p:sp>
      <p:sp>
        <p:nvSpPr>
          <p:cNvPr id="467811190" name="Rectangle 467811189"/>
          <p:cNvSpPr/>
          <p:nvPr/>
        </p:nvSpPr>
        <p:spPr bwMode="auto">
          <a:xfrm>
            <a:off x="5473746" y="1970677"/>
            <a:ext cx="2264436" cy="1239187"/>
          </a:xfrm>
          <a:prstGeom prst="rect">
            <a:avLst/>
          </a:prstGeom>
          <a:solidFill>
            <a:schemeClr val="bg1">
              <a:lumMod val="85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latin typeface="Marianne"/>
              <a:ea typeface="Marianne"/>
              <a:cs typeface="Marianne"/>
            </a:endParaRPr>
          </a:p>
        </p:txBody>
      </p:sp>
      <p:sp>
        <p:nvSpPr>
          <p:cNvPr id="438994856" name="Carte 438994855"/>
          <p:cNvSpPr/>
          <p:nvPr/>
        </p:nvSpPr>
        <p:spPr bwMode="auto">
          <a:xfrm>
            <a:off x="5309606" y="1655993"/>
            <a:ext cx="2291391" cy="1448038"/>
          </a:xfrm>
          <a:prstGeom prst="flowChartPunchedCard">
            <a:avLst/>
          </a:prstGeom>
          <a:solidFill>
            <a:schemeClr val="bg1">
              <a:lumMod val="95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sz="1400" b="1">
                <a:solidFill>
                  <a:schemeClr val="tx1"/>
                </a:solidFill>
                <a:latin typeface="Marianne"/>
                <a:ea typeface="Marianne"/>
                <a:cs typeface="Marianne"/>
              </a:rPr>
              <a:t>2 Clusters </a:t>
            </a:r>
            <a:r>
              <a:rPr lang="fr-FR" sz="1400" b="1" i="0" u="none" strike="noStrike" cap="none" spc="0">
                <a:solidFill>
                  <a:schemeClr val="tx1"/>
                </a:solidFill>
                <a:latin typeface="Marianne"/>
                <a:ea typeface="Marianne"/>
                <a:cs typeface="Marianne"/>
              </a:rPr>
              <a:t>USUEL - NP</a:t>
            </a:r>
            <a:endParaRPr sz="1400" b="1">
              <a:solidFill>
                <a:schemeClr val="tx1"/>
              </a:solidFill>
              <a:latin typeface="Marianne"/>
              <a:ea typeface="Marianne"/>
              <a:cs typeface="Marianne"/>
            </a:endParaRPr>
          </a:p>
          <a:p>
            <a:pPr>
              <a:defRPr/>
            </a:pPr>
            <a:endParaRPr sz="1400">
              <a:solidFill>
                <a:schemeClr val="tx1"/>
              </a:solidFill>
              <a:latin typeface="Marianne"/>
              <a:ea typeface="Marianne"/>
              <a:cs typeface="Marianne"/>
            </a:endParaRPr>
          </a:p>
          <a:p>
            <a:pPr>
              <a:defRPr/>
            </a:pPr>
            <a:r>
              <a:rPr sz="1400">
                <a:solidFill>
                  <a:schemeClr val="tx1"/>
                </a:solidFill>
                <a:latin typeface="Marianne"/>
                <a:ea typeface="Marianne"/>
                <a:cs typeface="Marianne"/>
              </a:rPr>
              <a:t>Application mutualisés</a:t>
            </a:r>
          </a:p>
          <a:p>
            <a:pPr>
              <a:defRPr/>
            </a:pPr>
            <a:r>
              <a:rPr sz="1400">
                <a:solidFill>
                  <a:schemeClr val="tx1"/>
                </a:solidFill>
                <a:latin typeface="Marianne"/>
                <a:ea typeface="Marianne"/>
                <a:cs typeface="Marianne"/>
              </a:rPr>
              <a:t>Données / cas d’usage sensibles</a:t>
            </a:r>
          </a:p>
          <a:p>
            <a:pPr>
              <a:defRPr/>
            </a:pPr>
            <a:endParaRPr sz="1400">
              <a:solidFill>
                <a:schemeClr val="tx1"/>
              </a:solidFill>
              <a:latin typeface="Marianne"/>
              <a:ea typeface="Marianne"/>
              <a:cs typeface="Marianne"/>
            </a:endParaRPr>
          </a:p>
        </p:txBody>
      </p:sp>
      <p:sp>
        <p:nvSpPr>
          <p:cNvPr id="370286417" name="Rectangle 370286416"/>
          <p:cNvSpPr/>
          <p:nvPr/>
        </p:nvSpPr>
        <p:spPr bwMode="auto">
          <a:xfrm>
            <a:off x="8807303" y="1970677"/>
            <a:ext cx="2078933" cy="1239187"/>
          </a:xfrm>
          <a:prstGeom prst="rect">
            <a:avLst/>
          </a:prstGeom>
          <a:solidFill>
            <a:schemeClr val="bg1">
              <a:lumMod val="85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latin typeface="Marianne"/>
              <a:ea typeface="Marianne"/>
              <a:cs typeface="Marianne"/>
            </a:endParaRPr>
          </a:p>
        </p:txBody>
      </p:sp>
      <p:sp>
        <p:nvSpPr>
          <p:cNvPr id="542587788" name="Carte 542587787"/>
          <p:cNvSpPr/>
          <p:nvPr/>
        </p:nvSpPr>
        <p:spPr bwMode="auto">
          <a:xfrm>
            <a:off x="8605298" y="1655993"/>
            <a:ext cx="2159870" cy="1448038"/>
          </a:xfrm>
          <a:prstGeom prst="flowChartPunchedCard">
            <a:avLst/>
          </a:prstGeom>
          <a:solidFill>
            <a:schemeClr val="accent6">
              <a:lumMod val="20000"/>
              <a:lumOff val="80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fr-FR" sz="1400" b="1" i="0" u="none" strike="noStrike" cap="none" spc="0">
                <a:solidFill>
                  <a:schemeClr val="tx1"/>
                </a:solidFill>
                <a:latin typeface="Marianne"/>
                <a:ea typeface="Marianne"/>
                <a:cs typeface="Marianne"/>
              </a:rPr>
              <a:t>2 Clusters DR</a:t>
            </a:r>
            <a:r>
              <a:rPr b="1">
                <a:solidFill>
                  <a:schemeClr val="tx1"/>
                </a:solidFill>
                <a:latin typeface="Marianne"/>
                <a:ea typeface="Marianne"/>
                <a:cs typeface="Marianne"/>
              </a:rPr>
              <a:t> </a:t>
            </a:r>
            <a:endParaRPr lang="fr-FR" sz="1400" b="0" i="0" u="none" strike="noStrike" cap="none" spc="0">
              <a:solidFill>
                <a:schemeClr val="tx1"/>
              </a:solidFill>
              <a:latin typeface="Marianne"/>
              <a:ea typeface="Marianne"/>
              <a:cs typeface="Marianne"/>
            </a:endParaRPr>
          </a:p>
          <a:p>
            <a:pPr>
              <a:defRPr/>
            </a:pPr>
            <a:endParaRPr sz="1400">
              <a:solidFill>
                <a:schemeClr val="tx1"/>
              </a:solidFill>
              <a:latin typeface="Marianne"/>
              <a:ea typeface="Marianne"/>
              <a:cs typeface="Marianne"/>
            </a:endParaRPr>
          </a:p>
          <a:p>
            <a:pPr>
              <a:defRPr/>
            </a:pPr>
            <a:r>
              <a:rPr lang="fr-FR" sz="1400" b="0" i="0" u="none" strike="noStrike" cap="none" spc="0">
                <a:solidFill>
                  <a:schemeClr val="tx1"/>
                </a:solidFill>
                <a:latin typeface="Marianne"/>
                <a:ea typeface="Marianne"/>
                <a:cs typeface="Marianne"/>
              </a:rPr>
              <a:t>Application mutualisés</a:t>
            </a:r>
          </a:p>
          <a:p>
            <a:pPr>
              <a:defRPr/>
            </a:pPr>
            <a:r>
              <a:rPr lang="fr-FR" sz="1400" b="0" i="0" u="none" strike="noStrike" cap="none" spc="0">
                <a:solidFill>
                  <a:schemeClr val="tx1"/>
                </a:solidFill>
                <a:latin typeface="Marianne"/>
                <a:ea typeface="Marianne"/>
                <a:cs typeface="Marianne"/>
              </a:rPr>
              <a:t>Données sensibilités DR</a:t>
            </a:r>
            <a:endParaRPr sz="1400">
              <a:solidFill>
                <a:schemeClr val="tx1"/>
              </a:solidFill>
              <a:latin typeface="Marianne"/>
              <a:ea typeface="Marianne"/>
              <a:cs typeface="Marianne"/>
            </a:endParaRPr>
          </a:p>
        </p:txBody>
      </p:sp>
      <p:pic>
        <p:nvPicPr>
          <p:cNvPr id="1121398609" name="Google Shape;90;p4"/>
          <p:cNvPicPr/>
          <p:nvPr/>
        </p:nvPicPr>
        <p:blipFill>
          <a:blip r:embed="rId2" cstate="email">
            <a:alphaModFix/>
            <a:extLst>
              <a:ext uri="{28A0092B-C50C-407E-A947-70E740481C1C}">
                <a14:useLocalDpi xmlns:a14="http://schemas.microsoft.com/office/drawing/2010/main"/>
              </a:ext>
            </a:extLst>
          </a:blip>
          <a:stretch/>
        </p:blipFill>
        <p:spPr bwMode="auto">
          <a:xfrm flipH="1">
            <a:off x="7344686" y="2896940"/>
            <a:ext cx="385879" cy="312924"/>
          </a:xfrm>
          <a:prstGeom prst="rect">
            <a:avLst/>
          </a:prstGeom>
          <a:noFill/>
          <a:ln>
            <a:noFill/>
          </a:ln>
        </p:spPr>
      </p:pic>
      <p:pic>
        <p:nvPicPr>
          <p:cNvPr id="1317111984" name="Google Shape;90;p4"/>
          <p:cNvPicPr/>
          <p:nvPr/>
        </p:nvPicPr>
        <p:blipFill>
          <a:blip r:embed="rId2" cstate="email">
            <a:alphaModFix/>
            <a:extLst>
              <a:ext uri="{28A0092B-C50C-407E-A947-70E740481C1C}">
                <a14:useLocalDpi xmlns:a14="http://schemas.microsoft.com/office/drawing/2010/main"/>
              </a:ext>
            </a:extLst>
          </a:blip>
          <a:stretch/>
        </p:blipFill>
        <p:spPr bwMode="auto">
          <a:xfrm flipH="1">
            <a:off x="10472267" y="2896940"/>
            <a:ext cx="385879" cy="312924"/>
          </a:xfrm>
          <a:prstGeom prst="rect">
            <a:avLst/>
          </a:prstGeom>
          <a:noFill/>
          <a:ln>
            <a:noFill/>
          </a:ln>
        </p:spPr>
      </p:pic>
      <p:sp>
        <p:nvSpPr>
          <p:cNvPr id="1647023985" name="Rectangle 1647023984"/>
          <p:cNvSpPr/>
          <p:nvPr/>
        </p:nvSpPr>
        <p:spPr bwMode="auto">
          <a:xfrm>
            <a:off x="5325894" y="3383375"/>
            <a:ext cx="2275101" cy="1395452"/>
          </a:xfrm>
          <a:prstGeom prst="rect">
            <a:avLst/>
          </a:prstGeom>
          <a:solidFill>
            <a:schemeClr val="bg1">
              <a:lumMod val="95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sz="1400" b="1">
                <a:solidFill>
                  <a:schemeClr val="tx1"/>
                </a:solidFill>
                <a:latin typeface="Marianne"/>
                <a:ea typeface="Marianne"/>
                <a:cs typeface="Marianne"/>
              </a:rPr>
              <a:t>cluster ad-hoc</a:t>
            </a:r>
            <a:endParaRPr sz="1400">
              <a:solidFill>
                <a:schemeClr val="tx1"/>
              </a:solidFill>
              <a:latin typeface="Marianne"/>
              <a:ea typeface="Marianne"/>
              <a:cs typeface="Marianne"/>
            </a:endParaRPr>
          </a:p>
          <a:p>
            <a:pPr>
              <a:defRPr/>
            </a:pPr>
            <a:r>
              <a:rPr sz="1400">
                <a:solidFill>
                  <a:schemeClr val="tx1"/>
                </a:solidFill>
                <a:latin typeface="Marianne"/>
                <a:ea typeface="Marianne"/>
                <a:cs typeface="Marianne"/>
              </a:rPr>
              <a:t>par application </a:t>
            </a:r>
          </a:p>
          <a:p>
            <a:pPr>
              <a:defRPr/>
            </a:pPr>
            <a:r>
              <a:rPr sz="1400">
                <a:solidFill>
                  <a:schemeClr val="tx1"/>
                </a:solidFill>
                <a:latin typeface="Marianne"/>
                <a:ea typeface="Marianne"/>
                <a:cs typeface="Marianne"/>
              </a:rPr>
              <a:t>SIV ou besoins spécifiques non mutualisable</a:t>
            </a:r>
            <a:endParaRPr sz="1600">
              <a:solidFill>
                <a:schemeClr val="tx1"/>
              </a:solidFill>
              <a:latin typeface="Marianne"/>
              <a:ea typeface="Marianne"/>
              <a:cs typeface="Marianne"/>
            </a:endParaRPr>
          </a:p>
          <a:p>
            <a:pPr>
              <a:defRPr/>
            </a:pPr>
            <a:r>
              <a:rPr sz="1200">
                <a:solidFill>
                  <a:schemeClr val="tx1"/>
                </a:solidFill>
                <a:latin typeface="Marianne"/>
                <a:ea typeface="Marianne"/>
                <a:cs typeface="Marianne"/>
              </a:rPr>
              <a:t>(hw dedié ou sur Iaas)</a:t>
            </a:r>
          </a:p>
        </p:txBody>
      </p:sp>
      <p:cxnSp>
        <p:nvCxnSpPr>
          <p:cNvPr id="1274907492" name="Connecteur droit 1274907491"/>
          <p:cNvCxnSpPr>
            <a:cxnSpLocks/>
          </p:cNvCxnSpPr>
          <p:nvPr/>
        </p:nvCxnSpPr>
        <p:spPr bwMode="auto">
          <a:xfrm flipH="1">
            <a:off x="8080138" y="1661018"/>
            <a:ext cx="0" cy="5102085"/>
          </a:xfrm>
          <a:prstGeom prst="line">
            <a:avLst/>
          </a:prstGeom>
          <a:ln w="9525" cap="flat" cmpd="sng" algn="ctr">
            <a:solidFill>
              <a:schemeClr val="bg1">
                <a:lumMod val="65098"/>
              </a:schemeClr>
            </a:solidFill>
            <a:prstDash val="lgDash"/>
          </a:ln>
        </p:spPr>
        <p:style>
          <a:lnRef idx="1">
            <a:schemeClr val="accent1">
              <a:shade val="50000"/>
            </a:schemeClr>
          </a:lnRef>
          <a:fillRef idx="0">
            <a:schemeClr val="accent1"/>
          </a:fillRef>
          <a:effectRef idx="0">
            <a:schemeClr val="accent1"/>
          </a:effectRef>
          <a:fontRef idx="minor">
            <a:schemeClr val="tx1"/>
          </a:fontRef>
        </p:style>
      </p:cxnSp>
      <p:pic>
        <p:nvPicPr>
          <p:cNvPr id="1670999698" name="Google Shape;29;p1"/>
          <p:cNvPicPr/>
          <p:nvPr/>
        </p:nvPicPr>
        <p:blipFill>
          <a:blip r:embed="rId3" cstate="email">
            <a:alphaModFix/>
            <a:extLst>
              <a:ext uri="{28A0092B-C50C-407E-A947-70E740481C1C}">
                <a14:useLocalDpi xmlns:a14="http://schemas.microsoft.com/office/drawing/2010/main"/>
              </a:ext>
            </a:extLst>
          </a:blip>
          <a:stretch/>
        </p:blipFill>
        <p:spPr bwMode="auto">
          <a:xfrm>
            <a:off x="4267661" y="6097080"/>
            <a:ext cx="869671" cy="520353"/>
          </a:xfrm>
          <a:prstGeom prst="rect">
            <a:avLst/>
          </a:prstGeom>
          <a:noFill/>
          <a:ln>
            <a:noFill/>
          </a:ln>
        </p:spPr>
      </p:pic>
      <p:sp>
        <p:nvSpPr>
          <p:cNvPr id="1434857509" name="Rectangle 1434857508"/>
          <p:cNvSpPr/>
          <p:nvPr/>
        </p:nvSpPr>
        <p:spPr bwMode="auto">
          <a:xfrm>
            <a:off x="2332976" y="5951408"/>
            <a:ext cx="1600517" cy="811694"/>
          </a:xfrm>
          <a:prstGeom prst="rect">
            <a:avLst/>
          </a:prstGeom>
          <a:solidFill>
            <a:schemeClr val="accent5">
              <a:lumMod val="20000"/>
              <a:lumOff val="80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sz="1400">
                <a:solidFill>
                  <a:schemeClr val="tx1"/>
                </a:solidFill>
                <a:latin typeface="Marianne"/>
                <a:ea typeface="Marianne"/>
                <a:cs typeface="Marianne"/>
              </a:rPr>
              <a:t>+ </a:t>
            </a:r>
            <a:r>
              <a:rPr sz="1200">
                <a:solidFill>
                  <a:schemeClr val="tx1"/>
                </a:solidFill>
                <a:latin typeface="Marianne"/>
                <a:ea typeface="Marianne"/>
                <a:cs typeface="Marianne"/>
              </a:rPr>
              <a:t>Console</a:t>
            </a:r>
          </a:p>
          <a:p>
            <a:pPr>
              <a:defRPr/>
            </a:pPr>
            <a:r>
              <a:rPr sz="1200">
                <a:solidFill>
                  <a:schemeClr val="tx1"/>
                </a:solidFill>
                <a:latin typeface="Marianne"/>
                <a:ea typeface="Marianne"/>
                <a:cs typeface="Marianne"/>
              </a:rPr>
              <a:t>+ </a:t>
            </a:r>
            <a:r>
              <a:rPr lang="fr-FR" sz="1200" b="0" i="0" u="none" strike="noStrike" cap="none" spc="0">
                <a:solidFill>
                  <a:schemeClr val="tx1"/>
                </a:solidFill>
                <a:latin typeface="Marianne"/>
                <a:ea typeface="Marianne"/>
                <a:cs typeface="Marianne"/>
              </a:rPr>
              <a:t>Orchestrateur</a:t>
            </a:r>
            <a:endParaRPr sz="1200" b="0" i="0" u="none" strike="noStrike" cap="none" spc="0">
              <a:solidFill>
                <a:schemeClr val="tx1"/>
              </a:solidFill>
              <a:latin typeface="Marianne"/>
              <a:ea typeface="Marianne"/>
              <a:cs typeface="Marianne"/>
            </a:endParaRPr>
          </a:p>
          <a:p>
            <a:pPr>
              <a:defRPr/>
            </a:pPr>
            <a:r>
              <a:rPr lang="fr-FR" sz="1200" b="0" i="0" u="none" strike="noStrike" cap="none" spc="0">
                <a:solidFill>
                  <a:schemeClr val="tx1"/>
                </a:solidFill>
                <a:latin typeface="Marianne"/>
                <a:ea typeface="Marianne"/>
                <a:cs typeface="Marianne"/>
              </a:rPr>
              <a:t>+ Repo de code</a:t>
            </a:r>
            <a:endParaRPr sz="1200">
              <a:solidFill>
                <a:schemeClr val="tx1"/>
              </a:solidFill>
              <a:latin typeface="Marianne"/>
              <a:ea typeface="Marianne"/>
              <a:cs typeface="Marianne"/>
            </a:endParaRPr>
          </a:p>
          <a:p>
            <a:pPr>
              <a:defRPr/>
            </a:pPr>
            <a:r>
              <a:rPr sz="1200">
                <a:solidFill>
                  <a:schemeClr val="tx1"/>
                </a:solidFill>
                <a:latin typeface="Marianne"/>
                <a:ea typeface="Marianne"/>
                <a:cs typeface="Marianne"/>
              </a:rPr>
              <a:t>+ </a:t>
            </a:r>
            <a:r>
              <a:rPr lang="fr-FR" sz="1200" b="0" i="0" u="none" strike="noStrike" cap="none" spc="0">
                <a:solidFill>
                  <a:schemeClr val="tx1"/>
                </a:solidFill>
                <a:latin typeface="Marianne"/>
                <a:ea typeface="Marianne"/>
                <a:cs typeface="Marianne"/>
              </a:rPr>
              <a:t>Services </a:t>
            </a:r>
            <a:r>
              <a:rPr sz="1200">
                <a:solidFill>
                  <a:schemeClr val="tx1"/>
                </a:solidFill>
                <a:latin typeface="Marianne"/>
                <a:ea typeface="Marianne"/>
                <a:cs typeface="Marianne"/>
              </a:rPr>
              <a:t>DSO</a:t>
            </a:r>
          </a:p>
        </p:txBody>
      </p:sp>
      <p:sp>
        <p:nvSpPr>
          <p:cNvPr id="622357444" name="Rectangle 622357443"/>
          <p:cNvSpPr/>
          <p:nvPr/>
        </p:nvSpPr>
        <p:spPr bwMode="auto">
          <a:xfrm>
            <a:off x="5309606" y="6001105"/>
            <a:ext cx="2291391" cy="761998"/>
          </a:xfrm>
          <a:prstGeom prst="rect">
            <a:avLst/>
          </a:prstGeom>
          <a:solidFill>
            <a:schemeClr val="accent5">
              <a:lumMod val="20000"/>
              <a:lumOff val="80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sz="1600">
                <a:solidFill>
                  <a:schemeClr val="tx1"/>
                </a:solidFill>
                <a:latin typeface="Marianne"/>
                <a:ea typeface="Marianne"/>
                <a:cs typeface="Marianne"/>
              </a:rPr>
              <a:t>Pipeline ‘secondaire’</a:t>
            </a:r>
          </a:p>
          <a:p>
            <a:pPr>
              <a:defRPr/>
            </a:pPr>
            <a:r>
              <a:rPr sz="1600">
                <a:solidFill>
                  <a:schemeClr val="tx1"/>
                </a:solidFill>
                <a:latin typeface="Marianne"/>
                <a:ea typeface="Marianne"/>
                <a:cs typeface="Marianne"/>
              </a:rPr>
              <a:t>par application</a:t>
            </a:r>
          </a:p>
          <a:p>
            <a:pPr>
              <a:defRPr/>
            </a:pPr>
            <a:r>
              <a:rPr sz="1200">
                <a:solidFill>
                  <a:schemeClr val="tx1"/>
                </a:solidFill>
                <a:latin typeface="Marianne"/>
                <a:ea typeface="Marianne"/>
                <a:cs typeface="Marianne"/>
              </a:rPr>
              <a:t>(espace isolé par applicat.)</a:t>
            </a:r>
          </a:p>
        </p:txBody>
      </p:sp>
      <p:sp>
        <p:nvSpPr>
          <p:cNvPr id="92889135" name="Rectangle 92889134"/>
          <p:cNvSpPr/>
          <p:nvPr/>
        </p:nvSpPr>
        <p:spPr bwMode="auto">
          <a:xfrm>
            <a:off x="8556365" y="6001105"/>
            <a:ext cx="2208803" cy="761997"/>
          </a:xfrm>
          <a:prstGeom prst="rect">
            <a:avLst/>
          </a:prstGeom>
          <a:solidFill>
            <a:schemeClr val="accent5">
              <a:lumMod val="40000"/>
              <a:lumOff val="60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fr-FR" sz="1600" b="0" i="0" u="none" strike="noStrike" cap="none" spc="0">
                <a:solidFill>
                  <a:schemeClr val="tx1"/>
                </a:solidFill>
                <a:latin typeface="Marianne"/>
                <a:ea typeface="Marianne"/>
                <a:cs typeface="Marianne"/>
              </a:rPr>
              <a:t>Pipeline ‘secondaire’</a:t>
            </a:r>
            <a:endParaRPr sz="1600">
              <a:solidFill>
                <a:schemeClr val="tx1"/>
              </a:solidFill>
              <a:latin typeface="Marianne"/>
              <a:ea typeface="Marianne"/>
              <a:cs typeface="Marianne"/>
            </a:endParaRPr>
          </a:p>
          <a:p>
            <a:pPr>
              <a:defRPr/>
            </a:pPr>
            <a:r>
              <a:rPr lang="fr-FR" sz="1600" b="0" i="0" u="none" strike="noStrike" cap="none" spc="0">
                <a:solidFill>
                  <a:schemeClr val="tx1"/>
                </a:solidFill>
                <a:latin typeface="Marianne"/>
                <a:ea typeface="Marianne"/>
                <a:cs typeface="Marianne"/>
              </a:rPr>
              <a:t>par application</a:t>
            </a:r>
            <a:endParaRPr sz="1600">
              <a:solidFill>
                <a:schemeClr val="tx1"/>
              </a:solidFill>
              <a:latin typeface="Marianne"/>
              <a:ea typeface="Marianne"/>
              <a:cs typeface="Marianne"/>
            </a:endParaRPr>
          </a:p>
          <a:p>
            <a:pPr>
              <a:defRPr/>
            </a:pPr>
            <a:r>
              <a:rPr lang="fr-FR" sz="1100" b="0" i="0" u="none" strike="noStrike" cap="none" spc="0">
                <a:solidFill>
                  <a:schemeClr val="tx1"/>
                </a:solidFill>
                <a:latin typeface="Marianne"/>
                <a:ea typeface="Marianne"/>
                <a:cs typeface="Marianne"/>
              </a:rPr>
              <a:t>(espace isolé par applicat.)</a:t>
            </a:r>
            <a:endParaRPr sz="1100">
              <a:solidFill>
                <a:schemeClr val="tx1"/>
              </a:solidFill>
              <a:latin typeface="Marianne"/>
              <a:ea typeface="Marianne"/>
              <a:cs typeface="Marianne"/>
            </a:endParaRPr>
          </a:p>
        </p:txBody>
      </p:sp>
      <p:cxnSp>
        <p:nvCxnSpPr>
          <p:cNvPr id="1530016667" name="Connecteur droit 1530016666"/>
          <p:cNvCxnSpPr>
            <a:cxnSpLocks/>
          </p:cNvCxnSpPr>
          <p:nvPr/>
        </p:nvCxnSpPr>
        <p:spPr bwMode="auto">
          <a:xfrm flipH="1">
            <a:off x="2197194" y="5909997"/>
            <a:ext cx="9003044" cy="0"/>
          </a:xfrm>
          <a:prstGeom prst="line">
            <a:avLst/>
          </a:prstGeom>
          <a:ln w="9525" cap="flat" cmpd="sng" algn="ctr">
            <a:solidFill>
              <a:schemeClr val="bg1">
                <a:lumMod val="65098"/>
              </a:schemeClr>
            </a:solidFill>
            <a:prstDash val="lgDash"/>
          </a:ln>
        </p:spPr>
        <p:style>
          <a:lnRef idx="1">
            <a:schemeClr val="accent1">
              <a:shade val="50000"/>
            </a:schemeClr>
          </a:lnRef>
          <a:fillRef idx="0">
            <a:schemeClr val="accent1"/>
          </a:fillRef>
          <a:effectRef idx="0">
            <a:schemeClr val="accent1"/>
          </a:effectRef>
          <a:fontRef idx="minor">
            <a:schemeClr val="tx1"/>
          </a:fontRef>
        </p:style>
      </p:cxnSp>
      <p:sp>
        <p:nvSpPr>
          <p:cNvPr id="1275614956" name="Rectangle 1275614955"/>
          <p:cNvSpPr/>
          <p:nvPr/>
        </p:nvSpPr>
        <p:spPr bwMode="auto">
          <a:xfrm>
            <a:off x="8605298" y="3383375"/>
            <a:ext cx="2159870" cy="1395452"/>
          </a:xfrm>
          <a:prstGeom prst="rect">
            <a:avLst/>
          </a:prstGeom>
          <a:solidFill>
            <a:schemeClr val="accent6">
              <a:lumMod val="20000"/>
              <a:lumOff val="80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fr-FR" sz="1600" b="1" i="0" u="none" strike="noStrike" cap="none" spc="0">
                <a:solidFill>
                  <a:schemeClr val="tx1"/>
                </a:solidFill>
                <a:latin typeface="Marianne"/>
                <a:ea typeface="Marianne"/>
                <a:cs typeface="Marianne"/>
              </a:rPr>
              <a:t>cluster ad-hoc</a:t>
            </a:r>
            <a:endParaRPr sz="1600" b="1">
              <a:solidFill>
                <a:schemeClr val="tx1"/>
              </a:solidFill>
              <a:latin typeface="Marianne"/>
              <a:ea typeface="Marianne"/>
              <a:cs typeface="Marianne"/>
            </a:endParaRPr>
          </a:p>
          <a:p>
            <a:pPr>
              <a:defRPr/>
            </a:pPr>
            <a:r>
              <a:rPr lang="fr-FR" sz="1400" b="0" i="0" u="none" strike="noStrike" cap="none" spc="0">
                <a:solidFill>
                  <a:schemeClr val="tx1"/>
                </a:solidFill>
                <a:latin typeface="Marianne"/>
                <a:ea typeface="Marianne"/>
                <a:cs typeface="Marianne"/>
              </a:rPr>
              <a:t>par application </a:t>
            </a:r>
            <a:endParaRPr sz="1400">
              <a:solidFill>
                <a:schemeClr val="tx1"/>
              </a:solidFill>
              <a:latin typeface="Marianne"/>
              <a:ea typeface="Marianne"/>
              <a:cs typeface="Marianne"/>
            </a:endParaRPr>
          </a:p>
          <a:p>
            <a:pPr>
              <a:defRPr/>
            </a:pPr>
            <a:r>
              <a:rPr lang="fr-FR" sz="1400" b="0" i="0" u="none" strike="noStrike" cap="none" spc="0">
                <a:solidFill>
                  <a:schemeClr val="tx1"/>
                </a:solidFill>
                <a:latin typeface="Marianne"/>
                <a:ea typeface="Marianne"/>
                <a:cs typeface="Marianne"/>
              </a:rPr>
              <a:t>SIV ou besoins spécifiques non mutualisable</a:t>
            </a:r>
            <a:endParaRPr sz="1400">
              <a:solidFill>
                <a:schemeClr val="tx1"/>
              </a:solidFill>
              <a:latin typeface="Marianne"/>
              <a:ea typeface="Marianne"/>
              <a:cs typeface="Marianne"/>
            </a:endParaRPr>
          </a:p>
          <a:p>
            <a:pPr>
              <a:defRPr/>
            </a:pPr>
            <a:r>
              <a:rPr lang="fr-FR" sz="1200" b="0" i="0" u="none" strike="noStrike" cap="none" spc="0">
                <a:solidFill>
                  <a:schemeClr val="tx1"/>
                </a:solidFill>
                <a:latin typeface="Marianne"/>
                <a:ea typeface="Marianne"/>
                <a:cs typeface="Marianne"/>
              </a:rPr>
              <a:t>(hw dedié ou sur Iaas)</a:t>
            </a:r>
            <a:endParaRPr sz="1200">
              <a:solidFill>
                <a:schemeClr val="tx1"/>
              </a:solidFill>
              <a:latin typeface="Marianne"/>
              <a:ea typeface="Marianne"/>
              <a:cs typeface="Marianne"/>
            </a:endParaRPr>
          </a:p>
        </p:txBody>
      </p:sp>
      <p:sp>
        <p:nvSpPr>
          <p:cNvPr id="961998499" name="Autre processus 961998498"/>
          <p:cNvSpPr/>
          <p:nvPr/>
        </p:nvSpPr>
        <p:spPr bwMode="auto">
          <a:xfrm>
            <a:off x="5604955" y="950128"/>
            <a:ext cx="1961241" cy="528669"/>
          </a:xfrm>
          <a:prstGeom prst="flowChartAlternateProcess">
            <a:avLst/>
          </a:prstGeom>
          <a:solidFill>
            <a:schemeClr val="bg1">
              <a:lumMod val="95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sz="1400">
                <a:solidFill>
                  <a:schemeClr val="tx1"/>
                </a:solidFill>
                <a:latin typeface="Marianne"/>
                <a:ea typeface="Marianne"/>
                <a:cs typeface="Marianne"/>
              </a:rPr>
              <a:t>Service d’accès au DataCenter(SADC)</a:t>
            </a:r>
          </a:p>
        </p:txBody>
      </p:sp>
      <p:sp>
        <p:nvSpPr>
          <p:cNvPr id="1318675011" name="Carte 1318675010"/>
          <p:cNvSpPr/>
          <p:nvPr/>
        </p:nvSpPr>
        <p:spPr bwMode="auto">
          <a:xfrm>
            <a:off x="2267312" y="1626377"/>
            <a:ext cx="2078933" cy="954808"/>
          </a:xfrm>
          <a:prstGeom prst="flowChartPunchedCard">
            <a:avLst/>
          </a:prstGeom>
          <a:solidFill>
            <a:schemeClr val="bg1">
              <a:lumMod val="95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sz="1400">
                <a:solidFill>
                  <a:schemeClr val="tx1"/>
                </a:solidFill>
                <a:latin typeface="Marianne"/>
                <a:ea typeface="Marianne"/>
                <a:cs typeface="Marianne"/>
              </a:rPr>
              <a:t>Un cluster </a:t>
            </a:r>
            <a:r>
              <a:rPr lang="fr-FR" sz="1400" b="0" i="0" u="none" strike="noStrike" cap="none" spc="0">
                <a:solidFill>
                  <a:schemeClr val="tx1"/>
                </a:solidFill>
                <a:latin typeface="Marianne"/>
                <a:ea typeface="Marianne"/>
                <a:cs typeface="Marianne"/>
              </a:rPr>
              <a:t>par application</a:t>
            </a:r>
            <a:r>
              <a:rPr sz="1400">
                <a:solidFill>
                  <a:schemeClr val="tx1"/>
                </a:solidFill>
                <a:latin typeface="Marianne"/>
                <a:ea typeface="Marianne"/>
                <a:cs typeface="Marianne"/>
              </a:rPr>
              <a:t> chez des cloudeurs publics </a:t>
            </a:r>
            <a:r>
              <a:rPr lang="fr-FR" sz="1400" b="0" i="0" u="none" strike="noStrike" cap="none" spc="0">
                <a:solidFill>
                  <a:schemeClr val="tx1"/>
                </a:solidFill>
                <a:latin typeface="Marianne"/>
                <a:ea typeface="Marianne"/>
                <a:cs typeface="Marianne"/>
              </a:rPr>
              <a:t>*</a:t>
            </a:r>
            <a:endParaRPr sz="1400">
              <a:solidFill>
                <a:schemeClr val="tx1"/>
              </a:solidFill>
              <a:latin typeface="Marianne"/>
              <a:ea typeface="Marianne"/>
              <a:cs typeface="Marianne"/>
            </a:endParaRPr>
          </a:p>
        </p:txBody>
      </p:sp>
      <p:cxnSp>
        <p:nvCxnSpPr>
          <p:cNvPr id="204806021" name="Connecteur droit 204806020"/>
          <p:cNvCxnSpPr>
            <a:cxnSpLocks/>
          </p:cNvCxnSpPr>
          <p:nvPr/>
        </p:nvCxnSpPr>
        <p:spPr bwMode="auto">
          <a:xfrm flipH="1">
            <a:off x="4789967" y="5101354"/>
            <a:ext cx="6369324" cy="0"/>
          </a:xfrm>
          <a:prstGeom prst="line">
            <a:avLst/>
          </a:prstGeom>
          <a:ln w="9525" cap="flat" cmpd="sng" algn="ctr">
            <a:solidFill>
              <a:schemeClr val="bg1">
                <a:lumMod val="65098"/>
              </a:schemeClr>
            </a:solidFill>
            <a:prstDash val="lgDash"/>
          </a:ln>
        </p:spPr>
        <p:style>
          <a:lnRef idx="1">
            <a:schemeClr val="accent1">
              <a:shade val="50000"/>
            </a:schemeClr>
          </a:lnRef>
          <a:fillRef idx="0">
            <a:schemeClr val="accent1"/>
          </a:fillRef>
          <a:effectRef idx="0">
            <a:schemeClr val="accent1"/>
          </a:effectRef>
          <a:fontRef idx="minor">
            <a:schemeClr val="tx1"/>
          </a:fontRef>
        </p:style>
      </p:cxnSp>
      <p:sp>
        <p:nvSpPr>
          <p:cNvPr id="2005296929" name="Rectangle 2005296928"/>
          <p:cNvSpPr/>
          <p:nvPr/>
        </p:nvSpPr>
        <p:spPr bwMode="auto">
          <a:xfrm>
            <a:off x="5309606" y="5211037"/>
            <a:ext cx="2291391" cy="597794"/>
          </a:xfrm>
          <a:prstGeom prst="rect">
            <a:avLst/>
          </a:prstGeom>
          <a:solidFill>
            <a:schemeClr val="bg1">
              <a:lumMod val="95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sz="1600">
                <a:solidFill>
                  <a:schemeClr val="tx1"/>
                </a:solidFill>
                <a:latin typeface="Marianne"/>
                <a:ea typeface="Marianne"/>
                <a:cs typeface="Marianne"/>
              </a:rPr>
              <a:t>Gitops + registry</a:t>
            </a:r>
          </a:p>
          <a:p>
            <a:pPr>
              <a:defRPr/>
            </a:pPr>
            <a:r>
              <a:rPr sz="1600">
                <a:solidFill>
                  <a:schemeClr val="tx1"/>
                </a:solidFill>
                <a:latin typeface="Marianne"/>
                <a:ea typeface="Marianne"/>
                <a:cs typeface="Marianne"/>
              </a:rPr>
              <a:t>« usuel / NP »</a:t>
            </a:r>
          </a:p>
        </p:txBody>
      </p:sp>
      <p:sp>
        <p:nvSpPr>
          <p:cNvPr id="1645709036" name="Rectangle 1645709035"/>
          <p:cNvSpPr/>
          <p:nvPr/>
        </p:nvSpPr>
        <p:spPr bwMode="auto">
          <a:xfrm>
            <a:off x="8586275" y="5235885"/>
            <a:ext cx="2178892" cy="572949"/>
          </a:xfrm>
          <a:prstGeom prst="rect">
            <a:avLst/>
          </a:prstGeom>
          <a:solidFill>
            <a:schemeClr val="accent6">
              <a:lumMod val="20000"/>
              <a:lumOff val="80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sz="1600">
                <a:solidFill>
                  <a:schemeClr val="tx1"/>
                </a:solidFill>
                <a:latin typeface="Marianne"/>
                <a:ea typeface="Marianne"/>
                <a:cs typeface="Marianne"/>
              </a:rPr>
              <a:t>Gitops + registry</a:t>
            </a:r>
          </a:p>
          <a:p>
            <a:pPr>
              <a:defRPr/>
            </a:pPr>
            <a:r>
              <a:rPr sz="1600">
                <a:solidFill>
                  <a:schemeClr val="tx1"/>
                </a:solidFill>
                <a:latin typeface="Marianne"/>
                <a:ea typeface="Marianne"/>
                <a:cs typeface="Marianne"/>
              </a:rPr>
              <a:t>« DR »</a:t>
            </a:r>
          </a:p>
        </p:txBody>
      </p:sp>
      <p:sp>
        <p:nvSpPr>
          <p:cNvPr id="863356350" name="Autre processus 863356349"/>
          <p:cNvSpPr/>
          <p:nvPr/>
        </p:nvSpPr>
        <p:spPr bwMode="auto">
          <a:xfrm>
            <a:off x="8605298" y="950127"/>
            <a:ext cx="2159870" cy="528669"/>
          </a:xfrm>
          <a:prstGeom prst="flowChartAlternateProcess">
            <a:avLst/>
          </a:prstGeom>
          <a:solidFill>
            <a:schemeClr val="bg1">
              <a:lumMod val="95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sz="1400">
                <a:solidFill>
                  <a:schemeClr val="tx1"/>
                </a:solidFill>
                <a:latin typeface="Marianne"/>
                <a:ea typeface="Marianne"/>
                <a:cs typeface="Marianne"/>
              </a:rPr>
              <a:t>Service d’accès au DataCenter(SADC)</a:t>
            </a:r>
          </a:p>
        </p:txBody>
      </p:sp>
      <p:sp>
        <p:nvSpPr>
          <p:cNvPr id="1238509897" name="Autre processus 1238509896"/>
          <p:cNvSpPr/>
          <p:nvPr/>
        </p:nvSpPr>
        <p:spPr bwMode="auto">
          <a:xfrm>
            <a:off x="2146245" y="950128"/>
            <a:ext cx="2263344" cy="528669"/>
          </a:xfrm>
          <a:prstGeom prst="flowChartAlternateProcess">
            <a:avLst/>
          </a:prstGeom>
          <a:solidFill>
            <a:schemeClr val="bg1">
              <a:lumMod val="95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sz="1400">
                <a:solidFill>
                  <a:schemeClr val="tx1"/>
                </a:solidFill>
                <a:latin typeface="Marianne"/>
                <a:ea typeface="Marianne"/>
                <a:cs typeface="Marianne"/>
              </a:rPr>
              <a:t>Service d’accès</a:t>
            </a:r>
          </a:p>
          <a:p>
            <a:pPr>
              <a:defRPr/>
            </a:pPr>
            <a:r>
              <a:rPr sz="1200">
                <a:solidFill>
                  <a:schemeClr val="tx1"/>
                </a:solidFill>
                <a:latin typeface="Marianne"/>
                <a:ea typeface="Marianne"/>
                <a:cs typeface="Marianne"/>
              </a:rPr>
              <a:t>(dépollution hyperscaller)</a:t>
            </a:r>
          </a:p>
        </p:txBody>
      </p:sp>
      <p:cxnSp>
        <p:nvCxnSpPr>
          <p:cNvPr id="726965100" name="Connecteur droit 726965099"/>
          <p:cNvCxnSpPr>
            <a:cxnSpLocks/>
          </p:cNvCxnSpPr>
          <p:nvPr/>
        </p:nvCxnSpPr>
        <p:spPr bwMode="auto">
          <a:xfrm flipH="1">
            <a:off x="4789967" y="1478800"/>
            <a:ext cx="0" cy="5284305"/>
          </a:xfrm>
          <a:prstGeom prst="line">
            <a:avLst/>
          </a:prstGeom>
          <a:ln w="9525" cap="flat" cmpd="sng" algn="ctr">
            <a:solidFill>
              <a:schemeClr val="bg1">
                <a:lumMod val="65098"/>
              </a:schemeClr>
            </a:solidFill>
            <a:prstDash val="lgDash"/>
          </a:ln>
        </p:spPr>
        <p:style>
          <a:lnRef idx="1">
            <a:schemeClr val="accent1">
              <a:shade val="50000"/>
            </a:schemeClr>
          </a:lnRef>
          <a:fillRef idx="0">
            <a:schemeClr val="accent1"/>
          </a:fillRef>
          <a:effectRef idx="0">
            <a:schemeClr val="accent1"/>
          </a:effectRef>
          <a:fontRef idx="minor">
            <a:schemeClr val="tx1"/>
          </a:fontRef>
        </p:style>
      </p:cxnSp>
      <p:pic>
        <p:nvPicPr>
          <p:cNvPr id="826375800" name="Google Shape;90;p4"/>
          <p:cNvPicPr/>
          <p:nvPr/>
        </p:nvPicPr>
        <p:blipFill>
          <a:blip r:embed="rId2" cstate="email">
            <a:alphaModFix/>
            <a:extLst>
              <a:ext uri="{28A0092B-C50C-407E-A947-70E740481C1C}">
                <a14:useLocalDpi xmlns:a14="http://schemas.microsoft.com/office/drawing/2010/main"/>
              </a:ext>
            </a:extLst>
          </a:blip>
          <a:stretch/>
        </p:blipFill>
        <p:spPr bwMode="auto">
          <a:xfrm flipH="1">
            <a:off x="3881776" y="2103782"/>
            <a:ext cx="385879" cy="312924"/>
          </a:xfrm>
          <a:prstGeom prst="rect">
            <a:avLst/>
          </a:prstGeom>
          <a:noFill/>
          <a:ln>
            <a:noFill/>
          </a:ln>
        </p:spPr>
      </p:pic>
      <p:pic>
        <p:nvPicPr>
          <p:cNvPr id="1351658306" name="Google Shape;90;p4"/>
          <p:cNvPicPr/>
          <p:nvPr/>
        </p:nvPicPr>
        <p:blipFill>
          <a:blip r:embed="rId2" cstate="email">
            <a:alphaModFix/>
            <a:extLst>
              <a:ext uri="{28A0092B-C50C-407E-A947-70E740481C1C}">
                <a14:useLocalDpi xmlns:a14="http://schemas.microsoft.com/office/drawing/2010/main"/>
              </a:ext>
            </a:extLst>
          </a:blip>
          <a:stretch/>
        </p:blipFill>
        <p:spPr bwMode="auto">
          <a:xfrm flipH="1">
            <a:off x="7344686" y="4571739"/>
            <a:ext cx="385879" cy="312924"/>
          </a:xfrm>
          <a:prstGeom prst="rect">
            <a:avLst/>
          </a:prstGeom>
          <a:noFill/>
          <a:ln>
            <a:noFill/>
          </a:ln>
        </p:spPr>
      </p:pic>
      <p:pic>
        <p:nvPicPr>
          <p:cNvPr id="1607516613" name="Google Shape;90;p4"/>
          <p:cNvPicPr/>
          <p:nvPr/>
        </p:nvPicPr>
        <p:blipFill>
          <a:blip r:embed="rId2" cstate="email">
            <a:alphaModFix/>
            <a:extLst>
              <a:ext uri="{28A0092B-C50C-407E-A947-70E740481C1C}">
                <a14:useLocalDpi xmlns:a14="http://schemas.microsoft.com/office/drawing/2010/main"/>
              </a:ext>
            </a:extLst>
          </a:blip>
          <a:stretch/>
        </p:blipFill>
        <p:spPr bwMode="auto">
          <a:xfrm flipH="1">
            <a:off x="10491291" y="4622367"/>
            <a:ext cx="385879" cy="312924"/>
          </a:xfrm>
          <a:prstGeom prst="rect">
            <a:avLst/>
          </a:prstGeom>
          <a:noFill/>
          <a:ln>
            <a:noFill/>
          </a:ln>
        </p:spPr>
      </p:pic>
      <p:pic>
        <p:nvPicPr>
          <p:cNvPr id="1563406250" name="Image 4"/>
          <p:cNvPicPr>
            <a:picLocks noChangeAspect="1"/>
          </p:cNvPicPr>
          <p:nvPr/>
        </p:nvPicPr>
        <p:blipFill>
          <a:blip r:embed="rId4" cstate="email">
            <a:extLst>
              <a:ext uri="{28A0092B-C50C-407E-A947-70E740481C1C}">
                <a14:useLocalDpi xmlns:a14="http://schemas.microsoft.com/office/drawing/2010/main"/>
              </a:ext>
            </a:extLst>
          </a:blip>
          <a:stretch/>
        </p:blipFill>
        <p:spPr bwMode="auto">
          <a:xfrm>
            <a:off x="1438695" y="841284"/>
            <a:ext cx="952695" cy="746354"/>
          </a:xfrm>
          <a:prstGeom prst="rect">
            <a:avLst/>
          </a:prstGeom>
        </p:spPr>
      </p:pic>
      <p:pic>
        <p:nvPicPr>
          <p:cNvPr id="1895363217" name="Image 4"/>
          <p:cNvPicPr>
            <a:picLocks noChangeAspect="1"/>
          </p:cNvPicPr>
          <p:nvPr/>
        </p:nvPicPr>
        <p:blipFill>
          <a:blip r:embed="rId4" cstate="email">
            <a:extLst>
              <a:ext uri="{28A0092B-C50C-407E-A947-70E740481C1C}">
                <a14:useLocalDpi xmlns:a14="http://schemas.microsoft.com/office/drawing/2010/main"/>
              </a:ext>
            </a:extLst>
          </a:blip>
          <a:stretch/>
        </p:blipFill>
        <p:spPr bwMode="auto">
          <a:xfrm>
            <a:off x="4783519" y="841284"/>
            <a:ext cx="952695" cy="746354"/>
          </a:xfrm>
          <a:prstGeom prst="rect">
            <a:avLst/>
          </a:prstGeom>
        </p:spPr>
      </p:pic>
      <p:pic>
        <p:nvPicPr>
          <p:cNvPr id="1646627295" name="Image 4"/>
          <p:cNvPicPr>
            <a:picLocks noChangeAspect="1"/>
          </p:cNvPicPr>
          <p:nvPr/>
        </p:nvPicPr>
        <p:blipFill>
          <a:blip r:embed="rId4" cstate="email">
            <a:extLst>
              <a:ext uri="{28A0092B-C50C-407E-A947-70E740481C1C}">
                <a14:useLocalDpi xmlns:a14="http://schemas.microsoft.com/office/drawing/2010/main"/>
              </a:ext>
            </a:extLst>
          </a:blip>
          <a:stretch/>
        </p:blipFill>
        <p:spPr bwMode="auto">
          <a:xfrm>
            <a:off x="10472267" y="778221"/>
            <a:ext cx="952695" cy="746354"/>
          </a:xfrm>
          <a:prstGeom prst="rect">
            <a:avLst/>
          </a:prstGeom>
        </p:spPr>
      </p:pic>
      <p:pic>
        <p:nvPicPr>
          <p:cNvPr id="898029869" name="Image 898029868"/>
          <p:cNvPicPr>
            <a:picLocks noChangeAspect="1"/>
          </p:cNvPicPr>
          <p:nvPr/>
        </p:nvPicPr>
        <p:blipFill>
          <a:blip r:embed="rId5" cstate="email">
            <a:extLst>
              <a:ext uri="{28A0092B-C50C-407E-A947-70E740481C1C}">
                <a14:useLocalDpi xmlns:a14="http://schemas.microsoft.com/office/drawing/2010/main"/>
              </a:ext>
            </a:extLst>
          </a:blip>
          <a:stretch/>
        </p:blipFill>
        <p:spPr bwMode="auto">
          <a:xfrm>
            <a:off x="7605304" y="4728200"/>
            <a:ext cx="949667" cy="759732"/>
          </a:xfrm>
          <a:prstGeom prst="rect">
            <a:avLst/>
          </a:prstGeom>
        </p:spPr>
      </p:pic>
      <p:pic>
        <p:nvPicPr>
          <p:cNvPr id="589724643" name="Image 589724642"/>
          <p:cNvPicPr>
            <a:picLocks noChangeAspect="1"/>
          </p:cNvPicPr>
          <p:nvPr/>
        </p:nvPicPr>
        <p:blipFill>
          <a:blip r:embed="rId5" cstate="email">
            <a:extLst>
              <a:ext uri="{28A0092B-C50C-407E-A947-70E740481C1C}">
                <a14:useLocalDpi xmlns:a14="http://schemas.microsoft.com/office/drawing/2010/main"/>
              </a:ext>
            </a:extLst>
          </a:blip>
          <a:stretch/>
        </p:blipFill>
        <p:spPr bwMode="auto">
          <a:xfrm>
            <a:off x="7605304" y="6003372"/>
            <a:ext cx="949666" cy="759731"/>
          </a:xfrm>
          <a:prstGeom prst="rect">
            <a:avLst/>
          </a:prstGeom>
        </p:spPr>
      </p:pic>
      <p:pic>
        <p:nvPicPr>
          <p:cNvPr id="2016561194" name="Image 2016561193"/>
          <p:cNvPicPr>
            <a:picLocks noChangeAspect="1"/>
          </p:cNvPicPr>
          <p:nvPr/>
        </p:nvPicPr>
        <p:blipFill>
          <a:blip r:embed="rId5" cstate="email">
            <a:extLst>
              <a:ext uri="{28A0092B-C50C-407E-A947-70E740481C1C}">
                <a14:useLocalDpi xmlns:a14="http://schemas.microsoft.com/office/drawing/2010/main"/>
              </a:ext>
            </a:extLst>
          </a:blip>
          <a:stretch/>
        </p:blipFill>
        <p:spPr bwMode="auto">
          <a:xfrm>
            <a:off x="7606698" y="3460763"/>
            <a:ext cx="949666" cy="759731"/>
          </a:xfrm>
          <a:prstGeom prst="rect">
            <a:avLst/>
          </a:prstGeom>
        </p:spPr>
      </p:pic>
      <p:pic>
        <p:nvPicPr>
          <p:cNvPr id="953659423" name="Image 953659422"/>
          <p:cNvPicPr>
            <a:picLocks noChangeAspect="1"/>
          </p:cNvPicPr>
          <p:nvPr/>
        </p:nvPicPr>
        <p:blipFill>
          <a:blip r:embed="rId5" cstate="email">
            <a:extLst>
              <a:ext uri="{28A0092B-C50C-407E-A947-70E740481C1C}">
                <a14:useLocalDpi xmlns:a14="http://schemas.microsoft.com/office/drawing/2010/main"/>
              </a:ext>
            </a:extLst>
          </a:blip>
          <a:stretch/>
        </p:blipFill>
        <p:spPr bwMode="auto">
          <a:xfrm>
            <a:off x="7600996" y="764845"/>
            <a:ext cx="949666" cy="75973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3601453" name="Titre 1"/>
          <p:cNvSpPr>
            <a:spLocks noGrp="1"/>
          </p:cNvSpPr>
          <p:nvPr>
            <p:ph type="title"/>
          </p:nvPr>
        </p:nvSpPr>
        <p:spPr bwMode="auto">
          <a:xfrm>
            <a:off x="1776357" y="68942"/>
            <a:ext cx="8827944" cy="718482"/>
          </a:xfrm>
        </p:spPr>
        <p:txBody>
          <a:bodyPr>
            <a:normAutofit/>
          </a:bodyPr>
          <a:lstStyle/>
          <a:p>
            <a:pPr>
              <a:defRPr/>
            </a:pPr>
            <a:r>
              <a:rPr lang="fr-FR" sz="2400">
                <a:latin typeface="Marianne"/>
              </a:rPr>
              <a:t>Espace d’exécution des applications « cloud native »</a:t>
            </a:r>
          </a:p>
        </p:txBody>
      </p:sp>
      <p:cxnSp>
        <p:nvCxnSpPr>
          <p:cNvPr id="450408277" name="Connecteur droit 4"/>
          <p:cNvCxnSpPr>
            <a:cxnSpLocks/>
          </p:cNvCxnSpPr>
          <p:nvPr/>
        </p:nvCxnSpPr>
        <p:spPr bwMode="auto">
          <a:xfrm>
            <a:off x="1585755" y="596841"/>
            <a:ext cx="0" cy="6191690"/>
          </a:xfrm>
          <a:prstGeom prst="line">
            <a:avLst/>
          </a:prstGeom>
          <a:ln w="12700" cap="flat" cmpd="sng" algn="ctr">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89842429" name="Espace réservé du numéro de diapositive 2"/>
          <p:cNvSpPr txBox="1"/>
          <p:nvPr/>
        </p:nvSpPr>
        <p:spPr bwMode="auto">
          <a:xfrm>
            <a:off x="11595274" y="6552360"/>
            <a:ext cx="462504" cy="226362"/>
          </a:xfrm>
          <a:prstGeom prst="rect">
            <a:avLst/>
          </a:prstGeom>
        </p:spPr>
        <p:txBody>
          <a:bodyPr vert="horz" lIns="67959" tIns="33978" rIns="67959" bIns="33978" rtlCol="0" anchor="ctr"/>
          <a:lstStyle>
            <a:defPPr>
              <a:defRPr lang="en-US"/>
            </a:defPPr>
            <a:lvl1pPr marL="0" algn="ctr" defTabSz="457200">
              <a:defRPr sz="1200">
                <a:solidFill>
                  <a:schemeClr val="tx1">
                    <a:lumMod val="85000"/>
                    <a:lumOff val="15000"/>
                  </a:schemeClr>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marL="18873" defTabSz="339778">
              <a:spcBef>
                <a:spcPts val="74"/>
              </a:spcBef>
              <a:defRPr/>
            </a:pPr>
            <a:fld id="{DA15CCAE-7F23-DB29-8D49-E39EE133CE1E}" type="slidenum">
              <a:rPr lang="fr-FR" sz="900">
                <a:solidFill>
                  <a:prstClr val="black">
                    <a:lumMod val="50000"/>
                    <a:lumOff val="50000"/>
                  </a:prstClr>
                </a:solidFill>
                <a:latin typeface="Calibri"/>
              </a:rPr>
              <a:t>26</a:t>
            </a:fld>
            <a:endParaRPr lang="fr-FR" sz="900">
              <a:solidFill>
                <a:prstClr val="black">
                  <a:lumMod val="50000"/>
                  <a:lumOff val="50000"/>
                </a:prstClr>
              </a:solidFill>
              <a:latin typeface="Calibri"/>
            </a:endParaRPr>
          </a:p>
        </p:txBody>
      </p:sp>
      <p:sp>
        <p:nvSpPr>
          <p:cNvPr id="212391638" name="Ellipse 11"/>
          <p:cNvSpPr/>
          <p:nvPr/>
        </p:nvSpPr>
        <p:spPr bwMode="auto">
          <a:xfrm>
            <a:off x="103250" y="2731833"/>
            <a:ext cx="876204" cy="866835"/>
          </a:xfrm>
          <a:prstGeom prst="ellipse">
            <a:avLst/>
          </a:prstGeom>
          <a:pattFill prst="dkUpDiag">
            <a:fgClr>
              <a:schemeClr val="accent1">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lIns="35672" tIns="0" rIns="35672" bIns="0" rtlCol="0" anchor="ctr" anchorCtr="0"/>
          <a:lstStyle/>
          <a:p>
            <a:pPr algn="ctr" defTabSz="1189050">
              <a:defRPr/>
            </a:pPr>
            <a:r>
              <a:rPr lang="fr-FR" sz="1200">
                <a:solidFill>
                  <a:srgbClr val="1F497D">
                    <a:lumMod val="75000"/>
                  </a:srgbClr>
                </a:solidFill>
                <a:latin typeface="Calibri"/>
              </a:rPr>
              <a:t>Un citoyen</a:t>
            </a:r>
          </a:p>
        </p:txBody>
      </p:sp>
      <p:sp>
        <p:nvSpPr>
          <p:cNvPr id="861656457" name="Organigramme : Stockage interne 32"/>
          <p:cNvSpPr/>
          <p:nvPr/>
        </p:nvSpPr>
        <p:spPr bwMode="auto">
          <a:xfrm>
            <a:off x="5338261" y="3392875"/>
            <a:ext cx="4093601" cy="1279346"/>
          </a:xfrm>
          <a:prstGeom prst="roundRect">
            <a:avLst>
              <a:gd name="adj" fmla="val 16667"/>
            </a:avLst>
          </a:prstGeom>
          <a:pattFill prst="dkUpDiag">
            <a:fgClr>
              <a:schemeClr val="accent1">
                <a:lumMod val="50000"/>
              </a:schemeClr>
            </a:fgClr>
            <a:bgClr>
              <a:schemeClr val="accent1">
                <a:lumMod val="75000"/>
              </a:schemeClr>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50">
              <a:defRPr/>
            </a:pPr>
            <a:r>
              <a:rPr lang="fr-FR" sz="2400" b="1">
                <a:solidFill>
                  <a:schemeClr val="bg1"/>
                </a:solidFill>
                <a:latin typeface="Calibri"/>
              </a:rPr>
              <a:t>Espace de l’applicatif</a:t>
            </a:r>
            <a:endParaRPr lang="fr-FR" b="1">
              <a:solidFill>
                <a:schemeClr val="bg1"/>
              </a:solidFill>
              <a:latin typeface="Calibri"/>
            </a:endParaRPr>
          </a:p>
        </p:txBody>
      </p:sp>
      <p:pic>
        <p:nvPicPr>
          <p:cNvPr id="570534186" name="Image 35"/>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tretch/>
        </p:blipFill>
        <p:spPr bwMode="auto">
          <a:xfrm>
            <a:off x="2151423" y="1517797"/>
            <a:ext cx="411030" cy="378378"/>
          </a:xfrm>
          <a:prstGeom prst="rect">
            <a:avLst/>
          </a:prstGeom>
        </p:spPr>
      </p:pic>
      <p:sp>
        <p:nvSpPr>
          <p:cNvPr id="2105454025" name="Organigramme : Stockage interne 63"/>
          <p:cNvSpPr/>
          <p:nvPr/>
        </p:nvSpPr>
        <p:spPr bwMode="auto">
          <a:xfrm>
            <a:off x="130592" y="1553997"/>
            <a:ext cx="930510" cy="587477"/>
          </a:xfrm>
          <a:prstGeom prst="roundRect">
            <a:avLst>
              <a:gd name="adj" fmla="val 16667"/>
            </a:avLst>
          </a:prstGeom>
          <a:pattFill prst="dkUpDiag">
            <a:fgClr>
              <a:schemeClr val="accent1">
                <a:lumMod val="50000"/>
              </a:schemeClr>
            </a:fgClr>
            <a:bgClr>
              <a:schemeClr val="accent1">
                <a:lumMod val="75000"/>
              </a:schemeClr>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50">
              <a:defRPr/>
            </a:pPr>
            <a:r>
              <a:rPr lang="fr-FR" sz="1200" b="1">
                <a:solidFill>
                  <a:schemeClr val="bg1"/>
                </a:solidFill>
                <a:latin typeface="Calibri"/>
              </a:rPr>
              <a:t>Applications tierces</a:t>
            </a:r>
            <a:endParaRPr/>
          </a:p>
          <a:p>
            <a:pPr algn="ctr" defTabSz="1189050">
              <a:defRPr/>
            </a:pPr>
            <a:r>
              <a:rPr lang="fr-FR" sz="1200" b="1">
                <a:solidFill>
                  <a:schemeClr val="bg1"/>
                </a:solidFill>
                <a:latin typeface="Calibri"/>
              </a:rPr>
              <a:t>Hors MI</a:t>
            </a:r>
          </a:p>
        </p:txBody>
      </p:sp>
      <p:pic>
        <p:nvPicPr>
          <p:cNvPr id="498740108" name="Image 116"/>
          <p:cNvPicPr>
            <a:picLocks noChangeAspect="1"/>
          </p:cNvPicPr>
          <p:nvPr/>
        </p:nvPicPr>
        <p:blipFill>
          <a:blip r:embed="rId3" cstate="email">
            <a:clrChange>
              <a:clrFrom>
                <a:srgbClr val="000000"/>
              </a:clrFrom>
              <a:clrTo>
                <a:srgbClr val="000000">
                  <a:alpha val="0"/>
                </a:srgbClr>
              </a:clrTo>
            </a:clrChange>
            <a:extLst>
              <a:ext uri="{28A0092B-C50C-407E-A947-70E740481C1C}">
                <a14:useLocalDpi xmlns:a14="http://schemas.microsoft.com/office/drawing/2010/main"/>
              </a:ext>
            </a:extLst>
          </a:blip>
          <a:stretch/>
        </p:blipFill>
        <p:spPr bwMode="auto">
          <a:xfrm>
            <a:off x="57822" y="3654793"/>
            <a:ext cx="550841" cy="269484"/>
          </a:xfrm>
          <a:prstGeom prst="rect">
            <a:avLst/>
          </a:prstGeom>
        </p:spPr>
      </p:pic>
      <p:grpSp>
        <p:nvGrpSpPr>
          <p:cNvPr id="1924386642" name="Groupe 117"/>
          <p:cNvGrpSpPr/>
          <p:nvPr/>
        </p:nvGrpSpPr>
        <p:grpSpPr bwMode="auto">
          <a:xfrm>
            <a:off x="2034104" y="2102382"/>
            <a:ext cx="510025" cy="267220"/>
            <a:chOff x="0" y="0"/>
            <a:chExt cx="510025" cy="267220"/>
          </a:xfrm>
        </p:grpSpPr>
        <p:grpSp>
          <p:nvGrpSpPr>
            <p:cNvPr id="945677539" name="Groupe 118"/>
            <p:cNvGrpSpPr/>
            <p:nvPr/>
          </p:nvGrpSpPr>
          <p:grpSpPr bwMode="auto">
            <a:xfrm rot="10799922">
              <a:off x="0" y="0"/>
              <a:ext cx="497458" cy="267220"/>
              <a:chOff x="0" y="0"/>
              <a:chExt cx="497458" cy="267220"/>
            </a:xfrm>
          </p:grpSpPr>
          <p:sp>
            <p:nvSpPr>
              <p:cNvPr id="1439255357" name="Organigramme : Délai 120"/>
              <p:cNvSpPr/>
              <p:nvPr/>
            </p:nvSpPr>
            <p:spPr bwMode="auto">
              <a:xfrm>
                <a:off x="70669" y="0"/>
                <a:ext cx="331048" cy="267220"/>
              </a:xfrm>
              <a:prstGeom prst="flowChartDelay">
                <a:avLst/>
              </a:prstGeom>
              <a:ln>
                <a:noFill/>
              </a:ln>
            </p:spPr>
            <p:style>
              <a:lnRef idx="0">
                <a:schemeClr val="accent1"/>
              </a:lnRef>
              <a:fillRef idx="3">
                <a:schemeClr val="accent1"/>
              </a:fillRef>
              <a:effectRef idx="3">
                <a:schemeClr val="accent1"/>
              </a:effectRef>
              <a:fontRef idx="minor">
                <a:schemeClr val="lt1"/>
              </a:fontRef>
            </p:style>
            <p:txBody>
              <a:bodyPr lIns="0" rIns="0" rtlCol="0" anchor="ctr"/>
              <a:lstStyle/>
              <a:p>
                <a:pPr algn="ctr" defTabSz="339778">
                  <a:defRPr/>
                </a:pPr>
                <a:endParaRPr lang="fr-FR" sz="1050">
                  <a:solidFill>
                    <a:prstClr val="white"/>
                  </a:solidFill>
                  <a:latin typeface="Calibri"/>
                </a:endParaRPr>
              </a:p>
            </p:txBody>
          </p:sp>
          <p:sp>
            <p:nvSpPr>
              <p:cNvPr id="603083818" name="Organigramme : Connecteur 121"/>
              <p:cNvSpPr/>
              <p:nvPr/>
            </p:nvSpPr>
            <p:spPr bwMode="auto">
              <a:xfrm>
                <a:off x="414887" y="103581"/>
                <a:ext cx="82569" cy="70129"/>
              </a:xfrm>
              <a:prstGeom prst="flowChartConnector">
                <a:avLst/>
              </a:prstGeom>
              <a:solidFill>
                <a:srgbClr val="FF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defTabSz="339778">
                  <a:defRPr/>
                </a:pPr>
                <a:endParaRPr lang="fr-FR" sz="1200">
                  <a:solidFill>
                    <a:prstClr val="white"/>
                  </a:solidFill>
                  <a:latin typeface="Calibri"/>
                </a:endParaRPr>
              </a:p>
            </p:txBody>
          </p:sp>
          <p:sp>
            <p:nvSpPr>
              <p:cNvPr id="1095724406" name="Organigramme : Fusion 122"/>
              <p:cNvSpPr/>
              <p:nvPr/>
            </p:nvSpPr>
            <p:spPr bwMode="auto">
              <a:xfrm rot="16199895" flipV="1">
                <a:off x="-69381" y="112779"/>
                <a:ext cx="180417" cy="41652"/>
              </a:xfrm>
              <a:prstGeom prst="flowChartMerg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0612" tIns="45306" rIns="90612" bIns="45306" numCol="1" spcCol="0" rtlCol="0" fromWordArt="0" anchor="ctr" anchorCtr="0" forceAA="0" compatLnSpc="1">
                <a:prstTxWarp prst="textNoShape">
                  <a:avLst/>
                </a:prstTxWarp>
                <a:noAutofit/>
              </a:bodyPr>
              <a:lstStyle/>
              <a:p>
                <a:pPr algn="ctr" defTabSz="339778">
                  <a:defRPr/>
                </a:pPr>
                <a:endParaRPr lang="fr-FR" sz="1200">
                  <a:solidFill>
                    <a:prstClr val="white"/>
                  </a:solidFill>
                  <a:latin typeface="Calibri"/>
                </a:endParaRPr>
              </a:p>
            </p:txBody>
          </p:sp>
        </p:grpSp>
        <p:sp>
          <p:nvSpPr>
            <p:cNvPr id="1784250198" name="ZoneTexte 119"/>
            <p:cNvSpPr txBox="1"/>
            <p:nvPr/>
          </p:nvSpPr>
          <p:spPr bwMode="auto">
            <a:xfrm>
              <a:off x="162060" y="48153"/>
              <a:ext cx="347962" cy="213393"/>
            </a:xfrm>
            <a:prstGeom prst="rect">
              <a:avLst/>
            </a:prstGeom>
            <a:noFill/>
          </p:spPr>
          <p:txBody>
            <a:bodyPr wrap="square" lIns="0" tIns="0" rIns="0" bIns="0" rtlCol="0">
              <a:spAutoFit/>
            </a:bodyPr>
            <a:lstStyle/>
            <a:p>
              <a:pPr defTabSz="339778">
                <a:defRPr/>
              </a:pPr>
              <a:r>
                <a:rPr lang="fr-FR">
                  <a:solidFill>
                    <a:prstClr val="white"/>
                  </a:solidFill>
                  <a:latin typeface="Calibri"/>
                </a:rPr>
                <a:t>API</a:t>
              </a:r>
              <a:endParaRPr/>
            </a:p>
          </p:txBody>
        </p:sp>
      </p:grpSp>
      <p:sp>
        <p:nvSpPr>
          <p:cNvPr id="1288467362" name="ZoneTexte 154"/>
          <p:cNvSpPr txBox="1"/>
          <p:nvPr/>
        </p:nvSpPr>
        <p:spPr bwMode="auto">
          <a:xfrm>
            <a:off x="10892106" y="174967"/>
            <a:ext cx="1035687" cy="253216"/>
          </a:xfrm>
          <a:prstGeom prst="rect">
            <a:avLst/>
          </a:prstGeom>
          <a:noFill/>
        </p:spPr>
        <p:txBody>
          <a:bodyPr wrap="none" rtlCol="0">
            <a:spAutoFit/>
          </a:bodyPr>
          <a:lstStyle/>
          <a:p>
            <a:pPr>
              <a:defRPr/>
            </a:pPr>
            <a:r>
              <a:rPr lang="fr-FR" sz="1000" b="1">
                <a:solidFill>
                  <a:schemeClr val="bg2">
                    <a:lumMod val="75000"/>
                  </a:schemeClr>
                </a:solidFill>
                <a:latin typeface="Calibri"/>
                <a:cs typeface="Calibri"/>
              </a:rPr>
              <a:t>[ </a:t>
            </a:r>
            <a:r>
              <a:rPr lang="fr-FR" sz="1050" b="1">
                <a:solidFill>
                  <a:schemeClr val="bg1">
                    <a:lumMod val="50000"/>
                  </a:schemeClr>
                </a:solidFill>
              </a:rPr>
              <a:t>v01/01/2023</a:t>
            </a:r>
            <a:r>
              <a:rPr lang="fr-FR" sz="1000" b="1">
                <a:solidFill>
                  <a:schemeClr val="bg2">
                    <a:lumMod val="75000"/>
                  </a:schemeClr>
                </a:solidFill>
                <a:latin typeface="Calibri"/>
                <a:cs typeface="Calibri"/>
              </a:rPr>
              <a:t>]</a:t>
            </a:r>
            <a:endParaRPr sz="1000" b="1">
              <a:solidFill>
                <a:schemeClr val="bg2">
                  <a:lumMod val="75000"/>
                </a:schemeClr>
              </a:solidFill>
              <a:latin typeface="Calibri"/>
              <a:cs typeface="Calibri"/>
            </a:endParaRPr>
          </a:p>
        </p:txBody>
      </p:sp>
      <p:sp>
        <p:nvSpPr>
          <p:cNvPr id="1614221442" name="Ellipse 183"/>
          <p:cNvSpPr/>
          <p:nvPr/>
        </p:nvSpPr>
        <p:spPr bwMode="auto">
          <a:xfrm>
            <a:off x="115950" y="4293929"/>
            <a:ext cx="876204" cy="866835"/>
          </a:xfrm>
          <a:prstGeom prst="ellipse">
            <a:avLst/>
          </a:prstGeom>
          <a:pattFill prst="dkUpDiag">
            <a:fgClr>
              <a:schemeClr val="accent1">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lIns="35672" tIns="0" rIns="35672" bIns="0" rtlCol="0" anchor="ctr" anchorCtr="0"/>
          <a:lstStyle/>
          <a:p>
            <a:pPr algn="ctr" defTabSz="1189050">
              <a:defRPr/>
            </a:pPr>
            <a:r>
              <a:rPr lang="fr-FR" sz="1200">
                <a:solidFill>
                  <a:srgbClr val="1F497D">
                    <a:lumMod val="75000"/>
                  </a:srgbClr>
                </a:solidFill>
                <a:latin typeface="Calibri"/>
              </a:rPr>
              <a:t>Un agent</a:t>
            </a:r>
          </a:p>
          <a:p>
            <a:pPr algn="ctr" defTabSz="1189050">
              <a:defRPr/>
            </a:pPr>
            <a:r>
              <a:rPr lang="fr-FR" sz="1200">
                <a:solidFill>
                  <a:srgbClr val="1F497D">
                    <a:lumMod val="75000"/>
                  </a:srgbClr>
                </a:solidFill>
                <a:latin typeface="Calibri"/>
              </a:rPr>
              <a:t>(MI)</a:t>
            </a:r>
          </a:p>
        </p:txBody>
      </p:sp>
      <p:sp>
        <p:nvSpPr>
          <p:cNvPr id="822249517" name="Ellipse 208"/>
          <p:cNvSpPr/>
          <p:nvPr/>
        </p:nvSpPr>
        <p:spPr bwMode="auto">
          <a:xfrm>
            <a:off x="130592" y="5287719"/>
            <a:ext cx="876204" cy="866835"/>
          </a:xfrm>
          <a:prstGeom prst="ellipse">
            <a:avLst/>
          </a:prstGeom>
          <a:pattFill prst="dkUpDiag">
            <a:fgClr>
              <a:schemeClr val="accent1">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lIns="35672" tIns="0" rIns="35672" bIns="0" rtlCol="0" anchor="ctr" anchorCtr="0"/>
          <a:lstStyle/>
          <a:p>
            <a:pPr algn="ctr" defTabSz="1189050">
              <a:lnSpc>
                <a:spcPts val="1042"/>
              </a:lnSpc>
              <a:defRPr/>
            </a:pPr>
            <a:r>
              <a:rPr lang="fr-FR" sz="1200">
                <a:solidFill>
                  <a:srgbClr val="1F497D">
                    <a:lumMod val="75000"/>
                  </a:srgbClr>
                </a:solidFill>
                <a:latin typeface="Calibri"/>
              </a:rPr>
              <a:t>Un usager</a:t>
            </a:r>
            <a:endParaRPr/>
          </a:p>
          <a:p>
            <a:pPr algn="ctr" defTabSz="1189050">
              <a:lnSpc>
                <a:spcPts val="1042"/>
              </a:lnSpc>
              <a:defRPr/>
            </a:pPr>
            <a:r>
              <a:rPr lang="fr-FR" sz="1200">
                <a:solidFill>
                  <a:srgbClr val="1F497D">
                    <a:lumMod val="75000"/>
                  </a:srgbClr>
                </a:solidFill>
                <a:latin typeface="Calibri"/>
              </a:rPr>
              <a:t>Interministériel</a:t>
            </a:r>
            <a:endParaRPr/>
          </a:p>
          <a:p>
            <a:pPr algn="ctr" defTabSz="1189050">
              <a:lnSpc>
                <a:spcPts val="1042"/>
              </a:lnSpc>
              <a:defRPr/>
            </a:pPr>
            <a:r>
              <a:rPr lang="fr-FR" sz="1200">
                <a:solidFill>
                  <a:srgbClr val="1F497D">
                    <a:lumMod val="75000"/>
                  </a:srgbClr>
                </a:solidFill>
                <a:latin typeface="Calibri"/>
              </a:rPr>
              <a:t>(rie)</a:t>
            </a:r>
          </a:p>
        </p:txBody>
      </p:sp>
      <p:sp>
        <p:nvSpPr>
          <p:cNvPr id="235139304" name="Organigramme : Stockage interne 63"/>
          <p:cNvSpPr/>
          <p:nvPr/>
        </p:nvSpPr>
        <p:spPr bwMode="auto">
          <a:xfrm>
            <a:off x="1922078" y="5721138"/>
            <a:ext cx="1400962" cy="491166"/>
          </a:xfrm>
          <a:prstGeom prst="roundRect">
            <a:avLst>
              <a:gd name="adj" fmla="val 16667"/>
            </a:avLst>
          </a:prstGeom>
          <a:pattFill prst="dkUpDiag">
            <a:fgClr>
              <a:schemeClr val="accent6">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35672" tIns="0" rIns="35672" bIns="0" numCol="1" spcCol="0" rtlCol="0" fromWordArt="0" anchor="ctr" anchorCtr="0" forceAA="0" compatLnSpc="1">
            <a:prstTxWarp prst="textNoShape">
              <a:avLst/>
            </a:prstTxWarp>
            <a:noAutofit/>
          </a:bodyPr>
          <a:lstStyle/>
          <a:p>
            <a:pPr algn="ctr" defTabSz="1189050">
              <a:lnSpc>
                <a:spcPts val="997"/>
              </a:lnSpc>
              <a:defRPr/>
            </a:pPr>
            <a:r>
              <a:rPr lang="fr-FR" sz="1200">
                <a:solidFill>
                  <a:srgbClr val="1F497D">
                    <a:lumMod val="75000"/>
                  </a:srgbClr>
                </a:solidFill>
                <a:latin typeface="Calibri"/>
              </a:rPr>
              <a:t>Identification</a:t>
            </a:r>
            <a:endParaRPr/>
          </a:p>
          <a:p>
            <a:pPr algn="ctr" defTabSz="1189050">
              <a:lnSpc>
                <a:spcPts val="997"/>
              </a:lnSpc>
              <a:defRPr/>
            </a:pPr>
            <a:r>
              <a:rPr lang="fr-FR" sz="1200">
                <a:solidFill>
                  <a:srgbClr val="1F497D">
                    <a:lumMod val="75000"/>
                  </a:srgbClr>
                </a:solidFill>
                <a:latin typeface="Calibri"/>
              </a:rPr>
              <a:t>Agents</a:t>
            </a:r>
            <a:endParaRPr/>
          </a:p>
          <a:p>
            <a:pPr algn="ctr" defTabSz="1189050">
              <a:lnSpc>
                <a:spcPts val="997"/>
              </a:lnSpc>
              <a:defRPr/>
            </a:pPr>
            <a:r>
              <a:rPr lang="fr-FR" sz="1200">
                <a:solidFill>
                  <a:srgbClr val="1F497D">
                    <a:lumMod val="75000"/>
                  </a:srgbClr>
                </a:solidFill>
                <a:latin typeface="Calibri"/>
              </a:rPr>
              <a:t>(fédération sso)</a:t>
            </a:r>
          </a:p>
        </p:txBody>
      </p:sp>
      <p:sp>
        <p:nvSpPr>
          <p:cNvPr id="1949651238" name="Organigramme : Stockage interne 63"/>
          <p:cNvSpPr/>
          <p:nvPr/>
        </p:nvSpPr>
        <p:spPr bwMode="auto">
          <a:xfrm>
            <a:off x="1901055" y="3789536"/>
            <a:ext cx="1400961" cy="487172"/>
          </a:xfrm>
          <a:prstGeom prst="roundRect">
            <a:avLst>
              <a:gd name="adj" fmla="val 16667"/>
            </a:avLst>
          </a:prstGeom>
          <a:pattFill prst="dkUpDiag">
            <a:fgClr>
              <a:schemeClr val="accent6">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35671" tIns="0" rIns="35671" bIns="0" numCol="1" spcCol="0" rtlCol="0" fromWordArt="0" anchor="ctr" anchorCtr="0" forceAA="0" compatLnSpc="1">
            <a:prstTxWarp prst="textNoShape">
              <a:avLst/>
            </a:prstTxWarp>
            <a:noAutofit/>
          </a:bodyPr>
          <a:lstStyle/>
          <a:p>
            <a:pPr algn="ctr" defTabSz="1189050">
              <a:defRPr/>
            </a:pPr>
            <a:r>
              <a:rPr lang="fr-FR" sz="1200">
                <a:solidFill>
                  <a:srgbClr val="1F497D">
                    <a:lumMod val="75000"/>
                  </a:srgbClr>
                </a:solidFill>
                <a:latin typeface="Calibri"/>
              </a:rPr>
              <a:t>Chaîne de service</a:t>
            </a:r>
            <a:endParaRPr/>
          </a:p>
          <a:p>
            <a:pPr algn="ctr" defTabSz="1189050">
              <a:defRPr/>
            </a:pPr>
            <a:r>
              <a:rPr lang="fr-FR" sz="1200">
                <a:solidFill>
                  <a:srgbClr val="1F497D">
                    <a:lumMod val="75000"/>
                  </a:srgbClr>
                </a:solidFill>
                <a:latin typeface="Calibri"/>
              </a:rPr>
              <a:t>Sortie Internet</a:t>
            </a:r>
          </a:p>
        </p:txBody>
      </p:sp>
      <p:sp>
        <p:nvSpPr>
          <p:cNvPr id="554205652" name="Organigramme : Données 213"/>
          <p:cNvSpPr/>
          <p:nvPr/>
        </p:nvSpPr>
        <p:spPr bwMode="auto">
          <a:xfrm>
            <a:off x="3751695" y="1916919"/>
            <a:ext cx="1811745" cy="275025"/>
          </a:xfrm>
          <a:prstGeom prst="flowChartInputOutput">
            <a:avLst/>
          </a:prstGeom>
          <a:solidFill>
            <a:schemeClr val="bg1"/>
          </a:solidFill>
          <a:ln w="31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39778">
              <a:defRPr/>
            </a:pPr>
            <a:endParaRPr lang="fr-FR" sz="1350">
              <a:solidFill>
                <a:prstClr val="white"/>
              </a:solidFill>
              <a:latin typeface="Calibri"/>
            </a:endParaRPr>
          </a:p>
        </p:txBody>
      </p:sp>
      <p:grpSp>
        <p:nvGrpSpPr>
          <p:cNvPr id="1689455529" name="Groupe 214"/>
          <p:cNvGrpSpPr/>
          <p:nvPr/>
        </p:nvGrpSpPr>
        <p:grpSpPr bwMode="auto">
          <a:xfrm>
            <a:off x="4893323" y="1687405"/>
            <a:ext cx="453177" cy="408474"/>
            <a:chOff x="8738588" y="2383696"/>
            <a:chExt cx="457308" cy="412200"/>
          </a:xfrm>
        </p:grpSpPr>
        <p:sp>
          <p:nvSpPr>
            <p:cNvPr id="1673738956" name="Cube 215"/>
            <p:cNvSpPr/>
            <p:nvPr/>
          </p:nvSpPr>
          <p:spPr bwMode="auto">
            <a:xfrm>
              <a:off x="8738588" y="2561455"/>
              <a:ext cx="223724" cy="232731"/>
            </a:xfrm>
            <a:prstGeom prst="cube">
              <a:avLst>
                <a:gd name="adj" fmla="val 25000"/>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a:noFill/>
            </a:ln>
          </p:spPr>
          <p:style>
            <a:lnRef idx="0">
              <a:srgbClr val="000000"/>
            </a:lnRef>
            <a:fillRef idx="0">
              <a:srgbClr val="000000"/>
            </a:fillRef>
            <a:effectRef idx="0">
              <a:srgbClr val="000000"/>
            </a:effectRef>
            <a:fontRef idx="minor">
              <a:schemeClr val="lt1"/>
            </a:fontRef>
          </p:style>
          <p:txBody>
            <a:bodyPr lIns="0" tIns="0" rIns="0" bIns="0" rtlCol="0" anchor="b" anchorCtr="1"/>
            <a:lstStyle/>
            <a:p>
              <a:pPr algn="ctr" defTabSz="1189050">
                <a:defRPr/>
              </a:pPr>
              <a:r>
                <a:rPr lang="fr-FR" sz="1200" b="1">
                  <a:solidFill>
                    <a:prstClr val="white">
                      <a:lumMod val="95000"/>
                    </a:prstClr>
                  </a:solidFill>
                  <a:latin typeface="Calibri"/>
                </a:rPr>
                <a:t>R</a:t>
              </a:r>
              <a:endParaRPr/>
            </a:p>
          </p:txBody>
        </p:sp>
        <p:sp>
          <p:nvSpPr>
            <p:cNvPr id="2142047062" name="Cube 216"/>
            <p:cNvSpPr/>
            <p:nvPr/>
          </p:nvSpPr>
          <p:spPr bwMode="auto">
            <a:xfrm>
              <a:off x="8972174" y="2563164"/>
              <a:ext cx="223724" cy="232731"/>
            </a:xfrm>
            <a:prstGeom prst="cube">
              <a:avLst>
                <a:gd name="adj" fmla="val 25000"/>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a:noFill/>
            </a:ln>
          </p:spPr>
          <p:style>
            <a:lnRef idx="0">
              <a:srgbClr val="000000"/>
            </a:lnRef>
            <a:fillRef idx="0">
              <a:srgbClr val="000000"/>
            </a:fillRef>
            <a:effectRef idx="0">
              <a:srgbClr val="000000"/>
            </a:effectRef>
            <a:fontRef idx="minor">
              <a:schemeClr val="lt1"/>
            </a:fontRef>
          </p:style>
          <p:txBody>
            <a:bodyPr lIns="0" tIns="0" rIns="0" bIns="0" rtlCol="0" anchor="b" anchorCtr="1"/>
            <a:lstStyle/>
            <a:p>
              <a:pPr algn="ctr" defTabSz="1189050">
                <a:defRPr/>
              </a:pPr>
              <a:r>
                <a:rPr lang="fr-FR" sz="1200" b="1">
                  <a:solidFill>
                    <a:prstClr val="white">
                      <a:lumMod val="95000"/>
                    </a:prstClr>
                  </a:solidFill>
                  <a:latin typeface="Calibri"/>
                </a:rPr>
                <a:t>R</a:t>
              </a:r>
              <a:endParaRPr/>
            </a:p>
          </p:txBody>
        </p:sp>
        <p:sp>
          <p:nvSpPr>
            <p:cNvPr id="432481070" name="Cube 217"/>
            <p:cNvSpPr/>
            <p:nvPr/>
          </p:nvSpPr>
          <p:spPr bwMode="auto">
            <a:xfrm>
              <a:off x="8873448" y="2383696"/>
              <a:ext cx="223724" cy="232731"/>
            </a:xfrm>
            <a:prstGeom prst="cube">
              <a:avLst>
                <a:gd name="adj" fmla="val 25000"/>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a:noFill/>
            </a:ln>
          </p:spPr>
          <p:style>
            <a:lnRef idx="0">
              <a:srgbClr val="000000"/>
            </a:lnRef>
            <a:fillRef idx="0">
              <a:srgbClr val="000000"/>
            </a:fillRef>
            <a:effectRef idx="0">
              <a:srgbClr val="000000"/>
            </a:effectRef>
            <a:fontRef idx="minor">
              <a:schemeClr val="lt1"/>
            </a:fontRef>
          </p:style>
          <p:txBody>
            <a:bodyPr lIns="0" tIns="0" rIns="0" bIns="0" rtlCol="0" anchor="b" anchorCtr="1"/>
            <a:lstStyle/>
            <a:p>
              <a:pPr algn="ctr" defTabSz="1189050">
                <a:defRPr/>
              </a:pPr>
              <a:r>
                <a:rPr lang="fr-FR" sz="1200" b="1">
                  <a:solidFill>
                    <a:prstClr val="white">
                      <a:lumMod val="95000"/>
                    </a:prstClr>
                  </a:solidFill>
                  <a:latin typeface="Calibri"/>
                </a:rPr>
                <a:t>R</a:t>
              </a:r>
              <a:endParaRPr/>
            </a:p>
          </p:txBody>
        </p:sp>
      </p:grpSp>
      <p:sp>
        <p:nvSpPr>
          <p:cNvPr id="523447036" name="Cylindre 218"/>
          <p:cNvSpPr/>
          <p:nvPr/>
        </p:nvSpPr>
        <p:spPr bwMode="auto">
          <a:xfrm>
            <a:off x="4015332" y="1737958"/>
            <a:ext cx="298072" cy="357921"/>
          </a:xfrm>
          <a:prstGeom prst="can">
            <a:avLst>
              <a:gd name="adj" fmla="val 25000"/>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defTabSz="339778">
              <a:defRPr/>
            </a:pPr>
            <a:r>
              <a:rPr lang="fr-FR" sz="1100" b="1">
                <a:solidFill>
                  <a:srgbClr val="ED7D31">
                    <a:lumMod val="50000"/>
                  </a:srgbClr>
                </a:solidFill>
                <a:latin typeface="Calibri"/>
              </a:rPr>
              <a:t>REF</a:t>
            </a:r>
            <a:endParaRPr/>
          </a:p>
        </p:txBody>
      </p:sp>
      <p:sp>
        <p:nvSpPr>
          <p:cNvPr id="1262598475" name="Organigramme : Carte perforée 219"/>
          <p:cNvSpPr/>
          <p:nvPr/>
        </p:nvSpPr>
        <p:spPr bwMode="auto">
          <a:xfrm>
            <a:off x="4420450" y="1745462"/>
            <a:ext cx="365828" cy="350415"/>
          </a:xfrm>
          <a:prstGeom prst="flowChartPunchedCard">
            <a:avLst/>
          </a:prstGeom>
          <a:ln/>
        </p:spPr>
        <p:style>
          <a:lnRef idx="0">
            <a:schemeClr val="accent4"/>
          </a:lnRef>
          <a:fillRef idx="3">
            <a:schemeClr val="accent4"/>
          </a:fillRef>
          <a:effectRef idx="3">
            <a:schemeClr val="accent4"/>
          </a:effectRef>
          <a:fontRef idx="minor">
            <a:schemeClr val="lt1"/>
          </a:fontRef>
        </p:style>
        <p:txBody>
          <a:bodyPr lIns="0" tIns="0" rIns="0" bIns="0" rtlCol="0" anchor="b" anchorCtr="1"/>
          <a:lstStyle/>
          <a:p>
            <a:pPr algn="ctr" defTabSz="1189050">
              <a:defRPr/>
            </a:pPr>
            <a:r>
              <a:rPr lang="fr-FR" sz="1050">
                <a:solidFill>
                  <a:srgbClr val="1F497D">
                    <a:lumMod val="75000"/>
                  </a:srgbClr>
                </a:solidFill>
                <a:latin typeface="Calibri"/>
              </a:rPr>
              <a:t>Data sets</a:t>
            </a:r>
            <a:endParaRPr/>
          </a:p>
        </p:txBody>
      </p:sp>
      <p:sp>
        <p:nvSpPr>
          <p:cNvPr id="584453761" name="Organigramme : Stockage interne 32"/>
          <p:cNvSpPr/>
          <p:nvPr/>
        </p:nvSpPr>
        <p:spPr bwMode="auto">
          <a:xfrm>
            <a:off x="5276026" y="4727349"/>
            <a:ext cx="3102237" cy="468621"/>
          </a:xfrm>
          <a:prstGeom prst="roundRect">
            <a:avLst>
              <a:gd name="adj" fmla="val 16667"/>
            </a:avLst>
          </a:prstGeom>
          <a:solidFill>
            <a:schemeClr val="accent6">
              <a:lumMod val="75000"/>
            </a:schemeClr>
          </a:solid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50">
              <a:defRPr/>
            </a:pPr>
            <a:r>
              <a:rPr lang="fr-FR" sz="1400" b="1">
                <a:solidFill>
                  <a:schemeClr val="bg1"/>
                </a:solidFill>
                <a:latin typeface="Calibri"/>
              </a:rPr>
              <a:t>(8)</a:t>
            </a:r>
            <a:r>
              <a:rPr lang="fr-FR" sz="1400">
                <a:solidFill>
                  <a:schemeClr val="bg1"/>
                </a:solidFill>
                <a:latin typeface="Calibri"/>
              </a:rPr>
              <a:t> Espace d’exécution</a:t>
            </a:r>
            <a:endParaRPr/>
          </a:p>
          <a:p>
            <a:pPr algn="ctr" defTabSz="1189050">
              <a:defRPr/>
            </a:pPr>
            <a:r>
              <a:rPr lang="fr-FR" sz="1400">
                <a:solidFill>
                  <a:schemeClr val="bg1"/>
                </a:solidFill>
                <a:latin typeface="Calibri"/>
              </a:rPr>
              <a:t>conteneurisation Kubernetes</a:t>
            </a:r>
            <a:endParaRPr lang="fr-FR" sz="1100">
              <a:solidFill>
                <a:schemeClr val="bg1"/>
              </a:solidFill>
              <a:latin typeface="Calibri"/>
            </a:endParaRPr>
          </a:p>
        </p:txBody>
      </p:sp>
      <p:sp>
        <p:nvSpPr>
          <p:cNvPr id="1666124075" name="Organigramme : Stockage interne 32"/>
          <p:cNvSpPr/>
          <p:nvPr/>
        </p:nvSpPr>
        <p:spPr bwMode="auto">
          <a:xfrm>
            <a:off x="7427535" y="2064159"/>
            <a:ext cx="1209273" cy="794790"/>
          </a:xfrm>
          <a:prstGeom prst="roundRect">
            <a:avLst>
              <a:gd name="adj" fmla="val 16667"/>
            </a:avLst>
          </a:prstGeom>
          <a:solidFill>
            <a:schemeClr val="accent6">
              <a:lumMod val="75000"/>
            </a:schemeClr>
          </a:solid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50">
              <a:defRPr/>
            </a:pPr>
            <a:r>
              <a:rPr lang="fr-FR" sz="1200">
                <a:solidFill>
                  <a:schemeClr val="bg1"/>
                </a:solidFill>
                <a:latin typeface="Calibri"/>
              </a:rPr>
              <a:t>Persistance </a:t>
            </a:r>
          </a:p>
          <a:p>
            <a:pPr algn="ctr" defTabSz="1189049">
              <a:defRPr/>
            </a:pPr>
            <a:r>
              <a:rPr lang="fr-FR" sz="1200">
                <a:solidFill>
                  <a:schemeClr val="bg1"/>
                </a:solidFill>
                <a:latin typeface="Calibri"/>
              </a:rPr>
              <a:t>« objet S3 »</a:t>
            </a:r>
          </a:p>
          <a:p>
            <a:pPr algn="ctr" defTabSz="1189049">
              <a:defRPr/>
            </a:pPr>
            <a:r>
              <a:rPr lang="fr-FR" sz="1200">
                <a:solidFill>
                  <a:schemeClr val="bg1"/>
                </a:solidFill>
                <a:latin typeface="Calibri"/>
              </a:rPr>
              <a:t>(multi DC )</a:t>
            </a:r>
            <a:endParaRPr lang="fr-FR" sz="1050">
              <a:solidFill>
                <a:schemeClr val="bg1"/>
              </a:solidFill>
              <a:latin typeface="Calibri"/>
            </a:endParaRPr>
          </a:p>
        </p:txBody>
      </p:sp>
      <p:pic>
        <p:nvPicPr>
          <p:cNvPr id="1480221875" name="Google Shape;90;p4"/>
          <p:cNvPicPr/>
          <p:nvPr/>
        </p:nvPicPr>
        <p:blipFill>
          <a:blip r:embed="rId4" cstate="email">
            <a:alphaModFix/>
            <a:extLst>
              <a:ext uri="{28A0092B-C50C-407E-A947-70E740481C1C}">
                <a14:useLocalDpi xmlns:a14="http://schemas.microsoft.com/office/drawing/2010/main"/>
              </a:ext>
            </a:extLst>
          </a:blip>
          <a:stretch/>
        </p:blipFill>
        <p:spPr bwMode="auto">
          <a:xfrm flipH="1">
            <a:off x="5277236" y="4791305"/>
            <a:ext cx="404661" cy="404661"/>
          </a:xfrm>
          <a:prstGeom prst="rect">
            <a:avLst/>
          </a:prstGeom>
          <a:noFill/>
          <a:ln>
            <a:noFill/>
          </a:ln>
        </p:spPr>
      </p:pic>
      <p:pic>
        <p:nvPicPr>
          <p:cNvPr id="1110107653" name="Google Shape;3602;p235"/>
          <p:cNvPicPr/>
          <p:nvPr/>
        </p:nvPicPr>
        <p:blipFill>
          <a:blip r:embed="rId5" cstate="email">
            <a:extLst>
              <a:ext uri="{28A0092B-C50C-407E-A947-70E740481C1C}">
                <a14:useLocalDpi xmlns:a14="http://schemas.microsoft.com/office/drawing/2010/main"/>
              </a:ext>
            </a:extLst>
          </a:blip>
          <a:srcRect/>
          <a:stretch/>
        </p:blipFill>
        <p:spPr bwMode="auto">
          <a:xfrm>
            <a:off x="6108301" y="5296512"/>
            <a:ext cx="555151" cy="626240"/>
          </a:xfrm>
          <a:prstGeom prst="rect">
            <a:avLst/>
          </a:prstGeom>
          <a:ln>
            <a:noFill/>
          </a:ln>
        </p:spPr>
      </p:pic>
      <p:pic>
        <p:nvPicPr>
          <p:cNvPr id="360960404" name="Image 44"/>
          <p:cNvPicPr>
            <a:picLocks noChangeAspect="1"/>
          </p:cNvPicPr>
          <p:nvPr/>
        </p:nvPicPr>
        <p:blipFill>
          <a:blip r:embed="rId6" cstate="email">
            <a:extLst>
              <a:ext uri="{28A0092B-C50C-407E-A947-70E740481C1C}">
                <a14:useLocalDpi xmlns:a14="http://schemas.microsoft.com/office/drawing/2010/main"/>
              </a:ext>
            </a:extLst>
          </a:blip>
          <a:stretch/>
        </p:blipFill>
        <p:spPr bwMode="auto">
          <a:xfrm>
            <a:off x="53586" y="6288796"/>
            <a:ext cx="1477962" cy="436960"/>
          </a:xfrm>
          <a:prstGeom prst="rect">
            <a:avLst/>
          </a:prstGeom>
        </p:spPr>
      </p:pic>
      <p:sp>
        <p:nvSpPr>
          <p:cNvPr id="197659747" name="Organigramme : Stockage interne 63"/>
          <p:cNvSpPr/>
          <p:nvPr/>
        </p:nvSpPr>
        <p:spPr bwMode="auto">
          <a:xfrm>
            <a:off x="4114863" y="1133370"/>
            <a:ext cx="2083379" cy="415485"/>
          </a:xfrm>
          <a:prstGeom prst="roundRect">
            <a:avLst>
              <a:gd name="adj" fmla="val 16667"/>
            </a:avLst>
          </a:prstGeom>
          <a:pattFill prst="dkUpDiag">
            <a:fgClr>
              <a:schemeClr val="accent1">
                <a:lumMod val="50000"/>
              </a:schemeClr>
            </a:fgClr>
            <a:bgClr>
              <a:schemeClr val="accent1">
                <a:lumMod val="75000"/>
              </a:schemeClr>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50">
              <a:defRPr/>
            </a:pPr>
            <a:r>
              <a:rPr lang="fr-FR" sz="1200" b="1">
                <a:solidFill>
                  <a:schemeClr val="bg1"/>
                </a:solidFill>
                <a:latin typeface="Calibri"/>
              </a:rPr>
              <a:t>Applications tierces hébergées au sein de l’infrastructure MI</a:t>
            </a:r>
          </a:p>
        </p:txBody>
      </p:sp>
      <p:sp>
        <p:nvSpPr>
          <p:cNvPr id="839730047" name="ZoneTexte 45"/>
          <p:cNvSpPr txBox="1"/>
          <p:nvPr/>
        </p:nvSpPr>
        <p:spPr bwMode="auto">
          <a:xfrm>
            <a:off x="5140369" y="5411495"/>
            <a:ext cx="1054692" cy="396273"/>
          </a:xfrm>
          <a:prstGeom prst="rect">
            <a:avLst/>
          </a:prstGeom>
          <a:noFill/>
        </p:spPr>
        <p:txBody>
          <a:bodyPr wrap="square" rtlCol="0">
            <a:spAutoFit/>
          </a:bodyPr>
          <a:lstStyle/>
          <a:p>
            <a:pPr algn="r">
              <a:defRPr/>
            </a:pPr>
            <a:r>
              <a:rPr lang="fr-FR" sz="1000" b="0" i="0" u="none" strike="noStrike" cap="none" spc="0">
                <a:solidFill>
                  <a:schemeClr val="tx1"/>
                </a:solidFill>
                <a:latin typeface="Open Sans"/>
                <a:ea typeface="Open Sans"/>
                <a:cs typeface="Open Sans"/>
              </a:rPr>
              <a:t>registry</a:t>
            </a:r>
            <a:endParaRPr sz="1000" b="0">
              <a:solidFill>
                <a:schemeClr val="tx1"/>
              </a:solidFill>
              <a:latin typeface="Open Sans"/>
              <a:ea typeface="Open Sans"/>
              <a:cs typeface="Open Sans"/>
            </a:endParaRPr>
          </a:p>
          <a:p>
            <a:pPr algn="r">
              <a:defRPr/>
            </a:pPr>
            <a:r>
              <a:rPr lang="fr-FR" sz="1000" b="0">
                <a:latin typeface="Open Sans"/>
                <a:ea typeface="Open Sans"/>
                <a:cs typeface="Open Sans"/>
              </a:rPr>
              <a:t>de reference</a:t>
            </a:r>
            <a:endParaRPr sz="1000" b="0">
              <a:latin typeface="Open Sans"/>
              <a:ea typeface="Open Sans"/>
              <a:cs typeface="Open Sans"/>
            </a:endParaRPr>
          </a:p>
        </p:txBody>
      </p:sp>
      <p:sp>
        <p:nvSpPr>
          <p:cNvPr id="1352179457" name="Rectangle à coins arrondis 46"/>
          <p:cNvSpPr/>
          <p:nvPr/>
        </p:nvSpPr>
        <p:spPr bwMode="auto">
          <a:xfrm>
            <a:off x="1791855" y="1325754"/>
            <a:ext cx="1634833" cy="2272915"/>
          </a:xfrm>
          <a:prstGeom prst="roundRect">
            <a:avLst>
              <a:gd name="adj" fmla="val 16667"/>
            </a:avLst>
          </a:prstGeom>
          <a:noFill/>
          <a:ln w="25400" cap="flat" cmpd="sng" algn="ctr">
            <a:solidFill>
              <a:schemeClr val="bg1">
                <a:lumMod val="50196"/>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69876743" name="ZoneTexte 245"/>
          <p:cNvSpPr txBox="1"/>
          <p:nvPr/>
        </p:nvSpPr>
        <p:spPr bwMode="auto">
          <a:xfrm>
            <a:off x="2547725" y="1622336"/>
            <a:ext cx="775315" cy="231241"/>
          </a:xfrm>
          <a:prstGeom prst="rect">
            <a:avLst/>
          </a:prstGeom>
          <a:noFill/>
        </p:spPr>
        <p:txBody>
          <a:bodyPr wrap="square" lIns="0" tIns="0" rIns="0" bIns="0" rtlCol="0" anchor="ctr">
            <a:noAutofit/>
          </a:bodyPr>
          <a:lstStyle>
            <a:defPPr>
              <a:defRPr lang="fr-FR"/>
            </a:defPPr>
            <a:lvl1pPr algn="ctr">
              <a:defRPr sz="900" b="1">
                <a:solidFill>
                  <a:schemeClr val="accent1">
                    <a:lumMod val="75000"/>
                  </a:schemeClr>
                </a:solidFill>
                <a:latin typeface="Calibri"/>
                <a:cs typeface="Calibri"/>
              </a:defRPr>
            </a:lvl1pPr>
          </a:lstStyle>
          <a:p>
            <a:pPr>
              <a:lnSpc>
                <a:spcPts val="957"/>
              </a:lnSpc>
              <a:defRPr/>
            </a:pPr>
            <a:r>
              <a:rPr lang="fr-FR" sz="900"/>
              <a:t>SAS fichier</a:t>
            </a:r>
            <a:endParaRPr/>
          </a:p>
          <a:p>
            <a:pPr>
              <a:lnSpc>
                <a:spcPts val="957"/>
              </a:lnSpc>
              <a:defRPr/>
            </a:pPr>
            <a:r>
              <a:rPr lang="fr-FR" sz="900"/>
              <a:t>(asynchrone)</a:t>
            </a:r>
          </a:p>
        </p:txBody>
      </p:sp>
      <p:sp>
        <p:nvSpPr>
          <p:cNvPr id="1922693569" name="ZoneTexte 246"/>
          <p:cNvSpPr txBox="1"/>
          <p:nvPr/>
        </p:nvSpPr>
        <p:spPr bwMode="auto">
          <a:xfrm>
            <a:off x="2530261" y="2133927"/>
            <a:ext cx="775316" cy="190323"/>
          </a:xfrm>
          <a:prstGeom prst="rect">
            <a:avLst/>
          </a:prstGeom>
          <a:noFill/>
        </p:spPr>
        <p:txBody>
          <a:bodyPr wrap="square" lIns="0" tIns="0" rIns="0" bIns="0" rtlCol="0" anchor="ctr">
            <a:noAutofit/>
          </a:bodyPr>
          <a:lstStyle>
            <a:defPPr>
              <a:defRPr lang="fr-FR"/>
            </a:defPPr>
            <a:lvl1pPr algn="ctr">
              <a:defRPr sz="900" b="1">
                <a:solidFill>
                  <a:schemeClr val="accent1">
                    <a:lumMod val="75000"/>
                  </a:schemeClr>
                </a:solidFill>
                <a:latin typeface="Calibri"/>
                <a:cs typeface="Calibri"/>
              </a:defRPr>
            </a:lvl1pPr>
          </a:lstStyle>
          <a:p>
            <a:pPr>
              <a:defRPr/>
            </a:pPr>
            <a:r>
              <a:rPr lang="fr-FR" sz="900"/>
              <a:t>API GATEWAY</a:t>
            </a:r>
          </a:p>
          <a:p>
            <a:pPr>
              <a:defRPr/>
            </a:pPr>
            <a:r>
              <a:rPr lang="fr-FR" sz="900"/>
              <a:t>(synchrone)</a:t>
            </a:r>
          </a:p>
        </p:txBody>
      </p:sp>
      <p:sp>
        <p:nvSpPr>
          <p:cNvPr id="1488520954" name="ZoneTexte 247"/>
          <p:cNvSpPr txBox="1"/>
          <p:nvPr/>
        </p:nvSpPr>
        <p:spPr bwMode="auto">
          <a:xfrm>
            <a:off x="2433143" y="2669203"/>
            <a:ext cx="719643" cy="419688"/>
          </a:xfrm>
          <a:prstGeom prst="rect">
            <a:avLst/>
          </a:prstGeom>
          <a:solidFill>
            <a:schemeClr val="bg1"/>
          </a:solidFill>
        </p:spPr>
        <p:txBody>
          <a:bodyPr wrap="square" lIns="0" tIns="0" rIns="0" bIns="0" rtlCol="0" anchor="ctr">
            <a:noAutofit/>
          </a:bodyPr>
          <a:lstStyle>
            <a:defPPr>
              <a:defRPr lang="fr-FR"/>
            </a:defPPr>
            <a:lvl1pPr algn="ctr">
              <a:defRPr sz="900" b="1">
                <a:solidFill>
                  <a:schemeClr val="accent1">
                    <a:lumMod val="75000"/>
                  </a:schemeClr>
                </a:solidFill>
                <a:latin typeface="Calibri"/>
                <a:cs typeface="Calibri"/>
              </a:defRPr>
            </a:lvl1pPr>
          </a:lstStyle>
          <a:p>
            <a:pPr>
              <a:lnSpc>
                <a:spcPct val="56999"/>
              </a:lnSpc>
              <a:defRPr/>
            </a:pPr>
            <a:r>
              <a:rPr lang="fr-FR" sz="900"/>
              <a:t>Notifications applicatives</a:t>
            </a:r>
          </a:p>
          <a:p>
            <a:pPr>
              <a:lnSpc>
                <a:spcPct val="56999"/>
              </a:lnSpc>
              <a:defRPr/>
            </a:pPr>
            <a:r>
              <a:rPr lang="fr-FR" sz="900"/>
              <a:t> asynchrone</a:t>
            </a:r>
          </a:p>
        </p:txBody>
      </p:sp>
      <p:sp>
        <p:nvSpPr>
          <p:cNvPr id="1128062866" name="Organigramme : Stockage interne 63"/>
          <p:cNvSpPr/>
          <p:nvPr/>
        </p:nvSpPr>
        <p:spPr bwMode="auto">
          <a:xfrm>
            <a:off x="1917407" y="6302837"/>
            <a:ext cx="733422" cy="218016"/>
          </a:xfrm>
          <a:prstGeom prst="roundRect">
            <a:avLst>
              <a:gd name="adj" fmla="val 16667"/>
            </a:avLst>
          </a:prstGeom>
          <a:pattFill prst="dkUpDiag">
            <a:fgClr>
              <a:schemeClr val="accent6">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35672" tIns="0" rIns="35672" bIns="0" numCol="1" spcCol="0" rtlCol="0" fromWordArt="0" anchor="ctr" anchorCtr="0" forceAA="0" compatLnSpc="1">
            <a:prstTxWarp prst="textNoShape">
              <a:avLst/>
            </a:prstTxWarp>
            <a:noAutofit/>
          </a:bodyPr>
          <a:lstStyle/>
          <a:p>
            <a:pPr algn="ctr" defTabSz="1189050">
              <a:defRPr/>
            </a:pPr>
            <a:r>
              <a:rPr lang="fr-FR" sz="1200">
                <a:solidFill>
                  <a:srgbClr val="1F497D">
                    <a:lumMod val="75000"/>
                  </a:srgbClr>
                </a:solidFill>
                <a:latin typeface="Calibri"/>
              </a:rPr>
              <a:t>Passage-x</a:t>
            </a:r>
          </a:p>
        </p:txBody>
      </p:sp>
      <p:sp>
        <p:nvSpPr>
          <p:cNvPr id="543708113" name="Organigramme : Stockage interne 63"/>
          <p:cNvSpPr/>
          <p:nvPr/>
        </p:nvSpPr>
        <p:spPr bwMode="auto">
          <a:xfrm>
            <a:off x="1931265" y="6561675"/>
            <a:ext cx="733422" cy="218016"/>
          </a:xfrm>
          <a:prstGeom prst="roundRect">
            <a:avLst>
              <a:gd name="adj" fmla="val 16667"/>
            </a:avLst>
          </a:prstGeom>
          <a:pattFill prst="dkUpDiag">
            <a:fgClr>
              <a:schemeClr val="accent6">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35672" tIns="0" rIns="35672" bIns="0" numCol="1" spcCol="0" rtlCol="0" fromWordArt="0" anchor="ctr" anchorCtr="0" forceAA="0" compatLnSpc="1">
            <a:prstTxWarp prst="textNoShape">
              <a:avLst/>
            </a:prstTxWarp>
            <a:noAutofit/>
          </a:bodyPr>
          <a:lstStyle/>
          <a:p>
            <a:pPr algn="ctr" defTabSz="1189050">
              <a:defRPr/>
            </a:pPr>
            <a:r>
              <a:rPr lang="fr-FR" sz="1200">
                <a:solidFill>
                  <a:srgbClr val="1F497D">
                    <a:lumMod val="75000"/>
                  </a:srgbClr>
                </a:solidFill>
                <a:latin typeface="Calibri"/>
              </a:rPr>
              <a:t>Cheops</a:t>
            </a:r>
          </a:p>
        </p:txBody>
      </p:sp>
      <p:sp>
        <p:nvSpPr>
          <p:cNvPr id="232512852" name="Organigramme : Stockage interne 63"/>
          <p:cNvSpPr/>
          <p:nvPr/>
        </p:nvSpPr>
        <p:spPr bwMode="auto">
          <a:xfrm>
            <a:off x="2717938" y="6309468"/>
            <a:ext cx="605106" cy="242886"/>
          </a:xfrm>
          <a:prstGeom prst="roundRect">
            <a:avLst>
              <a:gd name="adj" fmla="val 16667"/>
            </a:avLst>
          </a:prstGeom>
          <a:pattFill prst="dkUpDiag">
            <a:fgClr>
              <a:schemeClr val="accent6">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35672" tIns="0" rIns="35672" bIns="0" numCol="1" spcCol="0" rtlCol="0" fromWordArt="0" anchor="ctr" anchorCtr="0" forceAA="0" compatLnSpc="1">
            <a:prstTxWarp prst="textNoShape">
              <a:avLst/>
            </a:prstTxWarp>
            <a:noAutofit/>
          </a:bodyPr>
          <a:lstStyle/>
          <a:p>
            <a:pPr algn="ctr" defTabSz="1189050">
              <a:defRPr/>
            </a:pPr>
            <a:r>
              <a:rPr lang="fr-FR" sz="1200">
                <a:solidFill>
                  <a:srgbClr val="1F497D">
                    <a:lumMod val="75000"/>
                  </a:srgbClr>
                </a:solidFill>
                <a:latin typeface="Calibri"/>
              </a:rPr>
              <a:t>Proxima</a:t>
            </a:r>
          </a:p>
        </p:txBody>
      </p:sp>
      <p:cxnSp>
        <p:nvCxnSpPr>
          <p:cNvPr id="2086000603" name="Connecteur en angle 253"/>
          <p:cNvCxnSpPr>
            <a:cxnSpLocks/>
          </p:cNvCxnSpPr>
          <p:nvPr/>
        </p:nvCxnSpPr>
        <p:spPr bwMode="auto">
          <a:xfrm>
            <a:off x="3426687" y="3264410"/>
            <a:ext cx="1962432" cy="285021"/>
          </a:xfrm>
          <a:prstGeom prst="bentConnector3">
            <a:avLst>
              <a:gd name="adj1" fmla="val 21072"/>
            </a:avLst>
          </a:prstGeom>
          <a:ln w="28575" cap="flat" cmpd="sng" algn="ctr">
            <a:solidFill>
              <a:schemeClr val="accent3">
                <a:lumMod val="74901"/>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7940352" name="Connecteur en angle 259"/>
          <p:cNvCxnSpPr>
            <a:cxnSpLocks/>
          </p:cNvCxnSpPr>
          <p:nvPr/>
        </p:nvCxnSpPr>
        <p:spPr bwMode="auto">
          <a:xfrm rot="10799922" flipV="1">
            <a:off x="3504416" y="4459662"/>
            <a:ext cx="1771607" cy="443886"/>
          </a:xfrm>
          <a:prstGeom prst="bentConnector3">
            <a:avLst>
              <a:gd name="adj1" fmla="val 68719"/>
            </a:avLst>
          </a:prstGeom>
          <a:ln w="38099" cap="flat" cmpd="sng" algn="ctr">
            <a:solidFill>
              <a:schemeClr val="accent1">
                <a:shade val="95000"/>
                <a:satMod val="105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5613950" name="Connecteur en angle 268"/>
          <p:cNvCxnSpPr>
            <a:cxnSpLocks/>
          </p:cNvCxnSpPr>
          <p:nvPr/>
        </p:nvCxnSpPr>
        <p:spPr bwMode="auto">
          <a:xfrm rot="10799922" flipV="1">
            <a:off x="3451077" y="1230282"/>
            <a:ext cx="663781" cy="82908"/>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9528099" name="Connecteur en angle 272"/>
          <p:cNvCxnSpPr>
            <a:cxnSpLocks/>
          </p:cNvCxnSpPr>
          <p:nvPr/>
        </p:nvCxnSpPr>
        <p:spPr bwMode="auto">
          <a:xfrm rot="10799922" flipV="1">
            <a:off x="3455703" y="1401151"/>
            <a:ext cx="663781" cy="82908"/>
          </a:xfrm>
          <a:prstGeom prst="bentConnector3">
            <a:avLst>
              <a:gd name="adj1" fmla="val 5000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63812658" name="ZoneTexte 273"/>
          <p:cNvSpPr txBox="1"/>
          <p:nvPr/>
        </p:nvSpPr>
        <p:spPr bwMode="auto">
          <a:xfrm rot="20622183">
            <a:off x="-77608" y="4374045"/>
            <a:ext cx="590909" cy="135083"/>
          </a:xfrm>
          <a:prstGeom prst="rect">
            <a:avLst/>
          </a:prstGeom>
          <a:solidFill>
            <a:schemeClr val="accent1">
              <a:lumMod val="40000"/>
              <a:lumOff val="60000"/>
            </a:schemeClr>
          </a:solidFill>
        </p:spPr>
        <p:txBody>
          <a:bodyPr wrap="square" lIns="0" tIns="0" rIns="0" bIns="0" rtlCol="0" anchor="ctr">
            <a:noAutofit/>
          </a:bodyPr>
          <a:lstStyle>
            <a:defPPr>
              <a:defRPr lang="fr-FR"/>
            </a:defPPr>
            <a:lvl1pPr algn="ctr">
              <a:defRPr sz="900" b="1">
                <a:solidFill>
                  <a:schemeClr val="accent1">
                    <a:lumMod val="75000"/>
                  </a:schemeClr>
                </a:solidFill>
                <a:latin typeface="Calibri"/>
                <a:cs typeface="Calibri"/>
              </a:defRPr>
            </a:lvl1pPr>
          </a:lstStyle>
          <a:p>
            <a:pPr>
              <a:defRPr/>
            </a:pPr>
            <a:r>
              <a:rPr lang="fr-FR" sz="900"/>
              <a:t>kerberos ?</a:t>
            </a:r>
          </a:p>
        </p:txBody>
      </p:sp>
      <p:sp>
        <p:nvSpPr>
          <p:cNvPr id="129675833" name="ZoneTexte 274"/>
          <p:cNvSpPr txBox="1"/>
          <p:nvPr/>
        </p:nvSpPr>
        <p:spPr bwMode="auto">
          <a:xfrm rot="20622183">
            <a:off x="-108567" y="5398845"/>
            <a:ext cx="590909" cy="135083"/>
          </a:xfrm>
          <a:prstGeom prst="rect">
            <a:avLst/>
          </a:prstGeom>
          <a:solidFill>
            <a:schemeClr val="accent1">
              <a:lumMod val="40000"/>
              <a:lumOff val="60000"/>
            </a:schemeClr>
          </a:solidFill>
        </p:spPr>
        <p:txBody>
          <a:bodyPr wrap="square" lIns="0" tIns="0" rIns="0" bIns="0" rtlCol="0" anchor="ctr">
            <a:noAutofit/>
          </a:bodyPr>
          <a:lstStyle>
            <a:defPPr>
              <a:defRPr lang="fr-FR"/>
            </a:defPPr>
            <a:lvl1pPr algn="ctr">
              <a:defRPr sz="900" b="1">
                <a:solidFill>
                  <a:schemeClr val="accent1">
                    <a:lumMod val="75000"/>
                  </a:schemeClr>
                </a:solidFill>
                <a:latin typeface="Calibri"/>
                <a:cs typeface="Calibri"/>
              </a:defRPr>
            </a:lvl1pPr>
          </a:lstStyle>
          <a:p>
            <a:pPr>
              <a:defRPr/>
            </a:pPr>
            <a:r>
              <a:rPr lang="fr-FR" sz="900"/>
              <a:t>kerberos ?</a:t>
            </a:r>
          </a:p>
        </p:txBody>
      </p:sp>
      <p:cxnSp>
        <p:nvCxnSpPr>
          <p:cNvPr id="1526420103" name="Connecteur en angle 275"/>
          <p:cNvCxnSpPr>
            <a:cxnSpLocks/>
            <a:endCxn id="523447036" idx="2"/>
          </p:cNvCxnSpPr>
          <p:nvPr/>
        </p:nvCxnSpPr>
        <p:spPr bwMode="auto">
          <a:xfrm flipV="1">
            <a:off x="3418444" y="1916919"/>
            <a:ext cx="596883" cy="137511"/>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3532954" name="Connecteur en angle 95"/>
          <p:cNvCxnSpPr>
            <a:cxnSpLocks/>
            <a:endCxn id="861656457" idx="3"/>
          </p:cNvCxnSpPr>
          <p:nvPr/>
        </p:nvCxnSpPr>
        <p:spPr bwMode="auto">
          <a:xfrm rot="16199895" flipV="1">
            <a:off x="8643458" y="4820958"/>
            <a:ext cx="1693784" cy="1169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23157131" name="Rectangle à coins arrondis 288"/>
          <p:cNvSpPr/>
          <p:nvPr/>
        </p:nvSpPr>
        <p:spPr bwMode="auto">
          <a:xfrm rot="16199895">
            <a:off x="4809511" y="3823012"/>
            <a:ext cx="1397072" cy="327331"/>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200"/>
              <a:t>Load balancer k8s</a:t>
            </a:r>
          </a:p>
        </p:txBody>
      </p:sp>
      <p:sp>
        <p:nvSpPr>
          <p:cNvPr id="747013087" name="ZoneTexte 292"/>
          <p:cNvSpPr txBox="1"/>
          <p:nvPr/>
        </p:nvSpPr>
        <p:spPr bwMode="auto">
          <a:xfrm>
            <a:off x="5742914" y="5251113"/>
            <a:ext cx="590909" cy="135083"/>
          </a:xfrm>
          <a:prstGeom prst="rect">
            <a:avLst/>
          </a:prstGeom>
          <a:solidFill>
            <a:schemeClr val="accent1">
              <a:lumMod val="40000"/>
              <a:lumOff val="60000"/>
            </a:schemeClr>
          </a:solidFill>
        </p:spPr>
        <p:txBody>
          <a:bodyPr wrap="square" lIns="0" tIns="0" rIns="0" bIns="0" rtlCol="0" anchor="ctr">
            <a:noAutofit/>
          </a:bodyPr>
          <a:lstStyle>
            <a:defPPr>
              <a:defRPr lang="fr-FR"/>
            </a:defPPr>
            <a:lvl1pPr algn="ctr">
              <a:defRPr sz="900" b="1">
                <a:solidFill>
                  <a:schemeClr val="accent1">
                    <a:lumMod val="75000"/>
                  </a:schemeClr>
                </a:solidFill>
                <a:latin typeface="Calibri"/>
                <a:cs typeface="Calibri"/>
              </a:defRPr>
            </a:lvl1pPr>
          </a:lstStyle>
          <a:p>
            <a:pPr>
              <a:defRPr/>
            </a:pPr>
            <a:r>
              <a:rPr lang="fr-FR" sz="900"/>
              <a:t>Mono DC</a:t>
            </a:r>
          </a:p>
        </p:txBody>
      </p:sp>
      <p:pic>
        <p:nvPicPr>
          <p:cNvPr id="1148953100" name="Google Shape;3602;p235"/>
          <p:cNvPicPr/>
          <p:nvPr/>
        </p:nvPicPr>
        <p:blipFill>
          <a:blip r:embed="rId7" cstate="email">
            <a:extLst>
              <a:ext uri="{28A0092B-C50C-407E-A947-70E740481C1C}">
                <a14:useLocalDpi xmlns:a14="http://schemas.microsoft.com/office/drawing/2010/main"/>
              </a:ext>
            </a:extLst>
          </a:blip>
          <a:srcRect/>
          <a:stretch/>
        </p:blipFill>
        <p:spPr bwMode="auto">
          <a:xfrm>
            <a:off x="6623767" y="5301042"/>
            <a:ext cx="550872" cy="617179"/>
          </a:xfrm>
          <a:prstGeom prst="rect">
            <a:avLst/>
          </a:prstGeom>
          <a:ln>
            <a:noFill/>
          </a:ln>
        </p:spPr>
      </p:pic>
      <p:cxnSp>
        <p:nvCxnSpPr>
          <p:cNvPr id="1107270804" name="Connecteur en angle 299"/>
          <p:cNvCxnSpPr>
            <a:cxnSpLocks/>
            <a:endCxn id="719042001" idx="1"/>
          </p:cNvCxnSpPr>
          <p:nvPr/>
        </p:nvCxnSpPr>
        <p:spPr bwMode="auto">
          <a:xfrm flipV="1">
            <a:off x="5922185" y="6078259"/>
            <a:ext cx="2254248" cy="359048"/>
          </a:xfrm>
          <a:prstGeom prst="bentConnector3">
            <a:avLst>
              <a:gd name="adj1" fmla="val 78169"/>
            </a:avLst>
          </a:prstGeom>
          <a:ln>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52188567" name="ZoneTexte 304"/>
          <p:cNvSpPr txBox="1"/>
          <p:nvPr/>
        </p:nvSpPr>
        <p:spPr bwMode="auto">
          <a:xfrm>
            <a:off x="5395248" y="1682022"/>
            <a:ext cx="960660" cy="453987"/>
          </a:xfrm>
          <a:prstGeom prst="rect">
            <a:avLst/>
          </a:prstGeom>
          <a:noFill/>
        </p:spPr>
        <p:txBody>
          <a:bodyPr wrap="square" lIns="0" tIns="0" rIns="0" bIns="0" rtlCol="0" anchor="ctr">
            <a:noAutofit/>
          </a:bodyPr>
          <a:lstStyle>
            <a:defPPr>
              <a:defRPr lang="fr-FR"/>
            </a:defPPr>
            <a:lvl1pPr algn="ctr">
              <a:defRPr sz="900" b="1">
                <a:solidFill>
                  <a:schemeClr val="accent1">
                    <a:lumMod val="75000"/>
                  </a:schemeClr>
                </a:solidFill>
                <a:latin typeface="Calibri"/>
                <a:cs typeface="Calibri"/>
              </a:defRPr>
            </a:lvl1pPr>
          </a:lstStyle>
          <a:p>
            <a:pPr>
              <a:defRPr/>
            </a:pPr>
            <a:r>
              <a:rPr lang="fr-FR" sz="900"/>
              <a:t>Référentiels / ressources</a:t>
            </a:r>
          </a:p>
          <a:p>
            <a:pPr>
              <a:defRPr/>
            </a:pPr>
            <a:r>
              <a:rPr lang="fr-FR" sz="900"/>
              <a:t> Internes</a:t>
            </a:r>
          </a:p>
        </p:txBody>
      </p:sp>
      <p:sp>
        <p:nvSpPr>
          <p:cNvPr id="1257120390" name="Organigramme : Données 305"/>
          <p:cNvSpPr/>
          <p:nvPr/>
        </p:nvSpPr>
        <p:spPr bwMode="auto">
          <a:xfrm>
            <a:off x="1134" y="959553"/>
            <a:ext cx="1554966" cy="303912"/>
          </a:xfrm>
          <a:prstGeom prst="flowChartInputOutput">
            <a:avLst/>
          </a:prstGeom>
          <a:solidFill>
            <a:schemeClr val="bg1"/>
          </a:solidFill>
          <a:ln w="31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39778">
              <a:defRPr/>
            </a:pPr>
            <a:endParaRPr lang="fr-FR" sz="1350">
              <a:solidFill>
                <a:prstClr val="white"/>
              </a:solidFill>
              <a:latin typeface="Calibri"/>
            </a:endParaRPr>
          </a:p>
        </p:txBody>
      </p:sp>
      <p:grpSp>
        <p:nvGrpSpPr>
          <p:cNvPr id="1637685530" name="Groupe 306"/>
          <p:cNvGrpSpPr/>
          <p:nvPr/>
        </p:nvGrpSpPr>
        <p:grpSpPr bwMode="auto">
          <a:xfrm>
            <a:off x="988309" y="700146"/>
            <a:ext cx="453177" cy="408474"/>
            <a:chOff x="8738588" y="2383696"/>
            <a:chExt cx="457308" cy="412200"/>
          </a:xfrm>
        </p:grpSpPr>
        <p:sp>
          <p:nvSpPr>
            <p:cNvPr id="163690496" name="Cube 307"/>
            <p:cNvSpPr/>
            <p:nvPr/>
          </p:nvSpPr>
          <p:spPr bwMode="auto">
            <a:xfrm>
              <a:off x="8738588" y="2561455"/>
              <a:ext cx="223724" cy="232731"/>
            </a:xfrm>
            <a:prstGeom prst="cube">
              <a:avLst>
                <a:gd name="adj" fmla="val 25000"/>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a:noFill/>
            </a:ln>
          </p:spPr>
          <p:style>
            <a:lnRef idx="0">
              <a:srgbClr val="000000"/>
            </a:lnRef>
            <a:fillRef idx="0">
              <a:srgbClr val="000000"/>
            </a:fillRef>
            <a:effectRef idx="0">
              <a:srgbClr val="000000"/>
            </a:effectRef>
            <a:fontRef idx="minor">
              <a:schemeClr val="lt1"/>
            </a:fontRef>
          </p:style>
          <p:txBody>
            <a:bodyPr lIns="0" tIns="0" rIns="0" bIns="0" rtlCol="0" anchor="b" anchorCtr="1"/>
            <a:lstStyle/>
            <a:p>
              <a:pPr algn="ctr" defTabSz="1189050">
                <a:defRPr/>
              </a:pPr>
              <a:r>
                <a:rPr lang="fr-FR" sz="1200" b="1">
                  <a:solidFill>
                    <a:prstClr val="white">
                      <a:lumMod val="95000"/>
                    </a:prstClr>
                  </a:solidFill>
                  <a:latin typeface="Calibri"/>
                </a:rPr>
                <a:t>R</a:t>
              </a:r>
              <a:endParaRPr/>
            </a:p>
          </p:txBody>
        </p:sp>
        <p:sp>
          <p:nvSpPr>
            <p:cNvPr id="868848854" name="Cube 308"/>
            <p:cNvSpPr/>
            <p:nvPr/>
          </p:nvSpPr>
          <p:spPr bwMode="auto">
            <a:xfrm>
              <a:off x="8972174" y="2563164"/>
              <a:ext cx="223724" cy="232731"/>
            </a:xfrm>
            <a:prstGeom prst="cube">
              <a:avLst>
                <a:gd name="adj" fmla="val 25000"/>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a:noFill/>
            </a:ln>
          </p:spPr>
          <p:style>
            <a:lnRef idx="0">
              <a:srgbClr val="000000"/>
            </a:lnRef>
            <a:fillRef idx="0">
              <a:srgbClr val="000000"/>
            </a:fillRef>
            <a:effectRef idx="0">
              <a:srgbClr val="000000"/>
            </a:effectRef>
            <a:fontRef idx="minor">
              <a:schemeClr val="lt1"/>
            </a:fontRef>
          </p:style>
          <p:txBody>
            <a:bodyPr lIns="0" tIns="0" rIns="0" bIns="0" rtlCol="0" anchor="b" anchorCtr="1"/>
            <a:lstStyle/>
            <a:p>
              <a:pPr algn="ctr" defTabSz="1189050">
                <a:defRPr/>
              </a:pPr>
              <a:r>
                <a:rPr lang="fr-FR" sz="1200" b="1">
                  <a:solidFill>
                    <a:prstClr val="white">
                      <a:lumMod val="95000"/>
                    </a:prstClr>
                  </a:solidFill>
                  <a:latin typeface="Calibri"/>
                </a:rPr>
                <a:t>R</a:t>
              </a:r>
              <a:endParaRPr/>
            </a:p>
          </p:txBody>
        </p:sp>
        <p:sp>
          <p:nvSpPr>
            <p:cNvPr id="396847647" name="Cube 309"/>
            <p:cNvSpPr/>
            <p:nvPr/>
          </p:nvSpPr>
          <p:spPr bwMode="auto">
            <a:xfrm>
              <a:off x="8873448" y="2383696"/>
              <a:ext cx="223724" cy="232731"/>
            </a:xfrm>
            <a:prstGeom prst="cube">
              <a:avLst>
                <a:gd name="adj" fmla="val 25000"/>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a:noFill/>
            </a:ln>
          </p:spPr>
          <p:style>
            <a:lnRef idx="0">
              <a:srgbClr val="000000"/>
            </a:lnRef>
            <a:fillRef idx="0">
              <a:srgbClr val="000000"/>
            </a:fillRef>
            <a:effectRef idx="0">
              <a:srgbClr val="000000"/>
            </a:effectRef>
            <a:fontRef idx="minor">
              <a:schemeClr val="lt1"/>
            </a:fontRef>
          </p:style>
          <p:txBody>
            <a:bodyPr lIns="0" tIns="0" rIns="0" bIns="0" rtlCol="0" anchor="b" anchorCtr="1"/>
            <a:lstStyle/>
            <a:p>
              <a:pPr algn="ctr" defTabSz="1189050">
                <a:defRPr/>
              </a:pPr>
              <a:r>
                <a:rPr lang="fr-FR" sz="1200" b="1">
                  <a:solidFill>
                    <a:prstClr val="white">
                      <a:lumMod val="95000"/>
                    </a:prstClr>
                  </a:solidFill>
                  <a:latin typeface="Calibri"/>
                </a:rPr>
                <a:t>R</a:t>
              </a:r>
              <a:endParaRPr/>
            </a:p>
          </p:txBody>
        </p:sp>
      </p:grpSp>
      <p:sp>
        <p:nvSpPr>
          <p:cNvPr id="994340166" name="Cylindre 310"/>
          <p:cNvSpPr/>
          <p:nvPr/>
        </p:nvSpPr>
        <p:spPr bwMode="auto">
          <a:xfrm>
            <a:off x="184207" y="750699"/>
            <a:ext cx="298072" cy="357921"/>
          </a:xfrm>
          <a:prstGeom prst="can">
            <a:avLst>
              <a:gd name="adj" fmla="val 25000"/>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defTabSz="339778">
              <a:defRPr/>
            </a:pPr>
            <a:r>
              <a:rPr lang="fr-FR" sz="1100" b="1">
                <a:solidFill>
                  <a:srgbClr val="ED7D31">
                    <a:lumMod val="50000"/>
                  </a:srgbClr>
                </a:solidFill>
                <a:latin typeface="Calibri"/>
              </a:rPr>
              <a:t>REF</a:t>
            </a:r>
            <a:endParaRPr/>
          </a:p>
        </p:txBody>
      </p:sp>
      <p:sp>
        <p:nvSpPr>
          <p:cNvPr id="1714105412" name="Organigramme : Carte perforée 311"/>
          <p:cNvSpPr/>
          <p:nvPr/>
        </p:nvSpPr>
        <p:spPr bwMode="auto">
          <a:xfrm>
            <a:off x="589324" y="758199"/>
            <a:ext cx="365828" cy="350415"/>
          </a:xfrm>
          <a:prstGeom prst="flowChartPunchedCard">
            <a:avLst/>
          </a:prstGeom>
          <a:ln/>
        </p:spPr>
        <p:style>
          <a:lnRef idx="0">
            <a:schemeClr val="accent4"/>
          </a:lnRef>
          <a:fillRef idx="3">
            <a:schemeClr val="accent4"/>
          </a:fillRef>
          <a:effectRef idx="3">
            <a:schemeClr val="accent4"/>
          </a:effectRef>
          <a:fontRef idx="minor">
            <a:schemeClr val="lt1"/>
          </a:fontRef>
        </p:style>
        <p:txBody>
          <a:bodyPr lIns="0" tIns="0" rIns="0" bIns="0" rtlCol="0" anchor="b" anchorCtr="1"/>
          <a:lstStyle/>
          <a:p>
            <a:pPr algn="ctr" defTabSz="1189050">
              <a:defRPr/>
            </a:pPr>
            <a:r>
              <a:rPr lang="fr-FR" sz="1050">
                <a:solidFill>
                  <a:srgbClr val="1F497D">
                    <a:lumMod val="75000"/>
                  </a:srgbClr>
                </a:solidFill>
                <a:latin typeface="Calibri"/>
              </a:rPr>
              <a:t>Data sets</a:t>
            </a:r>
            <a:endParaRPr/>
          </a:p>
        </p:txBody>
      </p:sp>
      <p:cxnSp>
        <p:nvCxnSpPr>
          <p:cNvPr id="962248401" name="Connecteur en angle 312"/>
          <p:cNvCxnSpPr>
            <a:cxnSpLocks/>
            <a:stCxn id="2105454025" idx="3"/>
            <a:endCxn id="1352179457" idx="1"/>
          </p:cNvCxnSpPr>
          <p:nvPr/>
        </p:nvCxnSpPr>
        <p:spPr bwMode="auto">
          <a:xfrm>
            <a:off x="1061103" y="1847736"/>
            <a:ext cx="730746" cy="614471"/>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2590804" name="Connecteur en angle 317"/>
          <p:cNvCxnSpPr>
            <a:cxnSpLocks/>
            <a:stCxn id="1257120390" idx="5"/>
          </p:cNvCxnSpPr>
          <p:nvPr/>
        </p:nvCxnSpPr>
        <p:spPr bwMode="auto">
          <a:xfrm>
            <a:off x="1400602" y="1111509"/>
            <a:ext cx="751268" cy="198176"/>
          </a:xfrm>
          <a:prstGeom prst="bentConnector3">
            <a:avLst>
              <a:gd name="adj1" fmla="val 102113"/>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8120867" name="Connecteur en angle 319"/>
          <p:cNvCxnSpPr>
            <a:cxnSpLocks/>
            <a:stCxn id="212391638" idx="6"/>
            <a:endCxn id="1772643056" idx="1"/>
          </p:cNvCxnSpPr>
          <p:nvPr/>
        </p:nvCxnSpPr>
        <p:spPr bwMode="auto">
          <a:xfrm>
            <a:off x="979453" y="3165250"/>
            <a:ext cx="529016" cy="1657257"/>
          </a:xfrm>
          <a:prstGeom prst="bentConnector3">
            <a:avLst>
              <a:gd name="adj1" fmla="val 67108"/>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23122042" name="Connecteur en angle 320"/>
          <p:cNvCxnSpPr>
            <a:cxnSpLocks/>
            <a:stCxn id="1614221442" idx="6"/>
            <a:endCxn id="1772643056" idx="1"/>
          </p:cNvCxnSpPr>
          <p:nvPr/>
        </p:nvCxnSpPr>
        <p:spPr bwMode="auto">
          <a:xfrm>
            <a:off x="992153" y="4727349"/>
            <a:ext cx="516316" cy="95161"/>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8759907" name="Connecteur en angle 321"/>
          <p:cNvCxnSpPr>
            <a:cxnSpLocks/>
            <a:stCxn id="822249517" idx="6"/>
            <a:endCxn id="1772643056" idx="1"/>
          </p:cNvCxnSpPr>
          <p:nvPr/>
        </p:nvCxnSpPr>
        <p:spPr bwMode="auto">
          <a:xfrm flipV="1">
            <a:off x="1006796" y="4822510"/>
            <a:ext cx="501673" cy="898623"/>
          </a:xfrm>
          <a:prstGeom prst="bentConnector3">
            <a:avLst>
              <a:gd name="adj1" fmla="val 63417"/>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07805002" name="Connecteur en angle 328"/>
          <p:cNvCxnSpPr>
            <a:cxnSpLocks/>
          </p:cNvCxnSpPr>
          <p:nvPr/>
        </p:nvCxnSpPr>
        <p:spPr bwMode="auto">
          <a:xfrm>
            <a:off x="3426687" y="2937160"/>
            <a:ext cx="1928055" cy="455711"/>
          </a:xfrm>
          <a:prstGeom prst="bentConnector3">
            <a:avLst>
              <a:gd name="adj1" fmla="val 50000"/>
            </a:avLst>
          </a:prstGeom>
          <a:ln w="28575" cap="flat" cmpd="sng" algn="ctr">
            <a:solidFill>
              <a:schemeClr val="accent3">
                <a:lumMod val="74901"/>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3648793" name="ZoneTexte 3"/>
          <p:cNvSpPr txBox="1"/>
          <p:nvPr/>
        </p:nvSpPr>
        <p:spPr bwMode="auto">
          <a:xfrm>
            <a:off x="8374835" y="440950"/>
            <a:ext cx="3577928" cy="548674"/>
          </a:xfrm>
          <a:prstGeom prst="rect">
            <a:avLst/>
          </a:prstGeom>
          <a:noFill/>
          <a:ln w="6349">
            <a:solidFill>
              <a:srgbClr val="244161"/>
            </a:solidFill>
            <a:prstDash val="sysDot"/>
          </a:ln>
        </p:spPr>
        <p:txBody>
          <a:bodyPr wrap="none" rtlCol="0">
            <a:spAutoFit/>
          </a:bodyPr>
          <a:lstStyle/>
          <a:p>
            <a:pPr>
              <a:defRPr/>
            </a:pPr>
            <a:r>
              <a:rPr lang="fr-FR" sz="1000"/>
              <a:t>Notes :</a:t>
            </a:r>
          </a:p>
          <a:p>
            <a:pPr>
              <a:defRPr/>
            </a:pPr>
            <a:r>
              <a:rPr lang="fr-FR" sz="1000"/>
              <a:t>- les flux http/s sont privilégiés</a:t>
            </a:r>
          </a:p>
          <a:p>
            <a:pPr>
              <a:defRPr/>
            </a:pPr>
            <a:r>
              <a:rPr lang="fr-FR" sz="1000"/>
              <a:t>- les services communs peuvent différer selon les ministères</a:t>
            </a:r>
          </a:p>
        </p:txBody>
      </p:sp>
      <p:cxnSp>
        <p:nvCxnSpPr>
          <p:cNvPr id="230901203" name="Connecteur en angle 92"/>
          <p:cNvCxnSpPr>
            <a:cxnSpLocks/>
            <a:stCxn id="1934885486" idx="1"/>
          </p:cNvCxnSpPr>
          <p:nvPr/>
        </p:nvCxnSpPr>
        <p:spPr bwMode="auto">
          <a:xfrm rot="10799922">
            <a:off x="970566" y="2932454"/>
            <a:ext cx="930484" cy="406819"/>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30868" name="Organigramme : Stockage interne 63"/>
          <p:cNvSpPr/>
          <p:nvPr/>
        </p:nvSpPr>
        <p:spPr bwMode="auto">
          <a:xfrm>
            <a:off x="10123805" y="4863096"/>
            <a:ext cx="1828958" cy="415485"/>
          </a:xfrm>
          <a:prstGeom prst="roundRect">
            <a:avLst>
              <a:gd name="adj" fmla="val 16667"/>
            </a:avLst>
          </a:prstGeom>
          <a:pattFill prst="dkUpDiag">
            <a:fgClr>
              <a:schemeClr val="bg1">
                <a:lumMod val="65000"/>
              </a:schemeClr>
            </a:fgClr>
            <a:bgClr>
              <a:schemeClr val="tx1">
                <a:lumMod val="50000"/>
                <a:lumOff val="50000"/>
              </a:schemeClr>
            </a:bgClr>
          </a:pattFill>
          <a:ln w="9525" cap="flat" cmpd="sng" algn="ctr">
            <a:solidFill>
              <a:schemeClr val="tx1">
                <a:lumMod val="50196"/>
                <a:lumOff val="49804"/>
              </a:schemeClr>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50">
              <a:defRPr/>
            </a:pPr>
            <a:r>
              <a:rPr lang="fr-FR" sz="1200" b="1">
                <a:solidFill>
                  <a:schemeClr val="bg1"/>
                </a:solidFill>
                <a:latin typeface="Calibri"/>
              </a:rPr>
              <a:t>Collecteur Logs</a:t>
            </a:r>
          </a:p>
        </p:txBody>
      </p:sp>
      <p:sp>
        <p:nvSpPr>
          <p:cNvPr id="210193774" name="Organigramme : Stockage interne 63"/>
          <p:cNvSpPr/>
          <p:nvPr/>
        </p:nvSpPr>
        <p:spPr bwMode="auto">
          <a:xfrm>
            <a:off x="11041623" y="1222992"/>
            <a:ext cx="975177" cy="415485"/>
          </a:xfrm>
          <a:prstGeom prst="roundRect">
            <a:avLst>
              <a:gd name="adj" fmla="val 16667"/>
            </a:avLst>
          </a:prstGeom>
          <a:pattFill prst="dkUpDiag">
            <a:fgClr>
              <a:schemeClr val="bg1">
                <a:lumMod val="65000"/>
              </a:schemeClr>
            </a:fgClr>
            <a:bgClr>
              <a:schemeClr val="accent1">
                <a:lumMod val="75000"/>
              </a:schemeClr>
            </a:bgClr>
          </a:pattFill>
          <a:ln w="9525" cap="flat" cmpd="sng" algn="ctr">
            <a:solidFill>
              <a:schemeClr val="tx1">
                <a:lumMod val="50196"/>
                <a:lumOff val="49804"/>
              </a:schemeClr>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50">
              <a:defRPr/>
            </a:pPr>
            <a:r>
              <a:rPr lang="fr-FR" sz="1200" b="1">
                <a:solidFill>
                  <a:schemeClr val="bg1"/>
                </a:solidFill>
                <a:latin typeface="Calibri"/>
              </a:rPr>
              <a:t>SIEM</a:t>
            </a:r>
          </a:p>
        </p:txBody>
      </p:sp>
      <p:cxnSp>
        <p:nvCxnSpPr>
          <p:cNvPr id="236770125" name="Connecteur en angle 100"/>
          <p:cNvCxnSpPr>
            <a:cxnSpLocks/>
          </p:cNvCxnSpPr>
          <p:nvPr/>
        </p:nvCxnSpPr>
        <p:spPr bwMode="auto">
          <a:xfrm rot="16199895" flipV="1">
            <a:off x="10087926" y="3041319"/>
            <a:ext cx="3225795" cy="336555"/>
          </a:xfrm>
          <a:prstGeom prst="bentConnector3">
            <a:avLst>
              <a:gd name="adj1" fmla="val 84297"/>
            </a:avLst>
          </a:prstGeom>
          <a:ln w="9525" cap="flat" cmpd="sng" algn="ctr">
            <a:solidFill>
              <a:schemeClr val="tx1">
                <a:lumMod val="50196"/>
                <a:lumOff val="49804"/>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88543229" name="Organigramme : Stockage interne 63"/>
          <p:cNvSpPr/>
          <p:nvPr/>
        </p:nvSpPr>
        <p:spPr bwMode="auto">
          <a:xfrm>
            <a:off x="10758917" y="5563616"/>
            <a:ext cx="1378327" cy="947889"/>
          </a:xfrm>
          <a:prstGeom prst="roundRect">
            <a:avLst>
              <a:gd name="adj" fmla="val 16667"/>
            </a:avLst>
          </a:prstGeom>
          <a:solidFill>
            <a:schemeClr val="accent6">
              <a:lumMod val="20000"/>
              <a:lumOff val="80000"/>
            </a:schemeClr>
          </a:solid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50">
              <a:defRPr/>
            </a:pPr>
            <a:r>
              <a:rPr lang="fr-FR" sz="1200" b="1">
                <a:solidFill>
                  <a:schemeClr val="tx1"/>
                </a:solidFill>
                <a:latin typeface="Calibri"/>
              </a:rPr>
              <a:t>Orchestration de provisionning dans l’infrastructure légacy</a:t>
            </a:r>
          </a:p>
        </p:txBody>
      </p:sp>
      <p:cxnSp>
        <p:nvCxnSpPr>
          <p:cNvPr id="776379603" name="Connecteur en angle 101"/>
          <p:cNvCxnSpPr>
            <a:cxnSpLocks/>
            <a:stCxn id="719042001" idx="3"/>
            <a:endCxn id="1088543229" idx="1"/>
          </p:cNvCxnSpPr>
          <p:nvPr/>
        </p:nvCxnSpPr>
        <p:spPr bwMode="auto">
          <a:xfrm flipV="1">
            <a:off x="10292384" y="6037562"/>
            <a:ext cx="466533" cy="4069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13295025" name="ZoneTexte 102"/>
          <p:cNvSpPr txBox="1"/>
          <p:nvPr/>
        </p:nvSpPr>
        <p:spPr bwMode="auto">
          <a:xfrm>
            <a:off x="2226875" y="3242119"/>
            <a:ext cx="1096166" cy="255926"/>
          </a:xfrm>
          <a:prstGeom prst="rect">
            <a:avLst/>
          </a:prstGeom>
          <a:solidFill>
            <a:schemeClr val="bg1"/>
          </a:solidFill>
        </p:spPr>
        <p:txBody>
          <a:bodyPr wrap="square" lIns="0" tIns="0" rIns="0" bIns="0" rtlCol="0" anchor="ctr">
            <a:noAutofit/>
          </a:bodyPr>
          <a:lstStyle>
            <a:defPPr>
              <a:defRPr lang="fr-FR"/>
            </a:defPPr>
            <a:lvl1pPr algn="ctr">
              <a:defRPr sz="900" b="1">
                <a:solidFill>
                  <a:schemeClr val="accent1">
                    <a:lumMod val="75000"/>
                  </a:schemeClr>
                </a:solidFill>
                <a:latin typeface="Calibri"/>
                <a:cs typeface="Calibri"/>
              </a:defRPr>
            </a:lvl1pPr>
          </a:lstStyle>
          <a:p>
            <a:pPr>
              <a:defRPr/>
            </a:pPr>
            <a:r>
              <a:rPr lang="fr-FR" sz="900"/>
              <a:t>Notifications</a:t>
            </a:r>
            <a:endParaRPr/>
          </a:p>
          <a:p>
            <a:pPr>
              <a:defRPr/>
            </a:pPr>
            <a:r>
              <a:rPr lang="fr-FR" sz="900"/>
              <a:t>usagers (mails, autre..)</a:t>
            </a:r>
          </a:p>
        </p:txBody>
      </p:sp>
      <p:sp>
        <p:nvSpPr>
          <p:cNvPr id="2138981802" name="Ellipse 11"/>
          <p:cNvSpPr/>
          <p:nvPr/>
        </p:nvSpPr>
        <p:spPr bwMode="auto">
          <a:xfrm>
            <a:off x="5834809" y="5921699"/>
            <a:ext cx="876204" cy="866835"/>
          </a:xfrm>
          <a:prstGeom prst="ellipse">
            <a:avLst/>
          </a:prstGeom>
          <a:pattFill prst="dkUpDiag">
            <a:fgClr>
              <a:schemeClr val="accent5">
                <a:lumMod val="40000"/>
                <a:lumOff val="6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lIns="35672" tIns="0" rIns="35672" bIns="0" rtlCol="0" anchor="ctr" anchorCtr="0"/>
          <a:lstStyle/>
          <a:p>
            <a:pPr algn="ctr" defTabSz="1189050">
              <a:defRPr/>
            </a:pPr>
            <a:r>
              <a:rPr lang="fr-FR" sz="1200">
                <a:solidFill>
                  <a:srgbClr val="1F497D">
                    <a:lumMod val="75000"/>
                  </a:srgbClr>
                </a:solidFill>
                <a:latin typeface="Calibri"/>
              </a:rPr>
              <a:t>Usine</a:t>
            </a:r>
          </a:p>
          <a:p>
            <a:pPr algn="ctr" defTabSz="1189050">
              <a:defRPr/>
            </a:pPr>
            <a:r>
              <a:rPr lang="fr-FR" sz="1200">
                <a:solidFill>
                  <a:srgbClr val="1F497D">
                    <a:lumMod val="75000"/>
                  </a:srgbClr>
                </a:solidFill>
                <a:latin typeface="Calibri"/>
              </a:rPr>
              <a:t>logicielle</a:t>
            </a:r>
          </a:p>
        </p:txBody>
      </p:sp>
      <p:pic>
        <p:nvPicPr>
          <p:cNvPr id="116199097" name="Image 4"/>
          <p:cNvPicPr>
            <a:picLocks noChangeAspect="1"/>
          </p:cNvPicPr>
          <p:nvPr/>
        </p:nvPicPr>
        <p:blipFill>
          <a:blip r:embed="rId8" cstate="email">
            <a:extLst>
              <a:ext uri="{28A0092B-C50C-407E-A947-70E740481C1C}">
                <a14:useLocalDpi xmlns:a14="http://schemas.microsoft.com/office/drawing/2010/main"/>
              </a:ext>
            </a:extLst>
          </a:blip>
          <a:stretch/>
        </p:blipFill>
        <p:spPr bwMode="auto">
          <a:xfrm>
            <a:off x="6656766" y="6008077"/>
            <a:ext cx="595323" cy="466385"/>
          </a:xfrm>
          <a:prstGeom prst="rect">
            <a:avLst/>
          </a:prstGeom>
        </p:spPr>
      </p:pic>
      <p:sp>
        <p:nvSpPr>
          <p:cNvPr id="625617451" name="Organigramme : Stockage interne 32"/>
          <p:cNvSpPr/>
          <p:nvPr/>
        </p:nvSpPr>
        <p:spPr bwMode="auto">
          <a:xfrm>
            <a:off x="10070444" y="3425958"/>
            <a:ext cx="1670541" cy="804375"/>
          </a:xfrm>
          <a:prstGeom prst="roundRect">
            <a:avLst>
              <a:gd name="adj" fmla="val 16667"/>
            </a:avLst>
          </a:prstGeom>
          <a:pattFill prst="dkUpDiag">
            <a:fgClr>
              <a:schemeClr val="accent1">
                <a:lumMod val="60000"/>
                <a:lumOff val="40000"/>
              </a:schemeClr>
            </a:fgClr>
            <a:bgClr>
              <a:schemeClr val="accent1">
                <a:lumMod val="75000"/>
              </a:schemeClr>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50">
              <a:defRPr/>
            </a:pPr>
            <a:r>
              <a:rPr lang="fr-FR" sz="1400" b="0">
                <a:solidFill>
                  <a:schemeClr val="bg1"/>
                </a:solidFill>
                <a:latin typeface="Calibri"/>
              </a:rPr>
              <a:t>Autre</a:t>
            </a:r>
            <a:endParaRPr sz="1400" b="0">
              <a:solidFill>
                <a:schemeClr val="bg1"/>
              </a:solidFill>
              <a:latin typeface="Calibri"/>
            </a:endParaRPr>
          </a:p>
          <a:p>
            <a:pPr algn="ctr" defTabSz="1189050">
              <a:defRPr/>
            </a:pPr>
            <a:r>
              <a:rPr lang="fr-FR" sz="1400" b="0">
                <a:solidFill>
                  <a:schemeClr val="bg1"/>
                </a:solidFill>
                <a:latin typeface="Calibri"/>
              </a:rPr>
              <a:t> cluster </a:t>
            </a:r>
            <a:r>
              <a:rPr lang="fr-FR" sz="1400" b="0" i="0" u="none" strike="noStrike" cap="none" spc="0">
                <a:solidFill>
                  <a:schemeClr val="bg1"/>
                </a:solidFill>
                <a:latin typeface="Calibri"/>
                <a:ea typeface="Calibri"/>
                <a:cs typeface="Calibri"/>
              </a:rPr>
              <a:t>kube</a:t>
            </a:r>
          </a:p>
          <a:p>
            <a:pPr algn="ctr" defTabSz="1189049">
              <a:defRPr/>
            </a:pPr>
            <a:r>
              <a:rPr lang="fr-FR" sz="1400" b="0" i="0" u="none" strike="noStrike" cap="none" spc="0">
                <a:solidFill>
                  <a:schemeClr val="bg1"/>
                </a:solidFill>
                <a:latin typeface="Calibri"/>
                <a:ea typeface="Calibri"/>
                <a:cs typeface="Calibri"/>
              </a:rPr>
              <a:t>(optionnel)</a:t>
            </a:r>
            <a:endParaRPr sz="800" b="0">
              <a:solidFill>
                <a:schemeClr val="bg1"/>
              </a:solidFill>
              <a:latin typeface="Calibri"/>
            </a:endParaRPr>
          </a:p>
        </p:txBody>
      </p:sp>
      <p:cxnSp>
        <p:nvCxnSpPr>
          <p:cNvPr id="1089209328" name="Connecteur en angle 95"/>
          <p:cNvCxnSpPr>
            <a:cxnSpLocks/>
          </p:cNvCxnSpPr>
          <p:nvPr/>
        </p:nvCxnSpPr>
        <p:spPr bwMode="auto">
          <a:xfrm rot="16199895">
            <a:off x="8992886" y="4689126"/>
            <a:ext cx="1693783" cy="3479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2779663" name="Connecteur en angle 95"/>
          <p:cNvCxnSpPr>
            <a:cxnSpLocks/>
          </p:cNvCxnSpPr>
          <p:nvPr/>
        </p:nvCxnSpPr>
        <p:spPr bwMode="auto">
          <a:xfrm rot="10799922" flipV="1">
            <a:off x="9846649" y="5070837"/>
            <a:ext cx="280491" cy="548910"/>
          </a:xfrm>
          <a:prstGeom prst="bentConnector2">
            <a:avLst/>
          </a:prstGeom>
          <a:ln w="9525" cap="flat" cmpd="sng" algn="ctr">
            <a:solidFill>
              <a:schemeClr val="tx1">
                <a:lumMod val="50196"/>
                <a:lumOff val="49804"/>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64842349" name="Connecteur en angle 328"/>
          <p:cNvCxnSpPr>
            <a:cxnSpLocks/>
            <a:endCxn id="1666124075" idx="1"/>
          </p:cNvCxnSpPr>
          <p:nvPr/>
        </p:nvCxnSpPr>
        <p:spPr bwMode="auto">
          <a:xfrm flipV="1">
            <a:off x="3457566" y="2461551"/>
            <a:ext cx="3969968" cy="302901"/>
          </a:xfrm>
          <a:prstGeom prst="bentConnector3">
            <a:avLst>
              <a:gd name="adj1" fmla="val 77276"/>
            </a:avLst>
          </a:prstGeom>
          <a:ln w="19049" cap="flat" cmpd="sng" algn="ctr">
            <a:solidFill>
              <a:schemeClr val="accent3">
                <a:lumMod val="74901"/>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1867809" name="ZoneTexte 84"/>
          <p:cNvSpPr txBox="1"/>
          <p:nvPr/>
        </p:nvSpPr>
        <p:spPr bwMode="auto">
          <a:xfrm>
            <a:off x="2216705" y="669568"/>
            <a:ext cx="1116504" cy="640114"/>
          </a:xfrm>
          <a:prstGeom prst="rect">
            <a:avLst/>
          </a:prstGeom>
          <a:noFill/>
        </p:spPr>
        <p:txBody>
          <a:bodyPr wrap="square" rtlCol="0">
            <a:spAutoFit/>
          </a:bodyPr>
          <a:lstStyle/>
          <a:p>
            <a:pPr>
              <a:defRPr/>
            </a:pPr>
            <a:r>
              <a:rPr lang="fr-FR" sz="1200"/>
              <a:t>systèmes d’échanges de bordure</a:t>
            </a:r>
          </a:p>
        </p:txBody>
      </p:sp>
      <p:cxnSp>
        <p:nvCxnSpPr>
          <p:cNvPr id="183466816" name="Connecteur en angle 328"/>
          <p:cNvCxnSpPr>
            <a:cxnSpLocks/>
            <a:stCxn id="861656457" idx="0"/>
            <a:endCxn id="1666124075" idx="2"/>
          </p:cNvCxnSpPr>
          <p:nvPr/>
        </p:nvCxnSpPr>
        <p:spPr bwMode="auto">
          <a:xfrm rot="16199895">
            <a:off x="7441652" y="2802357"/>
            <a:ext cx="533925" cy="647109"/>
          </a:xfrm>
          <a:prstGeom prst="bentConnector3">
            <a:avLst>
              <a:gd name="adj1" fmla="val 50000"/>
            </a:avLst>
          </a:prstGeom>
          <a:ln w="28575" cap="flat" cmpd="sng" algn="ctr">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38945498" name="Cylindre 1338945497"/>
          <p:cNvSpPr/>
          <p:nvPr/>
        </p:nvSpPr>
        <p:spPr bwMode="auto">
          <a:xfrm>
            <a:off x="8017980" y="4863096"/>
            <a:ext cx="524997" cy="487497"/>
          </a:xfrm>
          <a:prstGeom prst="can">
            <a:avLst>
              <a:gd name="adj" fmla="val 25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523709515" name="ZoneTexte 1523709514"/>
          <p:cNvSpPr txBox="1"/>
          <p:nvPr/>
        </p:nvSpPr>
        <p:spPr bwMode="auto">
          <a:xfrm>
            <a:off x="8539259" y="4858479"/>
            <a:ext cx="960951" cy="480093"/>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lnSpc>
                <a:spcPts val="1017"/>
              </a:lnSpc>
              <a:defRPr/>
            </a:pPr>
            <a:r>
              <a:rPr lang="fr-FR" sz="1200">
                <a:solidFill>
                  <a:schemeClr val="tx1"/>
                </a:solidFill>
                <a:latin typeface="Calibri"/>
              </a:rPr>
              <a:t>Persistance</a:t>
            </a:r>
          </a:p>
          <a:p>
            <a:pPr algn="l">
              <a:lnSpc>
                <a:spcPts val="1017"/>
              </a:lnSpc>
              <a:defRPr/>
            </a:pPr>
            <a:r>
              <a:rPr lang="fr-FR" sz="1200">
                <a:solidFill>
                  <a:schemeClr val="tx1"/>
                </a:solidFill>
                <a:latin typeface="Calibri"/>
              </a:rPr>
              <a:t>volumes</a:t>
            </a:r>
          </a:p>
          <a:p>
            <a:pPr algn="l">
              <a:lnSpc>
                <a:spcPts val="1017"/>
              </a:lnSpc>
              <a:defRPr/>
            </a:pPr>
            <a:r>
              <a:rPr lang="fr-FR" sz="1200">
                <a:solidFill>
                  <a:schemeClr val="tx1"/>
                </a:solidFill>
                <a:latin typeface="Calibri"/>
              </a:rPr>
              <a:t>(bloc)</a:t>
            </a:r>
            <a:endParaRPr sz="1200">
              <a:solidFill>
                <a:schemeClr val="tx1"/>
              </a:solidFill>
            </a:endParaRPr>
          </a:p>
        </p:txBody>
      </p:sp>
      <p:sp>
        <p:nvSpPr>
          <p:cNvPr id="510723483" name="ZoneTexte 304"/>
          <p:cNvSpPr txBox="1"/>
          <p:nvPr/>
        </p:nvSpPr>
        <p:spPr bwMode="auto">
          <a:xfrm>
            <a:off x="217842" y="142857"/>
            <a:ext cx="960660" cy="453987"/>
          </a:xfrm>
          <a:prstGeom prst="rect">
            <a:avLst/>
          </a:prstGeom>
          <a:noFill/>
        </p:spPr>
        <p:txBody>
          <a:bodyPr wrap="square" lIns="0" tIns="0" rIns="0" bIns="0" rtlCol="0" anchor="ctr">
            <a:noAutofit/>
          </a:bodyPr>
          <a:lstStyle>
            <a:defPPr>
              <a:defRPr lang="fr-FR"/>
            </a:defPPr>
            <a:lvl1pPr algn="ctr">
              <a:defRPr sz="900" b="1">
                <a:solidFill>
                  <a:schemeClr val="accent1">
                    <a:lumMod val="75000"/>
                  </a:schemeClr>
                </a:solidFill>
                <a:latin typeface="Calibri"/>
                <a:cs typeface="Calibri"/>
              </a:defRPr>
            </a:lvl1pPr>
          </a:lstStyle>
          <a:p>
            <a:pPr>
              <a:defRPr/>
            </a:pPr>
            <a:r>
              <a:rPr lang="fr-FR" sz="900"/>
              <a:t>Référentiels / ressources</a:t>
            </a:r>
          </a:p>
          <a:p>
            <a:pPr>
              <a:defRPr/>
            </a:pPr>
            <a:r>
              <a:rPr lang="fr-FR" sz="900"/>
              <a:t> externes</a:t>
            </a:r>
          </a:p>
        </p:txBody>
      </p:sp>
      <p:sp>
        <p:nvSpPr>
          <p:cNvPr id="1794287565" name="ZoneTexte 45"/>
          <p:cNvSpPr txBox="1"/>
          <p:nvPr/>
        </p:nvSpPr>
        <p:spPr bwMode="auto">
          <a:xfrm>
            <a:off x="7096384" y="5396254"/>
            <a:ext cx="912950" cy="426753"/>
          </a:xfrm>
          <a:prstGeom prst="rect">
            <a:avLst/>
          </a:prstGeom>
          <a:noFill/>
        </p:spPr>
        <p:txBody>
          <a:bodyPr wrap="none" rtlCol="0">
            <a:spAutoFit/>
          </a:bodyPr>
          <a:lstStyle/>
          <a:p>
            <a:pPr>
              <a:defRPr/>
            </a:pPr>
            <a:r>
              <a:rPr lang="fr-FR" sz="1100"/>
              <a:t>registry de</a:t>
            </a:r>
          </a:p>
          <a:p>
            <a:pPr>
              <a:defRPr/>
            </a:pPr>
            <a:r>
              <a:rPr lang="fr-FR" sz="1100"/>
              <a:t>l’application</a:t>
            </a:r>
          </a:p>
        </p:txBody>
      </p:sp>
      <p:sp>
        <p:nvSpPr>
          <p:cNvPr id="719042001" name="Organigramme : Stockage interne 32"/>
          <p:cNvSpPr/>
          <p:nvPr/>
        </p:nvSpPr>
        <p:spPr bwMode="auto">
          <a:xfrm>
            <a:off x="8176437" y="5614120"/>
            <a:ext cx="2115945" cy="928278"/>
          </a:xfrm>
          <a:prstGeom prst="roundRect">
            <a:avLst>
              <a:gd name="adj" fmla="val 16667"/>
            </a:avLst>
          </a:prstGeom>
          <a:solidFill>
            <a:schemeClr val="accent5">
              <a:lumMod val="75000"/>
            </a:schemeClr>
          </a:solid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50">
              <a:lnSpc>
                <a:spcPts val="1697"/>
              </a:lnSpc>
              <a:defRPr/>
            </a:pPr>
            <a:r>
              <a:rPr lang="fr-FR" sz="2000" b="1">
                <a:solidFill>
                  <a:schemeClr val="bg1"/>
                </a:solidFill>
                <a:latin typeface="Calibri"/>
              </a:rPr>
              <a:t>Pipeline </a:t>
            </a:r>
          </a:p>
          <a:p>
            <a:pPr algn="ctr" defTabSz="1189050">
              <a:lnSpc>
                <a:spcPts val="1697"/>
              </a:lnSpc>
              <a:defRPr/>
            </a:pPr>
            <a:r>
              <a:rPr lang="fr-FR" sz="2000" b="1">
                <a:solidFill>
                  <a:schemeClr val="bg1"/>
                </a:solidFill>
                <a:latin typeface="Calibri"/>
              </a:rPr>
              <a:t>DevSecOps(#2) </a:t>
            </a:r>
          </a:p>
          <a:p>
            <a:pPr algn="ctr" defTabSz="1189049">
              <a:lnSpc>
                <a:spcPts val="1697"/>
              </a:lnSpc>
              <a:defRPr/>
            </a:pPr>
            <a:r>
              <a:rPr lang="fr-FR" sz="2000" b="1">
                <a:solidFill>
                  <a:schemeClr val="bg1"/>
                </a:solidFill>
                <a:latin typeface="Calibri"/>
              </a:rPr>
              <a:t>+ observation application</a:t>
            </a:r>
            <a:endParaRPr lang="fr-FR" sz="1100" b="1">
              <a:solidFill>
                <a:schemeClr val="bg1"/>
              </a:solidFill>
              <a:latin typeface="Calibri"/>
            </a:endParaRPr>
          </a:p>
        </p:txBody>
      </p:sp>
      <p:pic>
        <p:nvPicPr>
          <p:cNvPr id="1301994855" name="Google Shape;90;p4"/>
          <p:cNvPicPr/>
          <p:nvPr/>
        </p:nvPicPr>
        <p:blipFill>
          <a:blip r:embed="rId4" cstate="email">
            <a:alphaModFix/>
            <a:extLst>
              <a:ext uri="{28A0092B-C50C-407E-A947-70E740481C1C}">
                <a14:useLocalDpi xmlns:a14="http://schemas.microsoft.com/office/drawing/2010/main"/>
              </a:ext>
            </a:extLst>
          </a:blip>
          <a:stretch/>
        </p:blipFill>
        <p:spPr bwMode="auto">
          <a:xfrm flipH="1">
            <a:off x="10070444" y="3994596"/>
            <a:ext cx="404660" cy="404660"/>
          </a:xfrm>
          <a:prstGeom prst="rect">
            <a:avLst/>
          </a:prstGeom>
          <a:noFill/>
          <a:ln>
            <a:noFill/>
          </a:ln>
        </p:spPr>
      </p:pic>
      <p:cxnSp>
        <p:nvCxnSpPr>
          <p:cNvPr id="178735801" name="Connecteur en angle 178735800"/>
          <p:cNvCxnSpPr>
            <a:cxnSpLocks/>
          </p:cNvCxnSpPr>
          <p:nvPr/>
        </p:nvCxnSpPr>
        <p:spPr bwMode="auto">
          <a:xfrm rot="5399909" flipV="1">
            <a:off x="10658957" y="4480429"/>
            <a:ext cx="632763" cy="132566"/>
          </a:xfrm>
          <a:prstGeom prst="bentConnector3">
            <a:avLst>
              <a:gd name="adj1" fmla="val 50000"/>
            </a:avLst>
          </a:prstGeom>
          <a:ln w="9525" cap="flat" cmpd="sng" algn="ctr">
            <a:solidFill>
              <a:schemeClr val="tx1">
                <a:lumMod val="50196"/>
                <a:lumOff val="49804"/>
              </a:schemeClr>
            </a:solidFill>
            <a:prstDash val="sysDash"/>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51287546" name="Connecteur en angle 51287545"/>
          <p:cNvCxnSpPr>
            <a:cxnSpLocks/>
          </p:cNvCxnSpPr>
          <p:nvPr/>
        </p:nvCxnSpPr>
        <p:spPr bwMode="auto">
          <a:xfrm rot="5399909" flipV="1">
            <a:off x="9926979" y="3982989"/>
            <a:ext cx="190869" cy="1569336"/>
          </a:xfrm>
          <a:prstGeom prst="bentConnector3">
            <a:avLst>
              <a:gd name="adj1" fmla="val 50000"/>
            </a:avLst>
          </a:prstGeom>
          <a:ln w="9525" cap="flat" cmpd="sng" algn="ctr">
            <a:solidFill>
              <a:schemeClr val="tx1">
                <a:lumMod val="50196"/>
                <a:lumOff val="49804"/>
              </a:schemeClr>
            </a:solidFill>
            <a:prstDash val="sysDash"/>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488791987" name="Connecteur en angle 253"/>
          <p:cNvCxnSpPr>
            <a:cxnSpLocks/>
          </p:cNvCxnSpPr>
          <p:nvPr/>
        </p:nvCxnSpPr>
        <p:spPr bwMode="auto">
          <a:xfrm flipV="1">
            <a:off x="3302019" y="3742335"/>
            <a:ext cx="2023175" cy="252257"/>
          </a:xfrm>
          <a:prstGeom prst="bentConnector3">
            <a:avLst>
              <a:gd name="adj1" fmla="val 21072"/>
            </a:avLst>
          </a:prstGeom>
          <a:ln w="19049" cap="flat" cmpd="sng" algn="ctr">
            <a:solidFill>
              <a:schemeClr val="accent4">
                <a:lumMod val="74901"/>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6351902" name="Connecteur en angle 1016351901"/>
          <p:cNvCxnSpPr>
            <a:cxnSpLocks/>
          </p:cNvCxnSpPr>
          <p:nvPr/>
        </p:nvCxnSpPr>
        <p:spPr bwMode="auto">
          <a:xfrm flipH="1" flipV="1">
            <a:off x="3356466" y="4135434"/>
            <a:ext cx="150480" cy="453879"/>
          </a:xfrm>
          <a:prstGeom prst="bentConnector5">
            <a:avLst>
              <a:gd name="adj1" fmla="val -70821"/>
              <a:gd name="adj2" fmla="val 39855"/>
              <a:gd name="adj3" fmla="val -35410"/>
            </a:avLst>
          </a:prstGeom>
          <a:ln w="12699" cap="flat" cmpd="sng" algn="ctr">
            <a:solidFill>
              <a:srgbClr val="B1A1C6"/>
            </a:solidFill>
            <a:prstDash val="solid"/>
            <a:headEnd type="arrow"/>
            <a:tailEnd type="none" len="med"/>
          </a:ln>
        </p:spPr>
        <p:style>
          <a:lnRef idx="1">
            <a:schemeClr val="accent1">
              <a:shade val="50000"/>
            </a:schemeClr>
          </a:lnRef>
          <a:fillRef idx="0">
            <a:schemeClr val="accent1"/>
          </a:fillRef>
          <a:effectRef idx="0">
            <a:schemeClr val="accent1"/>
          </a:effectRef>
          <a:fontRef idx="minor">
            <a:schemeClr val="tx1"/>
          </a:fontRef>
        </p:style>
      </p:cxnSp>
      <p:sp>
        <p:nvSpPr>
          <p:cNvPr id="1256512507" name="ZoneTexte 1256512506"/>
          <p:cNvSpPr txBox="1"/>
          <p:nvPr/>
        </p:nvSpPr>
        <p:spPr bwMode="auto">
          <a:xfrm>
            <a:off x="3898278" y="4138870"/>
            <a:ext cx="1426917" cy="260383"/>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7"/>
              </a:lnSpc>
              <a:defRPr/>
            </a:pPr>
            <a:r>
              <a:rPr sz="1000" b="1">
                <a:solidFill>
                  <a:schemeClr val="bg2">
                    <a:lumMod val="75000"/>
                  </a:schemeClr>
                </a:solidFill>
              </a:rPr>
              <a:t>(1) Inbound usager</a:t>
            </a:r>
          </a:p>
        </p:txBody>
      </p:sp>
      <p:cxnSp>
        <p:nvCxnSpPr>
          <p:cNvPr id="975684256" name="Connecteur en angle 255"/>
          <p:cNvCxnSpPr>
            <a:cxnSpLocks/>
            <a:endCxn id="1506812243" idx="3"/>
          </p:cNvCxnSpPr>
          <p:nvPr/>
        </p:nvCxnSpPr>
        <p:spPr bwMode="auto">
          <a:xfrm rot="10799922" flipV="1">
            <a:off x="3506949" y="4018765"/>
            <a:ext cx="1797705" cy="707284"/>
          </a:xfrm>
          <a:prstGeom prst="bentConnector3">
            <a:avLst>
              <a:gd name="adj1" fmla="val 84194"/>
            </a:avLst>
          </a:prstGeom>
          <a:ln w="12699" cap="flat" cmpd="sng" algn="ctr">
            <a:solidFill>
              <a:srgbClr val="B1A1C6"/>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4098112" name="Connecteur en angle 275"/>
          <p:cNvCxnSpPr>
            <a:cxnSpLocks/>
          </p:cNvCxnSpPr>
          <p:nvPr/>
        </p:nvCxnSpPr>
        <p:spPr bwMode="auto">
          <a:xfrm flipV="1">
            <a:off x="9431875" y="3691711"/>
            <a:ext cx="596882" cy="137511"/>
          </a:xfrm>
          <a:prstGeom prst="bentConnector3">
            <a:avLst>
              <a:gd name="adj1" fmla="val 50000"/>
            </a:avLst>
          </a:prstGeom>
          <a:ln w="9525" cap="flat" cmpd="sng" algn="ctr">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12129766" name="Connecteur en angle 275"/>
          <p:cNvCxnSpPr>
            <a:cxnSpLocks/>
          </p:cNvCxnSpPr>
          <p:nvPr/>
        </p:nvCxnSpPr>
        <p:spPr bwMode="auto">
          <a:xfrm flipH="1" flipV="1">
            <a:off x="9431875" y="3493273"/>
            <a:ext cx="551162" cy="137511"/>
          </a:xfrm>
          <a:prstGeom prst="bentConnector3">
            <a:avLst>
              <a:gd name="adj1" fmla="val 39752"/>
            </a:avLst>
          </a:prstGeom>
          <a:ln w="9525" cap="flat" cmpd="sng" algn="ctr">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68983216" name="ZoneTexte 1468983215"/>
          <p:cNvSpPr txBox="1"/>
          <p:nvPr/>
        </p:nvSpPr>
        <p:spPr bwMode="auto">
          <a:xfrm>
            <a:off x="7427535" y="3146661"/>
            <a:ext cx="1622133" cy="260256"/>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6"/>
              </a:lnSpc>
              <a:defRPr/>
            </a:pPr>
            <a:r>
              <a:rPr sz="1000" b="1"/>
              <a:t>(3) Acces objets S3</a:t>
            </a:r>
          </a:p>
        </p:txBody>
      </p:sp>
      <p:sp>
        <p:nvSpPr>
          <p:cNvPr id="259178049" name="ZoneTexte 259178048"/>
          <p:cNvSpPr txBox="1"/>
          <p:nvPr/>
        </p:nvSpPr>
        <p:spPr bwMode="auto">
          <a:xfrm>
            <a:off x="4441316" y="2981862"/>
            <a:ext cx="1974470" cy="260256"/>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6"/>
              </a:lnSpc>
              <a:defRPr/>
            </a:pPr>
            <a:r>
              <a:rPr sz="1000" b="1">
                <a:solidFill>
                  <a:schemeClr val="accent3">
                    <a:lumMod val="75000"/>
                  </a:schemeClr>
                </a:solidFill>
              </a:rPr>
              <a:t>(4) Echanges inter-applicatifs </a:t>
            </a:r>
          </a:p>
        </p:txBody>
      </p:sp>
      <p:sp>
        <p:nvSpPr>
          <p:cNvPr id="1498847399" name="ZoneTexte 1498847398"/>
          <p:cNvSpPr txBox="1"/>
          <p:nvPr/>
        </p:nvSpPr>
        <p:spPr bwMode="auto">
          <a:xfrm>
            <a:off x="1990456" y="5454738"/>
            <a:ext cx="1422208" cy="260129"/>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6"/>
              </a:lnSpc>
              <a:defRPr/>
            </a:pPr>
            <a:r>
              <a:rPr sz="1000" b="1">
                <a:solidFill>
                  <a:schemeClr val="accent4">
                    <a:lumMod val="75000"/>
                  </a:schemeClr>
                </a:solidFill>
              </a:rPr>
              <a:t>(2b) SSO AGENTS </a:t>
            </a:r>
          </a:p>
        </p:txBody>
      </p:sp>
      <p:cxnSp>
        <p:nvCxnSpPr>
          <p:cNvPr id="1171858877" name="Connecteur en angle 255"/>
          <p:cNvCxnSpPr>
            <a:cxnSpLocks/>
            <a:stCxn id="235139304" idx="0"/>
          </p:cNvCxnSpPr>
          <p:nvPr/>
        </p:nvCxnSpPr>
        <p:spPr bwMode="auto">
          <a:xfrm rot="16199895">
            <a:off x="2352380" y="5319733"/>
            <a:ext cx="671581" cy="131220"/>
          </a:xfrm>
          <a:prstGeom prst="bentConnector3">
            <a:avLst>
              <a:gd name="adj1" fmla="val 5000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6229632" name="ZoneTexte 126229631"/>
          <p:cNvSpPr txBox="1"/>
          <p:nvPr/>
        </p:nvSpPr>
        <p:spPr bwMode="auto">
          <a:xfrm>
            <a:off x="595847" y="3598668"/>
            <a:ext cx="960768" cy="429039"/>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6"/>
              </a:lnSpc>
              <a:defRPr/>
            </a:pPr>
            <a:r>
              <a:rPr sz="1000" b="1"/>
              <a:t>(2a)</a:t>
            </a:r>
            <a:r>
              <a:rPr sz="1000"/>
              <a:t> SSO Citoyens</a:t>
            </a:r>
          </a:p>
        </p:txBody>
      </p:sp>
      <p:cxnSp>
        <p:nvCxnSpPr>
          <p:cNvPr id="2089725994" name="Connecteur en angle 253"/>
          <p:cNvCxnSpPr>
            <a:cxnSpLocks/>
            <a:endCxn id="1949651238" idx="1"/>
          </p:cNvCxnSpPr>
          <p:nvPr/>
        </p:nvCxnSpPr>
        <p:spPr bwMode="auto">
          <a:xfrm>
            <a:off x="1119997" y="3841749"/>
            <a:ext cx="781056" cy="191376"/>
          </a:xfrm>
          <a:prstGeom prst="bentConnector3">
            <a:avLst>
              <a:gd name="adj1" fmla="val 42093"/>
            </a:avLst>
          </a:prstGeom>
          <a:ln w="9525" cap="flat" cmpd="sng" algn="ctr">
            <a:solidFill>
              <a:schemeClr val="accent4">
                <a:lumMod val="60000"/>
                <a:lumOff val="40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16420824" name="ZoneTexte 1016420823"/>
          <p:cNvSpPr txBox="1"/>
          <p:nvPr/>
        </p:nvSpPr>
        <p:spPr bwMode="auto">
          <a:xfrm>
            <a:off x="9234411" y="2866340"/>
            <a:ext cx="1240767" cy="59782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6"/>
              </a:lnSpc>
              <a:defRPr/>
            </a:pPr>
            <a:r>
              <a:rPr sz="1000" b="1"/>
              <a:t>(6)</a:t>
            </a:r>
            <a:r>
              <a:rPr sz="1000"/>
              <a:t> échanges entre noeuds de l’application</a:t>
            </a:r>
          </a:p>
        </p:txBody>
      </p:sp>
      <p:cxnSp>
        <p:nvCxnSpPr>
          <p:cNvPr id="1993744344" name="Connecteur en angle 328"/>
          <p:cNvCxnSpPr>
            <a:cxnSpLocks/>
            <a:endCxn id="1666124075" idx="3"/>
          </p:cNvCxnSpPr>
          <p:nvPr/>
        </p:nvCxnSpPr>
        <p:spPr bwMode="auto">
          <a:xfrm rot="10799922">
            <a:off x="8636810" y="2461551"/>
            <a:ext cx="1955961" cy="957918"/>
          </a:xfrm>
          <a:prstGeom prst="bentConnector3">
            <a:avLst>
              <a:gd name="adj1" fmla="val 1460"/>
            </a:avLst>
          </a:prstGeom>
          <a:ln w="28575" cap="flat" cmpd="sng" algn="ctr">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0705146" name="ZoneTexte 810705145"/>
          <p:cNvSpPr txBox="1"/>
          <p:nvPr/>
        </p:nvSpPr>
        <p:spPr bwMode="auto">
          <a:xfrm>
            <a:off x="8780009" y="2161818"/>
            <a:ext cx="1745712" cy="260129"/>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6"/>
              </a:lnSpc>
              <a:defRPr/>
            </a:pPr>
            <a:r>
              <a:rPr sz="1000" b="1"/>
              <a:t>(3) Accès objets S3</a:t>
            </a:r>
          </a:p>
        </p:txBody>
      </p:sp>
      <p:sp>
        <p:nvSpPr>
          <p:cNvPr id="349922863" name="ZoneTexte 349922862"/>
          <p:cNvSpPr txBox="1"/>
          <p:nvPr/>
        </p:nvSpPr>
        <p:spPr bwMode="auto">
          <a:xfrm>
            <a:off x="10116839" y="4467087"/>
            <a:ext cx="1624149" cy="260256"/>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6"/>
              </a:lnSpc>
              <a:defRPr/>
            </a:pPr>
            <a:r>
              <a:rPr sz="1000" b="1"/>
              <a:t>(7c) Observation</a:t>
            </a:r>
          </a:p>
        </p:txBody>
      </p:sp>
      <p:sp>
        <p:nvSpPr>
          <p:cNvPr id="342928179" name="ZoneTexte 342928178"/>
          <p:cNvSpPr txBox="1"/>
          <p:nvPr/>
        </p:nvSpPr>
        <p:spPr bwMode="auto">
          <a:xfrm>
            <a:off x="7884010" y="6586119"/>
            <a:ext cx="3242151" cy="260129"/>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6"/>
              </a:lnSpc>
              <a:defRPr/>
            </a:pPr>
            <a:r>
              <a:rPr sz="1000" b="1">
                <a:solidFill>
                  <a:schemeClr val="bg2"/>
                </a:solidFill>
              </a:rPr>
              <a:t>*(7a) Déploiement des ressources de l’application</a:t>
            </a:r>
          </a:p>
        </p:txBody>
      </p:sp>
      <p:sp>
        <p:nvSpPr>
          <p:cNvPr id="1463017491" name="ZoneTexte 1463017490"/>
          <p:cNvSpPr txBox="1"/>
          <p:nvPr/>
        </p:nvSpPr>
        <p:spPr bwMode="auto">
          <a:xfrm>
            <a:off x="6668259" y="6456286"/>
            <a:ext cx="1792813" cy="428787"/>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6"/>
              </a:lnSpc>
              <a:defRPr/>
            </a:pPr>
            <a:r>
              <a:rPr sz="1000" b="1">
                <a:solidFill>
                  <a:schemeClr val="accent6">
                    <a:lumMod val="50000"/>
                  </a:schemeClr>
                </a:solidFill>
              </a:rPr>
              <a:t>(7b) Artefacts :</a:t>
            </a:r>
          </a:p>
          <a:p>
            <a:pPr>
              <a:lnSpc>
                <a:spcPts val="1326"/>
              </a:lnSpc>
              <a:defRPr/>
            </a:pPr>
            <a:r>
              <a:rPr sz="1000" b="1">
                <a:solidFill>
                  <a:schemeClr val="accent6">
                    <a:lumMod val="50000"/>
                  </a:schemeClr>
                </a:solidFill>
              </a:rPr>
              <a:t>images &amp; paramétrage</a:t>
            </a:r>
          </a:p>
        </p:txBody>
      </p:sp>
      <p:sp>
        <p:nvSpPr>
          <p:cNvPr id="648210907" name="ZoneTexte 648210906"/>
          <p:cNvSpPr txBox="1"/>
          <p:nvPr/>
        </p:nvSpPr>
        <p:spPr bwMode="auto">
          <a:xfrm>
            <a:off x="3709917" y="3773948"/>
            <a:ext cx="1603120" cy="260130"/>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6"/>
              </a:lnSpc>
              <a:defRPr/>
            </a:pPr>
            <a:r>
              <a:rPr sz="1000" b="1">
                <a:solidFill>
                  <a:schemeClr val="accent4">
                    <a:lumMod val="75000"/>
                  </a:schemeClr>
                </a:solidFill>
              </a:rPr>
              <a:t>(5a)</a:t>
            </a:r>
            <a:r>
              <a:rPr sz="1000">
                <a:solidFill>
                  <a:schemeClr val="accent4">
                    <a:lumMod val="75000"/>
                  </a:schemeClr>
                </a:solidFill>
              </a:rPr>
              <a:t> Autres types de flux</a:t>
            </a:r>
          </a:p>
        </p:txBody>
      </p:sp>
      <p:sp>
        <p:nvSpPr>
          <p:cNvPr id="2052626746" name="ZoneTexte 2052626745"/>
          <p:cNvSpPr txBox="1"/>
          <p:nvPr/>
        </p:nvSpPr>
        <p:spPr bwMode="auto">
          <a:xfrm>
            <a:off x="3426687" y="2398608"/>
            <a:ext cx="2999286" cy="385859"/>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157"/>
              </a:lnSpc>
              <a:defRPr/>
            </a:pPr>
            <a:r>
              <a:rPr sz="900" b="0">
                <a:solidFill>
                  <a:schemeClr val="accent3">
                    <a:lumMod val="75000"/>
                  </a:schemeClr>
                </a:solidFill>
              </a:rPr>
              <a:t>Les fichiers d’échanges via le sas sont déposés via le S3 (et l’application est notifiée ?)</a:t>
            </a:r>
          </a:p>
        </p:txBody>
      </p:sp>
      <p:sp>
        <p:nvSpPr>
          <p:cNvPr id="1869461622" name="ZoneTexte 1869461621"/>
          <p:cNvSpPr txBox="1"/>
          <p:nvPr/>
        </p:nvSpPr>
        <p:spPr bwMode="auto">
          <a:xfrm>
            <a:off x="9075816" y="5271823"/>
            <a:ext cx="590032" cy="304833"/>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b="1">
                <a:solidFill>
                  <a:schemeClr val="bg2"/>
                </a:solidFill>
              </a:rPr>
              <a:t>(7a)*</a:t>
            </a:r>
            <a:endParaRPr>
              <a:solidFill>
                <a:schemeClr val="bg2"/>
              </a:solidFill>
            </a:endParaRPr>
          </a:p>
        </p:txBody>
      </p:sp>
      <p:sp>
        <p:nvSpPr>
          <p:cNvPr id="1559432444" name="ZoneTexte 1559432443"/>
          <p:cNvSpPr txBox="1"/>
          <p:nvPr/>
        </p:nvSpPr>
        <p:spPr bwMode="auto">
          <a:xfrm>
            <a:off x="10230631" y="5709987"/>
            <a:ext cx="590068" cy="304833"/>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b="1">
                <a:solidFill>
                  <a:schemeClr val="bg2"/>
                </a:solidFill>
              </a:rPr>
              <a:t>(7a)*</a:t>
            </a:r>
            <a:endParaRPr>
              <a:solidFill>
                <a:schemeClr val="bg2"/>
              </a:solidFill>
            </a:endParaRPr>
          </a:p>
        </p:txBody>
      </p:sp>
      <p:sp>
        <p:nvSpPr>
          <p:cNvPr id="1879095619" name=" 1879095618"/>
          <p:cNvSpPr/>
          <p:nvPr/>
        </p:nvSpPr>
        <p:spPr bwMode="auto">
          <a:xfrm>
            <a:off x="7269670" y="3863785"/>
            <a:ext cx="74292" cy="304833"/>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pic>
        <p:nvPicPr>
          <p:cNvPr id="555825570" name="Image 555825569"/>
          <p:cNvPicPr>
            <a:picLocks noChangeAspect="1"/>
          </p:cNvPicPr>
          <p:nvPr/>
        </p:nvPicPr>
        <p:blipFill>
          <a:blip r:embed="rId9" cstate="email">
            <a:extLst>
              <a:ext uri="{28A0092B-C50C-407E-A947-70E740481C1C}">
                <a14:useLocalDpi xmlns:a14="http://schemas.microsoft.com/office/drawing/2010/main"/>
              </a:ext>
            </a:extLst>
          </a:blip>
          <a:stretch/>
        </p:blipFill>
        <p:spPr bwMode="auto">
          <a:xfrm>
            <a:off x="2151423" y="2548344"/>
            <a:ext cx="254988" cy="254988"/>
          </a:xfrm>
          <a:prstGeom prst="rect">
            <a:avLst/>
          </a:prstGeom>
        </p:spPr>
      </p:pic>
      <p:cxnSp>
        <p:nvCxnSpPr>
          <p:cNvPr id="2094276238" name="Connecteur droit 2094276237"/>
          <p:cNvCxnSpPr>
            <a:cxnSpLocks/>
          </p:cNvCxnSpPr>
          <p:nvPr/>
        </p:nvCxnSpPr>
        <p:spPr bwMode="auto">
          <a:xfrm>
            <a:off x="10905716" y="3088071"/>
            <a:ext cx="0" cy="304796"/>
          </a:xfrm>
          <a:prstGeom prst="line">
            <a:avLst/>
          </a:prstGeom>
          <a:ln w="28575" cap="flat" cmpd="sng" algn="ctr">
            <a:solidFill>
              <a:schemeClr val="accent1">
                <a:shade val="95000"/>
                <a:satMod val="105000"/>
              </a:schemeClr>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419203237" name="ZoneTexte 419203236"/>
          <p:cNvSpPr txBox="1"/>
          <p:nvPr/>
        </p:nvSpPr>
        <p:spPr bwMode="auto">
          <a:xfrm>
            <a:off x="10730040" y="2381294"/>
            <a:ext cx="1011233" cy="701073"/>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sz="1000" b="1">
                <a:solidFill>
                  <a:schemeClr val="bg2">
                    <a:lumMod val="75000"/>
                  </a:schemeClr>
                </a:solidFill>
              </a:rPr>
              <a:t>*Depuis SADC</a:t>
            </a:r>
          </a:p>
          <a:p>
            <a:pPr marL="239819" indent="-239819" algn="l">
              <a:buAutoNum type="arabicParenBoth"/>
              <a:defRPr/>
            </a:pPr>
            <a:r>
              <a:rPr sz="1000" b="1">
                <a:solidFill>
                  <a:schemeClr val="bg2">
                    <a:lumMod val="75000"/>
                  </a:schemeClr>
                </a:solidFill>
              </a:rPr>
              <a:t>+ (4)</a:t>
            </a:r>
          </a:p>
          <a:p>
            <a:pPr marL="239819" indent="-239819" algn="l">
              <a:buAutoNum type="arabicParenBoth"/>
              <a:defRPr/>
            </a:pPr>
            <a:r>
              <a:rPr sz="1000" b="1">
                <a:solidFill>
                  <a:schemeClr val="bg2">
                    <a:lumMod val="75000"/>
                  </a:schemeClr>
                </a:solidFill>
              </a:rPr>
              <a:t>+ </a:t>
            </a:r>
            <a:r>
              <a:rPr lang="fr-FR" sz="1000" b="1" i="0" u="none" strike="noStrike" cap="none" spc="0">
                <a:solidFill>
                  <a:schemeClr val="accent4">
                    <a:lumMod val="75000"/>
                  </a:schemeClr>
                </a:solidFill>
                <a:latin typeface="Arial"/>
                <a:ea typeface="Arial"/>
                <a:cs typeface="Arial"/>
              </a:rPr>
              <a:t>(5)</a:t>
            </a:r>
            <a:endParaRPr/>
          </a:p>
        </p:txBody>
      </p:sp>
      <p:cxnSp>
        <p:nvCxnSpPr>
          <p:cNvPr id="1093759883" name="Connecteur en angle 259"/>
          <p:cNvCxnSpPr>
            <a:cxnSpLocks/>
          </p:cNvCxnSpPr>
          <p:nvPr/>
        </p:nvCxnSpPr>
        <p:spPr bwMode="auto">
          <a:xfrm rot="10799887">
            <a:off x="3269282" y="4942095"/>
            <a:ext cx="607708" cy="271146"/>
          </a:xfrm>
          <a:prstGeom prst="bentConnector3">
            <a:avLst>
              <a:gd name="adj1" fmla="val 99005"/>
            </a:avLst>
          </a:prstGeom>
          <a:ln w="19049" cap="flat" cmpd="sng" algn="ctr">
            <a:solidFill>
              <a:schemeClr val="bg1">
                <a:lumMod val="50196"/>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96753143" name="ZoneTexte 1696753142"/>
          <p:cNvSpPr txBox="1"/>
          <p:nvPr/>
        </p:nvSpPr>
        <p:spPr bwMode="auto">
          <a:xfrm>
            <a:off x="3905730" y="4995707"/>
            <a:ext cx="1250821" cy="428531"/>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5"/>
              </a:lnSpc>
              <a:defRPr/>
            </a:pPr>
            <a:r>
              <a:rPr sz="1000" b="1">
                <a:solidFill>
                  <a:schemeClr val="accent4">
                    <a:lumMod val="75000"/>
                  </a:schemeClr>
                </a:solidFill>
              </a:rPr>
              <a:t>vers autresDC</a:t>
            </a:r>
          </a:p>
          <a:p>
            <a:pPr>
              <a:lnSpc>
                <a:spcPts val="1325"/>
              </a:lnSpc>
              <a:defRPr/>
            </a:pPr>
            <a:r>
              <a:rPr sz="1000" b="1">
                <a:solidFill>
                  <a:schemeClr val="accent4">
                    <a:lumMod val="75000"/>
                  </a:schemeClr>
                </a:solidFill>
              </a:rPr>
              <a:t>/ autre sensibilité</a:t>
            </a:r>
          </a:p>
        </p:txBody>
      </p:sp>
      <p:pic>
        <p:nvPicPr>
          <p:cNvPr id="512747833" name="Image 512747832"/>
          <p:cNvPicPr>
            <a:picLocks noChangeAspect="1"/>
          </p:cNvPicPr>
          <p:nvPr/>
        </p:nvPicPr>
        <p:blipFill>
          <a:blip r:embed="rId10" cstate="email">
            <a:extLst>
              <a:ext uri="{28A0092B-C50C-407E-A947-70E740481C1C}">
                <a14:useLocalDpi xmlns:a14="http://schemas.microsoft.com/office/drawing/2010/main"/>
              </a:ext>
            </a:extLst>
          </a:blip>
          <a:stretch/>
        </p:blipFill>
        <p:spPr bwMode="auto">
          <a:xfrm>
            <a:off x="2161764" y="2789579"/>
            <a:ext cx="195174" cy="333522"/>
          </a:xfrm>
          <a:prstGeom prst="rect">
            <a:avLst/>
          </a:prstGeom>
        </p:spPr>
      </p:pic>
      <p:sp>
        <p:nvSpPr>
          <p:cNvPr id="788160450" name=" 788160449"/>
          <p:cNvSpPr/>
          <p:nvPr/>
        </p:nvSpPr>
        <p:spPr bwMode="auto">
          <a:xfrm>
            <a:off x="7931228" y="6573340"/>
            <a:ext cx="45789" cy="304833"/>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pic>
        <p:nvPicPr>
          <p:cNvPr id="1934885486" name="Image 1934885485"/>
          <p:cNvPicPr>
            <a:picLocks noChangeAspect="1"/>
          </p:cNvPicPr>
          <p:nvPr/>
        </p:nvPicPr>
        <p:blipFill>
          <a:blip r:embed="rId11" cstate="email">
            <a:extLst>
              <a:ext uri="{28A0092B-C50C-407E-A947-70E740481C1C}">
                <a14:useLocalDpi xmlns:a14="http://schemas.microsoft.com/office/drawing/2010/main"/>
              </a:ext>
            </a:extLst>
          </a:blip>
          <a:stretch/>
        </p:blipFill>
        <p:spPr bwMode="auto">
          <a:xfrm>
            <a:off x="1901053" y="3189407"/>
            <a:ext cx="299736" cy="299736"/>
          </a:xfrm>
          <a:prstGeom prst="rect">
            <a:avLst/>
          </a:prstGeom>
        </p:spPr>
      </p:pic>
      <p:cxnSp>
        <p:nvCxnSpPr>
          <p:cNvPr id="1149344811" name="Connecteur en angle 259"/>
          <p:cNvCxnSpPr>
            <a:cxnSpLocks/>
          </p:cNvCxnSpPr>
          <p:nvPr/>
        </p:nvCxnSpPr>
        <p:spPr bwMode="auto">
          <a:xfrm rot="10799887">
            <a:off x="3325716" y="4945506"/>
            <a:ext cx="614335" cy="193689"/>
          </a:xfrm>
          <a:prstGeom prst="bentConnector3">
            <a:avLst>
              <a:gd name="adj1" fmla="val 99005"/>
            </a:avLst>
          </a:prstGeom>
          <a:ln w="19049" cap="flat" cmpd="sng" algn="ctr">
            <a:solidFill>
              <a:schemeClr val="bg1">
                <a:lumMod val="50196"/>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559131" name="Connecteur en angle 259"/>
          <p:cNvCxnSpPr>
            <a:cxnSpLocks/>
          </p:cNvCxnSpPr>
          <p:nvPr/>
        </p:nvCxnSpPr>
        <p:spPr bwMode="auto">
          <a:xfrm rot="10799887">
            <a:off x="3199889" y="4933688"/>
            <a:ext cx="612243" cy="367317"/>
          </a:xfrm>
          <a:prstGeom prst="bentConnector3">
            <a:avLst>
              <a:gd name="adj1" fmla="val 99005"/>
            </a:avLst>
          </a:prstGeom>
          <a:ln w="19049" cap="flat" cmpd="sng" algn="ctr">
            <a:solidFill>
              <a:schemeClr val="bg1">
                <a:lumMod val="50196"/>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5471969" name="Connecteur en angle 321"/>
          <p:cNvCxnSpPr>
            <a:cxnSpLocks/>
            <a:stCxn id="360960404" idx="3"/>
            <a:endCxn id="235139304" idx="1"/>
          </p:cNvCxnSpPr>
          <p:nvPr/>
        </p:nvCxnSpPr>
        <p:spPr bwMode="auto">
          <a:xfrm flipV="1">
            <a:off x="1531548" y="5966721"/>
            <a:ext cx="390528" cy="540555"/>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5902110" name="Organigramme : Stockage interne 63"/>
          <p:cNvSpPr/>
          <p:nvPr/>
        </p:nvSpPr>
        <p:spPr bwMode="auto">
          <a:xfrm>
            <a:off x="9930539" y="1234863"/>
            <a:ext cx="975177" cy="415485"/>
          </a:xfrm>
          <a:prstGeom prst="roundRect">
            <a:avLst>
              <a:gd name="adj" fmla="val 16667"/>
            </a:avLst>
          </a:prstGeom>
          <a:pattFill prst="dkUpDiag">
            <a:fgClr>
              <a:schemeClr val="bg1">
                <a:lumMod val="65000"/>
              </a:schemeClr>
            </a:fgClr>
            <a:bgClr>
              <a:schemeClr val="accent1">
                <a:lumMod val="75000"/>
              </a:schemeClr>
            </a:bgClr>
          </a:pattFill>
          <a:ln w="9525" cap="flat" cmpd="sng" algn="ctr">
            <a:solidFill>
              <a:schemeClr val="tx1">
                <a:lumMod val="50196"/>
                <a:lumOff val="49804"/>
              </a:schemeClr>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49">
              <a:defRPr/>
            </a:pPr>
            <a:r>
              <a:rPr lang="fr-FR" sz="1200" b="1">
                <a:solidFill>
                  <a:schemeClr val="bg1"/>
                </a:solidFill>
                <a:latin typeface="Calibri"/>
              </a:rPr>
              <a:t>SIEM</a:t>
            </a:r>
          </a:p>
          <a:p>
            <a:pPr algn="ctr" defTabSz="1189049">
              <a:defRPr/>
            </a:pPr>
            <a:r>
              <a:rPr lang="fr-FR" sz="1200" b="1">
                <a:solidFill>
                  <a:schemeClr val="bg1"/>
                </a:solidFill>
                <a:latin typeface="Calibri"/>
              </a:rPr>
              <a:t>(tier)</a:t>
            </a:r>
          </a:p>
        </p:txBody>
      </p:sp>
      <p:cxnSp>
        <p:nvCxnSpPr>
          <p:cNvPr id="729139262" name="Connecteur en angle 100"/>
          <p:cNvCxnSpPr>
            <a:cxnSpLocks/>
          </p:cNvCxnSpPr>
          <p:nvPr/>
        </p:nvCxnSpPr>
        <p:spPr bwMode="auto">
          <a:xfrm rot="16199865" flipV="1">
            <a:off x="9614387" y="2567786"/>
            <a:ext cx="3115521" cy="1393906"/>
          </a:xfrm>
          <a:prstGeom prst="bentConnector3">
            <a:avLst>
              <a:gd name="adj1" fmla="val 84297"/>
            </a:avLst>
          </a:prstGeom>
          <a:ln w="9525" cap="flat" cmpd="sng" algn="ctr">
            <a:solidFill>
              <a:schemeClr val="tx1">
                <a:lumMod val="50196"/>
                <a:lumOff val="49804"/>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05619257" name="Organigramme : Stockage interne 63"/>
          <p:cNvSpPr/>
          <p:nvPr/>
        </p:nvSpPr>
        <p:spPr bwMode="auto">
          <a:xfrm>
            <a:off x="1922078" y="5721138"/>
            <a:ext cx="1400962" cy="491166"/>
          </a:xfrm>
          <a:prstGeom prst="roundRect">
            <a:avLst>
              <a:gd name="adj" fmla="val 16667"/>
            </a:avLst>
          </a:prstGeom>
          <a:pattFill prst="dkUpDiag">
            <a:fgClr>
              <a:schemeClr val="accent6">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35672" tIns="0" rIns="35672" bIns="0" numCol="1" spcCol="0" rtlCol="0" fromWordArt="0" anchor="ctr" anchorCtr="0" forceAA="0" compatLnSpc="1">
            <a:prstTxWarp prst="textNoShape">
              <a:avLst/>
            </a:prstTxWarp>
            <a:noAutofit/>
          </a:bodyPr>
          <a:lstStyle/>
          <a:p>
            <a:pPr algn="ctr" defTabSz="1189050">
              <a:lnSpc>
                <a:spcPts val="997"/>
              </a:lnSpc>
              <a:defRPr/>
            </a:pPr>
            <a:r>
              <a:rPr lang="fr-FR" sz="1200">
                <a:solidFill>
                  <a:srgbClr val="1F497D">
                    <a:lumMod val="75000"/>
                  </a:srgbClr>
                </a:solidFill>
                <a:latin typeface="Calibri"/>
              </a:rPr>
              <a:t>Identification</a:t>
            </a:r>
            <a:endParaRPr/>
          </a:p>
          <a:p>
            <a:pPr algn="ctr" defTabSz="1189050">
              <a:lnSpc>
                <a:spcPts val="997"/>
              </a:lnSpc>
              <a:defRPr/>
            </a:pPr>
            <a:r>
              <a:rPr lang="fr-FR" sz="1200">
                <a:solidFill>
                  <a:srgbClr val="1F497D">
                    <a:lumMod val="75000"/>
                  </a:srgbClr>
                </a:solidFill>
                <a:latin typeface="Calibri"/>
              </a:rPr>
              <a:t>Agents</a:t>
            </a:r>
            <a:endParaRPr/>
          </a:p>
          <a:p>
            <a:pPr algn="ctr" defTabSz="1189050">
              <a:lnSpc>
                <a:spcPts val="997"/>
              </a:lnSpc>
              <a:defRPr/>
            </a:pPr>
            <a:r>
              <a:rPr lang="fr-FR" sz="1200">
                <a:solidFill>
                  <a:srgbClr val="1F497D">
                    <a:lumMod val="75000"/>
                  </a:srgbClr>
                </a:solidFill>
                <a:latin typeface="Calibri"/>
              </a:rPr>
              <a:t>(fédération sso)</a:t>
            </a:r>
          </a:p>
        </p:txBody>
      </p:sp>
      <p:sp>
        <p:nvSpPr>
          <p:cNvPr id="801186660" name="Organigramme : Stockage interne 63"/>
          <p:cNvSpPr/>
          <p:nvPr/>
        </p:nvSpPr>
        <p:spPr bwMode="auto">
          <a:xfrm>
            <a:off x="3698758" y="5993110"/>
            <a:ext cx="1605892" cy="619452"/>
          </a:xfrm>
          <a:prstGeom prst="roundRect">
            <a:avLst>
              <a:gd name="adj" fmla="val 16667"/>
            </a:avLst>
          </a:prstGeom>
          <a:pattFill prst="dkUpDiag">
            <a:fgClr>
              <a:schemeClr val="accent6">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35670" tIns="0" rIns="35670" bIns="0" numCol="1" spcCol="0" rtlCol="0" fromWordArt="0" anchor="ctr" anchorCtr="0" forceAA="0" compatLnSpc="1">
            <a:prstTxWarp prst="textNoShape">
              <a:avLst/>
            </a:prstTxWarp>
            <a:noAutofit/>
          </a:bodyPr>
          <a:lstStyle/>
          <a:p>
            <a:pPr algn="ctr" defTabSz="1189050">
              <a:defRPr/>
            </a:pPr>
            <a:r>
              <a:rPr lang="fr-FR" sz="1200">
                <a:solidFill>
                  <a:srgbClr val="1F497D">
                    <a:lumMod val="75000"/>
                  </a:srgbClr>
                </a:solidFill>
                <a:latin typeface="Calibri"/>
              </a:rPr>
              <a:t>Autres Services</a:t>
            </a:r>
          </a:p>
          <a:p>
            <a:pPr algn="ctr" defTabSz="1189050">
              <a:defRPr/>
            </a:pPr>
            <a:r>
              <a:rPr lang="fr-FR" sz="1200">
                <a:solidFill>
                  <a:srgbClr val="1F497D">
                    <a:lumMod val="75000"/>
                  </a:srgbClr>
                </a:solidFill>
                <a:latin typeface="Calibri"/>
              </a:rPr>
              <a:t> ou ressources</a:t>
            </a:r>
          </a:p>
          <a:p>
            <a:pPr algn="ctr" defTabSz="1189050">
              <a:defRPr/>
            </a:pPr>
            <a:r>
              <a:rPr lang="fr-FR" sz="1200">
                <a:solidFill>
                  <a:srgbClr val="1F497D">
                    <a:lumMod val="75000"/>
                  </a:srgbClr>
                </a:solidFill>
                <a:latin typeface="Calibri"/>
              </a:rPr>
              <a:t> communs managés</a:t>
            </a:r>
          </a:p>
        </p:txBody>
      </p:sp>
      <p:sp>
        <p:nvSpPr>
          <p:cNvPr id="894973754" name="Forme libre 894973753"/>
          <p:cNvSpPr/>
          <p:nvPr/>
        </p:nvSpPr>
        <p:spPr bwMode="auto">
          <a:xfrm>
            <a:off x="3084800" y="5076182"/>
            <a:ext cx="820926" cy="894011"/>
          </a:xfrm>
          <a:custGeom>
            <a:avLst/>
            <a:gdLst/>
            <a:ahLst/>
            <a:cxnLst/>
            <a:rect l="l" t="t" r="r" b="b"/>
            <a:pathLst>
              <a:path w="43200" h="43200" fill="none" extrusionOk="0">
                <a:moveTo>
                  <a:pt x="0" y="0"/>
                </a:moveTo>
                <a:lnTo>
                  <a:pt x="270" y="17360"/>
                </a:lnTo>
                <a:lnTo>
                  <a:pt x="42929" y="17360"/>
                </a:lnTo>
                <a:lnTo>
                  <a:pt x="43200" y="43200"/>
                </a:lnTo>
                <a:lnTo>
                  <a:pt x="43200" y="43200"/>
                </a:lnTo>
              </a:path>
            </a:pathLst>
          </a:custGeom>
          <a:ln w="6349" cap="flat" cmpd="sng" algn="ctr">
            <a:solidFill>
              <a:schemeClr val="accent1">
                <a:shade val="50000"/>
              </a:schemeClr>
            </a:solidFill>
            <a:prstDash val="solid"/>
            <a:headEnd type="arrow"/>
            <a:tailEnd type="arrow"/>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571010731" name="ZoneTexte 1571010730"/>
          <p:cNvSpPr txBox="1"/>
          <p:nvPr/>
        </p:nvSpPr>
        <p:spPr bwMode="auto">
          <a:xfrm>
            <a:off x="3924149" y="5412042"/>
            <a:ext cx="1175413" cy="597442"/>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1326"/>
              </a:lnSpc>
              <a:defRPr/>
            </a:pPr>
            <a:r>
              <a:rPr sz="1000" b="1">
                <a:solidFill>
                  <a:schemeClr val="accent4">
                    <a:lumMod val="75000"/>
                  </a:schemeClr>
                </a:solidFill>
              </a:rPr>
              <a:t>(5b)</a:t>
            </a:r>
            <a:r>
              <a:rPr sz="1000">
                <a:solidFill>
                  <a:schemeClr val="accent4">
                    <a:lumMod val="75000"/>
                  </a:schemeClr>
                </a:solidFill>
              </a:rPr>
              <a:t> Autres types de flux ( bdd, imap, etc... )</a:t>
            </a:r>
          </a:p>
        </p:txBody>
      </p:sp>
      <p:sp>
        <p:nvSpPr>
          <p:cNvPr id="1506812243" name="Organigramme : Stockage interne 63"/>
          <p:cNvSpPr/>
          <p:nvPr/>
        </p:nvSpPr>
        <p:spPr bwMode="auto">
          <a:xfrm>
            <a:off x="1901054" y="4416324"/>
            <a:ext cx="1605892" cy="619452"/>
          </a:xfrm>
          <a:prstGeom prst="roundRect">
            <a:avLst>
              <a:gd name="adj" fmla="val 16667"/>
            </a:avLst>
          </a:prstGeom>
          <a:pattFill prst="dkUpDiag">
            <a:fgClr>
              <a:schemeClr val="accent6">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35670" tIns="0" rIns="35670" bIns="0" numCol="1" spcCol="0" rtlCol="0" fromWordArt="0" anchor="ctr" anchorCtr="0" forceAA="0" compatLnSpc="1">
            <a:prstTxWarp prst="textNoShape">
              <a:avLst/>
            </a:prstTxWarp>
            <a:noAutofit/>
          </a:bodyPr>
          <a:lstStyle/>
          <a:p>
            <a:pPr algn="ctr" defTabSz="1189050">
              <a:defRPr/>
            </a:pPr>
            <a:r>
              <a:rPr lang="fr-FR" sz="1200">
                <a:solidFill>
                  <a:srgbClr val="1F497D">
                    <a:lumMod val="75000"/>
                  </a:srgbClr>
                </a:solidFill>
                <a:latin typeface="Calibri"/>
              </a:rPr>
              <a:t>Chaine de service</a:t>
            </a:r>
            <a:endParaRPr/>
          </a:p>
          <a:p>
            <a:pPr algn="ctr" defTabSz="1189050">
              <a:defRPr/>
            </a:pPr>
            <a:r>
              <a:rPr lang="fr-FR" sz="1200">
                <a:solidFill>
                  <a:srgbClr val="1F497D">
                    <a:lumMod val="75000"/>
                  </a:srgbClr>
                </a:solidFill>
                <a:latin typeface="Calibri"/>
              </a:rPr>
              <a:t>LoadBalancing entre DataCenter « SADC »</a:t>
            </a:r>
          </a:p>
        </p:txBody>
      </p:sp>
      <p:pic>
        <p:nvPicPr>
          <p:cNvPr id="1772643056" name="Image 4"/>
          <p:cNvPicPr>
            <a:picLocks noChangeAspect="1"/>
          </p:cNvPicPr>
          <p:nvPr/>
        </p:nvPicPr>
        <p:blipFill>
          <a:blip r:embed="rId8" cstate="email">
            <a:extLst>
              <a:ext uri="{28A0092B-C50C-407E-A947-70E740481C1C}">
                <a14:useLocalDpi xmlns:a14="http://schemas.microsoft.com/office/drawing/2010/main"/>
              </a:ext>
            </a:extLst>
          </a:blip>
          <a:stretch/>
        </p:blipFill>
        <p:spPr bwMode="auto">
          <a:xfrm>
            <a:off x="1508472" y="4589316"/>
            <a:ext cx="595323" cy="46638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044773592" name="Titre 1"/>
          <p:cNvSpPr>
            <a:spLocks noGrp="1"/>
          </p:cNvSpPr>
          <p:nvPr/>
        </p:nvSpPr>
        <p:spPr bwMode="auto">
          <a:xfrm>
            <a:off x="1776357" y="243567"/>
            <a:ext cx="8827944" cy="718482"/>
          </a:xfrm>
        </p:spPr>
        <p:txBody>
          <a:bodyPr>
            <a:norm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defRPr/>
            </a:pPr>
            <a:r>
              <a:rPr lang="fr-FR" sz="2400">
                <a:latin typeface="Marianne"/>
              </a:rPr>
              <a:t>Description des flux / services</a:t>
            </a:r>
          </a:p>
        </p:txBody>
      </p:sp>
      <p:sp>
        <p:nvSpPr>
          <p:cNvPr id="253830995" name="ZoneTexte 253830994"/>
          <p:cNvSpPr txBox="1"/>
          <p:nvPr/>
        </p:nvSpPr>
        <p:spPr bwMode="auto">
          <a:xfrm>
            <a:off x="635661" y="1320513"/>
            <a:ext cx="11477329" cy="4263081"/>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ct val="114999"/>
              </a:lnSpc>
              <a:defRPr/>
            </a:pPr>
            <a:r>
              <a:rPr sz="1400" b="1">
                <a:solidFill>
                  <a:schemeClr val="bg2"/>
                </a:solidFill>
                <a:latin typeface="Marianne"/>
                <a:ea typeface="Marianne"/>
                <a:cs typeface="Marianne"/>
              </a:rPr>
              <a:t>(1) Inbound usager : accès à l’application des usagers https / websockets </a:t>
            </a:r>
            <a:r>
              <a:rPr sz="1400" b="0">
                <a:solidFill>
                  <a:schemeClr val="bg1">
                    <a:lumMod val="50000"/>
                  </a:schemeClr>
                </a:solidFill>
                <a:latin typeface="Marianne"/>
                <a:ea typeface="Marianne"/>
                <a:cs typeface="Marianne"/>
              </a:rPr>
              <a:t>( depuis RIE ou Internet )</a:t>
            </a:r>
            <a:endParaRPr sz="1400" b="1">
              <a:solidFill>
                <a:schemeClr val="bg2"/>
              </a:solidFill>
              <a:latin typeface="Marianne"/>
              <a:ea typeface="Marianne"/>
              <a:cs typeface="Marianne"/>
            </a:endParaRPr>
          </a:p>
          <a:p>
            <a:pPr>
              <a:lnSpc>
                <a:spcPct val="114999"/>
              </a:lnSpc>
              <a:defRPr/>
            </a:pPr>
            <a:r>
              <a:rPr lang="fr-FR" sz="1400" b="1" i="0" u="none" strike="noStrike" cap="none" spc="0">
                <a:solidFill>
                  <a:schemeClr val="bg2"/>
                </a:solidFill>
                <a:latin typeface="Marianne"/>
                <a:ea typeface="Marianne"/>
                <a:cs typeface="Marianne"/>
              </a:rPr>
              <a:t>(2a) SSO Citoyens</a:t>
            </a:r>
            <a:r>
              <a:rPr sz="1400" b="1">
                <a:solidFill>
                  <a:schemeClr val="bg2"/>
                </a:solidFill>
                <a:latin typeface="Marianne"/>
                <a:ea typeface="Marianne"/>
                <a:cs typeface="Marianne"/>
              </a:rPr>
              <a:t> + </a:t>
            </a:r>
            <a:r>
              <a:rPr lang="fr-FR" sz="1400" b="1" i="0" u="none" strike="noStrike" cap="none" spc="0">
                <a:solidFill>
                  <a:schemeClr val="bg2"/>
                </a:solidFill>
                <a:latin typeface="Marianne"/>
                <a:ea typeface="Marianne"/>
                <a:cs typeface="Marianne"/>
              </a:rPr>
              <a:t>(2b) SSO AGENT : authentification des usagers </a:t>
            </a:r>
            <a:r>
              <a:rPr lang="fr-FR" sz="1200" b="0" i="0" u="none" strike="noStrike" cap="none" spc="0">
                <a:solidFill>
                  <a:schemeClr val="bg1">
                    <a:lumMod val="50000"/>
                  </a:schemeClr>
                </a:solidFill>
                <a:latin typeface="Marianne"/>
                <a:ea typeface="Marianne"/>
                <a:cs typeface="Marianne"/>
              </a:rPr>
              <a:t>( OIDC / SAML V2 )</a:t>
            </a:r>
            <a:endParaRPr sz="1200" b="0" i="0" u="none" strike="noStrike" cap="none" spc="0">
              <a:solidFill>
                <a:schemeClr val="bg1">
                  <a:lumMod val="50000"/>
                </a:schemeClr>
              </a:solidFill>
              <a:latin typeface="Marianne"/>
              <a:ea typeface="Marianne"/>
              <a:cs typeface="Marianne"/>
            </a:endParaRPr>
          </a:p>
          <a:p>
            <a:pPr>
              <a:lnSpc>
                <a:spcPct val="114999"/>
              </a:lnSpc>
              <a:defRPr/>
            </a:pPr>
            <a:r>
              <a:rPr lang="fr-FR" sz="1400" b="1" i="0" u="none" strike="noStrike" cap="none" spc="0">
                <a:solidFill>
                  <a:schemeClr val="bg2"/>
                </a:solidFill>
                <a:latin typeface="Marianne"/>
                <a:ea typeface="Marianne"/>
                <a:cs typeface="Marianne"/>
              </a:rPr>
              <a:t>(3) Acces objets S3 : accès à la persistance objets de l’application</a:t>
            </a:r>
            <a:endParaRPr sz="1400" b="1" i="0" u="none" strike="noStrike" cap="none" spc="0">
              <a:solidFill>
                <a:schemeClr val="bg2"/>
              </a:solidFill>
              <a:latin typeface="Marianne"/>
              <a:ea typeface="Marianne"/>
              <a:cs typeface="Marianne"/>
            </a:endParaRPr>
          </a:p>
          <a:p>
            <a:pPr>
              <a:lnSpc>
                <a:spcPct val="114999"/>
              </a:lnSpc>
              <a:defRPr/>
            </a:pPr>
            <a:r>
              <a:rPr lang="fr-FR" sz="1400" b="1" i="0" u="none" strike="noStrike" cap="none" spc="0">
                <a:solidFill>
                  <a:schemeClr val="bg2"/>
                </a:solidFill>
                <a:latin typeface="Marianne"/>
                <a:ea typeface="Marianne"/>
                <a:cs typeface="Marianne"/>
              </a:rPr>
              <a:t>(4) Echanges inter-applicatifs : permet d’échange entre des applications de porteurs différentes, selon plusieurs modalités possibles : API restful synchrone,  Asynchrone , fichiers</a:t>
            </a:r>
            <a:r>
              <a:rPr lang="fr-FR" sz="1400" b="0" i="0" u="none" strike="noStrike" cap="none" spc="0">
                <a:solidFill>
                  <a:schemeClr val="bg1">
                    <a:lumMod val="50000"/>
                  </a:schemeClr>
                </a:solidFill>
                <a:latin typeface="Marianne"/>
                <a:ea typeface="Marianne"/>
                <a:cs typeface="Marianne"/>
              </a:rPr>
              <a:t> </a:t>
            </a:r>
            <a:endParaRPr sz="1400" b="0" i="0" u="none" strike="noStrike" cap="none" spc="0">
              <a:solidFill>
                <a:schemeClr val="bg1">
                  <a:lumMod val="50000"/>
                </a:schemeClr>
              </a:solidFill>
              <a:latin typeface="Marianne"/>
              <a:ea typeface="Marianne"/>
              <a:cs typeface="Marianne"/>
            </a:endParaRPr>
          </a:p>
          <a:p>
            <a:pPr>
              <a:lnSpc>
                <a:spcPct val="114999"/>
              </a:lnSpc>
              <a:defRPr/>
            </a:pPr>
            <a:r>
              <a:rPr lang="fr-FR" sz="1400" b="1" i="0" u="none" strike="noStrike" cap="none" spc="0">
                <a:solidFill>
                  <a:schemeClr val="bg2"/>
                </a:solidFill>
                <a:latin typeface="Marianne"/>
                <a:ea typeface="Marianne"/>
                <a:cs typeface="Marianne"/>
              </a:rPr>
              <a:t>(5a) Autres types de flux : autres types d’échange, sortie vers internet, vers d’autres zone d’hébergement, ou entre des zones de sensibilité différentes</a:t>
            </a:r>
          </a:p>
          <a:p>
            <a:pPr>
              <a:lnSpc>
                <a:spcPct val="114999"/>
              </a:lnSpc>
              <a:defRPr/>
            </a:pPr>
            <a:r>
              <a:rPr lang="fr-FR" sz="1400" b="1" i="0" u="none" strike="noStrike" cap="none" spc="0">
                <a:solidFill>
                  <a:schemeClr val="bg2"/>
                </a:solidFill>
                <a:latin typeface="Marianne"/>
                <a:ea typeface="Marianne"/>
                <a:cs typeface="Marianne"/>
              </a:rPr>
              <a:t>(5b) Flux d’accès à des services commun ou ressources managées communs ( de protocoles plus variés)</a:t>
            </a:r>
            <a:endParaRPr sz="1400" b="0" i="0" u="none" strike="noStrike" cap="none" spc="0">
              <a:solidFill>
                <a:schemeClr val="bg1">
                  <a:lumMod val="50000"/>
                </a:schemeClr>
              </a:solidFill>
              <a:latin typeface="Marianne"/>
              <a:ea typeface="Marianne"/>
              <a:cs typeface="Marianne"/>
            </a:endParaRPr>
          </a:p>
          <a:p>
            <a:pPr>
              <a:lnSpc>
                <a:spcPct val="114999"/>
              </a:lnSpc>
              <a:defRPr/>
            </a:pPr>
            <a:r>
              <a:rPr lang="fr-FR" sz="1400" b="1" i="0" u="none" strike="noStrike" cap="none" spc="0">
                <a:solidFill>
                  <a:schemeClr val="bg2"/>
                </a:solidFill>
                <a:latin typeface="Marianne"/>
                <a:ea typeface="Marianne"/>
                <a:cs typeface="Marianne"/>
              </a:rPr>
              <a:t>(6) Echanges entre noeuds de l’application : permet la réplication de l’application entre 2 data centers au même niveau sensibilité de données</a:t>
            </a:r>
            <a:endParaRPr sz="1400" b="1" i="0" u="none" strike="noStrike" cap="none" spc="0">
              <a:solidFill>
                <a:schemeClr val="bg2"/>
              </a:solidFill>
              <a:latin typeface="Marianne"/>
              <a:ea typeface="Marianne"/>
              <a:cs typeface="Marianne"/>
            </a:endParaRPr>
          </a:p>
          <a:p>
            <a:pPr>
              <a:lnSpc>
                <a:spcPct val="114999"/>
              </a:lnSpc>
              <a:defRPr/>
            </a:pPr>
            <a:r>
              <a:rPr lang="fr-FR" sz="1400" b="1" i="0" u="none" strike="noStrike" cap="none" spc="0">
                <a:solidFill>
                  <a:schemeClr val="bg2"/>
                </a:solidFill>
                <a:latin typeface="Marianne"/>
                <a:ea typeface="Marianne"/>
                <a:cs typeface="Marianne"/>
              </a:rPr>
              <a:t>(7a) Déploiement des ressources de l’application : gestionnaire &amp; console DEVSECOPS / le pipeline interagit avec le/les clusters kubernetes et les gestionnaires d’infrastructures utilisés</a:t>
            </a:r>
            <a:r>
              <a:rPr lang="fr-FR" sz="1400" b="1" i="0" u="none" strike="noStrike" cap="none" spc="0">
                <a:solidFill>
                  <a:schemeClr val="bg1">
                    <a:lumMod val="50000"/>
                  </a:schemeClr>
                </a:solidFill>
                <a:latin typeface="Marianne"/>
                <a:ea typeface="Marianne"/>
                <a:cs typeface="Marianne"/>
              </a:rPr>
              <a:t> </a:t>
            </a:r>
            <a:r>
              <a:rPr lang="fr-FR" sz="1400" b="0" i="0" u="none" strike="noStrike" cap="none" spc="0">
                <a:solidFill>
                  <a:schemeClr val="bg1">
                    <a:lumMod val="50000"/>
                  </a:schemeClr>
                </a:solidFill>
                <a:latin typeface="Marianne"/>
                <a:ea typeface="Marianne"/>
                <a:cs typeface="Marianne"/>
              </a:rPr>
              <a:t>( ouverture de flux réseaux, etc... </a:t>
            </a:r>
            <a:r>
              <a:rPr lang="fr-FR" sz="1400" b="1" i="0" u="none" strike="noStrike" cap="none" spc="0">
                <a:solidFill>
                  <a:schemeClr val="bg1">
                    <a:lumMod val="50000"/>
                  </a:schemeClr>
                </a:solidFill>
                <a:latin typeface="Marianne"/>
                <a:ea typeface="Marianne"/>
                <a:cs typeface="Marianne"/>
              </a:rPr>
              <a:t>)</a:t>
            </a:r>
            <a:endParaRPr sz="1400" b="1" i="0" u="none" strike="noStrike" cap="none" spc="0">
              <a:solidFill>
                <a:schemeClr val="bg1">
                  <a:lumMod val="50000"/>
                </a:schemeClr>
              </a:solidFill>
              <a:latin typeface="Marianne"/>
              <a:ea typeface="Marianne"/>
              <a:cs typeface="Marianne"/>
            </a:endParaRPr>
          </a:p>
          <a:p>
            <a:pPr>
              <a:lnSpc>
                <a:spcPct val="114999"/>
              </a:lnSpc>
              <a:defRPr/>
            </a:pPr>
            <a:r>
              <a:rPr lang="fr-FR" sz="1400" b="1" i="0" u="none" strike="noStrike" cap="none" spc="0">
                <a:solidFill>
                  <a:schemeClr val="bg2"/>
                </a:solidFill>
                <a:latin typeface="Marianne"/>
                <a:ea typeface="Marianne"/>
                <a:cs typeface="Marianne"/>
              </a:rPr>
              <a:t>(7b) Artefacts images &amp; paramétrage : ensemble des ressources liées à une application ou communes </a:t>
            </a:r>
            <a:r>
              <a:rPr lang="fr-FR" sz="1400" b="0" i="0" u="none" strike="noStrike" cap="none" spc="0">
                <a:solidFill>
                  <a:schemeClr val="bg1">
                    <a:lumMod val="50000"/>
                  </a:schemeClr>
                </a:solidFill>
                <a:latin typeface="Marianne"/>
                <a:ea typeface="Marianne"/>
                <a:cs typeface="Marianne"/>
              </a:rPr>
              <a:t>( ex : sources d’images de référence )</a:t>
            </a:r>
            <a:endParaRPr sz="1400" b="0" i="0" u="none" strike="noStrike" cap="none" spc="0">
              <a:solidFill>
                <a:schemeClr val="bg1">
                  <a:lumMod val="50000"/>
                </a:schemeClr>
              </a:solidFill>
              <a:latin typeface="Marianne"/>
              <a:ea typeface="Marianne"/>
              <a:cs typeface="Marianne"/>
            </a:endParaRPr>
          </a:p>
          <a:p>
            <a:pPr>
              <a:lnSpc>
                <a:spcPct val="114999"/>
              </a:lnSpc>
              <a:defRPr/>
            </a:pPr>
            <a:r>
              <a:rPr lang="fr-FR" sz="1400" b="1" i="0" u="none" strike="noStrike" cap="none" spc="0">
                <a:solidFill>
                  <a:schemeClr val="bg2"/>
                </a:solidFill>
                <a:latin typeface="Marianne"/>
                <a:ea typeface="Marianne"/>
                <a:cs typeface="Marianne"/>
              </a:rPr>
              <a:t>(7c) Observation : permet de collecter les données liées à l’usage pour la mise au point de l’application ou données de vie.</a:t>
            </a:r>
            <a:endParaRPr sz="1400" b="1" i="0" u="none" strike="noStrike" cap="none" spc="0">
              <a:solidFill>
                <a:schemeClr val="bg2"/>
              </a:solidFill>
              <a:latin typeface="Marianne"/>
              <a:ea typeface="Marianne"/>
              <a:cs typeface="Marianne"/>
            </a:endParaRPr>
          </a:p>
          <a:p>
            <a:pPr>
              <a:lnSpc>
                <a:spcPct val="114999"/>
              </a:lnSpc>
              <a:defRPr/>
            </a:pPr>
            <a:r>
              <a:rPr lang="fr-FR" sz="1400" b="1" i="0" u="none" strike="noStrike" cap="none" spc="0">
                <a:solidFill>
                  <a:schemeClr val="bg2"/>
                </a:solidFill>
                <a:latin typeface="Marianne"/>
                <a:ea typeface="Marianne"/>
                <a:cs typeface="Marianne"/>
              </a:rPr>
              <a:t>(8) Kubernetes, sous la forme d’un ou plusieurs namespace(s) isolés ou couplés : fournis l’espace d’exécution de l’application et la gestion des volumes pour le stockage bloc.</a:t>
            </a:r>
            <a:endParaRPr sz="1400" b="1">
              <a:solidFill>
                <a:schemeClr val="bg2"/>
              </a:solidFill>
              <a:latin typeface="Marianne"/>
              <a:ea typeface="Marianne"/>
              <a:cs typeface="Marianne"/>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84001780" name="Google Shape;18;p43"/>
          <p:cNvSpPr txBox="1">
            <a:spLocks noGrp="1"/>
          </p:cNvSpPr>
          <p:nvPr>
            <p:ph type="sldNum" idx="12"/>
          </p:nvPr>
        </p:nvSpPr>
        <p:spPr bwMode="auto">
          <a:xfrm>
            <a:off x="0" y="0"/>
            <a:ext cx="2999997" cy="2999997"/>
          </a:xfrm>
          <a:prstGeom prst="rect">
            <a:avLst/>
          </a:prstGeom>
          <a:noFill/>
          <a:ln>
            <a:noFill/>
          </a:ln>
        </p:spPr>
        <p:txBody>
          <a:bodyPr spcFirstLastPara="1" wrap="square" lIns="91422" tIns="45696" rIns="91422" bIns="45696" anchor="t" anchorCtr="0">
            <a:noAutofit/>
          </a:bodyPr>
          <a:lstStyle>
            <a:lvl1pPr marL="0" marR="0" lvl="0" indent="0" algn="l">
              <a:lnSpc>
                <a:spcPct val="100000"/>
              </a:lnSpc>
              <a:spcBef>
                <a:spcPts val="0"/>
              </a:spcBef>
              <a:spcAft>
                <a:spcPts val="0"/>
              </a:spcAft>
              <a:buNone/>
              <a:defRPr sz="1400" b="0" i="0" u="none" strike="noStrike" cap="none">
                <a:solidFill>
                  <a:srgbClr val="000000"/>
                </a:solidFill>
                <a:latin typeface="Arial"/>
                <a:ea typeface="Arial"/>
                <a:cs typeface="Arial"/>
              </a:defRPr>
            </a:lvl1pPr>
            <a:lvl2pPr marL="0" marR="0" lvl="1" indent="0" algn="l">
              <a:lnSpc>
                <a:spcPct val="100000"/>
              </a:lnSpc>
              <a:spcBef>
                <a:spcPts val="0"/>
              </a:spcBef>
              <a:spcAft>
                <a:spcPts val="0"/>
              </a:spcAft>
              <a:buNone/>
              <a:defRPr sz="1400" b="0" i="0" u="none" strike="noStrike" cap="none">
                <a:solidFill>
                  <a:srgbClr val="000000"/>
                </a:solidFill>
                <a:latin typeface="Arial"/>
                <a:ea typeface="Arial"/>
                <a:cs typeface="Arial"/>
              </a:defRPr>
            </a:lvl2pPr>
            <a:lvl3pPr marL="0" marR="0" lvl="2" indent="0" algn="l">
              <a:lnSpc>
                <a:spcPct val="100000"/>
              </a:lnSpc>
              <a:spcBef>
                <a:spcPts val="0"/>
              </a:spcBef>
              <a:spcAft>
                <a:spcPts val="0"/>
              </a:spcAft>
              <a:buNone/>
              <a:defRPr sz="1400" b="0" i="0" u="none" strike="noStrike" cap="none">
                <a:solidFill>
                  <a:srgbClr val="000000"/>
                </a:solidFill>
                <a:latin typeface="Arial"/>
                <a:ea typeface="Arial"/>
                <a:cs typeface="Arial"/>
              </a:defRPr>
            </a:lvl3pPr>
            <a:lvl4pPr marL="0" marR="0" lvl="3" indent="0" algn="l">
              <a:lnSpc>
                <a:spcPct val="100000"/>
              </a:lnSpc>
              <a:spcBef>
                <a:spcPts val="0"/>
              </a:spcBef>
              <a:spcAft>
                <a:spcPts val="0"/>
              </a:spcAft>
              <a:buNone/>
              <a:defRPr sz="1400" b="0" i="0" u="none" strike="noStrike" cap="none">
                <a:solidFill>
                  <a:srgbClr val="000000"/>
                </a:solidFill>
                <a:latin typeface="Arial"/>
                <a:ea typeface="Arial"/>
                <a:cs typeface="Arial"/>
              </a:defRPr>
            </a:lvl4pPr>
            <a:lvl5pPr marL="0" marR="0" lvl="4" indent="0" algn="l">
              <a:lnSpc>
                <a:spcPct val="100000"/>
              </a:lnSpc>
              <a:spcBef>
                <a:spcPts val="0"/>
              </a:spcBef>
              <a:spcAft>
                <a:spcPts val="0"/>
              </a:spcAft>
              <a:buNone/>
              <a:defRPr sz="1400" b="0" i="0" u="none" strike="noStrike" cap="none">
                <a:solidFill>
                  <a:srgbClr val="000000"/>
                </a:solidFill>
                <a:latin typeface="Arial"/>
                <a:ea typeface="Arial"/>
                <a:cs typeface="Arial"/>
              </a:defRPr>
            </a:lvl5pPr>
            <a:lvl6pPr marL="0" marR="0" lvl="5" indent="0" algn="l">
              <a:lnSpc>
                <a:spcPct val="100000"/>
              </a:lnSpc>
              <a:spcBef>
                <a:spcPts val="0"/>
              </a:spcBef>
              <a:spcAft>
                <a:spcPts val="0"/>
              </a:spcAft>
              <a:buNone/>
              <a:defRPr sz="1400" b="0" i="0" u="none" strike="noStrike" cap="none">
                <a:solidFill>
                  <a:srgbClr val="000000"/>
                </a:solidFill>
                <a:latin typeface="Arial"/>
                <a:ea typeface="Arial"/>
                <a:cs typeface="Arial"/>
              </a:defRPr>
            </a:lvl6pPr>
            <a:lvl7pPr marL="0" marR="0" lvl="6" indent="0" algn="l">
              <a:lnSpc>
                <a:spcPct val="100000"/>
              </a:lnSpc>
              <a:spcBef>
                <a:spcPts val="0"/>
              </a:spcBef>
              <a:spcAft>
                <a:spcPts val="0"/>
              </a:spcAft>
              <a:buNone/>
              <a:defRPr sz="1400" b="0" i="0" u="none" strike="noStrike" cap="none">
                <a:solidFill>
                  <a:srgbClr val="000000"/>
                </a:solidFill>
                <a:latin typeface="Arial"/>
                <a:ea typeface="Arial"/>
                <a:cs typeface="Arial"/>
              </a:defRPr>
            </a:lvl7pPr>
            <a:lvl8pPr marL="0" marR="0" lvl="7" indent="0" algn="l">
              <a:lnSpc>
                <a:spcPct val="100000"/>
              </a:lnSpc>
              <a:spcBef>
                <a:spcPts val="0"/>
              </a:spcBef>
              <a:spcAft>
                <a:spcPts val="0"/>
              </a:spcAft>
              <a:buNone/>
              <a:defRPr sz="1400" b="0" i="0" u="none" strike="noStrike" cap="none">
                <a:solidFill>
                  <a:srgbClr val="000000"/>
                </a:solidFill>
                <a:latin typeface="Arial"/>
                <a:ea typeface="Arial"/>
                <a:cs typeface="Arial"/>
              </a:defRPr>
            </a:lvl8pPr>
            <a:lvl9pPr marL="0" marR="0" lvl="8" indent="0" algn="l">
              <a:lnSpc>
                <a:spcPct val="100000"/>
              </a:lnSpc>
              <a:spcBef>
                <a:spcPts val="0"/>
              </a:spcBef>
              <a:spcAft>
                <a:spcPts val="0"/>
              </a:spcAft>
              <a:buNone/>
              <a:defRPr sz="1400" b="0" i="0" u="none" strike="noStrike" cap="none">
                <a:solidFill>
                  <a:srgbClr val="000000"/>
                </a:solidFill>
                <a:latin typeface="Arial"/>
                <a:ea typeface="Arial"/>
                <a:cs typeface="Arial"/>
              </a:defRPr>
            </a:lvl9pPr>
          </a:lstStyle>
          <a:p>
            <a:pPr marL="0" lvl="0" indent="0" algn="l">
              <a:spcBef>
                <a:spcPts val="0"/>
              </a:spcBef>
              <a:spcAft>
                <a:spcPts val="0"/>
              </a:spcAft>
              <a:buNone/>
              <a:defRPr/>
            </a:pPr>
            <a:fld id="{26FC3F61-ADF9-DD1C-D46F-2016740D631C}" type="slidenum">
              <a:rPr lang="fr-FR"/>
              <a:t>28</a:t>
            </a:fld>
            <a:endParaRPr/>
          </a:p>
        </p:txBody>
      </p:sp>
      <p:sp>
        <p:nvSpPr>
          <p:cNvPr id="1084210625" name="ZoneTexte 1746619719"/>
          <p:cNvSpPr txBox="1"/>
          <p:nvPr/>
        </p:nvSpPr>
        <p:spPr bwMode="auto">
          <a:xfrm>
            <a:off x="1009126" y="1126764"/>
            <a:ext cx="9926043" cy="2529873"/>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sz="1600" b="1">
                <a:solidFill>
                  <a:schemeClr val="accent5">
                    <a:lumMod val="75000"/>
                  </a:schemeClr>
                </a:solidFill>
                <a:latin typeface="Marianne"/>
                <a:ea typeface="Marianne"/>
                <a:cs typeface="Marianne"/>
              </a:rPr>
              <a:t>A connaître / prérequis :</a:t>
            </a:r>
            <a:endParaRPr/>
          </a:p>
          <a:p>
            <a:pPr marL="261848" marR="0" indent="-261848" algn="l" defTabSz="914400">
              <a:lnSpc>
                <a:spcPct val="100000"/>
              </a:lnSpc>
              <a:spcBef>
                <a:spcPts val="0"/>
              </a:spcBef>
              <a:spcAft>
                <a:spcPts val="0"/>
              </a:spcAft>
              <a:buFont typeface="Courier New"/>
              <a:buChar char="o"/>
              <a:defRPr/>
            </a:pPr>
            <a:endParaRPr sz="1600" b="1" strike="noStrike" cap="none" spc="0">
              <a:solidFill>
                <a:schemeClr val="accent5">
                  <a:lumMod val="75000"/>
                </a:schemeClr>
              </a:solidFill>
              <a:latin typeface="Marianne"/>
              <a:ea typeface="Marianne"/>
              <a:cs typeface="Marianne"/>
            </a:endParaRPr>
          </a:p>
          <a:p>
            <a:pPr marL="261848" marR="0" lvl="2" indent="-261848" algn="l" defTabSz="914400">
              <a:lnSpc>
                <a:spcPct val="100000"/>
              </a:lnSpc>
              <a:spcBef>
                <a:spcPts val="0"/>
              </a:spcBef>
              <a:spcAft>
                <a:spcPts val="0"/>
              </a:spcAft>
              <a:buFont typeface="Courier New"/>
              <a:buChar char="o"/>
              <a:defRPr/>
            </a:pPr>
            <a:r>
              <a:rPr sz="1600" strike="noStrike" cap="none" spc="0">
                <a:solidFill>
                  <a:schemeClr val="tx1"/>
                </a:solidFill>
                <a:latin typeface="Marianne"/>
                <a:ea typeface="Marianne"/>
                <a:cs typeface="Marianne"/>
              </a:rPr>
              <a:t>Clean Agile / Clean Architecture </a:t>
            </a:r>
            <a:r>
              <a:rPr sz="1600" b="0" i="0" u="none" strike="noStrike" cap="none" spc="0">
                <a:solidFill>
                  <a:schemeClr val="tx1"/>
                </a:solidFill>
                <a:latin typeface="Marianne"/>
                <a:ea typeface="Marianne"/>
                <a:cs typeface="Marianne"/>
              </a:rPr>
              <a:t>Robert C. Martin, « Uncle Bob »</a:t>
            </a:r>
            <a:r>
              <a:rPr sz="1600" strike="noStrike" cap="none" spc="0">
                <a:solidFill>
                  <a:schemeClr val="tx1"/>
                </a:solidFill>
                <a:latin typeface="Marianne"/>
                <a:ea typeface="Marianne"/>
                <a:cs typeface="Marianne"/>
              </a:rPr>
              <a:t> (livres)</a:t>
            </a:r>
            <a:endParaRPr sz="1100" b="0" i="0" u="none" strike="noStrike" cap="none" spc="0">
              <a:solidFill>
                <a:schemeClr val="tx1"/>
              </a:solidFill>
              <a:latin typeface="Marianne"/>
              <a:ea typeface="Marianne"/>
              <a:cs typeface="Marianne"/>
            </a:endParaRPr>
          </a:p>
          <a:p>
            <a:pPr marL="261848" marR="0" lvl="2" indent="-261848" algn="l" defTabSz="914400">
              <a:lnSpc>
                <a:spcPct val="100000"/>
              </a:lnSpc>
              <a:spcBef>
                <a:spcPts val="0"/>
              </a:spcBef>
              <a:spcAft>
                <a:spcPts val="0"/>
              </a:spcAft>
              <a:buFont typeface="Courier New"/>
              <a:buChar char="o"/>
              <a:defRPr/>
            </a:pPr>
            <a:r>
              <a:rPr lang="fr-FR" sz="1600" b="0" i="0" u="sng" strike="noStrike" cap="none" spc="0">
                <a:solidFill>
                  <a:schemeClr val="tx1"/>
                </a:solidFill>
                <a:latin typeface="Marianne"/>
                <a:ea typeface="Marianne"/>
                <a:cs typeface="Marianne"/>
                <a:hlinkClick r:id="rId2" tooltip="https://12factor.net/fr/"/>
              </a:rPr>
              <a:t>https://12factor.net/fr/</a:t>
            </a:r>
            <a:endParaRPr sz="1100" b="0" i="0" u="none" strike="noStrike" cap="none" spc="0">
              <a:solidFill>
                <a:schemeClr val="tx1"/>
              </a:solidFill>
              <a:latin typeface="Marianne"/>
              <a:ea typeface="Marianne"/>
              <a:cs typeface="Marianne"/>
            </a:endParaRPr>
          </a:p>
          <a:p>
            <a:pPr marL="261848" marR="0" lvl="2" indent="-261848" algn="l" defTabSz="914400">
              <a:lnSpc>
                <a:spcPct val="100000"/>
              </a:lnSpc>
              <a:spcBef>
                <a:spcPts val="0"/>
              </a:spcBef>
              <a:spcAft>
                <a:spcPts val="0"/>
              </a:spcAft>
              <a:buFont typeface="Courier New"/>
              <a:buChar char="o"/>
              <a:defRPr/>
            </a:pPr>
            <a:r>
              <a:rPr lang="fr-FR" sz="1600" b="0" i="0" u="sng" strike="noStrike" cap="none" spc="0">
                <a:solidFill>
                  <a:schemeClr val="tx1"/>
                </a:solidFill>
                <a:latin typeface="Marianne"/>
                <a:ea typeface="Marianne"/>
                <a:cs typeface="Marianne"/>
                <a:hlinkClick r:id="rId3" tooltip="https://github.com/wso2/reference-architecture/blob/master/reference-cloud-native-architecture-digital-enterprise.md"/>
              </a:rPr>
              <a:t>https://github.com/wso2/reference-architecture/blob/master/reference-cloud-native-architecture-digital-enterprise.md</a:t>
            </a:r>
            <a:endParaRPr sz="1100" b="0" i="0" u="none" strike="noStrike" cap="none" spc="0">
              <a:solidFill>
                <a:schemeClr val="tx1"/>
              </a:solidFill>
              <a:latin typeface="Marianne"/>
              <a:ea typeface="Marianne"/>
              <a:cs typeface="Marianne"/>
            </a:endParaRPr>
          </a:p>
          <a:p>
            <a:pPr marL="261848" marR="0" lvl="1" indent="-261848" algn="l" defTabSz="914400">
              <a:lnSpc>
                <a:spcPct val="100000"/>
              </a:lnSpc>
              <a:spcBef>
                <a:spcPts val="0"/>
              </a:spcBef>
              <a:spcAft>
                <a:spcPts val="0"/>
              </a:spcAft>
              <a:buFont typeface="Courier New"/>
              <a:buChar char="o"/>
              <a:defRPr/>
            </a:pPr>
            <a:r>
              <a:rPr lang="fr-FR" sz="1600" b="0" i="0" u="sng" strike="noStrike" cap="none" spc="0">
                <a:solidFill>
                  <a:schemeClr val="tx1"/>
                </a:solidFill>
                <a:latin typeface="Marianne"/>
                <a:ea typeface="Marianne"/>
                <a:cs typeface="Marianne"/>
                <a:hlinkClick r:id="rId4" tooltip="https://mogador26.github.io/cct-cloud-native/pages/architecture/00-doctrine-cloud.html"/>
              </a:rPr>
              <a:t>https://mogador26.github.io/cct-cloud-native/pages/architecture/00-doctrine-cloud.html</a:t>
            </a:r>
            <a:endParaRPr sz="1100" b="0" i="0" u="none" strike="noStrike" cap="none" spc="0">
              <a:solidFill>
                <a:schemeClr val="tx1"/>
              </a:solidFill>
              <a:latin typeface="Marianne"/>
              <a:ea typeface="Marianne"/>
              <a:cs typeface="Marianne"/>
            </a:endParaRPr>
          </a:p>
          <a:p>
            <a:pPr marL="261848" marR="0" lvl="1" indent="-261848" algn="l" defTabSz="914400">
              <a:lnSpc>
                <a:spcPct val="100000"/>
              </a:lnSpc>
              <a:spcBef>
                <a:spcPts val="0"/>
              </a:spcBef>
              <a:spcAft>
                <a:spcPts val="0"/>
              </a:spcAft>
              <a:buFont typeface="Courier New"/>
              <a:buChar char="o"/>
              <a:defRPr/>
            </a:pPr>
            <a:r>
              <a:rPr lang="fr-FR" sz="1600" b="0" i="0" u="none" strike="noStrike" cap="none" spc="0">
                <a:solidFill>
                  <a:schemeClr val="tx1"/>
                </a:solidFill>
                <a:latin typeface="Marianne"/>
                <a:ea typeface="Marianne"/>
                <a:cs typeface="Marianne"/>
              </a:rPr>
              <a:t>Et avoir déjà déployé des conteneurs (sur vm, via docker et docker-compose) et un cluster Kubernetes (k3s/k8s) avec des services.</a:t>
            </a:r>
            <a:endParaRPr sz="1100" b="0" i="0" u="none" strike="noStrike" cap="none" spc="0">
              <a:solidFill>
                <a:schemeClr val="tx1"/>
              </a:solidFill>
              <a:latin typeface="Marianne"/>
              <a:ea typeface="Marianne"/>
              <a:cs typeface="Marianne"/>
            </a:endParaRPr>
          </a:p>
          <a:p>
            <a:pPr marL="261848" marR="0" indent="-261848" algn="l" defTabSz="914400">
              <a:lnSpc>
                <a:spcPct val="100000"/>
              </a:lnSpc>
              <a:spcBef>
                <a:spcPts val="0"/>
              </a:spcBef>
              <a:spcAft>
                <a:spcPts val="0"/>
              </a:spcAft>
              <a:buFont typeface="Courier New"/>
              <a:buChar char="o"/>
              <a:defRPr/>
            </a:pPr>
            <a:r>
              <a:rPr lang="fr-FR" sz="1600" b="0" i="0" u="none" strike="noStrike" cap="none" spc="0">
                <a:solidFill>
                  <a:schemeClr val="tx1"/>
                </a:solidFill>
                <a:latin typeface="Marianne"/>
                <a:ea typeface="Marianne"/>
                <a:cs typeface="Marianne"/>
              </a:rPr>
              <a:t>Comprendre le cycle de vie d’un conteneur et comment la scalabilité s’exerce dans kubernetes</a:t>
            </a:r>
            <a:endParaRPr sz="1100" b="0" i="0" u="none" strike="noStrike" cap="none" spc="0">
              <a:solidFill>
                <a:schemeClr val="tx1"/>
              </a:solidFill>
              <a:latin typeface="Marianne"/>
              <a:ea typeface="Marianne"/>
              <a:cs typeface="Marianne"/>
            </a:endParaRPr>
          </a:p>
        </p:txBody>
      </p:sp>
      <p:sp>
        <p:nvSpPr>
          <p:cNvPr id="1686096856" name="ZoneTexte 1491481178"/>
          <p:cNvSpPr txBox="1"/>
          <p:nvPr/>
        </p:nvSpPr>
        <p:spPr bwMode="auto">
          <a:xfrm>
            <a:off x="1830780" y="160569"/>
            <a:ext cx="9850475" cy="365792"/>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sz="1800"/>
              <a:t>Pour avoir un langage commun....</a:t>
            </a:r>
            <a:endParaRPr/>
          </a:p>
        </p:txBody>
      </p:sp>
      <p:sp>
        <p:nvSpPr>
          <p:cNvPr id="1187527054" name="ZoneTexte 729882758"/>
          <p:cNvSpPr txBox="1"/>
          <p:nvPr/>
        </p:nvSpPr>
        <p:spPr bwMode="auto">
          <a:xfrm>
            <a:off x="830641" y="4203850"/>
            <a:ext cx="10854389" cy="1798353"/>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lang="fr-FR" sz="1600" b="1" i="0" u="none" strike="noStrike" cap="none" spc="0">
                <a:solidFill>
                  <a:schemeClr val="accent5">
                    <a:lumMod val="75000"/>
                  </a:schemeClr>
                </a:solidFill>
                <a:latin typeface="Marianne"/>
                <a:ea typeface="Marianne"/>
                <a:cs typeface="Marianne"/>
              </a:rPr>
              <a:t>A propos de la gestion de la persistance  : faisons évoluer les pratiques de gestion de la persistance des données</a:t>
            </a:r>
            <a:r>
              <a:rPr sz="1400" b="1" i="0" u="none" strike="noStrike" cap="none" spc="0">
                <a:solidFill>
                  <a:schemeClr val="accent5">
                    <a:lumMod val="75000"/>
                  </a:schemeClr>
                </a:solidFill>
                <a:latin typeface="Marianne"/>
                <a:ea typeface="Marianne"/>
                <a:cs typeface="Marianne"/>
              </a:rPr>
              <a:t> en regard avec les capacités actuelles</a:t>
            </a:r>
            <a:endParaRPr/>
          </a:p>
          <a:p>
            <a:pPr marL="261848" indent="-261848" algn="l">
              <a:buFont typeface="Wingdings"/>
              <a:buChar char="§"/>
              <a:defRPr/>
            </a:pPr>
            <a:r>
              <a:rPr lang="fr-FR" sz="1600" b="0" i="0" u="none" strike="noStrike" cap="none" spc="0">
                <a:solidFill>
                  <a:srgbClr val="4E4E4E"/>
                </a:solidFill>
                <a:latin typeface="Marianne"/>
                <a:ea typeface="Marianne"/>
                <a:cs typeface="Marianne"/>
              </a:rPr>
              <a:t>Le mode natif de stockage des données doit être le stockage objet (type S3) ( et le stockage bloc offert par kubernetes</a:t>
            </a:r>
            <a:r>
              <a:rPr lang="fr-FR" sz="1400" b="0" i="0" u="none" strike="noStrike" cap="none" spc="0">
                <a:solidFill>
                  <a:srgbClr val="4E4E4E"/>
                </a:solidFill>
                <a:latin typeface="Marianne"/>
                <a:ea typeface="Marianne"/>
                <a:cs typeface="Marianne"/>
              </a:rPr>
              <a:t> )</a:t>
            </a:r>
            <a:endParaRPr/>
          </a:p>
          <a:p>
            <a:pPr marL="261848" indent="-261848" algn="l">
              <a:buFont typeface="Wingdings"/>
              <a:buChar char="§"/>
              <a:defRPr/>
            </a:pPr>
            <a:r>
              <a:rPr lang="fr-FR" sz="1600" b="0" i="0" u="none" strike="noStrike" cap="none" spc="0">
                <a:solidFill>
                  <a:srgbClr val="4E4E4E"/>
                </a:solidFill>
                <a:latin typeface="Marianne"/>
                <a:ea typeface="Marianne"/>
                <a:cs typeface="Marianne"/>
              </a:rPr>
              <a:t>Les bases de données sont issues d’un monde qui n’avait accès qu’a des stockages très lent... est-ce approprié de les utiliser aujourd’hui systématiquement ?</a:t>
            </a:r>
            <a:endParaRPr lang="fr-FR" sz="1400" b="0" i="0" u="none" strike="noStrike" cap="none" spc="0">
              <a:solidFill>
                <a:srgbClr val="4E4E4E"/>
              </a:solidFill>
              <a:latin typeface="Marianne"/>
              <a:ea typeface="Marianne"/>
              <a:cs typeface="Marianne"/>
            </a:endParaRPr>
          </a:p>
          <a:p>
            <a:pPr algn="l">
              <a:defRPr/>
            </a:pPr>
            <a:r>
              <a:rPr lang="fr-FR" sz="1600" b="0" i="0" u="none" strike="noStrike" cap="none" spc="0">
                <a:solidFill>
                  <a:srgbClr val="4E4E4E"/>
                </a:solidFill>
                <a:latin typeface="Marianne"/>
                <a:ea typeface="Marianne"/>
                <a:cs typeface="Marianne"/>
              </a:rPr>
              <a:t>le pb à résoudre : la résilience de système entre les instances répliquées de l’application. ( ex : redis, bdd )</a:t>
            </a:r>
            <a:endParaRPr lang="fr-FR" sz="1400" b="0" i="0" u="none" strike="noStrike" cap="none" spc="0">
              <a:solidFill>
                <a:srgbClr val="4E4E4E"/>
              </a:solidFill>
              <a:latin typeface="Marianne"/>
              <a:ea typeface="Marianne"/>
              <a:cs typeface="Marianne"/>
            </a:endParaRPr>
          </a:p>
        </p:txBody>
      </p:sp>
      <p:sp>
        <p:nvSpPr>
          <p:cNvPr id="746604353" name="ZoneTexte 1683118001"/>
          <p:cNvSpPr txBox="1"/>
          <p:nvPr/>
        </p:nvSpPr>
        <p:spPr bwMode="auto">
          <a:xfrm>
            <a:off x="1776357" y="472323"/>
            <a:ext cx="8923934" cy="457232"/>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200" b="1" i="0" u="none">
                <a:solidFill>
                  <a:schemeClr val="accent6">
                    <a:lumMod val="75000"/>
                  </a:schemeClr>
                </a:solidFill>
                <a:latin typeface="Arial"/>
                <a:ea typeface="Arial"/>
                <a:cs typeface="Arial"/>
              </a:rPr>
              <a:t>« Cloud native »</a:t>
            </a:r>
            <a:r>
              <a:rPr sz="1200" b="0" i="0" u="none">
                <a:solidFill>
                  <a:schemeClr val="accent6">
                    <a:lumMod val="75000"/>
                  </a:schemeClr>
                </a:solidFill>
                <a:latin typeface="Arial"/>
                <a:ea typeface="Arial"/>
                <a:cs typeface="Arial"/>
              </a:rPr>
              <a:t> est la combinaison d’une approche philosophique et d’un ensemble de technologies qui permettent à des organisation de construire, déployer et opérer des produits numériques résilients et fiables, </a:t>
            </a:r>
            <a:r>
              <a:rPr lang="fr-FR" sz="1200" b="0" i="0" u="none" strike="noStrike" cap="none" spc="0">
                <a:solidFill>
                  <a:schemeClr val="accent6">
                    <a:lumMod val="75000"/>
                  </a:schemeClr>
                </a:solidFill>
                <a:latin typeface="Arial"/>
                <a:ea typeface="Arial"/>
                <a:cs typeface="Arial"/>
              </a:rPr>
              <a:t>plus rapidement.</a:t>
            </a:r>
            <a:endParaRPr sz="1200" b="0" i="0" u="none">
              <a:solidFill>
                <a:schemeClr val="accent6">
                  <a:lumMod val="75000"/>
                </a:schemeClr>
              </a:solidFill>
              <a:latin typeface="Arial"/>
              <a:ea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68815221" name="Rectangle 1068815220"/>
          <p:cNvSpPr/>
          <p:nvPr/>
        </p:nvSpPr>
        <p:spPr bwMode="auto">
          <a:xfrm>
            <a:off x="10189" y="1652754"/>
            <a:ext cx="2423894" cy="5255172"/>
          </a:xfrm>
          <a:prstGeom prst="rect">
            <a:avLst/>
          </a:prstGeom>
          <a:solidFill>
            <a:srgbClr val="23293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175347296" name=" 1175347295"/>
          <p:cNvSpPr/>
          <p:nvPr/>
        </p:nvSpPr>
        <p:spPr bwMode="auto">
          <a:xfrm>
            <a:off x="6163273" y="7855175"/>
            <a:ext cx="45786" cy="365789"/>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pic>
        <p:nvPicPr>
          <p:cNvPr id="209069233" name="Image 209069232"/>
          <p:cNvPicPr>
            <a:picLocks noChangeAspect="1"/>
          </p:cNvPicPr>
          <p:nvPr/>
        </p:nvPicPr>
        <p:blipFill>
          <a:blip r:embed="rId2" cstate="email">
            <a:extLst>
              <a:ext uri="{28A0092B-C50C-407E-A947-70E740481C1C}">
                <a14:useLocalDpi xmlns:a14="http://schemas.microsoft.com/office/drawing/2010/main"/>
              </a:ext>
            </a:extLst>
          </a:blip>
          <a:stretch/>
        </p:blipFill>
        <p:spPr bwMode="auto">
          <a:xfrm>
            <a:off x="194709" y="4637340"/>
            <a:ext cx="1943820" cy="2177244"/>
          </a:xfrm>
          <a:prstGeom prst="rect">
            <a:avLst/>
          </a:prstGeom>
        </p:spPr>
      </p:pic>
      <p:pic>
        <p:nvPicPr>
          <p:cNvPr id="827166311" name="Image 827166310"/>
          <p:cNvPicPr>
            <a:picLocks noChangeAspect="1"/>
          </p:cNvPicPr>
          <p:nvPr/>
        </p:nvPicPr>
        <p:blipFill>
          <a:blip r:embed="rId3" cstate="email">
            <a:extLst>
              <a:ext uri="{28A0092B-C50C-407E-A947-70E740481C1C}">
                <a14:useLocalDpi xmlns:a14="http://schemas.microsoft.com/office/drawing/2010/main"/>
              </a:ext>
            </a:extLst>
          </a:blip>
          <a:stretch/>
        </p:blipFill>
        <p:spPr bwMode="auto">
          <a:xfrm>
            <a:off x="62326" y="1698048"/>
            <a:ext cx="2255738" cy="3183345"/>
          </a:xfrm>
          <a:prstGeom prst="rect">
            <a:avLst/>
          </a:prstGeom>
        </p:spPr>
      </p:pic>
      <p:sp>
        <p:nvSpPr>
          <p:cNvPr id="1492454408" name="Rectangle 52"/>
          <p:cNvSpPr/>
          <p:nvPr/>
        </p:nvSpPr>
        <p:spPr bwMode="auto">
          <a:xfrm>
            <a:off x="3322257" y="2517772"/>
            <a:ext cx="4480560" cy="54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nSpc>
                <a:spcPts val="994"/>
              </a:lnSpc>
              <a:buClr>
                <a:srgbClr val="000000"/>
              </a:buClr>
              <a:defRPr/>
            </a:pPr>
            <a:endParaRPr lang="fr-FR" sz="700" b="1">
              <a:solidFill>
                <a:srgbClr val="FFFFFF"/>
              </a:solidFill>
              <a:latin typeface="Marianne"/>
              <a:cs typeface="Calibri"/>
            </a:endParaRPr>
          </a:p>
        </p:txBody>
      </p:sp>
      <p:sp>
        <p:nvSpPr>
          <p:cNvPr id="1818087313" name="Rectangle 53"/>
          <p:cNvSpPr/>
          <p:nvPr/>
        </p:nvSpPr>
        <p:spPr bwMode="auto">
          <a:xfrm>
            <a:off x="3330734" y="5204139"/>
            <a:ext cx="4480560" cy="54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nSpc>
                <a:spcPts val="994"/>
              </a:lnSpc>
              <a:buClr>
                <a:srgbClr val="000000"/>
              </a:buClr>
              <a:defRPr/>
            </a:pPr>
            <a:endParaRPr lang="fr-FR" sz="700" b="1">
              <a:solidFill>
                <a:srgbClr val="FFFFFF"/>
              </a:solidFill>
              <a:latin typeface="Marianne"/>
              <a:cs typeface="Calibri"/>
            </a:endParaRPr>
          </a:p>
        </p:txBody>
      </p:sp>
      <p:sp>
        <p:nvSpPr>
          <p:cNvPr id="1952177241" name="Rectangle 51"/>
          <p:cNvSpPr/>
          <p:nvPr/>
        </p:nvSpPr>
        <p:spPr bwMode="auto">
          <a:xfrm>
            <a:off x="3259444" y="3609777"/>
            <a:ext cx="8528890" cy="1188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t" anchorCtr="0" forceAA="0" compatLnSpc="1">
            <a:prstTxWarp prst="textNoShape">
              <a:avLst/>
            </a:prstTxWarp>
            <a:spAutoFit/>
          </a:bodyPr>
          <a:lstStyle/>
          <a:p>
            <a:pPr marL="0" marR="0" lvl="0" indent="0" algn="l" defTabSz="801600">
              <a:spcBef>
                <a:spcPts val="0"/>
              </a:spcBef>
              <a:spcAft>
                <a:spcPts val="392"/>
              </a:spcAft>
              <a:buClr>
                <a:srgbClr val="000000"/>
              </a:buClr>
              <a:buSzTx/>
              <a:buFont typeface="Arial"/>
              <a:buNone/>
              <a:defRPr/>
            </a:pPr>
            <a:r>
              <a:rPr lang="fr-FR" sz="3600" b="1" i="0" u="none" strike="noStrike" cap="none" spc="0">
                <a:ln>
                  <a:noFill/>
                </a:ln>
                <a:solidFill>
                  <a:srgbClr val="4F81BD">
                    <a:lumMod val="50000"/>
                  </a:srgbClr>
                </a:solidFill>
                <a:latin typeface="Marianne"/>
                <a:cs typeface="Calibri"/>
              </a:rPr>
              <a:t>5 - Réduire les surfaces d’attaques : Infrastructure &amp; Build -&gt; RUN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bg>
      <p:bgPr>
        <a:noFill/>
        <a:effectLst/>
      </p:bgPr>
    </p:bg>
    <p:spTree>
      <p:nvGrpSpPr>
        <p:cNvPr id="1" name=""/>
        <p:cNvGrpSpPr/>
        <p:nvPr/>
      </p:nvGrpSpPr>
      <p:grpSpPr bwMode="auto">
        <a:xfrm>
          <a:off x="0" y="0"/>
          <a:ext cx="0" cy="0"/>
          <a:chOff x="0" y="0"/>
          <a:chExt cx="0" cy="0"/>
        </a:xfrm>
      </p:grpSpPr>
      <p:sp>
        <p:nvSpPr>
          <p:cNvPr id="1557129949" name="Google Shape;77;p6"/>
          <p:cNvSpPr txBox="1"/>
          <p:nvPr/>
        </p:nvSpPr>
        <p:spPr bwMode="auto">
          <a:xfrm>
            <a:off x="2104662" y="185635"/>
            <a:ext cx="9200073" cy="1357254"/>
          </a:xfrm>
          <a:prstGeom prst="rect">
            <a:avLst/>
          </a:prstGeom>
        </p:spPr>
        <p:txBody>
          <a:bodyPr/>
          <a:lstStyle>
            <a:defPPr marR="0" lvl="0" algn="l">
              <a:lnSpc>
                <a:spcPct val="100000"/>
              </a:lnSpc>
              <a:spcBef>
                <a:spcPts val="0"/>
              </a:spcBef>
              <a:spcAft>
                <a:spcPts val="0"/>
              </a:spcAft>
              <a:defRPr lang="fr-FR"/>
            </a:defPPr>
            <a:lvl1pPr>
              <a:defRPr sz="3600">
                <a:solidFill>
                  <a:schemeClr val="accent5">
                    <a:lumMod val="75000"/>
                  </a:schemeClr>
                </a:solidFill>
                <a:latin typeface="Marianne"/>
                <a:ea typeface="Marianne"/>
                <a:cs typeface="Marianne"/>
              </a:defRPr>
            </a:lvl1pPr>
          </a:lstStyle>
          <a:p>
            <a:pPr>
              <a:defRPr/>
            </a:pPr>
            <a:r>
              <a:rPr lang="fr-FR" sz="2600" b="1"/>
              <a:t>Nous modernisons notre offre Cloud et nos pratiques pour accélérer la transformation numérique du ministère de l’Intérieur</a:t>
            </a:r>
            <a:r>
              <a:rPr sz="2800" b="1"/>
              <a:t> </a:t>
            </a:r>
            <a:r>
              <a:rPr sz="2800" b="0" i="1"/>
              <a:t>( et des autres ministères)</a:t>
            </a:r>
            <a:endParaRPr b="1"/>
          </a:p>
        </p:txBody>
      </p:sp>
      <p:cxnSp>
        <p:nvCxnSpPr>
          <p:cNvPr id="1172604179" name="Straight Connector 41"/>
          <p:cNvCxnSpPr>
            <a:cxnSpLocks/>
          </p:cNvCxnSpPr>
          <p:nvPr/>
        </p:nvCxnSpPr>
        <p:spPr bwMode="auto">
          <a:xfrm flipV="1">
            <a:off x="202693" y="3429000"/>
            <a:ext cx="10577412" cy="0"/>
          </a:xfrm>
          <a:prstGeom prst="line">
            <a:avLst/>
          </a:prstGeom>
          <a:ln w="6350">
            <a:solidFill>
              <a:schemeClr val="bg1">
                <a:lumMod val="95000"/>
              </a:schemeClr>
            </a:solidFill>
            <a:prstDash val="lgDash"/>
          </a:ln>
        </p:spPr>
        <p:style>
          <a:lnRef idx="1">
            <a:schemeClr val="accent1">
              <a:shade val="50000"/>
            </a:schemeClr>
          </a:lnRef>
          <a:fillRef idx="0">
            <a:schemeClr val="accent1"/>
          </a:fillRef>
          <a:effectRef idx="0">
            <a:schemeClr val="accent1"/>
          </a:effectRef>
          <a:fontRef idx="minor">
            <a:schemeClr val="tx1"/>
          </a:fontRef>
        </p:style>
      </p:cxnSp>
      <p:sp>
        <p:nvSpPr>
          <p:cNvPr id="1399817966" name="Freeform 414"/>
          <p:cNvSpPr>
            <a:spLocks noEditPoints="1"/>
          </p:cNvSpPr>
          <p:nvPr/>
        </p:nvSpPr>
        <p:spPr bwMode="auto">
          <a:xfrm>
            <a:off x="8278931" y="3435336"/>
            <a:ext cx="3025805" cy="1683839"/>
          </a:xfrm>
          <a:custGeom>
            <a:avLst/>
            <a:gdLst>
              <a:gd name="T0" fmla="*/ 160 w 186"/>
              <a:gd name="T1" fmla="*/ 43 h 110"/>
              <a:gd name="T2" fmla="*/ 161 w 186"/>
              <a:gd name="T3" fmla="*/ 42 h 110"/>
              <a:gd name="T4" fmla="*/ 135 w 186"/>
              <a:gd name="T5" fmla="*/ 17 h 110"/>
              <a:gd name="T6" fmla="*/ 119 w 186"/>
              <a:gd name="T7" fmla="*/ 23 h 110"/>
              <a:gd name="T8" fmla="*/ 76 w 186"/>
              <a:gd name="T9" fmla="*/ 0 h 110"/>
              <a:gd name="T10" fmla="*/ 26 w 186"/>
              <a:gd name="T11" fmla="*/ 43 h 110"/>
              <a:gd name="T12" fmla="*/ 0 w 186"/>
              <a:gd name="T13" fmla="*/ 76 h 110"/>
              <a:gd name="T14" fmla="*/ 34 w 186"/>
              <a:gd name="T15" fmla="*/ 110 h 110"/>
              <a:gd name="T16" fmla="*/ 152 w 186"/>
              <a:gd name="T17" fmla="*/ 110 h 110"/>
              <a:gd name="T18" fmla="*/ 186 w 186"/>
              <a:gd name="T19" fmla="*/ 76 h 110"/>
              <a:gd name="T20" fmla="*/ 160 w 186"/>
              <a:gd name="T21" fmla="*/ 43 h 110"/>
              <a:gd name="T22" fmla="*/ 152 w 186"/>
              <a:gd name="T23" fmla="*/ 101 h 110"/>
              <a:gd name="T24" fmla="*/ 34 w 186"/>
              <a:gd name="T25" fmla="*/ 101 h 110"/>
              <a:gd name="T26" fmla="*/ 9 w 186"/>
              <a:gd name="T27" fmla="*/ 76 h 110"/>
              <a:gd name="T28" fmla="*/ 28 w 186"/>
              <a:gd name="T29" fmla="*/ 51 h 110"/>
              <a:gd name="T30" fmla="*/ 34 w 186"/>
              <a:gd name="T31" fmla="*/ 44 h 110"/>
              <a:gd name="T32" fmla="*/ 76 w 186"/>
              <a:gd name="T33" fmla="*/ 8 h 110"/>
              <a:gd name="T34" fmla="*/ 111 w 186"/>
              <a:gd name="T35" fmla="*/ 28 h 110"/>
              <a:gd name="T36" fmla="*/ 117 w 186"/>
              <a:gd name="T37" fmla="*/ 32 h 110"/>
              <a:gd name="T38" fmla="*/ 119 w 186"/>
              <a:gd name="T39" fmla="*/ 32 h 110"/>
              <a:gd name="T40" fmla="*/ 124 w 186"/>
              <a:gd name="T41" fmla="*/ 29 h 110"/>
              <a:gd name="T42" fmla="*/ 135 w 186"/>
              <a:gd name="T43" fmla="*/ 25 h 110"/>
              <a:gd name="T44" fmla="*/ 152 w 186"/>
              <a:gd name="T45" fmla="*/ 42 h 110"/>
              <a:gd name="T46" fmla="*/ 152 w 186"/>
              <a:gd name="T47" fmla="*/ 43 h 110"/>
              <a:gd name="T48" fmla="*/ 158 w 186"/>
              <a:gd name="T49" fmla="*/ 51 h 110"/>
              <a:gd name="T50" fmla="*/ 177 w 186"/>
              <a:gd name="T51" fmla="*/ 76 h 110"/>
              <a:gd name="T52" fmla="*/ 152 w 186"/>
              <a:gd name="T53" fmla="*/ 10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110" extrusionOk="0">
                <a:moveTo>
                  <a:pt x="160" y="43"/>
                </a:moveTo>
                <a:cubicBezTo>
                  <a:pt x="160" y="43"/>
                  <a:pt x="161" y="43"/>
                  <a:pt x="161" y="42"/>
                </a:cubicBezTo>
                <a:cubicBezTo>
                  <a:pt x="161" y="28"/>
                  <a:pt x="149" y="17"/>
                  <a:pt x="135" y="17"/>
                </a:cubicBezTo>
                <a:cubicBezTo>
                  <a:pt x="129" y="17"/>
                  <a:pt x="123" y="19"/>
                  <a:pt x="119" y="23"/>
                </a:cubicBezTo>
                <a:cubicBezTo>
                  <a:pt x="110" y="9"/>
                  <a:pt x="94" y="0"/>
                  <a:pt x="76" y="0"/>
                </a:cubicBezTo>
                <a:cubicBezTo>
                  <a:pt x="51" y="0"/>
                  <a:pt x="30" y="19"/>
                  <a:pt x="26" y="43"/>
                </a:cubicBezTo>
                <a:cubicBezTo>
                  <a:pt x="11" y="47"/>
                  <a:pt x="0" y="60"/>
                  <a:pt x="0" y="76"/>
                </a:cubicBezTo>
                <a:cubicBezTo>
                  <a:pt x="0" y="95"/>
                  <a:pt x="15" y="110"/>
                  <a:pt x="34" y="110"/>
                </a:cubicBezTo>
                <a:cubicBezTo>
                  <a:pt x="152" y="110"/>
                  <a:pt x="152" y="110"/>
                  <a:pt x="152" y="110"/>
                </a:cubicBezTo>
                <a:cubicBezTo>
                  <a:pt x="171" y="110"/>
                  <a:pt x="186" y="95"/>
                  <a:pt x="186" y="76"/>
                </a:cubicBezTo>
                <a:cubicBezTo>
                  <a:pt x="186" y="60"/>
                  <a:pt x="175" y="47"/>
                  <a:pt x="160" y="43"/>
                </a:cubicBezTo>
                <a:close/>
                <a:moveTo>
                  <a:pt x="152" y="101"/>
                </a:moveTo>
                <a:cubicBezTo>
                  <a:pt x="34" y="101"/>
                  <a:pt x="34" y="101"/>
                  <a:pt x="34" y="101"/>
                </a:cubicBezTo>
                <a:cubicBezTo>
                  <a:pt x="20" y="101"/>
                  <a:pt x="9" y="90"/>
                  <a:pt x="9" y="76"/>
                </a:cubicBezTo>
                <a:cubicBezTo>
                  <a:pt x="9" y="64"/>
                  <a:pt x="17" y="54"/>
                  <a:pt x="28" y="51"/>
                </a:cubicBezTo>
                <a:cubicBezTo>
                  <a:pt x="31" y="51"/>
                  <a:pt x="34" y="48"/>
                  <a:pt x="34" y="44"/>
                </a:cubicBezTo>
                <a:cubicBezTo>
                  <a:pt x="38" y="24"/>
                  <a:pt x="55" y="8"/>
                  <a:pt x="76" y="8"/>
                </a:cubicBezTo>
                <a:cubicBezTo>
                  <a:pt x="90" y="8"/>
                  <a:pt x="104" y="16"/>
                  <a:pt x="111" y="28"/>
                </a:cubicBezTo>
                <a:cubicBezTo>
                  <a:pt x="113" y="30"/>
                  <a:pt x="115" y="31"/>
                  <a:pt x="117" y="32"/>
                </a:cubicBezTo>
                <a:cubicBezTo>
                  <a:pt x="118" y="32"/>
                  <a:pt x="118" y="32"/>
                  <a:pt x="119" y="32"/>
                </a:cubicBezTo>
                <a:cubicBezTo>
                  <a:pt x="121" y="32"/>
                  <a:pt x="123" y="31"/>
                  <a:pt x="124" y="29"/>
                </a:cubicBezTo>
                <a:cubicBezTo>
                  <a:pt x="127" y="27"/>
                  <a:pt x="131" y="25"/>
                  <a:pt x="135" y="25"/>
                </a:cubicBezTo>
                <a:cubicBezTo>
                  <a:pt x="145" y="25"/>
                  <a:pt x="152" y="33"/>
                  <a:pt x="152" y="42"/>
                </a:cubicBezTo>
                <a:cubicBezTo>
                  <a:pt x="152" y="43"/>
                  <a:pt x="152" y="43"/>
                  <a:pt x="152" y="43"/>
                </a:cubicBezTo>
                <a:cubicBezTo>
                  <a:pt x="152" y="47"/>
                  <a:pt x="154" y="50"/>
                  <a:pt x="158" y="51"/>
                </a:cubicBezTo>
                <a:cubicBezTo>
                  <a:pt x="170" y="54"/>
                  <a:pt x="177" y="64"/>
                  <a:pt x="177" y="76"/>
                </a:cubicBezTo>
                <a:cubicBezTo>
                  <a:pt x="177" y="90"/>
                  <a:pt x="166" y="101"/>
                  <a:pt x="152" y="101"/>
                </a:cubicBezTo>
                <a:close/>
              </a:path>
            </a:pathLst>
          </a:custGeom>
          <a:gradFill>
            <a:gsLst>
              <a:gs pos="0">
                <a:schemeClr val="accent5">
                  <a:lumMod val="60000"/>
                  <a:lumOff val="40000"/>
                </a:schemeClr>
              </a:gs>
              <a:gs pos="100000">
                <a:schemeClr val="bg1">
                  <a:lumMod val="75000"/>
                </a:schemeClr>
              </a:gs>
            </a:gsLst>
            <a:lin ang="0" scaled="1"/>
          </a:gradFill>
          <a:ln>
            <a:noFill/>
          </a:ln>
        </p:spPr>
        <p:txBody>
          <a:bodyPr vert="horz" wrap="square" lIns="91440" tIns="45720" rIns="91440" bIns="45720" numCol="1" anchor="t" anchorCtr="0" compatLnSpc="1">
            <a:prstTxWarp prst="textNoShape">
              <a:avLst/>
            </a:prstTxWarp>
          </a:bodyPr>
          <a:lstStyle/>
          <a:p>
            <a:pPr defTabSz="609578">
              <a:defRPr/>
            </a:pPr>
            <a:endParaRPr sz="1600">
              <a:solidFill>
                <a:prstClr val="black"/>
              </a:solidFill>
              <a:latin typeface="Marianne"/>
              <a:ea typeface="Marianne"/>
              <a:cs typeface="Marianne"/>
            </a:endParaRPr>
          </a:p>
        </p:txBody>
      </p:sp>
      <p:sp>
        <p:nvSpPr>
          <p:cNvPr id="1910699587" name="ZoneTexte 534831732"/>
          <p:cNvSpPr txBox="1"/>
          <p:nvPr/>
        </p:nvSpPr>
        <p:spPr bwMode="auto">
          <a:xfrm>
            <a:off x="7949480" y="5092720"/>
            <a:ext cx="3897320" cy="602141"/>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ctr">
              <a:lnSpc>
                <a:spcPts val="4019"/>
              </a:lnSpc>
              <a:defRPr/>
            </a:pPr>
            <a:r>
              <a:rPr lang="fr-FR" sz="1800" b="0" i="0" u="none" strike="noStrike" cap="none" spc="0">
                <a:solidFill>
                  <a:schemeClr val="accent5">
                    <a:lumMod val="75000"/>
                  </a:schemeClr>
                </a:solidFill>
                <a:latin typeface="Marianne"/>
                <a:ea typeface="Marianne"/>
                <a:cs typeface="Marianne"/>
              </a:rPr>
              <a:t>Offre </a:t>
            </a:r>
            <a:r>
              <a:rPr lang="fr-FR" sz="1800">
                <a:solidFill>
                  <a:schemeClr val="accent5">
                    <a:lumMod val="75000"/>
                  </a:schemeClr>
                </a:solidFill>
                <a:latin typeface="Marianne"/>
              </a:rPr>
              <a:t>Cloud </a:t>
            </a:r>
            <a:r>
              <a:rPr lang="el-GR" sz="1800" b="1">
                <a:solidFill>
                  <a:schemeClr val="accent5">
                    <a:lumMod val="75000"/>
                  </a:schemeClr>
                </a:solidFill>
                <a:latin typeface="Marianne"/>
              </a:rPr>
              <a:t>(π)</a:t>
            </a:r>
            <a:r>
              <a:rPr lang="fr-FR" sz="1800" b="1">
                <a:solidFill>
                  <a:schemeClr val="accent5">
                    <a:lumMod val="75000"/>
                  </a:schemeClr>
                </a:solidFill>
                <a:latin typeface="Marianne"/>
              </a:rPr>
              <a:t> </a:t>
            </a:r>
            <a:r>
              <a:rPr lang="fr-FR" sz="1800">
                <a:solidFill>
                  <a:schemeClr val="accent5">
                    <a:lumMod val="75000"/>
                  </a:schemeClr>
                </a:solidFill>
                <a:latin typeface="Marianne"/>
              </a:rPr>
              <a:t>Native </a:t>
            </a:r>
            <a:endParaRPr sz="1800" b="1">
              <a:solidFill>
                <a:schemeClr val="accent5">
                  <a:lumMod val="75000"/>
                </a:schemeClr>
              </a:solidFill>
              <a:latin typeface="Marianne"/>
            </a:endParaRPr>
          </a:p>
        </p:txBody>
      </p:sp>
      <p:sp>
        <p:nvSpPr>
          <p:cNvPr id="223569323" name="Freeform 414"/>
          <p:cNvSpPr>
            <a:spLocks noEditPoints="1"/>
          </p:cNvSpPr>
          <p:nvPr/>
        </p:nvSpPr>
        <p:spPr bwMode="auto">
          <a:xfrm>
            <a:off x="601473" y="4029040"/>
            <a:ext cx="1732003" cy="966569"/>
          </a:xfrm>
          <a:custGeom>
            <a:avLst/>
            <a:gdLst>
              <a:gd name="T0" fmla="*/ 160 w 186"/>
              <a:gd name="T1" fmla="*/ 43 h 110"/>
              <a:gd name="T2" fmla="*/ 161 w 186"/>
              <a:gd name="T3" fmla="*/ 42 h 110"/>
              <a:gd name="T4" fmla="*/ 135 w 186"/>
              <a:gd name="T5" fmla="*/ 17 h 110"/>
              <a:gd name="T6" fmla="*/ 119 w 186"/>
              <a:gd name="T7" fmla="*/ 23 h 110"/>
              <a:gd name="T8" fmla="*/ 76 w 186"/>
              <a:gd name="T9" fmla="*/ 0 h 110"/>
              <a:gd name="T10" fmla="*/ 26 w 186"/>
              <a:gd name="T11" fmla="*/ 43 h 110"/>
              <a:gd name="T12" fmla="*/ 0 w 186"/>
              <a:gd name="T13" fmla="*/ 76 h 110"/>
              <a:gd name="T14" fmla="*/ 34 w 186"/>
              <a:gd name="T15" fmla="*/ 110 h 110"/>
              <a:gd name="T16" fmla="*/ 152 w 186"/>
              <a:gd name="T17" fmla="*/ 110 h 110"/>
              <a:gd name="T18" fmla="*/ 186 w 186"/>
              <a:gd name="T19" fmla="*/ 76 h 110"/>
              <a:gd name="T20" fmla="*/ 160 w 186"/>
              <a:gd name="T21" fmla="*/ 43 h 110"/>
              <a:gd name="T22" fmla="*/ 152 w 186"/>
              <a:gd name="T23" fmla="*/ 101 h 110"/>
              <a:gd name="T24" fmla="*/ 34 w 186"/>
              <a:gd name="T25" fmla="*/ 101 h 110"/>
              <a:gd name="T26" fmla="*/ 9 w 186"/>
              <a:gd name="T27" fmla="*/ 76 h 110"/>
              <a:gd name="T28" fmla="*/ 28 w 186"/>
              <a:gd name="T29" fmla="*/ 51 h 110"/>
              <a:gd name="T30" fmla="*/ 34 w 186"/>
              <a:gd name="T31" fmla="*/ 44 h 110"/>
              <a:gd name="T32" fmla="*/ 76 w 186"/>
              <a:gd name="T33" fmla="*/ 8 h 110"/>
              <a:gd name="T34" fmla="*/ 111 w 186"/>
              <a:gd name="T35" fmla="*/ 28 h 110"/>
              <a:gd name="T36" fmla="*/ 117 w 186"/>
              <a:gd name="T37" fmla="*/ 32 h 110"/>
              <a:gd name="T38" fmla="*/ 119 w 186"/>
              <a:gd name="T39" fmla="*/ 32 h 110"/>
              <a:gd name="T40" fmla="*/ 124 w 186"/>
              <a:gd name="T41" fmla="*/ 29 h 110"/>
              <a:gd name="T42" fmla="*/ 135 w 186"/>
              <a:gd name="T43" fmla="*/ 25 h 110"/>
              <a:gd name="T44" fmla="*/ 152 w 186"/>
              <a:gd name="T45" fmla="*/ 42 h 110"/>
              <a:gd name="T46" fmla="*/ 152 w 186"/>
              <a:gd name="T47" fmla="*/ 43 h 110"/>
              <a:gd name="T48" fmla="*/ 158 w 186"/>
              <a:gd name="T49" fmla="*/ 51 h 110"/>
              <a:gd name="T50" fmla="*/ 177 w 186"/>
              <a:gd name="T51" fmla="*/ 76 h 110"/>
              <a:gd name="T52" fmla="*/ 152 w 186"/>
              <a:gd name="T53" fmla="*/ 10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110" extrusionOk="0">
                <a:moveTo>
                  <a:pt x="160" y="43"/>
                </a:moveTo>
                <a:cubicBezTo>
                  <a:pt x="160" y="43"/>
                  <a:pt x="161" y="43"/>
                  <a:pt x="161" y="42"/>
                </a:cubicBezTo>
                <a:cubicBezTo>
                  <a:pt x="161" y="28"/>
                  <a:pt x="149" y="17"/>
                  <a:pt x="135" y="17"/>
                </a:cubicBezTo>
                <a:cubicBezTo>
                  <a:pt x="129" y="17"/>
                  <a:pt x="123" y="19"/>
                  <a:pt x="119" y="23"/>
                </a:cubicBezTo>
                <a:cubicBezTo>
                  <a:pt x="110" y="9"/>
                  <a:pt x="94" y="0"/>
                  <a:pt x="76" y="0"/>
                </a:cubicBezTo>
                <a:cubicBezTo>
                  <a:pt x="51" y="0"/>
                  <a:pt x="30" y="19"/>
                  <a:pt x="26" y="43"/>
                </a:cubicBezTo>
                <a:cubicBezTo>
                  <a:pt x="11" y="47"/>
                  <a:pt x="0" y="60"/>
                  <a:pt x="0" y="76"/>
                </a:cubicBezTo>
                <a:cubicBezTo>
                  <a:pt x="0" y="95"/>
                  <a:pt x="15" y="110"/>
                  <a:pt x="34" y="110"/>
                </a:cubicBezTo>
                <a:cubicBezTo>
                  <a:pt x="152" y="110"/>
                  <a:pt x="152" y="110"/>
                  <a:pt x="152" y="110"/>
                </a:cubicBezTo>
                <a:cubicBezTo>
                  <a:pt x="171" y="110"/>
                  <a:pt x="186" y="95"/>
                  <a:pt x="186" y="76"/>
                </a:cubicBezTo>
                <a:cubicBezTo>
                  <a:pt x="186" y="60"/>
                  <a:pt x="175" y="47"/>
                  <a:pt x="160" y="43"/>
                </a:cubicBezTo>
                <a:close/>
                <a:moveTo>
                  <a:pt x="152" y="101"/>
                </a:moveTo>
                <a:cubicBezTo>
                  <a:pt x="34" y="101"/>
                  <a:pt x="34" y="101"/>
                  <a:pt x="34" y="101"/>
                </a:cubicBezTo>
                <a:cubicBezTo>
                  <a:pt x="20" y="101"/>
                  <a:pt x="9" y="90"/>
                  <a:pt x="9" y="76"/>
                </a:cubicBezTo>
                <a:cubicBezTo>
                  <a:pt x="9" y="64"/>
                  <a:pt x="17" y="54"/>
                  <a:pt x="28" y="51"/>
                </a:cubicBezTo>
                <a:cubicBezTo>
                  <a:pt x="31" y="51"/>
                  <a:pt x="34" y="48"/>
                  <a:pt x="34" y="44"/>
                </a:cubicBezTo>
                <a:cubicBezTo>
                  <a:pt x="38" y="24"/>
                  <a:pt x="55" y="8"/>
                  <a:pt x="76" y="8"/>
                </a:cubicBezTo>
                <a:cubicBezTo>
                  <a:pt x="90" y="8"/>
                  <a:pt x="104" y="16"/>
                  <a:pt x="111" y="28"/>
                </a:cubicBezTo>
                <a:cubicBezTo>
                  <a:pt x="113" y="30"/>
                  <a:pt x="115" y="31"/>
                  <a:pt x="117" y="32"/>
                </a:cubicBezTo>
                <a:cubicBezTo>
                  <a:pt x="118" y="32"/>
                  <a:pt x="118" y="32"/>
                  <a:pt x="119" y="32"/>
                </a:cubicBezTo>
                <a:cubicBezTo>
                  <a:pt x="121" y="32"/>
                  <a:pt x="123" y="31"/>
                  <a:pt x="124" y="29"/>
                </a:cubicBezTo>
                <a:cubicBezTo>
                  <a:pt x="127" y="27"/>
                  <a:pt x="131" y="25"/>
                  <a:pt x="135" y="25"/>
                </a:cubicBezTo>
                <a:cubicBezTo>
                  <a:pt x="145" y="25"/>
                  <a:pt x="152" y="33"/>
                  <a:pt x="152" y="42"/>
                </a:cubicBezTo>
                <a:cubicBezTo>
                  <a:pt x="152" y="43"/>
                  <a:pt x="152" y="43"/>
                  <a:pt x="152" y="43"/>
                </a:cubicBezTo>
                <a:cubicBezTo>
                  <a:pt x="152" y="47"/>
                  <a:pt x="154" y="50"/>
                  <a:pt x="158" y="51"/>
                </a:cubicBezTo>
                <a:cubicBezTo>
                  <a:pt x="170" y="54"/>
                  <a:pt x="177" y="64"/>
                  <a:pt x="177" y="76"/>
                </a:cubicBezTo>
                <a:cubicBezTo>
                  <a:pt x="177" y="90"/>
                  <a:pt x="166" y="101"/>
                  <a:pt x="152" y="101"/>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defTabSz="609578">
              <a:defRPr/>
            </a:pPr>
            <a:endParaRPr sz="1600">
              <a:solidFill>
                <a:prstClr val="black"/>
              </a:solidFill>
              <a:latin typeface="Marianne"/>
              <a:ea typeface="Marianne"/>
              <a:cs typeface="Marianne"/>
            </a:endParaRPr>
          </a:p>
        </p:txBody>
      </p:sp>
      <p:sp>
        <p:nvSpPr>
          <p:cNvPr id="806923418" name="Freeform 414"/>
          <p:cNvSpPr>
            <a:spLocks noEditPoints="1"/>
          </p:cNvSpPr>
          <p:nvPr/>
        </p:nvSpPr>
        <p:spPr bwMode="auto">
          <a:xfrm>
            <a:off x="4261357" y="3757573"/>
            <a:ext cx="2256341" cy="1259181"/>
          </a:xfrm>
          <a:custGeom>
            <a:avLst/>
            <a:gdLst>
              <a:gd name="T0" fmla="*/ 160 w 186"/>
              <a:gd name="T1" fmla="*/ 43 h 110"/>
              <a:gd name="T2" fmla="*/ 161 w 186"/>
              <a:gd name="T3" fmla="*/ 42 h 110"/>
              <a:gd name="T4" fmla="*/ 135 w 186"/>
              <a:gd name="T5" fmla="*/ 17 h 110"/>
              <a:gd name="T6" fmla="*/ 119 w 186"/>
              <a:gd name="T7" fmla="*/ 23 h 110"/>
              <a:gd name="T8" fmla="*/ 76 w 186"/>
              <a:gd name="T9" fmla="*/ 0 h 110"/>
              <a:gd name="T10" fmla="*/ 26 w 186"/>
              <a:gd name="T11" fmla="*/ 43 h 110"/>
              <a:gd name="T12" fmla="*/ 0 w 186"/>
              <a:gd name="T13" fmla="*/ 76 h 110"/>
              <a:gd name="T14" fmla="*/ 34 w 186"/>
              <a:gd name="T15" fmla="*/ 110 h 110"/>
              <a:gd name="T16" fmla="*/ 152 w 186"/>
              <a:gd name="T17" fmla="*/ 110 h 110"/>
              <a:gd name="T18" fmla="*/ 186 w 186"/>
              <a:gd name="T19" fmla="*/ 76 h 110"/>
              <a:gd name="T20" fmla="*/ 160 w 186"/>
              <a:gd name="T21" fmla="*/ 43 h 110"/>
              <a:gd name="T22" fmla="*/ 152 w 186"/>
              <a:gd name="T23" fmla="*/ 101 h 110"/>
              <a:gd name="T24" fmla="*/ 34 w 186"/>
              <a:gd name="T25" fmla="*/ 101 h 110"/>
              <a:gd name="T26" fmla="*/ 9 w 186"/>
              <a:gd name="T27" fmla="*/ 76 h 110"/>
              <a:gd name="T28" fmla="*/ 28 w 186"/>
              <a:gd name="T29" fmla="*/ 51 h 110"/>
              <a:gd name="T30" fmla="*/ 34 w 186"/>
              <a:gd name="T31" fmla="*/ 44 h 110"/>
              <a:gd name="T32" fmla="*/ 76 w 186"/>
              <a:gd name="T33" fmla="*/ 8 h 110"/>
              <a:gd name="T34" fmla="*/ 111 w 186"/>
              <a:gd name="T35" fmla="*/ 28 h 110"/>
              <a:gd name="T36" fmla="*/ 117 w 186"/>
              <a:gd name="T37" fmla="*/ 32 h 110"/>
              <a:gd name="T38" fmla="*/ 119 w 186"/>
              <a:gd name="T39" fmla="*/ 32 h 110"/>
              <a:gd name="T40" fmla="*/ 124 w 186"/>
              <a:gd name="T41" fmla="*/ 29 h 110"/>
              <a:gd name="T42" fmla="*/ 135 w 186"/>
              <a:gd name="T43" fmla="*/ 25 h 110"/>
              <a:gd name="T44" fmla="*/ 152 w 186"/>
              <a:gd name="T45" fmla="*/ 42 h 110"/>
              <a:gd name="T46" fmla="*/ 152 w 186"/>
              <a:gd name="T47" fmla="*/ 43 h 110"/>
              <a:gd name="T48" fmla="*/ 158 w 186"/>
              <a:gd name="T49" fmla="*/ 51 h 110"/>
              <a:gd name="T50" fmla="*/ 177 w 186"/>
              <a:gd name="T51" fmla="*/ 76 h 110"/>
              <a:gd name="T52" fmla="*/ 152 w 186"/>
              <a:gd name="T53" fmla="*/ 10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110" extrusionOk="0">
                <a:moveTo>
                  <a:pt x="160" y="43"/>
                </a:moveTo>
                <a:cubicBezTo>
                  <a:pt x="160" y="43"/>
                  <a:pt x="161" y="43"/>
                  <a:pt x="161" y="42"/>
                </a:cubicBezTo>
                <a:cubicBezTo>
                  <a:pt x="161" y="28"/>
                  <a:pt x="149" y="17"/>
                  <a:pt x="135" y="17"/>
                </a:cubicBezTo>
                <a:cubicBezTo>
                  <a:pt x="129" y="17"/>
                  <a:pt x="123" y="19"/>
                  <a:pt x="119" y="23"/>
                </a:cubicBezTo>
                <a:cubicBezTo>
                  <a:pt x="110" y="9"/>
                  <a:pt x="94" y="0"/>
                  <a:pt x="76" y="0"/>
                </a:cubicBezTo>
                <a:cubicBezTo>
                  <a:pt x="51" y="0"/>
                  <a:pt x="30" y="19"/>
                  <a:pt x="26" y="43"/>
                </a:cubicBezTo>
                <a:cubicBezTo>
                  <a:pt x="11" y="47"/>
                  <a:pt x="0" y="60"/>
                  <a:pt x="0" y="76"/>
                </a:cubicBezTo>
                <a:cubicBezTo>
                  <a:pt x="0" y="95"/>
                  <a:pt x="15" y="110"/>
                  <a:pt x="34" y="110"/>
                </a:cubicBezTo>
                <a:cubicBezTo>
                  <a:pt x="152" y="110"/>
                  <a:pt x="152" y="110"/>
                  <a:pt x="152" y="110"/>
                </a:cubicBezTo>
                <a:cubicBezTo>
                  <a:pt x="171" y="110"/>
                  <a:pt x="186" y="95"/>
                  <a:pt x="186" y="76"/>
                </a:cubicBezTo>
                <a:cubicBezTo>
                  <a:pt x="186" y="60"/>
                  <a:pt x="175" y="47"/>
                  <a:pt x="160" y="43"/>
                </a:cubicBezTo>
                <a:close/>
                <a:moveTo>
                  <a:pt x="152" y="101"/>
                </a:moveTo>
                <a:cubicBezTo>
                  <a:pt x="34" y="101"/>
                  <a:pt x="34" y="101"/>
                  <a:pt x="34" y="101"/>
                </a:cubicBezTo>
                <a:cubicBezTo>
                  <a:pt x="20" y="101"/>
                  <a:pt x="9" y="90"/>
                  <a:pt x="9" y="76"/>
                </a:cubicBezTo>
                <a:cubicBezTo>
                  <a:pt x="9" y="64"/>
                  <a:pt x="17" y="54"/>
                  <a:pt x="28" y="51"/>
                </a:cubicBezTo>
                <a:cubicBezTo>
                  <a:pt x="31" y="51"/>
                  <a:pt x="34" y="48"/>
                  <a:pt x="34" y="44"/>
                </a:cubicBezTo>
                <a:cubicBezTo>
                  <a:pt x="38" y="24"/>
                  <a:pt x="55" y="8"/>
                  <a:pt x="76" y="8"/>
                </a:cubicBezTo>
                <a:cubicBezTo>
                  <a:pt x="90" y="8"/>
                  <a:pt x="104" y="16"/>
                  <a:pt x="111" y="28"/>
                </a:cubicBezTo>
                <a:cubicBezTo>
                  <a:pt x="113" y="30"/>
                  <a:pt x="115" y="31"/>
                  <a:pt x="117" y="32"/>
                </a:cubicBezTo>
                <a:cubicBezTo>
                  <a:pt x="118" y="32"/>
                  <a:pt x="118" y="32"/>
                  <a:pt x="119" y="32"/>
                </a:cubicBezTo>
                <a:cubicBezTo>
                  <a:pt x="121" y="32"/>
                  <a:pt x="123" y="31"/>
                  <a:pt x="124" y="29"/>
                </a:cubicBezTo>
                <a:cubicBezTo>
                  <a:pt x="127" y="27"/>
                  <a:pt x="131" y="25"/>
                  <a:pt x="135" y="25"/>
                </a:cubicBezTo>
                <a:cubicBezTo>
                  <a:pt x="145" y="25"/>
                  <a:pt x="152" y="33"/>
                  <a:pt x="152" y="42"/>
                </a:cubicBezTo>
                <a:cubicBezTo>
                  <a:pt x="152" y="43"/>
                  <a:pt x="152" y="43"/>
                  <a:pt x="152" y="43"/>
                </a:cubicBezTo>
                <a:cubicBezTo>
                  <a:pt x="152" y="47"/>
                  <a:pt x="154" y="50"/>
                  <a:pt x="158" y="51"/>
                </a:cubicBezTo>
                <a:cubicBezTo>
                  <a:pt x="170" y="54"/>
                  <a:pt x="177" y="64"/>
                  <a:pt x="177" y="76"/>
                </a:cubicBezTo>
                <a:cubicBezTo>
                  <a:pt x="177" y="90"/>
                  <a:pt x="166" y="101"/>
                  <a:pt x="152" y="101"/>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defTabSz="609578">
              <a:defRPr/>
            </a:pPr>
            <a:endParaRPr sz="1600">
              <a:solidFill>
                <a:prstClr val="black"/>
              </a:solidFill>
              <a:latin typeface="Marianne"/>
              <a:ea typeface="Marianne"/>
              <a:cs typeface="Marianne"/>
            </a:endParaRPr>
          </a:p>
        </p:txBody>
      </p:sp>
      <p:pic>
        <p:nvPicPr>
          <p:cNvPr id="332036056" name="Image 488687244"/>
          <p:cNvPicPr>
            <a:picLocks noChangeAspect="1"/>
          </p:cNvPicPr>
          <p:nvPr/>
        </p:nvPicPr>
        <p:blipFill>
          <a:blip r:embed="rId2" cstate="email">
            <a:extLst>
              <a:ext uri="{28A0092B-C50C-407E-A947-70E740481C1C}">
                <a14:useLocalDpi xmlns:a14="http://schemas.microsoft.com/office/drawing/2010/main"/>
              </a:ext>
            </a:extLst>
          </a:blip>
          <a:stretch/>
        </p:blipFill>
        <p:spPr bwMode="auto">
          <a:xfrm>
            <a:off x="4752828" y="4118991"/>
            <a:ext cx="1273401" cy="581559"/>
          </a:xfrm>
          <a:prstGeom prst="rect">
            <a:avLst/>
          </a:prstGeom>
        </p:spPr>
      </p:pic>
      <p:sp>
        <p:nvSpPr>
          <p:cNvPr id="817671219" name="ZoneTexte 941144712"/>
          <p:cNvSpPr txBox="1"/>
          <p:nvPr/>
        </p:nvSpPr>
        <p:spPr bwMode="auto">
          <a:xfrm>
            <a:off x="4611776" y="5307908"/>
            <a:ext cx="1923499" cy="365794"/>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lang="fr-FR" sz="1800" b="0" i="0" u="none" strike="noStrike" cap="none" spc="0">
                <a:solidFill>
                  <a:schemeClr val="tx1">
                    <a:lumMod val="50000"/>
                    <a:lumOff val="50000"/>
                  </a:schemeClr>
                </a:solidFill>
                <a:latin typeface="Marianne"/>
                <a:ea typeface="Marianne"/>
                <a:cs typeface="Marianne"/>
              </a:rPr>
              <a:t>Offre IaaS</a:t>
            </a:r>
            <a:endParaRPr sz="1800" b="0" i="0" u="none" strike="noStrike" cap="none" spc="0">
              <a:solidFill>
                <a:schemeClr val="tx1">
                  <a:lumMod val="50000"/>
                  <a:lumOff val="50000"/>
                </a:schemeClr>
              </a:solidFill>
              <a:latin typeface="Marianne"/>
              <a:ea typeface="Marianne"/>
              <a:cs typeface="Marianne"/>
            </a:endParaRPr>
          </a:p>
        </p:txBody>
      </p:sp>
      <p:sp>
        <p:nvSpPr>
          <p:cNvPr id="1484627356" name="ZoneTexte 1237463597"/>
          <p:cNvSpPr txBox="1"/>
          <p:nvPr/>
        </p:nvSpPr>
        <p:spPr bwMode="auto">
          <a:xfrm>
            <a:off x="-310695" y="5119177"/>
            <a:ext cx="3556508" cy="640114"/>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ctr">
              <a:defRPr/>
            </a:pPr>
            <a:r>
              <a:rPr lang="fr-FR" sz="1800" b="0" i="0" u="none" strike="noStrike" cap="none" spc="0">
                <a:solidFill>
                  <a:schemeClr val="tx1">
                    <a:lumMod val="50000"/>
                    <a:lumOff val="50000"/>
                  </a:schemeClr>
                </a:solidFill>
                <a:latin typeface="Marianne"/>
                <a:ea typeface="Marianne"/>
                <a:cs typeface="Marianne"/>
              </a:rPr>
              <a:t>Physique + Virtualisé</a:t>
            </a:r>
            <a:endParaRPr sz="1800" b="0" i="0" u="none" strike="noStrike" cap="none" spc="0">
              <a:solidFill>
                <a:schemeClr val="tx1">
                  <a:lumMod val="50000"/>
                  <a:lumOff val="50000"/>
                </a:schemeClr>
              </a:solidFill>
              <a:latin typeface="Marianne"/>
              <a:ea typeface="Marianne"/>
              <a:cs typeface="Marianne"/>
            </a:endParaRPr>
          </a:p>
          <a:p>
            <a:pPr algn="ctr">
              <a:defRPr/>
            </a:pPr>
            <a:r>
              <a:rPr lang="fr-FR" sz="1800" b="0" i="0" u="none" strike="noStrike" cap="none" spc="0">
                <a:solidFill>
                  <a:schemeClr val="tx1">
                    <a:lumMod val="50000"/>
                    <a:lumOff val="50000"/>
                  </a:schemeClr>
                </a:solidFill>
                <a:latin typeface="Marianne"/>
                <a:ea typeface="Marianne"/>
                <a:cs typeface="Marianne"/>
              </a:rPr>
              <a:t>« Isocele »</a:t>
            </a:r>
            <a:endParaRPr sz="1800">
              <a:solidFill>
                <a:schemeClr val="tx1">
                  <a:lumMod val="50000"/>
                  <a:lumOff val="50000"/>
                </a:schemeClr>
              </a:solidFill>
              <a:latin typeface="Marianne"/>
              <a:ea typeface="Marianne"/>
              <a:cs typeface="Marianne"/>
            </a:endParaRPr>
          </a:p>
        </p:txBody>
      </p:sp>
      <p:grpSp>
        <p:nvGrpSpPr>
          <p:cNvPr id="1361574795" name="Groupe 98256652"/>
          <p:cNvGrpSpPr/>
          <p:nvPr/>
        </p:nvGrpSpPr>
        <p:grpSpPr bwMode="auto">
          <a:xfrm>
            <a:off x="6955781" y="4648585"/>
            <a:ext cx="594632" cy="103933"/>
            <a:chOff x="0" y="0"/>
            <a:chExt cx="594632" cy="103933"/>
          </a:xfrm>
        </p:grpSpPr>
        <p:sp>
          <p:nvSpPr>
            <p:cNvPr id="1490755106" name="Rectangle 1591983047"/>
            <p:cNvSpPr/>
            <p:nvPr/>
          </p:nvSpPr>
          <p:spPr bwMode="auto">
            <a:xfrm>
              <a:off x="0" y="0"/>
              <a:ext cx="109874" cy="103933"/>
            </a:xfrm>
            <a:prstGeom prst="rect">
              <a:avLst/>
            </a:prstGeom>
            <a:solidFill>
              <a:schemeClr val="bg1">
                <a:lumMod val="85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latin typeface="Marianne"/>
                <a:ea typeface="Marianne"/>
                <a:cs typeface="Marianne"/>
              </a:endParaRPr>
            </a:p>
          </p:txBody>
        </p:sp>
        <p:sp>
          <p:nvSpPr>
            <p:cNvPr id="294588062" name="Rectangle 49271622"/>
            <p:cNvSpPr/>
            <p:nvPr/>
          </p:nvSpPr>
          <p:spPr bwMode="auto">
            <a:xfrm>
              <a:off x="161582" y="0"/>
              <a:ext cx="109874" cy="103933"/>
            </a:xfrm>
            <a:prstGeom prst="rect">
              <a:avLst/>
            </a:prstGeom>
            <a:solidFill>
              <a:schemeClr val="bg1">
                <a:lumMod val="85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latin typeface="Marianne"/>
                <a:ea typeface="Marianne"/>
                <a:cs typeface="Marianne"/>
              </a:endParaRPr>
            </a:p>
          </p:txBody>
        </p:sp>
        <p:sp>
          <p:nvSpPr>
            <p:cNvPr id="1145681732" name="Rectangle 1348154709"/>
            <p:cNvSpPr/>
            <p:nvPr/>
          </p:nvSpPr>
          <p:spPr bwMode="auto">
            <a:xfrm>
              <a:off x="323169" y="0"/>
              <a:ext cx="109874" cy="103933"/>
            </a:xfrm>
            <a:prstGeom prst="rect">
              <a:avLst/>
            </a:prstGeom>
            <a:solidFill>
              <a:schemeClr val="bg1">
                <a:lumMod val="85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latin typeface="Marianne"/>
                <a:ea typeface="Marianne"/>
                <a:cs typeface="Marianne"/>
              </a:endParaRPr>
            </a:p>
          </p:txBody>
        </p:sp>
        <p:sp>
          <p:nvSpPr>
            <p:cNvPr id="390071385" name="Rectangle 515820974"/>
            <p:cNvSpPr/>
            <p:nvPr/>
          </p:nvSpPr>
          <p:spPr bwMode="auto">
            <a:xfrm>
              <a:off x="484756" y="0"/>
              <a:ext cx="109874" cy="103933"/>
            </a:xfrm>
            <a:prstGeom prst="rect">
              <a:avLst/>
            </a:prstGeom>
            <a:solidFill>
              <a:schemeClr val="bg1">
                <a:lumMod val="85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latin typeface="Marianne"/>
                <a:ea typeface="Marianne"/>
                <a:cs typeface="Marianne"/>
              </a:endParaRPr>
            </a:p>
          </p:txBody>
        </p:sp>
      </p:grpSp>
      <p:sp>
        <p:nvSpPr>
          <p:cNvPr id="1149602846" name=" 988232393"/>
          <p:cNvSpPr/>
          <p:nvPr/>
        </p:nvSpPr>
        <p:spPr bwMode="auto">
          <a:xfrm>
            <a:off x="6360221" y="4644523"/>
            <a:ext cx="64031" cy="365794"/>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latin typeface="Marianne"/>
              <a:ea typeface="Marianne"/>
              <a:cs typeface="Marianne"/>
            </a:endParaRPr>
          </a:p>
        </p:txBody>
      </p:sp>
      <p:pic>
        <p:nvPicPr>
          <p:cNvPr id="1850961057" name="Google Shape;29;p1"/>
          <p:cNvPicPr/>
          <p:nvPr/>
        </p:nvPicPr>
        <p:blipFill>
          <a:blip r:embed="rId3" cstate="email">
            <a:alphaModFix/>
            <a:extLst>
              <a:ext uri="{28A0092B-C50C-407E-A947-70E740481C1C}">
                <a14:useLocalDpi xmlns:a14="http://schemas.microsoft.com/office/drawing/2010/main"/>
              </a:ext>
            </a:extLst>
          </a:blip>
          <a:stretch/>
        </p:blipFill>
        <p:spPr bwMode="auto">
          <a:xfrm>
            <a:off x="10153886" y="4251396"/>
            <a:ext cx="832239" cy="435060"/>
          </a:xfrm>
          <a:prstGeom prst="rect">
            <a:avLst/>
          </a:prstGeom>
          <a:noFill/>
          <a:ln>
            <a:noFill/>
          </a:ln>
        </p:spPr>
      </p:pic>
      <p:pic>
        <p:nvPicPr>
          <p:cNvPr id="708219890" name="Image 1140049245"/>
          <p:cNvPicPr>
            <a:picLocks noChangeAspect="1"/>
          </p:cNvPicPr>
          <p:nvPr/>
        </p:nvPicPr>
        <p:blipFill>
          <a:blip r:embed="rId4" cstate="email">
            <a:extLst>
              <a:ext uri="{28A0092B-C50C-407E-A947-70E740481C1C}">
                <a14:useLocalDpi xmlns:a14="http://schemas.microsoft.com/office/drawing/2010/main"/>
              </a:ext>
            </a:extLst>
          </a:blip>
          <a:stretch/>
        </p:blipFill>
        <p:spPr bwMode="auto">
          <a:xfrm>
            <a:off x="8792704" y="4107343"/>
            <a:ext cx="1302341" cy="723166"/>
          </a:xfrm>
          <a:prstGeom prst="rect">
            <a:avLst/>
          </a:prstGeom>
        </p:spPr>
      </p:pic>
      <p:sp>
        <p:nvSpPr>
          <p:cNvPr id="1016220647" name="TextBox 1723528783"/>
          <p:cNvSpPr txBox="1"/>
          <p:nvPr/>
        </p:nvSpPr>
        <p:spPr bwMode="auto">
          <a:xfrm>
            <a:off x="3898949" y="2374030"/>
            <a:ext cx="3145654" cy="640114"/>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800">
                <a:latin typeface="Marianne"/>
              </a:rPr>
              <a:t>Migration </a:t>
            </a:r>
            <a:r>
              <a:rPr lang="fr-FR" sz="1800" b="0" i="0" u="none" strike="noStrike" cap="none" spc="0">
                <a:solidFill>
                  <a:schemeClr val="bg1">
                    <a:lumMod val="50000"/>
                  </a:schemeClr>
                </a:solidFill>
                <a:latin typeface="Marianne"/>
                <a:ea typeface="Marianne"/>
                <a:cs typeface="Marianne"/>
              </a:rPr>
              <a:t>gen1 -&gt; gen2 </a:t>
            </a:r>
            <a:r>
              <a:rPr sz="1800">
                <a:latin typeface="Marianne"/>
              </a:rPr>
              <a:t>des applications en cours</a:t>
            </a:r>
          </a:p>
        </p:txBody>
      </p:sp>
      <p:sp>
        <p:nvSpPr>
          <p:cNvPr id="1360992395" name="TextBox 1276796819"/>
          <p:cNvSpPr txBox="1"/>
          <p:nvPr/>
        </p:nvSpPr>
        <p:spPr bwMode="auto">
          <a:xfrm>
            <a:off x="8274489" y="2099710"/>
            <a:ext cx="3758790" cy="1188754"/>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marL="283878" indent="-283878">
              <a:buFont typeface="Arial"/>
              <a:buChar char="•"/>
              <a:defRPr/>
            </a:pPr>
            <a:r>
              <a:rPr lang="fr-FR" sz="1800" b="0" i="0" u="none" strike="noStrike" cap="none" spc="0">
                <a:solidFill>
                  <a:schemeClr val="tx1"/>
                </a:solidFill>
                <a:latin typeface="Marianne"/>
                <a:ea typeface="Marianne"/>
                <a:cs typeface="Marianne"/>
              </a:rPr>
              <a:t>Transformation d’applications </a:t>
            </a:r>
            <a:endParaRPr sz="1800">
              <a:latin typeface="Marianne"/>
            </a:endParaRPr>
          </a:p>
          <a:p>
            <a:pPr marL="283878" indent="-283878">
              <a:buFont typeface="Arial"/>
              <a:buChar char="•"/>
              <a:defRPr/>
            </a:pPr>
            <a:r>
              <a:rPr sz="1800">
                <a:latin typeface="Marianne"/>
              </a:rPr>
              <a:t>Création de nouveaux services numériques</a:t>
            </a:r>
          </a:p>
        </p:txBody>
      </p:sp>
      <p:grpSp>
        <p:nvGrpSpPr>
          <p:cNvPr id="2105550636" name="Groupe 1370248966"/>
          <p:cNvGrpSpPr/>
          <p:nvPr/>
        </p:nvGrpSpPr>
        <p:grpSpPr bwMode="auto">
          <a:xfrm>
            <a:off x="3010970" y="4648585"/>
            <a:ext cx="594632" cy="103933"/>
            <a:chOff x="0" y="0"/>
            <a:chExt cx="594632" cy="103933"/>
          </a:xfrm>
        </p:grpSpPr>
        <p:sp>
          <p:nvSpPr>
            <p:cNvPr id="531371571" name="Rectangle 1518735972"/>
            <p:cNvSpPr/>
            <p:nvPr/>
          </p:nvSpPr>
          <p:spPr bwMode="auto">
            <a:xfrm>
              <a:off x="0" y="0"/>
              <a:ext cx="109874" cy="103933"/>
            </a:xfrm>
            <a:prstGeom prst="rect">
              <a:avLst/>
            </a:prstGeom>
            <a:solidFill>
              <a:schemeClr val="bg1">
                <a:lumMod val="85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latin typeface="Marianne"/>
                <a:ea typeface="Marianne"/>
                <a:cs typeface="Marianne"/>
              </a:endParaRPr>
            </a:p>
          </p:txBody>
        </p:sp>
        <p:sp>
          <p:nvSpPr>
            <p:cNvPr id="467930530" name="Rectangle 1578930899"/>
            <p:cNvSpPr/>
            <p:nvPr/>
          </p:nvSpPr>
          <p:spPr bwMode="auto">
            <a:xfrm>
              <a:off x="161582" y="0"/>
              <a:ext cx="109874" cy="103933"/>
            </a:xfrm>
            <a:prstGeom prst="rect">
              <a:avLst/>
            </a:prstGeom>
            <a:solidFill>
              <a:schemeClr val="bg1">
                <a:lumMod val="85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latin typeface="Marianne"/>
                <a:ea typeface="Marianne"/>
                <a:cs typeface="Marianne"/>
              </a:endParaRPr>
            </a:p>
          </p:txBody>
        </p:sp>
        <p:sp>
          <p:nvSpPr>
            <p:cNvPr id="850468169" name="Rectangle 1721670105"/>
            <p:cNvSpPr/>
            <p:nvPr/>
          </p:nvSpPr>
          <p:spPr bwMode="auto">
            <a:xfrm>
              <a:off x="323169" y="0"/>
              <a:ext cx="109874" cy="103933"/>
            </a:xfrm>
            <a:prstGeom prst="rect">
              <a:avLst/>
            </a:prstGeom>
            <a:solidFill>
              <a:schemeClr val="bg1">
                <a:lumMod val="85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latin typeface="Marianne"/>
                <a:ea typeface="Marianne"/>
                <a:cs typeface="Marianne"/>
              </a:endParaRPr>
            </a:p>
          </p:txBody>
        </p:sp>
        <p:sp>
          <p:nvSpPr>
            <p:cNvPr id="1575995849" name="Rectangle 769361914"/>
            <p:cNvSpPr/>
            <p:nvPr/>
          </p:nvSpPr>
          <p:spPr bwMode="auto">
            <a:xfrm>
              <a:off x="484756" y="0"/>
              <a:ext cx="109874" cy="103933"/>
            </a:xfrm>
            <a:prstGeom prst="rect">
              <a:avLst/>
            </a:prstGeom>
            <a:solidFill>
              <a:schemeClr val="bg1">
                <a:lumMod val="85000"/>
              </a:scheme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latin typeface="Marianne"/>
                <a:ea typeface="Marianne"/>
                <a:cs typeface="Marianne"/>
              </a:endParaRPr>
            </a:p>
          </p:txBody>
        </p:sp>
      </p:grpSp>
      <p:pic>
        <p:nvPicPr>
          <p:cNvPr id="557252009" name="Picture 37" descr="Icon&#10;&#10;Description automatically generated"/>
          <p:cNvPicPr>
            <a:picLocks noChangeAspect="1"/>
          </p:cNvPicPr>
          <p:nvPr/>
        </p:nvPicPr>
        <p:blipFill>
          <a:blip r:embed="rId5" cstate="email">
            <a:extLst>
              <a:ext uri="{28A0092B-C50C-407E-A947-70E740481C1C}">
                <a14:useLocalDpi xmlns:a14="http://schemas.microsoft.com/office/drawing/2010/main"/>
              </a:ext>
            </a:extLst>
          </a:blip>
          <a:stretch/>
        </p:blipFill>
        <p:spPr bwMode="auto">
          <a:xfrm>
            <a:off x="8174387" y="6335062"/>
            <a:ext cx="286340" cy="243816"/>
          </a:xfrm>
          <a:prstGeom prst="rect">
            <a:avLst/>
          </a:prstGeom>
        </p:spPr>
      </p:pic>
      <p:sp>
        <p:nvSpPr>
          <p:cNvPr id="1783926213" name="TextBox 38"/>
          <p:cNvSpPr txBox="1"/>
          <p:nvPr/>
        </p:nvSpPr>
        <p:spPr bwMode="auto">
          <a:xfrm>
            <a:off x="723557" y="6030225"/>
            <a:ext cx="1152695" cy="304834"/>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ctr">
              <a:defRPr/>
            </a:pPr>
            <a:r>
              <a:rPr lang="fr-FR" sz="1400" i="1">
                <a:solidFill>
                  <a:schemeClr val="tx1">
                    <a:lumMod val="65000"/>
                    <a:lumOff val="35000"/>
                  </a:schemeClr>
                </a:solidFill>
                <a:latin typeface="Marianne"/>
              </a:rPr>
              <a:t>Infogéré</a:t>
            </a:r>
            <a:endParaRPr sz="1400" i="1">
              <a:solidFill>
                <a:schemeClr val="tx1">
                  <a:lumMod val="65000"/>
                  <a:lumOff val="35000"/>
                </a:schemeClr>
              </a:solidFill>
              <a:latin typeface="Marianne"/>
            </a:endParaRPr>
          </a:p>
        </p:txBody>
      </p:sp>
      <p:sp>
        <p:nvSpPr>
          <p:cNvPr id="1335630566" name="TextBox 39"/>
          <p:cNvSpPr txBox="1"/>
          <p:nvPr/>
        </p:nvSpPr>
        <p:spPr bwMode="auto">
          <a:xfrm>
            <a:off x="3636482" y="6095178"/>
            <a:ext cx="3279992" cy="579154"/>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ctr">
              <a:defRPr/>
            </a:pPr>
            <a:r>
              <a:rPr lang="fr-FR" sz="1600" b="1" i="1">
                <a:solidFill>
                  <a:schemeClr val="tx1">
                    <a:lumMod val="65000"/>
                    <a:lumOff val="35000"/>
                  </a:schemeClr>
                </a:solidFill>
                <a:latin typeface="Marianne"/>
              </a:rPr>
              <a:t>Autonomie dans les tenants</a:t>
            </a:r>
            <a:endParaRPr sz="1600" b="1" i="1">
              <a:solidFill>
                <a:schemeClr val="tx1">
                  <a:lumMod val="65000"/>
                  <a:lumOff val="35000"/>
                </a:schemeClr>
              </a:solidFill>
              <a:latin typeface="Marianne"/>
            </a:endParaRPr>
          </a:p>
          <a:p>
            <a:pPr algn="ctr">
              <a:defRPr/>
            </a:pPr>
            <a:r>
              <a:rPr lang="fr-FR" sz="1600" b="1" i="1">
                <a:solidFill>
                  <a:schemeClr val="tx1">
                    <a:lumMod val="65000"/>
                    <a:lumOff val="35000"/>
                  </a:schemeClr>
                </a:solidFill>
                <a:latin typeface="Marianne"/>
              </a:rPr>
              <a:t>Forge (en option)</a:t>
            </a:r>
            <a:endParaRPr sz="1600" b="1" i="1">
              <a:solidFill>
                <a:schemeClr val="tx1">
                  <a:lumMod val="65000"/>
                  <a:lumOff val="35000"/>
                </a:schemeClr>
              </a:solidFill>
              <a:latin typeface="Marianne"/>
            </a:endParaRPr>
          </a:p>
        </p:txBody>
      </p:sp>
      <p:sp>
        <p:nvSpPr>
          <p:cNvPr id="1241370077" name="TextBox 40"/>
          <p:cNvSpPr txBox="1"/>
          <p:nvPr/>
        </p:nvSpPr>
        <p:spPr bwMode="auto">
          <a:xfrm>
            <a:off x="8166993" y="5975655"/>
            <a:ext cx="3234596" cy="822994"/>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ctr">
              <a:defRPr/>
            </a:pPr>
            <a:r>
              <a:rPr lang="fr-FR" sz="1600" b="1" i="1">
                <a:solidFill>
                  <a:schemeClr val="tx1">
                    <a:lumMod val="65000"/>
                    <a:lumOff val="35000"/>
                  </a:schemeClr>
                </a:solidFill>
                <a:latin typeface="Marianne"/>
              </a:rPr>
              <a:t>Automatisation infrastructure</a:t>
            </a:r>
            <a:endParaRPr sz="2200" b="1">
              <a:solidFill>
                <a:schemeClr val="tx1">
                  <a:lumMod val="65000"/>
                  <a:lumOff val="35000"/>
                </a:schemeClr>
              </a:solidFill>
            </a:endParaRPr>
          </a:p>
          <a:p>
            <a:pPr algn="ctr">
              <a:defRPr/>
            </a:pPr>
            <a:r>
              <a:rPr lang="fr-FR" sz="1600" b="1" i="1">
                <a:solidFill>
                  <a:schemeClr val="tx1">
                    <a:lumMod val="65000"/>
                    <a:lumOff val="35000"/>
                  </a:schemeClr>
                </a:solidFill>
                <a:latin typeface="Marianne"/>
              </a:rPr>
              <a:t>Collaboration étendue + homologation en continu </a:t>
            </a:r>
            <a:endParaRPr sz="1600" b="1" i="1">
              <a:solidFill>
                <a:schemeClr val="tx1">
                  <a:lumMod val="65000"/>
                  <a:lumOff val="35000"/>
                </a:schemeClr>
              </a:solidFill>
              <a:latin typeface="Marianne"/>
            </a:endParaRPr>
          </a:p>
        </p:txBody>
      </p:sp>
      <p:cxnSp>
        <p:nvCxnSpPr>
          <p:cNvPr id="1955416557" name="Connecteur droit 1955416556"/>
          <p:cNvCxnSpPr>
            <a:cxnSpLocks/>
          </p:cNvCxnSpPr>
          <p:nvPr/>
        </p:nvCxnSpPr>
        <p:spPr bwMode="auto">
          <a:xfrm>
            <a:off x="3689399" y="6004082"/>
            <a:ext cx="7812927" cy="0"/>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359210424" name="TextBox 599851562"/>
          <p:cNvSpPr txBox="1"/>
          <p:nvPr/>
        </p:nvSpPr>
        <p:spPr bwMode="auto">
          <a:xfrm>
            <a:off x="6632885" y="5839095"/>
            <a:ext cx="1316702" cy="274356"/>
          </a:xfrm>
          <a:prstGeom prst="rect">
            <a:avLst/>
          </a:prstGeom>
          <a:solidFill>
            <a:schemeClr val="bg1">
              <a:alpha val="99999"/>
            </a:schemeClr>
          </a:solidFill>
        </p:spPr>
        <p:txBody>
          <a:bodyPr vertOverflow="overflow" horzOverflow="clip" vert="horz" wrap="square" lIns="91440" tIns="45720" rIns="91440" bIns="45720" numCol="1" spcCol="0" rtlCol="0" fromWordArt="0" anchor="t" anchorCtr="0" forceAA="0" compatLnSpc="0">
            <a:spAutoFit/>
          </a:bodyPr>
          <a:lstStyle/>
          <a:p>
            <a:pPr>
              <a:defRPr/>
            </a:pPr>
            <a:r>
              <a:rPr sz="1200" i="1">
                <a:solidFill>
                  <a:schemeClr val="tx1">
                    <a:lumMod val="65000"/>
                    <a:lumOff val="35000"/>
                  </a:schemeClr>
                </a:solidFill>
                <a:latin typeface="Marianne"/>
              </a:rPr>
              <a:t>usine logiciel</a:t>
            </a:r>
            <a:r>
              <a:rPr lang="fr-FR" sz="1200" i="1">
                <a:solidFill>
                  <a:schemeClr val="tx1">
                    <a:lumMod val="65000"/>
                    <a:lumOff val="35000"/>
                  </a:schemeClr>
                </a:solidFill>
                <a:latin typeface="Marianne"/>
              </a:rPr>
              <a:t>le</a:t>
            </a:r>
            <a:endParaRPr sz="1200" i="1">
              <a:solidFill>
                <a:schemeClr val="tx1">
                  <a:lumMod val="65000"/>
                  <a:lumOff val="35000"/>
                </a:schemeClr>
              </a:solidFill>
              <a:latin typeface="Marianne"/>
            </a:endParaRPr>
          </a:p>
        </p:txBody>
      </p:sp>
      <p:sp>
        <p:nvSpPr>
          <p:cNvPr id="1484669831" name="Rectangle 1484669830"/>
          <p:cNvSpPr/>
          <p:nvPr/>
        </p:nvSpPr>
        <p:spPr bwMode="auto">
          <a:xfrm>
            <a:off x="7886749" y="1921333"/>
            <a:ext cx="3809999" cy="4868332"/>
          </a:xfrm>
          <a:prstGeom prst="rect">
            <a:avLst/>
          </a:prstGeom>
          <a:noFill/>
          <a:ln w="19049" cap="flat" cmpd="sng" algn="ctr">
            <a:solidFill>
              <a:schemeClr val="accent6">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p:nvSpPr>
          <p:cNvPr id="1701066481" name="Titre 1"/>
          <p:cNvSpPr>
            <a:spLocks noGrp="1"/>
          </p:cNvSpPr>
          <p:nvPr/>
        </p:nvSpPr>
        <p:spPr bwMode="auto">
          <a:xfrm>
            <a:off x="1776357" y="243567"/>
            <a:ext cx="8827944" cy="718481"/>
          </a:xfrm>
        </p:spPr>
        <p:txBody>
          <a:bodyPr>
            <a:norm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defRPr/>
            </a:pPr>
            <a:r>
              <a:rPr lang="fr-FR" sz="2400">
                <a:latin typeface="Marianne"/>
              </a:rPr>
              <a:t>Sécurisation d’accès aux clusters de l’offre CloudPI</a:t>
            </a:r>
          </a:p>
        </p:txBody>
      </p:sp>
      <p:sp>
        <p:nvSpPr>
          <p:cNvPr id="986458588" name="Autre processus 986458587"/>
          <p:cNvSpPr/>
          <p:nvPr/>
        </p:nvSpPr>
        <p:spPr bwMode="auto">
          <a:xfrm>
            <a:off x="2419519" y="4240159"/>
            <a:ext cx="1720644" cy="45576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sz="1400" b="1"/>
              <a:t>  Console/DSO</a:t>
            </a:r>
          </a:p>
        </p:txBody>
      </p:sp>
      <p:sp>
        <p:nvSpPr>
          <p:cNvPr id="1126464838" name="Autre processus 1126464837"/>
          <p:cNvSpPr/>
          <p:nvPr/>
        </p:nvSpPr>
        <p:spPr bwMode="auto">
          <a:xfrm>
            <a:off x="5469644" y="3410562"/>
            <a:ext cx="1691890" cy="532581"/>
          </a:xfrm>
          <a:prstGeom prst="flowChartAlternateProcess">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r>
              <a:t>  mutualisé</a:t>
            </a:r>
          </a:p>
        </p:txBody>
      </p:sp>
      <p:sp>
        <p:nvSpPr>
          <p:cNvPr id="488818233" name="Autre processus 488818232"/>
          <p:cNvSpPr/>
          <p:nvPr/>
        </p:nvSpPr>
        <p:spPr bwMode="auto">
          <a:xfrm>
            <a:off x="5469645" y="5167234"/>
            <a:ext cx="1691890" cy="35316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r>
              <a:t>  dédié projet</a:t>
            </a:r>
          </a:p>
          <a:p>
            <a:pPr>
              <a:defRPr/>
            </a:pPr>
            <a:r>
              <a:t>  </a:t>
            </a:r>
          </a:p>
        </p:txBody>
      </p:sp>
      <p:sp>
        <p:nvSpPr>
          <p:cNvPr id="2068996318" name="Virage 2068996317"/>
          <p:cNvSpPr/>
          <p:nvPr/>
        </p:nvSpPr>
        <p:spPr bwMode="auto">
          <a:xfrm>
            <a:off x="3462226" y="3410562"/>
            <a:ext cx="2007418" cy="757901"/>
          </a:xfrm>
          <a:prstGeom prst="bentArrow">
            <a:avLst>
              <a:gd name="adj1" fmla="val 25000"/>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033840466" name="Virage 2033840465"/>
          <p:cNvSpPr/>
          <p:nvPr/>
        </p:nvSpPr>
        <p:spPr bwMode="auto">
          <a:xfrm flipV="1">
            <a:off x="3462225" y="4762497"/>
            <a:ext cx="2007418" cy="809473"/>
          </a:xfrm>
          <a:prstGeom prst="bentArrow">
            <a:avLst>
              <a:gd name="adj1" fmla="val 25000"/>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901911212" name="Autre processus 901911211"/>
          <p:cNvSpPr/>
          <p:nvPr/>
        </p:nvSpPr>
        <p:spPr bwMode="auto">
          <a:xfrm>
            <a:off x="2665325" y="2212255"/>
            <a:ext cx="5336048" cy="471128"/>
          </a:xfrm>
          <a:prstGeom prst="flowChartAlternate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a:solidFill>
                  <a:schemeClr val="tx1"/>
                </a:solidFill>
              </a:rPr>
              <a:t>CDS </a:t>
            </a:r>
          </a:p>
        </p:txBody>
      </p:sp>
      <p:sp>
        <p:nvSpPr>
          <p:cNvPr id="950229377" name="Ellipse 183"/>
          <p:cNvSpPr/>
          <p:nvPr/>
        </p:nvSpPr>
        <p:spPr bwMode="auto">
          <a:xfrm>
            <a:off x="2905567" y="1054652"/>
            <a:ext cx="876204" cy="866835"/>
          </a:xfrm>
          <a:prstGeom prst="ellipse">
            <a:avLst/>
          </a:prstGeom>
          <a:pattFill prst="dkUpDiag">
            <a:fgClr>
              <a:schemeClr val="accent1">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lIns="35671" tIns="0" rIns="35671" bIns="0" rtlCol="0" anchor="ctr" anchorCtr="0"/>
          <a:lstStyle/>
          <a:p>
            <a:pPr algn="ctr" defTabSz="1189049">
              <a:defRPr/>
            </a:pPr>
            <a:r>
              <a:rPr lang="fr-FR" sz="1200">
                <a:solidFill>
                  <a:srgbClr val="1F497D">
                    <a:lumMod val="75000"/>
                  </a:srgbClr>
                </a:solidFill>
                <a:latin typeface="Calibri"/>
              </a:rPr>
              <a:t>Un agent</a:t>
            </a:r>
          </a:p>
          <a:p>
            <a:pPr algn="ctr" defTabSz="1189049">
              <a:defRPr/>
            </a:pPr>
            <a:r>
              <a:rPr lang="fr-FR" sz="1200">
                <a:solidFill>
                  <a:srgbClr val="1F497D">
                    <a:lumMod val="75000"/>
                  </a:srgbClr>
                </a:solidFill>
                <a:latin typeface="Calibri"/>
              </a:rPr>
              <a:t>(MI/RIE)</a:t>
            </a:r>
          </a:p>
        </p:txBody>
      </p:sp>
      <p:sp>
        <p:nvSpPr>
          <p:cNvPr id="1211231414" name="Autre processus 1211231413"/>
          <p:cNvSpPr/>
          <p:nvPr/>
        </p:nvSpPr>
        <p:spPr bwMode="auto">
          <a:xfrm rot="16199969">
            <a:off x="8221574" y="4101893"/>
            <a:ext cx="3308144" cy="471127"/>
          </a:xfrm>
          <a:prstGeom prst="flowChartAlternate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a:solidFill>
                  <a:schemeClr val="tx1"/>
                </a:solidFill>
              </a:rPr>
              <a:t>Proxy Orion </a:t>
            </a:r>
          </a:p>
        </p:txBody>
      </p:sp>
      <p:sp>
        <p:nvSpPr>
          <p:cNvPr id="1889158283" name="Organigramme : Stockage interne 63"/>
          <p:cNvSpPr/>
          <p:nvPr/>
        </p:nvSpPr>
        <p:spPr bwMode="auto">
          <a:xfrm>
            <a:off x="10548012" y="4207591"/>
            <a:ext cx="930510" cy="587475"/>
          </a:xfrm>
          <a:prstGeom prst="roundRect">
            <a:avLst>
              <a:gd name="adj" fmla="val 16667"/>
            </a:avLst>
          </a:prstGeom>
          <a:pattFill prst="dkUpDiag">
            <a:fgClr>
              <a:schemeClr val="accent1">
                <a:lumMod val="50000"/>
              </a:schemeClr>
            </a:fgClr>
            <a:bgClr>
              <a:schemeClr val="accent1">
                <a:lumMod val="75000"/>
              </a:schemeClr>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189048">
              <a:defRPr/>
            </a:pPr>
            <a:r>
              <a:rPr lang="fr-FR" sz="1200" b="1">
                <a:solidFill>
                  <a:schemeClr val="bg1"/>
                </a:solidFill>
                <a:latin typeface="Calibri"/>
              </a:rPr>
              <a:t>Internet</a:t>
            </a:r>
          </a:p>
        </p:txBody>
      </p:sp>
      <p:cxnSp>
        <p:nvCxnSpPr>
          <p:cNvPr id="1403411196" name="Connecteur en angle 328"/>
          <p:cNvCxnSpPr>
            <a:cxnSpLocks/>
          </p:cNvCxnSpPr>
          <p:nvPr/>
        </p:nvCxnSpPr>
        <p:spPr bwMode="auto">
          <a:xfrm flipH="1">
            <a:off x="3320809" y="1921487"/>
            <a:ext cx="45720" cy="2318672"/>
          </a:xfrm>
          <a:prstGeom prst="bentConnector3">
            <a:avLst>
              <a:gd name="adj1" fmla="val 100000"/>
            </a:avLst>
          </a:prstGeom>
          <a:ln w="28575" cap="flat" cmpd="sng" algn="ctr">
            <a:solidFill>
              <a:schemeClr val="accent3">
                <a:lumMod val="74901"/>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62425230" name="Autre processus 1562425229"/>
          <p:cNvSpPr/>
          <p:nvPr/>
        </p:nvSpPr>
        <p:spPr bwMode="auto">
          <a:xfrm rot="16199969">
            <a:off x="3652630" y="4217113"/>
            <a:ext cx="2483667" cy="471128"/>
          </a:xfrm>
          <a:prstGeom prst="flowChartAlternateProcess">
            <a:avLst/>
          </a:prstGeom>
          <a:solidFill>
            <a:schemeClr val="accent6">
              <a:lumMod val="20000"/>
              <a:lumOff val="80000"/>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a:solidFill>
                  <a:schemeClr val="tx1"/>
                </a:solidFill>
              </a:rPr>
              <a:t>CDS </a:t>
            </a:r>
          </a:p>
        </p:txBody>
      </p:sp>
      <p:sp>
        <p:nvSpPr>
          <p:cNvPr id="1009486998" name="Ellipse 183"/>
          <p:cNvSpPr/>
          <p:nvPr/>
        </p:nvSpPr>
        <p:spPr bwMode="auto">
          <a:xfrm>
            <a:off x="6163276" y="1146829"/>
            <a:ext cx="876204" cy="866835"/>
          </a:xfrm>
          <a:prstGeom prst="ellipse">
            <a:avLst/>
          </a:prstGeom>
          <a:pattFill prst="dkUpDiag">
            <a:fgClr>
              <a:schemeClr val="accent1">
                <a:lumMod val="20000"/>
                <a:lumOff val="80000"/>
              </a:schemeClr>
            </a:fgClr>
            <a:bgClr>
              <a:schemeClr val="bg1"/>
            </a:bgClr>
          </a:pattFill>
          <a:ln w="9525" cap="flat" cmpd="sng" algn="ctr">
            <a:solidFill>
              <a:schemeClr val="accent5"/>
            </a:solidFill>
            <a:prstDash val="solid"/>
            <a:round/>
            <a:headEnd type="none" w="med" len="med"/>
            <a:tailEnd type="none" w="med" len="med"/>
          </a:ln>
          <a:effectLst>
            <a:outerShdw blurRad="50800" dist="38100" dir="8100000" algn="tr" rotWithShape="0">
              <a:prstClr val="black">
                <a:alpha val="40000"/>
              </a:prstClr>
            </a:outerShdw>
          </a:effectLst>
        </p:spPr>
        <p:style>
          <a:lnRef idx="0">
            <a:srgbClr val="000000"/>
          </a:lnRef>
          <a:fillRef idx="0">
            <a:srgbClr val="000000"/>
          </a:fillRef>
          <a:effectRef idx="0">
            <a:srgbClr val="000000"/>
          </a:effectRef>
          <a:fontRef idx="minor">
            <a:schemeClr val="accent5"/>
          </a:fontRef>
        </p:style>
        <p:txBody>
          <a:bodyPr lIns="35670" tIns="0" rIns="35670" bIns="0" rtlCol="0" anchor="ctr" anchorCtr="0"/>
          <a:lstStyle/>
          <a:p>
            <a:pPr algn="ctr" defTabSz="1189048">
              <a:defRPr/>
            </a:pPr>
            <a:r>
              <a:rPr lang="fr-FR" sz="1200">
                <a:solidFill>
                  <a:srgbClr val="1F497D">
                    <a:lumMod val="75000"/>
                  </a:srgbClr>
                </a:solidFill>
                <a:latin typeface="Calibri"/>
              </a:rPr>
              <a:t>Un agent</a:t>
            </a:r>
          </a:p>
          <a:p>
            <a:pPr algn="ctr" defTabSz="1189048">
              <a:defRPr/>
            </a:pPr>
            <a:r>
              <a:rPr lang="fr-FR" sz="1200">
                <a:solidFill>
                  <a:srgbClr val="1F497D">
                    <a:lumMod val="75000"/>
                  </a:srgbClr>
                </a:solidFill>
                <a:latin typeface="Calibri"/>
              </a:rPr>
              <a:t>(MI/RIE)</a:t>
            </a:r>
          </a:p>
        </p:txBody>
      </p:sp>
      <p:cxnSp>
        <p:nvCxnSpPr>
          <p:cNvPr id="717777010" name="Connecteur en angle 328"/>
          <p:cNvCxnSpPr>
            <a:cxnSpLocks/>
          </p:cNvCxnSpPr>
          <p:nvPr/>
        </p:nvCxnSpPr>
        <p:spPr bwMode="auto">
          <a:xfrm flipH="1">
            <a:off x="6601376" y="2013664"/>
            <a:ext cx="45720" cy="2984397"/>
          </a:xfrm>
          <a:prstGeom prst="bentConnector3">
            <a:avLst>
              <a:gd name="adj1" fmla="val 100000"/>
            </a:avLst>
          </a:prstGeom>
          <a:ln w="28575" cap="flat" cmpd="sng" algn="ctr">
            <a:solidFill>
              <a:schemeClr val="accent3">
                <a:lumMod val="74901"/>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50064289" name="Connecteur en angle 328"/>
          <p:cNvCxnSpPr>
            <a:cxnSpLocks/>
          </p:cNvCxnSpPr>
          <p:nvPr/>
        </p:nvCxnSpPr>
        <p:spPr bwMode="auto">
          <a:xfrm>
            <a:off x="7161535" y="3748547"/>
            <a:ext cx="3328628" cy="752781"/>
          </a:xfrm>
          <a:prstGeom prst="bentConnector3">
            <a:avLst>
              <a:gd name="adj1" fmla="val 49846"/>
            </a:avLst>
          </a:prstGeom>
          <a:ln w="28575" cap="flat" cmpd="sng" algn="ctr">
            <a:solidFill>
              <a:schemeClr val="accent3">
                <a:lumMod val="74901"/>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2118326" name="Connecteur en angle 328"/>
          <p:cNvCxnSpPr>
            <a:cxnSpLocks/>
          </p:cNvCxnSpPr>
          <p:nvPr/>
        </p:nvCxnSpPr>
        <p:spPr bwMode="auto">
          <a:xfrm flipV="1">
            <a:off x="7161535" y="4608870"/>
            <a:ext cx="3386476" cy="734947"/>
          </a:xfrm>
          <a:prstGeom prst="bentConnector3">
            <a:avLst>
              <a:gd name="adj1" fmla="val 48825"/>
            </a:avLst>
          </a:prstGeom>
          <a:ln w="28575" cap="flat" cmpd="sng" algn="ctr">
            <a:solidFill>
              <a:schemeClr val="accent3">
                <a:lumMod val="74901"/>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1268095" name="ZoneTexte 831268094"/>
          <p:cNvSpPr txBox="1"/>
          <p:nvPr/>
        </p:nvSpPr>
        <p:spPr bwMode="auto">
          <a:xfrm rot="16199969">
            <a:off x="2914203" y="3154515"/>
            <a:ext cx="615055" cy="2438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b="1"/>
              <a:t>HTTPS</a:t>
            </a:r>
          </a:p>
        </p:txBody>
      </p:sp>
      <p:sp>
        <p:nvSpPr>
          <p:cNvPr id="2122528894" name="ZoneTexte 2122528893"/>
          <p:cNvSpPr txBox="1"/>
          <p:nvPr/>
        </p:nvSpPr>
        <p:spPr bwMode="auto">
          <a:xfrm rot="16199969">
            <a:off x="6217614" y="2939432"/>
            <a:ext cx="615091" cy="2438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b="1"/>
              <a:t>HTTPS</a:t>
            </a:r>
          </a:p>
        </p:txBody>
      </p:sp>
      <p:sp>
        <p:nvSpPr>
          <p:cNvPr id="7209790" name="ZoneTexte 7209789"/>
          <p:cNvSpPr txBox="1"/>
          <p:nvPr/>
        </p:nvSpPr>
        <p:spPr bwMode="auto">
          <a:xfrm>
            <a:off x="8137379" y="3545637"/>
            <a:ext cx="615127" cy="2438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b="1"/>
              <a:t>HTTPS</a:t>
            </a:r>
          </a:p>
        </p:txBody>
      </p:sp>
      <p:sp>
        <p:nvSpPr>
          <p:cNvPr id="919346968" name="ZoneTexte 919346967"/>
          <p:cNvSpPr txBox="1"/>
          <p:nvPr/>
        </p:nvSpPr>
        <p:spPr bwMode="auto">
          <a:xfrm>
            <a:off x="8137379" y="5115380"/>
            <a:ext cx="615163" cy="2438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b="1"/>
              <a:t>HTTPS</a:t>
            </a:r>
          </a:p>
        </p:txBody>
      </p:sp>
      <p:sp>
        <p:nvSpPr>
          <p:cNvPr id="2053728441" name=" 2053728440"/>
          <p:cNvSpPr/>
          <p:nvPr/>
        </p:nvSpPr>
        <p:spPr bwMode="auto">
          <a:xfrm>
            <a:off x="5324692" y="3937005"/>
            <a:ext cx="104418" cy="365795"/>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pic>
        <p:nvPicPr>
          <p:cNvPr id="16259868" name="Image 16259867"/>
          <p:cNvPicPr>
            <a:picLocks noChangeAspect="1"/>
          </p:cNvPicPr>
          <p:nvPr/>
        </p:nvPicPr>
        <p:blipFill>
          <a:blip r:embed="rId2" cstate="email">
            <a:extLst>
              <a:ext uri="{28A0092B-C50C-407E-A947-70E740481C1C}">
                <a14:useLocalDpi xmlns:a14="http://schemas.microsoft.com/office/drawing/2010/main"/>
              </a:ext>
            </a:extLst>
          </a:blip>
          <a:stretch/>
        </p:blipFill>
        <p:spPr bwMode="auto">
          <a:xfrm>
            <a:off x="5546461" y="4758225"/>
            <a:ext cx="334832" cy="357154"/>
          </a:xfrm>
          <a:prstGeom prst="rect">
            <a:avLst/>
          </a:prstGeom>
        </p:spPr>
      </p:pic>
      <p:pic>
        <p:nvPicPr>
          <p:cNvPr id="462400751" name="Image 462400750"/>
          <p:cNvPicPr>
            <a:picLocks noChangeAspect="1"/>
          </p:cNvPicPr>
          <p:nvPr/>
        </p:nvPicPr>
        <p:blipFill>
          <a:blip r:embed="rId2" cstate="email">
            <a:extLst>
              <a:ext uri="{28A0092B-C50C-407E-A947-70E740481C1C}">
                <a14:useLocalDpi xmlns:a14="http://schemas.microsoft.com/office/drawing/2010/main"/>
              </a:ext>
            </a:extLst>
          </a:blip>
          <a:stretch/>
        </p:blipFill>
        <p:spPr bwMode="auto">
          <a:xfrm>
            <a:off x="5546460" y="3011763"/>
            <a:ext cx="334831" cy="357153"/>
          </a:xfrm>
          <a:prstGeom prst="rect">
            <a:avLst/>
          </a:prstGeom>
        </p:spPr>
      </p:pic>
      <p:pic>
        <p:nvPicPr>
          <p:cNvPr id="1164167254" name="Image 1164167253"/>
          <p:cNvPicPr>
            <a:picLocks noChangeAspect="1"/>
          </p:cNvPicPr>
          <p:nvPr/>
        </p:nvPicPr>
        <p:blipFill>
          <a:blip r:embed="rId2" cstate="email">
            <a:extLst>
              <a:ext uri="{28A0092B-C50C-407E-A947-70E740481C1C}">
                <a14:useLocalDpi xmlns:a14="http://schemas.microsoft.com/office/drawing/2010/main"/>
              </a:ext>
            </a:extLst>
          </a:blip>
          <a:stretch/>
        </p:blipFill>
        <p:spPr bwMode="auto">
          <a:xfrm>
            <a:off x="5546460" y="3011763"/>
            <a:ext cx="334831" cy="357153"/>
          </a:xfrm>
          <a:prstGeom prst="rect">
            <a:avLst/>
          </a:prstGeom>
        </p:spPr>
      </p:pic>
      <p:pic>
        <p:nvPicPr>
          <p:cNvPr id="56209157" name="Image 56209156"/>
          <p:cNvPicPr>
            <a:picLocks noChangeAspect="1"/>
          </p:cNvPicPr>
          <p:nvPr/>
        </p:nvPicPr>
        <p:blipFill>
          <a:blip r:embed="rId2" cstate="email">
            <a:extLst>
              <a:ext uri="{28A0092B-C50C-407E-A947-70E740481C1C}">
                <a14:useLocalDpi xmlns:a14="http://schemas.microsoft.com/office/drawing/2010/main"/>
              </a:ext>
            </a:extLst>
          </a:blip>
          <a:stretch/>
        </p:blipFill>
        <p:spPr bwMode="auto">
          <a:xfrm>
            <a:off x="2012994" y="4302801"/>
            <a:ext cx="334831" cy="35715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10026142" name="Rectangle 23"/>
          <p:cNvSpPr/>
          <p:nvPr/>
        </p:nvSpPr>
        <p:spPr bwMode="auto">
          <a:xfrm>
            <a:off x="108135" y="1054054"/>
            <a:ext cx="3576993" cy="4992322"/>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marL="0" marR="0" lvl="0" indent="0" algn="l" defTabSz="914400">
              <a:lnSpc>
                <a:spcPts val="1298"/>
              </a:lnSpc>
              <a:spcBef>
                <a:spcPts val="598"/>
              </a:spcBef>
              <a:spcAft>
                <a:spcPts val="0"/>
              </a:spcAft>
              <a:buClrTx/>
              <a:buSzTx/>
              <a:buFontTx/>
              <a:buNone/>
              <a:defRPr/>
            </a:pPr>
            <a:r>
              <a:rPr lang="fr-FR" sz="1200" b="1" i="0" u="none" strike="noStrike" cap="none" spc="0">
                <a:ln>
                  <a:noFill/>
                </a:ln>
                <a:solidFill>
                  <a:srgbClr val="000000"/>
                </a:solidFill>
                <a:latin typeface="Marianne"/>
                <a:cs typeface="Arial"/>
              </a:rPr>
              <a:t>Chaîne DevSecOps Primaire</a:t>
            </a:r>
            <a:endParaRPr/>
          </a:p>
        </p:txBody>
      </p:sp>
      <p:sp>
        <p:nvSpPr>
          <p:cNvPr id="675609353" name="TextBox 3"/>
          <p:cNvSpPr txBox="1"/>
          <p:nvPr/>
        </p:nvSpPr>
        <p:spPr bwMode="auto">
          <a:xfrm>
            <a:off x="1869994" y="115951"/>
            <a:ext cx="10104077" cy="457234"/>
          </a:xfrm>
          <a:prstGeom prst="rect">
            <a:avLst/>
          </a:prstGeom>
          <a:noFill/>
        </p:spPr>
        <p:txBody>
          <a:bodyPr wrap="none" rtlCol="0">
            <a:spAutoFit/>
          </a:bodyPr>
          <a:lstStyle/>
          <a:p>
            <a:pPr marL="0" marR="0" lvl="0" indent="0" algn="l" defTabSz="914400">
              <a:lnSpc>
                <a:spcPct val="100000"/>
              </a:lnSpc>
              <a:spcBef>
                <a:spcPts val="0"/>
              </a:spcBef>
              <a:spcAft>
                <a:spcPts val="0"/>
              </a:spcAft>
              <a:buClrTx/>
              <a:buSzTx/>
              <a:buFontTx/>
              <a:buNone/>
              <a:defRPr/>
            </a:pPr>
            <a:r>
              <a:rPr sz="2400">
                <a:solidFill>
                  <a:schemeClr val="accent5">
                    <a:lumMod val="75000"/>
                  </a:schemeClr>
                </a:solidFill>
                <a:latin typeface="Marianne"/>
                <a:ea typeface="Marianne"/>
                <a:cs typeface="Marianne"/>
              </a:rPr>
              <a:t>Logique de fonctionnement DevSecOps </a:t>
            </a:r>
            <a:r>
              <a:rPr sz="2000">
                <a:solidFill>
                  <a:schemeClr val="accent5">
                    <a:lumMod val="75000"/>
                  </a:schemeClr>
                </a:solidFill>
                <a:latin typeface="Marianne"/>
                <a:ea typeface="Marianne"/>
                <a:cs typeface="Marianne"/>
              </a:rPr>
              <a:t>(chaines primaire et secondaire)</a:t>
            </a:r>
          </a:p>
        </p:txBody>
      </p:sp>
      <p:sp>
        <p:nvSpPr>
          <p:cNvPr id="1090215362" name="Rectangle 46"/>
          <p:cNvSpPr/>
          <p:nvPr/>
        </p:nvSpPr>
        <p:spPr bwMode="auto">
          <a:xfrm>
            <a:off x="3810178" y="1054054"/>
            <a:ext cx="5224256" cy="499232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marL="0" marR="0" lvl="0" indent="0" algn="l" defTabSz="914400">
              <a:lnSpc>
                <a:spcPts val="1298"/>
              </a:lnSpc>
              <a:spcBef>
                <a:spcPts val="598"/>
              </a:spcBef>
              <a:spcAft>
                <a:spcPts val="0"/>
              </a:spcAft>
              <a:buClrTx/>
              <a:buSzTx/>
              <a:buFontTx/>
              <a:buNone/>
              <a:defRPr/>
            </a:pPr>
            <a:r>
              <a:rPr lang="fr-FR" sz="1200" b="1" i="0" u="none" strike="noStrike" cap="none" spc="0">
                <a:ln>
                  <a:noFill/>
                </a:ln>
                <a:solidFill>
                  <a:srgbClr val="000000"/>
                </a:solidFill>
                <a:latin typeface="Marianne"/>
                <a:ea typeface="Marianne"/>
                <a:cs typeface="Marianne"/>
              </a:rPr>
              <a:t> OCP Cluster Console + Chaîne DevSecOps Secondaire (plateforme)</a:t>
            </a:r>
            <a:endParaRPr/>
          </a:p>
        </p:txBody>
      </p:sp>
      <p:sp>
        <p:nvSpPr>
          <p:cNvPr id="1414339754" name="Rectangle 47"/>
          <p:cNvSpPr/>
          <p:nvPr/>
        </p:nvSpPr>
        <p:spPr bwMode="auto">
          <a:xfrm>
            <a:off x="9147096" y="1054054"/>
            <a:ext cx="3024864" cy="505013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defRPr/>
            </a:pPr>
            <a:endParaRPr/>
          </a:p>
        </p:txBody>
      </p:sp>
      <p:sp>
        <p:nvSpPr>
          <p:cNvPr id="1095147864" name="Rectangle 49"/>
          <p:cNvSpPr/>
          <p:nvPr/>
        </p:nvSpPr>
        <p:spPr bwMode="auto">
          <a:xfrm>
            <a:off x="970828" y="3329966"/>
            <a:ext cx="2019928" cy="79952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Repository de code (Github et / ou Gitlab) </a:t>
            </a:r>
            <a:r>
              <a:rPr lang="fr-FR" sz="1000" b="0" i="1" u="none" strike="noStrike" cap="none" spc="0">
                <a:ln>
                  <a:noFill/>
                </a:ln>
                <a:solidFill>
                  <a:sysClr val="windowText" lastClr="000000"/>
                </a:solidFill>
                <a:latin typeface="Marianne"/>
                <a:cs typeface="Arial"/>
              </a:rPr>
              <a:t>incluant code source, IaC, Jeux de tests</a:t>
            </a:r>
            <a:endParaRPr/>
          </a:p>
        </p:txBody>
      </p:sp>
      <p:pic>
        <p:nvPicPr>
          <p:cNvPr id="105169206" name="Graphic 2" descr="Male profile with solid fill"/>
          <p:cNvPicPr>
            <a:picLocks noChangeAspect="1"/>
          </p:cNvPicPr>
          <p:nvPr/>
        </p:nvPicPr>
        <p:blipFill>
          <a:blip r:embed="rId2" cstate="email">
            <a:extLst>
              <a:ext uri="{28A0092B-C50C-407E-A947-70E740481C1C}">
                <a14:useLocalDpi xmlns:a14="http://schemas.microsoft.com/office/drawing/2010/main"/>
              </a:ext>
            </a:extLst>
          </a:blip>
          <a:stretch/>
        </p:blipFill>
        <p:spPr bwMode="auto">
          <a:xfrm>
            <a:off x="346616" y="1412270"/>
            <a:ext cx="345065" cy="345065"/>
          </a:xfrm>
          <a:prstGeom prst="rect">
            <a:avLst/>
          </a:prstGeom>
        </p:spPr>
      </p:pic>
      <p:sp>
        <p:nvSpPr>
          <p:cNvPr id="514611003" name="TextBox 50"/>
          <p:cNvSpPr txBox="1"/>
          <p:nvPr/>
        </p:nvSpPr>
        <p:spPr bwMode="auto">
          <a:xfrm>
            <a:off x="102947" y="1744578"/>
            <a:ext cx="825447" cy="243875"/>
          </a:xfrm>
          <a:prstGeom prst="rect">
            <a:avLst/>
          </a:prstGeom>
          <a:noFill/>
        </p:spPr>
        <p:txBody>
          <a:bodyPr wrap="none" rtlCol="0">
            <a:spAutoFit/>
          </a:bodyPr>
          <a:lstStyle/>
          <a:p>
            <a:pPr marL="0" marR="0" lvl="0" indent="0" algn="l" defTabSz="914400">
              <a:lnSpc>
                <a:spcPct val="100000"/>
              </a:lnSpc>
              <a:spcBef>
                <a:spcPts val="0"/>
              </a:spcBef>
              <a:spcAft>
                <a:spcPts val="0"/>
              </a:spcAft>
              <a:buClrTx/>
              <a:buSzTx/>
              <a:buFontTx/>
              <a:buNone/>
              <a:defRPr/>
            </a:pPr>
            <a:r>
              <a:rPr lang="fr-FR" sz="1000" b="0" i="0" u="none" strike="noStrike" cap="none" spc="0">
                <a:ln>
                  <a:noFill/>
                </a:ln>
                <a:solidFill>
                  <a:srgbClr val="000000"/>
                </a:solidFill>
                <a:latin typeface="Marianne"/>
                <a:cs typeface="Arial"/>
              </a:rPr>
              <a:t>Dev Projet</a:t>
            </a:r>
            <a:endParaRPr/>
          </a:p>
        </p:txBody>
      </p:sp>
      <p:sp>
        <p:nvSpPr>
          <p:cNvPr id="1883209894" name="TextBox 57"/>
          <p:cNvSpPr txBox="1"/>
          <p:nvPr/>
        </p:nvSpPr>
        <p:spPr bwMode="auto">
          <a:xfrm>
            <a:off x="770324" y="1341542"/>
            <a:ext cx="1513434" cy="243873"/>
          </a:xfrm>
          <a:prstGeom prst="rect">
            <a:avLst/>
          </a:prstGeom>
          <a:noFill/>
        </p:spPr>
        <p:txBody>
          <a:bodyPr wrap="square" rtlCol="0">
            <a:spAutoFit/>
          </a:bodyPr>
          <a:lstStyle/>
          <a:p>
            <a:pPr marL="195762" lvl="0" indent="-195762" algn="ctr" defTabSz="914400">
              <a:lnSpc>
                <a:spcPct val="100000"/>
              </a:lnSpc>
              <a:spcBef>
                <a:spcPts val="0"/>
              </a:spcBef>
              <a:spcAft>
                <a:spcPts val="0"/>
              </a:spcAft>
              <a:buAutoNum type="arabicParenBoth"/>
              <a:defRPr/>
            </a:pPr>
            <a:r>
              <a:rPr lang="fr-FR" sz="1000" b="1" i="1" u="none" strike="noStrike" cap="none" spc="0">
                <a:ln>
                  <a:noFill/>
                </a:ln>
                <a:solidFill>
                  <a:srgbClr val="000000"/>
                </a:solidFill>
                <a:latin typeface="Marianne"/>
                <a:cs typeface="Arial"/>
              </a:rPr>
              <a:t>push/Pull de code</a:t>
            </a:r>
            <a:endParaRPr b="1"/>
          </a:p>
        </p:txBody>
      </p:sp>
      <p:sp>
        <p:nvSpPr>
          <p:cNvPr id="216448078" name="Rectangle 66"/>
          <p:cNvSpPr/>
          <p:nvPr/>
        </p:nvSpPr>
        <p:spPr bwMode="auto">
          <a:xfrm>
            <a:off x="6064099" y="2732361"/>
            <a:ext cx="1304179" cy="483704"/>
          </a:xfrm>
          <a:prstGeom prst="rect">
            <a:avLst/>
          </a:prstGeom>
          <a:solidFill>
            <a:schemeClr val="accent2">
              <a:lumMod val="20000"/>
              <a:lumOff val="80000"/>
            </a:schemeClr>
          </a:solidFill>
          <a:ln w="6349" cap="flat" cmpd="sng" algn="ctr">
            <a:solidFill>
              <a:srgbClr val="80808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1" i="0" u="none" strike="noStrike" cap="none" spc="0">
                <a:ln>
                  <a:noFill/>
                </a:ln>
                <a:solidFill>
                  <a:sysClr val="windowText" lastClr="000000"/>
                </a:solidFill>
                <a:latin typeface="Marianne"/>
                <a:cs typeface="Arial"/>
              </a:rPr>
              <a:t>(4) Build, tests et déploiement</a:t>
            </a:r>
            <a:endParaRPr sz="1000" b="1" i="0" u="none" strike="noStrike" cap="none" spc="0">
              <a:ln>
                <a:noFill/>
              </a:ln>
              <a:solidFill>
                <a:sysClr val="windowText" lastClr="000000"/>
              </a:solidFill>
              <a:highlight>
                <a:srgbClr val="FFFF00"/>
              </a:highlight>
              <a:latin typeface="Marianne"/>
              <a:cs typeface="Arial"/>
            </a:endParaRPr>
          </a:p>
        </p:txBody>
      </p:sp>
      <p:sp>
        <p:nvSpPr>
          <p:cNvPr id="1805668768" name="Rectangle 71"/>
          <p:cNvSpPr/>
          <p:nvPr/>
        </p:nvSpPr>
        <p:spPr bwMode="auto">
          <a:xfrm>
            <a:off x="6064099" y="3791193"/>
            <a:ext cx="1302001" cy="1859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4.3 Déploiement</a:t>
            </a:r>
            <a:endParaRPr sz="1000" b="0" i="0" u="none" strike="noStrike" cap="none" spc="0">
              <a:ln>
                <a:noFill/>
              </a:ln>
              <a:solidFill>
                <a:sysClr val="windowText" lastClr="000000"/>
              </a:solidFill>
              <a:latin typeface="Marianne"/>
              <a:cs typeface="Arial"/>
            </a:endParaRPr>
          </a:p>
        </p:txBody>
      </p:sp>
      <p:sp>
        <p:nvSpPr>
          <p:cNvPr id="1581223281" name="Rectangle 96"/>
          <p:cNvSpPr/>
          <p:nvPr/>
        </p:nvSpPr>
        <p:spPr bwMode="auto">
          <a:xfrm>
            <a:off x="6097392" y="1432254"/>
            <a:ext cx="1270886" cy="839608"/>
          </a:xfrm>
          <a:prstGeom prst="rect">
            <a:avLst/>
          </a:prstGeom>
          <a:solidFill>
            <a:schemeClr val="accent4">
              <a:lumMod val="20000"/>
              <a:lumOff val="80000"/>
            </a:schemeClr>
          </a:solidFill>
          <a:ln w="6349" cap="flat" cmpd="sng" algn="ctr">
            <a:solidFill>
              <a:schemeClr val="bg1">
                <a:lumMod val="50196"/>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Repository interne  </a:t>
            </a:r>
            <a:r>
              <a:rPr lang="fr-FR" sz="1000" b="0" i="1" u="none" strike="noStrike" cap="none" spc="0">
                <a:ln>
                  <a:noFill/>
                </a:ln>
                <a:solidFill>
                  <a:sysClr val="windowText" lastClr="000000"/>
                </a:solidFill>
                <a:latin typeface="Marianne"/>
                <a:cs typeface="Arial"/>
              </a:rPr>
              <a:t>code source Infra + App</a:t>
            </a:r>
            <a:endParaRPr/>
          </a:p>
        </p:txBody>
      </p:sp>
      <p:cxnSp>
        <p:nvCxnSpPr>
          <p:cNvPr id="1689238284" name="Connector: Elbow 158"/>
          <p:cNvCxnSpPr>
            <a:cxnSpLocks/>
          </p:cNvCxnSpPr>
          <p:nvPr/>
        </p:nvCxnSpPr>
        <p:spPr bwMode="auto">
          <a:xfrm>
            <a:off x="691681" y="1585291"/>
            <a:ext cx="823320" cy="1744674"/>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76262515" name="Rectangle 68"/>
          <p:cNvSpPr/>
          <p:nvPr/>
        </p:nvSpPr>
        <p:spPr bwMode="auto">
          <a:xfrm>
            <a:off x="6064099" y="3256677"/>
            <a:ext cx="1304179" cy="264186"/>
          </a:xfrm>
          <a:prstGeom prst="rect">
            <a:avLst/>
          </a:prstGeom>
          <a:solidFill>
            <a:schemeClr val="bg1">
              <a:lumMod val="95000"/>
            </a:schemeClr>
          </a:solidFill>
          <a:ln w="6349" cap="flat" cmpd="sng" algn="ctr">
            <a:solidFill>
              <a:schemeClr val="bg1">
                <a:lumMod val="50196"/>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fr-FR" sz="1000" b="0" i="1" u="none" strike="noStrike" cap="none" spc="0">
              <a:ln>
                <a:noFill/>
              </a:ln>
              <a:solidFill>
                <a:sysClr val="windowText" lastClr="000000"/>
              </a:solidFill>
              <a:latin typeface="Marianne"/>
              <a:cs typeface="Arial"/>
            </a:endParaRPr>
          </a:p>
          <a:p>
            <a:pPr marL="0" marR="0" lvl="0" indent="0" algn="ctr" defTabSz="914400">
              <a:lnSpc>
                <a:spcPct val="100000"/>
              </a:lnSpc>
              <a:spcBef>
                <a:spcPts val="0"/>
              </a:spcBef>
              <a:spcAft>
                <a:spcPts val="0"/>
              </a:spcAft>
              <a:buClrTx/>
              <a:buSzTx/>
              <a:buFontTx/>
              <a:buNone/>
              <a:defRPr/>
            </a:pPr>
            <a:r>
              <a:rPr lang="fr-FR" sz="1000" b="1" i="0" u="none" strike="noStrike" cap="none" spc="0">
                <a:ln>
                  <a:noFill/>
                </a:ln>
                <a:solidFill>
                  <a:srgbClr val="FF0000"/>
                </a:solidFill>
                <a:latin typeface="Marianne"/>
                <a:cs typeface="Arial"/>
              </a:rPr>
              <a:t>4.1 SAST</a:t>
            </a:r>
            <a:endParaRPr sz="1000" b="0" i="0" u="none" strike="noStrike" cap="none" spc="0">
              <a:ln>
                <a:noFill/>
              </a:ln>
              <a:solidFill>
                <a:sysClr val="windowText" lastClr="000000"/>
              </a:solidFill>
              <a:latin typeface="Marianne"/>
              <a:cs typeface="Arial"/>
            </a:endParaRPr>
          </a:p>
          <a:p>
            <a:pPr marL="0" marR="0" lvl="0" indent="0" algn="ctr" defTabSz="914400">
              <a:lnSpc>
                <a:spcPct val="100000"/>
              </a:lnSpc>
              <a:spcBef>
                <a:spcPts val="0"/>
              </a:spcBef>
              <a:spcAft>
                <a:spcPts val="0"/>
              </a:spcAft>
              <a:buClrTx/>
              <a:buSzTx/>
              <a:buFontTx/>
              <a:buNone/>
              <a:defRPr/>
            </a:pPr>
            <a:endParaRPr sz="1000" b="0" i="1" u="none" strike="noStrike" cap="none" spc="0">
              <a:ln>
                <a:noFill/>
              </a:ln>
              <a:solidFill>
                <a:sysClr val="windowText" lastClr="000000"/>
              </a:solidFill>
              <a:highlight>
                <a:srgbClr val="FFFF00"/>
              </a:highlight>
              <a:latin typeface="Marianne"/>
              <a:cs typeface="Arial"/>
            </a:endParaRPr>
          </a:p>
        </p:txBody>
      </p:sp>
      <p:pic>
        <p:nvPicPr>
          <p:cNvPr id="2084941362" name="Picture 4" descr="Shape&#10;&#10;Description automatically generated with medium confidence"/>
          <p:cNvPicPr>
            <a:picLocks noChangeAspect="1"/>
          </p:cNvPicPr>
          <p:nvPr/>
        </p:nvPicPr>
        <p:blipFill>
          <a:blip r:embed="rId3" cstate="email">
            <a:extLst>
              <a:ext uri="{28A0092B-C50C-407E-A947-70E740481C1C}">
                <a14:useLocalDpi xmlns:a14="http://schemas.microsoft.com/office/drawing/2010/main"/>
              </a:ext>
            </a:extLst>
          </a:blip>
          <a:stretch/>
        </p:blipFill>
        <p:spPr bwMode="auto">
          <a:xfrm>
            <a:off x="1556425" y="3021840"/>
            <a:ext cx="510570" cy="288726"/>
          </a:xfrm>
          <a:prstGeom prst="rect">
            <a:avLst/>
          </a:prstGeom>
        </p:spPr>
      </p:pic>
      <p:pic>
        <p:nvPicPr>
          <p:cNvPr id="2005085481" name="Google Shape;115;p4"/>
          <p:cNvPicPr/>
          <p:nvPr/>
        </p:nvPicPr>
        <p:blipFill>
          <a:blip r:embed="rId4" cstate="email">
            <a:alphaModFix/>
            <a:extLst>
              <a:ext uri="{28A0092B-C50C-407E-A947-70E740481C1C}">
                <a14:useLocalDpi xmlns:a14="http://schemas.microsoft.com/office/drawing/2010/main"/>
              </a:ext>
            </a:extLst>
          </a:blip>
          <a:stretch/>
        </p:blipFill>
        <p:spPr bwMode="auto">
          <a:xfrm>
            <a:off x="1980792" y="3071702"/>
            <a:ext cx="259876" cy="288726"/>
          </a:xfrm>
          <a:prstGeom prst="rect">
            <a:avLst/>
          </a:prstGeom>
          <a:noFill/>
          <a:ln>
            <a:noFill/>
          </a:ln>
        </p:spPr>
      </p:pic>
      <p:pic>
        <p:nvPicPr>
          <p:cNvPr id="1688107577" name="Google Shape;115;p4"/>
          <p:cNvPicPr/>
          <p:nvPr/>
        </p:nvPicPr>
        <p:blipFill>
          <a:blip r:embed="rId4" cstate="email">
            <a:alphaModFix/>
            <a:extLst>
              <a:ext uri="{28A0092B-C50C-407E-A947-70E740481C1C}">
                <a14:useLocalDpi xmlns:a14="http://schemas.microsoft.com/office/drawing/2010/main"/>
              </a:ext>
            </a:extLst>
          </a:blip>
          <a:stretch/>
        </p:blipFill>
        <p:spPr bwMode="auto">
          <a:xfrm>
            <a:off x="7008759" y="1304636"/>
            <a:ext cx="259876" cy="288726"/>
          </a:xfrm>
          <a:prstGeom prst="rect">
            <a:avLst/>
          </a:prstGeom>
          <a:noFill/>
          <a:ln>
            <a:noFill/>
          </a:ln>
        </p:spPr>
      </p:pic>
      <p:sp>
        <p:nvSpPr>
          <p:cNvPr id="1275016878" name="Rectangle 74"/>
          <p:cNvSpPr/>
          <p:nvPr/>
        </p:nvSpPr>
        <p:spPr bwMode="auto">
          <a:xfrm>
            <a:off x="7886588" y="3710179"/>
            <a:ext cx="1053378" cy="616253"/>
          </a:xfrm>
          <a:prstGeom prst="rect">
            <a:avLst/>
          </a:prstGeom>
          <a:solidFill>
            <a:schemeClr val="accent6">
              <a:lumMod val="20000"/>
              <a:lumOff val="80000"/>
            </a:schemeClr>
          </a:solidFill>
          <a:ln w="6349" cap="flat" cmpd="sng" algn="ctr">
            <a:solidFill>
              <a:schemeClr val="bg1">
                <a:lumMod val="50196"/>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Registry </a:t>
            </a:r>
          </a:p>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Conteneurs</a:t>
            </a:r>
          </a:p>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applicatifs</a:t>
            </a:r>
          </a:p>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homologués</a:t>
            </a:r>
            <a:endParaRPr lang="fr-FR" sz="1000" b="0" i="0" u="none" strike="noStrike" cap="none" spc="0">
              <a:ln>
                <a:noFill/>
              </a:ln>
              <a:solidFill>
                <a:sysClr val="windowText" lastClr="000000"/>
              </a:solidFill>
              <a:highlight>
                <a:srgbClr val="FFFF00"/>
              </a:highlight>
              <a:latin typeface="Marianne"/>
              <a:cs typeface="Arial"/>
            </a:endParaRPr>
          </a:p>
        </p:txBody>
      </p:sp>
      <p:pic>
        <p:nvPicPr>
          <p:cNvPr id="217351445" name="Image 217351444"/>
          <p:cNvPicPr>
            <a:picLocks noChangeAspect="1"/>
          </p:cNvPicPr>
          <p:nvPr/>
        </p:nvPicPr>
        <p:blipFill>
          <a:blip r:embed="rId5" cstate="email">
            <a:extLst>
              <a:ext uri="{28A0092B-C50C-407E-A947-70E740481C1C}">
                <a14:useLocalDpi xmlns:a14="http://schemas.microsoft.com/office/drawing/2010/main"/>
              </a:ext>
            </a:extLst>
          </a:blip>
          <a:stretch/>
        </p:blipFill>
        <p:spPr bwMode="auto">
          <a:xfrm>
            <a:off x="7804973" y="2333403"/>
            <a:ext cx="338353" cy="338353"/>
          </a:xfrm>
          <a:prstGeom prst="rect">
            <a:avLst/>
          </a:prstGeom>
        </p:spPr>
      </p:pic>
      <p:sp>
        <p:nvSpPr>
          <p:cNvPr id="415634289" name="Rectangle 68"/>
          <p:cNvSpPr/>
          <p:nvPr/>
        </p:nvSpPr>
        <p:spPr bwMode="auto">
          <a:xfrm>
            <a:off x="7211333" y="4686841"/>
            <a:ext cx="1076747" cy="328926"/>
          </a:xfrm>
          <a:prstGeom prst="rect">
            <a:avLst/>
          </a:prstGeom>
          <a:solidFill>
            <a:schemeClr val="bg1">
              <a:lumMod val="95000"/>
            </a:schemeClr>
          </a:solidFill>
          <a:ln w="6349" cap="flat" cmpd="sng" algn="ctr">
            <a:solidFill>
              <a:schemeClr val="bg1">
                <a:lumMod val="50196"/>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1" i="0" u="none" strike="noStrike" cap="none" spc="0">
                <a:ln>
                  <a:noFill/>
                </a:ln>
                <a:solidFill>
                  <a:srgbClr val="FF0000"/>
                </a:solidFill>
                <a:latin typeface="Marianne"/>
                <a:cs typeface="Arial"/>
              </a:rPr>
              <a:t>4.4 Scan CVE</a:t>
            </a:r>
            <a:endParaRPr sz="1000" b="1" i="0" u="none" strike="noStrike" cap="none" spc="0">
              <a:ln>
                <a:noFill/>
              </a:ln>
              <a:solidFill>
                <a:srgbClr val="FF0000"/>
              </a:solidFill>
              <a:highlight>
                <a:srgbClr val="FFFF00"/>
              </a:highlight>
              <a:latin typeface="Marianne"/>
              <a:cs typeface="Arial"/>
            </a:endParaRPr>
          </a:p>
        </p:txBody>
      </p:sp>
      <p:cxnSp>
        <p:nvCxnSpPr>
          <p:cNvPr id="1572094673" name="Connecteur droit 1572094672"/>
          <p:cNvCxnSpPr>
            <a:cxnSpLocks/>
          </p:cNvCxnSpPr>
          <p:nvPr/>
        </p:nvCxnSpPr>
        <p:spPr bwMode="auto">
          <a:xfrm flipV="1">
            <a:off x="3810178" y="6239432"/>
            <a:ext cx="8361781" cy="0"/>
          </a:xfrm>
          <a:prstGeom prst="line">
            <a:avLst/>
          </a:prstGeom>
          <a:ln w="9525" cap="flat" cmpd="sng" algn="ctr">
            <a:solidFill>
              <a:schemeClr val="accent1">
                <a:shade val="95000"/>
                <a:satMod val="105000"/>
              </a:schemeClr>
            </a:solidFill>
            <a:prstDash val="solid"/>
            <a:headEnd type="arrow"/>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703116576" name="ZoneTexte 1703116575"/>
          <p:cNvSpPr txBox="1"/>
          <p:nvPr/>
        </p:nvSpPr>
        <p:spPr bwMode="auto">
          <a:xfrm>
            <a:off x="5246627" y="6268744"/>
            <a:ext cx="1953697" cy="274356"/>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200"/>
              <a:t>Homologation en continue</a:t>
            </a:r>
          </a:p>
        </p:txBody>
      </p:sp>
      <p:cxnSp>
        <p:nvCxnSpPr>
          <p:cNvPr id="2010927203" name="Connecteur en angle 2010927202"/>
          <p:cNvCxnSpPr>
            <a:cxnSpLocks/>
            <a:endCxn id="1275016878" idx="1"/>
          </p:cNvCxnSpPr>
          <p:nvPr/>
        </p:nvCxnSpPr>
        <p:spPr bwMode="auto">
          <a:prstGeom prst="bentConnector4">
            <a:avLst>
              <a:gd name="adj1" fmla="val 0"/>
              <a:gd name="adj2" fmla="val 0"/>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558888866" name="Connecteur en angle 558888865"/>
          <p:cNvCxnSpPr>
            <a:cxnSpLocks/>
          </p:cNvCxnSpPr>
          <p:nvPr/>
        </p:nvCxnSpPr>
        <p:spPr bwMode="auto">
          <a:xfrm>
            <a:off x="7388884" y="3907116"/>
            <a:ext cx="460362" cy="222379"/>
          </a:xfrm>
          <a:prstGeom prst="bentConnector5">
            <a:avLst>
              <a:gd name="adj1" fmla="val 34559"/>
              <a:gd name="adj2" fmla="val 50201"/>
              <a:gd name="adj3" fmla="val 35398"/>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982221633" name="Connecteur en angle 982221632"/>
          <p:cNvCxnSpPr>
            <a:cxnSpLocks/>
            <a:stCxn id="1275016878" idx="2"/>
            <a:endCxn id="415634289" idx="3"/>
          </p:cNvCxnSpPr>
          <p:nvPr/>
        </p:nvCxnSpPr>
        <p:spPr bwMode="auto">
          <a:xfrm rot="5399976">
            <a:off x="8088243" y="4526271"/>
            <a:ext cx="524871" cy="125195"/>
          </a:xfrm>
          <a:prstGeom prst="bentConnector2">
            <a:avLst/>
          </a:prstGeom>
          <a:ln w="9525" cap="flat" cmpd="sng" algn="ctr">
            <a:solidFill>
              <a:schemeClr val="accent1">
                <a:shade val="95000"/>
                <a:satMod val="105000"/>
              </a:schemeClr>
            </a:solidFill>
            <a:prstDash val="solid"/>
            <a:headEnd type="triangle"/>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768741440" name="Connecteur en angle 768741439"/>
          <p:cNvCxnSpPr>
            <a:cxnSpLocks/>
          </p:cNvCxnSpPr>
          <p:nvPr/>
        </p:nvCxnSpPr>
        <p:spPr bwMode="auto">
          <a:xfrm rot="16199932" flipH="1">
            <a:off x="4059599" y="996597"/>
            <a:ext cx="45720" cy="1833306"/>
          </a:xfrm>
          <a:prstGeom prst="bentConnector2">
            <a:avLst/>
          </a:prstGeom>
          <a:ln w="9525" cap="flat" cmpd="sng" algn="ctr">
            <a:solidFill>
              <a:schemeClr val="accent1">
                <a:shade val="95000"/>
                <a:satMod val="105000"/>
              </a:schemeClr>
            </a:solidFill>
            <a:prstDash val="solid"/>
            <a:tailEnd type="triangle" len="med"/>
          </a:ln>
        </p:spPr>
        <p:style>
          <a:lnRef idx="1">
            <a:schemeClr val="accent1">
              <a:shade val="50000"/>
            </a:schemeClr>
          </a:lnRef>
          <a:fillRef idx="0">
            <a:schemeClr val="accent1"/>
          </a:fillRef>
          <a:effectRef idx="0">
            <a:schemeClr val="accent1"/>
          </a:effectRef>
          <a:fontRef idx="minor">
            <a:schemeClr val="tx1"/>
          </a:fontRef>
        </p:style>
      </p:cxnSp>
      <p:sp>
        <p:nvSpPr>
          <p:cNvPr id="830321022" name="TextBox 57"/>
          <p:cNvSpPr txBox="1"/>
          <p:nvPr/>
        </p:nvSpPr>
        <p:spPr bwMode="auto">
          <a:xfrm>
            <a:off x="9690121" y="677025"/>
            <a:ext cx="2365903" cy="243874"/>
          </a:xfrm>
          <a:prstGeom prst="rect">
            <a:avLst/>
          </a:prstGeom>
          <a:noFill/>
        </p:spPr>
        <p:txBody>
          <a:bodyPr wrap="square" rtlCol="0">
            <a:spAutoFit/>
          </a:bodyPr>
          <a:lstStyle/>
          <a:p>
            <a:pPr lvl="0" algn="l" defTabSz="914400">
              <a:lnSpc>
                <a:spcPct val="100000"/>
              </a:lnSpc>
              <a:spcBef>
                <a:spcPts val="0"/>
              </a:spcBef>
              <a:spcAft>
                <a:spcPts val="0"/>
              </a:spcAft>
              <a:defRPr/>
            </a:pPr>
            <a:r>
              <a:rPr lang="fr-FR" sz="1000" b="1" i="1" u="none" strike="noStrike" cap="none" spc="0">
                <a:ln>
                  <a:noFill/>
                </a:ln>
                <a:solidFill>
                  <a:srgbClr val="000000"/>
                </a:solidFill>
                <a:latin typeface="Marianne"/>
                <a:cs typeface="Arial"/>
              </a:rPr>
              <a:t>(2b) Get Synchronisation de code</a:t>
            </a:r>
            <a:endParaRPr b="1"/>
          </a:p>
        </p:txBody>
      </p:sp>
      <p:cxnSp>
        <p:nvCxnSpPr>
          <p:cNvPr id="1109951586" name="Connecteur en angle 1109951585"/>
          <p:cNvCxnSpPr>
            <a:cxnSpLocks/>
          </p:cNvCxnSpPr>
          <p:nvPr/>
        </p:nvCxnSpPr>
        <p:spPr bwMode="auto">
          <a:xfrm rot="10799954" flipV="1">
            <a:off x="1949470" y="2180046"/>
            <a:ext cx="4114631" cy="785227"/>
          </a:xfrm>
          <a:prstGeom prst="bentConnector2">
            <a:avLst/>
          </a:prstGeom>
          <a:ln w="9525" cap="flat" cmpd="sng" algn="ctr">
            <a:solidFill>
              <a:schemeClr val="accent1">
                <a:shade val="95000"/>
                <a:satMod val="105000"/>
              </a:schemeClr>
            </a:solidFill>
            <a:prstDash val="solid"/>
            <a:tailEnd type="triangle" len="med"/>
          </a:ln>
        </p:spPr>
        <p:style>
          <a:lnRef idx="1">
            <a:schemeClr val="accent1">
              <a:shade val="50000"/>
            </a:schemeClr>
          </a:lnRef>
          <a:fillRef idx="0">
            <a:schemeClr val="accent1"/>
          </a:fillRef>
          <a:effectRef idx="0">
            <a:schemeClr val="accent1"/>
          </a:effectRef>
          <a:fontRef idx="minor">
            <a:schemeClr val="tx1"/>
          </a:fontRef>
        </p:style>
      </p:cxnSp>
      <p:sp>
        <p:nvSpPr>
          <p:cNvPr id="1444843423" name="TextBox 57"/>
          <p:cNvSpPr txBox="1"/>
          <p:nvPr/>
        </p:nvSpPr>
        <p:spPr bwMode="auto">
          <a:xfrm>
            <a:off x="3291498" y="1559197"/>
            <a:ext cx="1777791" cy="396275"/>
          </a:xfrm>
          <a:prstGeom prst="rect">
            <a:avLst/>
          </a:prstGeom>
          <a:noFill/>
        </p:spPr>
        <p:txBody>
          <a:bodyPr wrap="square" rtlCol="0">
            <a:spAutoFit/>
          </a:bodyPr>
          <a:lstStyle/>
          <a:p>
            <a:pPr lvl="0" algn="l" defTabSz="914400">
              <a:lnSpc>
                <a:spcPct val="100000"/>
              </a:lnSpc>
              <a:spcBef>
                <a:spcPts val="0"/>
              </a:spcBef>
              <a:spcAft>
                <a:spcPts val="0"/>
              </a:spcAft>
              <a:defRPr/>
            </a:pPr>
            <a:r>
              <a:rPr lang="fr-FR" sz="1000" b="1" i="0" u="none" strike="noStrike" cap="none" spc="0">
                <a:ln>
                  <a:noFill/>
                </a:ln>
                <a:solidFill>
                  <a:srgbClr val="000000"/>
                </a:solidFill>
                <a:latin typeface="Marianne"/>
                <a:cs typeface="Arial"/>
              </a:rPr>
              <a:t>(2) Création de la chaîne secondaire du projet </a:t>
            </a:r>
            <a:endParaRPr sz="1000" b="1" i="0" u="none" strike="noStrike" cap="none" spc="0">
              <a:ln>
                <a:noFill/>
              </a:ln>
              <a:solidFill>
                <a:srgbClr val="000000"/>
              </a:solidFill>
              <a:latin typeface="Marianne"/>
              <a:cs typeface="Arial"/>
            </a:endParaRPr>
          </a:p>
        </p:txBody>
      </p:sp>
      <p:pic>
        <p:nvPicPr>
          <p:cNvPr id="647641712" name="Graphic 2" descr="Male profile with solid fill"/>
          <p:cNvPicPr>
            <a:picLocks noChangeAspect="1"/>
          </p:cNvPicPr>
          <p:nvPr/>
        </p:nvPicPr>
        <p:blipFill>
          <a:blip r:embed="rId6" cstate="email">
            <a:extLst>
              <a:ext uri="{28A0092B-C50C-407E-A947-70E740481C1C}">
                <a14:useLocalDpi xmlns:a14="http://schemas.microsoft.com/office/drawing/2010/main"/>
              </a:ext>
            </a:extLst>
          </a:blip>
          <a:stretch/>
        </p:blipFill>
        <p:spPr bwMode="auto">
          <a:xfrm>
            <a:off x="2505510" y="1333282"/>
            <a:ext cx="353325" cy="353325"/>
          </a:xfrm>
          <a:prstGeom prst="rect">
            <a:avLst/>
          </a:prstGeom>
        </p:spPr>
      </p:pic>
      <p:sp>
        <p:nvSpPr>
          <p:cNvPr id="1144283953" name="TextBox 50"/>
          <p:cNvSpPr txBox="1"/>
          <p:nvPr/>
        </p:nvSpPr>
        <p:spPr bwMode="auto">
          <a:xfrm>
            <a:off x="2615087" y="1783765"/>
            <a:ext cx="182988" cy="365795"/>
          </a:xfrm>
          <a:prstGeom prst="rect">
            <a:avLst/>
          </a:prstGeom>
          <a:noFill/>
        </p:spPr>
        <p:txBody>
          <a:bodyPr wrap="none" rtlCol="0">
            <a:spAutoFit/>
          </a:bodyPr>
          <a:lstStyle/>
          <a:p>
            <a:pPr marL="0" marR="0" lvl="0" indent="0" algn="l" defTabSz="914400">
              <a:lnSpc>
                <a:spcPct val="100000"/>
              </a:lnSpc>
              <a:spcBef>
                <a:spcPts val="0"/>
              </a:spcBef>
              <a:spcAft>
                <a:spcPts val="0"/>
              </a:spcAft>
              <a:buClrTx/>
              <a:buSzTx/>
              <a:buFontTx/>
              <a:buNone/>
              <a:defRPr/>
            </a:pPr>
            <a:endParaRPr/>
          </a:p>
        </p:txBody>
      </p:sp>
      <p:sp>
        <p:nvSpPr>
          <p:cNvPr id="1219234896" name="TextBox 50"/>
          <p:cNvSpPr txBox="1"/>
          <p:nvPr/>
        </p:nvSpPr>
        <p:spPr bwMode="auto">
          <a:xfrm>
            <a:off x="2066996" y="1686608"/>
            <a:ext cx="1157083" cy="396275"/>
          </a:xfrm>
          <a:prstGeom prst="rect">
            <a:avLst/>
          </a:prstGeom>
          <a:noFill/>
        </p:spPr>
        <p:txBody>
          <a:bodyPr wrap="none" rtlCol="0">
            <a:spAutoFit/>
          </a:bodyPr>
          <a:lstStyle/>
          <a:p>
            <a:pPr marL="0" marR="0" lvl="0" indent="0" algn="l" defTabSz="914400">
              <a:lnSpc>
                <a:spcPct val="100000"/>
              </a:lnSpc>
              <a:spcBef>
                <a:spcPts val="0"/>
              </a:spcBef>
              <a:spcAft>
                <a:spcPts val="0"/>
              </a:spcAft>
              <a:buClrTx/>
              <a:buSzTx/>
              <a:buFontTx/>
              <a:buNone/>
              <a:defRPr/>
            </a:pPr>
            <a:r>
              <a:rPr lang="fr-FR" sz="1000" b="0" i="0" u="none" strike="noStrike" cap="none" spc="0">
                <a:ln>
                  <a:noFill/>
                </a:ln>
                <a:solidFill>
                  <a:srgbClr val="000000"/>
                </a:solidFill>
                <a:latin typeface="Marianne"/>
                <a:cs typeface="Arial"/>
              </a:rPr>
              <a:t>Membre équipe</a:t>
            </a:r>
          </a:p>
          <a:p>
            <a:pPr marL="0" marR="0" lvl="0" indent="0" algn="l" defTabSz="914400">
              <a:lnSpc>
                <a:spcPct val="100000"/>
              </a:lnSpc>
              <a:spcBef>
                <a:spcPts val="0"/>
              </a:spcBef>
              <a:spcAft>
                <a:spcPts val="0"/>
              </a:spcAft>
              <a:buClrTx/>
              <a:buSzTx/>
              <a:buFontTx/>
              <a:buNone/>
              <a:defRPr/>
            </a:pPr>
            <a:r>
              <a:rPr lang="fr-FR" sz="1000" b="0" i="0" u="none" strike="noStrike" cap="none" spc="0">
                <a:ln>
                  <a:noFill/>
                </a:ln>
                <a:solidFill>
                  <a:srgbClr val="000000"/>
                </a:solidFill>
                <a:latin typeface="Marianne"/>
                <a:cs typeface="Arial"/>
              </a:rPr>
              <a:t>  Projet</a:t>
            </a:r>
            <a:endParaRPr/>
          </a:p>
        </p:txBody>
      </p:sp>
      <p:grpSp>
        <p:nvGrpSpPr>
          <p:cNvPr id="1709168524" name="Group 164"/>
          <p:cNvGrpSpPr/>
          <p:nvPr/>
        </p:nvGrpSpPr>
        <p:grpSpPr bwMode="auto">
          <a:xfrm>
            <a:off x="814969" y="4239584"/>
            <a:ext cx="2315772" cy="1041511"/>
            <a:chOff x="0" y="0"/>
            <a:chExt cx="2315772" cy="1041511"/>
          </a:xfrm>
        </p:grpSpPr>
        <p:sp>
          <p:nvSpPr>
            <p:cNvPr id="1227471345" name="Rectangle: Rounded Corners 51"/>
            <p:cNvSpPr/>
            <p:nvPr/>
          </p:nvSpPr>
          <p:spPr bwMode="auto">
            <a:xfrm>
              <a:off x="0" y="41614"/>
              <a:ext cx="2315772" cy="999896"/>
            </a:xfrm>
            <a:prstGeom prst="roundRect">
              <a:avLst>
                <a:gd name="adj" fmla="val 16667"/>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fr-FR" sz="1800" b="0" i="0" u="none" strike="noStrike" cap="none" spc="0">
                <a:ln>
                  <a:noFill/>
                </a:ln>
                <a:solidFill>
                  <a:srgbClr val="FFFFFF"/>
                </a:solidFill>
                <a:latin typeface="Arial"/>
                <a:cs typeface="Arial"/>
              </a:endParaRPr>
            </a:p>
          </p:txBody>
        </p:sp>
        <p:pic>
          <p:nvPicPr>
            <p:cNvPr id="574311021" name="Google Shape;90;p4"/>
            <p:cNvPicPr/>
            <p:nvPr/>
          </p:nvPicPr>
          <p:blipFill>
            <a:blip r:embed="rId7" cstate="email">
              <a:alphaModFix/>
              <a:extLst>
                <a:ext uri="{28A0092B-C50C-407E-A947-70E740481C1C}">
                  <a14:useLocalDpi xmlns:a14="http://schemas.microsoft.com/office/drawing/2010/main"/>
                </a:ext>
              </a:extLst>
            </a:blip>
            <a:stretch/>
          </p:blipFill>
          <p:spPr bwMode="auto">
            <a:xfrm flipH="1">
              <a:off x="983502" y="456498"/>
              <a:ext cx="367694" cy="301959"/>
            </a:xfrm>
            <a:prstGeom prst="rect">
              <a:avLst/>
            </a:prstGeom>
            <a:noFill/>
            <a:ln>
              <a:noFill/>
            </a:ln>
          </p:spPr>
        </p:pic>
        <p:sp>
          <p:nvSpPr>
            <p:cNvPr id="1894889466" name="TextBox 89"/>
            <p:cNvSpPr txBox="1"/>
            <p:nvPr/>
          </p:nvSpPr>
          <p:spPr bwMode="auto">
            <a:xfrm>
              <a:off x="685387" y="703039"/>
              <a:ext cx="1061698" cy="274356"/>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fr-FR" sz="1200" b="0" i="0" u="sng" strike="noStrike" cap="none" spc="0">
                  <a:ln>
                    <a:noFill/>
                  </a:ln>
                  <a:solidFill>
                    <a:srgbClr val="000000"/>
                  </a:solidFill>
                  <a:latin typeface="Marianne"/>
                  <a:cs typeface="Arial"/>
                </a:rPr>
                <a:t>Kubernetes</a:t>
              </a:r>
              <a:endParaRPr/>
            </a:p>
          </p:txBody>
        </p:sp>
        <p:sp>
          <p:nvSpPr>
            <p:cNvPr id="587083828" name="ZoneTexte 18"/>
            <p:cNvSpPr txBox="1"/>
            <p:nvPr/>
          </p:nvSpPr>
          <p:spPr bwMode="auto">
            <a:xfrm>
              <a:off x="101791" y="85036"/>
              <a:ext cx="1457183" cy="274356"/>
            </a:xfrm>
            <a:prstGeom prst="rect">
              <a:avLst/>
            </a:prstGeom>
            <a:noFill/>
          </p:spPr>
          <p:txBody>
            <a:bodyPr wrap="square" rtlCol="0">
              <a:spAutoFit/>
            </a:bodyPr>
            <a:lstStyle/>
            <a:p>
              <a:pPr marL="0" marR="0" lvl="0" indent="0" algn="l" defTabSz="914400">
                <a:lnSpc>
                  <a:spcPct val="100000"/>
                </a:lnSpc>
                <a:spcBef>
                  <a:spcPts val="0"/>
                </a:spcBef>
                <a:spcAft>
                  <a:spcPts val="0"/>
                </a:spcAft>
                <a:buClr>
                  <a:srgbClr val="000000"/>
                </a:buClr>
                <a:buSzTx/>
                <a:buFont typeface="Arial"/>
                <a:buNone/>
                <a:defRPr/>
              </a:pPr>
              <a:r>
                <a:rPr lang="fr-FR" sz="1200" b="1" i="0" u="none" strike="noStrike" cap="none" spc="0">
                  <a:ln>
                    <a:noFill/>
                  </a:ln>
                  <a:solidFill>
                    <a:srgbClr val="000000"/>
                  </a:solidFill>
                  <a:latin typeface="Marianne"/>
                  <a:cs typeface="Arial"/>
                </a:rPr>
                <a:t>Cluster de dev</a:t>
              </a:r>
              <a:endParaRPr sz="1200" b="1" i="0" u="none" strike="noStrike" cap="none" spc="0">
                <a:ln>
                  <a:noFill/>
                </a:ln>
                <a:solidFill>
                  <a:srgbClr val="000000"/>
                </a:solidFill>
                <a:latin typeface="Marianne"/>
                <a:cs typeface="Arial"/>
              </a:endParaRPr>
            </a:p>
          </p:txBody>
        </p:sp>
        <p:pic>
          <p:nvPicPr>
            <p:cNvPr id="2006796745" name="Graphic 55" descr="Server with solid fill"/>
            <p:cNvPicPr>
              <a:picLocks noChangeAspect="1"/>
            </p:cNvPicPr>
            <p:nvPr/>
          </p:nvPicPr>
          <p:blipFill>
            <a:blip r:embed="rId8" cstate="email">
              <a:extLst>
                <a:ext uri="{28A0092B-C50C-407E-A947-70E740481C1C}">
                  <a14:useLocalDpi xmlns:a14="http://schemas.microsoft.com/office/drawing/2010/main"/>
                </a:ext>
              </a:extLst>
            </a:blip>
            <a:stretch/>
          </p:blipFill>
          <p:spPr bwMode="auto">
            <a:xfrm>
              <a:off x="324762" y="475575"/>
              <a:ext cx="389397" cy="364235"/>
            </a:xfrm>
            <a:prstGeom prst="rect">
              <a:avLst/>
            </a:prstGeom>
          </p:spPr>
        </p:pic>
        <p:pic>
          <p:nvPicPr>
            <p:cNvPr id="233612852" name="Graphic 59" descr="Cloud with solid fill"/>
            <p:cNvPicPr>
              <a:picLocks noChangeAspect="1"/>
            </p:cNvPicPr>
            <p:nvPr/>
          </p:nvPicPr>
          <p:blipFill>
            <a:blip r:embed="rId9" cstate="email">
              <a:extLst>
                <a:ext uri="{28A0092B-C50C-407E-A947-70E740481C1C}">
                  <a14:useLocalDpi xmlns:a14="http://schemas.microsoft.com/office/drawing/2010/main"/>
                </a:ext>
              </a:extLst>
            </a:blip>
            <a:stretch/>
          </p:blipFill>
          <p:spPr bwMode="auto">
            <a:xfrm>
              <a:off x="1430182" y="0"/>
              <a:ext cx="518934" cy="485402"/>
            </a:xfrm>
            <a:prstGeom prst="rect">
              <a:avLst/>
            </a:prstGeom>
          </p:spPr>
        </p:pic>
      </p:grpSp>
      <p:sp>
        <p:nvSpPr>
          <p:cNvPr id="1114893905" name=" 1114893904"/>
          <p:cNvSpPr/>
          <p:nvPr/>
        </p:nvSpPr>
        <p:spPr bwMode="auto">
          <a:xfrm>
            <a:off x="10063719" y="5061672"/>
            <a:ext cx="45791" cy="365795"/>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pic>
        <p:nvPicPr>
          <p:cNvPr id="1069337325" name="Image 1069337324"/>
          <p:cNvPicPr>
            <a:picLocks noChangeAspect="1"/>
          </p:cNvPicPr>
          <p:nvPr/>
        </p:nvPicPr>
        <p:blipFill>
          <a:blip r:embed="rId10" cstate="email">
            <a:extLst>
              <a:ext uri="{28A0092B-C50C-407E-A947-70E740481C1C}">
                <a14:useLocalDpi xmlns:a14="http://schemas.microsoft.com/office/drawing/2010/main"/>
              </a:ext>
            </a:extLst>
          </a:blip>
          <a:stretch/>
        </p:blipFill>
        <p:spPr bwMode="auto">
          <a:xfrm>
            <a:off x="5258306" y="3265511"/>
            <a:ext cx="777570" cy="189836"/>
          </a:xfrm>
          <a:prstGeom prst="rect">
            <a:avLst/>
          </a:prstGeom>
        </p:spPr>
      </p:pic>
      <p:sp>
        <p:nvSpPr>
          <p:cNvPr id="1262132333" name="ZoneTexte 1262132332"/>
          <p:cNvSpPr txBox="1"/>
          <p:nvPr/>
        </p:nvSpPr>
        <p:spPr bwMode="auto">
          <a:xfrm>
            <a:off x="3254108" y="1967607"/>
            <a:ext cx="1855642" cy="24387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000" b="1"/>
              <a:t>(3) Synchro chaîne primaire</a:t>
            </a:r>
          </a:p>
        </p:txBody>
      </p:sp>
      <p:sp>
        <p:nvSpPr>
          <p:cNvPr id="1724977477" name="Flèche vers la droite 1724977476"/>
          <p:cNvSpPr/>
          <p:nvPr/>
        </p:nvSpPr>
        <p:spPr bwMode="auto">
          <a:xfrm>
            <a:off x="5910644" y="1823064"/>
            <a:ext cx="174112" cy="204838"/>
          </a:xfrm>
          <a:prstGeom prst="rightArrow">
            <a:avLst>
              <a:gd name="adj1" fmla="val 50000"/>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pic>
        <p:nvPicPr>
          <p:cNvPr id="825085154" name="Google Shape;115;p4"/>
          <p:cNvPicPr/>
          <p:nvPr/>
        </p:nvPicPr>
        <p:blipFill>
          <a:blip r:embed="rId4" cstate="email">
            <a:alphaModFix/>
            <a:extLst>
              <a:ext uri="{28A0092B-C50C-407E-A947-70E740481C1C}">
                <a14:useLocalDpi xmlns:a14="http://schemas.microsoft.com/office/drawing/2010/main"/>
              </a:ext>
            </a:extLst>
          </a:blip>
          <a:stretch/>
        </p:blipFill>
        <p:spPr bwMode="auto">
          <a:xfrm>
            <a:off x="7018508" y="2416027"/>
            <a:ext cx="259876" cy="288726"/>
          </a:xfrm>
          <a:prstGeom prst="rect">
            <a:avLst/>
          </a:prstGeom>
          <a:noFill/>
          <a:ln>
            <a:noFill/>
          </a:ln>
        </p:spPr>
      </p:pic>
      <p:cxnSp>
        <p:nvCxnSpPr>
          <p:cNvPr id="499060311" name="Connecteur en angle 499060310"/>
          <p:cNvCxnSpPr>
            <a:cxnSpLocks/>
          </p:cNvCxnSpPr>
          <p:nvPr/>
        </p:nvCxnSpPr>
        <p:spPr bwMode="auto">
          <a:xfrm rot="10799954" flipV="1">
            <a:off x="1949469" y="2180045"/>
            <a:ext cx="4114630" cy="785226"/>
          </a:xfrm>
          <a:prstGeom prst="bentConnector2">
            <a:avLst/>
          </a:prstGeom>
          <a:ln w="9525" cap="flat" cmpd="sng" algn="ctr">
            <a:solidFill>
              <a:schemeClr val="accent1">
                <a:shade val="95000"/>
                <a:satMod val="105000"/>
              </a:schemeClr>
            </a:solidFill>
            <a:prstDash val="solid"/>
            <a:tailEnd type="triangle" len="med"/>
          </a:ln>
        </p:spPr>
        <p:style>
          <a:lnRef idx="1">
            <a:schemeClr val="accent1">
              <a:shade val="50000"/>
            </a:schemeClr>
          </a:lnRef>
          <a:fillRef idx="0">
            <a:schemeClr val="accent1"/>
          </a:fillRef>
          <a:effectRef idx="0">
            <a:schemeClr val="accent1"/>
          </a:effectRef>
          <a:fontRef idx="minor">
            <a:schemeClr val="tx1"/>
          </a:fontRef>
        </p:style>
      </p:cxnSp>
      <p:cxnSp>
        <p:nvCxnSpPr>
          <p:cNvPr id="666873264" name="Connecteur en angle 666873263"/>
          <p:cNvCxnSpPr>
            <a:cxnSpLocks/>
          </p:cNvCxnSpPr>
          <p:nvPr/>
        </p:nvCxnSpPr>
        <p:spPr bwMode="auto">
          <a:xfrm rot="10799954" flipV="1">
            <a:off x="6680799" y="2271864"/>
            <a:ext cx="45720" cy="520777"/>
          </a:xfrm>
          <a:prstGeom prst="bentConnector2">
            <a:avLst/>
          </a:prstGeom>
          <a:ln w="9525" cap="flat" cmpd="sng" algn="ctr">
            <a:solidFill>
              <a:schemeClr val="accent1">
                <a:shade val="95000"/>
                <a:satMod val="105000"/>
              </a:schemeClr>
            </a:solidFill>
            <a:prstDash val="solid"/>
            <a:tailEnd type="triangle" len="med"/>
          </a:ln>
        </p:spPr>
        <p:style>
          <a:lnRef idx="1">
            <a:schemeClr val="accent1">
              <a:shade val="50000"/>
            </a:schemeClr>
          </a:lnRef>
          <a:fillRef idx="0">
            <a:schemeClr val="accent1"/>
          </a:fillRef>
          <a:effectRef idx="0">
            <a:schemeClr val="accent1"/>
          </a:effectRef>
          <a:fontRef idx="minor">
            <a:schemeClr val="tx1"/>
          </a:fontRef>
        </p:style>
      </p:cxnSp>
      <p:sp>
        <p:nvSpPr>
          <p:cNvPr id="2136161149" name="ZoneTexte 2136161148"/>
          <p:cNvSpPr txBox="1"/>
          <p:nvPr/>
        </p:nvSpPr>
        <p:spPr bwMode="auto">
          <a:xfrm rot="16199969">
            <a:off x="6304531" y="2410315"/>
            <a:ext cx="479426" cy="24387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000"/>
              <a:t>Hook</a:t>
            </a:r>
          </a:p>
        </p:txBody>
      </p:sp>
      <p:sp>
        <p:nvSpPr>
          <p:cNvPr id="234638192" name=" 234638191"/>
          <p:cNvSpPr/>
          <p:nvPr/>
        </p:nvSpPr>
        <p:spPr bwMode="auto">
          <a:xfrm>
            <a:off x="5968559" y="3291840"/>
            <a:ext cx="254916" cy="365795"/>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pic>
        <p:nvPicPr>
          <p:cNvPr id="1253429284" name="Image 1253429283"/>
          <p:cNvPicPr>
            <a:picLocks noChangeAspect="1"/>
          </p:cNvPicPr>
          <p:nvPr/>
        </p:nvPicPr>
        <p:blipFill>
          <a:blip r:embed="rId11" cstate="email">
            <a:extLst>
              <a:ext uri="{28A0092B-C50C-407E-A947-70E740481C1C}">
                <a14:useLocalDpi xmlns:a14="http://schemas.microsoft.com/office/drawing/2010/main"/>
              </a:ext>
            </a:extLst>
          </a:blip>
          <a:stretch/>
        </p:blipFill>
        <p:spPr bwMode="auto">
          <a:xfrm>
            <a:off x="7749708" y="3699097"/>
            <a:ext cx="265574" cy="253621"/>
          </a:xfrm>
          <a:prstGeom prst="rect">
            <a:avLst/>
          </a:prstGeom>
        </p:spPr>
      </p:pic>
      <p:sp>
        <p:nvSpPr>
          <p:cNvPr id="985105827" name="Rectangle 71"/>
          <p:cNvSpPr/>
          <p:nvPr/>
        </p:nvSpPr>
        <p:spPr bwMode="auto">
          <a:xfrm>
            <a:off x="6084757" y="3550217"/>
            <a:ext cx="1283521" cy="212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0" i="0" u="none" strike="noStrike" cap="none" spc="0">
                <a:ln>
                  <a:noFill/>
                </a:ln>
                <a:solidFill>
                  <a:sysClr val="windowText" lastClr="000000"/>
                </a:solidFill>
                <a:latin typeface="Marianne"/>
                <a:cs typeface="Arial"/>
              </a:rPr>
              <a:t>4.2 Tests</a:t>
            </a:r>
            <a:endParaRPr sz="1000" b="0" i="0" u="none" strike="noStrike" cap="none" spc="0">
              <a:ln>
                <a:noFill/>
              </a:ln>
              <a:solidFill>
                <a:sysClr val="windowText" lastClr="000000"/>
              </a:solidFill>
              <a:latin typeface="Marianne"/>
              <a:cs typeface="Arial"/>
            </a:endParaRPr>
          </a:p>
        </p:txBody>
      </p:sp>
      <p:sp>
        <p:nvSpPr>
          <p:cNvPr id="678869436" name=" 678869435"/>
          <p:cNvSpPr/>
          <p:nvPr/>
        </p:nvSpPr>
        <p:spPr bwMode="auto">
          <a:xfrm>
            <a:off x="12815512" y="4832870"/>
            <a:ext cx="45791" cy="365795"/>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pic>
        <p:nvPicPr>
          <p:cNvPr id="1291467384" name="Image 1291467383"/>
          <p:cNvPicPr>
            <a:picLocks noChangeAspect="1"/>
          </p:cNvPicPr>
          <p:nvPr/>
        </p:nvPicPr>
        <p:blipFill>
          <a:blip r:embed="rId12" cstate="email">
            <a:extLst>
              <a:ext uri="{28A0092B-C50C-407E-A947-70E740481C1C}">
                <a14:useLocalDpi xmlns:a14="http://schemas.microsoft.com/office/drawing/2010/main"/>
              </a:ext>
            </a:extLst>
          </a:blip>
          <a:stretch/>
        </p:blipFill>
        <p:spPr bwMode="auto">
          <a:xfrm>
            <a:off x="6846952" y="4324278"/>
            <a:ext cx="519149" cy="544750"/>
          </a:xfrm>
          <a:prstGeom prst="rect">
            <a:avLst/>
          </a:prstGeom>
        </p:spPr>
      </p:pic>
      <p:sp>
        <p:nvSpPr>
          <p:cNvPr id="1250943197" name="ZoneTexte 1250943196"/>
          <p:cNvSpPr txBox="1"/>
          <p:nvPr/>
        </p:nvSpPr>
        <p:spPr bwMode="auto">
          <a:xfrm>
            <a:off x="9310967" y="1075403"/>
            <a:ext cx="2460476" cy="274356"/>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200" b="1"/>
              <a:t>OCP Cluster(s) d’applications</a:t>
            </a:r>
          </a:p>
        </p:txBody>
      </p:sp>
      <p:sp>
        <p:nvSpPr>
          <p:cNvPr id="705873975" name="Rectangle 66"/>
          <p:cNvSpPr/>
          <p:nvPr/>
        </p:nvSpPr>
        <p:spPr bwMode="auto">
          <a:xfrm>
            <a:off x="7849247" y="2704754"/>
            <a:ext cx="1090728" cy="550916"/>
          </a:xfrm>
          <a:prstGeom prst="rect">
            <a:avLst/>
          </a:prstGeom>
          <a:solidFill>
            <a:schemeClr val="accent2">
              <a:lumMod val="20000"/>
              <a:lumOff val="80000"/>
            </a:schemeClr>
          </a:solidFill>
          <a:ln w="6349" cap="flat" cmpd="sng" algn="ctr">
            <a:solidFill>
              <a:srgbClr val="80808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1" i="0" u="none" strike="noStrike" cap="none" spc="0">
                <a:ln>
                  <a:noFill/>
                </a:ln>
                <a:solidFill>
                  <a:sysClr val="windowText" lastClr="000000"/>
                </a:solidFill>
                <a:latin typeface="Marianne"/>
                <a:cs typeface="Arial"/>
              </a:rPr>
              <a:t>(5) Argo Hook</a:t>
            </a:r>
            <a:endParaRPr sz="1000" b="1" i="0" u="none" strike="noStrike" cap="none" spc="0">
              <a:ln>
                <a:noFill/>
              </a:ln>
              <a:solidFill>
                <a:sysClr val="windowText" lastClr="000000"/>
              </a:solidFill>
              <a:highlight>
                <a:srgbClr val="FFFF00"/>
              </a:highlight>
              <a:latin typeface="Marianne"/>
              <a:cs typeface="Arial"/>
            </a:endParaRPr>
          </a:p>
        </p:txBody>
      </p:sp>
      <p:sp>
        <p:nvSpPr>
          <p:cNvPr id="1763628469" name="Rectangle 74"/>
          <p:cNvSpPr/>
          <p:nvPr/>
        </p:nvSpPr>
        <p:spPr bwMode="auto">
          <a:xfrm>
            <a:off x="5079426" y="1605123"/>
            <a:ext cx="783819" cy="616253"/>
          </a:xfrm>
          <a:prstGeom prst="rect">
            <a:avLst/>
          </a:prstGeom>
          <a:solidFill>
            <a:schemeClr val="accent5">
              <a:lumMod val="40000"/>
              <a:lumOff val="60000"/>
            </a:schemeClr>
          </a:solidFill>
          <a:ln w="6349" cap="flat" cmpd="sng" algn="ctr">
            <a:solidFill>
              <a:schemeClr val="bg1">
                <a:lumMod val="50196"/>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1" i="0" u="none" strike="noStrike" cap="none" spc="0">
                <a:ln>
                  <a:noFill/>
                </a:ln>
                <a:solidFill>
                  <a:sysClr val="windowText" lastClr="000000"/>
                </a:solidFill>
                <a:latin typeface="Marianne"/>
                <a:cs typeface="Arial"/>
              </a:rPr>
              <a:t>Console</a:t>
            </a:r>
            <a:endParaRPr sz="1000" b="1" i="0" u="none" strike="noStrike" cap="none" spc="0">
              <a:ln>
                <a:noFill/>
              </a:ln>
              <a:solidFill>
                <a:sysClr val="windowText" lastClr="000000"/>
              </a:solidFill>
              <a:highlight>
                <a:srgbClr val="FFFF00"/>
              </a:highlight>
              <a:latin typeface="Marianne"/>
              <a:cs typeface="Arial"/>
            </a:endParaRPr>
          </a:p>
        </p:txBody>
      </p:sp>
      <p:sp>
        <p:nvSpPr>
          <p:cNvPr id="150912805" name="Rectangle 71"/>
          <p:cNvSpPr/>
          <p:nvPr/>
        </p:nvSpPr>
        <p:spPr bwMode="auto">
          <a:xfrm>
            <a:off x="5079426" y="1497602"/>
            <a:ext cx="783819" cy="21849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600" b="1" i="0" u="none" strike="noStrike" cap="none" spc="0">
                <a:ln>
                  <a:noFill/>
                </a:ln>
                <a:solidFill>
                  <a:sysClr val="windowText" lastClr="000000"/>
                </a:solidFill>
                <a:latin typeface="Marianne"/>
                <a:cs typeface="Arial"/>
              </a:rPr>
              <a:t>Orchestrateur</a:t>
            </a:r>
          </a:p>
          <a:p>
            <a:pPr marL="0" marR="0" lvl="0" indent="0" algn="ctr" defTabSz="914400">
              <a:lnSpc>
                <a:spcPct val="100000"/>
              </a:lnSpc>
              <a:spcBef>
                <a:spcPts val="0"/>
              </a:spcBef>
              <a:spcAft>
                <a:spcPts val="0"/>
              </a:spcAft>
              <a:buClrTx/>
              <a:buSzTx/>
              <a:buFontTx/>
              <a:buNone/>
              <a:defRPr/>
            </a:pPr>
            <a:r>
              <a:rPr lang="fr-FR" sz="600" b="1" i="0" u="none" strike="noStrike" cap="none" spc="0">
                <a:ln>
                  <a:noFill/>
                </a:ln>
                <a:solidFill>
                  <a:sysClr val="windowText" lastClr="000000"/>
                </a:solidFill>
                <a:latin typeface="Marianne"/>
                <a:cs typeface="Arial"/>
              </a:rPr>
              <a:t>console</a:t>
            </a:r>
            <a:endParaRPr sz="1100" b="1"/>
          </a:p>
        </p:txBody>
      </p:sp>
      <p:sp>
        <p:nvSpPr>
          <p:cNvPr id="1680178857" name="Rectangle: Rounded Corners 51"/>
          <p:cNvSpPr/>
          <p:nvPr/>
        </p:nvSpPr>
        <p:spPr bwMode="auto">
          <a:xfrm>
            <a:off x="9433869" y="1463479"/>
            <a:ext cx="2673145" cy="4476842"/>
          </a:xfrm>
          <a:prstGeom prst="roundRect">
            <a:avLst>
              <a:gd name="adj" fmla="val 16667"/>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fr-FR" sz="1800" b="0" i="0" u="none" strike="noStrike" cap="none" spc="0">
              <a:ln>
                <a:noFill/>
              </a:ln>
              <a:solidFill>
                <a:srgbClr val="FFFFFF"/>
              </a:solidFill>
              <a:latin typeface="Arial"/>
              <a:cs typeface="Arial"/>
            </a:endParaRPr>
          </a:p>
        </p:txBody>
      </p:sp>
      <p:sp>
        <p:nvSpPr>
          <p:cNvPr id="1123114267" name=" 1123114266"/>
          <p:cNvSpPr/>
          <p:nvPr/>
        </p:nvSpPr>
        <p:spPr bwMode="auto">
          <a:xfrm rot="16199969">
            <a:off x="15378373" y="3918938"/>
            <a:ext cx="48931" cy="365795"/>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pic>
        <p:nvPicPr>
          <p:cNvPr id="1233493407" name="Image 1233493406"/>
          <p:cNvPicPr>
            <a:picLocks noChangeAspect="1"/>
          </p:cNvPicPr>
          <p:nvPr/>
        </p:nvPicPr>
        <p:blipFill>
          <a:blip r:embed="rId13" cstate="email">
            <a:extLst>
              <a:ext uri="{28A0092B-C50C-407E-A947-70E740481C1C}">
                <a14:useLocalDpi xmlns:a14="http://schemas.microsoft.com/office/drawing/2010/main"/>
              </a:ext>
            </a:extLst>
          </a:blip>
          <a:stretch/>
        </p:blipFill>
        <p:spPr bwMode="auto">
          <a:xfrm rot="16199969">
            <a:off x="9822382" y="2659304"/>
            <a:ext cx="794076" cy="620789"/>
          </a:xfrm>
          <a:prstGeom prst="rect">
            <a:avLst/>
          </a:prstGeom>
        </p:spPr>
      </p:pic>
      <p:cxnSp>
        <p:nvCxnSpPr>
          <p:cNvPr id="2" name="Connecteur droit 1"/>
          <p:cNvCxnSpPr>
            <a:cxnSpLocks/>
          </p:cNvCxnSpPr>
          <p:nvPr/>
        </p:nvCxnSpPr>
        <p:spPr bwMode="auto">
          <a:xfrm>
            <a:off x="8939975" y="2990284"/>
            <a:ext cx="903573" cy="0"/>
          </a:xfrm>
          <a:prstGeom prst="line">
            <a:avLst/>
          </a:prstGeom>
          <a:ln>
            <a:headEnd type="arrow" len="me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567701736" name="ZoneTexte 567701735"/>
          <p:cNvSpPr txBox="1"/>
          <p:nvPr/>
        </p:nvSpPr>
        <p:spPr bwMode="auto">
          <a:xfrm>
            <a:off x="9067341" y="2796048"/>
            <a:ext cx="860670" cy="24387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000"/>
              <a:t>5.1 Synchro</a:t>
            </a:r>
          </a:p>
        </p:txBody>
      </p:sp>
      <p:sp>
        <p:nvSpPr>
          <p:cNvPr id="498352419" name="Rectangle 68"/>
          <p:cNvSpPr/>
          <p:nvPr/>
        </p:nvSpPr>
        <p:spPr bwMode="auto">
          <a:xfrm>
            <a:off x="10541133" y="2572660"/>
            <a:ext cx="1304178" cy="264186"/>
          </a:xfrm>
          <a:prstGeom prst="rect">
            <a:avLst/>
          </a:prstGeom>
          <a:solidFill>
            <a:schemeClr val="bg1">
              <a:lumMod val="95000"/>
            </a:schemeClr>
          </a:solidFill>
          <a:ln w="6349" cap="flat" cmpd="sng" algn="ctr">
            <a:solidFill>
              <a:schemeClr val="bg1">
                <a:lumMod val="50196"/>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fr-FR" sz="1000" b="0" i="1" u="none" strike="noStrike" cap="none" spc="0">
              <a:ln>
                <a:noFill/>
              </a:ln>
              <a:solidFill>
                <a:sysClr val="windowText" lastClr="000000"/>
              </a:solidFill>
              <a:latin typeface="Marianne"/>
              <a:cs typeface="Arial"/>
            </a:endParaRPr>
          </a:p>
          <a:p>
            <a:pPr marL="0" marR="0" lvl="0" indent="0" algn="ctr" defTabSz="914400">
              <a:lnSpc>
                <a:spcPct val="100000"/>
              </a:lnSpc>
              <a:spcBef>
                <a:spcPts val="0"/>
              </a:spcBef>
              <a:spcAft>
                <a:spcPts val="0"/>
              </a:spcAft>
              <a:buClrTx/>
              <a:buSzTx/>
              <a:buFontTx/>
              <a:buNone/>
              <a:defRPr/>
            </a:pPr>
            <a:r>
              <a:rPr lang="fr-FR" sz="1000" b="1" i="0" u="none" strike="noStrike" cap="none" spc="0">
                <a:ln>
                  <a:noFill/>
                </a:ln>
                <a:solidFill>
                  <a:srgbClr val="FF0000"/>
                </a:solidFill>
                <a:latin typeface="Marianne"/>
                <a:cs typeface="Arial"/>
              </a:rPr>
              <a:t>6.1 Mutating</a:t>
            </a:r>
            <a:endParaRPr sz="1000" b="0" i="0" u="none" strike="noStrike" cap="none" spc="0">
              <a:ln>
                <a:noFill/>
              </a:ln>
              <a:solidFill>
                <a:sysClr val="windowText" lastClr="000000"/>
              </a:solidFill>
              <a:latin typeface="Marianne"/>
              <a:cs typeface="Arial"/>
            </a:endParaRPr>
          </a:p>
          <a:p>
            <a:pPr marL="0" marR="0" lvl="0" indent="0" algn="ctr" defTabSz="914400">
              <a:lnSpc>
                <a:spcPct val="100000"/>
              </a:lnSpc>
              <a:spcBef>
                <a:spcPts val="0"/>
              </a:spcBef>
              <a:spcAft>
                <a:spcPts val="0"/>
              </a:spcAft>
              <a:buClrTx/>
              <a:buSzTx/>
              <a:buFontTx/>
              <a:buNone/>
              <a:defRPr/>
            </a:pPr>
            <a:endParaRPr sz="1000" b="0" i="1" u="none" strike="noStrike" cap="none" spc="0">
              <a:ln>
                <a:noFill/>
              </a:ln>
              <a:solidFill>
                <a:sysClr val="windowText" lastClr="000000"/>
              </a:solidFill>
              <a:highlight>
                <a:srgbClr val="FFFF00"/>
              </a:highlight>
              <a:latin typeface="Marianne"/>
              <a:cs typeface="Arial"/>
            </a:endParaRPr>
          </a:p>
        </p:txBody>
      </p:sp>
      <p:sp>
        <p:nvSpPr>
          <p:cNvPr id="973744898" name="Rectangle 68"/>
          <p:cNvSpPr/>
          <p:nvPr/>
        </p:nvSpPr>
        <p:spPr bwMode="auto">
          <a:xfrm>
            <a:off x="10541133" y="2986802"/>
            <a:ext cx="1304178" cy="333030"/>
          </a:xfrm>
          <a:prstGeom prst="rect">
            <a:avLst/>
          </a:prstGeom>
          <a:solidFill>
            <a:schemeClr val="bg1">
              <a:lumMod val="95000"/>
            </a:schemeClr>
          </a:solidFill>
          <a:ln w="6349" cap="flat" cmpd="sng" algn="ctr">
            <a:solidFill>
              <a:schemeClr val="bg1">
                <a:lumMod val="50196"/>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fr-FR" sz="1000" b="0" i="1" u="none" strike="noStrike" cap="none" spc="0">
              <a:ln>
                <a:noFill/>
              </a:ln>
              <a:solidFill>
                <a:sysClr val="windowText" lastClr="000000"/>
              </a:solidFill>
              <a:latin typeface="Marianne"/>
              <a:cs typeface="Arial"/>
            </a:endParaRPr>
          </a:p>
          <a:p>
            <a:pPr marL="0" marR="0" lvl="0" indent="0" algn="ctr" defTabSz="914400">
              <a:lnSpc>
                <a:spcPct val="100000"/>
              </a:lnSpc>
              <a:spcBef>
                <a:spcPts val="0"/>
              </a:spcBef>
              <a:spcAft>
                <a:spcPts val="0"/>
              </a:spcAft>
              <a:buClrTx/>
              <a:buSzTx/>
              <a:buFontTx/>
              <a:buNone/>
              <a:defRPr/>
            </a:pPr>
            <a:r>
              <a:rPr lang="fr-FR" sz="1000" b="1" i="0" u="none" strike="noStrike" cap="none" spc="0">
                <a:ln>
                  <a:noFill/>
                </a:ln>
                <a:solidFill>
                  <a:srgbClr val="FF0000"/>
                </a:solidFill>
                <a:latin typeface="Marianne"/>
                <a:cs typeface="Arial"/>
              </a:rPr>
              <a:t>6.2 Validating policies</a:t>
            </a:r>
            <a:endParaRPr sz="1000" b="0" i="0" u="none" strike="noStrike" cap="none" spc="0">
              <a:ln>
                <a:noFill/>
              </a:ln>
              <a:solidFill>
                <a:sysClr val="windowText" lastClr="000000"/>
              </a:solidFill>
              <a:latin typeface="Marianne"/>
              <a:cs typeface="Arial"/>
            </a:endParaRPr>
          </a:p>
          <a:p>
            <a:pPr marL="0" marR="0" lvl="0" indent="0" algn="ctr" defTabSz="914400">
              <a:lnSpc>
                <a:spcPct val="100000"/>
              </a:lnSpc>
              <a:spcBef>
                <a:spcPts val="0"/>
              </a:spcBef>
              <a:spcAft>
                <a:spcPts val="0"/>
              </a:spcAft>
              <a:buClrTx/>
              <a:buSzTx/>
              <a:buFontTx/>
              <a:buNone/>
              <a:defRPr/>
            </a:pPr>
            <a:endParaRPr sz="1000" b="0" i="1" u="none" strike="noStrike" cap="none" spc="0">
              <a:ln>
                <a:noFill/>
              </a:ln>
              <a:solidFill>
                <a:sysClr val="windowText" lastClr="000000"/>
              </a:solidFill>
              <a:highlight>
                <a:srgbClr val="FFFF00"/>
              </a:highlight>
              <a:latin typeface="Marianne"/>
              <a:cs typeface="Arial"/>
            </a:endParaRPr>
          </a:p>
        </p:txBody>
      </p:sp>
      <p:sp>
        <p:nvSpPr>
          <p:cNvPr id="541393888" name="Autre processus 541393887"/>
          <p:cNvSpPr/>
          <p:nvPr/>
        </p:nvSpPr>
        <p:spPr bwMode="auto">
          <a:xfrm>
            <a:off x="10541133" y="3852028"/>
            <a:ext cx="1304178" cy="400804"/>
          </a:xfrm>
          <a:prstGeom prst="flowChartAlternateProcess">
            <a:avLst/>
          </a:prstGeom>
          <a:solidFill>
            <a:schemeClr val="bg2">
              <a:lumMod val="20000"/>
              <a:lumOff val="80000"/>
            </a:schemeClr>
          </a:solidFill>
          <a:ln w="25400" cap="flat" cmpd="sng" algn="ctr">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sz="1600">
                <a:solidFill>
                  <a:schemeClr val="tx1"/>
                </a:solidFill>
              </a:rPr>
              <a:t>API Server</a:t>
            </a:r>
          </a:p>
        </p:txBody>
      </p:sp>
      <p:cxnSp>
        <p:nvCxnSpPr>
          <p:cNvPr id="3" name="Connecteur droit 2"/>
          <p:cNvCxnSpPr>
            <a:cxnSpLocks/>
            <a:stCxn id="973744898" idx="2"/>
            <a:endCxn id="541393888" idx="0"/>
          </p:cNvCxnSpPr>
          <p:nvPr/>
        </p:nvCxnSpPr>
        <p:spPr bwMode="auto">
          <a:xfrm rot="5399976">
            <a:off x="10927125" y="3585930"/>
            <a:ext cx="532195" cy="0"/>
          </a:xfrm>
          <a:prstGeom prst="line">
            <a:avLst/>
          </a:prstGeom>
          <a:ln w="9525" cap="flat" cmpd="sng" algn="ctr">
            <a:solidFill>
              <a:schemeClr val="accent1">
                <a:shade val="95000"/>
                <a:satMod val="105000"/>
              </a:schemeClr>
            </a:solidFill>
            <a:prstDash val="solid"/>
            <a:headEnd type="none" len="me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295362323" name="Autre processus 295362322"/>
          <p:cNvSpPr/>
          <p:nvPr/>
        </p:nvSpPr>
        <p:spPr bwMode="auto">
          <a:xfrm>
            <a:off x="9690121" y="4563467"/>
            <a:ext cx="1182951" cy="1064706"/>
          </a:xfrm>
          <a:prstGeom prst="flowChartAlternate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47483145" name="ZoneTexte 147483144"/>
          <p:cNvSpPr txBox="1"/>
          <p:nvPr/>
        </p:nvSpPr>
        <p:spPr bwMode="auto">
          <a:xfrm>
            <a:off x="9710403" y="4537177"/>
            <a:ext cx="1229104" cy="2438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1000"/>
              <a:t>Namespace projet</a:t>
            </a:r>
          </a:p>
        </p:txBody>
      </p:sp>
      <p:sp>
        <p:nvSpPr>
          <p:cNvPr id="749097835" name="Autre processus 749097834"/>
          <p:cNvSpPr/>
          <p:nvPr/>
        </p:nvSpPr>
        <p:spPr bwMode="auto">
          <a:xfrm>
            <a:off x="9827815" y="4830744"/>
            <a:ext cx="903595" cy="27653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sz="1000"/>
              <a:t>Pod Front</a:t>
            </a:r>
          </a:p>
        </p:txBody>
      </p:sp>
      <p:sp>
        <p:nvSpPr>
          <p:cNvPr id="1455959554" name="Autre processus 1455959553"/>
          <p:cNvSpPr/>
          <p:nvPr/>
        </p:nvSpPr>
        <p:spPr bwMode="auto">
          <a:xfrm>
            <a:off x="9827814" y="5258256"/>
            <a:ext cx="903594" cy="27653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sz="1000"/>
              <a:t>Pod Back</a:t>
            </a:r>
          </a:p>
        </p:txBody>
      </p:sp>
      <p:cxnSp>
        <p:nvCxnSpPr>
          <p:cNvPr id="1167669790" name="Straight Arrow Connector 82"/>
          <p:cNvCxnSpPr>
            <a:cxnSpLocks/>
          </p:cNvCxnSpPr>
          <p:nvPr/>
        </p:nvCxnSpPr>
        <p:spPr bwMode="auto">
          <a:xfrm rot="5399909">
            <a:off x="9723422" y="3274034"/>
            <a:ext cx="45720" cy="1589844"/>
          </a:xfrm>
          <a:prstGeom prst="straightConnector1">
            <a:avLst/>
          </a:prstGeom>
          <a:ln w="9525" cap="flat" cmpd="sng" algn="ctr">
            <a:solidFill>
              <a:srgbClr val="000000"/>
            </a:solidFill>
            <a:prstDash val="lgDash"/>
            <a:tailEnd type="triangle"/>
          </a:ln>
        </p:spPr>
        <p:style>
          <a:lnRef idx="1">
            <a:schemeClr val="dk1"/>
          </a:lnRef>
          <a:fillRef idx="0">
            <a:schemeClr val="dk1"/>
          </a:fillRef>
          <a:effectRef idx="0">
            <a:schemeClr val="dk1"/>
          </a:effectRef>
          <a:fontRef idx="minor">
            <a:schemeClr val="tx1"/>
          </a:fontRef>
        </p:style>
      </p:cxnSp>
      <p:sp>
        <p:nvSpPr>
          <p:cNvPr id="918492090" name="ZoneTexte 918492089"/>
          <p:cNvSpPr txBox="1"/>
          <p:nvPr/>
        </p:nvSpPr>
        <p:spPr bwMode="auto">
          <a:xfrm>
            <a:off x="9492760" y="3802207"/>
            <a:ext cx="394719" cy="24387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000"/>
              <a:t>Pull</a:t>
            </a:r>
          </a:p>
        </p:txBody>
      </p:sp>
      <p:sp>
        <p:nvSpPr>
          <p:cNvPr id="1237793580" name="ZoneTexte 1237793579"/>
          <p:cNvSpPr txBox="1"/>
          <p:nvPr/>
        </p:nvSpPr>
        <p:spPr bwMode="auto">
          <a:xfrm>
            <a:off x="10324955" y="3485855"/>
            <a:ext cx="1580680" cy="24387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r>
              <a:rPr sz="1000"/>
              <a:t>6.3 Generate ressources</a:t>
            </a:r>
          </a:p>
        </p:txBody>
      </p:sp>
      <p:cxnSp>
        <p:nvCxnSpPr>
          <p:cNvPr id="4" name="Connecteur en angle 3"/>
          <p:cNvCxnSpPr>
            <a:cxnSpLocks/>
            <a:stCxn id="541393888" idx="2"/>
            <a:endCxn id="147483145" idx="0"/>
          </p:cNvCxnSpPr>
          <p:nvPr/>
        </p:nvCxnSpPr>
        <p:spPr bwMode="auto">
          <a:xfrm rot="5399976">
            <a:off x="10616917" y="3960871"/>
            <a:ext cx="284343" cy="868267"/>
          </a:xfrm>
          <a:prstGeom prst="bentConnector3">
            <a:avLst>
              <a:gd name="adj1" fmla="val 50000"/>
            </a:avLst>
          </a:prstGeom>
          <a:ln>
            <a:headEnd type="arrow" len="me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090690077" name=" 1090690076"/>
          <p:cNvSpPr/>
          <p:nvPr/>
        </p:nvSpPr>
        <p:spPr bwMode="auto">
          <a:xfrm>
            <a:off x="16723488" y="4493563"/>
            <a:ext cx="45791" cy="365795"/>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pic>
        <p:nvPicPr>
          <p:cNvPr id="1542165004" name="Image 1542165003"/>
          <p:cNvPicPr>
            <a:picLocks noChangeAspect="1"/>
          </p:cNvPicPr>
          <p:nvPr/>
        </p:nvPicPr>
        <p:blipFill>
          <a:blip r:embed="rId14" cstate="email">
            <a:extLst>
              <a:ext uri="{28A0092B-C50C-407E-A947-70E740481C1C}">
                <a14:useLocalDpi xmlns:a14="http://schemas.microsoft.com/office/drawing/2010/main"/>
              </a:ext>
            </a:extLst>
          </a:blip>
          <a:stretch/>
        </p:blipFill>
        <p:spPr bwMode="auto">
          <a:xfrm>
            <a:off x="11113425" y="4735815"/>
            <a:ext cx="792209" cy="315687"/>
          </a:xfrm>
          <a:prstGeom prst="rect">
            <a:avLst/>
          </a:prstGeom>
        </p:spPr>
      </p:pic>
      <p:sp>
        <p:nvSpPr>
          <p:cNvPr id="1030165517" name="Rectangle 68"/>
          <p:cNvSpPr/>
          <p:nvPr/>
        </p:nvSpPr>
        <p:spPr bwMode="auto">
          <a:xfrm>
            <a:off x="11039593" y="5080106"/>
            <a:ext cx="1016431" cy="328926"/>
          </a:xfrm>
          <a:prstGeom prst="rect">
            <a:avLst/>
          </a:prstGeom>
          <a:solidFill>
            <a:schemeClr val="bg1">
              <a:lumMod val="95000"/>
            </a:schemeClr>
          </a:solidFill>
          <a:ln w="6349" cap="flat" cmpd="sng" algn="ctr">
            <a:solidFill>
              <a:schemeClr val="bg1">
                <a:lumMod val="50196"/>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1" i="0" u="none" strike="noStrike" cap="none" spc="0">
                <a:ln>
                  <a:noFill/>
                </a:ln>
                <a:solidFill>
                  <a:srgbClr val="FF0000"/>
                </a:solidFill>
                <a:latin typeface="Marianne"/>
                <a:cs typeface="Arial"/>
              </a:rPr>
              <a:t>7.  Runtime Security</a:t>
            </a:r>
            <a:endParaRPr sz="1000" b="1" i="0" u="none" strike="noStrike" cap="none" spc="0">
              <a:ln>
                <a:noFill/>
              </a:ln>
              <a:solidFill>
                <a:srgbClr val="FF0000"/>
              </a:solidFill>
              <a:highlight>
                <a:srgbClr val="FFFF00"/>
              </a:highlight>
              <a:latin typeface="Marianne"/>
              <a:cs typeface="Arial"/>
            </a:endParaRPr>
          </a:p>
        </p:txBody>
      </p:sp>
      <p:sp>
        <p:nvSpPr>
          <p:cNvPr id="2048506651" name="Rectangle 66"/>
          <p:cNvSpPr/>
          <p:nvPr/>
        </p:nvSpPr>
        <p:spPr bwMode="auto">
          <a:xfrm>
            <a:off x="7436518" y="5427468"/>
            <a:ext cx="1304178" cy="483703"/>
          </a:xfrm>
          <a:prstGeom prst="rect">
            <a:avLst/>
          </a:prstGeom>
          <a:solidFill>
            <a:schemeClr val="accent2">
              <a:lumMod val="20000"/>
              <a:lumOff val="80000"/>
            </a:schemeClr>
          </a:solidFill>
          <a:ln w="6349" cap="flat" cmpd="sng" algn="ctr">
            <a:solidFill>
              <a:srgbClr val="80808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fr-FR" sz="1000" b="1" i="0" u="none" strike="noStrike" cap="none" spc="0">
                <a:ln>
                  <a:noFill/>
                </a:ln>
                <a:solidFill>
                  <a:sysClr val="windowText" lastClr="000000"/>
                </a:solidFill>
                <a:latin typeface="Marianne"/>
                <a:cs typeface="Arial"/>
              </a:rPr>
              <a:t>Repository Infra : </a:t>
            </a:r>
          </a:p>
          <a:p>
            <a:pPr marL="0" marR="0" lvl="0" indent="0" algn="ctr" defTabSz="914400">
              <a:lnSpc>
                <a:spcPct val="100000"/>
              </a:lnSpc>
              <a:spcBef>
                <a:spcPts val="0"/>
              </a:spcBef>
              <a:spcAft>
                <a:spcPts val="0"/>
              </a:spcAft>
              <a:buClrTx/>
              <a:buSzTx/>
              <a:buFontTx/>
              <a:buNone/>
              <a:defRPr/>
            </a:pPr>
            <a:r>
              <a:rPr lang="fr-FR" sz="1000" b="1" i="0" u="none" strike="noStrike" cap="none" spc="0">
                <a:ln>
                  <a:noFill/>
                </a:ln>
                <a:solidFill>
                  <a:sysClr val="windowText" lastClr="000000"/>
                </a:solidFill>
                <a:latin typeface="Marianne"/>
                <a:cs typeface="Arial"/>
              </a:rPr>
              <a:t>Falco custom rules</a:t>
            </a:r>
            <a:endParaRPr sz="1000" b="1" i="0" u="none" strike="noStrike" cap="none" spc="0">
              <a:ln>
                <a:noFill/>
              </a:ln>
              <a:solidFill>
                <a:sysClr val="windowText" lastClr="000000"/>
              </a:solidFill>
              <a:highlight>
                <a:srgbClr val="FFFF00"/>
              </a:highlight>
              <a:latin typeface="Marianne"/>
              <a:cs typeface="Arial"/>
            </a:endParaRPr>
          </a:p>
        </p:txBody>
      </p:sp>
      <p:cxnSp>
        <p:nvCxnSpPr>
          <p:cNvPr id="5" name="Connecteur en angle 4"/>
          <p:cNvCxnSpPr>
            <a:cxnSpLocks/>
            <a:stCxn id="1030165517" idx="2"/>
          </p:cNvCxnSpPr>
          <p:nvPr/>
        </p:nvCxnSpPr>
        <p:spPr bwMode="auto">
          <a:xfrm rot="5399976">
            <a:off x="9974268" y="4182426"/>
            <a:ext cx="346934" cy="2800148"/>
          </a:xfrm>
          <a:prstGeom prst="bentConnector2">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99698333" name="Rectangle 66"/>
          <p:cNvSpPr/>
          <p:nvPr/>
        </p:nvSpPr>
        <p:spPr bwMode="auto">
          <a:xfrm>
            <a:off x="7635796" y="1581212"/>
            <a:ext cx="1304178" cy="483703"/>
          </a:xfrm>
          <a:prstGeom prst="rect">
            <a:avLst/>
          </a:prstGeom>
          <a:solidFill>
            <a:schemeClr val="accent2">
              <a:lumMod val="20000"/>
              <a:lumOff val="80000"/>
            </a:schemeClr>
          </a:solidFill>
          <a:ln w="6349" cap="flat" cmpd="sng" algn="ctr">
            <a:solidFill>
              <a:srgbClr val="80808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sz="1000" b="1" i="0" u="none" strike="noStrike" cap="none" spc="0">
                <a:ln>
                  <a:noFill/>
                </a:ln>
                <a:solidFill>
                  <a:sysClr val="windowText" lastClr="000000"/>
                </a:solidFill>
                <a:latin typeface="Marianne"/>
                <a:cs typeface="Arial"/>
              </a:rPr>
              <a:t>Repository Infra :</a:t>
            </a:r>
          </a:p>
          <a:p>
            <a:pPr marL="0" marR="0" lvl="0" indent="0" algn="ctr" defTabSz="914400">
              <a:lnSpc>
                <a:spcPct val="100000"/>
              </a:lnSpc>
              <a:spcBef>
                <a:spcPts val="0"/>
              </a:spcBef>
              <a:spcAft>
                <a:spcPts val="0"/>
              </a:spcAft>
              <a:buClrTx/>
              <a:buSzTx/>
              <a:buFontTx/>
              <a:buNone/>
              <a:defRPr/>
            </a:pPr>
            <a:r>
              <a:rPr sz="1000" b="1" i="0" u="none" strike="noStrike" cap="none" spc="0">
                <a:ln>
                  <a:noFill/>
                </a:ln>
                <a:solidFill>
                  <a:sysClr val="windowText" lastClr="000000"/>
                </a:solidFill>
                <a:latin typeface="Marianne"/>
                <a:cs typeface="Arial"/>
              </a:rPr>
              <a:t>Kyverno policies</a:t>
            </a:r>
            <a:endParaRPr sz="1000" b="1" i="0" u="none" strike="noStrike" cap="none" spc="0">
              <a:ln>
                <a:noFill/>
              </a:ln>
              <a:solidFill>
                <a:sysClr val="windowText" lastClr="000000"/>
              </a:solidFill>
              <a:highlight>
                <a:srgbClr val="FFFF00"/>
              </a:highlight>
              <a:latin typeface="Marianne"/>
              <a:cs typeface="Arial"/>
            </a:endParaRPr>
          </a:p>
        </p:txBody>
      </p:sp>
      <p:cxnSp>
        <p:nvCxnSpPr>
          <p:cNvPr id="6" name="Connecteur en angle 5"/>
          <p:cNvCxnSpPr>
            <a:cxnSpLocks/>
            <a:endCxn id="199698333" idx="3"/>
          </p:cNvCxnSpPr>
          <p:nvPr/>
        </p:nvCxnSpPr>
        <p:spPr bwMode="auto">
          <a:xfrm rot="10799989">
            <a:off x="8939975" y="1823064"/>
            <a:ext cx="1282524" cy="655483"/>
          </a:xfrm>
          <a:prstGeom prst="bentConnector3">
            <a:avLst>
              <a:gd name="adj1" fmla="val -798"/>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pic>
        <p:nvPicPr>
          <p:cNvPr id="1115324164" name="Google Shape;115;p4"/>
          <p:cNvPicPr/>
          <p:nvPr/>
        </p:nvPicPr>
        <p:blipFill>
          <a:blip r:embed="rId4" cstate="email">
            <a:alphaModFix/>
            <a:extLst>
              <a:ext uri="{28A0092B-C50C-407E-A947-70E740481C1C}">
                <a14:useLocalDpi xmlns:a14="http://schemas.microsoft.com/office/drawing/2010/main"/>
              </a:ext>
            </a:extLst>
          </a:blip>
          <a:stretch/>
        </p:blipFill>
        <p:spPr bwMode="auto">
          <a:xfrm>
            <a:off x="7619065" y="1319116"/>
            <a:ext cx="259876" cy="288726"/>
          </a:xfrm>
          <a:prstGeom prst="rect">
            <a:avLst/>
          </a:prstGeom>
          <a:noFill/>
          <a:ln>
            <a:noFill/>
          </a:ln>
        </p:spPr>
      </p:pic>
      <p:pic>
        <p:nvPicPr>
          <p:cNvPr id="670940591" name="Google Shape;115;p4"/>
          <p:cNvPicPr/>
          <p:nvPr/>
        </p:nvPicPr>
        <p:blipFill>
          <a:blip r:embed="rId4" cstate="email">
            <a:alphaModFix/>
            <a:extLst>
              <a:ext uri="{28A0092B-C50C-407E-A947-70E740481C1C}">
                <a14:useLocalDpi xmlns:a14="http://schemas.microsoft.com/office/drawing/2010/main"/>
              </a:ext>
            </a:extLst>
          </a:blip>
          <a:stretch/>
        </p:blipFill>
        <p:spPr bwMode="auto">
          <a:xfrm>
            <a:off x="7388884" y="5120306"/>
            <a:ext cx="259876" cy="2887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92342701" name="Freeform 414"/>
          <p:cNvSpPr>
            <a:spLocks noEditPoints="1"/>
          </p:cNvSpPr>
          <p:nvPr/>
        </p:nvSpPr>
        <p:spPr bwMode="auto">
          <a:xfrm>
            <a:off x="8653588" y="2269442"/>
            <a:ext cx="3406175" cy="2060835"/>
          </a:xfrm>
          <a:custGeom>
            <a:avLst/>
            <a:gdLst>
              <a:gd name="T0" fmla="*/ 160 w 186"/>
              <a:gd name="T1" fmla="*/ 43 h 110"/>
              <a:gd name="T2" fmla="*/ 161 w 186"/>
              <a:gd name="T3" fmla="*/ 42 h 110"/>
              <a:gd name="T4" fmla="*/ 135 w 186"/>
              <a:gd name="T5" fmla="*/ 17 h 110"/>
              <a:gd name="T6" fmla="*/ 119 w 186"/>
              <a:gd name="T7" fmla="*/ 23 h 110"/>
              <a:gd name="T8" fmla="*/ 76 w 186"/>
              <a:gd name="T9" fmla="*/ 0 h 110"/>
              <a:gd name="T10" fmla="*/ 26 w 186"/>
              <a:gd name="T11" fmla="*/ 43 h 110"/>
              <a:gd name="T12" fmla="*/ 0 w 186"/>
              <a:gd name="T13" fmla="*/ 76 h 110"/>
              <a:gd name="T14" fmla="*/ 34 w 186"/>
              <a:gd name="T15" fmla="*/ 110 h 110"/>
              <a:gd name="T16" fmla="*/ 152 w 186"/>
              <a:gd name="T17" fmla="*/ 110 h 110"/>
              <a:gd name="T18" fmla="*/ 186 w 186"/>
              <a:gd name="T19" fmla="*/ 76 h 110"/>
              <a:gd name="T20" fmla="*/ 160 w 186"/>
              <a:gd name="T21" fmla="*/ 43 h 110"/>
              <a:gd name="T22" fmla="*/ 152 w 186"/>
              <a:gd name="T23" fmla="*/ 101 h 110"/>
              <a:gd name="T24" fmla="*/ 34 w 186"/>
              <a:gd name="T25" fmla="*/ 101 h 110"/>
              <a:gd name="T26" fmla="*/ 9 w 186"/>
              <a:gd name="T27" fmla="*/ 76 h 110"/>
              <a:gd name="T28" fmla="*/ 28 w 186"/>
              <a:gd name="T29" fmla="*/ 51 h 110"/>
              <a:gd name="T30" fmla="*/ 34 w 186"/>
              <a:gd name="T31" fmla="*/ 44 h 110"/>
              <a:gd name="T32" fmla="*/ 76 w 186"/>
              <a:gd name="T33" fmla="*/ 8 h 110"/>
              <a:gd name="T34" fmla="*/ 111 w 186"/>
              <a:gd name="T35" fmla="*/ 28 h 110"/>
              <a:gd name="T36" fmla="*/ 117 w 186"/>
              <a:gd name="T37" fmla="*/ 32 h 110"/>
              <a:gd name="T38" fmla="*/ 119 w 186"/>
              <a:gd name="T39" fmla="*/ 32 h 110"/>
              <a:gd name="T40" fmla="*/ 124 w 186"/>
              <a:gd name="T41" fmla="*/ 29 h 110"/>
              <a:gd name="T42" fmla="*/ 135 w 186"/>
              <a:gd name="T43" fmla="*/ 25 h 110"/>
              <a:gd name="T44" fmla="*/ 152 w 186"/>
              <a:gd name="T45" fmla="*/ 42 h 110"/>
              <a:gd name="T46" fmla="*/ 152 w 186"/>
              <a:gd name="T47" fmla="*/ 43 h 110"/>
              <a:gd name="T48" fmla="*/ 158 w 186"/>
              <a:gd name="T49" fmla="*/ 51 h 110"/>
              <a:gd name="T50" fmla="*/ 177 w 186"/>
              <a:gd name="T51" fmla="*/ 76 h 110"/>
              <a:gd name="T52" fmla="*/ 152 w 186"/>
              <a:gd name="T53" fmla="*/ 10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110" extrusionOk="0">
                <a:moveTo>
                  <a:pt x="160" y="43"/>
                </a:moveTo>
                <a:cubicBezTo>
                  <a:pt x="160" y="43"/>
                  <a:pt x="161" y="43"/>
                  <a:pt x="161" y="42"/>
                </a:cubicBezTo>
                <a:cubicBezTo>
                  <a:pt x="161" y="28"/>
                  <a:pt x="149" y="17"/>
                  <a:pt x="135" y="17"/>
                </a:cubicBezTo>
                <a:cubicBezTo>
                  <a:pt x="129" y="17"/>
                  <a:pt x="123" y="19"/>
                  <a:pt x="119" y="23"/>
                </a:cubicBezTo>
                <a:cubicBezTo>
                  <a:pt x="110" y="9"/>
                  <a:pt x="94" y="0"/>
                  <a:pt x="76" y="0"/>
                </a:cubicBezTo>
                <a:cubicBezTo>
                  <a:pt x="51" y="0"/>
                  <a:pt x="30" y="19"/>
                  <a:pt x="26" y="43"/>
                </a:cubicBezTo>
                <a:cubicBezTo>
                  <a:pt x="11" y="47"/>
                  <a:pt x="0" y="60"/>
                  <a:pt x="0" y="76"/>
                </a:cubicBezTo>
                <a:cubicBezTo>
                  <a:pt x="0" y="95"/>
                  <a:pt x="15" y="110"/>
                  <a:pt x="34" y="110"/>
                </a:cubicBezTo>
                <a:cubicBezTo>
                  <a:pt x="152" y="110"/>
                  <a:pt x="152" y="110"/>
                  <a:pt x="152" y="110"/>
                </a:cubicBezTo>
                <a:cubicBezTo>
                  <a:pt x="171" y="110"/>
                  <a:pt x="186" y="95"/>
                  <a:pt x="186" y="76"/>
                </a:cubicBezTo>
                <a:cubicBezTo>
                  <a:pt x="186" y="60"/>
                  <a:pt x="175" y="47"/>
                  <a:pt x="160" y="43"/>
                </a:cubicBezTo>
                <a:close/>
                <a:moveTo>
                  <a:pt x="152" y="101"/>
                </a:moveTo>
                <a:cubicBezTo>
                  <a:pt x="34" y="101"/>
                  <a:pt x="34" y="101"/>
                  <a:pt x="34" y="101"/>
                </a:cubicBezTo>
                <a:cubicBezTo>
                  <a:pt x="20" y="101"/>
                  <a:pt x="9" y="90"/>
                  <a:pt x="9" y="76"/>
                </a:cubicBezTo>
                <a:cubicBezTo>
                  <a:pt x="9" y="64"/>
                  <a:pt x="17" y="54"/>
                  <a:pt x="28" y="51"/>
                </a:cubicBezTo>
                <a:cubicBezTo>
                  <a:pt x="31" y="51"/>
                  <a:pt x="34" y="48"/>
                  <a:pt x="34" y="44"/>
                </a:cubicBezTo>
                <a:cubicBezTo>
                  <a:pt x="38" y="24"/>
                  <a:pt x="55" y="8"/>
                  <a:pt x="76" y="8"/>
                </a:cubicBezTo>
                <a:cubicBezTo>
                  <a:pt x="90" y="8"/>
                  <a:pt x="104" y="16"/>
                  <a:pt x="111" y="28"/>
                </a:cubicBezTo>
                <a:cubicBezTo>
                  <a:pt x="113" y="30"/>
                  <a:pt x="115" y="31"/>
                  <a:pt x="117" y="32"/>
                </a:cubicBezTo>
                <a:cubicBezTo>
                  <a:pt x="118" y="32"/>
                  <a:pt x="118" y="32"/>
                  <a:pt x="119" y="32"/>
                </a:cubicBezTo>
                <a:cubicBezTo>
                  <a:pt x="121" y="32"/>
                  <a:pt x="123" y="31"/>
                  <a:pt x="124" y="29"/>
                </a:cubicBezTo>
                <a:cubicBezTo>
                  <a:pt x="127" y="27"/>
                  <a:pt x="131" y="25"/>
                  <a:pt x="135" y="25"/>
                </a:cubicBezTo>
                <a:cubicBezTo>
                  <a:pt x="145" y="25"/>
                  <a:pt x="152" y="33"/>
                  <a:pt x="152" y="42"/>
                </a:cubicBezTo>
                <a:cubicBezTo>
                  <a:pt x="152" y="43"/>
                  <a:pt x="152" y="43"/>
                  <a:pt x="152" y="43"/>
                </a:cubicBezTo>
                <a:cubicBezTo>
                  <a:pt x="152" y="47"/>
                  <a:pt x="154" y="50"/>
                  <a:pt x="158" y="51"/>
                </a:cubicBezTo>
                <a:cubicBezTo>
                  <a:pt x="170" y="54"/>
                  <a:pt x="177" y="64"/>
                  <a:pt x="177" y="76"/>
                </a:cubicBezTo>
                <a:cubicBezTo>
                  <a:pt x="177" y="90"/>
                  <a:pt x="166" y="101"/>
                  <a:pt x="152" y="101"/>
                </a:cubicBezTo>
                <a:close/>
              </a:path>
            </a:pathLst>
          </a:custGeom>
          <a:gradFill>
            <a:gsLst>
              <a:gs pos="0">
                <a:schemeClr val="accent5">
                  <a:lumMod val="60000"/>
                  <a:lumOff val="40000"/>
                </a:schemeClr>
              </a:gs>
              <a:gs pos="100000">
                <a:schemeClr val="accent6">
                  <a:lumMod val="20000"/>
                  <a:lumOff val="80000"/>
                </a:schemeClr>
              </a:gs>
            </a:gsLst>
            <a:lin ang="0" scaled="1"/>
          </a:gradFill>
          <a:ln>
            <a:noFill/>
          </a:ln>
        </p:spPr>
        <p:txBody>
          <a:bodyPr vert="horz" wrap="square" lIns="91440" tIns="45720" rIns="91440" bIns="45720" numCol="1" anchor="t" anchorCtr="0" compatLnSpc="1">
            <a:prstTxWarp prst="textNoShape">
              <a:avLst/>
            </a:prstTxWarp>
          </a:bodyPr>
          <a:lstStyle/>
          <a:p>
            <a:pPr defTabSz="609577">
              <a:defRPr/>
            </a:pPr>
            <a:endParaRPr sz="1100">
              <a:solidFill>
                <a:prstClr val="black"/>
              </a:solidFill>
              <a:latin typeface="Marianne"/>
              <a:ea typeface="Marianne"/>
              <a:cs typeface="Marianne"/>
            </a:endParaRPr>
          </a:p>
        </p:txBody>
      </p:sp>
      <p:pic>
        <p:nvPicPr>
          <p:cNvPr id="364196312" name="Image 1140049245"/>
          <p:cNvPicPr>
            <a:picLocks noChangeAspect="1"/>
          </p:cNvPicPr>
          <p:nvPr/>
        </p:nvPicPr>
        <p:blipFill>
          <a:blip r:embed="rId2" cstate="email">
            <a:extLst>
              <a:ext uri="{28A0092B-C50C-407E-A947-70E740481C1C}">
                <a14:useLocalDpi xmlns:a14="http://schemas.microsoft.com/office/drawing/2010/main"/>
              </a:ext>
            </a:extLst>
          </a:blip>
          <a:stretch/>
        </p:blipFill>
        <p:spPr bwMode="auto">
          <a:xfrm>
            <a:off x="9486741" y="2792490"/>
            <a:ext cx="1103917" cy="648030"/>
          </a:xfrm>
          <a:prstGeom prst="rect">
            <a:avLst/>
          </a:prstGeom>
        </p:spPr>
      </p:pic>
      <p:sp>
        <p:nvSpPr>
          <p:cNvPr id="1534193400" name="ZoneTexte 534831732"/>
          <p:cNvSpPr txBox="1"/>
          <p:nvPr/>
        </p:nvSpPr>
        <p:spPr bwMode="auto">
          <a:xfrm>
            <a:off x="8831162" y="3495105"/>
            <a:ext cx="3276931" cy="601762"/>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nSpc>
                <a:spcPts val="4018"/>
              </a:lnSpc>
              <a:defRPr/>
            </a:pPr>
            <a:r>
              <a:rPr lang="fr-FR" sz="2200" b="0" i="0" u="none" strike="noStrike" cap="none" spc="0">
                <a:solidFill>
                  <a:srgbClr val="E36C09"/>
                </a:solidFill>
                <a:latin typeface="Marianne"/>
                <a:ea typeface="Marianne"/>
                <a:cs typeface="Marianne"/>
              </a:rPr>
              <a:t>Offre Cloud</a:t>
            </a:r>
            <a:r>
              <a:rPr lang="fr-FR" sz="2200" b="1" i="0" u="none" strike="noStrike" cap="none" spc="0">
                <a:solidFill>
                  <a:srgbClr val="1F497D"/>
                </a:solidFill>
                <a:latin typeface="Marianne"/>
                <a:ea typeface="Marianne"/>
                <a:cs typeface="Marianne"/>
              </a:rPr>
              <a:t> </a:t>
            </a:r>
            <a:r>
              <a:rPr lang="fr-FR" sz="2200">
                <a:solidFill>
                  <a:srgbClr val="E36C09"/>
                </a:solidFill>
                <a:latin typeface="Marianne"/>
              </a:rPr>
              <a:t>π</a:t>
            </a:r>
            <a:r>
              <a:rPr lang="fr-FR" sz="2200" b="0" i="0" u="none" strike="noStrike" cap="none" spc="0">
                <a:solidFill>
                  <a:srgbClr val="E36C09"/>
                </a:solidFill>
                <a:latin typeface="Marianne"/>
                <a:ea typeface="Marianne"/>
                <a:cs typeface="Marianne"/>
              </a:rPr>
              <a:t> Native </a:t>
            </a:r>
            <a:endParaRPr sz="2200" b="0" i="0" u="none" strike="noStrike" cap="none" spc="0">
              <a:solidFill>
                <a:srgbClr val="E36C09"/>
              </a:solidFill>
              <a:latin typeface="Marianne"/>
              <a:ea typeface="Marianne"/>
              <a:cs typeface="Marianne"/>
            </a:endParaRPr>
          </a:p>
        </p:txBody>
      </p:sp>
      <p:pic>
        <p:nvPicPr>
          <p:cNvPr id="395851115" name="Image 397302097"/>
          <p:cNvPicPr>
            <a:picLocks noChangeAspect="1"/>
          </p:cNvPicPr>
          <p:nvPr/>
        </p:nvPicPr>
        <p:blipFill>
          <a:blip r:embed="rId3" cstate="email">
            <a:extLst>
              <a:ext uri="{28A0092B-C50C-407E-A947-70E740481C1C}">
                <a14:useLocalDpi xmlns:a14="http://schemas.microsoft.com/office/drawing/2010/main"/>
              </a:ext>
            </a:extLst>
          </a:blip>
          <a:stretch/>
        </p:blipFill>
        <p:spPr bwMode="auto">
          <a:xfrm>
            <a:off x="7526748" y="2636871"/>
            <a:ext cx="1199085" cy="959268"/>
          </a:xfrm>
          <a:prstGeom prst="rect">
            <a:avLst/>
          </a:prstGeom>
        </p:spPr>
      </p:pic>
      <p:pic>
        <p:nvPicPr>
          <p:cNvPr id="1476051775" name="Google Shape;29;p1"/>
          <p:cNvPicPr/>
          <p:nvPr/>
        </p:nvPicPr>
        <p:blipFill>
          <a:blip r:embed="rId4" cstate="email">
            <a:alphaModFix/>
            <a:extLst>
              <a:ext uri="{28A0092B-C50C-407E-A947-70E740481C1C}">
                <a14:useLocalDpi xmlns:a14="http://schemas.microsoft.com/office/drawing/2010/main"/>
              </a:ext>
            </a:extLst>
          </a:blip>
          <a:stretch/>
        </p:blipFill>
        <p:spPr bwMode="auto">
          <a:xfrm>
            <a:off x="7594172" y="3676165"/>
            <a:ext cx="1059415" cy="631835"/>
          </a:xfrm>
          <a:prstGeom prst="rect">
            <a:avLst/>
          </a:prstGeom>
          <a:noFill/>
          <a:ln>
            <a:noFill/>
          </a:ln>
        </p:spPr>
      </p:pic>
      <p:cxnSp>
        <p:nvCxnSpPr>
          <p:cNvPr id="584442630" name="Connecteur droit 42"/>
          <p:cNvCxnSpPr>
            <a:cxnSpLocks/>
          </p:cNvCxnSpPr>
          <p:nvPr/>
        </p:nvCxnSpPr>
        <p:spPr bwMode="auto">
          <a:xfrm>
            <a:off x="6949719" y="2141860"/>
            <a:ext cx="0" cy="4239463"/>
          </a:xfrm>
          <a:prstGeom prst="line">
            <a:avLst/>
          </a:prstGeom>
          <a:ln w="31750">
            <a:solidFill>
              <a:srgbClr val="97CEDD"/>
            </a:solidFill>
          </a:ln>
        </p:spPr>
        <p:style>
          <a:lnRef idx="1">
            <a:schemeClr val="accent1"/>
          </a:lnRef>
          <a:fillRef idx="0">
            <a:schemeClr val="accent1"/>
          </a:fillRef>
          <a:effectRef idx="0">
            <a:schemeClr val="accent1"/>
          </a:effectRef>
          <a:fontRef idx="minor">
            <a:schemeClr val="tx1"/>
          </a:fontRef>
        </p:style>
      </p:cxnSp>
      <p:sp>
        <p:nvSpPr>
          <p:cNvPr id="1065289222" name="Rectangle 35"/>
          <p:cNvSpPr/>
          <p:nvPr/>
        </p:nvSpPr>
        <p:spPr bwMode="auto">
          <a:xfrm>
            <a:off x="827964" y="6116754"/>
            <a:ext cx="6159191" cy="484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defRPr/>
            </a:pPr>
            <a:r>
              <a:rPr lang="fr-FR" sz="1600" b="1">
                <a:solidFill>
                  <a:srgbClr val="215968"/>
                </a:solidFill>
                <a:latin typeface="Marianne"/>
              </a:rPr>
              <a:t>Co-construction avec les usagers et partenaires</a:t>
            </a:r>
            <a:endParaRPr/>
          </a:p>
          <a:p>
            <a:pPr algn="l">
              <a:defRPr/>
            </a:pPr>
            <a:r>
              <a:rPr lang="fr-FR" sz="1600" b="1" i="0" u="none" strike="noStrike" cap="none" spc="0">
                <a:solidFill>
                  <a:srgbClr val="215968"/>
                </a:solidFill>
                <a:latin typeface="Marianne"/>
                <a:ea typeface="Marianne"/>
                <a:cs typeface="Marianne"/>
              </a:rPr>
              <a:t>l’Open source</a:t>
            </a:r>
            <a:r>
              <a:rPr lang="fr-FR" sz="1600" b="1">
                <a:solidFill>
                  <a:srgbClr val="215968"/>
                </a:solidFill>
                <a:latin typeface="Marianne"/>
              </a:rPr>
              <a:t> pour permettre une adoption large</a:t>
            </a:r>
          </a:p>
        </p:txBody>
      </p:sp>
      <p:pic>
        <p:nvPicPr>
          <p:cNvPr id="945204278" name="Graphic 37" descr="Blueprint with solid fill"/>
          <p:cNvPicPr>
            <a:picLocks noChangeAspect="1"/>
          </p:cNvPicPr>
          <p:nvPr/>
        </p:nvPicPr>
        <p:blipFill>
          <a:blip r:embed="rId5" cstate="email">
            <a:extLst>
              <a:ext uri="{28A0092B-C50C-407E-A947-70E740481C1C}">
                <a14:useLocalDpi xmlns:a14="http://schemas.microsoft.com/office/drawing/2010/main"/>
              </a:ext>
            </a:extLst>
          </a:blip>
          <a:stretch/>
        </p:blipFill>
        <p:spPr bwMode="auto">
          <a:xfrm>
            <a:off x="179771" y="3992083"/>
            <a:ext cx="530460" cy="530460"/>
          </a:xfrm>
          <a:prstGeom prst="rect">
            <a:avLst/>
          </a:prstGeom>
        </p:spPr>
      </p:pic>
      <p:sp>
        <p:nvSpPr>
          <p:cNvPr id="324427443" name="Rectangle 35"/>
          <p:cNvSpPr/>
          <p:nvPr/>
        </p:nvSpPr>
        <p:spPr bwMode="auto">
          <a:xfrm>
            <a:off x="848687" y="5139667"/>
            <a:ext cx="6026661" cy="78911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defRPr/>
            </a:pPr>
            <a:r>
              <a:rPr lang="fr-FR" sz="1600" b="1" i="0" u="none" strike="noStrike" cap="none" spc="0">
                <a:solidFill>
                  <a:srgbClr val="215968"/>
                </a:solidFill>
                <a:latin typeface="Marianne"/>
                <a:ea typeface="Marianne"/>
                <a:cs typeface="Marianne"/>
              </a:rPr>
              <a:t>DevSecOps - collaboration étendue de tous les acteurs</a:t>
            </a:r>
          </a:p>
          <a:p>
            <a:pPr algn="l">
              <a:defRPr/>
            </a:pPr>
            <a:r>
              <a:rPr lang="fr-FR" sz="1600" b="1" i="0" u="none" strike="noStrike" cap="none" spc="0">
                <a:solidFill>
                  <a:srgbClr val="215968"/>
                </a:solidFill>
                <a:latin typeface="Marianne"/>
                <a:ea typeface="Marianne"/>
                <a:cs typeface="Marianne"/>
              </a:rPr>
              <a:t>Feedback au developpeur au plus tôt ‘shift-left’</a:t>
            </a:r>
          </a:p>
        </p:txBody>
      </p:sp>
      <p:pic>
        <p:nvPicPr>
          <p:cNvPr id="1087121184" name="Graphic 30" descr="Shield Tick with solid fill"/>
          <p:cNvPicPr>
            <a:picLocks noChangeAspect="1"/>
          </p:cNvPicPr>
          <p:nvPr/>
        </p:nvPicPr>
        <p:blipFill>
          <a:blip r:embed="rId6" cstate="email">
            <a:extLst>
              <a:ext uri="{28A0092B-C50C-407E-A947-70E740481C1C}">
                <a14:useLocalDpi xmlns:a14="http://schemas.microsoft.com/office/drawing/2010/main"/>
              </a:ext>
            </a:extLst>
          </a:blip>
          <a:stretch/>
        </p:blipFill>
        <p:spPr bwMode="auto">
          <a:xfrm>
            <a:off x="147135" y="3160380"/>
            <a:ext cx="598029" cy="530460"/>
          </a:xfrm>
          <a:prstGeom prst="rect">
            <a:avLst/>
          </a:prstGeom>
        </p:spPr>
      </p:pic>
      <p:sp>
        <p:nvSpPr>
          <p:cNvPr id="268822081" name="Rectangle 29"/>
          <p:cNvSpPr/>
          <p:nvPr/>
        </p:nvSpPr>
        <p:spPr bwMode="auto">
          <a:xfrm>
            <a:off x="786279" y="2060848"/>
            <a:ext cx="4505212" cy="927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fr-FR" sz="1800" b="1" i="0" u="none" strike="noStrike" cap="none" spc="0">
                <a:solidFill>
                  <a:srgbClr val="215968"/>
                </a:solidFill>
                <a:latin typeface="Marianne"/>
                <a:ea typeface="Marianne"/>
                <a:cs typeface="Marianne"/>
              </a:rPr>
              <a:t>Soutenir l’homologation continue, la qualité, la sécurité, l’éco-responsabilité { numérique }</a:t>
            </a:r>
            <a:endParaRPr/>
          </a:p>
        </p:txBody>
      </p:sp>
      <p:sp>
        <p:nvSpPr>
          <p:cNvPr id="1695507494" name="Google Shape;77;p6"/>
          <p:cNvSpPr txBox="1"/>
          <p:nvPr/>
        </p:nvSpPr>
        <p:spPr bwMode="auto">
          <a:xfrm>
            <a:off x="1343434" y="126"/>
            <a:ext cx="10849748" cy="983520"/>
          </a:xfrm>
          <a:prstGeom prst="rect">
            <a:avLst/>
          </a:prstGeom>
          <a:noFill/>
          <a:ln>
            <a:noFill/>
          </a:ln>
        </p:spPr>
        <p:txBody>
          <a:bodyPr spcFirstLastPara="1" wrap="square" lIns="434844" tIns="217422" rIns="434844" bIns="217422" anchor="t" anchorCtr="0">
            <a:spAutoFit/>
          </a:bodyPr>
          <a:lstStyle/>
          <a:p>
            <a:pPr marL="0" marR="0" lvl="0" indent="0" algn="l">
              <a:lnSpc>
                <a:spcPct val="100000"/>
              </a:lnSpc>
              <a:spcBef>
                <a:spcPts val="0"/>
              </a:spcBef>
              <a:spcAft>
                <a:spcPts val="0"/>
              </a:spcAft>
              <a:buClr>
                <a:schemeClr val="dk1"/>
              </a:buClr>
              <a:buSzPts val="6600"/>
              <a:buFont typeface="Arial"/>
              <a:buNone/>
              <a:defRPr/>
            </a:pPr>
            <a:r>
              <a:rPr lang="fr-FR" sz="3600" b="0" i="0" u="none" strike="noStrike" cap="none" spc="0">
                <a:solidFill>
                  <a:schemeClr val="accent5">
                    <a:lumMod val="75000"/>
                  </a:schemeClr>
                </a:solidFill>
                <a:latin typeface="Marianne"/>
                <a:ea typeface="Marianne"/>
                <a:cs typeface="Marianne"/>
              </a:rPr>
              <a:t>Notre vision et ambition</a:t>
            </a:r>
            <a:endParaRPr sz="3600" b="0" i="0" u="none" strike="noStrike" cap="none" spc="0">
              <a:ln>
                <a:noFill/>
              </a:ln>
              <a:solidFill>
                <a:schemeClr val="accent5">
                  <a:lumMod val="75000"/>
                </a:schemeClr>
              </a:solidFill>
              <a:latin typeface="Marianne"/>
              <a:ea typeface="Marianne"/>
              <a:cs typeface="Marianne"/>
            </a:endParaRPr>
          </a:p>
        </p:txBody>
      </p:sp>
      <p:sp>
        <p:nvSpPr>
          <p:cNvPr id="1009905743" name="Rectangle 33"/>
          <p:cNvSpPr/>
          <p:nvPr/>
        </p:nvSpPr>
        <p:spPr bwMode="auto">
          <a:xfrm>
            <a:off x="835931" y="4607850"/>
            <a:ext cx="5982651" cy="6186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defRPr/>
            </a:pPr>
            <a:r>
              <a:rPr lang="fr-FR" sz="1600" b="1">
                <a:solidFill>
                  <a:srgbClr val="215968"/>
                </a:solidFill>
                <a:latin typeface="Marianne"/>
              </a:rPr>
              <a:t>Modularité et standardisation des architectures</a:t>
            </a:r>
            <a:endParaRPr/>
          </a:p>
        </p:txBody>
      </p:sp>
      <p:sp>
        <p:nvSpPr>
          <p:cNvPr id="588699802" name="Rectangle 31"/>
          <p:cNvSpPr/>
          <p:nvPr/>
        </p:nvSpPr>
        <p:spPr bwMode="auto">
          <a:xfrm>
            <a:off x="827962" y="3961273"/>
            <a:ext cx="6080008" cy="62262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fr-FR" sz="1600" b="1" i="0" u="none" strike="noStrike" cap="none" spc="0">
                <a:solidFill>
                  <a:srgbClr val="215968"/>
                </a:solidFill>
                <a:latin typeface="Marianne"/>
                <a:ea typeface="Marianne"/>
                <a:cs typeface="Marianne"/>
              </a:rPr>
              <a:t>Standardisation, cadres de normes ouvert mais strict (CCT) </a:t>
            </a:r>
          </a:p>
          <a:p>
            <a:pPr>
              <a:defRPr/>
            </a:pPr>
            <a:r>
              <a:rPr lang="fr-FR" sz="1600" b="1" i="0" u="none" strike="noStrike" cap="none" spc="0">
                <a:solidFill>
                  <a:srgbClr val="215968"/>
                </a:solidFill>
                <a:latin typeface="Marianne"/>
                <a:ea typeface="Marianne"/>
                <a:cs typeface="Marianne"/>
              </a:rPr>
              <a:t>Normes industrielles, européennes et étatiques</a:t>
            </a:r>
          </a:p>
        </p:txBody>
      </p:sp>
      <p:pic>
        <p:nvPicPr>
          <p:cNvPr id="1683948322" name="Graphic 5" descr="Internet with solid fill"/>
          <p:cNvPicPr>
            <a:picLocks noChangeAspect="1"/>
          </p:cNvPicPr>
          <p:nvPr/>
        </p:nvPicPr>
        <p:blipFill>
          <a:blip r:embed="rId7" cstate="email">
            <a:extLst>
              <a:ext uri="{28A0092B-C50C-407E-A947-70E740481C1C}">
                <a14:useLocalDpi xmlns:a14="http://schemas.microsoft.com/office/drawing/2010/main"/>
              </a:ext>
            </a:extLst>
          </a:blip>
          <a:stretch/>
        </p:blipFill>
        <p:spPr bwMode="auto">
          <a:xfrm>
            <a:off x="180921" y="4655475"/>
            <a:ext cx="530460" cy="530460"/>
          </a:xfrm>
          <a:prstGeom prst="rect">
            <a:avLst/>
          </a:prstGeom>
        </p:spPr>
      </p:pic>
      <p:grpSp>
        <p:nvGrpSpPr>
          <p:cNvPr id="316237872" name="Group 316237871"/>
          <p:cNvGrpSpPr/>
          <p:nvPr/>
        </p:nvGrpSpPr>
        <p:grpSpPr bwMode="auto">
          <a:xfrm>
            <a:off x="189604" y="2053100"/>
            <a:ext cx="7026242" cy="927099"/>
            <a:chOff x="0" y="0"/>
            <a:chExt cx="7026242" cy="927099"/>
          </a:xfrm>
        </p:grpSpPr>
        <p:pic>
          <p:nvPicPr>
            <p:cNvPr id="131908613" name="Graphic 34" descr="Syncing cloud with solid fill"/>
            <p:cNvPicPr>
              <a:picLocks noChangeAspect="1"/>
            </p:cNvPicPr>
            <p:nvPr/>
          </p:nvPicPr>
          <p:blipFill>
            <a:blip r:embed="rId8" cstate="email">
              <a:extLst>
                <a:ext uri="{28A0092B-C50C-407E-A947-70E740481C1C}">
                  <a14:useLocalDpi xmlns:a14="http://schemas.microsoft.com/office/drawing/2010/main"/>
                </a:ext>
              </a:extLst>
            </a:blip>
            <a:stretch/>
          </p:blipFill>
          <p:spPr bwMode="auto">
            <a:xfrm>
              <a:off x="0" y="154314"/>
              <a:ext cx="530460" cy="530460"/>
            </a:xfrm>
            <a:prstGeom prst="rect">
              <a:avLst/>
            </a:prstGeom>
          </p:spPr>
        </p:pic>
        <p:sp>
          <p:nvSpPr>
            <p:cNvPr id="2139907549" name="Rectangle 29"/>
            <p:cNvSpPr/>
            <p:nvPr/>
          </p:nvSpPr>
          <p:spPr bwMode="auto">
            <a:xfrm>
              <a:off x="596673" y="0"/>
              <a:ext cx="6429568" cy="927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fr-FR" sz="1600" b="1" i="0" u="none" strike="noStrike" cap="none" spc="0">
                  <a:solidFill>
                    <a:srgbClr val="215968"/>
                  </a:solidFill>
                  <a:latin typeface="Marianne"/>
                  <a:ea typeface="Marianne"/>
                  <a:cs typeface="Marianne"/>
                </a:rPr>
                <a:t>Un service qui monte à l’échelle et éco-responsable</a:t>
              </a:r>
            </a:p>
            <a:p>
              <a:pPr>
                <a:defRPr/>
              </a:pPr>
              <a:r>
                <a:rPr lang="fr-FR" sz="1600" b="1" i="0" u="none" strike="noStrike" cap="none" spc="0">
                  <a:solidFill>
                    <a:srgbClr val="215968"/>
                  </a:solidFill>
                  <a:latin typeface="Marianne"/>
                  <a:ea typeface="Marianne"/>
                  <a:cs typeface="Marianne"/>
                </a:rPr>
                <a:t>Autonomie des usagers « les dévelopeurs»</a:t>
              </a:r>
            </a:p>
            <a:p>
              <a:pPr>
                <a:defRPr/>
              </a:pPr>
              <a:r>
                <a:rPr lang="fr-FR" sz="1600" b="1" i="0" u="none" strike="noStrike" cap="none" spc="0">
                  <a:solidFill>
                    <a:srgbClr val="215968"/>
                  </a:solidFill>
                  <a:latin typeface="Marianne"/>
                  <a:ea typeface="Marianne"/>
                  <a:cs typeface="Marianne"/>
                </a:rPr>
                <a:t>La qualité, la sécurité en continue</a:t>
              </a:r>
              <a:endParaRPr sz="1600"/>
            </a:p>
          </p:txBody>
        </p:sp>
      </p:grpSp>
      <p:sp>
        <p:nvSpPr>
          <p:cNvPr id="29" name="TextBox 28"/>
          <p:cNvSpPr txBox="1"/>
          <p:nvPr/>
        </p:nvSpPr>
        <p:spPr bwMode="auto">
          <a:xfrm>
            <a:off x="179771" y="1158569"/>
            <a:ext cx="11779943" cy="762035"/>
          </a:xfrm>
          <a:prstGeom prst="rect">
            <a:avLst/>
          </a:prstGeom>
          <a:solidFill>
            <a:schemeClr val="bg1">
              <a:lumMod val="95000"/>
            </a:schemeClr>
          </a:solidFill>
          <a:ln w="6349">
            <a:solidFill>
              <a:srgbClr val="244161"/>
            </a:solidFill>
            <a:prstDash val="lgDash"/>
          </a:ln>
        </p:spPr>
        <p:txBody>
          <a:bodyPr vertOverflow="overflow" horzOverflow="clip" vert="horz" wrap="square" lIns="91440" tIns="45720" rIns="91440" bIns="45720" numCol="1" spcCol="0" rtlCol="0" fromWordArt="0" anchor="t" anchorCtr="0" forceAA="0" compatLnSpc="0">
            <a:spAutoFit/>
          </a:bodyPr>
          <a:lstStyle/>
          <a:p>
            <a:pPr lvl="1" algn="l">
              <a:defRPr/>
            </a:pPr>
            <a:r>
              <a:rPr lang="fr-FR" sz="2200" b="1" i="0" u="none" strike="noStrike" cap="none" spc="0">
                <a:solidFill>
                  <a:schemeClr val="accent5">
                    <a:lumMod val="50000"/>
                  </a:schemeClr>
                </a:solidFill>
                <a:latin typeface="Marianne"/>
                <a:ea typeface="Marianne"/>
                <a:cs typeface="Marianne"/>
              </a:rPr>
              <a:t>Permettre de produire très rapidement des produits numériques de qualité, sécurisés et ergonomiques qui répondent aux besoins en soutenant l’agilité.</a:t>
            </a:r>
            <a:endParaRPr lang="fr-FR" sz="4800" b="1" i="0" u="none" strike="noStrike" cap="none" spc="0">
              <a:solidFill>
                <a:schemeClr val="accent5">
                  <a:lumMod val="75000"/>
                </a:schemeClr>
              </a:solidFill>
              <a:latin typeface="Marianne"/>
              <a:ea typeface="Marianne"/>
              <a:cs typeface="Marianne"/>
            </a:endParaRPr>
          </a:p>
        </p:txBody>
      </p:sp>
      <p:sp>
        <p:nvSpPr>
          <p:cNvPr id="3" name="Arrow: Right 2"/>
          <p:cNvSpPr/>
          <p:nvPr/>
        </p:nvSpPr>
        <p:spPr bwMode="auto">
          <a:xfrm>
            <a:off x="7041427" y="3177161"/>
            <a:ext cx="485321" cy="618823"/>
          </a:xfrm>
          <a:prstGeom prst="rightArrow">
            <a:avLst>
              <a:gd name="adj1" fmla="val 50000"/>
              <a:gd name="adj2"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 name="TextBox 3"/>
          <p:cNvSpPr txBox="1"/>
          <p:nvPr/>
        </p:nvSpPr>
        <p:spPr bwMode="auto">
          <a:xfrm>
            <a:off x="7041427" y="4956078"/>
            <a:ext cx="5066868" cy="1310675"/>
          </a:xfrm>
          <a:prstGeom prst="rect">
            <a:avLst/>
          </a:prstGeom>
          <a:noFill/>
        </p:spPr>
        <p:txBody>
          <a:bodyPr wrap="square" rtlCol="0">
            <a:spAutoFit/>
          </a:bodyPr>
          <a:lstStyle/>
          <a:p>
            <a:pPr marL="261850" indent="-261850">
              <a:buFont typeface="Arial"/>
              <a:buChar char="•"/>
              <a:defRPr/>
            </a:pPr>
            <a:r>
              <a:rPr lang="fr-FR" sz="1600">
                <a:latin typeface="Marianne"/>
                <a:ea typeface="Marianne"/>
                <a:cs typeface="Marianne"/>
              </a:rPr>
              <a:t>2 niveaux de sensibilités ( USUEL-NP et DR )</a:t>
            </a:r>
          </a:p>
          <a:p>
            <a:pPr marL="261850" indent="-261850">
              <a:buFont typeface="Arial"/>
              <a:buChar char="•"/>
              <a:defRPr/>
            </a:pPr>
            <a:r>
              <a:rPr lang="fr-FR" sz="1600">
                <a:latin typeface="Marianne"/>
                <a:ea typeface="Marianne"/>
                <a:cs typeface="Marianne"/>
              </a:rPr>
              <a:t>Plusieurs configuration d’hébergement :</a:t>
            </a:r>
          </a:p>
          <a:p>
            <a:pPr marL="661900" lvl="1" indent="-261850">
              <a:buFont typeface="Arial"/>
              <a:buChar char="•"/>
              <a:defRPr/>
            </a:pPr>
            <a:r>
              <a:rPr lang="fr-FR" sz="1600">
                <a:latin typeface="Marianne"/>
                <a:ea typeface="Marianne"/>
                <a:cs typeface="Marianne"/>
              </a:rPr>
              <a:t>cloud public / clusters mutualisés / ad-hoc</a:t>
            </a:r>
          </a:p>
          <a:p>
            <a:pPr marL="261850" indent="-261850">
              <a:buFont typeface="Arial"/>
              <a:buChar char="•"/>
              <a:defRPr/>
            </a:pPr>
            <a:r>
              <a:rPr lang="fr-FR" sz="1600" b="0" i="0" u="none" strike="noStrike" cap="none" spc="0">
                <a:solidFill>
                  <a:schemeClr val="tx1"/>
                </a:solidFill>
                <a:latin typeface="Marianne"/>
                <a:ea typeface="Marianne"/>
                <a:cs typeface="Marianne"/>
              </a:rPr>
              <a:t>Automatisation de l’infrastructure ( réseau)</a:t>
            </a:r>
            <a:endParaRPr sz="1600">
              <a:latin typeface="Marianne"/>
              <a:ea typeface="Marianne"/>
              <a:cs typeface="Marianne"/>
            </a:endParaRPr>
          </a:p>
          <a:p>
            <a:pPr marL="261850" indent="-261850">
              <a:buFont typeface="Arial"/>
              <a:buChar char="•"/>
              <a:defRPr/>
            </a:pPr>
            <a:r>
              <a:rPr lang="fr-FR" sz="1600" b="0" i="0" u="none" strike="noStrike" cap="none" spc="0">
                <a:solidFill>
                  <a:schemeClr val="tx1"/>
                </a:solidFill>
                <a:latin typeface="Marianne"/>
                <a:ea typeface="Marianne"/>
                <a:cs typeface="Marianne"/>
              </a:rPr>
              <a:t>Une double chaîne DevSecOps</a:t>
            </a:r>
            <a:endParaRPr sz="1600">
              <a:latin typeface="Marianne"/>
              <a:ea typeface="Marianne"/>
              <a:cs typeface="Marianne"/>
            </a:endParaRPr>
          </a:p>
        </p:txBody>
      </p:sp>
      <p:sp>
        <p:nvSpPr>
          <p:cNvPr id="1310180121" name="ZoneTexte 1310180120"/>
          <p:cNvSpPr txBox="1"/>
          <p:nvPr/>
        </p:nvSpPr>
        <p:spPr bwMode="auto">
          <a:xfrm>
            <a:off x="816064" y="3070479"/>
            <a:ext cx="6091908" cy="822995"/>
          </a:xfrm>
          <a:prstGeom prst="rect">
            <a:avLst/>
          </a:prstGeom>
          <a:solidFill>
            <a:schemeClr val="accent6">
              <a:lumMod val="40000"/>
              <a:lumOff val="60000"/>
            </a:schemeClr>
          </a:solidFill>
        </p:spPr>
        <p:txBody>
          <a:bodyPr vertOverflow="overflow" horzOverflow="clip" vert="horz" wrap="square" lIns="91440" tIns="45720" rIns="91440" bIns="45720" numCol="1" spcCol="0" rtlCol="0" fromWordArt="0" anchor="t" anchorCtr="0" forceAA="0" compatLnSpc="0">
            <a:spAutoFit/>
          </a:bodyPr>
          <a:lstStyle/>
          <a:p>
            <a:pPr algn="l">
              <a:defRPr/>
            </a:pPr>
            <a:r>
              <a:rPr lang="fr-FR" sz="1600" b="1" i="0" u="none" strike="noStrike" cap="none" spc="0">
                <a:solidFill>
                  <a:srgbClr val="215968"/>
                </a:solidFill>
                <a:latin typeface="Marianne"/>
                <a:ea typeface="Marianne"/>
                <a:cs typeface="Marianne"/>
              </a:rPr>
              <a:t>Socle de sécurité - accélération des homologation initiales</a:t>
            </a:r>
            <a:endParaRPr sz="1600" b="1" i="0" u="none" strike="noStrike" cap="none" spc="0">
              <a:solidFill>
                <a:srgbClr val="215968"/>
              </a:solidFill>
              <a:latin typeface="Marianne"/>
              <a:ea typeface="Marianne"/>
              <a:cs typeface="Marianne"/>
            </a:endParaRPr>
          </a:p>
          <a:p>
            <a:pPr algn="l">
              <a:defRPr/>
            </a:pPr>
            <a:r>
              <a:rPr lang="fr-FR" sz="1600" b="1" i="0" u="none" strike="noStrike" cap="none" spc="0">
                <a:solidFill>
                  <a:srgbClr val="215968"/>
                </a:solidFill>
                <a:latin typeface="Marianne"/>
                <a:ea typeface="Marianne"/>
                <a:cs typeface="Marianne"/>
              </a:rPr>
              <a:t>Homologation en continue prenant en compte la sécurité technique &amp; organisationnel à chaque étape. </a:t>
            </a:r>
            <a:endParaRPr sz="1600">
              <a:latin typeface="Marianne"/>
              <a:ea typeface="Marianne"/>
              <a:cs typeface="Marianne"/>
            </a:endParaRPr>
          </a:p>
        </p:txBody>
      </p:sp>
      <p:sp>
        <p:nvSpPr>
          <p:cNvPr id="633135861" name=" 633135860"/>
          <p:cNvSpPr/>
          <p:nvPr/>
        </p:nvSpPr>
        <p:spPr bwMode="auto">
          <a:xfrm>
            <a:off x="5958726" y="4795527"/>
            <a:ext cx="254916" cy="365795"/>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sp>
        <p:nvSpPr>
          <p:cNvPr id="1743256647" name=" 1743256646"/>
          <p:cNvSpPr/>
          <p:nvPr/>
        </p:nvSpPr>
        <p:spPr bwMode="auto">
          <a:xfrm>
            <a:off x="5958726" y="4795527"/>
            <a:ext cx="254916" cy="365795"/>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pic>
        <p:nvPicPr>
          <p:cNvPr id="1638683427" name="Image 1638683426"/>
          <p:cNvPicPr>
            <a:picLocks noChangeAspect="1"/>
          </p:cNvPicPr>
          <p:nvPr/>
        </p:nvPicPr>
        <p:blipFill>
          <a:blip r:embed="rId9" cstate="email">
            <a:extLst>
              <a:ext uri="{28A0092B-C50C-407E-A947-70E740481C1C}">
                <a14:useLocalDpi xmlns:a14="http://schemas.microsoft.com/office/drawing/2010/main"/>
              </a:ext>
            </a:extLst>
          </a:blip>
          <a:stretch/>
        </p:blipFill>
        <p:spPr bwMode="auto">
          <a:xfrm>
            <a:off x="159072" y="5435217"/>
            <a:ext cx="591525" cy="352397"/>
          </a:xfrm>
          <a:prstGeom prst="rect">
            <a:avLst/>
          </a:prstGeom>
        </p:spPr>
      </p:pic>
      <p:sp>
        <p:nvSpPr>
          <p:cNvPr id="904622822" name=" 904622821"/>
          <p:cNvSpPr/>
          <p:nvPr/>
        </p:nvSpPr>
        <p:spPr bwMode="auto">
          <a:xfrm>
            <a:off x="5968559" y="3291840"/>
            <a:ext cx="254916" cy="365795"/>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pic>
        <p:nvPicPr>
          <p:cNvPr id="556917838" name="Image 556917837"/>
          <p:cNvPicPr>
            <a:picLocks noChangeAspect="1"/>
          </p:cNvPicPr>
          <p:nvPr/>
        </p:nvPicPr>
        <p:blipFill>
          <a:blip r:embed="rId10" cstate="email">
            <a:extLst>
              <a:ext uri="{28A0092B-C50C-407E-A947-70E740481C1C}">
                <a14:useLocalDpi xmlns:a14="http://schemas.microsoft.com/office/drawing/2010/main"/>
              </a:ext>
            </a:extLst>
          </a:blip>
          <a:stretch/>
        </p:blipFill>
        <p:spPr bwMode="auto">
          <a:xfrm>
            <a:off x="223975" y="6081734"/>
            <a:ext cx="554975" cy="5549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238492983" name="TextBox 17"/>
          <p:cNvSpPr txBox="1"/>
          <p:nvPr/>
        </p:nvSpPr>
        <p:spPr bwMode="auto">
          <a:xfrm>
            <a:off x="332532" y="3148902"/>
            <a:ext cx="2263190" cy="1066833"/>
          </a:xfrm>
          <a:prstGeom prst="rect">
            <a:avLst/>
          </a:prstGeom>
          <a:noFill/>
        </p:spPr>
        <p:txBody>
          <a:bodyPr wrap="square" lIns="0" rIns="0" rtlCol="0">
            <a:spAutoFit/>
          </a:bodyPr>
          <a:lstStyle/>
          <a:p>
            <a:pPr algn="ctr">
              <a:defRPr/>
            </a:pPr>
            <a:r>
              <a:rPr lang="en-US" sz="1600" b="1">
                <a:solidFill>
                  <a:schemeClr val="accent5">
                    <a:lumMod val="50000"/>
                  </a:schemeClr>
                </a:solidFill>
                <a:latin typeface="Marianne"/>
              </a:rPr>
              <a:t>Je découvre </a:t>
            </a:r>
            <a:endParaRPr sz="1600" b="1">
              <a:solidFill>
                <a:schemeClr val="accent5">
                  <a:lumMod val="50000"/>
                </a:schemeClr>
              </a:solidFill>
              <a:latin typeface="Marianne"/>
            </a:endParaRPr>
          </a:p>
          <a:p>
            <a:pPr algn="ctr">
              <a:defRPr/>
            </a:pPr>
            <a:r>
              <a:rPr lang="en-US" sz="1600" b="1">
                <a:solidFill>
                  <a:schemeClr val="accent5">
                    <a:lumMod val="50000"/>
                  </a:schemeClr>
                </a:solidFill>
                <a:latin typeface="Marianne"/>
              </a:rPr>
              <a:t>l’offre Cloud Pi Native et je cadre ma conception</a:t>
            </a:r>
            <a:endParaRPr>
              <a:solidFill>
                <a:schemeClr val="accent5">
                  <a:lumMod val="50000"/>
                </a:schemeClr>
              </a:solidFill>
            </a:endParaRPr>
          </a:p>
        </p:txBody>
      </p:sp>
      <p:sp>
        <p:nvSpPr>
          <p:cNvPr id="59472772" name="TextBox 31"/>
          <p:cNvSpPr txBox="1"/>
          <p:nvPr/>
        </p:nvSpPr>
        <p:spPr bwMode="auto">
          <a:xfrm>
            <a:off x="6312745" y="3244150"/>
            <a:ext cx="1982871" cy="822988"/>
          </a:xfrm>
          <a:prstGeom prst="rect">
            <a:avLst/>
          </a:prstGeom>
          <a:noFill/>
        </p:spPr>
        <p:txBody>
          <a:bodyPr wrap="square" lIns="0" rIns="0" rtlCol="0">
            <a:spAutoFit/>
          </a:bodyPr>
          <a:lstStyle/>
          <a:p>
            <a:pPr algn="ctr">
              <a:defRPr/>
            </a:pPr>
            <a:r>
              <a:rPr lang="fr-FR" sz="1600" b="1">
                <a:solidFill>
                  <a:schemeClr val="accent5">
                    <a:lumMod val="50000"/>
                  </a:schemeClr>
                </a:solidFill>
                <a:latin typeface="Marianne"/>
              </a:rPr>
              <a:t>J’initialise l’environnement de mon projet</a:t>
            </a:r>
            <a:endParaRPr>
              <a:solidFill>
                <a:schemeClr val="accent5">
                  <a:lumMod val="50000"/>
                </a:schemeClr>
              </a:solidFill>
            </a:endParaRPr>
          </a:p>
        </p:txBody>
      </p:sp>
      <p:sp>
        <p:nvSpPr>
          <p:cNvPr id="2032680156" name="TextBox 62"/>
          <p:cNvSpPr txBox="1"/>
          <p:nvPr/>
        </p:nvSpPr>
        <p:spPr bwMode="auto">
          <a:xfrm>
            <a:off x="3320838" y="3148902"/>
            <a:ext cx="2118771" cy="1066833"/>
          </a:xfrm>
          <a:prstGeom prst="rect">
            <a:avLst/>
          </a:prstGeom>
          <a:noFill/>
        </p:spPr>
        <p:txBody>
          <a:bodyPr wrap="square" lIns="0" rIns="0" rtlCol="0">
            <a:spAutoFit/>
          </a:bodyPr>
          <a:lstStyle/>
          <a:p>
            <a:pPr algn="ctr">
              <a:defRPr/>
            </a:pPr>
            <a:r>
              <a:rPr lang="fr-FR" sz="1600" b="1">
                <a:solidFill>
                  <a:schemeClr val="accent5">
                    <a:lumMod val="50000"/>
                  </a:schemeClr>
                </a:solidFill>
                <a:latin typeface="Marianne"/>
              </a:rPr>
              <a:t>Je souscris à l’offre à travers le portail</a:t>
            </a:r>
            <a:endParaRPr sz="1600" b="1">
              <a:solidFill>
                <a:schemeClr val="accent5">
                  <a:lumMod val="50000"/>
                </a:schemeClr>
              </a:solidFill>
              <a:latin typeface="Marianne"/>
            </a:endParaRPr>
          </a:p>
          <a:p>
            <a:pPr algn="ctr">
              <a:defRPr/>
            </a:pPr>
            <a:r>
              <a:rPr lang="fr-FR" sz="1600" b="1">
                <a:solidFill>
                  <a:schemeClr val="accent5">
                    <a:lumMod val="50000"/>
                  </a:schemeClr>
                </a:solidFill>
                <a:latin typeface="Marianne"/>
              </a:rPr>
              <a:t>Je précise les quotas dont j’ai besoin</a:t>
            </a:r>
            <a:endParaRPr>
              <a:solidFill>
                <a:schemeClr val="accent5">
                  <a:lumMod val="50000"/>
                </a:schemeClr>
              </a:solidFill>
            </a:endParaRPr>
          </a:p>
        </p:txBody>
      </p:sp>
      <p:sp>
        <p:nvSpPr>
          <p:cNvPr id="2108488116" name=" 364563636"/>
          <p:cNvSpPr/>
          <p:nvPr/>
        </p:nvSpPr>
        <p:spPr bwMode="auto">
          <a:xfrm>
            <a:off x="15328339" y="4634796"/>
            <a:ext cx="56241" cy="365787"/>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sp>
        <p:nvSpPr>
          <p:cNvPr id="334689678" name=" 711676278"/>
          <p:cNvSpPr/>
          <p:nvPr/>
        </p:nvSpPr>
        <p:spPr bwMode="auto">
          <a:xfrm>
            <a:off x="16324142" y="6054084"/>
            <a:ext cx="58563" cy="365787"/>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sp>
        <p:nvSpPr>
          <p:cNvPr id="1108636076" name=" 1273848908"/>
          <p:cNvSpPr/>
          <p:nvPr/>
        </p:nvSpPr>
        <p:spPr bwMode="auto">
          <a:xfrm>
            <a:off x="16170901" y="6067377"/>
            <a:ext cx="75952" cy="365787"/>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sp>
        <p:nvSpPr>
          <p:cNvPr id="587974324" name="TextBox 94"/>
          <p:cNvSpPr txBox="1"/>
          <p:nvPr/>
        </p:nvSpPr>
        <p:spPr bwMode="auto">
          <a:xfrm>
            <a:off x="9092808" y="3244149"/>
            <a:ext cx="2662749" cy="822988"/>
          </a:xfrm>
          <a:prstGeom prst="rect">
            <a:avLst/>
          </a:prstGeom>
          <a:noFill/>
        </p:spPr>
        <p:txBody>
          <a:bodyPr wrap="square" lIns="0" rIns="0" rtlCol="0">
            <a:spAutoFit/>
          </a:bodyPr>
          <a:lstStyle/>
          <a:p>
            <a:pPr algn="ctr">
              <a:defRPr/>
            </a:pPr>
            <a:r>
              <a:rPr lang="fr-FR" sz="1600" b="1">
                <a:solidFill>
                  <a:schemeClr val="accent5">
                    <a:lumMod val="50000"/>
                  </a:schemeClr>
                </a:solidFill>
                <a:latin typeface="Marianne"/>
              </a:rPr>
              <a:t>Je déploie en continue</a:t>
            </a:r>
            <a:endParaRPr sz="1600" b="1">
              <a:solidFill>
                <a:schemeClr val="accent5">
                  <a:lumMod val="50000"/>
                </a:schemeClr>
              </a:solidFill>
              <a:latin typeface="Marianne"/>
            </a:endParaRPr>
          </a:p>
          <a:p>
            <a:pPr algn="ctr">
              <a:defRPr/>
            </a:pPr>
            <a:r>
              <a:rPr lang="fr-FR" sz="1600" b="1">
                <a:solidFill>
                  <a:schemeClr val="accent5">
                    <a:lumMod val="50000"/>
                  </a:schemeClr>
                </a:solidFill>
                <a:latin typeface="Marianne"/>
              </a:rPr>
              <a:t>les évolutions et supervise mon produit numérique</a:t>
            </a:r>
            <a:endParaRPr>
              <a:solidFill>
                <a:schemeClr val="accent5">
                  <a:lumMod val="50000"/>
                </a:schemeClr>
              </a:solidFill>
            </a:endParaRPr>
          </a:p>
        </p:txBody>
      </p:sp>
      <p:sp>
        <p:nvSpPr>
          <p:cNvPr id="466758947" name="Oval 117"/>
          <p:cNvSpPr/>
          <p:nvPr/>
        </p:nvSpPr>
        <p:spPr bwMode="auto">
          <a:xfrm>
            <a:off x="6469254" y="1364643"/>
            <a:ext cx="1725570" cy="1725570"/>
          </a:xfrm>
          <a:prstGeom prst="ellipse">
            <a:avLst/>
          </a:prstGeom>
          <a:solidFill>
            <a:srgbClr val="122A47"/>
          </a:solidFill>
          <a:ln w="38099" cap="flat" cmpd="sng" algn="ctr">
            <a:solidFill>
              <a:schemeClr val="accent5">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b="1">
              <a:solidFill>
                <a:srgbClr val="FF6327"/>
              </a:solidFill>
              <a:latin typeface="Marianne"/>
            </a:endParaRPr>
          </a:p>
        </p:txBody>
      </p:sp>
      <p:sp>
        <p:nvSpPr>
          <p:cNvPr id="14306725" name="Oval 117"/>
          <p:cNvSpPr/>
          <p:nvPr/>
        </p:nvSpPr>
        <p:spPr bwMode="auto">
          <a:xfrm>
            <a:off x="3564126" y="1364643"/>
            <a:ext cx="1725570" cy="1725570"/>
          </a:xfrm>
          <a:prstGeom prst="ellipse">
            <a:avLst/>
          </a:prstGeom>
          <a:solidFill>
            <a:srgbClr val="122A47"/>
          </a:solidFill>
          <a:ln w="38099" cap="flat" cmpd="sng" algn="ctr">
            <a:solidFill>
              <a:schemeClr val="accent5">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b="1">
              <a:solidFill>
                <a:srgbClr val="FF6327"/>
              </a:solidFill>
              <a:latin typeface="Marianne"/>
            </a:endParaRPr>
          </a:p>
        </p:txBody>
      </p:sp>
      <p:sp>
        <p:nvSpPr>
          <p:cNvPr id="145273522" name="Oval 117"/>
          <p:cNvSpPr/>
          <p:nvPr/>
        </p:nvSpPr>
        <p:spPr bwMode="auto">
          <a:xfrm>
            <a:off x="601335" y="1364643"/>
            <a:ext cx="1725570" cy="1725570"/>
          </a:xfrm>
          <a:prstGeom prst="ellipse">
            <a:avLst/>
          </a:prstGeom>
          <a:solidFill>
            <a:srgbClr val="122A47"/>
          </a:solidFill>
          <a:ln w="38099" cap="flat" cmpd="sng" algn="ctr">
            <a:solidFill>
              <a:schemeClr val="accent5">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b="1">
              <a:solidFill>
                <a:srgbClr val="FF6327"/>
              </a:solidFill>
              <a:latin typeface="Marianne"/>
            </a:endParaRPr>
          </a:p>
        </p:txBody>
      </p:sp>
      <p:sp>
        <p:nvSpPr>
          <p:cNvPr id="1375001077" name="Oval 117"/>
          <p:cNvSpPr/>
          <p:nvPr/>
        </p:nvSpPr>
        <p:spPr bwMode="auto">
          <a:xfrm>
            <a:off x="9542666" y="1364643"/>
            <a:ext cx="1725570" cy="1725570"/>
          </a:xfrm>
          <a:prstGeom prst="ellipse">
            <a:avLst/>
          </a:prstGeom>
          <a:solidFill>
            <a:srgbClr val="122A47"/>
          </a:solidFill>
          <a:ln w="38099" cap="flat" cmpd="sng" algn="ctr">
            <a:solidFill>
              <a:schemeClr val="accent5">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b="1">
              <a:solidFill>
                <a:srgbClr val="FF6327"/>
              </a:solidFill>
              <a:latin typeface="Marianne"/>
            </a:endParaRPr>
          </a:p>
        </p:txBody>
      </p:sp>
      <p:pic>
        <p:nvPicPr>
          <p:cNvPr id="392424301" name="Image 1626012872"/>
          <p:cNvPicPr>
            <a:picLocks noChangeAspect="1"/>
          </p:cNvPicPr>
          <p:nvPr/>
        </p:nvPicPr>
        <p:blipFill>
          <a:blip r:embed="rId3" cstate="email">
            <a:extLst>
              <a:ext uri="{28A0092B-C50C-407E-A947-70E740481C1C}">
                <a14:useLocalDpi xmlns:a14="http://schemas.microsoft.com/office/drawing/2010/main"/>
              </a:ext>
            </a:extLst>
          </a:blip>
          <a:stretch/>
        </p:blipFill>
        <p:spPr bwMode="auto">
          <a:xfrm>
            <a:off x="9369884" y="1434773"/>
            <a:ext cx="2074761" cy="1267506"/>
          </a:xfrm>
          <a:prstGeom prst="rect">
            <a:avLst/>
          </a:prstGeom>
        </p:spPr>
      </p:pic>
      <p:pic>
        <p:nvPicPr>
          <p:cNvPr id="594331625" name="Image 2076952219"/>
          <p:cNvPicPr>
            <a:picLocks noChangeAspect="1"/>
          </p:cNvPicPr>
          <p:nvPr/>
        </p:nvPicPr>
        <p:blipFill>
          <a:blip r:embed="rId4" cstate="email">
            <a:extLst>
              <a:ext uri="{28A0092B-C50C-407E-A947-70E740481C1C}">
                <a14:useLocalDpi xmlns:a14="http://schemas.microsoft.com/office/drawing/2010/main"/>
              </a:ext>
            </a:extLst>
          </a:blip>
          <a:stretch/>
        </p:blipFill>
        <p:spPr bwMode="auto">
          <a:xfrm>
            <a:off x="10095048" y="2656099"/>
            <a:ext cx="829697" cy="248382"/>
          </a:xfrm>
          <a:prstGeom prst="rect">
            <a:avLst/>
          </a:prstGeom>
        </p:spPr>
      </p:pic>
      <p:pic>
        <p:nvPicPr>
          <p:cNvPr id="998857047" name="Image 1055571935"/>
          <p:cNvPicPr>
            <a:picLocks noChangeAspect="1"/>
          </p:cNvPicPr>
          <p:nvPr/>
        </p:nvPicPr>
        <p:blipFill>
          <a:blip r:embed="rId5" cstate="email">
            <a:extLst>
              <a:ext uri="{28A0092B-C50C-407E-A947-70E740481C1C}">
                <a14:useLocalDpi xmlns:a14="http://schemas.microsoft.com/office/drawing/2010/main"/>
              </a:ext>
            </a:extLst>
          </a:blip>
          <a:stretch/>
        </p:blipFill>
        <p:spPr bwMode="auto">
          <a:xfrm>
            <a:off x="777222" y="1364643"/>
            <a:ext cx="1499877" cy="1022643"/>
          </a:xfrm>
          <a:prstGeom prst="rect">
            <a:avLst/>
          </a:prstGeom>
        </p:spPr>
      </p:pic>
      <p:pic>
        <p:nvPicPr>
          <p:cNvPr id="415987351" name="Image 914493918"/>
          <p:cNvPicPr>
            <a:picLocks noChangeAspect="1"/>
          </p:cNvPicPr>
          <p:nvPr/>
        </p:nvPicPr>
        <p:blipFill>
          <a:blip r:embed="rId6" cstate="email">
            <a:extLst>
              <a:ext uri="{28A0092B-C50C-407E-A947-70E740481C1C}">
                <a14:useLocalDpi xmlns:a14="http://schemas.microsoft.com/office/drawing/2010/main"/>
              </a:ext>
            </a:extLst>
          </a:blip>
          <a:stretch/>
        </p:blipFill>
        <p:spPr bwMode="auto">
          <a:xfrm rot="899727">
            <a:off x="1266606" y="2297844"/>
            <a:ext cx="558306" cy="808875"/>
          </a:xfrm>
          <a:prstGeom prst="rect">
            <a:avLst/>
          </a:prstGeom>
        </p:spPr>
      </p:pic>
      <p:pic>
        <p:nvPicPr>
          <p:cNvPr id="345935804" name="Image 76936072"/>
          <p:cNvPicPr>
            <a:picLocks noChangeAspect="1"/>
          </p:cNvPicPr>
          <p:nvPr/>
        </p:nvPicPr>
        <p:blipFill>
          <a:blip r:embed="rId7" cstate="email">
            <a:extLst>
              <a:ext uri="{28A0092B-C50C-407E-A947-70E740481C1C}">
                <a14:useLocalDpi xmlns:a14="http://schemas.microsoft.com/office/drawing/2010/main"/>
              </a:ext>
            </a:extLst>
          </a:blip>
          <a:stretch/>
        </p:blipFill>
        <p:spPr bwMode="auto">
          <a:xfrm>
            <a:off x="6550867" y="1336572"/>
            <a:ext cx="1720431" cy="1732860"/>
          </a:xfrm>
          <a:prstGeom prst="rect">
            <a:avLst/>
          </a:prstGeom>
        </p:spPr>
      </p:pic>
      <p:pic>
        <p:nvPicPr>
          <p:cNvPr id="850642017" name="Image 374052086"/>
          <p:cNvPicPr>
            <a:picLocks noChangeAspect="1"/>
          </p:cNvPicPr>
          <p:nvPr/>
        </p:nvPicPr>
        <p:blipFill>
          <a:blip r:embed="rId8" cstate="email">
            <a:extLst>
              <a:ext uri="{28A0092B-C50C-407E-A947-70E740481C1C}">
                <a14:useLocalDpi xmlns:a14="http://schemas.microsoft.com/office/drawing/2010/main"/>
              </a:ext>
            </a:extLst>
          </a:blip>
          <a:stretch/>
        </p:blipFill>
        <p:spPr bwMode="auto">
          <a:xfrm>
            <a:off x="3984957" y="1336572"/>
            <a:ext cx="892803" cy="1664694"/>
          </a:xfrm>
          <a:prstGeom prst="rect">
            <a:avLst/>
          </a:prstGeom>
        </p:spPr>
      </p:pic>
      <p:cxnSp>
        <p:nvCxnSpPr>
          <p:cNvPr id="826919562" name="Connecteur droit avec flèche 2"/>
          <p:cNvCxnSpPr>
            <a:cxnSpLocks/>
          </p:cNvCxnSpPr>
          <p:nvPr/>
        </p:nvCxnSpPr>
        <p:spPr bwMode="auto">
          <a:xfrm>
            <a:off x="3320838" y="5590639"/>
            <a:ext cx="4873987" cy="0"/>
          </a:xfrm>
          <a:prstGeom prst="straightConnector1">
            <a:avLst/>
          </a:prstGeom>
          <a:ln w="57150" cap="flat" cmpd="sng" algn="ctr">
            <a:solidFill>
              <a:schemeClr val="accent5">
                <a:lumMod val="74901"/>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1510427" name="Connecteur droit avec flèche 3"/>
          <p:cNvCxnSpPr>
            <a:cxnSpLocks/>
          </p:cNvCxnSpPr>
          <p:nvPr/>
        </p:nvCxnSpPr>
        <p:spPr bwMode="auto">
          <a:xfrm>
            <a:off x="9267464" y="5590639"/>
            <a:ext cx="2609775" cy="0"/>
          </a:xfrm>
          <a:prstGeom prst="straightConnector1">
            <a:avLst/>
          </a:prstGeom>
          <a:ln w="57150" cap="flat" cmpd="sng" algn="ctr">
            <a:solidFill>
              <a:schemeClr val="accent5">
                <a:lumMod val="74901"/>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196230008" name="ZoneTexte 5"/>
          <p:cNvSpPr txBox="1"/>
          <p:nvPr/>
        </p:nvSpPr>
        <p:spPr bwMode="auto">
          <a:xfrm>
            <a:off x="4452949" y="4731894"/>
            <a:ext cx="1768428" cy="584771"/>
          </a:xfrm>
          <a:prstGeom prst="rect">
            <a:avLst/>
          </a:prstGeom>
          <a:noFill/>
        </p:spPr>
        <p:txBody>
          <a:bodyPr wrap="none" rtlCol="0">
            <a:spAutoFit/>
          </a:bodyPr>
          <a:lstStyle/>
          <a:p>
            <a:pPr>
              <a:defRPr/>
            </a:pPr>
            <a:r>
              <a:rPr lang="fr-FR" sz="3200"/>
              <a:t>&lt; 5 jours</a:t>
            </a:r>
            <a:endParaRPr/>
          </a:p>
        </p:txBody>
      </p:sp>
      <p:sp>
        <p:nvSpPr>
          <p:cNvPr id="1878115951" name="ZoneTexte 6"/>
          <p:cNvSpPr txBox="1"/>
          <p:nvPr/>
        </p:nvSpPr>
        <p:spPr bwMode="auto">
          <a:xfrm>
            <a:off x="9264350" y="4401802"/>
            <a:ext cx="1063108" cy="584771"/>
          </a:xfrm>
          <a:prstGeom prst="rect">
            <a:avLst/>
          </a:prstGeom>
          <a:noFill/>
        </p:spPr>
        <p:txBody>
          <a:bodyPr wrap="none" rtlCol="0">
            <a:spAutoFit/>
          </a:bodyPr>
          <a:lstStyle/>
          <a:p>
            <a:pPr>
              <a:defRPr/>
            </a:pPr>
            <a:r>
              <a:rPr lang="fr-FR" sz="3200"/>
              <a:t>&lt; 2H</a:t>
            </a:r>
            <a:endParaRPr/>
          </a:p>
        </p:txBody>
      </p:sp>
      <p:sp>
        <p:nvSpPr>
          <p:cNvPr id="1028226932" name="ZoneTexte 7"/>
          <p:cNvSpPr txBox="1"/>
          <p:nvPr/>
        </p:nvSpPr>
        <p:spPr bwMode="auto">
          <a:xfrm rot="21092700">
            <a:off x="329760" y="5536661"/>
            <a:ext cx="2432183" cy="883953"/>
          </a:xfrm>
          <a:prstGeom prst="rect">
            <a:avLst/>
          </a:prstGeom>
          <a:noFill/>
          <a:ln w="6349">
            <a:solidFill>
              <a:schemeClr val="accent1">
                <a:lumMod val="50196"/>
              </a:schemeClr>
            </a:solidFill>
            <a:prstDash val="sysDot"/>
          </a:ln>
        </p:spPr>
        <p:txBody>
          <a:bodyPr wrap="square" rtlCol="0">
            <a:spAutoFit/>
          </a:bodyPr>
          <a:lstStyle/>
          <a:p>
            <a:pPr algn="ctr">
              <a:defRPr/>
            </a:pPr>
            <a:r>
              <a:rPr lang="fr-FR" sz="2600">
                <a:solidFill>
                  <a:schemeClr val="accent5">
                    <a:lumMod val="75000"/>
                  </a:schemeClr>
                </a:solidFill>
                <a:latin typeface="Marianne"/>
                <a:ea typeface="Marianne"/>
                <a:cs typeface="Marianne"/>
              </a:rPr>
              <a:t>et autonomie des clients</a:t>
            </a:r>
            <a:endParaRPr sz="1100">
              <a:solidFill>
                <a:schemeClr val="accent5">
                  <a:lumMod val="75000"/>
                </a:schemeClr>
              </a:solidFill>
              <a:latin typeface="Marianne"/>
              <a:ea typeface="Marianne"/>
              <a:cs typeface="Marianne"/>
            </a:endParaRPr>
          </a:p>
        </p:txBody>
      </p:sp>
      <p:sp>
        <p:nvSpPr>
          <p:cNvPr id="14797718" name="ZoneTexte 8"/>
          <p:cNvSpPr txBox="1"/>
          <p:nvPr/>
        </p:nvSpPr>
        <p:spPr bwMode="auto">
          <a:xfrm>
            <a:off x="9288877" y="4906116"/>
            <a:ext cx="2839077" cy="640115"/>
          </a:xfrm>
          <a:prstGeom prst="rect">
            <a:avLst/>
          </a:prstGeom>
          <a:noFill/>
        </p:spPr>
        <p:txBody>
          <a:bodyPr wrap="none" rtlCol="0">
            <a:spAutoFit/>
          </a:bodyPr>
          <a:lstStyle/>
          <a:p>
            <a:pPr>
              <a:defRPr/>
            </a:pPr>
            <a:r>
              <a:rPr lang="fr-FR"/>
              <a:t>Sans impact client</a:t>
            </a:r>
            <a:endParaRPr/>
          </a:p>
          <a:p>
            <a:pPr>
              <a:defRPr/>
            </a:pPr>
            <a:r>
              <a:rPr lang="fr-FR">
                <a:highlight>
                  <a:srgbClr val="FFFF00"/>
                </a:highlight>
              </a:rPr>
              <a:t>Homologation en continue</a:t>
            </a:r>
            <a:endParaRPr>
              <a:highlight>
                <a:srgbClr val="FFFF00"/>
              </a:highlight>
            </a:endParaRPr>
          </a:p>
        </p:txBody>
      </p:sp>
      <p:cxnSp>
        <p:nvCxnSpPr>
          <p:cNvPr id="1468449419" name="Connecteur droit avec flèche 9"/>
          <p:cNvCxnSpPr>
            <a:cxnSpLocks/>
          </p:cNvCxnSpPr>
          <p:nvPr/>
        </p:nvCxnSpPr>
        <p:spPr bwMode="auto">
          <a:xfrm>
            <a:off x="3320838" y="6453333"/>
            <a:ext cx="8595902" cy="0"/>
          </a:xfrm>
          <a:prstGeom prst="straightConnector1">
            <a:avLst/>
          </a:prstGeom>
          <a:ln w="57150" cap="flat" cmpd="sng" algn="ctr">
            <a:solidFill>
              <a:schemeClr val="accent5">
                <a:lumMod val="74901"/>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74751094" name="ZoneTexte 11"/>
          <p:cNvSpPr txBox="1"/>
          <p:nvPr/>
        </p:nvSpPr>
        <p:spPr bwMode="auto">
          <a:xfrm>
            <a:off x="3814731" y="5932593"/>
            <a:ext cx="7399783" cy="461664"/>
          </a:xfrm>
          <a:prstGeom prst="rect">
            <a:avLst/>
          </a:prstGeom>
          <a:noFill/>
        </p:spPr>
        <p:txBody>
          <a:bodyPr wrap="none" rtlCol="0">
            <a:spAutoFit/>
          </a:bodyPr>
          <a:lstStyle/>
          <a:p>
            <a:pPr>
              <a:defRPr/>
            </a:pPr>
            <a:r>
              <a:rPr lang="fr-FR" sz="2400"/>
              <a:t>&lt; 6 mois : Premier incrément viable de l’application   </a:t>
            </a:r>
            <a:endParaRPr/>
          </a:p>
        </p:txBody>
      </p:sp>
      <p:pic>
        <p:nvPicPr>
          <p:cNvPr id="1473052167" name="Image 15"/>
          <p:cNvPicPr>
            <a:picLocks noChangeAspect="1"/>
          </p:cNvPicPr>
          <p:nvPr/>
        </p:nvPicPr>
        <p:blipFill>
          <a:blip r:embed="rId9" cstate="email">
            <a:extLst>
              <a:ext uri="{28A0092B-C50C-407E-A947-70E740481C1C}">
                <a14:useLocalDpi xmlns:a14="http://schemas.microsoft.com/office/drawing/2010/main"/>
              </a:ext>
            </a:extLst>
          </a:blip>
          <a:srcRect/>
          <a:stretch/>
        </p:blipFill>
        <p:spPr bwMode="auto">
          <a:xfrm>
            <a:off x="11214515" y="4091503"/>
            <a:ext cx="865182" cy="726184"/>
          </a:xfrm>
          <a:prstGeom prst="rect">
            <a:avLst/>
          </a:prstGeom>
        </p:spPr>
      </p:pic>
      <p:pic>
        <p:nvPicPr>
          <p:cNvPr id="1251028829" name="Google Shape;90;p4"/>
          <p:cNvPicPr/>
          <p:nvPr/>
        </p:nvPicPr>
        <p:blipFill>
          <a:blip r:embed="rId10" cstate="email">
            <a:alphaModFix/>
            <a:extLst>
              <a:ext uri="{28A0092B-C50C-407E-A947-70E740481C1C}">
                <a14:useLocalDpi xmlns:a14="http://schemas.microsoft.com/office/drawing/2010/main"/>
              </a:ext>
            </a:extLst>
          </a:blip>
          <a:stretch/>
        </p:blipFill>
        <p:spPr bwMode="auto">
          <a:xfrm flipH="1">
            <a:off x="8366369" y="1426969"/>
            <a:ext cx="897979" cy="897979"/>
          </a:xfrm>
          <a:prstGeom prst="rect">
            <a:avLst/>
          </a:prstGeom>
          <a:noFill/>
          <a:ln>
            <a:noFill/>
          </a:ln>
        </p:spPr>
      </p:pic>
      <p:pic>
        <p:nvPicPr>
          <p:cNvPr id="1603162766" name="Google Shape;141;p4"/>
          <p:cNvPicPr/>
          <p:nvPr/>
        </p:nvPicPr>
        <p:blipFill>
          <a:blip r:embed="rId11" cstate="email">
            <a:alphaModFix/>
            <a:extLst>
              <a:ext uri="{28A0092B-C50C-407E-A947-70E740481C1C}">
                <a14:useLocalDpi xmlns:a14="http://schemas.microsoft.com/office/drawing/2010/main"/>
              </a:ext>
            </a:extLst>
          </a:blip>
          <a:stretch/>
        </p:blipFill>
        <p:spPr bwMode="auto">
          <a:xfrm>
            <a:off x="8194825" y="2341045"/>
            <a:ext cx="1245668" cy="749161"/>
          </a:xfrm>
          <a:prstGeom prst="rect">
            <a:avLst/>
          </a:prstGeom>
          <a:noFill/>
          <a:ln>
            <a:noFill/>
          </a:ln>
        </p:spPr>
      </p:pic>
      <p:sp>
        <p:nvSpPr>
          <p:cNvPr id="149935269" name="Google Shape;77;p6"/>
          <p:cNvSpPr txBox="1"/>
          <p:nvPr/>
        </p:nvSpPr>
        <p:spPr bwMode="auto">
          <a:xfrm>
            <a:off x="1234719" y="126"/>
            <a:ext cx="10723921" cy="983520"/>
          </a:xfrm>
          <a:prstGeom prst="rect">
            <a:avLst/>
          </a:prstGeom>
          <a:noFill/>
          <a:ln>
            <a:noFill/>
          </a:ln>
        </p:spPr>
        <p:txBody>
          <a:bodyPr spcFirstLastPara="1" wrap="square" lIns="434844" tIns="217422" rIns="434844" bIns="217422" anchor="t" anchorCtr="0">
            <a:spAutoFit/>
          </a:bodyPr>
          <a:lstStyle/>
          <a:p>
            <a:pPr>
              <a:defRPr/>
            </a:pPr>
            <a:r>
              <a:rPr lang="fr-FR" sz="3600" b="0" i="0" u="none" strike="noStrike" cap="none" spc="0">
                <a:solidFill>
                  <a:schemeClr val="accent5">
                    <a:lumMod val="75000"/>
                  </a:schemeClr>
                </a:solidFill>
                <a:latin typeface="Marianne"/>
                <a:ea typeface="Marianne"/>
                <a:cs typeface="Marianne"/>
              </a:rPr>
              <a:t>Cloud π Native :  les métriques visées</a:t>
            </a:r>
            <a:endParaRPr sz="3600">
              <a:solidFill>
                <a:schemeClr val="accent5">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045218275" name="Rectangle 2045218274"/>
          <p:cNvSpPr/>
          <p:nvPr/>
        </p:nvSpPr>
        <p:spPr bwMode="auto">
          <a:xfrm>
            <a:off x="10189" y="1652754"/>
            <a:ext cx="2423894" cy="5255172"/>
          </a:xfrm>
          <a:prstGeom prst="rect">
            <a:avLst/>
          </a:prstGeom>
          <a:solidFill>
            <a:srgbClr val="23293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538329019" name=" 538329018"/>
          <p:cNvSpPr/>
          <p:nvPr/>
        </p:nvSpPr>
        <p:spPr bwMode="auto">
          <a:xfrm>
            <a:off x="6163273" y="7855175"/>
            <a:ext cx="45786" cy="365789"/>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pic>
        <p:nvPicPr>
          <p:cNvPr id="1291846260" name="Image 1291846259"/>
          <p:cNvPicPr>
            <a:picLocks noChangeAspect="1"/>
          </p:cNvPicPr>
          <p:nvPr/>
        </p:nvPicPr>
        <p:blipFill>
          <a:blip r:embed="rId2" cstate="email">
            <a:extLst>
              <a:ext uri="{28A0092B-C50C-407E-A947-70E740481C1C}">
                <a14:useLocalDpi xmlns:a14="http://schemas.microsoft.com/office/drawing/2010/main"/>
              </a:ext>
            </a:extLst>
          </a:blip>
          <a:stretch/>
        </p:blipFill>
        <p:spPr bwMode="auto">
          <a:xfrm>
            <a:off x="194709" y="4637340"/>
            <a:ext cx="1943820" cy="2177244"/>
          </a:xfrm>
          <a:prstGeom prst="rect">
            <a:avLst/>
          </a:prstGeom>
        </p:spPr>
      </p:pic>
      <p:pic>
        <p:nvPicPr>
          <p:cNvPr id="1555840217" name="Image 1555840216"/>
          <p:cNvPicPr>
            <a:picLocks noChangeAspect="1"/>
          </p:cNvPicPr>
          <p:nvPr/>
        </p:nvPicPr>
        <p:blipFill>
          <a:blip r:embed="rId3" cstate="email">
            <a:extLst>
              <a:ext uri="{28A0092B-C50C-407E-A947-70E740481C1C}">
                <a14:useLocalDpi xmlns:a14="http://schemas.microsoft.com/office/drawing/2010/main"/>
              </a:ext>
            </a:extLst>
          </a:blip>
          <a:stretch/>
        </p:blipFill>
        <p:spPr bwMode="auto">
          <a:xfrm>
            <a:off x="62326" y="1698048"/>
            <a:ext cx="2255738" cy="3183345"/>
          </a:xfrm>
          <a:prstGeom prst="rect">
            <a:avLst/>
          </a:prstGeom>
        </p:spPr>
      </p:pic>
      <p:sp>
        <p:nvSpPr>
          <p:cNvPr id="1291133280" name="Rectangle 52"/>
          <p:cNvSpPr/>
          <p:nvPr/>
        </p:nvSpPr>
        <p:spPr bwMode="auto">
          <a:xfrm>
            <a:off x="3322257" y="2517772"/>
            <a:ext cx="4480560" cy="54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nSpc>
                <a:spcPts val="994"/>
              </a:lnSpc>
              <a:buClr>
                <a:srgbClr val="000000"/>
              </a:buClr>
              <a:defRPr/>
            </a:pPr>
            <a:endParaRPr lang="fr-FR" sz="700" b="1">
              <a:solidFill>
                <a:srgbClr val="FFFFFF"/>
              </a:solidFill>
              <a:latin typeface="Marianne"/>
              <a:cs typeface="Calibri"/>
            </a:endParaRPr>
          </a:p>
        </p:txBody>
      </p:sp>
      <p:sp>
        <p:nvSpPr>
          <p:cNvPr id="483906050" name="Rectangle 53"/>
          <p:cNvSpPr/>
          <p:nvPr/>
        </p:nvSpPr>
        <p:spPr bwMode="auto">
          <a:xfrm>
            <a:off x="3330734" y="5204139"/>
            <a:ext cx="4480560" cy="54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nSpc>
                <a:spcPts val="994"/>
              </a:lnSpc>
              <a:buClr>
                <a:srgbClr val="000000"/>
              </a:buClr>
              <a:defRPr/>
            </a:pPr>
            <a:endParaRPr lang="fr-FR" sz="700" b="1">
              <a:solidFill>
                <a:srgbClr val="FFFFFF"/>
              </a:solidFill>
              <a:latin typeface="Marianne"/>
              <a:cs typeface="Calibri"/>
            </a:endParaRPr>
          </a:p>
        </p:txBody>
      </p:sp>
      <p:sp>
        <p:nvSpPr>
          <p:cNvPr id="577091766" name="Rectangle 51"/>
          <p:cNvSpPr/>
          <p:nvPr/>
        </p:nvSpPr>
        <p:spPr bwMode="auto">
          <a:xfrm>
            <a:off x="3259444" y="3049483"/>
            <a:ext cx="8529430" cy="640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t" anchorCtr="0" forceAA="0" compatLnSpc="1">
            <a:prstTxWarp prst="textNoShape">
              <a:avLst/>
            </a:prstTxWarp>
            <a:spAutoFit/>
          </a:bodyPr>
          <a:lstStyle/>
          <a:p>
            <a:pPr marL="0" marR="0" lvl="0" indent="0" algn="l" defTabSz="801600">
              <a:spcBef>
                <a:spcPts val="0"/>
              </a:spcBef>
              <a:spcAft>
                <a:spcPts val="392"/>
              </a:spcAft>
              <a:buClr>
                <a:srgbClr val="000000"/>
              </a:buClr>
              <a:buSzTx/>
              <a:buFont typeface="Arial"/>
              <a:buNone/>
              <a:defRPr/>
            </a:pPr>
            <a:r>
              <a:rPr lang="fr-FR" sz="3600" b="1" i="0" u="none" strike="noStrike" cap="none" spc="0">
                <a:ln>
                  <a:noFill/>
                </a:ln>
                <a:solidFill>
                  <a:srgbClr val="4F81BD">
                    <a:lumMod val="50000"/>
                  </a:srgbClr>
                </a:solidFill>
                <a:latin typeface="Marianne"/>
                <a:cs typeface="Calibri"/>
              </a:rPr>
              <a:t>1 - 	Propos liminaires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11988146" name="ZoneTexte 511988145"/>
          <p:cNvSpPr txBox="1"/>
          <p:nvPr/>
        </p:nvSpPr>
        <p:spPr bwMode="auto">
          <a:xfrm>
            <a:off x="2209464" y="245431"/>
            <a:ext cx="9327219" cy="64011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sz="3600" b="1">
                <a:solidFill>
                  <a:schemeClr val="accent6">
                    <a:lumMod val="75000"/>
                  </a:schemeClr>
                </a:solidFill>
                <a:latin typeface="Marianne"/>
                <a:ea typeface="Marianne"/>
                <a:cs typeface="Marianne"/>
              </a:rPr>
              <a:t>Sécurité, homologation </a:t>
            </a:r>
            <a:r>
              <a:rPr sz="3600" b="1">
                <a:solidFill>
                  <a:schemeClr val="accent5">
                    <a:lumMod val="50000"/>
                  </a:schemeClr>
                </a:solidFill>
                <a:latin typeface="Marianne"/>
                <a:ea typeface="Marianne"/>
                <a:cs typeface="Marianne"/>
              </a:rPr>
              <a:t>&amp; irritants</a:t>
            </a:r>
          </a:p>
        </p:txBody>
      </p:sp>
      <p:sp>
        <p:nvSpPr>
          <p:cNvPr id="1274956187" name="ZoneTexte 1274956186"/>
          <p:cNvSpPr txBox="1"/>
          <p:nvPr/>
        </p:nvSpPr>
        <p:spPr bwMode="auto">
          <a:xfrm>
            <a:off x="177066" y="1204507"/>
            <a:ext cx="11962708" cy="533403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sz="2000" b="1">
                <a:solidFill>
                  <a:schemeClr val="accent5">
                    <a:lumMod val="75000"/>
                  </a:schemeClr>
                </a:solidFill>
                <a:latin typeface="Marianne"/>
                <a:ea typeface="Marianne"/>
                <a:cs typeface="Marianne"/>
              </a:rPr>
              <a:t>Grands domaines contribuant à la sécurité des applications :  </a:t>
            </a:r>
          </a:p>
          <a:p>
            <a:pPr marL="617843" lvl="1" indent="-217793">
              <a:buFont typeface="Arial"/>
              <a:buChar char="•"/>
              <a:defRPr/>
            </a:pPr>
            <a:r>
              <a:rPr sz="1400">
                <a:latin typeface="Marianne"/>
                <a:ea typeface="Marianne"/>
                <a:cs typeface="Marianne"/>
              </a:rPr>
              <a:t>L’architecture et la qualité &amp;code du produit que l’on souhaite mettre en production  : </a:t>
            </a:r>
          </a:p>
          <a:p>
            <a:pPr marL="1417943" lvl="3" indent="-217793">
              <a:buFont typeface="Arial"/>
              <a:buChar char="•"/>
              <a:defRPr/>
            </a:pPr>
            <a:r>
              <a:rPr sz="1200">
                <a:latin typeface="Marianne"/>
                <a:ea typeface="Marianne"/>
                <a:cs typeface="Marianne"/>
              </a:rPr>
              <a:t>architecture est-elle « security by design », zero trust ?</a:t>
            </a:r>
          </a:p>
          <a:p>
            <a:pPr marL="1417943" lvl="3" indent="-217793">
              <a:buFont typeface="Arial"/>
              <a:buChar char="•"/>
              <a:defRPr/>
            </a:pPr>
            <a:r>
              <a:rPr sz="1200">
                <a:latin typeface="Marianne"/>
                <a:ea typeface="Marianne"/>
                <a:cs typeface="Marianne"/>
              </a:rPr>
              <a:t>la sécurisation du pipeline de production du code </a:t>
            </a:r>
          </a:p>
          <a:p>
            <a:pPr marL="1417942" lvl="3" indent="-217792">
              <a:buFont typeface="Arial"/>
              <a:buChar char="•"/>
              <a:defRPr/>
            </a:pPr>
            <a:r>
              <a:rPr sz="1200">
                <a:latin typeface="Marianne"/>
                <a:ea typeface="Marianne"/>
                <a:cs typeface="Marianne"/>
              </a:rPr>
              <a:t>scan des dépendances importées, identifier les codes malveillants  </a:t>
            </a:r>
            <a:r>
              <a:rPr lang="fr-FR" sz="1200" b="0" i="0" u="none" strike="noStrike" cap="none" spc="0">
                <a:solidFill>
                  <a:schemeClr val="tx1"/>
                </a:solidFill>
                <a:latin typeface="Marianne"/>
                <a:ea typeface="Marianne"/>
                <a:cs typeface="Marianne"/>
              </a:rPr>
              <a:t>( note la part de code produit est faible &gt; assemblage )</a:t>
            </a:r>
            <a:endParaRPr sz="1200">
              <a:latin typeface="Marianne"/>
              <a:ea typeface="Marianne"/>
              <a:cs typeface="Marianne"/>
            </a:endParaRPr>
          </a:p>
          <a:p>
            <a:pPr marL="1417943" lvl="3" indent="-217793">
              <a:buFont typeface="Arial"/>
              <a:buChar char="•"/>
              <a:defRPr/>
            </a:pPr>
            <a:r>
              <a:rPr sz="1200">
                <a:latin typeface="Marianne"/>
                <a:ea typeface="Marianne"/>
                <a:cs typeface="Marianne"/>
              </a:rPr>
              <a:t>méthode de vérification de qualité : absence d’erreur remontée des tests...</a:t>
            </a:r>
          </a:p>
          <a:p>
            <a:pPr marL="617843" lvl="1" indent="-217793">
              <a:buFont typeface="Arial"/>
              <a:buChar char="•"/>
              <a:defRPr/>
            </a:pPr>
            <a:r>
              <a:rPr sz="1400">
                <a:latin typeface="Marianne"/>
                <a:ea typeface="Marianne"/>
                <a:cs typeface="Marianne"/>
              </a:rPr>
              <a:t>La qualité / résilience du socle d’hébergement : comment on détecte / observe / réagit à un comportement anormal</a:t>
            </a:r>
            <a:endParaRPr sz="1200">
              <a:latin typeface="Marianne"/>
              <a:ea typeface="Marianne"/>
              <a:cs typeface="Marianne"/>
            </a:endParaRPr>
          </a:p>
          <a:p>
            <a:pPr marL="617843" lvl="1" indent="-217793">
              <a:buFont typeface="Arial"/>
              <a:buChar char="•"/>
              <a:defRPr/>
            </a:pPr>
            <a:r>
              <a:rPr sz="1400">
                <a:latin typeface="Marianne"/>
                <a:ea typeface="Marianne"/>
                <a:cs typeface="Marianne"/>
              </a:rPr>
              <a:t>Résilience : comment le système va être opéré pour être résilient et réagir au stimuli d’attaque / défaillance / Crash etc...</a:t>
            </a:r>
          </a:p>
          <a:p>
            <a:pPr marL="639871" lvl="1" indent="-239821">
              <a:buFont typeface="Arial"/>
              <a:buChar char="•"/>
              <a:defRPr/>
            </a:pPr>
            <a:endParaRPr sz="1800">
              <a:latin typeface="Marianne"/>
              <a:ea typeface="Marianne"/>
              <a:cs typeface="Marianne"/>
            </a:endParaRPr>
          </a:p>
          <a:p>
            <a:pPr>
              <a:defRPr/>
            </a:pPr>
            <a:r>
              <a:rPr sz="2000" b="1">
                <a:solidFill>
                  <a:schemeClr val="accent5">
                    <a:lumMod val="75000"/>
                  </a:schemeClr>
                </a:solidFill>
                <a:latin typeface="Marianne"/>
                <a:ea typeface="Marianne"/>
                <a:cs typeface="Marianne"/>
              </a:rPr>
              <a:t>L’homologation est une démarche déclarative et administrative structurée </a:t>
            </a:r>
          </a:p>
          <a:p>
            <a:pPr>
              <a:defRPr/>
            </a:pPr>
            <a:r>
              <a:rPr sz="2000" b="1">
                <a:solidFill>
                  <a:schemeClr val="accent5">
                    <a:lumMod val="75000"/>
                  </a:schemeClr>
                </a:solidFill>
                <a:latin typeface="Marianne"/>
                <a:ea typeface="Marianne"/>
                <a:cs typeface="Marianne"/>
              </a:rPr>
              <a:t>de maîtrise des risques:</a:t>
            </a:r>
          </a:p>
          <a:p>
            <a:pPr marL="639870" lvl="1" indent="-239820">
              <a:buFont typeface="Arial"/>
              <a:buChar char="•"/>
              <a:defRPr/>
            </a:pPr>
            <a:r>
              <a:rPr lang="fr-FR" sz="1400" b="0" i="0" u="none" strike="noStrike" cap="none" spc="0">
                <a:solidFill>
                  <a:schemeClr val="tx1"/>
                </a:solidFill>
                <a:latin typeface="Marianne"/>
                <a:ea typeface="Marianne"/>
                <a:cs typeface="Marianne"/>
              </a:rPr>
              <a:t>Définit les objectifs à atteindre (raisonnable), le RACI d’ensemble</a:t>
            </a:r>
            <a:endParaRPr sz="1400" b="0" i="0" u="none" strike="noStrike" cap="none" spc="0">
              <a:solidFill>
                <a:schemeClr val="tx1"/>
              </a:solidFill>
              <a:latin typeface="Marianne"/>
              <a:ea typeface="Marianne"/>
              <a:cs typeface="Marianne"/>
            </a:endParaRPr>
          </a:p>
          <a:p>
            <a:pPr marL="639871" lvl="1" indent="-239821">
              <a:buFont typeface="Arial"/>
              <a:buChar char="•"/>
              <a:defRPr/>
            </a:pPr>
            <a:r>
              <a:rPr lang="fr-FR" sz="1400" b="0" i="0" u="none" strike="noStrike" cap="none" spc="0">
                <a:solidFill>
                  <a:schemeClr val="tx1"/>
                </a:solidFill>
                <a:latin typeface="Marianne"/>
                <a:ea typeface="Marianne"/>
                <a:cs typeface="Marianne"/>
              </a:rPr>
              <a:t>Analyse l’ensemble des risques &amp; menaces sur un système d’information</a:t>
            </a:r>
          </a:p>
          <a:p>
            <a:pPr marL="639871" lvl="1" indent="-239821">
              <a:buFont typeface="Arial"/>
              <a:buChar char="•"/>
              <a:defRPr/>
            </a:pPr>
            <a:r>
              <a:rPr lang="fr-FR" sz="1400" b="0" i="0" u="none" strike="noStrike" cap="none" spc="0">
                <a:solidFill>
                  <a:schemeClr val="tx1"/>
                </a:solidFill>
                <a:latin typeface="Marianne"/>
                <a:ea typeface="Marianne"/>
                <a:cs typeface="Marianne"/>
              </a:rPr>
              <a:t>Vérifie la conformité aux cadres et normes</a:t>
            </a:r>
          </a:p>
          <a:p>
            <a:pPr marL="639870" lvl="1" indent="-239820">
              <a:buFont typeface="Arial"/>
              <a:buChar char="•"/>
              <a:defRPr/>
            </a:pPr>
            <a:r>
              <a:rPr lang="fr-FR" sz="1400" b="0" i="0" u="none" strike="noStrike" cap="none" spc="0">
                <a:solidFill>
                  <a:schemeClr val="tx1"/>
                </a:solidFill>
                <a:latin typeface="Marianne"/>
                <a:ea typeface="Marianne"/>
                <a:cs typeface="Marianne"/>
              </a:rPr>
              <a:t>Identifie les mesures d’atténuation des risques</a:t>
            </a:r>
            <a:endParaRPr sz="1400" b="0" i="0" u="none" strike="noStrike" cap="none" spc="0">
              <a:solidFill>
                <a:schemeClr val="tx1"/>
              </a:solidFill>
              <a:latin typeface="Marianne"/>
              <a:ea typeface="Marianne"/>
              <a:cs typeface="Marianne"/>
            </a:endParaRPr>
          </a:p>
          <a:p>
            <a:pPr marL="639871" lvl="1" indent="-239821">
              <a:buFont typeface="Arial"/>
              <a:buChar char="•"/>
              <a:defRPr/>
            </a:pPr>
            <a:r>
              <a:rPr lang="fr-FR" sz="1400" b="0" i="0" u="none" strike="noStrike" cap="none" spc="0">
                <a:solidFill>
                  <a:schemeClr val="tx1"/>
                </a:solidFill>
                <a:latin typeface="Marianne"/>
                <a:ea typeface="Marianne"/>
                <a:cs typeface="Marianne"/>
              </a:rPr>
              <a:t>Produit une synthèse des risques résiduels pour éclairer un décideur afin...  qu’il puisse assumer la décision de mise en production en connaissance des risques résiduels et garantissant la mise à disposition des moyens nécessaires en run.</a:t>
            </a:r>
          </a:p>
          <a:p>
            <a:pPr marL="683929" lvl="1" indent="-283879">
              <a:buFont typeface="Arial"/>
              <a:buChar char="•"/>
              <a:defRPr/>
            </a:pPr>
            <a:endParaRPr sz="1800">
              <a:latin typeface="Marianne"/>
              <a:ea typeface="Marianne"/>
              <a:cs typeface="Marianne"/>
            </a:endParaRPr>
          </a:p>
          <a:p>
            <a:pPr>
              <a:defRPr/>
            </a:pPr>
            <a:r>
              <a:rPr sz="1800">
                <a:solidFill>
                  <a:schemeClr val="accent5">
                    <a:lumMod val="75000"/>
                  </a:schemeClr>
                </a:solidFill>
                <a:latin typeface="Marianne"/>
                <a:ea typeface="Marianne"/>
                <a:cs typeface="Marianne"/>
              </a:rPr>
              <a:t>La démarche s’appuie sur un cadre posé par l’ANSSI : méthodologie, référentiel d’exigences, RACI</a:t>
            </a:r>
          </a:p>
          <a:p>
            <a:pPr>
              <a:defRPr/>
            </a:pPr>
            <a:r>
              <a:rPr sz="1800">
                <a:solidFill>
                  <a:schemeClr val="accent5">
                    <a:lumMod val="75000"/>
                  </a:schemeClr>
                </a:solidFill>
                <a:latin typeface="Marianne"/>
                <a:ea typeface="Marianne"/>
                <a:cs typeface="Marianne"/>
              </a:rPr>
              <a:t>La vérification est assurée par des audits (manuels...) : code, pen-test, configuration, organisation </a:t>
            </a:r>
          </a:p>
          <a:p>
            <a:pPr>
              <a:defRPr/>
            </a:pPr>
            <a:r>
              <a:rPr sz="1800">
                <a:solidFill>
                  <a:schemeClr val="accent5">
                    <a:lumMod val="75000"/>
                  </a:schemeClr>
                </a:solidFill>
                <a:latin typeface="Marianne"/>
                <a:ea typeface="Marianne"/>
                <a:cs typeface="Marianne"/>
              </a:rPr>
              <a:t>Un plan d’amélioration est toujours mis en place, suivi via un plan d’actions</a:t>
            </a:r>
            <a:endParaRPr sz="2000">
              <a:latin typeface="Marianne"/>
              <a:ea typeface="Marianne"/>
              <a:cs typeface="Marianne"/>
            </a:endParaRPr>
          </a:p>
          <a:p>
            <a:pPr>
              <a:defRPr/>
            </a:pPr>
            <a:endParaRPr sz="2000">
              <a:latin typeface="Marianne"/>
              <a:ea typeface="Marianne"/>
              <a:cs typeface="Marian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14552023" name="ZoneTexte 214552022"/>
          <p:cNvSpPr txBox="1"/>
          <p:nvPr/>
        </p:nvSpPr>
        <p:spPr bwMode="auto">
          <a:xfrm>
            <a:off x="2209464" y="245431"/>
            <a:ext cx="9327219" cy="64011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sz="3600" b="1">
                <a:solidFill>
                  <a:schemeClr val="accent5">
                    <a:lumMod val="50000"/>
                  </a:schemeClr>
                </a:solidFill>
                <a:latin typeface="Marianne"/>
                <a:ea typeface="Marianne"/>
                <a:cs typeface="Marianne"/>
              </a:rPr>
              <a:t>Sécurité, homologation &amp; </a:t>
            </a:r>
            <a:r>
              <a:rPr sz="3600" b="1">
                <a:solidFill>
                  <a:schemeClr val="accent6">
                    <a:lumMod val="75000"/>
                  </a:schemeClr>
                </a:solidFill>
                <a:latin typeface="Marianne"/>
                <a:ea typeface="Marianne"/>
                <a:cs typeface="Marianne"/>
              </a:rPr>
              <a:t>irritants</a:t>
            </a:r>
            <a:endParaRPr sz="3600" b="1">
              <a:solidFill>
                <a:schemeClr val="accent5">
                  <a:lumMod val="50000"/>
                </a:schemeClr>
              </a:solidFill>
              <a:latin typeface="Marianne"/>
              <a:ea typeface="Marianne"/>
              <a:cs typeface="Marianne"/>
            </a:endParaRPr>
          </a:p>
        </p:txBody>
      </p:sp>
      <p:sp>
        <p:nvSpPr>
          <p:cNvPr id="427311336" name="ZoneTexte 427311335"/>
          <p:cNvSpPr txBox="1"/>
          <p:nvPr/>
        </p:nvSpPr>
        <p:spPr bwMode="auto">
          <a:xfrm>
            <a:off x="127260" y="1003771"/>
            <a:ext cx="11996150" cy="57302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lang="fr-FR" sz="1800" b="1" i="0" u="none" strike="noStrike" cap="none" spc="0">
                <a:solidFill>
                  <a:schemeClr val="accent5">
                    <a:lumMod val="75000"/>
                  </a:schemeClr>
                </a:solidFill>
                <a:latin typeface="Arial"/>
                <a:ea typeface="Arial"/>
                <a:cs typeface="Arial"/>
              </a:rPr>
              <a:t>Quelques irritants généralement constatés, qui donnent parfois une mauvaise image de la démarche :</a:t>
            </a:r>
            <a:endParaRPr sz="1800" b="1" i="0" u="none" strike="noStrike" cap="none" spc="0">
              <a:solidFill>
                <a:schemeClr val="accent5">
                  <a:lumMod val="75000"/>
                </a:schemeClr>
              </a:solidFill>
              <a:latin typeface="Arial"/>
              <a:ea typeface="Arial"/>
              <a:cs typeface="Arial"/>
            </a:endParaRPr>
          </a:p>
          <a:p>
            <a:pPr marL="683928" lvl="1" indent="-283878">
              <a:buFont typeface="Arial"/>
              <a:buChar char="•"/>
              <a:defRPr/>
            </a:pPr>
            <a:r>
              <a:rPr lang="fr-FR" sz="1600" b="0" i="0" u="none" strike="noStrike" cap="none" spc="0">
                <a:solidFill>
                  <a:schemeClr val="tx1"/>
                </a:solidFill>
                <a:latin typeface="Arial"/>
                <a:ea typeface="Arial"/>
                <a:cs typeface="Arial"/>
              </a:rPr>
              <a:t>La démarche nécessite du temps, souvent déclenchée tardivement dans le projet, vécue comme fastidieuse, beaucoup de documents à fournir, peut nécessiter du rework ou entraîner des limitations fonctionnelles</a:t>
            </a:r>
          </a:p>
          <a:p>
            <a:pPr marL="683928" lvl="1" indent="-283878">
              <a:buFont typeface="Arial"/>
              <a:buChar char="•"/>
              <a:defRPr/>
            </a:pPr>
            <a:r>
              <a:rPr lang="fr-FR" sz="1600" b="0" i="0" u="none" strike="noStrike" cap="none" spc="0">
                <a:solidFill>
                  <a:schemeClr val="tx1"/>
                </a:solidFill>
                <a:latin typeface="Arial"/>
                <a:ea typeface="Arial"/>
                <a:cs typeface="Arial"/>
              </a:rPr>
              <a:t>Nativement peu adaptée à l’agilité et la construction en continue car la démarche attend une photo finie et stabilisée de l’application / organisation qui n’existera réellement qu’après que le produit soit en service...</a:t>
            </a:r>
            <a:endParaRPr sz="1600" b="0" i="0" u="none" strike="noStrike" cap="none" spc="0">
              <a:solidFill>
                <a:schemeClr val="tx1"/>
              </a:solidFill>
              <a:latin typeface="Arial"/>
              <a:ea typeface="Arial"/>
              <a:cs typeface="Arial"/>
            </a:endParaRPr>
          </a:p>
          <a:p>
            <a:pPr marL="683928" lvl="1" indent="-283878">
              <a:buFont typeface="Arial"/>
              <a:buChar char="•"/>
              <a:defRPr/>
            </a:pPr>
            <a:r>
              <a:rPr lang="fr-FR" sz="1600" b="0" i="0" u="none" strike="noStrike" cap="none" spc="0">
                <a:solidFill>
                  <a:schemeClr val="tx1"/>
                </a:solidFill>
                <a:latin typeface="Arial"/>
                <a:ea typeface="Arial"/>
                <a:cs typeface="Arial"/>
              </a:rPr>
              <a:t>Le corpus d’exigences est (trop) riche, voir inadapté avec un embonpoint dans le temps et peu/pas « dépoussiéré »...</a:t>
            </a:r>
            <a:endParaRPr sz="1600" b="0" i="0" u="none" strike="noStrike" cap="none" spc="0">
              <a:solidFill>
                <a:schemeClr val="tx1"/>
              </a:solidFill>
              <a:latin typeface="Arial"/>
              <a:ea typeface="Arial"/>
              <a:cs typeface="Arial"/>
            </a:endParaRPr>
          </a:p>
          <a:p>
            <a:pPr marL="683928" lvl="1" indent="-283878">
              <a:buFont typeface="Arial"/>
              <a:buChar char="•"/>
              <a:defRPr/>
            </a:pPr>
            <a:r>
              <a:rPr lang="fr-FR" sz="1600" b="0" i="0" u="none" strike="noStrike" cap="none" spc="0">
                <a:solidFill>
                  <a:schemeClr val="tx1"/>
                </a:solidFill>
                <a:latin typeface="Arial"/>
                <a:ea typeface="Arial"/>
                <a:cs typeface="Arial"/>
              </a:rPr>
              <a:t>Parfois (de moins en moins) posture d’acteurs en censure, sans accompagnement : « non », sans apport de solutions réelles... des sur-optimisations locales vs pensée globale pouvant entraîner des contournements dans le temps.</a:t>
            </a:r>
            <a:endParaRPr sz="1600" b="0" i="0" u="none" strike="noStrike" cap="none" spc="0">
              <a:solidFill>
                <a:schemeClr val="tx1"/>
              </a:solidFill>
              <a:latin typeface="Arial"/>
              <a:ea typeface="Arial"/>
              <a:cs typeface="Arial"/>
            </a:endParaRPr>
          </a:p>
          <a:p>
            <a:pPr marL="683928" lvl="1" indent="-283878">
              <a:buFont typeface="Arial"/>
              <a:buChar char="•"/>
              <a:defRPr/>
            </a:pPr>
            <a:r>
              <a:rPr lang="fr-FR" sz="1600" b="0" i="0" u="none" strike="noStrike" cap="none" spc="0">
                <a:solidFill>
                  <a:schemeClr val="tx1"/>
                </a:solidFill>
                <a:latin typeface="Arial"/>
                <a:ea typeface="Arial"/>
                <a:cs typeface="Arial"/>
              </a:rPr>
              <a:t>Parfois peut donner lieu à une « bataille d’expert », interprétation fluctuante des exigences, débats peu cadrés... </a:t>
            </a:r>
            <a:endParaRPr sz="1600" b="0" i="0" u="none" strike="noStrike" cap="none" spc="0">
              <a:solidFill>
                <a:schemeClr val="tx1"/>
              </a:solidFill>
              <a:latin typeface="Arial"/>
              <a:ea typeface="Arial"/>
              <a:cs typeface="Arial"/>
            </a:endParaRPr>
          </a:p>
          <a:p>
            <a:pPr marL="683928" lvl="1" indent="-283878">
              <a:buFont typeface="Arial"/>
              <a:buChar char="•"/>
              <a:defRPr/>
            </a:pPr>
            <a:r>
              <a:rPr lang="fr-FR" sz="1600" b="0" i="0" u="none" strike="noStrike" cap="none" spc="0">
                <a:solidFill>
                  <a:schemeClr val="tx1"/>
                </a:solidFill>
                <a:latin typeface="Arial"/>
                <a:ea typeface="Arial"/>
                <a:cs typeface="Arial"/>
              </a:rPr>
              <a:t>Inadéquation de la charge de la démarche vs ressources/compétences disponibles dans l’équipe projet / produit</a:t>
            </a:r>
            <a:endParaRPr sz="1600" b="0" i="0" u="none" strike="noStrike" cap="none" spc="0">
              <a:solidFill>
                <a:schemeClr val="tx1"/>
              </a:solidFill>
              <a:latin typeface="Arial"/>
              <a:ea typeface="Arial"/>
              <a:cs typeface="Arial"/>
            </a:endParaRPr>
          </a:p>
          <a:p>
            <a:pPr marL="683928" lvl="1" indent="-283878">
              <a:buFont typeface="Arial"/>
              <a:buChar char="•"/>
              <a:defRPr/>
            </a:pPr>
            <a:r>
              <a:rPr lang="fr-FR" sz="1600" b="0" i="0" u="none" strike="noStrike" cap="none" spc="0">
                <a:solidFill>
                  <a:schemeClr val="tx1"/>
                </a:solidFill>
                <a:latin typeface="Arial"/>
                <a:ea typeface="Arial"/>
                <a:cs typeface="Arial"/>
              </a:rPr>
              <a:t>Travail en collectif qui mobilise de nombreux acteurs.... trouver des créneaux collectifs peux être difficile</a:t>
            </a:r>
            <a:endParaRPr sz="1600" b="0" i="0" u="none" strike="noStrike" cap="none" spc="0">
              <a:solidFill>
                <a:schemeClr val="tx1"/>
              </a:solidFill>
              <a:latin typeface="Arial"/>
              <a:ea typeface="Arial"/>
              <a:cs typeface="Arial"/>
            </a:endParaRPr>
          </a:p>
          <a:p>
            <a:pPr marL="683928" lvl="1" indent="-283878">
              <a:buFont typeface="Arial"/>
              <a:buChar char="•"/>
              <a:defRPr/>
            </a:pPr>
            <a:r>
              <a:rPr lang="fr-FR" sz="1600" b="0" i="0" u="none" strike="noStrike" cap="none" spc="0">
                <a:solidFill>
                  <a:schemeClr val="tx1"/>
                </a:solidFill>
                <a:latin typeface="Arial"/>
                <a:ea typeface="Arial"/>
                <a:cs typeface="Arial"/>
              </a:rPr>
              <a:t>L’age de pierre de l’outillage collaboratif pour mener la démarche:  zed, excel, world, via mail, gestion des clés des archives...</a:t>
            </a:r>
            <a:endParaRPr sz="1600" b="0" i="0" u="none" strike="noStrike" cap="none" spc="0">
              <a:solidFill>
                <a:schemeClr val="tx1"/>
              </a:solidFill>
              <a:latin typeface="Arial"/>
              <a:ea typeface="Arial"/>
              <a:cs typeface="Arial"/>
            </a:endParaRPr>
          </a:p>
          <a:p>
            <a:pPr marL="683928" lvl="1" indent="-283878">
              <a:buFont typeface="Arial"/>
              <a:buChar char="•"/>
              <a:defRPr/>
            </a:pPr>
            <a:r>
              <a:rPr lang="fr-FR" sz="1600" b="0" i="0" u="none" strike="noStrike" cap="none" spc="0">
                <a:solidFill>
                  <a:schemeClr val="tx1"/>
                </a:solidFill>
                <a:latin typeface="Arial"/>
                <a:ea typeface="Arial"/>
                <a:cs typeface="Arial"/>
              </a:rPr>
              <a:t>Inadéquation temporelle vs besoin de réactivité : partie technique &lt; 1 mois vs 6~12+ mois pour une homologation complète</a:t>
            </a:r>
            <a:endParaRPr sz="1600" b="0" i="0" u="none" strike="noStrike" cap="none" spc="0">
              <a:solidFill>
                <a:schemeClr val="tx1"/>
              </a:solidFill>
              <a:latin typeface="Arial"/>
              <a:ea typeface="Arial"/>
              <a:cs typeface="Arial"/>
            </a:endParaRPr>
          </a:p>
          <a:p>
            <a:pPr marL="683928" lvl="1" indent="-283878">
              <a:buFont typeface="Arial"/>
              <a:buChar char="•"/>
              <a:defRPr/>
            </a:pPr>
            <a:r>
              <a:rPr lang="fr-FR" sz="1600" b="0" i="0" u="none" strike="noStrike" cap="none" spc="0">
                <a:solidFill>
                  <a:schemeClr val="tx1"/>
                </a:solidFill>
                <a:latin typeface="Arial"/>
                <a:ea typeface="Arial"/>
                <a:cs typeface="Arial"/>
              </a:rPr>
              <a:t>Détection des anomalies tardives + délais de correction et de déploiement très long , parfois 6 mois et plusieurs versions après que le code ait été produit &gt; entraîne un coût très important à la correction+ déploiement... donc mcs limité</a:t>
            </a:r>
            <a:r>
              <a:rPr sz="1600" b="0" i="0" u="none" strike="noStrike" cap="none" spc="0">
                <a:solidFill>
                  <a:schemeClr val="tx1"/>
                </a:solidFill>
                <a:latin typeface="Arial"/>
                <a:ea typeface="Arial"/>
                <a:cs typeface="Arial"/>
              </a:rPr>
              <a:t>/fastidieux</a:t>
            </a:r>
            <a:endParaRPr lang="fr-FR" sz="1600" b="0" i="0" u="none" strike="noStrike" cap="none" spc="0">
              <a:solidFill>
                <a:schemeClr val="tx1"/>
              </a:solidFill>
              <a:latin typeface="Arial"/>
              <a:ea typeface="Arial"/>
              <a:cs typeface="Arial"/>
            </a:endParaRPr>
          </a:p>
          <a:p>
            <a:pPr marL="683928" lvl="1" indent="-283878">
              <a:buFont typeface="Arial"/>
              <a:buChar char="•"/>
              <a:defRPr/>
            </a:pPr>
            <a:r>
              <a:rPr lang="fr-FR" sz="1600" b="0" i="0" u="none" strike="noStrike" cap="none" spc="0">
                <a:solidFill>
                  <a:schemeClr val="tx1"/>
                </a:solidFill>
                <a:latin typeface="Arial"/>
                <a:ea typeface="Arial"/>
                <a:cs typeface="Arial"/>
              </a:rPr>
              <a:t>Non maîtrise de la régression lors des déploiements de nouvelles versions...</a:t>
            </a:r>
          </a:p>
          <a:p>
            <a:pPr marL="683928" lvl="1" indent="-283878">
              <a:buFont typeface="Arial"/>
              <a:buChar char="•"/>
              <a:defRPr/>
            </a:pPr>
            <a:r>
              <a:rPr lang="fr-FR" sz="1600" b="0" i="0" u="none" strike="noStrike" cap="none" spc="0">
                <a:solidFill>
                  <a:schemeClr val="tx1"/>
                </a:solidFill>
                <a:latin typeface="Arial"/>
                <a:ea typeface="Arial"/>
                <a:cs typeface="Arial"/>
              </a:rPr>
              <a:t>Contexte de tension économique très important, juniorité des ressources d’accompagnement et de dév...</a:t>
            </a:r>
          </a:p>
          <a:p>
            <a:pPr marL="683928" lvl="1" indent="-283878">
              <a:buFont typeface="Arial"/>
              <a:buChar char="•"/>
              <a:defRPr/>
            </a:pPr>
            <a:r>
              <a:rPr lang="fr-FR" sz="1600" b="0" i="0" u="none" strike="noStrike" cap="none" spc="0">
                <a:solidFill>
                  <a:schemeClr val="tx1"/>
                </a:solidFill>
                <a:latin typeface="Arial"/>
                <a:ea typeface="Arial"/>
                <a:cs typeface="Arial"/>
              </a:rPr>
              <a:t>Les ressources d’audits sont rares et très prisées... &gt;&gt; dead-locks, envolée des prix, peut entraîner une auto-censure sur les fonctionnalités..</a:t>
            </a:r>
          </a:p>
          <a:p>
            <a:pPr marL="683928" lvl="1" indent="-283878">
              <a:buFont typeface="Arial"/>
              <a:buChar char="•"/>
              <a:defRPr/>
            </a:pPr>
            <a:r>
              <a:rPr lang="fr-FR" sz="1600" b="0" i="0" u="none" strike="noStrike" cap="none" spc="0">
                <a:solidFill>
                  <a:schemeClr val="tx1"/>
                </a:solidFill>
                <a:latin typeface="Arial"/>
                <a:ea typeface="Arial"/>
                <a:cs typeface="Arial"/>
              </a:rPr>
              <a:t>Asymétrie de la sophistication des attaques... vs capacité réelle de réponse et outillage ( ex : zero days... log4J )</a:t>
            </a:r>
          </a:p>
          <a:p>
            <a:pPr marL="683928" lvl="1" indent="-283878">
              <a:buFont typeface="Arial"/>
              <a:buChar char="•"/>
              <a:defRPr/>
            </a:pPr>
            <a:r>
              <a:rPr lang="fr-FR" sz="1600" b="0" i="0" u="none" strike="noStrike" cap="none" spc="0">
                <a:solidFill>
                  <a:schemeClr val="tx1"/>
                </a:solidFill>
                <a:latin typeface="Arial"/>
                <a:ea typeface="Arial"/>
                <a:cs typeface="Arial"/>
              </a:rPr>
              <a:t>Vivier de compétence encore faible sur le cloud, conteneurisation, kubernetes...</a:t>
            </a:r>
          </a:p>
          <a:p>
            <a:pPr marL="683928" lvl="1" indent="-283878">
              <a:buFont typeface="Arial"/>
              <a:buChar char="•"/>
              <a:defRPr/>
            </a:pPr>
            <a:r>
              <a:rPr lang="fr-FR" sz="1600" b="0" i="0" u="none" strike="noStrike" cap="none" spc="0">
                <a:solidFill>
                  <a:schemeClr val="tx1"/>
                </a:solidFill>
                <a:latin typeface="Arial"/>
                <a:ea typeface="Arial"/>
                <a:cs typeface="Arial"/>
              </a:rPr>
              <a:t>Sentiment d’être le seul a être confronté aux difficultés lorsque d’autres projets en semblent exonérés.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68037645" name="Rectangle 1168037644"/>
          <p:cNvSpPr/>
          <p:nvPr/>
        </p:nvSpPr>
        <p:spPr bwMode="auto">
          <a:xfrm>
            <a:off x="10187" y="1652753"/>
            <a:ext cx="2423894" cy="5255172"/>
          </a:xfrm>
          <a:prstGeom prst="rect">
            <a:avLst/>
          </a:prstGeom>
          <a:solidFill>
            <a:srgbClr val="23293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491010943" name=" 491010942"/>
          <p:cNvSpPr/>
          <p:nvPr/>
        </p:nvSpPr>
        <p:spPr bwMode="auto">
          <a:xfrm>
            <a:off x="6163273" y="7855174"/>
            <a:ext cx="45785" cy="365788"/>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pic>
        <p:nvPicPr>
          <p:cNvPr id="1222734688" name="Image 1222734687"/>
          <p:cNvPicPr>
            <a:picLocks noChangeAspect="1"/>
          </p:cNvPicPr>
          <p:nvPr/>
        </p:nvPicPr>
        <p:blipFill>
          <a:blip r:embed="rId2" cstate="email">
            <a:extLst>
              <a:ext uri="{28A0092B-C50C-407E-A947-70E740481C1C}">
                <a14:useLocalDpi xmlns:a14="http://schemas.microsoft.com/office/drawing/2010/main"/>
              </a:ext>
            </a:extLst>
          </a:blip>
          <a:stretch/>
        </p:blipFill>
        <p:spPr bwMode="auto">
          <a:xfrm>
            <a:off x="194707" y="4637340"/>
            <a:ext cx="1943820" cy="2177244"/>
          </a:xfrm>
          <a:prstGeom prst="rect">
            <a:avLst/>
          </a:prstGeom>
        </p:spPr>
      </p:pic>
      <p:pic>
        <p:nvPicPr>
          <p:cNvPr id="856150914" name="Image 856150913"/>
          <p:cNvPicPr>
            <a:picLocks noChangeAspect="1"/>
          </p:cNvPicPr>
          <p:nvPr/>
        </p:nvPicPr>
        <p:blipFill>
          <a:blip r:embed="rId3" cstate="email">
            <a:extLst>
              <a:ext uri="{28A0092B-C50C-407E-A947-70E740481C1C}">
                <a14:useLocalDpi xmlns:a14="http://schemas.microsoft.com/office/drawing/2010/main"/>
              </a:ext>
            </a:extLst>
          </a:blip>
          <a:stretch/>
        </p:blipFill>
        <p:spPr bwMode="auto">
          <a:xfrm>
            <a:off x="62325" y="1698048"/>
            <a:ext cx="2255738" cy="3183345"/>
          </a:xfrm>
          <a:prstGeom prst="rect">
            <a:avLst/>
          </a:prstGeom>
        </p:spPr>
      </p:pic>
      <p:sp>
        <p:nvSpPr>
          <p:cNvPr id="1291813610" name="Rectangle 52"/>
          <p:cNvSpPr/>
          <p:nvPr/>
        </p:nvSpPr>
        <p:spPr bwMode="auto">
          <a:xfrm>
            <a:off x="3322256" y="2517771"/>
            <a:ext cx="4480560" cy="54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nSpc>
                <a:spcPts val="993"/>
              </a:lnSpc>
              <a:buClr>
                <a:srgbClr val="000000"/>
              </a:buClr>
              <a:defRPr/>
            </a:pPr>
            <a:endParaRPr lang="fr-FR" sz="700" b="1">
              <a:solidFill>
                <a:srgbClr val="FFFFFF"/>
              </a:solidFill>
              <a:latin typeface="Marianne"/>
              <a:cs typeface="Calibri"/>
            </a:endParaRPr>
          </a:p>
        </p:txBody>
      </p:sp>
      <p:sp>
        <p:nvSpPr>
          <p:cNvPr id="783699714" name="Rectangle 53"/>
          <p:cNvSpPr/>
          <p:nvPr/>
        </p:nvSpPr>
        <p:spPr bwMode="auto">
          <a:xfrm>
            <a:off x="3330734" y="5204138"/>
            <a:ext cx="4480560" cy="54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nSpc>
                <a:spcPts val="993"/>
              </a:lnSpc>
              <a:buClr>
                <a:srgbClr val="000000"/>
              </a:buClr>
              <a:defRPr/>
            </a:pPr>
            <a:endParaRPr lang="fr-FR" sz="700" b="1">
              <a:solidFill>
                <a:srgbClr val="FFFFFF"/>
              </a:solidFill>
              <a:latin typeface="Marianne"/>
              <a:cs typeface="Calibri"/>
            </a:endParaRPr>
          </a:p>
        </p:txBody>
      </p:sp>
      <p:sp>
        <p:nvSpPr>
          <p:cNvPr id="99571461" name="Rectangle 51"/>
          <p:cNvSpPr/>
          <p:nvPr/>
        </p:nvSpPr>
        <p:spPr bwMode="auto">
          <a:xfrm>
            <a:off x="3259445" y="3049484"/>
            <a:ext cx="8529072" cy="1188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t" anchorCtr="0" forceAA="0" compatLnSpc="1">
            <a:prstTxWarp prst="textNoShape">
              <a:avLst/>
            </a:prstTxWarp>
            <a:spAutoFit/>
          </a:bodyPr>
          <a:lstStyle/>
          <a:p>
            <a:pPr marL="0" marR="0" lvl="0" indent="0" algn="l" defTabSz="801599">
              <a:spcBef>
                <a:spcPts val="0"/>
              </a:spcBef>
              <a:spcAft>
                <a:spcPts val="391"/>
              </a:spcAft>
              <a:buClr>
                <a:srgbClr val="000000"/>
              </a:buClr>
              <a:buSzTx/>
              <a:buFont typeface="Arial"/>
              <a:buNone/>
              <a:defRPr/>
            </a:pPr>
            <a:r>
              <a:rPr lang="fr-FR" sz="3600" b="1" i="0" u="none" strike="noStrike" cap="none" spc="0">
                <a:ln>
                  <a:noFill/>
                </a:ln>
                <a:solidFill>
                  <a:srgbClr val="4F81BD">
                    <a:lumMod val="50000"/>
                  </a:srgbClr>
                </a:solidFill>
                <a:latin typeface="Marianne"/>
                <a:cs typeface="Calibri"/>
              </a:rPr>
              <a:t>2 - 	Démarche d’homologation en continue proposée</a:t>
            </a:r>
          </a:p>
        </p:txBody>
      </p:sp>
    </p:spTree>
  </p:cSld>
  <p:clrMapOvr>
    <a:masterClrMapping/>
  </p:clrMapOvr>
</p:sld>
</file>

<file path=ppt/theme/theme1.xml><?xml version="1.0" encoding="utf-8"?>
<a:theme xmlns:a="http://schemas.openxmlformats.org/drawingml/2006/main" name="DSIC_diaporama_modele2015">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2.xml><?xml version="1.0" encoding="utf-8"?>
<a:theme xmlns:a="http://schemas.openxmlformats.org/drawingml/2006/main" name="DSIC_diaporama_modele2015">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5912</Words>
  <Application>Microsoft Macintosh PowerPoint</Application>
  <DocSecurity>0</DocSecurity>
  <PresentationFormat>Grand écran</PresentationFormat>
  <Paragraphs>914</Paragraphs>
  <Slides>31</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31</vt:i4>
      </vt:variant>
    </vt:vector>
  </HeadingPairs>
  <TitlesOfParts>
    <vt:vector size="40" baseType="lpstr">
      <vt:lpstr>Arial</vt:lpstr>
      <vt:lpstr>Calibri</vt:lpstr>
      <vt:lpstr>Courier New</vt:lpstr>
      <vt:lpstr>Marianne</vt:lpstr>
      <vt:lpstr>Noto Sans Symbols</vt:lpstr>
      <vt:lpstr>Open Sans</vt:lpstr>
      <vt:lpstr>Times New Roman</vt:lpstr>
      <vt:lpstr>Wingdings</vt:lpstr>
      <vt:lpstr>DSIC_diaporama_modele2015</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Espace d’exécution des applications « cloud native » + DSO</vt:lpstr>
      <vt:lpstr>Espace d’exécution des applications « cloud native »</vt:lpstr>
      <vt:lpstr>Présentation PowerPoint</vt:lpstr>
      <vt:lpstr>Présentation PowerPoint</vt:lpstr>
      <vt:lpstr>Présentation PowerPoint</vt:lpstr>
      <vt:lpstr>Présentation PowerPoint</vt:lpstr>
      <vt:lpstr>Espace d’exécution des applications « cloud native »</vt:lpstr>
      <vt:lpstr>Présentation PowerPoint</vt:lpstr>
      <vt:lpstr>Présentation PowerPoint</vt:lpstr>
      <vt:lpstr>Présentation PowerPoint</vt:lpstr>
      <vt:lpstr>Présentation PowerPoint</vt:lpstr>
      <vt:lpstr>Présentation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LEMESLE, Johan</dc:creator>
  <cp:keywords/>
  <dc:description/>
  <cp:lastModifiedBy>Microsoft Office User</cp:lastModifiedBy>
  <cp:revision>27</cp:revision>
  <dcterms:created xsi:type="dcterms:W3CDTF">2022-04-19T07:55:06Z</dcterms:created>
  <dcterms:modified xsi:type="dcterms:W3CDTF">2023-11-07T05:54:43Z</dcterms:modified>
  <cp:category/>
  <dc:identifier/>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0x0101006E30B3B4FD1AC14F966717FD1BF90387</vt:lpwstr>
  </property>
  <property fmtid="{D5CDD505-2E9C-101B-9397-08002B2CF9AE}" pid="3" name="MediaServiceImageTags">
    <vt:lpwstr/>
  </property>
</Properties>
</file>