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22"/>
  </p:notesMasterIdLst>
  <p:sldIdLst>
    <p:sldId id="256" r:id="rId3"/>
    <p:sldId id="257" r:id="rId4"/>
    <p:sldId id="258" r:id="rId5"/>
    <p:sldId id="290" r:id="rId6"/>
    <p:sldId id="293" r:id="rId7"/>
    <p:sldId id="291" r:id="rId8"/>
    <p:sldId id="260" r:id="rId9"/>
    <p:sldId id="294" r:id="rId10"/>
    <p:sldId id="270" r:id="rId11"/>
    <p:sldId id="289" r:id="rId12"/>
    <p:sldId id="271" r:id="rId13"/>
    <p:sldId id="274" r:id="rId14"/>
    <p:sldId id="275" r:id="rId15"/>
    <p:sldId id="276" r:id="rId16"/>
    <p:sldId id="288" r:id="rId17"/>
    <p:sldId id="278" r:id="rId18"/>
    <p:sldId id="279" r:id="rId19"/>
    <p:sldId id="287" r:id="rId20"/>
    <p:sldId id="285" r:id="rId21"/>
  </p:sldIdLst>
  <p:sldSz cx="12192000" cy="6858000"/>
  <p:notesSz cx="12192000" cy="6858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A0AC9B-A8B6-D56B-5AEF-AA8FCA1F876A}">
  <a:tblStyle styleId="{41A0AC9B-A8B6-D56B-5AEF-AA8FCA1F876A}" styleName="Medium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82"/>
  </p:normalViewPr>
  <p:slideViewPr>
    <p:cSldViewPr>
      <p:cViewPr varScale="1">
        <p:scale>
          <a:sx n="115" d="100"/>
          <a:sy n="115" d="100"/>
        </p:scale>
        <p:origin x="6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8144133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8675619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t>adhesion au metrique, puis on affiche pas que la techno</a:t>
            </a:r>
          </a:p>
        </p:txBody>
      </p:sp>
      <p:sp>
        <p:nvSpPr>
          <p:cNvPr id="2009122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Disposition personnalisée" userDrawn="1">
  <p:cSld name="Disposition personnalisé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/>
          <p:nvPr/>
        </p:nvSpPr>
        <p:spPr bwMode="auto">
          <a:xfrm>
            <a:off x="11574171" y="6453336"/>
            <a:ext cx="670080" cy="50261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0800" y="0"/>
                </a:ln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13050" tIns="13050" rIns="13050" bIns="13050" anchor="ctr" anchorCtr="1">
            <a:noAutofit/>
          </a:bodyPr>
          <a:lstStyle/>
          <a:p>
            <a:pPr marL="0" marR="0" lvl="0" indent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/>
            </a:pPr>
            <a:fld id="{00000000-1234-1234-1234-123412341234}" type="slidenum">
              <a:rPr lang="fr-FR" sz="1800" b="0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</a:rPr>
              <a:t>‹N°›</a:t>
            </a:fld>
            <a:endParaRPr sz="1800" b="0" i="0" u="none" strike="noStrike" cap="none">
              <a:solidFill>
                <a:srgbClr val="000080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Vide" type="blank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Google Shape;16;p43"/>
          <p:cNvSpPr txBox="1">
            <a:spLocks noGrp="1"/>
          </p:cNvSpPr>
          <p:nvPr>
            <p:ph type="dt" idx="10"/>
          </p:nvPr>
        </p:nvSpPr>
        <p:spPr bwMode="auto">
          <a:xfrm>
            <a:off x="4738800" y="64893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17;p43"/>
          <p:cNvSpPr txBox="1">
            <a:spLocks noGrp="1"/>
          </p:cNvSpPr>
          <p:nvPr>
            <p:ph type="ftr" idx="11"/>
          </p:nvPr>
        </p:nvSpPr>
        <p:spPr bwMode="auto"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43"/>
          <p:cNvSpPr txBox="1">
            <a:spLocks noGrp="1"/>
          </p:cNvSpPr>
          <p:nvPr>
            <p:ph type="sldNum" idx="12"/>
          </p:nvPr>
        </p:nvSpPr>
        <p:spPr bwMode="auto"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8ED5FB9-69E1-495E-BE6F-79ED3D1BBFBB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821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2126160"/>
            <a:ext cx="1036296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E51FF8F-FCED-4375-9FC6-7E906BB9FC8D}" type="slidenum">
              <a:t>‹N°›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078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14400" y="2126160"/>
            <a:ext cx="1036296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20C03C4-60D3-406F-A97B-74AADAE949DE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929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2126160"/>
            <a:ext cx="1036296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7A7FBED-4D0E-480A-BD99-EDE26F6EAC5F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598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BFEBB0A-94AF-4875-880A-9342AFB7C1D0}" type="datetimeFigureOut">
              <a:rPr lang="fr-FR"/>
              <a:t>26/05/2024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4E91449-A7CA-4B39-917E-7B12E662325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47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 bwMode="auto">
          <a:xfrm>
            <a:off x="13441" y="6119206"/>
            <a:ext cx="1140480" cy="18289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81625" tIns="40800" rIns="81625" bIns="40800" anchor="ctr" anchorCtr="0">
            <a:noAutofit/>
          </a:bodyPr>
          <a:lstStyle/>
          <a:p>
            <a:pPr marL="0" marR="0" lv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  <a:defRPr/>
            </a:pPr>
            <a:endParaRPr sz="2200" b="0" i="0" u="none" strike="noStrike" cap="none">
              <a:solidFill>
                <a:srgbClr val="00008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" name="Google Shape;11;p31"/>
          <p:cNvSpPr txBox="1">
            <a:spLocks noGrp="1"/>
          </p:cNvSpPr>
          <p:nvPr>
            <p:ph type="dt" idx="10"/>
          </p:nvPr>
        </p:nvSpPr>
        <p:spPr bwMode="auto">
          <a:xfrm>
            <a:off x="4738800" y="64893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1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13441" y="0"/>
            <a:ext cx="1584175" cy="1154731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2126160"/>
            <a:ext cx="1036296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Cliquez pour éditer le format du texte-titre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defRPr lang="en-US" sz="1400" b="0" strike="noStrike" spc="-1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B2B2B2"/>
                </a:solidFill>
                <a:latin typeface="Times New Roman"/>
              </a:rPr>
              <a:t>&lt;date/heure&gt;</a:t>
            </a:r>
            <a:endParaRPr lang="fr-F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11755440" y="6590520"/>
            <a:ext cx="320400" cy="25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 indent="0">
              <a:lnSpc>
                <a:spcPts val="1811"/>
              </a:lnSpc>
              <a:buNone/>
              <a:defRPr lang="fr-FR" sz="1800" b="0" strike="noStrike" spc="-26">
                <a:solidFill>
                  <a:srgbClr val="00007F"/>
                </a:solidFill>
                <a:latin typeface="Calibri"/>
              </a:defRPr>
            </a:lvl1pPr>
          </a:lstStyle>
          <a:p>
            <a:pPr marL="38160" indent="0">
              <a:lnSpc>
                <a:spcPts val="1811"/>
              </a:lnSpc>
              <a:buNone/>
            </a:pPr>
            <a:fld id="{B5DAC16F-CF64-40BE-A7E8-83789F1ACF74}" type="slidenum">
              <a:rPr lang="fr-FR" sz="1800" b="0" strike="noStrike" spc="-26">
                <a:solidFill>
                  <a:srgbClr val="00007F"/>
                </a:solidFill>
                <a:latin typeface="Calibri"/>
              </a:rPr>
              <a:t>‹N°›</a:t>
            </a:fld>
            <a:endParaRPr lang="fr-FR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  <p:extLst>
      <p:ext uri="{BB962C8B-B14F-4D97-AF65-F5344CB8AC3E}">
        <p14:creationId xmlns:p14="http://schemas.microsoft.com/office/powerpoint/2010/main" val="159960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11" Type="http://schemas.openxmlformats.org/officeDocument/2006/relationships/image" Target="../media/image23.png"/><Relationship Id="rId5" Type="http://schemas.openxmlformats.org/officeDocument/2006/relationships/image" Target="../media/image50.png"/><Relationship Id="rId10" Type="http://schemas.openxmlformats.org/officeDocument/2006/relationships/image" Target="../media/image24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so2/reference-architecture/blob/master/reference-cloud-native-architecture-digital-enterprise.md" TargetMode="External"/><Relationship Id="rId2" Type="http://schemas.openxmlformats.org/officeDocument/2006/relationships/hyperlink" Target="https://12factor.net/f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gador26.github.io/cct-cloud-native/pages/architecture/00-doctrine-cloud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jpe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14540682" name="Google Shape;26;p1"/>
          <p:cNvPicPr/>
          <p:nvPr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11424592" y="116001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700424" name="Google Shape;28;p1"/>
          <p:cNvSpPr txBox="1"/>
          <p:nvPr/>
        </p:nvSpPr>
        <p:spPr bwMode="auto">
          <a:xfrm>
            <a:off x="2256414" y="93070"/>
            <a:ext cx="9051699" cy="4378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4846" tIns="217422" rIns="434846" bIns="217422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2800" b="1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Marianne"/>
                <a:ea typeface="Open Sans"/>
                <a:cs typeface="Open Sans"/>
              </a:rPr>
              <a:t>Mise en place de l’offre </a:t>
            </a:r>
            <a:r>
              <a:rPr lang="fr-FR" sz="2800" b="1" i="0" u="none" strike="noStrike" cap="none" spc="0" dirty="0">
                <a:solidFill>
                  <a:schemeClr val="accent2">
                    <a:lumMod val="40000"/>
                    <a:lumOff val="60000"/>
                  </a:schemeClr>
                </a:solidFill>
                <a:latin typeface="Marianne"/>
                <a:ea typeface="Open Sans"/>
                <a:cs typeface="Open Sans"/>
              </a:rPr>
              <a:t>interministérielle</a:t>
            </a: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2800" b="1" i="0" u="none" strike="noStrike" cap="none" spc="0" dirty="0">
                <a:solidFill>
                  <a:schemeClr val="bg1">
                    <a:lumMod val="50000"/>
                  </a:schemeClr>
                </a:solidFill>
                <a:latin typeface="Marianne"/>
                <a:ea typeface="Open Sans"/>
                <a:cs typeface="Open Sans"/>
              </a:rPr>
              <a:t>au profit de la doctrine Cloud au centre de l’État </a:t>
            </a:r>
            <a:r>
              <a:rPr lang="fr-FR" sz="2800" b="0" i="0" u="none" strike="noStrike" cap="none" spc="0" dirty="0">
                <a:solidFill>
                  <a:schemeClr val="bg1">
                    <a:lumMod val="50000"/>
                  </a:schemeClr>
                </a:solidFill>
                <a:latin typeface="Marianne"/>
                <a:ea typeface="Open Sans"/>
                <a:cs typeface="Marianne"/>
              </a:rPr>
              <a:t> </a:t>
            </a:r>
            <a:r>
              <a:rPr lang="fr-FR" sz="2800" b="1" i="0" u="none" strike="noStrike" cap="none" spc="0" dirty="0">
                <a:solidFill>
                  <a:schemeClr val="bg1">
                    <a:lumMod val="50000"/>
                  </a:schemeClr>
                </a:solidFill>
                <a:latin typeface="Marianne"/>
                <a:ea typeface="Open Sans"/>
                <a:cs typeface="Open Sans"/>
              </a:rPr>
              <a:t>et migration d’applications</a:t>
            </a:r>
            <a:r>
              <a:rPr lang="fr-FR" sz="2800" b="1" i="0" u="none" strike="noStrike" cap="none" spc="0" dirty="0">
                <a:solidFill>
                  <a:schemeClr val="accent2">
                    <a:lumMod val="40000"/>
                    <a:lumOff val="60000"/>
                  </a:schemeClr>
                </a:solidFill>
                <a:latin typeface="Marianne"/>
                <a:ea typeface="Open Sans"/>
                <a:cs typeface="Open Sans"/>
              </a:rPr>
              <a:t> </a:t>
            </a:r>
            <a:endParaRPr sz="2800" b="1" i="0" u="none" strike="noStrike" cap="none" dirty="0">
              <a:solidFill>
                <a:schemeClr val="bg1">
                  <a:lumMod val="50000"/>
                </a:schemeClr>
              </a:solidFill>
              <a:latin typeface="Marianne"/>
              <a:ea typeface="Open Sans"/>
              <a:cs typeface="Open Sans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2800" b="1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Marianne"/>
                <a:ea typeface="Open Sans"/>
                <a:cs typeface="Open Sans"/>
              </a:rPr>
              <a:t> </a:t>
            </a:r>
            <a:endParaRPr sz="2800" b="1" i="0" u="none" strike="noStrike" cap="none" dirty="0">
              <a:solidFill>
                <a:schemeClr val="accent2">
                  <a:lumMod val="40000"/>
                  <a:lumOff val="60000"/>
                </a:schemeClr>
              </a:solidFill>
              <a:latin typeface="Marianne"/>
              <a:ea typeface="Open Sans"/>
              <a:cs typeface="Open Sans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4800" b="1" i="0" u="none" strike="noStrike" cap="none" spc="0" dirty="0">
                <a:solidFill>
                  <a:srgbClr val="0070C0"/>
                </a:solidFill>
                <a:latin typeface="Marianne"/>
                <a:ea typeface="Open Sans"/>
                <a:cs typeface="Open Sans"/>
              </a:rPr>
              <a:t>Cloud </a:t>
            </a:r>
            <a:r>
              <a:rPr lang="fr-FR" sz="4800" b="1" i="0" u="none" strike="noStrike" cap="none" spc="0" dirty="0">
                <a:solidFill>
                  <a:srgbClr val="0070C0"/>
                </a:solidFill>
                <a:latin typeface="Marianne"/>
                <a:ea typeface="Marianne"/>
                <a:cs typeface="Marianne"/>
              </a:rPr>
              <a:t>π Native</a:t>
            </a: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rianne"/>
                <a:ea typeface="Open Sans"/>
                <a:cs typeface="Open Sans"/>
              </a:rPr>
              <a:t>La qualité en continue</a:t>
            </a:r>
            <a:endParaRPr sz="4800" b="1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Marianne"/>
              <a:ea typeface="Open Sans"/>
              <a:cs typeface="Open Sans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4800" b="1" i="0" u="none" strike="noStrike" cap="none" spc="0" dirty="0">
                <a:solidFill>
                  <a:srgbClr val="0070C0"/>
                </a:solidFill>
                <a:latin typeface="Marianne"/>
                <a:ea typeface="Marianne"/>
                <a:cs typeface="Marianne"/>
              </a:rPr>
              <a:t> </a:t>
            </a:r>
            <a:r>
              <a:rPr lang="fr-FR" sz="4800" b="1" i="0" u="none" strike="noStrike" cap="none" dirty="0">
                <a:solidFill>
                  <a:srgbClr val="0070C0"/>
                </a:solidFill>
                <a:latin typeface="Marianne"/>
                <a:ea typeface="Open Sans"/>
                <a:cs typeface="Open Sans"/>
              </a:rPr>
              <a:t> </a:t>
            </a:r>
            <a:endParaRPr sz="1600" b="1" dirty="0">
              <a:latin typeface="Marianne"/>
            </a:endParaRPr>
          </a:p>
        </p:txBody>
      </p:sp>
      <p:pic>
        <p:nvPicPr>
          <p:cNvPr id="1686652044" name="Google Shape;29;p1"/>
          <p:cNvPicPr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16756" y="2703609"/>
            <a:ext cx="2136250" cy="1278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103567" name="Google Shape;30;p1"/>
          <p:cNvPicPr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0" y="4278903"/>
            <a:ext cx="12192000" cy="2572622"/>
          </a:xfrm>
          <a:prstGeom prst="rect">
            <a:avLst/>
          </a:prstGeom>
          <a:noFill/>
          <a:ln>
            <a:noFill/>
          </a:ln>
        </p:spPr>
      </p:pic>
      <p:sp>
        <p:nvSpPr>
          <p:cNvPr id="1607783304" name="Google Shape;31;p1"/>
          <p:cNvSpPr txBox="1"/>
          <p:nvPr/>
        </p:nvSpPr>
        <p:spPr bwMode="auto">
          <a:xfrm>
            <a:off x="16755" y="5231177"/>
            <a:ext cx="2520261" cy="457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/>
            </a:pPr>
            <a:r>
              <a:rPr lang="fr-FR" sz="2400" b="1" i="0" u="none" strike="noStrike" cap="none">
                <a:solidFill>
                  <a:srgbClr val="1F497D"/>
                </a:solidFill>
                <a:latin typeface="Marianne"/>
                <a:ea typeface="Calibri"/>
                <a:cs typeface="Calibri"/>
              </a:rPr>
              <a:t>Version initiale</a:t>
            </a:r>
          </a:p>
        </p:txBody>
      </p:sp>
      <p:sp>
        <p:nvSpPr>
          <p:cNvPr id="1215263905" name="Google Shape;33;p1"/>
          <p:cNvSpPr txBox="1"/>
          <p:nvPr/>
        </p:nvSpPr>
        <p:spPr bwMode="auto">
          <a:xfrm>
            <a:off x="0" y="4704489"/>
            <a:ext cx="1885396" cy="36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r>
              <a:rPr lang="fr-FR" b="0" i="0" u="none" strike="noStrike" cap="none">
                <a:solidFill>
                  <a:schemeClr val="dk1"/>
                </a:solidFill>
                <a:latin typeface="Marianne"/>
                <a:ea typeface="Open Sans"/>
                <a:cs typeface="Open Sans"/>
              </a:rPr>
              <a:t>01</a:t>
            </a:r>
            <a:r>
              <a:rPr lang="fr-FR" sz="1800" b="0" i="0" u="none" strike="noStrike" cap="none">
                <a:solidFill>
                  <a:schemeClr val="dk1"/>
                </a:solidFill>
                <a:latin typeface="Marianne"/>
                <a:ea typeface="Open Sans"/>
                <a:cs typeface="Open Sans"/>
              </a:rPr>
              <a:t>.02.2023</a:t>
            </a:r>
            <a:endParaRPr/>
          </a:p>
        </p:txBody>
      </p:sp>
      <p:pic>
        <p:nvPicPr>
          <p:cNvPr id="418850463" name="Image 39730209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101615" y="1263499"/>
            <a:ext cx="1882597" cy="15060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idx="4294967295"/>
          </p:nvPr>
        </p:nvSpPr>
        <p:spPr>
          <a:xfrm>
            <a:off x="0" y="2343150"/>
            <a:ext cx="10207625" cy="377983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000" b="1" strike="noStrike" spc="-1" dirty="0">
                <a:solidFill>
                  <a:schemeClr val="accent5">
                    <a:lumMod val="75000"/>
                  </a:schemeClr>
                </a:solidFill>
                <a:latin typeface="Calibri"/>
                <a:ea typeface="Arial"/>
              </a:rPr>
              <a:t>Une chaine </a:t>
            </a:r>
            <a:r>
              <a:rPr lang="fr-FR" sz="2000" b="1" strike="noStrike" spc="-1" dirty="0" err="1">
                <a:solidFill>
                  <a:schemeClr val="accent5">
                    <a:lumMod val="75000"/>
                  </a:schemeClr>
                </a:solidFill>
                <a:latin typeface="Calibri"/>
                <a:ea typeface="Arial"/>
              </a:rPr>
              <a:t>DevSecOps</a:t>
            </a:r>
            <a:r>
              <a:rPr lang="fr-FR" sz="2000" b="1" strike="noStrike" spc="-1" dirty="0">
                <a:solidFill>
                  <a:schemeClr val="accent5">
                    <a:lumMod val="75000"/>
                  </a:schemeClr>
                </a:solidFill>
                <a:latin typeface="Calibri"/>
                <a:ea typeface="Arial"/>
              </a:rPr>
              <a:t> facilitant la construction applicative :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Outils de qualification du code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Scan de vulnérabilités à chaque construction + revue régulière*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Cockpit de sécurité RSSI + pour les applications </a:t>
            </a:r>
            <a:r>
              <a:rPr lang="fr-FR" sz="2000" spc="-1" dirty="0">
                <a:solidFill>
                  <a:srgbClr val="000000"/>
                </a:solidFill>
                <a:latin typeface="Calibri"/>
                <a:ea typeface="Arial"/>
              </a:rPr>
              <a:t>(en construction)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lang="fr-FR" sz="4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200" indent="0">
              <a:lnSpc>
                <a:spcPct val="100000"/>
              </a:lnSpc>
              <a:buNone/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* note: lors de la démarche d’homologation, les rapports peuvent être fournis à l’AQSSI métier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lang="fr-FR" sz="2000" b="1" strike="noStrike" spc="-1" dirty="0">
                <a:solidFill>
                  <a:schemeClr val="accent5">
                    <a:lumMod val="75000"/>
                  </a:schemeClr>
                </a:solidFill>
                <a:latin typeface="Calibri"/>
                <a:ea typeface="Arial"/>
              </a:rPr>
              <a:t>Un ensemble d’outils facilitant les déploiements et la détection de comportement anormaux :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Une approche 100% </a:t>
            </a:r>
            <a:r>
              <a:rPr lang="fr-FR" sz="2000" b="0" i="1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GitOps</a:t>
            </a:r>
            <a:r>
              <a:rPr lang="fr-FR" sz="2000" b="0" i="1" strike="noStrike" spc="-1" dirty="0">
                <a:solidFill>
                  <a:srgbClr val="000000"/>
                </a:solidFill>
                <a:latin typeface="Calibri"/>
                <a:ea typeface="Arial"/>
              </a:rPr>
              <a:t> pour le déploiement 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 ( attention à l’</a:t>
            </a:r>
            <a:r>
              <a:rPr lang="fr-FR" sz="2000" b="0" i="1" strike="noStrike" spc="-1" dirty="0">
                <a:solidFill>
                  <a:srgbClr val="000000"/>
                </a:solidFill>
                <a:latin typeface="Calibri"/>
                <a:ea typeface="Arial"/>
              </a:rPr>
              <a:t>Immutabilité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)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Une vérification des </a:t>
            </a:r>
            <a:r>
              <a:rPr lang="fr-FR" sz="2000" b="0" i="1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manifests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fr-FR" sz="2000" b="0" u="sng" strike="noStrike" spc="-1" dirty="0">
                <a:solidFill>
                  <a:srgbClr val="000000"/>
                </a:solidFill>
                <a:uFillTx/>
                <a:latin typeface="Calibri"/>
                <a:ea typeface="Arial"/>
              </a:rPr>
              <a:t>avant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le déploiement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Une analyse comportementale en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run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&gt; lien avec le </a:t>
            </a:r>
            <a:r>
              <a:rPr lang="fr-FR" sz="2000" i="1" spc="-1" dirty="0">
                <a:solidFill>
                  <a:srgbClr val="000000"/>
                </a:solidFill>
                <a:latin typeface="Calibri"/>
                <a:ea typeface="Arial"/>
              </a:rPr>
              <a:t>SOC</a:t>
            </a:r>
            <a:r>
              <a:rPr lang="fr-FR" sz="2000" spc="-1" dirty="0">
                <a:solidFill>
                  <a:srgbClr val="000000"/>
                </a:solidFill>
                <a:latin typeface="Calibri"/>
                <a:ea typeface="Arial"/>
              </a:rPr>
              <a:t> possible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3" name="TextBox 21"/>
          <p:cNvSpPr/>
          <p:nvPr/>
        </p:nvSpPr>
        <p:spPr>
          <a:xfrm>
            <a:off x="1580264" y="128548"/>
            <a:ext cx="11298600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-1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Marianne"/>
              </a:rPr>
              <a:t>L’offre soutien les porteurs d’applications</a:t>
            </a:r>
            <a:endParaRPr kumimoji="0" lang="fr-FR" sz="32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-1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Marianne"/>
              </a:rPr>
              <a:t>augmenter la qualité, la sécurité et faciliter les déploiements</a:t>
            </a:r>
            <a:endParaRPr kumimoji="0" lang="fr-FR" sz="2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44" name="Rectangle 19"/>
          <p:cNvSpPr/>
          <p:nvPr/>
        </p:nvSpPr>
        <p:spPr>
          <a:xfrm>
            <a:off x="5760" y="1344240"/>
            <a:ext cx="10228680" cy="865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rianne"/>
              <a:ea typeface="Arial"/>
            </a:endParaRPr>
          </a:p>
        </p:txBody>
      </p:sp>
      <p:sp>
        <p:nvSpPr>
          <p:cNvPr id="345" name="ZoneTexte 18"/>
          <p:cNvSpPr/>
          <p:nvPr/>
        </p:nvSpPr>
        <p:spPr>
          <a:xfrm>
            <a:off x="341280" y="1410120"/>
            <a:ext cx="10326600" cy="69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clip" lIns="0" tIns="0" rIns="0" bIns="0" numCol="1" spc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rianne"/>
              </a:rPr>
              <a:t>L’équipe applicative gère la construction, l’homologation, les déploiements,</a:t>
            </a:r>
            <a:endParaRPr kumimoji="0" lang="fr-FR" sz="2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rianne"/>
              </a:rPr>
              <a:t>le </a:t>
            </a:r>
            <a:r>
              <a:rPr kumimoji="0" lang="fr-FR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rianne"/>
              </a:rPr>
              <a:t>run</a:t>
            </a:r>
            <a:r>
              <a:rPr kumimoji="0" lang="fr-FR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rianne"/>
              </a:rPr>
              <a:t> et le MCS, pour l’y aider l’offre cloud pi native propose : </a:t>
            </a:r>
            <a:endParaRPr kumimoji="0" lang="fr-FR" sz="2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46" name="Image 1140049245"/>
          <p:cNvPicPr/>
          <p:nvPr/>
        </p:nvPicPr>
        <p:blipFill>
          <a:blip r:embed="rId2"/>
          <a:stretch/>
        </p:blipFill>
        <p:spPr>
          <a:xfrm>
            <a:off x="10856520" y="6190920"/>
            <a:ext cx="1019160" cy="598320"/>
          </a:xfrm>
          <a:prstGeom prst="rect">
            <a:avLst/>
          </a:prstGeom>
          <a:ln w="0">
            <a:noFill/>
          </a:ln>
        </p:spPr>
      </p:pic>
      <p:pic>
        <p:nvPicPr>
          <p:cNvPr id="347" name="Image 21"/>
          <p:cNvPicPr/>
          <p:nvPr/>
        </p:nvPicPr>
        <p:blipFill>
          <a:blip r:embed="rId3"/>
          <a:stretch/>
        </p:blipFill>
        <p:spPr>
          <a:xfrm>
            <a:off x="10733040" y="1981080"/>
            <a:ext cx="1174320" cy="469440"/>
          </a:xfrm>
          <a:prstGeom prst="rect">
            <a:avLst/>
          </a:prstGeom>
          <a:ln w="0">
            <a:noFill/>
          </a:ln>
        </p:spPr>
      </p:pic>
      <p:pic>
        <p:nvPicPr>
          <p:cNvPr id="348" name="Image 22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0813680" y="2550600"/>
            <a:ext cx="1079280" cy="547560"/>
          </a:xfrm>
          <a:prstGeom prst="rect">
            <a:avLst/>
          </a:prstGeom>
          <a:ln w="0">
            <a:noFill/>
          </a:ln>
        </p:spPr>
      </p:pic>
      <p:pic>
        <p:nvPicPr>
          <p:cNvPr id="349" name="Image 23"/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0733040" y="4933440"/>
            <a:ext cx="1342080" cy="468000"/>
          </a:xfrm>
          <a:prstGeom prst="rect">
            <a:avLst/>
          </a:prstGeom>
          <a:ln w="0">
            <a:noFill/>
          </a:ln>
        </p:spPr>
      </p:pic>
      <p:pic>
        <p:nvPicPr>
          <p:cNvPr id="350" name="Image 24"/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0813680" y="5584320"/>
            <a:ext cx="1091160" cy="434880"/>
          </a:xfrm>
          <a:prstGeom prst="rect">
            <a:avLst/>
          </a:prstGeom>
          <a:ln w="0">
            <a:noFill/>
          </a:ln>
        </p:spPr>
      </p:pic>
      <p:pic>
        <p:nvPicPr>
          <p:cNvPr id="351" name="Image 26"/>
          <p:cNvPicPr/>
          <p:nvPr/>
        </p:nvPicPr>
        <p:blipFill>
          <a:blip r:embed="rId7"/>
          <a:stretch/>
        </p:blipFill>
        <p:spPr>
          <a:xfrm>
            <a:off x="10856520" y="4242960"/>
            <a:ext cx="1079280" cy="475560"/>
          </a:xfrm>
          <a:prstGeom prst="rect">
            <a:avLst/>
          </a:prstGeom>
          <a:ln w="0">
            <a:noFill/>
          </a:ln>
        </p:spPr>
      </p:pic>
      <p:pic>
        <p:nvPicPr>
          <p:cNvPr id="352" name="Image 27"/>
          <p:cNvPicPr/>
          <p:nvPr/>
        </p:nvPicPr>
        <p:blipFill>
          <a:blip r:embed="rId8"/>
          <a:stretch/>
        </p:blipFill>
        <p:spPr>
          <a:xfrm>
            <a:off x="10638360" y="3334320"/>
            <a:ext cx="780120" cy="741240"/>
          </a:xfrm>
          <a:prstGeom prst="rect">
            <a:avLst/>
          </a:prstGeom>
          <a:ln w="0">
            <a:noFill/>
          </a:ln>
        </p:spPr>
      </p:pic>
      <p:sp>
        <p:nvSpPr>
          <p:cNvPr id="353" name="ZoneTexte 29"/>
          <p:cNvSpPr/>
          <p:nvPr/>
        </p:nvSpPr>
        <p:spPr>
          <a:xfrm>
            <a:off x="1676520" y="6425280"/>
            <a:ext cx="7264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-1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Marianne"/>
              </a:rPr>
              <a:t>Cloud Pi Native est homologué depuis le 15 février pour 3 ans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54" name="Image 30"/>
          <p:cNvPicPr/>
          <p:nvPr/>
        </p:nvPicPr>
        <p:blipFill>
          <a:blip r:embed="rId9"/>
          <a:stretch/>
        </p:blipFill>
        <p:spPr>
          <a:xfrm>
            <a:off x="11320200" y="1202040"/>
            <a:ext cx="711000" cy="711000"/>
          </a:xfrm>
          <a:prstGeom prst="rect">
            <a:avLst/>
          </a:prstGeom>
          <a:ln w="0">
            <a:noFill/>
          </a:ln>
        </p:spPr>
      </p:pic>
      <p:pic>
        <p:nvPicPr>
          <p:cNvPr id="355" name="Image 31"/>
          <p:cNvPicPr/>
          <p:nvPr/>
        </p:nvPicPr>
        <p:blipFill>
          <a:blip r:embed="rId10"/>
          <a:stretch/>
        </p:blipFill>
        <p:spPr>
          <a:xfrm>
            <a:off x="10591920" y="1286280"/>
            <a:ext cx="647640" cy="618840"/>
          </a:xfrm>
          <a:prstGeom prst="rect">
            <a:avLst/>
          </a:prstGeom>
          <a:ln w="0">
            <a:noFill/>
          </a:ln>
        </p:spPr>
      </p:pic>
      <p:pic>
        <p:nvPicPr>
          <p:cNvPr id="356" name="Image 32"/>
          <p:cNvPicPr/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5294"/>
          <a:stretch/>
        </p:blipFill>
        <p:spPr>
          <a:xfrm>
            <a:off x="11390400" y="3371400"/>
            <a:ext cx="640440" cy="656640"/>
          </a:xfrm>
          <a:prstGeom prst="rect">
            <a:avLst/>
          </a:prstGeom>
          <a:ln w="0">
            <a:noFill/>
          </a:ln>
        </p:spPr>
      </p:pic>
      <p:cxnSp>
        <p:nvCxnSpPr>
          <p:cNvPr id="357" name="Connecteur droit 34"/>
          <p:cNvCxnSpPr/>
          <p:nvPr/>
        </p:nvCxnSpPr>
        <p:spPr>
          <a:xfrm>
            <a:off x="10515240" y="1371600"/>
            <a:ext cx="360" cy="541800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  <a:round/>
          </a:ln>
        </p:spPr>
      </p:cxnSp>
      <p:pic>
        <p:nvPicPr>
          <p:cNvPr id="18" name="Image 5"/>
          <p:cNvPicPr/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33360" y="124920"/>
            <a:ext cx="1231560" cy="889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0035872" name="Google Shape;63;p39"/>
          <p:cNvSpPr txBox="1"/>
          <p:nvPr/>
        </p:nvSpPr>
        <p:spPr bwMode="auto">
          <a:xfrm>
            <a:off x="1234642" y="333228"/>
            <a:ext cx="11085285" cy="69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4844" tIns="217422" rIns="434844" bIns="217422" anchor="t" anchorCtr="0">
            <a:noAutofit/>
          </a:bodyPr>
          <a:lstStyle/>
          <a:p>
            <a:pPr lvl="0">
              <a:lnSpc>
                <a:spcPts val="1556"/>
              </a:lnSpc>
              <a:buClr>
                <a:schemeClr val="dk1"/>
              </a:buClr>
              <a:buSzPts val="3200"/>
              <a:defRPr/>
            </a:pPr>
            <a:r>
              <a:rPr lang="fr-FR" sz="2800" b="1" i="0" u="none" strike="noStrike" cap="none">
                <a:solidFill>
                  <a:schemeClr val="accent5">
                    <a:lumMod val="75000"/>
                  </a:schemeClr>
                </a:solidFill>
                <a:latin typeface="Marianne"/>
                <a:ea typeface="Marianne"/>
                <a:cs typeface="Marianne"/>
              </a:rPr>
              <a:t>DevSecOps : </a:t>
            </a:r>
            <a:r>
              <a:rPr lang="fr-FR" sz="2800" b="1" i="0" u="none" strike="noStrike" cap="none" spc="0">
                <a:solidFill>
                  <a:schemeClr val="bg1">
                    <a:lumMod val="50000"/>
                  </a:schemeClr>
                </a:solidFill>
                <a:latin typeface="Marianne"/>
                <a:ea typeface="Marianne"/>
                <a:cs typeface="Marianne"/>
              </a:rPr>
              <a:t>vérification en continue de la qualité/sécurité</a:t>
            </a:r>
            <a:endParaRPr sz="2000" b="1" i="0" u="none" strike="noStrike" cap="none">
              <a:solidFill>
                <a:schemeClr val="accent5">
                  <a:lumMod val="75000"/>
                </a:schemeClr>
              </a:solidFill>
              <a:latin typeface="Marianne"/>
              <a:ea typeface="Marianne"/>
              <a:cs typeface="Marianne"/>
            </a:endParaRPr>
          </a:p>
        </p:txBody>
      </p:sp>
      <p:sp>
        <p:nvSpPr>
          <p:cNvPr id="318822323" name="ZoneTexte 4"/>
          <p:cNvSpPr txBox="1"/>
          <p:nvPr/>
        </p:nvSpPr>
        <p:spPr bwMode="auto">
          <a:xfrm>
            <a:off x="206364" y="1197558"/>
            <a:ext cx="11821914" cy="5705798"/>
          </a:xfrm>
          <a:prstGeom prst="rect">
            <a:avLst/>
          </a:prstGeom>
          <a:noFill/>
          <a:ln>
            <a:noFill/>
          </a:ln>
        </p:spPr>
        <p:txBody>
          <a:bodyPr wrap="square">
            <a:noAutofit/>
          </a:bodyPr>
          <a:lstStyle/>
          <a:p>
            <a:pPr marR="0" lvl="0" algn="l">
              <a:lnSpc>
                <a:spcPts val="172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defRPr/>
            </a:pPr>
            <a:r>
              <a:rPr lang="fr-FR" sz="1600" b="1">
                <a:solidFill>
                  <a:schemeClr val="accent5">
                    <a:lumMod val="75000"/>
                  </a:schemeClr>
                </a:solidFill>
                <a:latin typeface="Marianne"/>
                <a:ea typeface="Marianne"/>
                <a:cs typeface="Marianne"/>
              </a:rPr>
              <a:t>Mise en place d’un pipeline qui à chaque build dans la partie primaire : </a:t>
            </a:r>
            <a:r>
              <a:rPr sz="1600" b="0" i="0" u="none">
                <a:solidFill>
                  <a:schemeClr val="bg1">
                    <a:lumMod val="50000"/>
                  </a:schemeClr>
                </a:solidFill>
                <a:latin typeface="Marianne"/>
                <a:ea typeface="Marianne"/>
                <a:cs typeface="Marianne"/>
              </a:rPr>
              <a:t>( responsabilité complète du développeur  )</a:t>
            </a:r>
            <a:endParaRPr sz="1600" b="0">
              <a:solidFill>
                <a:schemeClr val="bg1">
                  <a:lumMod val="50000"/>
                </a:schemeClr>
              </a:solidFill>
              <a:latin typeface="Marianne"/>
              <a:ea typeface="Marianne"/>
              <a:cs typeface="Marianne"/>
            </a:endParaRPr>
          </a:p>
          <a:p>
            <a:pPr marL="261848" marR="0" lvl="0" indent="-261848" algn="l">
              <a:lnSpc>
                <a:spcPts val="172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fr-FR" sz="1600" b="0" i="0" u="none" strike="noStrike" cap="none" spc="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Prise en compte du retour de la chaîne secondaire (« shift left ») dans le flux de travail</a:t>
            </a:r>
            <a:endParaRPr sz="1600" b="0">
              <a:solidFill>
                <a:schemeClr val="tx1"/>
              </a:solidFill>
              <a:latin typeface="Marianne"/>
              <a:ea typeface="Marianne"/>
              <a:cs typeface="Marianne"/>
            </a:endParaRPr>
          </a:p>
          <a:p>
            <a:pPr marL="261849" marR="0" lvl="0" indent="-261849" algn="l">
              <a:lnSpc>
                <a:spcPts val="172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fr-FR" sz="1600" b="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Test driven development / Analyse algorythmique via IDE</a:t>
            </a:r>
          </a:p>
          <a:p>
            <a:pPr marL="261849" marR="0" lvl="0" indent="-261849" algn="l">
              <a:lnSpc>
                <a:spcPts val="172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fr-FR" sz="1600" b="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Analyse statique de code</a:t>
            </a:r>
          </a:p>
          <a:p>
            <a:pPr marL="261848" marR="0" lvl="0" indent="-261848" algn="l">
              <a:lnSpc>
                <a:spcPts val="172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fr-FR" sz="1600" b="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Détection des secrets dans le code</a:t>
            </a:r>
            <a:endParaRPr sz="1600" b="0">
              <a:solidFill>
                <a:schemeClr val="tx1"/>
              </a:solidFill>
              <a:latin typeface="Marianne"/>
              <a:ea typeface="Marianne"/>
              <a:cs typeface="Marianne"/>
            </a:endParaRPr>
          </a:p>
          <a:p>
            <a:pPr marL="261849" marR="0" lvl="0" indent="-261849" algn="l">
              <a:lnSpc>
                <a:spcPts val="172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fr-FR" sz="1600" b="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Analyse des vulnérabilité connues ( CVE ) pour les dépendances importées</a:t>
            </a:r>
            <a:endParaRPr sz="1600" b="0">
              <a:solidFill>
                <a:schemeClr val="tx1"/>
              </a:solidFill>
              <a:latin typeface="Marianne"/>
              <a:ea typeface="Marianne"/>
              <a:cs typeface="Marianne"/>
            </a:endParaRPr>
          </a:p>
          <a:p>
            <a:pPr marL="261849" marR="0" lvl="0" indent="-261849" algn="l">
              <a:lnSpc>
                <a:spcPts val="172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fr-FR" sz="1600" b="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Construction des images à partir de source de confiance ( registry )</a:t>
            </a:r>
          </a:p>
          <a:p>
            <a:pPr marR="0" lvl="0" algn="l">
              <a:lnSpc>
                <a:spcPts val="172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defRPr/>
            </a:pPr>
            <a:endParaRPr sz="1600" b="1">
              <a:solidFill>
                <a:schemeClr val="accent6">
                  <a:lumMod val="75000"/>
                </a:schemeClr>
              </a:solidFill>
              <a:latin typeface="Marianne"/>
              <a:ea typeface="Marianne"/>
              <a:cs typeface="Marianne"/>
            </a:endParaRPr>
          </a:p>
          <a:p>
            <a:pPr marR="0" lvl="0" algn="l">
              <a:lnSpc>
                <a:spcPts val="172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defRPr/>
            </a:pPr>
            <a:r>
              <a:rPr lang="fr-FR" sz="1600" b="1" i="0" u="none" strike="noStrike" cap="none" spc="0">
                <a:solidFill>
                  <a:schemeClr val="accent5">
                    <a:lumMod val="75000"/>
                  </a:schemeClr>
                </a:solidFill>
                <a:latin typeface="Marianne"/>
                <a:ea typeface="Marianne"/>
                <a:cs typeface="Marianne"/>
              </a:rPr>
              <a:t>Mise en place d’un pipeline qui à chaque build dans la partie secondaire : </a:t>
            </a:r>
            <a:r>
              <a:rPr sz="1600" b="0" i="0" u="none">
                <a:solidFill>
                  <a:schemeClr val="bg1">
                    <a:lumMod val="50000"/>
                  </a:schemeClr>
                </a:solidFill>
                <a:latin typeface="Marianne"/>
                <a:ea typeface="Marianne"/>
                <a:cs typeface="Marianne"/>
              </a:rPr>
              <a:t>( responsabilité fonctionnelle développeur )</a:t>
            </a:r>
            <a:endParaRPr sz="1600" b="1">
              <a:solidFill>
                <a:schemeClr val="accent5">
                  <a:lumMod val="75000"/>
                </a:schemeClr>
              </a:solidFill>
              <a:latin typeface="Marianne"/>
              <a:ea typeface="Marianne"/>
              <a:cs typeface="Marianne"/>
            </a:endParaRPr>
          </a:p>
          <a:p>
            <a:pPr marL="261847" marR="0" lvl="0" indent="-261847" algn="l">
              <a:lnSpc>
                <a:spcPts val="172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fr-FR" sz="1600" b="0" i="0" u="none" strike="noStrike" cap="none" spc="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Retour vers le développeur « shift-left » &gt; les indicateurs doivent s’améliorer !</a:t>
            </a:r>
            <a:endParaRPr sz="1600" b="0">
              <a:solidFill>
                <a:schemeClr val="tx1"/>
              </a:solidFill>
              <a:latin typeface="Marianne"/>
              <a:ea typeface="Marianne"/>
              <a:cs typeface="Marianne"/>
            </a:endParaRPr>
          </a:p>
          <a:p>
            <a:pPr marL="261848" marR="0" lvl="0" indent="-261848" algn="l">
              <a:lnSpc>
                <a:spcPts val="172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fr-FR" sz="1600" b="0" i="0" u="none" strike="noStrike" cap="none" spc="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Analyse statique de code ( qualité du code )</a:t>
            </a:r>
          </a:p>
          <a:p>
            <a:pPr marL="261848" marR="0" lvl="0" indent="-261848" algn="l">
              <a:lnSpc>
                <a:spcPts val="172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fr-FR" sz="1600" b="0" i="0" u="none" strike="noStrike" cap="none" spc="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Détection des secrets dans le code</a:t>
            </a:r>
          </a:p>
          <a:p>
            <a:pPr marL="261848" marR="0" lvl="0" indent="-261848" algn="l">
              <a:lnSpc>
                <a:spcPts val="172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fr-FR" sz="1600" b="0" i="0" u="none" strike="noStrike" cap="none" spc="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Analyse des vulnérabilité connues ( CVE ) pour les images importées</a:t>
            </a:r>
          </a:p>
          <a:p>
            <a:pPr marL="261848" marR="0" lvl="0" indent="-261848" algn="l">
              <a:lnSpc>
                <a:spcPts val="172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fr-FR" sz="1600" b="0" i="0" u="none" strike="noStrike" cap="none" spc="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Construction des images à partir de source de confiance ( registry )</a:t>
            </a:r>
            <a:endParaRPr sz="1600" b="0">
              <a:solidFill>
                <a:schemeClr val="tx1"/>
              </a:solidFill>
              <a:latin typeface="Marianne"/>
              <a:ea typeface="Marianne"/>
              <a:cs typeface="Marianne"/>
            </a:endParaRPr>
          </a:p>
          <a:p>
            <a:pPr marL="261848" marR="0" lvl="0" indent="-261848" algn="l">
              <a:lnSpc>
                <a:spcPts val="172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fr-FR" sz="1600" b="0" i="0" u="none" strike="noStrike" cap="none" spc="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Analyse des vulnérabilité ( CVE ) pour les images construites</a:t>
            </a:r>
            <a:endParaRPr sz="1600" b="0">
              <a:solidFill>
                <a:schemeClr val="tx1"/>
              </a:solidFill>
              <a:latin typeface="Marianne"/>
              <a:ea typeface="Marianne"/>
              <a:cs typeface="Marianne"/>
            </a:endParaRPr>
          </a:p>
          <a:p>
            <a:pPr marL="261848" marR="0" lvl="0" indent="-261848" algn="l">
              <a:lnSpc>
                <a:spcPts val="172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fr-FR" sz="1600" b="0" i="0" u="none" strike="noStrike" cap="none" spc="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Test de non régression</a:t>
            </a:r>
          </a:p>
          <a:p>
            <a:pPr marL="261848" marR="0" lvl="0" indent="-261848" algn="l">
              <a:lnSpc>
                <a:spcPts val="172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fr-FR" sz="1600" b="0" i="0" u="none" strike="noStrike" cap="none" spc="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Selon besoin spécificités de l’application : tests additionnels / performance / sécurité</a:t>
            </a:r>
            <a:endParaRPr sz="1600" b="0" i="0" u="none" strike="noStrike" cap="none" spc="0">
              <a:solidFill>
                <a:schemeClr val="tx1"/>
              </a:solidFill>
              <a:latin typeface="Marianne"/>
              <a:ea typeface="Marianne"/>
              <a:cs typeface="Marianne"/>
            </a:endParaRPr>
          </a:p>
          <a:p>
            <a:pPr marL="261848" marR="0" lvl="0" indent="-261848" algn="l">
              <a:lnSpc>
                <a:spcPts val="172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fr-FR" sz="1600" b="0" i="0" u="none" strike="noStrike" cap="none" spc="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Vérification générale d’ensemble :</a:t>
            </a:r>
          </a:p>
          <a:p>
            <a:pPr marL="661897" marR="0" lvl="1" indent="-261847" algn="l">
              <a:lnSpc>
                <a:spcPts val="172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fr-FR" sz="1600" b="0" i="0" u="none" strike="noStrike" cap="none" spc="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Vérification des manifests Kubernetes (open policy agent)</a:t>
            </a:r>
          </a:p>
          <a:p>
            <a:pPr marL="661897" marR="0" lvl="1" indent="-261847" algn="l">
              <a:lnSpc>
                <a:spcPts val="172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fr-FR" sz="1600" b="0" i="0" u="none" strike="noStrike" cap="none" spc="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Blocage certification si vulnérabilité critique identifiée / non régression non atteinte</a:t>
            </a:r>
            <a:endParaRPr/>
          </a:p>
          <a:p>
            <a:pPr marL="261848" marR="0" lvl="0" indent="-261848" algn="l">
              <a:lnSpc>
                <a:spcPts val="172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fr-FR" sz="1600" b="0" i="0" u="none" strike="noStrike" cap="none" spc="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Signature des images « production ready »</a:t>
            </a:r>
          </a:p>
          <a:p>
            <a:pPr marL="261847" marR="0" lvl="0" indent="-261847" algn="l">
              <a:lnSpc>
                <a:spcPts val="172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endParaRPr lang="fr-FR" sz="1600" b="0" i="0" u="none" strike="noStrike" cap="none" spc="0">
              <a:solidFill>
                <a:schemeClr val="tx1"/>
              </a:solidFill>
              <a:latin typeface="Marianne"/>
              <a:ea typeface="Marianne"/>
              <a:cs typeface="Marianne"/>
            </a:endParaRPr>
          </a:p>
          <a:p>
            <a:pPr lvl="0" algn="l">
              <a:lnSpc>
                <a:spcPts val="172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i="0" u="none" strike="noStrike" cap="none" spc="0">
                <a:solidFill>
                  <a:schemeClr val="accent5">
                    <a:lumMod val="75000"/>
                  </a:schemeClr>
                </a:solidFill>
                <a:latin typeface="Marianne"/>
                <a:ea typeface="Marianne"/>
                <a:cs typeface="Marianne"/>
              </a:rPr>
              <a:t>En run :</a:t>
            </a:r>
            <a:r>
              <a:rPr lang="fr-FR" sz="1600" b="0" i="0" u="none" strike="noStrike" cap="none" spc="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  </a:t>
            </a:r>
            <a:r>
              <a:rPr lang="fr-FR" sz="1600" b="0" i="0" u="none" strike="noStrike" cap="none" spc="0">
                <a:solidFill>
                  <a:schemeClr val="bg1">
                    <a:lumMod val="50000"/>
                  </a:schemeClr>
                </a:solidFill>
                <a:latin typeface="Marianne"/>
                <a:ea typeface="Marianne"/>
                <a:cs typeface="Marianne"/>
              </a:rPr>
              <a:t>(responsabilité de la production )</a:t>
            </a:r>
            <a:endParaRPr sz="1600" b="0" i="0" u="none" strike="noStrike" cap="none" spc="0">
              <a:solidFill>
                <a:schemeClr val="bg1">
                  <a:lumMod val="50000"/>
                </a:schemeClr>
              </a:solidFill>
              <a:latin typeface="Marianne"/>
              <a:ea typeface="Marianne"/>
              <a:cs typeface="Marianne"/>
            </a:endParaRPr>
          </a:p>
          <a:p>
            <a:pPr lvl="0" algn="l">
              <a:lnSpc>
                <a:spcPts val="172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0" i="0" u="none" strike="noStrike" cap="none" spc="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+Scan régulier de l’ensemble des images pour déterminer de nouvelles vulnérabilités =&gt; shift-left / alertes</a:t>
            </a:r>
          </a:p>
          <a:p>
            <a:pPr lvl="0" algn="l">
              <a:lnSpc>
                <a:spcPts val="172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0" i="0" u="none" strike="noStrike" cap="none" spc="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+Vérification comportementale en Run ( rootless &amp; policies &amp; pot de miel)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9444888" name="Rectangle 479444887"/>
          <p:cNvSpPr/>
          <p:nvPr/>
        </p:nvSpPr>
        <p:spPr bwMode="auto">
          <a:xfrm>
            <a:off x="10190" y="1652755"/>
            <a:ext cx="2423894" cy="5255172"/>
          </a:xfrm>
          <a:prstGeom prst="rect">
            <a:avLst/>
          </a:prstGeom>
          <a:solidFill>
            <a:srgbClr val="232930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0136553" name=" 40136552"/>
          <p:cNvSpPr/>
          <p:nvPr/>
        </p:nvSpPr>
        <p:spPr bwMode="auto">
          <a:xfrm>
            <a:off x="6163273" y="7855176"/>
            <a:ext cx="45787" cy="36579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644882367" name="Image 64488236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194710" y="4637340"/>
            <a:ext cx="1943820" cy="2177244"/>
          </a:xfrm>
          <a:prstGeom prst="rect">
            <a:avLst/>
          </a:prstGeom>
        </p:spPr>
      </p:pic>
      <p:pic>
        <p:nvPicPr>
          <p:cNvPr id="62662787" name="Image 6266278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62327" y="1698049"/>
            <a:ext cx="2255738" cy="3183345"/>
          </a:xfrm>
          <a:prstGeom prst="rect">
            <a:avLst/>
          </a:prstGeom>
        </p:spPr>
      </p:pic>
      <p:sp>
        <p:nvSpPr>
          <p:cNvPr id="2085557795" name="Rectangle 52"/>
          <p:cNvSpPr/>
          <p:nvPr/>
        </p:nvSpPr>
        <p:spPr bwMode="auto">
          <a:xfrm>
            <a:off x="3330734" y="3167317"/>
            <a:ext cx="4480560" cy="54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95"/>
              </a:lnSpc>
              <a:buClr>
                <a:srgbClr val="000000"/>
              </a:buClr>
              <a:defRPr/>
            </a:pPr>
            <a:endParaRPr lang="fr-FR" sz="700" b="1">
              <a:solidFill>
                <a:srgbClr val="FFFFFF"/>
              </a:solidFill>
              <a:latin typeface="Marianne"/>
              <a:cs typeface="Calibri"/>
            </a:endParaRPr>
          </a:p>
        </p:txBody>
      </p:sp>
      <p:sp>
        <p:nvSpPr>
          <p:cNvPr id="1736164553" name="Rectangle 53"/>
          <p:cNvSpPr/>
          <p:nvPr/>
        </p:nvSpPr>
        <p:spPr bwMode="auto">
          <a:xfrm>
            <a:off x="3339208" y="5853683"/>
            <a:ext cx="4480560" cy="54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95"/>
              </a:lnSpc>
              <a:buClr>
                <a:srgbClr val="000000"/>
              </a:buClr>
              <a:defRPr/>
            </a:pPr>
            <a:endParaRPr lang="fr-FR" sz="700" b="1">
              <a:solidFill>
                <a:srgbClr val="FFFFFF"/>
              </a:solidFill>
              <a:latin typeface="Marianne"/>
              <a:cs typeface="Calibri"/>
            </a:endParaRPr>
          </a:p>
        </p:txBody>
      </p:sp>
      <p:sp>
        <p:nvSpPr>
          <p:cNvPr id="1102421960" name="Rectangle 51"/>
          <p:cNvSpPr/>
          <p:nvPr/>
        </p:nvSpPr>
        <p:spPr bwMode="auto">
          <a:xfrm>
            <a:off x="3267923" y="4241278"/>
            <a:ext cx="5980242" cy="1188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801601">
              <a:spcBef>
                <a:spcPts val="0"/>
              </a:spcBef>
              <a:spcAft>
                <a:spcPts val="393"/>
              </a:spcAft>
              <a:buClr>
                <a:srgbClr val="000000"/>
              </a:buClr>
              <a:buSzTx/>
              <a:buFont typeface="Arial"/>
              <a:buNone/>
              <a:defRPr/>
            </a:pPr>
            <a:r>
              <a:rPr lang="fr-FR" sz="3600" b="1" i="0" u="none" strike="noStrike" cap="none" spc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latin typeface="Marianne"/>
                <a:cs typeface="Calibri"/>
              </a:rPr>
              <a:t>4 - Cadre pour les développeurs</a:t>
            </a:r>
            <a:endParaRPr lang="fr-FR" sz="3600" b="0" i="0" u="none" strike="noStrike" cap="none" spc="0">
              <a:ln>
                <a:noFill/>
              </a:ln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851022664" name="Image 152484092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069507" y="1375020"/>
            <a:ext cx="2562222" cy="547430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4398481" name="Google Shape;46;g10c6199fe6c_1_0"/>
          <p:cNvSpPr txBox="1"/>
          <p:nvPr/>
        </p:nvSpPr>
        <p:spPr bwMode="auto">
          <a:xfrm>
            <a:off x="1395185" y="91910"/>
            <a:ext cx="10588399" cy="115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4844" tIns="217422" rIns="434844" bIns="217422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pPr>
            <a:r>
              <a:rPr lang="fr-FR" sz="2800" b="1" i="0" u="none" strike="noStrike" cap="none" spc="0">
                <a:solidFill>
                  <a:schemeClr val="accent5">
                    <a:lumMod val="75000"/>
                  </a:schemeClr>
                </a:solidFill>
                <a:latin typeface="Marianne"/>
                <a:ea typeface="Marianne"/>
                <a:cs typeface="Marianne"/>
              </a:rPr>
              <a:t>Les principes clés de l’offre Cloud Native</a:t>
            </a:r>
            <a:endParaRPr/>
          </a:p>
        </p:txBody>
      </p:sp>
      <p:sp>
        <p:nvSpPr>
          <p:cNvPr id="444592667" name="TextBox 451551104"/>
          <p:cNvSpPr txBox="1"/>
          <p:nvPr/>
        </p:nvSpPr>
        <p:spPr bwMode="auto">
          <a:xfrm>
            <a:off x="631773" y="764704"/>
            <a:ext cx="11576061" cy="205061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600" dirty="0">
                <a:solidFill>
                  <a:schemeClr val="accent5">
                    <a:lumMod val="75000"/>
                  </a:schemeClr>
                </a:solidFill>
                <a:latin typeface="Marianne"/>
              </a:rPr>
              <a:t>Le </a:t>
            </a:r>
            <a:r>
              <a:rPr sz="1600" dirty="0" err="1">
                <a:solidFill>
                  <a:schemeClr val="accent5">
                    <a:lumMod val="75000"/>
                  </a:schemeClr>
                </a:solidFill>
                <a:latin typeface="Marianne"/>
              </a:rPr>
              <a:t>modèle</a:t>
            </a:r>
            <a:r>
              <a:rPr sz="1600" dirty="0">
                <a:solidFill>
                  <a:schemeClr val="accent5">
                    <a:lumMod val="75000"/>
                  </a:schemeClr>
                </a:solidFill>
                <a:latin typeface="Marianne"/>
              </a:rPr>
              <a:t> de </a:t>
            </a:r>
            <a:r>
              <a:rPr sz="1600" dirty="0" err="1">
                <a:solidFill>
                  <a:schemeClr val="accent5">
                    <a:lumMod val="75000"/>
                  </a:schemeClr>
                </a:solidFill>
                <a:latin typeface="Marianne"/>
              </a:rPr>
              <a:t>responsabilité</a:t>
            </a:r>
            <a:r>
              <a:rPr sz="1600" dirty="0">
                <a:solidFill>
                  <a:schemeClr val="accent5">
                    <a:lumMod val="75000"/>
                  </a:schemeClr>
                </a:solidFill>
                <a:latin typeface="Marianne"/>
              </a:rPr>
              <a:t> </a:t>
            </a:r>
            <a:r>
              <a:rPr sz="1600" dirty="0" err="1">
                <a:solidFill>
                  <a:schemeClr val="accent5">
                    <a:lumMod val="75000"/>
                  </a:schemeClr>
                </a:solidFill>
                <a:latin typeface="Marianne"/>
              </a:rPr>
              <a:t>proposée</a:t>
            </a:r>
            <a:r>
              <a:rPr sz="1600" dirty="0">
                <a:solidFill>
                  <a:schemeClr val="accent5">
                    <a:lumMod val="75000"/>
                  </a:schemeClr>
                </a:solidFill>
                <a:latin typeface="Marianne"/>
              </a:rPr>
              <a:t> </a:t>
            </a:r>
            <a:r>
              <a:rPr sz="1600" dirty="0" err="1">
                <a:solidFill>
                  <a:schemeClr val="accent5">
                    <a:lumMod val="75000"/>
                  </a:schemeClr>
                </a:solidFill>
                <a:latin typeface="Marianne"/>
              </a:rPr>
              <a:t>en</a:t>
            </a:r>
            <a:r>
              <a:rPr sz="1600" dirty="0">
                <a:solidFill>
                  <a:schemeClr val="accent5">
                    <a:lumMod val="75000"/>
                  </a:schemeClr>
                </a:solidFill>
                <a:latin typeface="Marianne"/>
              </a:rPr>
              <a:t> « mode </a:t>
            </a:r>
            <a:r>
              <a:rPr sz="1600" dirty="0" err="1">
                <a:solidFill>
                  <a:schemeClr val="accent5">
                    <a:lumMod val="75000"/>
                  </a:schemeClr>
                </a:solidFill>
                <a:latin typeface="Marianne"/>
              </a:rPr>
              <a:t>produit</a:t>
            </a:r>
            <a:r>
              <a:rPr sz="1600" dirty="0">
                <a:solidFill>
                  <a:schemeClr val="accent5">
                    <a:lumMod val="75000"/>
                  </a:schemeClr>
                </a:solidFill>
                <a:latin typeface="Marianne"/>
              </a:rPr>
              <a:t> » : 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Marianne"/>
              </a:rPr>
              <a:t>« You build it, you run it, you support it »</a:t>
            </a:r>
            <a:endParaRPr sz="1600" dirty="0">
              <a:solidFill>
                <a:schemeClr val="accent5">
                  <a:lumMod val="75000"/>
                </a:schemeClr>
              </a:solidFill>
              <a:latin typeface="Marianne"/>
            </a:endParaRPr>
          </a:p>
          <a:p>
            <a:pPr>
              <a:defRPr/>
            </a:pPr>
            <a:r>
              <a:rPr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sz="1600" b="0" i="0" u="none" dirty="0">
                <a:solidFill>
                  <a:srgbClr val="000000"/>
                </a:solidFill>
                <a:latin typeface="Marianne"/>
                <a:ea typeface="Marianne"/>
                <a:cs typeface="Marianne"/>
              </a:rPr>
              <a:t>Le </a:t>
            </a:r>
            <a:r>
              <a:rPr sz="1600" b="0" i="0" u="none" dirty="0" err="1">
                <a:solidFill>
                  <a:srgbClr val="000000"/>
                </a:solidFill>
                <a:latin typeface="Marianne"/>
                <a:ea typeface="Marianne"/>
                <a:cs typeface="Marianne"/>
              </a:rPr>
              <a:t>développeur</a:t>
            </a:r>
            <a:r>
              <a:rPr sz="1600" b="0" i="0" u="none" dirty="0">
                <a:solidFill>
                  <a:srgbClr val="000000"/>
                </a:solidFill>
                <a:latin typeface="Marianne"/>
                <a:ea typeface="Marianne"/>
                <a:cs typeface="Marianne"/>
              </a:rPr>
              <a:t> </a:t>
            </a:r>
            <a:r>
              <a:rPr sz="1600" b="0" i="0" u="none" dirty="0" err="1">
                <a:solidFill>
                  <a:srgbClr val="000000"/>
                </a:solidFill>
                <a:latin typeface="Marianne"/>
                <a:ea typeface="Marianne"/>
                <a:cs typeface="Marianne"/>
              </a:rPr>
              <a:t>décline</a:t>
            </a:r>
            <a:r>
              <a:rPr sz="1600" b="0" i="0" u="none" dirty="0">
                <a:solidFill>
                  <a:srgbClr val="000000"/>
                </a:solidFill>
                <a:latin typeface="Marianne"/>
                <a:ea typeface="Marianne"/>
                <a:cs typeface="Marianne"/>
              </a:rPr>
              <a:t> le pipeline de </a:t>
            </a:r>
            <a:r>
              <a:rPr sz="1600" b="0" i="0" u="none" dirty="0" err="1">
                <a:solidFill>
                  <a:srgbClr val="000000"/>
                </a:solidFill>
                <a:latin typeface="Marianne"/>
                <a:ea typeface="Marianne"/>
                <a:cs typeface="Marianne"/>
              </a:rPr>
              <a:t>référence</a:t>
            </a:r>
            <a:r>
              <a:rPr sz="1600" b="0" i="0" u="none" dirty="0">
                <a:solidFill>
                  <a:srgbClr val="000000"/>
                </a:solidFill>
                <a:latin typeface="Marianne"/>
                <a:ea typeface="Marianne"/>
                <a:cs typeface="Marianne"/>
              </a:rPr>
              <a:t>, </a:t>
            </a:r>
            <a:r>
              <a:rPr sz="1600" b="0" i="0" u="none" dirty="0" err="1">
                <a:solidFill>
                  <a:srgbClr val="000000"/>
                </a:solidFill>
                <a:latin typeface="Marianne"/>
                <a:ea typeface="Marianne"/>
                <a:cs typeface="Marianne"/>
              </a:rPr>
              <a:t>choix</a:t>
            </a:r>
            <a:r>
              <a:rPr sz="1600" b="0" i="0" u="none" dirty="0">
                <a:solidFill>
                  <a:srgbClr val="000000"/>
                </a:solidFill>
                <a:latin typeface="Marianne"/>
                <a:ea typeface="Marianne"/>
                <a:cs typeface="Marianne"/>
              </a:rPr>
              <a:t> libre de </a:t>
            </a:r>
            <a:r>
              <a:rPr sz="1600" b="0" i="0" u="none" dirty="0" err="1">
                <a:solidFill>
                  <a:srgbClr val="000000"/>
                </a:solidFill>
                <a:latin typeface="Marianne"/>
                <a:ea typeface="Marianne"/>
                <a:cs typeface="Marianne"/>
              </a:rPr>
              <a:t>l’outillage</a:t>
            </a:r>
            <a:r>
              <a:rPr sz="1600" b="0" i="0" u="none" dirty="0">
                <a:solidFill>
                  <a:srgbClr val="000000"/>
                </a:solidFill>
                <a:latin typeface="Marianne"/>
                <a:ea typeface="Marianne"/>
                <a:cs typeface="Marianne"/>
              </a:rPr>
              <a:t> pour </a:t>
            </a:r>
            <a:r>
              <a:rPr sz="1600" b="0" i="0" u="none" dirty="0" err="1">
                <a:solidFill>
                  <a:srgbClr val="000000"/>
                </a:solidFill>
                <a:latin typeface="Marianne"/>
                <a:ea typeface="Marianne"/>
                <a:cs typeface="Marianne"/>
              </a:rPr>
              <a:t>sa</a:t>
            </a:r>
            <a:r>
              <a:rPr sz="1600" b="0" i="0" u="none" dirty="0">
                <a:solidFill>
                  <a:srgbClr val="000000"/>
                </a:solidFill>
                <a:latin typeface="Marianne"/>
                <a:ea typeface="Marianne"/>
                <a:cs typeface="Marianne"/>
              </a:rPr>
              <a:t> </a:t>
            </a:r>
            <a:r>
              <a:rPr sz="1600" b="0" i="0" u="none" dirty="0" err="1">
                <a:solidFill>
                  <a:srgbClr val="000000"/>
                </a:solidFill>
                <a:latin typeface="Marianne"/>
                <a:ea typeface="Marianne"/>
                <a:cs typeface="Marianne"/>
              </a:rPr>
              <a:t>partie</a:t>
            </a:r>
            <a:r>
              <a:rPr sz="1600" b="0" i="0" u="none" dirty="0">
                <a:solidFill>
                  <a:srgbClr val="000000"/>
                </a:solidFill>
                <a:latin typeface="Marianne"/>
                <a:ea typeface="Marianne"/>
                <a:cs typeface="Marianne"/>
              </a:rPr>
              <a:t> ;</a:t>
            </a:r>
          </a:p>
          <a:p>
            <a:pPr marL="305906" indent="-305906">
              <a:buFont typeface="Arial"/>
              <a:buChar char="–"/>
              <a:defRPr/>
            </a:pPr>
            <a:r>
              <a:rPr sz="1600" b="0" i="0" u="none" dirty="0" err="1">
                <a:solidFill>
                  <a:srgbClr val="000000"/>
                </a:solidFill>
                <a:latin typeface="Marianne"/>
                <a:ea typeface="Marianne"/>
                <a:cs typeface="Marianne"/>
              </a:rPr>
              <a:t>L’administration</a:t>
            </a:r>
            <a:r>
              <a:rPr sz="1600" b="0" i="0" u="none" dirty="0">
                <a:solidFill>
                  <a:srgbClr val="000000"/>
                </a:solidFill>
                <a:latin typeface="Marianne"/>
                <a:ea typeface="Marianne"/>
                <a:cs typeface="Marianne"/>
              </a:rPr>
              <a:t> met </a:t>
            </a:r>
            <a:r>
              <a:rPr sz="1600" b="0" i="0" u="none" dirty="0" err="1">
                <a:solidFill>
                  <a:srgbClr val="000000"/>
                </a:solidFill>
                <a:latin typeface="Marianne"/>
                <a:ea typeface="Marianne"/>
                <a:cs typeface="Marianne"/>
              </a:rPr>
              <a:t>à</a:t>
            </a:r>
            <a:r>
              <a:rPr sz="1600" b="0" i="0" u="none" dirty="0">
                <a:solidFill>
                  <a:srgbClr val="000000"/>
                </a:solidFill>
                <a:latin typeface="Marianne"/>
                <a:ea typeface="Marianne"/>
                <a:cs typeface="Marianne"/>
              </a:rPr>
              <a:t> disposition </a:t>
            </a:r>
            <a:r>
              <a:rPr sz="1600" b="0" i="0" u="none" dirty="0" err="1">
                <a:solidFill>
                  <a:srgbClr val="000000"/>
                </a:solidFill>
                <a:latin typeface="Marianne"/>
                <a:ea typeface="Marianne"/>
                <a:cs typeface="Marianne"/>
              </a:rPr>
              <a:t>une</a:t>
            </a:r>
            <a:r>
              <a:rPr sz="1600" b="0" i="0" u="none" dirty="0">
                <a:solidFill>
                  <a:srgbClr val="000000"/>
                </a:solidFill>
                <a:latin typeface="Marianne"/>
                <a:ea typeface="Marianne"/>
                <a:cs typeface="Marianne"/>
              </a:rPr>
              <a:t> API qui </a:t>
            </a:r>
            <a:r>
              <a:rPr sz="1600" b="0" i="0" u="none" dirty="0" err="1">
                <a:solidFill>
                  <a:srgbClr val="000000"/>
                </a:solidFill>
                <a:latin typeface="Marianne"/>
                <a:ea typeface="Marianne"/>
                <a:cs typeface="Marianne"/>
              </a:rPr>
              <a:t>permet</a:t>
            </a:r>
            <a:r>
              <a:rPr sz="1600" b="0" i="0" u="none" dirty="0">
                <a:solidFill>
                  <a:srgbClr val="000000"/>
                </a:solidFill>
                <a:latin typeface="Marianne"/>
                <a:ea typeface="Marianne"/>
                <a:cs typeface="Marianne"/>
              </a:rPr>
              <a:t> le </a:t>
            </a:r>
            <a:r>
              <a:rPr sz="1600" b="0" i="0" u="none" dirty="0" err="1">
                <a:solidFill>
                  <a:srgbClr val="000000"/>
                </a:solidFill>
                <a:latin typeface="Marianne"/>
                <a:ea typeface="Marianne"/>
                <a:cs typeface="Marianne"/>
              </a:rPr>
              <a:t>déploiement</a:t>
            </a:r>
            <a:r>
              <a:rPr sz="1600" b="0" i="0" u="none" dirty="0">
                <a:solidFill>
                  <a:srgbClr val="000000"/>
                </a:solidFill>
                <a:latin typeface="Marianne"/>
                <a:ea typeface="Marianne"/>
                <a:cs typeface="Marianne"/>
              </a:rPr>
              <a:t> sur la production via rebuild ;</a:t>
            </a:r>
          </a:p>
          <a:p>
            <a:pPr marL="305906" indent="-305906">
              <a:buFont typeface="Arial"/>
              <a:buChar char="–"/>
              <a:defRPr/>
            </a:pPr>
            <a:r>
              <a:rPr sz="1600" b="0" dirty="0">
                <a:solidFill>
                  <a:schemeClr val="tx1"/>
                </a:solidFill>
                <a:latin typeface="Marianne"/>
              </a:rPr>
              <a:t>Il met </a:t>
            </a:r>
            <a:r>
              <a:rPr sz="1600" b="0" dirty="0" err="1">
                <a:solidFill>
                  <a:schemeClr val="tx1"/>
                </a:solidFill>
                <a:latin typeface="Marianne"/>
              </a:rPr>
              <a:t>en</a:t>
            </a:r>
            <a:r>
              <a:rPr sz="1600" b="0" dirty="0">
                <a:solidFill>
                  <a:schemeClr val="tx1"/>
                </a:solidFill>
                <a:latin typeface="Marianne"/>
              </a:rPr>
              <a:t> place les </a:t>
            </a:r>
            <a:r>
              <a:rPr sz="1600" b="0" dirty="0" err="1">
                <a:solidFill>
                  <a:schemeClr val="tx1"/>
                </a:solidFill>
                <a:latin typeface="Marianne"/>
              </a:rPr>
              <a:t>mesures</a:t>
            </a:r>
            <a:r>
              <a:rPr sz="1600" b="0" dirty="0">
                <a:solidFill>
                  <a:schemeClr val="tx1"/>
                </a:solidFill>
                <a:latin typeface="Marianne"/>
              </a:rPr>
              <a:t> </a:t>
            </a:r>
            <a:r>
              <a:rPr sz="1600" b="0" dirty="0" err="1">
                <a:solidFill>
                  <a:schemeClr val="tx1"/>
                </a:solidFill>
                <a:latin typeface="Marianne"/>
              </a:rPr>
              <a:t>permettant</a:t>
            </a:r>
            <a:r>
              <a:rPr sz="1600" b="0" dirty="0">
                <a:solidFill>
                  <a:schemeClr val="tx1"/>
                </a:solidFill>
                <a:latin typeface="Marianne"/>
              </a:rPr>
              <a:t> de </a:t>
            </a:r>
            <a:r>
              <a:rPr sz="1600" b="0" dirty="0" err="1">
                <a:solidFill>
                  <a:schemeClr val="tx1"/>
                </a:solidFill>
                <a:latin typeface="Marianne"/>
              </a:rPr>
              <a:t>livrer</a:t>
            </a:r>
            <a:r>
              <a:rPr sz="1600" b="0" dirty="0">
                <a:solidFill>
                  <a:schemeClr val="tx1"/>
                </a:solidFill>
                <a:latin typeface="Marianne"/>
              </a:rPr>
              <a:t> un code de </a:t>
            </a:r>
            <a:r>
              <a:rPr sz="1600" b="0" dirty="0" err="1">
                <a:solidFill>
                  <a:schemeClr val="tx1"/>
                </a:solidFill>
                <a:latin typeface="Marianne"/>
              </a:rPr>
              <a:t>qualité</a:t>
            </a:r>
            <a:r>
              <a:rPr sz="1600" b="0" dirty="0">
                <a:solidFill>
                  <a:schemeClr val="tx1"/>
                </a:solidFill>
                <a:latin typeface="Marianne"/>
              </a:rPr>
              <a:t>, </a:t>
            </a:r>
            <a:r>
              <a:rPr sz="1600" b="0" dirty="0" err="1">
                <a:solidFill>
                  <a:schemeClr val="tx1"/>
                </a:solidFill>
                <a:latin typeface="Marianne"/>
              </a:rPr>
              <a:t>l’absence</a:t>
            </a:r>
            <a:r>
              <a:rPr sz="1600" b="0" dirty="0">
                <a:solidFill>
                  <a:schemeClr val="tx1"/>
                </a:solidFill>
                <a:latin typeface="Marianne"/>
              </a:rPr>
              <a:t> de </a:t>
            </a:r>
            <a:r>
              <a:rPr sz="1600" b="0" dirty="0" err="1">
                <a:solidFill>
                  <a:schemeClr val="tx1"/>
                </a:solidFill>
                <a:latin typeface="Marianne"/>
              </a:rPr>
              <a:t>vulnérabilité</a:t>
            </a:r>
            <a:r>
              <a:rPr sz="1600" b="0" dirty="0">
                <a:solidFill>
                  <a:schemeClr val="tx1"/>
                </a:solidFill>
                <a:latin typeface="Marianne"/>
              </a:rPr>
              <a:t> / secret ;</a:t>
            </a:r>
            <a:endParaRPr sz="1600" b="0" i="0" u="none" dirty="0">
              <a:solidFill>
                <a:srgbClr val="000000"/>
              </a:solidFill>
              <a:latin typeface="Marianne"/>
              <a:ea typeface="Marianne"/>
              <a:cs typeface="Marianne"/>
            </a:endParaRPr>
          </a:p>
          <a:p>
            <a:pPr marL="305906" indent="-305906">
              <a:buFont typeface="Arial"/>
              <a:buChar char="–"/>
              <a:defRPr/>
            </a:pPr>
            <a:r>
              <a:rPr sz="1600" b="0" dirty="0" err="1">
                <a:solidFill>
                  <a:schemeClr val="tx1"/>
                </a:solidFill>
                <a:latin typeface="Marianne"/>
              </a:rPr>
              <a:t>l’offre</a:t>
            </a:r>
            <a:r>
              <a:rPr sz="1600" b="0" dirty="0">
                <a:solidFill>
                  <a:schemeClr val="tx1"/>
                </a:solidFill>
                <a:latin typeface="Marianne"/>
              </a:rPr>
              <a:t> Cloud(pi)Native propose </a:t>
            </a:r>
            <a:r>
              <a:rPr sz="1600" b="0" dirty="0" err="1">
                <a:solidFill>
                  <a:schemeClr val="tx1"/>
                </a:solidFill>
                <a:latin typeface="Marianne"/>
              </a:rPr>
              <a:t>une</a:t>
            </a:r>
            <a:r>
              <a:rPr sz="1600" b="0" dirty="0">
                <a:solidFill>
                  <a:schemeClr val="tx1"/>
                </a:solidFill>
                <a:latin typeface="Marianne"/>
              </a:rPr>
              <a:t> </a:t>
            </a:r>
            <a:r>
              <a:rPr sz="1600" b="0" dirty="0" err="1">
                <a:solidFill>
                  <a:schemeClr val="tx1"/>
                </a:solidFill>
                <a:latin typeface="Marianne"/>
              </a:rPr>
              <a:t>offre</a:t>
            </a:r>
            <a:r>
              <a:rPr sz="1600" b="0" dirty="0">
                <a:solidFill>
                  <a:schemeClr val="tx1"/>
                </a:solidFill>
                <a:latin typeface="Marianne"/>
              </a:rPr>
              <a:t> </a:t>
            </a:r>
            <a:r>
              <a:rPr sz="1600" b="0" dirty="0" err="1">
                <a:solidFill>
                  <a:schemeClr val="tx1"/>
                </a:solidFill>
                <a:latin typeface="Marianne"/>
              </a:rPr>
              <a:t>combinée</a:t>
            </a:r>
            <a:r>
              <a:rPr sz="1600" b="0" dirty="0">
                <a:solidFill>
                  <a:schemeClr val="tx1"/>
                </a:solidFill>
                <a:latin typeface="Marianne"/>
              </a:rPr>
              <a:t> </a:t>
            </a:r>
            <a:r>
              <a:rPr sz="1600" b="0" dirty="0" err="1">
                <a:solidFill>
                  <a:schemeClr val="tx1"/>
                </a:solidFill>
                <a:latin typeface="Marianne"/>
              </a:rPr>
              <a:t>Chaine</a:t>
            </a:r>
            <a:r>
              <a:rPr sz="1600" b="0" dirty="0">
                <a:solidFill>
                  <a:schemeClr val="tx1"/>
                </a:solidFill>
                <a:latin typeface="Marianne"/>
              </a:rPr>
              <a:t> DSO </a:t>
            </a:r>
            <a:r>
              <a:rPr sz="1600" b="0" dirty="0" err="1">
                <a:solidFill>
                  <a:schemeClr val="tx1"/>
                </a:solidFill>
                <a:latin typeface="Marianne"/>
              </a:rPr>
              <a:t>amenant</a:t>
            </a:r>
            <a:r>
              <a:rPr sz="1600" b="0" dirty="0">
                <a:solidFill>
                  <a:schemeClr val="tx1"/>
                </a:solidFill>
                <a:latin typeface="Marianne"/>
              </a:rPr>
              <a:t> un </a:t>
            </a:r>
            <a:r>
              <a:rPr sz="1600" b="0" dirty="0" err="1">
                <a:solidFill>
                  <a:schemeClr val="tx1"/>
                </a:solidFill>
                <a:latin typeface="Marianne"/>
              </a:rPr>
              <a:t>niveau</a:t>
            </a:r>
            <a:r>
              <a:rPr sz="1600" b="0" dirty="0">
                <a:solidFill>
                  <a:schemeClr val="tx1"/>
                </a:solidFill>
                <a:latin typeface="Marianne"/>
              </a:rPr>
              <a:t> de </a:t>
            </a:r>
            <a:r>
              <a:rPr sz="1600" b="0" dirty="0" err="1">
                <a:solidFill>
                  <a:schemeClr val="tx1"/>
                </a:solidFill>
                <a:latin typeface="Marianne"/>
              </a:rPr>
              <a:t>confiance</a:t>
            </a:r>
            <a:r>
              <a:rPr sz="1600" b="0" dirty="0">
                <a:solidFill>
                  <a:schemeClr val="tx1"/>
                </a:solidFill>
                <a:latin typeface="Marianne"/>
              </a:rPr>
              <a:t> et </a:t>
            </a:r>
            <a:r>
              <a:rPr sz="1600" b="0" dirty="0" err="1">
                <a:solidFill>
                  <a:schemeClr val="tx1"/>
                </a:solidFill>
                <a:latin typeface="Marianne"/>
              </a:rPr>
              <a:t>d’abstraction</a:t>
            </a:r>
            <a:r>
              <a:rPr sz="1600" b="0" dirty="0">
                <a:solidFill>
                  <a:schemeClr val="tx1"/>
                </a:solidFill>
                <a:latin typeface="Marianne"/>
              </a:rPr>
              <a:t> + un </a:t>
            </a:r>
            <a:r>
              <a:rPr sz="1600" b="0" dirty="0" err="1">
                <a:solidFill>
                  <a:schemeClr val="tx1"/>
                </a:solidFill>
                <a:latin typeface="Marianne"/>
              </a:rPr>
              <a:t>hébergement</a:t>
            </a:r>
            <a:r>
              <a:rPr sz="1600" b="0" dirty="0">
                <a:solidFill>
                  <a:schemeClr val="tx1"/>
                </a:solidFill>
                <a:latin typeface="Marianne"/>
              </a:rPr>
              <a:t> </a:t>
            </a:r>
            <a:r>
              <a:rPr sz="1600" b="0" dirty="0" err="1">
                <a:solidFill>
                  <a:schemeClr val="tx1"/>
                </a:solidFill>
                <a:latin typeface="Marianne"/>
              </a:rPr>
              <a:t>kubernetes</a:t>
            </a:r>
            <a:r>
              <a:rPr sz="1600" b="0" dirty="0">
                <a:solidFill>
                  <a:schemeClr val="tx1"/>
                </a:solidFill>
                <a:latin typeface="Marianne"/>
              </a:rPr>
              <a:t> </a:t>
            </a:r>
            <a:r>
              <a:rPr sz="1600" b="0" dirty="0" err="1">
                <a:solidFill>
                  <a:schemeClr val="tx1"/>
                </a:solidFill>
                <a:latin typeface="Marianne"/>
              </a:rPr>
              <a:t>étatique</a:t>
            </a:r>
            <a:r>
              <a:rPr sz="1600" b="0" dirty="0">
                <a:solidFill>
                  <a:schemeClr val="tx1"/>
                </a:solidFill>
                <a:latin typeface="Marianne"/>
              </a:rPr>
              <a:t>, NP &amp; DR</a:t>
            </a:r>
          </a:p>
          <a:p>
            <a:pPr marL="305905" indent="-305905">
              <a:buFont typeface="Arial"/>
              <a:buChar char="–"/>
              <a:defRPr/>
            </a:pPr>
            <a:r>
              <a:rPr sz="1600" b="0" dirty="0">
                <a:solidFill>
                  <a:schemeClr val="tx1"/>
                </a:solidFill>
                <a:latin typeface="Marianne"/>
              </a:rPr>
              <a:t>le </a:t>
            </a:r>
            <a:r>
              <a:rPr sz="1600" b="0" dirty="0" err="1">
                <a:solidFill>
                  <a:schemeClr val="tx1"/>
                </a:solidFill>
                <a:latin typeface="Marianne"/>
              </a:rPr>
              <a:t>développeur</a:t>
            </a:r>
            <a:r>
              <a:rPr sz="1600" b="0" dirty="0">
                <a:solidFill>
                  <a:schemeClr val="tx1"/>
                </a:solidFill>
                <a:latin typeface="Marianne"/>
              </a:rPr>
              <a:t> assure </a:t>
            </a:r>
            <a:r>
              <a:rPr sz="1600" b="0" dirty="0" err="1">
                <a:solidFill>
                  <a:schemeClr val="tx1"/>
                </a:solidFill>
                <a:latin typeface="Marianne"/>
              </a:rPr>
              <a:t>l’observabilité</a:t>
            </a:r>
            <a:r>
              <a:rPr sz="1600" b="0" dirty="0">
                <a:solidFill>
                  <a:schemeClr val="tx1"/>
                </a:solidFill>
                <a:latin typeface="Marianne"/>
              </a:rPr>
              <a:t> du pipeline </a:t>
            </a:r>
            <a:r>
              <a:rPr sz="1600" b="0" dirty="0" err="1">
                <a:solidFill>
                  <a:schemeClr val="tx1"/>
                </a:solidFill>
                <a:latin typeface="Marianne"/>
              </a:rPr>
              <a:t>d’ensemble</a:t>
            </a:r>
            <a:r>
              <a:rPr sz="1600" b="0" dirty="0">
                <a:solidFill>
                  <a:schemeClr val="tx1"/>
                </a:solidFill>
                <a:latin typeface="Marianne"/>
              </a:rPr>
              <a:t> et de </a:t>
            </a:r>
            <a:r>
              <a:rPr sz="1600" b="0" dirty="0" err="1">
                <a:solidFill>
                  <a:schemeClr val="tx1"/>
                </a:solidFill>
                <a:latin typeface="Marianne"/>
              </a:rPr>
              <a:t>l’application</a:t>
            </a:r>
            <a:endParaRPr sz="1600" b="0" dirty="0">
              <a:solidFill>
                <a:schemeClr val="tx1"/>
              </a:solidFill>
              <a:latin typeface="Marianne"/>
            </a:endParaRPr>
          </a:p>
          <a:p>
            <a:pPr marL="305907" indent="-305907">
              <a:buFont typeface="Arial"/>
              <a:buChar char="–"/>
              <a:defRPr/>
            </a:pPr>
            <a:r>
              <a:rPr sz="1600" b="0" dirty="0" err="1">
                <a:solidFill>
                  <a:schemeClr val="tx1"/>
                </a:solidFill>
                <a:latin typeface="Marianne"/>
              </a:rPr>
              <a:t>elle</a:t>
            </a:r>
            <a:r>
              <a:rPr sz="1600" b="0" dirty="0">
                <a:solidFill>
                  <a:schemeClr val="tx1"/>
                </a:solidFill>
                <a:latin typeface="Marianne"/>
              </a:rPr>
              <a:t> </a:t>
            </a:r>
            <a:r>
              <a:rPr sz="1600" b="0" dirty="0" err="1">
                <a:solidFill>
                  <a:schemeClr val="tx1"/>
                </a:solidFill>
                <a:latin typeface="Marianne"/>
              </a:rPr>
              <a:t>permet</a:t>
            </a:r>
            <a:r>
              <a:rPr sz="1600" b="0" dirty="0">
                <a:solidFill>
                  <a:schemeClr val="tx1"/>
                </a:solidFill>
                <a:latin typeface="Marianne"/>
              </a:rPr>
              <a:t> de disposer </a:t>
            </a:r>
            <a:r>
              <a:rPr lang="fr-FR" sz="1600" b="0" i="0" u="none" strike="noStrike" cap="none" spc="0" dirty="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d’environnement stables ( </a:t>
            </a:r>
            <a:r>
              <a:rPr lang="fr-FR" sz="1600" b="0" i="0" u="none" strike="noStrike" cap="none" spc="0" dirty="0" err="1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staging</a:t>
            </a:r>
            <a:r>
              <a:rPr lang="fr-FR" sz="1600" b="0" i="0" u="none" strike="noStrike" cap="none" spc="0" dirty="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, productions)  et éphémères à la volée (</a:t>
            </a:r>
            <a:r>
              <a:rPr lang="fr-FR" sz="1600" b="0" i="0" u="none" strike="noStrike" cap="none" spc="0" dirty="0" err="1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build</a:t>
            </a:r>
            <a:r>
              <a:rPr lang="fr-FR" sz="1600" b="0" i="0" u="none" strike="noStrike" cap="none" spc="0" dirty="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).</a:t>
            </a:r>
            <a:r>
              <a:rPr sz="1600" b="0" dirty="0">
                <a:solidFill>
                  <a:schemeClr val="tx1"/>
                </a:solidFill>
                <a:latin typeface="Marianne"/>
              </a:rPr>
              <a:t> </a:t>
            </a:r>
          </a:p>
        </p:txBody>
      </p:sp>
      <p:pic>
        <p:nvPicPr>
          <p:cNvPr id="1715666282" name="Graphic 2" descr="Gears with solid fill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81441" y="1454171"/>
            <a:ext cx="550332" cy="550332"/>
          </a:xfrm>
          <a:prstGeom prst="rect">
            <a:avLst/>
          </a:prstGeom>
        </p:spPr>
      </p:pic>
      <p:pic>
        <p:nvPicPr>
          <p:cNvPr id="1158383946" name="Graphic 5" descr="Chevron arrows with solid fill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33462" y="4419714"/>
            <a:ext cx="550332" cy="550332"/>
          </a:xfrm>
          <a:prstGeom prst="rect">
            <a:avLst/>
          </a:prstGeom>
        </p:spPr>
      </p:pic>
      <p:pic>
        <p:nvPicPr>
          <p:cNvPr id="891242646" name="Graphic 7" descr="Continuous Improvement with solid fill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33462" y="5724835"/>
            <a:ext cx="550332" cy="550332"/>
          </a:xfrm>
          <a:prstGeom prst="rect">
            <a:avLst/>
          </a:prstGeom>
        </p:spPr>
      </p:pic>
      <p:pic>
        <p:nvPicPr>
          <p:cNvPr id="710014661" name="Graphic 11" descr="Shield Tick with solid fill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81441" y="3164272"/>
            <a:ext cx="550332" cy="550332"/>
          </a:xfrm>
          <a:prstGeom prst="rect">
            <a:avLst/>
          </a:prstGeom>
        </p:spPr>
      </p:pic>
      <p:sp>
        <p:nvSpPr>
          <p:cNvPr id="229448911" name="TextBox 18"/>
          <p:cNvSpPr txBox="1"/>
          <p:nvPr/>
        </p:nvSpPr>
        <p:spPr bwMode="auto">
          <a:xfrm>
            <a:off x="712593" y="3027789"/>
            <a:ext cx="11443518" cy="10671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fr-FR" sz="1600">
                <a:solidFill>
                  <a:schemeClr val="tx1"/>
                </a:solidFill>
                <a:latin typeface="Marianne"/>
              </a:rPr>
              <a:t>L’offre permet d’autonomiser le développeur pour assurer les </a:t>
            </a:r>
            <a:r>
              <a:rPr lang="fr-FR" sz="1600" b="1">
                <a:solidFill>
                  <a:srgbClr val="215968"/>
                </a:solidFill>
                <a:latin typeface="Marianne"/>
              </a:rPr>
              <a:t>livraisons continues et favorise le « shift-left »</a:t>
            </a:r>
            <a:endParaRPr lang="fr-FR" sz="1600">
              <a:solidFill>
                <a:schemeClr val="tx1"/>
              </a:solidFill>
              <a:latin typeface="Marianne"/>
            </a:endParaRPr>
          </a:p>
          <a:p>
            <a:pPr>
              <a:defRPr/>
            </a:pPr>
            <a:r>
              <a:rPr lang="fr-FR" sz="1600">
                <a:solidFill>
                  <a:schemeClr val="tx1"/>
                </a:solidFill>
                <a:latin typeface="Marianne"/>
              </a:rPr>
              <a:t>La plateforme renforce </a:t>
            </a:r>
            <a:r>
              <a:rPr lang="fr-FR" sz="1600" b="0" i="0" u="none" strike="noStrike" cap="none" spc="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la sûreté </a:t>
            </a:r>
            <a:r>
              <a:rPr lang="fr-FR" sz="1600" b="0" i="0" u="none" strike="noStrike" cap="none" spc="0">
                <a:solidFill>
                  <a:srgbClr val="215968"/>
                </a:solidFill>
                <a:latin typeface="Marianne"/>
                <a:ea typeface="Marianne"/>
                <a:cs typeface="Marianne"/>
              </a:rPr>
              <a:t>(</a:t>
            </a:r>
            <a:r>
              <a:rPr lang="fr-FR" sz="1600" b="1" i="0" u="none" strike="noStrike" cap="none" spc="0">
                <a:solidFill>
                  <a:srgbClr val="215968"/>
                </a:solidFill>
                <a:latin typeface="Marianne"/>
                <a:ea typeface="Marianne"/>
                <a:cs typeface="Marianne"/>
              </a:rPr>
              <a:t>sécurité, test, qualité..</a:t>
            </a:r>
            <a:r>
              <a:rPr lang="fr-FR" sz="1600" b="0" i="0" u="none" strike="noStrike" cap="none" spc="0">
                <a:solidFill>
                  <a:srgbClr val="215968"/>
                </a:solidFill>
                <a:latin typeface="Marianne"/>
                <a:ea typeface="Marianne"/>
                <a:cs typeface="Marianne"/>
              </a:rPr>
              <a:t>) </a:t>
            </a:r>
            <a:r>
              <a:rPr lang="fr-FR" sz="1600" b="0" i="0" u="none" strike="noStrike" cap="none" spc="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par la reconstruction à partir du code source et d’un cadre d’audit / tests automatisé et diminue le risque résiduel. ( facilite homologation )</a:t>
            </a:r>
          </a:p>
          <a:p>
            <a:pPr>
              <a:defRPr/>
            </a:pPr>
            <a:r>
              <a:rPr lang="fr-FR" sz="1600" b="0" i="0" u="none" strike="noStrike" cap="none" spc="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Le référencement des images de base est mis à disposition des développeurs.</a:t>
            </a:r>
          </a:p>
        </p:txBody>
      </p:sp>
      <p:sp>
        <p:nvSpPr>
          <p:cNvPr id="398472113" name="TextBox 19"/>
          <p:cNvSpPr txBox="1"/>
          <p:nvPr/>
        </p:nvSpPr>
        <p:spPr bwMode="auto">
          <a:xfrm>
            <a:off x="697725" y="4295361"/>
            <a:ext cx="11511263" cy="252987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fr-FR" sz="1600" b="0" i="0" u="none" strike="noStrike" cap="none" spc="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Un cadre d’intégration applicatif est proposé, il permet de </a:t>
            </a:r>
            <a:r>
              <a:rPr lang="fr-FR" sz="1600">
                <a:solidFill>
                  <a:schemeClr val="tx1"/>
                </a:solidFill>
                <a:latin typeface="Marianne"/>
              </a:rPr>
              <a:t>tirer parti de l’offre, favorise l’évolutivité, la maîtrise du coût du possession du produit numérique ainsi que le coût de gestion du run des applications par l’administration.</a:t>
            </a:r>
          </a:p>
          <a:p>
            <a:pPr>
              <a:defRPr/>
            </a:pPr>
            <a:endParaRPr lang="fr-FR" sz="1600">
              <a:solidFill>
                <a:schemeClr val="tx1"/>
              </a:solidFill>
              <a:latin typeface="Marianne"/>
            </a:endParaRPr>
          </a:p>
          <a:p>
            <a:pPr>
              <a:defRPr/>
            </a:pPr>
            <a:r>
              <a:rPr lang="fr-FR" sz="1600">
                <a:solidFill>
                  <a:schemeClr val="tx1"/>
                </a:solidFill>
                <a:latin typeface="Marianne"/>
              </a:rPr>
              <a:t>L’adaptabilité du modèle Kubernetes permet de faire évoluer facilement l’architecture de l’application à faible impact, il n’est plus nécessaire de tout spécifier à la première ligne de code.</a:t>
            </a:r>
          </a:p>
          <a:p>
            <a:pPr>
              <a:defRPr/>
            </a:pPr>
            <a:endParaRPr lang="fr-FR" sz="1600">
              <a:solidFill>
                <a:schemeClr val="tx1"/>
              </a:solidFill>
              <a:latin typeface="Marianne"/>
            </a:endParaRPr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Marianne"/>
                <a:ea typeface="Marianne"/>
                <a:cs typeface="Marianne"/>
              </a:rPr>
              <a:t>Cible self-service pour les clients. Tarification interministérielle Dinum.</a:t>
            </a:r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Marianne"/>
                <a:ea typeface="Marianne"/>
                <a:cs typeface="Marianne"/>
              </a:rPr>
              <a:t>Gouvernance de l’offre en modalité agile, incrément de programme tous les 2,5 mois via un Pi planning.</a:t>
            </a:r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Marianne"/>
                <a:ea typeface="Marianne"/>
                <a:cs typeface="Marianne"/>
              </a:rPr>
              <a:t>Code de la plateforme DSO partagée via une communauté open-source  pour mieux répondre aux attentes des développeurs, clients et normaliser les pratiques entre les acteurs clouds.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2668866" name="Google Shape;18;p43"/>
          <p:cNvSpPr txBox="1">
            <a:spLocks noGrp="1"/>
          </p:cNvSpPr>
          <p:nvPr>
            <p:ph type="sldNum" idx="12"/>
          </p:nvPr>
        </p:nvSpPr>
        <p:spPr bwMode="auto">
          <a:xfrm>
            <a:off x="11422226" y="6329916"/>
            <a:ext cx="802293" cy="52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F2F4A333-6986-55F7-694D-0C036C836B4E}" type="slidenum">
              <a:rPr lang="fr-FR">
                <a:latin typeface="Marianne"/>
                <a:ea typeface="Marianne"/>
                <a:cs typeface="Marianne"/>
              </a:rPr>
              <a:t>14</a:t>
            </a:fld>
            <a:endParaRPr>
              <a:latin typeface="Marianne"/>
              <a:ea typeface="Marianne"/>
              <a:cs typeface="Marianne"/>
            </a:endParaRPr>
          </a:p>
        </p:txBody>
      </p:sp>
      <p:sp>
        <p:nvSpPr>
          <p:cNvPr id="9523834" name="Titre 1"/>
          <p:cNvSpPr>
            <a:spLocks noGrp="1"/>
          </p:cNvSpPr>
          <p:nvPr/>
        </p:nvSpPr>
        <p:spPr bwMode="auto">
          <a:xfrm>
            <a:off x="1776357" y="243567"/>
            <a:ext cx="8827944" cy="71848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95000" lnSpcReduction="1000"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r>
              <a:rPr lang="fr-FR" sz="2400">
                <a:solidFill>
                  <a:schemeClr val="accent5">
                    <a:lumMod val="75000"/>
                  </a:schemeClr>
                </a:solidFill>
                <a:latin typeface="Marianne"/>
                <a:ea typeface="Marianne"/>
                <a:cs typeface="Marianne"/>
              </a:rPr>
              <a:t>Le cadre d’intégration « cloud native », principes proposées</a:t>
            </a:r>
            <a:endParaRPr sz="2400">
              <a:solidFill>
                <a:schemeClr val="accent5">
                  <a:lumMod val="75000"/>
                </a:schemeClr>
              </a:solidFill>
              <a:latin typeface="Marianne"/>
              <a:ea typeface="Marianne"/>
              <a:cs typeface="Marianne"/>
            </a:endParaRPr>
          </a:p>
        </p:txBody>
      </p:sp>
      <p:sp>
        <p:nvSpPr>
          <p:cNvPr id="1100953751" name="ZoneTexte 1100953750"/>
          <p:cNvSpPr txBox="1"/>
          <p:nvPr/>
        </p:nvSpPr>
        <p:spPr bwMode="auto">
          <a:xfrm>
            <a:off x="78409" y="1015089"/>
            <a:ext cx="12061985" cy="585245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fr-FR" sz="1400" b="1" i="0" u="none" strike="noStrike" cap="none" spc="0">
                <a:solidFill>
                  <a:schemeClr val="accent5">
                    <a:lumMod val="75000"/>
                  </a:schemeClr>
                </a:solidFill>
                <a:latin typeface="Marianne"/>
                <a:ea typeface="Marianne"/>
                <a:cs typeface="Marianne"/>
              </a:rPr>
              <a:t>Une obsession, « Casser le monolithe »</a:t>
            </a:r>
            <a:r>
              <a:rPr lang="fr-FR" sz="1400" b="1" i="0" u="none" strike="noStrike" cap="none" spc="0">
                <a:solidFill>
                  <a:srgbClr val="000000"/>
                </a:solidFill>
                <a:latin typeface="Marianne"/>
                <a:ea typeface="Marianne"/>
                <a:cs typeface="Marianne"/>
              </a:rPr>
              <a:t> </a:t>
            </a:r>
            <a:r>
              <a:rPr lang="fr-FR" sz="1400" b="0" i="0" u="none" strike="noStrike" cap="none" spc="0">
                <a:solidFill>
                  <a:srgbClr val="000000"/>
                </a:solidFill>
                <a:latin typeface="Marianne"/>
                <a:ea typeface="Marianne"/>
                <a:cs typeface="Marianne"/>
              </a:rPr>
              <a:t>en éliminant</a:t>
            </a:r>
            <a:r>
              <a:rPr lang="fr-FR" sz="1400" b="1" i="0" u="none" strike="noStrike" cap="none" spc="0">
                <a:solidFill>
                  <a:srgbClr val="000000"/>
                </a:solidFill>
                <a:latin typeface="Marianne"/>
                <a:ea typeface="Marianne"/>
                <a:cs typeface="Marianne"/>
              </a:rPr>
              <a:t> </a:t>
            </a:r>
            <a:r>
              <a:rPr lang="fr-FR" sz="1400" b="0" i="0" u="none" strike="noStrike" cap="none" spc="0">
                <a:solidFill>
                  <a:srgbClr val="000000"/>
                </a:solidFill>
                <a:latin typeface="Marianne"/>
                <a:ea typeface="Marianne"/>
                <a:cs typeface="Marianne"/>
              </a:rPr>
              <a:t>les couplages techniques et organisationnels</a:t>
            </a:r>
            <a:endParaRPr sz="1400" b="0" i="0" u="none" strike="noStrike" cap="none" spc="0">
              <a:solidFill>
                <a:srgbClr val="000000"/>
              </a:solidFill>
              <a:latin typeface="Marianne"/>
              <a:ea typeface="Marianne"/>
              <a:cs typeface="Marianne"/>
            </a:endParaRPr>
          </a:p>
          <a:p>
            <a:pPr marL="239815" indent="-239815">
              <a:buFont typeface="Arial"/>
              <a:buChar char="•"/>
              <a:defRPr/>
            </a:pPr>
            <a:r>
              <a:rPr lang="fr-FR" sz="1400" b="0" i="0" u="none" strike="noStrike" cap="none" spc="0">
                <a:solidFill>
                  <a:srgbClr val="4E4E4E"/>
                </a:solidFill>
                <a:latin typeface="Marianne"/>
                <a:ea typeface="Marianne"/>
                <a:cs typeface="Marianne"/>
              </a:rPr>
              <a:t>Une architecture modulaire et résiliente pour permettre un cycle de vie des composants indépendant par domaine applicatif. </a:t>
            </a:r>
            <a:endParaRPr sz="1400" b="0" i="0" u="none" strike="noStrike" cap="none" spc="0">
              <a:solidFill>
                <a:srgbClr val="000000"/>
              </a:solidFill>
              <a:latin typeface="Marianne"/>
              <a:ea typeface="Marianne"/>
              <a:cs typeface="Marianne"/>
            </a:endParaRPr>
          </a:p>
          <a:p>
            <a:pPr marL="239815" indent="-239815">
              <a:buFont typeface="Arial"/>
              <a:buChar char="•"/>
              <a:defRPr/>
            </a:pPr>
            <a:r>
              <a:rPr lang="fr-FR" sz="1400" b="0" i="0" u="none" strike="noStrike" cap="none" spc="0">
                <a:solidFill>
                  <a:srgbClr val="000000"/>
                </a:solidFill>
                <a:latin typeface="Marianne"/>
                <a:ea typeface="Marianne"/>
                <a:cs typeface="Marianne"/>
              </a:rPr>
              <a:t>Couvrir uniquement le besoin générique et minimaliste de services techniques communs au profit des applications ( sso, API GW, etc.) ;</a:t>
            </a:r>
            <a:endParaRPr sz="1400">
              <a:latin typeface="Marianne"/>
              <a:ea typeface="Marianne"/>
              <a:cs typeface="Marianne"/>
            </a:endParaRPr>
          </a:p>
          <a:p>
            <a:pPr marL="239815" indent="-239815">
              <a:buFont typeface="Arial"/>
              <a:buChar char="•"/>
              <a:defRPr/>
            </a:pPr>
            <a:r>
              <a:rPr lang="fr-FR" sz="1400" b="0" i="0" u="none" strike="noStrike" cap="none" spc="0">
                <a:solidFill>
                  <a:srgbClr val="4E4E4E"/>
                </a:solidFill>
                <a:latin typeface="Marianne"/>
                <a:ea typeface="Marianne"/>
                <a:cs typeface="Marianne"/>
              </a:rPr>
              <a:t>100% conteuneurisé et </a:t>
            </a:r>
            <a:r>
              <a:rPr lang="fr-FR" sz="1400" b="0" i="1" u="none" strike="noStrike" cap="none" spc="0">
                <a:solidFill>
                  <a:srgbClr val="4E4E4E"/>
                </a:solidFill>
                <a:latin typeface="Marianne"/>
                <a:ea typeface="Marianne"/>
                <a:cs typeface="Marianne"/>
              </a:rPr>
              <a:t>stateless </a:t>
            </a:r>
            <a:r>
              <a:rPr lang="fr-FR" sz="1400" b="0" i="0" u="none" strike="noStrike" cap="none" spc="0">
                <a:solidFill>
                  <a:srgbClr val="4E4E4E"/>
                </a:solidFill>
                <a:latin typeface="Marianne"/>
                <a:ea typeface="Marianne"/>
                <a:cs typeface="Marianne"/>
              </a:rPr>
              <a:t>et prendre en compte le cycle de fonctionnement des pods dans kubenetes. </a:t>
            </a:r>
            <a:r>
              <a:rPr lang="fr-FR" sz="1400" b="0" i="0" u="none" strike="noStrike" cap="none" spc="0">
                <a:solidFill>
                  <a:schemeClr val="bg1">
                    <a:lumMod val="50000"/>
                  </a:schemeClr>
                </a:solidFill>
                <a:latin typeface="Marianne"/>
                <a:ea typeface="Marianne"/>
                <a:cs typeface="Marianne"/>
              </a:rPr>
              <a:t>(ex : temps de démarrage)</a:t>
            </a:r>
            <a:endParaRPr lang="fr-FR" sz="1400" b="0" i="0" u="none" strike="noStrike" cap="none" spc="0">
              <a:solidFill>
                <a:srgbClr val="000000"/>
              </a:solidFill>
              <a:latin typeface="Marianne"/>
              <a:ea typeface="Marianne"/>
              <a:cs typeface="Marianne"/>
            </a:endParaRPr>
          </a:p>
          <a:p>
            <a:pPr marL="239815" indent="-239815">
              <a:buFont typeface="Arial"/>
              <a:buChar char="•"/>
              <a:defRPr/>
            </a:pPr>
            <a:r>
              <a:rPr lang="fr-FR" sz="1400" b="0" i="0" u="none" strike="noStrike" cap="none" spc="0">
                <a:solidFill>
                  <a:srgbClr val="4E4E4E"/>
                </a:solidFill>
                <a:latin typeface="Marianne"/>
                <a:ea typeface="Marianne"/>
                <a:cs typeface="Marianne"/>
              </a:rPr>
              <a:t>Minimiser la part à développer.</a:t>
            </a:r>
            <a:r>
              <a:rPr lang="fr-FR" sz="1400" b="0" i="0" u="none" strike="noStrike" cap="none" spc="0">
                <a:solidFill>
                  <a:srgbClr val="000000"/>
                </a:solidFill>
                <a:latin typeface="Marianne"/>
                <a:ea typeface="Marianne"/>
                <a:cs typeface="Marianne"/>
              </a:rPr>
              <a:t>Réutilisation du catalogue des services / référentiels de données commun. Usage de moke d’API par le développeur </a:t>
            </a:r>
          </a:p>
          <a:p>
            <a:pPr marL="239817" indent="-239817">
              <a:buFont typeface="Arial"/>
              <a:buChar char="•"/>
              <a:defRPr/>
            </a:pPr>
            <a:r>
              <a:rPr lang="fr-FR" sz="1400" b="0" i="0" u="none" strike="noStrike" cap="none" spc="0">
                <a:solidFill>
                  <a:srgbClr val="000000"/>
                </a:solidFill>
                <a:latin typeface="Marianne"/>
                <a:ea typeface="Marianne"/>
                <a:cs typeface="Marianne"/>
              </a:rPr>
              <a:t>Couplage lâche entre les applications (API) ; </a:t>
            </a:r>
            <a:endParaRPr sz="1400" b="0" i="0" u="none" strike="noStrike" cap="none" spc="0">
              <a:solidFill>
                <a:srgbClr val="000000"/>
              </a:solidFill>
              <a:latin typeface="Marianne"/>
              <a:ea typeface="Marianne"/>
              <a:cs typeface="Marianne"/>
            </a:endParaRPr>
          </a:p>
          <a:p>
            <a:pPr marL="239815" indent="-239815">
              <a:buFont typeface="Arial"/>
              <a:buChar char="•"/>
              <a:defRPr/>
            </a:pPr>
            <a:r>
              <a:rPr lang="fr-FR" sz="1400" b="0" i="0" u="none" strike="noStrike" cap="none" spc="0">
                <a:solidFill>
                  <a:srgbClr val="4E4E4E"/>
                </a:solidFill>
                <a:latin typeface="Marianne"/>
                <a:ea typeface="Marianne"/>
                <a:cs typeface="Marianne"/>
              </a:rPr>
              <a:t>Permettre la construction incrémentale dans un « pipeline » de production lean-agile permettant le déploiement et la mise à disposition par petit lot de manière fréquent et automatisé sans impact sur l’utilisateur </a:t>
            </a:r>
            <a:endParaRPr lang="fr-FR" sz="1400" b="0" i="0" u="none" strike="noStrike" cap="none" spc="0">
              <a:solidFill>
                <a:srgbClr val="000000"/>
              </a:solidFill>
              <a:latin typeface="Marianne"/>
              <a:ea typeface="Marianne"/>
              <a:cs typeface="Marianne"/>
            </a:endParaRPr>
          </a:p>
          <a:p>
            <a:pPr marL="239815" indent="-239815">
              <a:buFont typeface="Arial"/>
              <a:buChar char="•"/>
              <a:defRPr/>
            </a:pPr>
            <a:r>
              <a:rPr lang="fr-FR" sz="1400" b="0" i="0" u="none" strike="noStrike" cap="none" spc="0">
                <a:solidFill>
                  <a:srgbClr val="000000"/>
                </a:solidFill>
                <a:latin typeface="Marianne"/>
                <a:ea typeface="Marianne"/>
                <a:cs typeface="Marianne"/>
              </a:rPr>
              <a:t>Favoriser l’usage d’un stockage de type « object storage S3 » pour la persistance autant que possible ;</a:t>
            </a:r>
          </a:p>
          <a:p>
            <a:pPr marL="239817" indent="-239817">
              <a:buFont typeface="Arial"/>
              <a:buChar char="•"/>
              <a:defRPr/>
            </a:pPr>
            <a:endParaRPr sz="1400" b="1" i="0" u="none" strike="noStrike" cap="none" spc="0">
              <a:solidFill>
                <a:srgbClr val="000000"/>
              </a:solidFill>
              <a:latin typeface="Marianne"/>
              <a:ea typeface="Marianne"/>
              <a:cs typeface="Marianne"/>
            </a:endParaRPr>
          </a:p>
          <a:p>
            <a:pPr>
              <a:defRPr/>
            </a:pPr>
            <a:r>
              <a:rPr lang="fr-FR" sz="1400" b="1" i="0" u="none" strike="noStrike" cap="none" spc="0">
                <a:solidFill>
                  <a:schemeClr val="accent5">
                    <a:lumMod val="75000"/>
                  </a:schemeClr>
                </a:solidFill>
                <a:latin typeface="Marianne"/>
                <a:ea typeface="Marianne"/>
                <a:cs typeface="Marianne"/>
              </a:rPr>
              <a:t>Minimiser les besoins en flux réseau</a:t>
            </a:r>
            <a:r>
              <a:rPr lang="fr-FR" sz="1400" b="0" i="0" u="none" strike="noStrike" cap="none" spc="0">
                <a:solidFill>
                  <a:schemeClr val="accent5">
                    <a:lumMod val="75000"/>
                  </a:schemeClr>
                </a:solidFill>
                <a:latin typeface="Marianne"/>
                <a:ea typeface="Marianne"/>
                <a:cs typeface="Marianne"/>
              </a:rPr>
              <a:t> : </a:t>
            </a:r>
            <a:endParaRPr lang="fr-FR" sz="1400" b="0" i="0" u="none" strike="noStrike" cap="none" spc="0">
              <a:solidFill>
                <a:srgbClr val="000000"/>
              </a:solidFill>
              <a:latin typeface="Marianne"/>
              <a:ea typeface="Marianne"/>
              <a:cs typeface="Marianne"/>
            </a:endParaRPr>
          </a:p>
          <a:p>
            <a:pPr marL="239820" indent="-239820">
              <a:buFont typeface="Arial"/>
              <a:buChar char="•"/>
              <a:defRPr/>
            </a:pPr>
            <a:r>
              <a:rPr lang="fr-FR" sz="1400" b="0" i="0" u="none" strike="noStrike" cap="none" spc="0">
                <a:solidFill>
                  <a:srgbClr val="000000"/>
                </a:solidFill>
                <a:latin typeface="Marianne"/>
                <a:ea typeface="Marianne"/>
                <a:cs typeface="Marianne"/>
              </a:rPr>
              <a:t>normalisation et minimalisation des besoins en ouverture de flux, http/s majoritaire ;</a:t>
            </a:r>
            <a:endParaRPr sz="1400" b="0" i="0" u="none" strike="noStrike" cap="none" spc="0">
              <a:solidFill>
                <a:srgbClr val="000000"/>
              </a:solidFill>
              <a:latin typeface="Marianne"/>
              <a:ea typeface="Marianne"/>
              <a:cs typeface="Marianne"/>
            </a:endParaRPr>
          </a:p>
          <a:p>
            <a:pPr marL="239817" indent="-239817">
              <a:buFont typeface="Arial"/>
              <a:buChar char="•"/>
              <a:defRPr/>
            </a:pPr>
            <a:r>
              <a:rPr lang="fr-FR" sz="1400" b="0" i="0" u="none" strike="noStrike" cap="none" spc="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optimisation les besoin d’échanges synchrone ( flux) , asynchrone si couplage /besoin de réactivité faible ;</a:t>
            </a:r>
          </a:p>
          <a:p>
            <a:pPr marL="239816" indent="-239816">
              <a:buFont typeface="Arial"/>
              <a:buChar char="•"/>
              <a:defRPr/>
            </a:pPr>
            <a:r>
              <a:rPr lang="fr-FR" sz="1400" b="0" i="0" u="none" strike="noStrike" cap="none" spc="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limiter le besoin de point de coupage / ouverture de flux ;</a:t>
            </a:r>
            <a:endParaRPr lang="fr-FR" sz="1400" b="0" i="0" u="none" strike="noStrike" cap="none" spc="0">
              <a:solidFill>
                <a:srgbClr val="000000"/>
              </a:solidFill>
              <a:latin typeface="Marianne"/>
              <a:ea typeface="Marianne"/>
              <a:cs typeface="Marianne"/>
            </a:endParaRPr>
          </a:p>
          <a:p>
            <a:pPr marL="239816" indent="-239816">
              <a:buFont typeface="Arial"/>
              <a:buChar char="•"/>
              <a:defRPr/>
            </a:pPr>
            <a:r>
              <a:rPr lang="fr-FR" sz="1400" b="0" i="0" u="none" strike="noStrike" cap="none" spc="0">
                <a:solidFill>
                  <a:srgbClr val="000000"/>
                </a:solidFill>
                <a:latin typeface="Marianne"/>
                <a:ea typeface="Marianne"/>
                <a:cs typeface="Marianne"/>
              </a:rPr>
              <a:t>WebSockets autorisés entre l’application et le navigateur (authentifiés ) ;</a:t>
            </a:r>
            <a:endParaRPr lang="fr-FR" sz="1400" b="0" i="0" u="none" strike="noStrike" cap="none" spc="0">
              <a:solidFill>
                <a:schemeClr val="tx1"/>
              </a:solidFill>
              <a:latin typeface="Marianne"/>
              <a:ea typeface="Marianne"/>
              <a:cs typeface="Marianne"/>
            </a:endParaRPr>
          </a:p>
          <a:p>
            <a:pPr marL="239817" indent="-239817">
              <a:buFont typeface="Arial"/>
              <a:buChar char="•"/>
              <a:defRPr/>
            </a:pPr>
            <a:endParaRPr sz="1400">
              <a:solidFill>
                <a:schemeClr val="bg1">
                  <a:lumMod val="50000"/>
                </a:schemeClr>
              </a:solidFill>
              <a:latin typeface="Marianne"/>
              <a:ea typeface="Marianne"/>
              <a:cs typeface="Marianne"/>
            </a:endParaRPr>
          </a:p>
          <a:p>
            <a:pPr>
              <a:defRPr/>
            </a:pPr>
            <a:r>
              <a:rPr sz="1400" b="1">
                <a:solidFill>
                  <a:schemeClr val="accent5">
                    <a:lumMod val="75000"/>
                  </a:schemeClr>
                </a:solidFill>
                <a:latin typeface="Marianne"/>
                <a:ea typeface="Marianne"/>
                <a:cs typeface="Marianne"/>
              </a:rPr>
              <a:t>Aider la stabilité et la résilience en production :</a:t>
            </a:r>
            <a:endParaRPr sz="1400">
              <a:solidFill>
                <a:schemeClr val="accent5">
                  <a:lumMod val="75000"/>
                </a:schemeClr>
              </a:solidFill>
              <a:latin typeface="Marianne"/>
              <a:ea typeface="Marianne"/>
              <a:cs typeface="Marianne"/>
            </a:endParaRPr>
          </a:p>
          <a:p>
            <a:pPr marL="239818" indent="-239818">
              <a:buFont typeface="Arial"/>
              <a:buChar char="•"/>
              <a:defRPr/>
            </a:pPr>
            <a:r>
              <a:rPr sz="1400">
                <a:latin typeface="Marianne"/>
                <a:ea typeface="Marianne"/>
                <a:cs typeface="Marianne"/>
              </a:rPr>
              <a:t>Eliminer le glissement de configuration des plateforme (umutable) et favoriser les mise en production en blue / green ;  (reconstruction à chaque déploiement ?)</a:t>
            </a:r>
          </a:p>
          <a:p>
            <a:pPr marL="239818" indent="-239818">
              <a:buFont typeface="Arial"/>
              <a:buChar char="•"/>
              <a:defRPr/>
            </a:pPr>
            <a:r>
              <a:rPr lang="fr-FR" sz="1400" b="0" i="0" u="none" strike="noStrike" cap="none" spc="0">
                <a:solidFill>
                  <a:srgbClr val="000000"/>
                </a:solidFill>
                <a:latin typeface="Marianne"/>
                <a:ea typeface="Marianne"/>
                <a:cs typeface="Marianne"/>
              </a:rPr>
              <a:t>L’application gère sa disponibilité sans besoin d’intervention extérieur (multi-site prise en charge par la plateforme Cloud) ;</a:t>
            </a:r>
          </a:p>
          <a:p>
            <a:pPr marL="239817" indent="-239817">
              <a:buFont typeface="Arial"/>
              <a:buChar char="•"/>
              <a:defRPr/>
            </a:pPr>
            <a:r>
              <a:rPr lang="fr-FR" sz="1400" b="0" i="0" u="none" strike="noStrike" cap="none" spc="0">
                <a:solidFill>
                  <a:srgbClr val="4E4E4E"/>
                </a:solidFill>
                <a:latin typeface="Marianne"/>
                <a:ea typeface="Marianne"/>
                <a:cs typeface="Marianne"/>
              </a:rPr>
              <a:t>Intégrer « chaos monkey » dans le design </a:t>
            </a:r>
            <a:endParaRPr lang="fr-FR" sz="1400" b="0" i="0" u="none" strike="noStrike" cap="none" spc="0">
              <a:solidFill>
                <a:srgbClr val="000000"/>
              </a:solidFill>
              <a:latin typeface="Marianne"/>
              <a:ea typeface="Marianne"/>
              <a:cs typeface="Marianne"/>
            </a:endParaRPr>
          </a:p>
          <a:p>
            <a:pPr marL="239817" indent="-239817">
              <a:buFont typeface="Arial"/>
              <a:buChar char="•"/>
              <a:defRPr/>
            </a:pPr>
            <a:r>
              <a:rPr lang="fr-FR" sz="1400" b="0" i="0" u="none" strike="noStrike" cap="none" spc="0">
                <a:solidFill>
                  <a:srgbClr val="4E4E4E"/>
                </a:solidFill>
                <a:latin typeface="Marianne"/>
                <a:ea typeface="Marianne"/>
                <a:cs typeface="Marianne"/>
              </a:rPr>
              <a:t>Utiliser des </a:t>
            </a:r>
            <a:r>
              <a:rPr lang="fr-FR" sz="1400" b="0" i="1" u="none" strike="noStrike" cap="none" spc="0">
                <a:solidFill>
                  <a:srgbClr val="4E4E4E"/>
                </a:solidFill>
                <a:latin typeface="Marianne"/>
                <a:ea typeface="Marianne"/>
                <a:cs typeface="Marianne"/>
              </a:rPr>
              <a:t>opérators </a:t>
            </a:r>
            <a:r>
              <a:rPr lang="fr-FR" sz="1400" b="0" i="0" u="none" strike="noStrike" cap="none" spc="0">
                <a:solidFill>
                  <a:srgbClr val="4E4E4E"/>
                </a:solidFill>
                <a:latin typeface="Marianne"/>
                <a:ea typeface="Marianne"/>
                <a:cs typeface="Marianne"/>
              </a:rPr>
              <a:t>kubernetes autant que possible. </a:t>
            </a:r>
            <a:r>
              <a:rPr lang="fr-FR" sz="1400" b="0" i="0" u="none" strike="noStrike" cap="none" spc="0">
                <a:solidFill>
                  <a:schemeClr val="bg1">
                    <a:lumMod val="50000"/>
                  </a:schemeClr>
                </a:solidFill>
                <a:latin typeface="Marianne"/>
                <a:ea typeface="Marianne"/>
                <a:cs typeface="Marianne"/>
              </a:rPr>
              <a:t>( certains permettent de s’auto réparer et facilite les maj  )</a:t>
            </a:r>
            <a:endParaRPr sz="1400">
              <a:latin typeface="Marianne"/>
              <a:ea typeface="Marianne"/>
              <a:cs typeface="Marianne"/>
            </a:endParaRPr>
          </a:p>
          <a:p>
            <a:pPr marL="239817" indent="-239817">
              <a:buFont typeface="Arial"/>
              <a:buChar char="•"/>
              <a:defRPr/>
            </a:pPr>
            <a:r>
              <a:rPr lang="fr-FR" sz="1400" b="0" i="0" u="none" strike="noStrike" cap="none" spc="0">
                <a:solidFill>
                  <a:srgbClr val="4E4E4E"/>
                </a:solidFill>
                <a:latin typeface="Marianne"/>
                <a:ea typeface="Marianne"/>
                <a:cs typeface="Marianne"/>
              </a:rPr>
              <a:t>Pb à résoudre : résilience de la donnée entre des instances répliquées de l’application. ( ex : redis, bdd )</a:t>
            </a:r>
          </a:p>
          <a:p>
            <a:pPr marL="239817" indent="-239817">
              <a:buFont typeface="Arial"/>
              <a:buChar char="•"/>
              <a:defRPr/>
            </a:pPr>
            <a:r>
              <a:rPr lang="fr-FR" sz="1400" b="0" i="0" u="none" strike="noStrike" cap="none" spc="0">
                <a:solidFill>
                  <a:srgbClr val="4E4E4E"/>
                </a:solidFill>
                <a:latin typeface="Marianne"/>
                <a:ea typeface="Marianne"/>
                <a:cs typeface="Marianne"/>
              </a:rPr>
              <a:t>Fournir des ressources standardisées pour le déboggage rapide ex :  /healthcheck </a:t>
            </a:r>
            <a:r>
              <a:rPr lang="fr-FR" sz="1400" b="0" i="0" u="none" strike="noStrike" cap="none" spc="0">
                <a:solidFill>
                  <a:schemeClr val="bg1">
                    <a:lumMod val="50000"/>
                  </a:schemeClr>
                </a:solidFill>
                <a:latin typeface="Marianne"/>
                <a:ea typeface="Marianne"/>
                <a:cs typeface="Marianne"/>
              </a:rPr>
              <a:t>(application+problem/json en mimetype.)</a:t>
            </a:r>
          </a:p>
          <a:p>
            <a:pPr marL="239817" indent="-239817">
              <a:buFont typeface="Arial"/>
              <a:buChar char="•"/>
              <a:defRPr/>
            </a:pPr>
            <a:r>
              <a:rPr lang="fr-FR" sz="1400" b="0" i="0" u="none" strike="noStrike" cap="none" spc="0">
                <a:solidFill>
                  <a:srgbClr val="000000"/>
                </a:solidFill>
                <a:latin typeface="Marianne"/>
                <a:ea typeface="Marianne"/>
                <a:cs typeface="Marianne"/>
              </a:rPr>
              <a:t>Observabilité de l’application via normalisation des logs  (ex : tags de zone);</a:t>
            </a:r>
            <a:endParaRPr lang="fr-FR" sz="1400" b="0" i="0" u="none" strike="noStrike" cap="none" spc="0">
              <a:solidFill>
                <a:srgbClr val="4E4E4E"/>
              </a:solidFill>
              <a:latin typeface="Marianne"/>
              <a:ea typeface="Marianne"/>
              <a:cs typeface="Marianne"/>
            </a:endParaRPr>
          </a:p>
        </p:txBody>
      </p:sp>
      <p:sp>
        <p:nvSpPr>
          <p:cNvPr id="1973778664" name="ZoneTexte 1973778663"/>
          <p:cNvSpPr txBox="1"/>
          <p:nvPr/>
        </p:nvSpPr>
        <p:spPr bwMode="auto">
          <a:xfrm>
            <a:off x="1776355" y="657211"/>
            <a:ext cx="6004263" cy="30483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>
                <a:solidFill>
                  <a:schemeClr val="accent5">
                    <a:lumMod val="75000"/>
                  </a:schemeClr>
                </a:solidFill>
              </a:rPr>
              <a:t>L’architecture de la solution au service du flux devops et de l’exploitabilité.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0026142" name="Rectangle 23"/>
          <p:cNvSpPr/>
          <p:nvPr/>
        </p:nvSpPr>
        <p:spPr bwMode="auto">
          <a:xfrm>
            <a:off x="108135" y="1054054"/>
            <a:ext cx="3576993" cy="4992322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l" defTabSz="914400">
              <a:lnSpc>
                <a:spcPts val="1298"/>
              </a:lnSpc>
              <a:spcBef>
                <a:spcPts val="598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Marianne"/>
                <a:cs typeface="Arial"/>
              </a:rPr>
              <a:t>Chaîne DevSecOps Primaire</a:t>
            </a:r>
            <a:endParaRPr/>
          </a:p>
        </p:txBody>
      </p:sp>
      <p:sp>
        <p:nvSpPr>
          <p:cNvPr id="675609353" name="TextBox 3"/>
          <p:cNvSpPr txBox="1"/>
          <p:nvPr/>
        </p:nvSpPr>
        <p:spPr bwMode="auto">
          <a:xfrm>
            <a:off x="1869994" y="115951"/>
            <a:ext cx="10104077" cy="457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2400">
                <a:solidFill>
                  <a:schemeClr val="accent5">
                    <a:lumMod val="75000"/>
                  </a:schemeClr>
                </a:solidFill>
                <a:latin typeface="Marianne"/>
                <a:ea typeface="Marianne"/>
                <a:cs typeface="Marianne"/>
              </a:rPr>
              <a:t>Logique de fonctionnement DevSecOps </a:t>
            </a:r>
            <a:r>
              <a:rPr sz="2000">
                <a:solidFill>
                  <a:schemeClr val="accent5">
                    <a:lumMod val="75000"/>
                  </a:schemeClr>
                </a:solidFill>
                <a:latin typeface="Marianne"/>
                <a:ea typeface="Marianne"/>
                <a:cs typeface="Marianne"/>
              </a:rPr>
              <a:t>(chaines primaire et secondaire)</a:t>
            </a:r>
          </a:p>
        </p:txBody>
      </p:sp>
      <p:sp>
        <p:nvSpPr>
          <p:cNvPr id="1090215362" name="Rectangle 46"/>
          <p:cNvSpPr/>
          <p:nvPr/>
        </p:nvSpPr>
        <p:spPr bwMode="auto">
          <a:xfrm>
            <a:off x="3810178" y="1054054"/>
            <a:ext cx="5224256" cy="4992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l" defTabSz="914400">
              <a:lnSpc>
                <a:spcPts val="1298"/>
              </a:lnSpc>
              <a:spcBef>
                <a:spcPts val="598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Marianne"/>
                <a:ea typeface="Marianne"/>
                <a:cs typeface="Marianne"/>
              </a:rPr>
              <a:t> OCP Cluster Console + Chaîne DevSecOps Secondaire (plateforme)</a:t>
            </a:r>
            <a:endParaRPr/>
          </a:p>
        </p:txBody>
      </p:sp>
      <p:sp>
        <p:nvSpPr>
          <p:cNvPr id="1414339754" name="Rectangle 47"/>
          <p:cNvSpPr/>
          <p:nvPr/>
        </p:nvSpPr>
        <p:spPr bwMode="auto">
          <a:xfrm>
            <a:off x="9147096" y="1054054"/>
            <a:ext cx="3024864" cy="50501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>
              <a:defRPr/>
            </a:pPr>
            <a:endParaRPr/>
          </a:p>
        </p:txBody>
      </p:sp>
      <p:sp>
        <p:nvSpPr>
          <p:cNvPr id="1095147864" name="Rectangle 49"/>
          <p:cNvSpPr/>
          <p:nvPr/>
        </p:nvSpPr>
        <p:spPr bwMode="auto">
          <a:xfrm>
            <a:off x="970828" y="3329966"/>
            <a:ext cx="2019928" cy="7995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sz="1000" b="0" i="0" u="none" strike="noStrike" cap="none" spc="0">
                <a:ln>
                  <a:noFill/>
                </a:ln>
                <a:solidFill>
                  <a:sysClr val="windowText" lastClr="000000"/>
                </a:solidFill>
                <a:latin typeface="Marianne"/>
                <a:cs typeface="Arial"/>
              </a:rPr>
              <a:t>Repository de code (Github et / ou Gitlab) </a:t>
            </a:r>
            <a:r>
              <a:rPr lang="fr-FR" sz="1000" b="0" i="1" u="none" strike="noStrike" cap="none" spc="0">
                <a:ln>
                  <a:noFill/>
                </a:ln>
                <a:solidFill>
                  <a:sysClr val="windowText" lastClr="000000"/>
                </a:solidFill>
                <a:latin typeface="Marianne"/>
                <a:cs typeface="Arial"/>
              </a:rPr>
              <a:t>incluant code source, IaC, Jeux de tests</a:t>
            </a:r>
            <a:endParaRPr/>
          </a:p>
        </p:txBody>
      </p:sp>
      <p:pic>
        <p:nvPicPr>
          <p:cNvPr id="105169206" name="Graphic 2" descr="Male profile with solid fill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346616" y="1412270"/>
            <a:ext cx="345065" cy="345065"/>
          </a:xfrm>
          <a:prstGeom prst="rect">
            <a:avLst/>
          </a:prstGeom>
        </p:spPr>
      </p:pic>
      <p:sp>
        <p:nvSpPr>
          <p:cNvPr id="514611003" name="TextBox 50"/>
          <p:cNvSpPr txBox="1"/>
          <p:nvPr/>
        </p:nvSpPr>
        <p:spPr bwMode="auto">
          <a:xfrm>
            <a:off x="102947" y="1744578"/>
            <a:ext cx="825447" cy="243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sz="1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Marianne"/>
                <a:cs typeface="Arial"/>
              </a:rPr>
              <a:t>Dev Projet</a:t>
            </a:r>
            <a:endParaRPr/>
          </a:p>
        </p:txBody>
      </p:sp>
      <p:sp>
        <p:nvSpPr>
          <p:cNvPr id="1883209894" name="TextBox 57"/>
          <p:cNvSpPr txBox="1"/>
          <p:nvPr/>
        </p:nvSpPr>
        <p:spPr bwMode="auto">
          <a:xfrm>
            <a:off x="770324" y="1341542"/>
            <a:ext cx="1513434" cy="243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5762" lvl="0" indent="-195762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arenBoth"/>
              <a:defRPr/>
            </a:pPr>
            <a:r>
              <a:rPr lang="fr-FR" sz="1000" b="1" i="1" u="none" strike="noStrike" cap="none" spc="0">
                <a:ln>
                  <a:noFill/>
                </a:ln>
                <a:solidFill>
                  <a:srgbClr val="000000"/>
                </a:solidFill>
                <a:latin typeface="Marianne"/>
                <a:cs typeface="Arial"/>
              </a:rPr>
              <a:t>push/Pull de code</a:t>
            </a:r>
            <a:endParaRPr b="1"/>
          </a:p>
        </p:txBody>
      </p:sp>
      <p:sp>
        <p:nvSpPr>
          <p:cNvPr id="216448078" name="Rectangle 66"/>
          <p:cNvSpPr/>
          <p:nvPr/>
        </p:nvSpPr>
        <p:spPr bwMode="auto">
          <a:xfrm>
            <a:off x="6064099" y="2732361"/>
            <a:ext cx="1304179" cy="4837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49" cap="flat" cmpd="sng" algn="ctr">
            <a:solidFill>
              <a:srgbClr val="80808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sz="1000" b="1" i="0" u="none" strike="noStrike" cap="none" spc="0">
                <a:ln>
                  <a:noFill/>
                </a:ln>
                <a:solidFill>
                  <a:sysClr val="windowText" lastClr="000000"/>
                </a:solidFill>
                <a:latin typeface="Marianne"/>
                <a:cs typeface="Arial"/>
              </a:rPr>
              <a:t>(4) Build, tests et déploiement</a:t>
            </a:r>
            <a:endParaRPr sz="1000" b="1" i="0" u="none" strike="noStrike" cap="none" spc="0">
              <a:ln>
                <a:noFill/>
              </a:ln>
              <a:solidFill>
                <a:sysClr val="windowText" lastClr="000000"/>
              </a:solidFill>
              <a:highlight>
                <a:srgbClr val="FFFF00"/>
              </a:highlight>
              <a:latin typeface="Marianne"/>
              <a:cs typeface="Arial"/>
            </a:endParaRPr>
          </a:p>
        </p:txBody>
      </p:sp>
      <p:sp>
        <p:nvSpPr>
          <p:cNvPr id="1805668768" name="Rectangle 71"/>
          <p:cNvSpPr/>
          <p:nvPr/>
        </p:nvSpPr>
        <p:spPr bwMode="auto">
          <a:xfrm>
            <a:off x="6064099" y="3791193"/>
            <a:ext cx="1302001" cy="1859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sz="1000" b="0" i="0" u="none" strike="noStrike" cap="none" spc="0">
                <a:ln>
                  <a:noFill/>
                </a:ln>
                <a:solidFill>
                  <a:sysClr val="windowText" lastClr="000000"/>
                </a:solidFill>
                <a:latin typeface="Marianne"/>
                <a:cs typeface="Arial"/>
              </a:rPr>
              <a:t>4.3 Déploiement</a:t>
            </a:r>
            <a:endParaRPr sz="1000" b="0" i="0" u="none" strike="noStrike" cap="none" spc="0">
              <a:ln>
                <a:noFill/>
              </a:ln>
              <a:solidFill>
                <a:sysClr val="windowText" lastClr="000000"/>
              </a:solidFill>
              <a:latin typeface="Marianne"/>
              <a:cs typeface="Arial"/>
            </a:endParaRPr>
          </a:p>
        </p:txBody>
      </p:sp>
      <p:sp>
        <p:nvSpPr>
          <p:cNvPr id="1581223281" name="Rectangle 96"/>
          <p:cNvSpPr/>
          <p:nvPr/>
        </p:nvSpPr>
        <p:spPr bwMode="auto">
          <a:xfrm>
            <a:off x="6097392" y="1432254"/>
            <a:ext cx="1270886" cy="8396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49" cap="flat" cmpd="sng" algn="ctr">
            <a:solidFill>
              <a:schemeClr val="bg1">
                <a:lumMod val="50196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sz="1000" b="0" i="0" u="none" strike="noStrike" cap="none" spc="0">
                <a:ln>
                  <a:noFill/>
                </a:ln>
                <a:solidFill>
                  <a:sysClr val="windowText" lastClr="000000"/>
                </a:solidFill>
                <a:latin typeface="Marianne"/>
                <a:cs typeface="Arial"/>
              </a:rPr>
              <a:t>Repository interne  </a:t>
            </a:r>
            <a:r>
              <a:rPr lang="fr-FR" sz="1000" b="0" i="1" u="none" strike="noStrike" cap="none" spc="0">
                <a:ln>
                  <a:noFill/>
                </a:ln>
                <a:solidFill>
                  <a:sysClr val="windowText" lastClr="000000"/>
                </a:solidFill>
                <a:latin typeface="Marianne"/>
                <a:cs typeface="Arial"/>
              </a:rPr>
              <a:t>code source Infra + App</a:t>
            </a:r>
            <a:endParaRPr/>
          </a:p>
        </p:txBody>
      </p:sp>
      <p:cxnSp>
        <p:nvCxnSpPr>
          <p:cNvPr id="1689238284" name="Connector: Elbow 158"/>
          <p:cNvCxnSpPr>
            <a:cxnSpLocks/>
          </p:cNvCxnSpPr>
          <p:nvPr/>
        </p:nvCxnSpPr>
        <p:spPr bwMode="auto">
          <a:xfrm>
            <a:off x="691681" y="1585291"/>
            <a:ext cx="823320" cy="174467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6262515" name="Rectangle 68"/>
          <p:cNvSpPr/>
          <p:nvPr/>
        </p:nvSpPr>
        <p:spPr bwMode="auto">
          <a:xfrm>
            <a:off x="6064099" y="3256677"/>
            <a:ext cx="1304179" cy="264186"/>
          </a:xfrm>
          <a:prstGeom prst="rect">
            <a:avLst/>
          </a:prstGeom>
          <a:solidFill>
            <a:schemeClr val="bg1">
              <a:lumMod val="95000"/>
            </a:schemeClr>
          </a:solidFill>
          <a:ln w="6349" cap="flat" cmpd="sng" algn="ctr">
            <a:solidFill>
              <a:schemeClr val="bg1">
                <a:lumMod val="50196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 sz="1000" b="0" i="1" u="none" strike="noStrike" cap="none" spc="0">
              <a:ln>
                <a:noFill/>
              </a:ln>
              <a:solidFill>
                <a:sysClr val="windowText" lastClr="000000"/>
              </a:solidFill>
              <a:latin typeface="Marianne"/>
              <a:cs typeface="Arial"/>
            </a:endParaRPr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sz="1000" b="1" i="0" u="none" strike="noStrike" cap="none" spc="0">
                <a:ln>
                  <a:noFill/>
                </a:ln>
                <a:solidFill>
                  <a:srgbClr val="FF0000"/>
                </a:solidFill>
                <a:latin typeface="Marianne"/>
                <a:cs typeface="Arial"/>
              </a:rPr>
              <a:t>4.1 SAST</a:t>
            </a:r>
            <a:endParaRPr sz="1000" b="0" i="0" u="none" strike="noStrike" cap="none" spc="0">
              <a:ln>
                <a:noFill/>
              </a:ln>
              <a:solidFill>
                <a:sysClr val="windowText" lastClr="000000"/>
              </a:solidFill>
              <a:latin typeface="Marianne"/>
              <a:cs typeface="Arial"/>
            </a:endParaRPr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1000" b="0" i="1" u="none" strike="noStrike" cap="none" spc="0">
              <a:ln>
                <a:noFill/>
              </a:ln>
              <a:solidFill>
                <a:sysClr val="windowText" lastClr="000000"/>
              </a:solidFill>
              <a:highlight>
                <a:srgbClr val="FFFF00"/>
              </a:highlight>
              <a:latin typeface="Marianne"/>
              <a:cs typeface="Arial"/>
            </a:endParaRPr>
          </a:p>
        </p:txBody>
      </p:sp>
      <p:pic>
        <p:nvPicPr>
          <p:cNvPr id="2084941362" name="Picture 4" descr="Shape&#10;&#10;Description automatically generated with medium confidence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1556425" y="3021840"/>
            <a:ext cx="510570" cy="288726"/>
          </a:xfrm>
          <a:prstGeom prst="rect">
            <a:avLst/>
          </a:prstGeom>
        </p:spPr>
      </p:pic>
      <p:pic>
        <p:nvPicPr>
          <p:cNvPr id="2005085481" name="Google Shape;115;p4"/>
          <p:cNvPicPr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1980792" y="3071702"/>
            <a:ext cx="259876" cy="28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8107577" name="Google Shape;115;p4"/>
          <p:cNvPicPr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7008759" y="1304636"/>
            <a:ext cx="259876" cy="288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5016878" name="Rectangle 74"/>
          <p:cNvSpPr/>
          <p:nvPr/>
        </p:nvSpPr>
        <p:spPr bwMode="auto">
          <a:xfrm>
            <a:off x="7886588" y="3710179"/>
            <a:ext cx="1053378" cy="6162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49" cap="flat" cmpd="sng" algn="ctr">
            <a:solidFill>
              <a:schemeClr val="bg1">
                <a:lumMod val="50196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sz="1000" b="0" i="0" u="none" strike="noStrike" cap="none" spc="0">
                <a:ln>
                  <a:noFill/>
                </a:ln>
                <a:solidFill>
                  <a:sysClr val="windowText" lastClr="000000"/>
                </a:solidFill>
                <a:latin typeface="Marianne"/>
                <a:cs typeface="Arial"/>
              </a:rPr>
              <a:t>Registry </a:t>
            </a:r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sz="1000" b="0" i="0" u="none" strike="noStrike" cap="none" spc="0">
                <a:ln>
                  <a:noFill/>
                </a:ln>
                <a:solidFill>
                  <a:sysClr val="windowText" lastClr="000000"/>
                </a:solidFill>
                <a:latin typeface="Marianne"/>
                <a:cs typeface="Arial"/>
              </a:rPr>
              <a:t>Conteneurs</a:t>
            </a:r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sz="1000" b="0" i="0" u="none" strike="noStrike" cap="none" spc="0">
                <a:ln>
                  <a:noFill/>
                </a:ln>
                <a:solidFill>
                  <a:sysClr val="windowText" lastClr="000000"/>
                </a:solidFill>
                <a:latin typeface="Marianne"/>
                <a:cs typeface="Arial"/>
              </a:rPr>
              <a:t>applicatifs</a:t>
            </a:r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sz="1000" b="0" i="0" u="none" strike="noStrike" cap="none" spc="0">
                <a:ln>
                  <a:noFill/>
                </a:ln>
                <a:solidFill>
                  <a:sysClr val="windowText" lastClr="000000"/>
                </a:solidFill>
                <a:latin typeface="Marianne"/>
                <a:cs typeface="Arial"/>
              </a:rPr>
              <a:t>homologués</a:t>
            </a:r>
            <a:endParaRPr lang="fr-FR" sz="1000" b="0" i="0" u="none" strike="noStrike" cap="none" spc="0">
              <a:ln>
                <a:noFill/>
              </a:ln>
              <a:solidFill>
                <a:sysClr val="windowText" lastClr="000000"/>
              </a:solidFill>
              <a:highlight>
                <a:srgbClr val="FFFF00"/>
              </a:highlight>
              <a:latin typeface="Marianne"/>
              <a:cs typeface="Arial"/>
            </a:endParaRPr>
          </a:p>
        </p:txBody>
      </p:sp>
      <p:pic>
        <p:nvPicPr>
          <p:cNvPr id="217351445" name="Image 21735144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7804973" y="2333403"/>
            <a:ext cx="338353" cy="338353"/>
          </a:xfrm>
          <a:prstGeom prst="rect">
            <a:avLst/>
          </a:prstGeom>
        </p:spPr>
      </p:pic>
      <p:sp>
        <p:nvSpPr>
          <p:cNvPr id="415634289" name="Rectangle 68"/>
          <p:cNvSpPr/>
          <p:nvPr/>
        </p:nvSpPr>
        <p:spPr bwMode="auto">
          <a:xfrm>
            <a:off x="7211333" y="4686841"/>
            <a:ext cx="1076747" cy="328926"/>
          </a:xfrm>
          <a:prstGeom prst="rect">
            <a:avLst/>
          </a:prstGeom>
          <a:solidFill>
            <a:schemeClr val="bg1">
              <a:lumMod val="95000"/>
            </a:schemeClr>
          </a:solidFill>
          <a:ln w="6349" cap="flat" cmpd="sng" algn="ctr">
            <a:solidFill>
              <a:schemeClr val="bg1">
                <a:lumMod val="50196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sz="1000" b="1" i="0" u="none" strike="noStrike" cap="none" spc="0">
                <a:ln>
                  <a:noFill/>
                </a:ln>
                <a:solidFill>
                  <a:srgbClr val="FF0000"/>
                </a:solidFill>
                <a:latin typeface="Marianne"/>
                <a:cs typeface="Arial"/>
              </a:rPr>
              <a:t>4.4 Scan CVE</a:t>
            </a:r>
            <a:endParaRPr sz="1000" b="1" i="0" u="none" strike="noStrike" cap="none" spc="0">
              <a:ln>
                <a:noFill/>
              </a:ln>
              <a:solidFill>
                <a:srgbClr val="FF0000"/>
              </a:solidFill>
              <a:highlight>
                <a:srgbClr val="FFFF00"/>
              </a:highlight>
              <a:latin typeface="Marianne"/>
              <a:cs typeface="Arial"/>
            </a:endParaRPr>
          </a:p>
        </p:txBody>
      </p:sp>
      <p:cxnSp>
        <p:nvCxnSpPr>
          <p:cNvPr id="1572094673" name="Connecteur droit 1572094672"/>
          <p:cNvCxnSpPr>
            <a:cxnSpLocks/>
          </p:cNvCxnSpPr>
          <p:nvPr/>
        </p:nvCxnSpPr>
        <p:spPr bwMode="auto">
          <a:xfrm flipV="1">
            <a:off x="3810178" y="6239432"/>
            <a:ext cx="8361781" cy="0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headEnd type="arrow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3116576" name="ZoneTexte 1703116575"/>
          <p:cNvSpPr txBox="1"/>
          <p:nvPr/>
        </p:nvSpPr>
        <p:spPr bwMode="auto">
          <a:xfrm>
            <a:off x="5246627" y="6268744"/>
            <a:ext cx="1953697" cy="274356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200"/>
              <a:t>Homologation en continue</a:t>
            </a:r>
          </a:p>
        </p:txBody>
      </p:sp>
      <p:cxnSp>
        <p:nvCxnSpPr>
          <p:cNvPr id="2010927203" name="Connecteur en angle 2010927202"/>
          <p:cNvCxnSpPr>
            <a:cxnSpLocks/>
            <a:endCxn id="1275016878" idx="1"/>
          </p:cNvCxnSpPr>
          <p:nvPr/>
        </p:nvCxnSpPr>
        <p:spPr bwMode="auto">
          <a:prstGeom prst="bentConnector4">
            <a:avLst>
              <a:gd name="adj1" fmla="val 0"/>
              <a:gd name="adj2" fmla="val 0"/>
            </a:avLst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888866" name="Connecteur en angle 558888865"/>
          <p:cNvCxnSpPr>
            <a:cxnSpLocks/>
          </p:cNvCxnSpPr>
          <p:nvPr/>
        </p:nvCxnSpPr>
        <p:spPr bwMode="auto">
          <a:xfrm>
            <a:off x="7388884" y="3907116"/>
            <a:ext cx="460362" cy="222379"/>
          </a:xfrm>
          <a:prstGeom prst="bentConnector5">
            <a:avLst>
              <a:gd name="adj1" fmla="val 34559"/>
              <a:gd name="adj2" fmla="val 50201"/>
              <a:gd name="adj3" fmla="val 35398"/>
            </a:avLst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221633" name="Connecteur en angle 982221632"/>
          <p:cNvCxnSpPr>
            <a:cxnSpLocks/>
            <a:stCxn id="1275016878" idx="2"/>
            <a:endCxn id="415634289" idx="3"/>
          </p:cNvCxnSpPr>
          <p:nvPr/>
        </p:nvCxnSpPr>
        <p:spPr bwMode="auto">
          <a:xfrm rot="5399976">
            <a:off x="8088243" y="4526271"/>
            <a:ext cx="524871" cy="125195"/>
          </a:xfrm>
          <a:prstGeom prst="bentConnector2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headEnd type="triangle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741440" name="Connecteur en angle 768741439"/>
          <p:cNvCxnSpPr>
            <a:cxnSpLocks/>
          </p:cNvCxnSpPr>
          <p:nvPr/>
        </p:nvCxnSpPr>
        <p:spPr bwMode="auto">
          <a:xfrm rot="16199932" flipH="1">
            <a:off x="4059599" y="996597"/>
            <a:ext cx="45720" cy="1833306"/>
          </a:xfrm>
          <a:prstGeom prst="bentConnector2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triangl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321022" name="TextBox 57"/>
          <p:cNvSpPr txBox="1"/>
          <p:nvPr/>
        </p:nvSpPr>
        <p:spPr bwMode="auto">
          <a:xfrm>
            <a:off x="9690121" y="677025"/>
            <a:ext cx="2365903" cy="24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i="1" u="none" strike="noStrike" cap="none" spc="0">
                <a:ln>
                  <a:noFill/>
                </a:ln>
                <a:solidFill>
                  <a:srgbClr val="000000"/>
                </a:solidFill>
                <a:latin typeface="Marianne"/>
                <a:cs typeface="Arial"/>
              </a:rPr>
              <a:t>(2b) Get Synchronisation de code</a:t>
            </a:r>
            <a:endParaRPr b="1"/>
          </a:p>
        </p:txBody>
      </p:sp>
      <p:cxnSp>
        <p:nvCxnSpPr>
          <p:cNvPr id="1109951586" name="Connecteur en angle 1109951585"/>
          <p:cNvCxnSpPr>
            <a:cxnSpLocks/>
          </p:cNvCxnSpPr>
          <p:nvPr/>
        </p:nvCxnSpPr>
        <p:spPr bwMode="auto">
          <a:xfrm rot="10799954" flipV="1">
            <a:off x="1949470" y="2180046"/>
            <a:ext cx="4114631" cy="785227"/>
          </a:xfrm>
          <a:prstGeom prst="bentConnector2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triangl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4843423" name="TextBox 57"/>
          <p:cNvSpPr txBox="1"/>
          <p:nvPr/>
        </p:nvSpPr>
        <p:spPr bwMode="auto">
          <a:xfrm>
            <a:off x="3291498" y="1559197"/>
            <a:ext cx="1777791" cy="396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Marianne"/>
                <a:cs typeface="Arial"/>
              </a:rPr>
              <a:t>(2) Création de la chaîne secondaire du projet </a:t>
            </a:r>
            <a:endParaRPr sz="1000" b="1" i="0" u="none" strike="noStrike" cap="none" spc="0">
              <a:ln>
                <a:noFill/>
              </a:ln>
              <a:solidFill>
                <a:srgbClr val="000000"/>
              </a:solidFill>
              <a:latin typeface="Marianne"/>
              <a:cs typeface="Arial"/>
            </a:endParaRPr>
          </a:p>
        </p:txBody>
      </p:sp>
      <p:pic>
        <p:nvPicPr>
          <p:cNvPr id="647641712" name="Graphic 2" descr="Male profile with solid fill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2505510" y="1333282"/>
            <a:ext cx="353325" cy="353325"/>
          </a:xfrm>
          <a:prstGeom prst="rect">
            <a:avLst/>
          </a:prstGeom>
        </p:spPr>
      </p:pic>
      <p:sp>
        <p:nvSpPr>
          <p:cNvPr id="1144283953" name="TextBox 50"/>
          <p:cNvSpPr txBox="1"/>
          <p:nvPr/>
        </p:nvSpPr>
        <p:spPr bwMode="auto">
          <a:xfrm>
            <a:off x="2615087" y="1783765"/>
            <a:ext cx="182988" cy="365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/>
          </a:p>
        </p:txBody>
      </p:sp>
      <p:sp>
        <p:nvSpPr>
          <p:cNvPr id="1219234896" name="TextBox 50"/>
          <p:cNvSpPr txBox="1"/>
          <p:nvPr/>
        </p:nvSpPr>
        <p:spPr bwMode="auto">
          <a:xfrm>
            <a:off x="2066996" y="1686608"/>
            <a:ext cx="1157083" cy="396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sz="1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Marianne"/>
                <a:cs typeface="Arial"/>
              </a:rPr>
              <a:t>Membre équipe</a:t>
            </a: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sz="1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Marianne"/>
                <a:cs typeface="Arial"/>
              </a:rPr>
              <a:t>  Projet</a:t>
            </a:r>
            <a:endParaRPr/>
          </a:p>
        </p:txBody>
      </p:sp>
      <p:grpSp>
        <p:nvGrpSpPr>
          <p:cNvPr id="1709168524" name="Group 164"/>
          <p:cNvGrpSpPr/>
          <p:nvPr/>
        </p:nvGrpSpPr>
        <p:grpSpPr bwMode="auto">
          <a:xfrm>
            <a:off x="814969" y="4239584"/>
            <a:ext cx="2315772" cy="1041511"/>
            <a:chOff x="0" y="0"/>
            <a:chExt cx="2315772" cy="1041511"/>
          </a:xfrm>
        </p:grpSpPr>
        <p:sp>
          <p:nvSpPr>
            <p:cNvPr id="1227471345" name="Rectangle: Rounded Corners 51"/>
            <p:cNvSpPr/>
            <p:nvPr/>
          </p:nvSpPr>
          <p:spPr bwMode="auto">
            <a:xfrm>
              <a:off x="0" y="41614"/>
              <a:ext cx="2315772" cy="99989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fr-FR" sz="1800" b="0" i="0" u="none" strike="noStrike" cap="none" spc="0">
                <a:ln>
                  <a:noFill/>
                </a:ln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pic>
          <p:nvPicPr>
            <p:cNvPr id="574311021" name="Google Shape;90;p4"/>
            <p:cNvPicPr/>
            <p:nvPr/>
          </p:nvPicPr>
          <p:blipFill>
            <a:blip r:embed="rId7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/>
          </p:blipFill>
          <p:spPr bwMode="auto">
            <a:xfrm flipH="1">
              <a:off x="983502" y="456498"/>
              <a:ext cx="367694" cy="3019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4889466" name="TextBox 89"/>
            <p:cNvSpPr txBox="1"/>
            <p:nvPr/>
          </p:nvSpPr>
          <p:spPr bwMode="auto">
            <a:xfrm>
              <a:off x="685387" y="703039"/>
              <a:ext cx="1061698" cy="27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fr-FR" sz="1200" b="0" i="0" u="sng" strike="noStrike" cap="none" spc="0">
                  <a:ln>
                    <a:noFill/>
                  </a:ln>
                  <a:solidFill>
                    <a:srgbClr val="000000"/>
                  </a:solidFill>
                  <a:latin typeface="Marianne"/>
                  <a:cs typeface="Arial"/>
                </a:rPr>
                <a:t>Kubernetes</a:t>
              </a:r>
              <a:endParaRPr/>
            </a:p>
          </p:txBody>
        </p:sp>
        <p:sp>
          <p:nvSpPr>
            <p:cNvPr id="587083828" name="ZoneTexte 18"/>
            <p:cNvSpPr txBox="1"/>
            <p:nvPr/>
          </p:nvSpPr>
          <p:spPr bwMode="auto">
            <a:xfrm>
              <a:off x="101791" y="85036"/>
              <a:ext cx="1457183" cy="27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r>
                <a:rPr lang="fr-FR" sz="1200" b="1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Marianne"/>
                  <a:cs typeface="Arial"/>
                </a:rPr>
                <a:t>Cluster de dev</a:t>
              </a:r>
              <a:endParaRPr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Marianne"/>
                <a:cs typeface="Arial"/>
              </a:endParaRPr>
            </a:p>
          </p:txBody>
        </p:sp>
        <p:pic>
          <p:nvPicPr>
            <p:cNvPr id="2006796745" name="Graphic 55" descr="Server with solid fill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/>
          </p:blipFill>
          <p:spPr bwMode="auto">
            <a:xfrm>
              <a:off x="324762" y="475575"/>
              <a:ext cx="389397" cy="364235"/>
            </a:xfrm>
            <a:prstGeom prst="rect">
              <a:avLst/>
            </a:prstGeom>
          </p:spPr>
        </p:pic>
        <p:pic>
          <p:nvPicPr>
            <p:cNvPr id="233612852" name="Graphic 59" descr="Cloud with solid fill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/>
          </p:blipFill>
          <p:spPr bwMode="auto">
            <a:xfrm>
              <a:off x="1430182" y="0"/>
              <a:ext cx="518934" cy="485402"/>
            </a:xfrm>
            <a:prstGeom prst="rect">
              <a:avLst/>
            </a:prstGeom>
          </p:spPr>
        </p:pic>
      </p:grpSp>
      <p:sp>
        <p:nvSpPr>
          <p:cNvPr id="1114893905" name=" 1114893904"/>
          <p:cNvSpPr/>
          <p:nvPr/>
        </p:nvSpPr>
        <p:spPr bwMode="auto">
          <a:xfrm>
            <a:off x="10063719" y="5061672"/>
            <a:ext cx="45791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069337325" name="Image 1069337324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5258306" y="3265511"/>
            <a:ext cx="777570" cy="189836"/>
          </a:xfrm>
          <a:prstGeom prst="rect">
            <a:avLst/>
          </a:prstGeom>
        </p:spPr>
      </p:pic>
      <p:sp>
        <p:nvSpPr>
          <p:cNvPr id="1262132333" name="ZoneTexte 1262132332"/>
          <p:cNvSpPr txBox="1"/>
          <p:nvPr/>
        </p:nvSpPr>
        <p:spPr bwMode="auto">
          <a:xfrm>
            <a:off x="3254108" y="1967607"/>
            <a:ext cx="1855642" cy="24387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000" b="1"/>
              <a:t>(3) Synchro chaîne primaire</a:t>
            </a:r>
          </a:p>
        </p:txBody>
      </p:sp>
      <p:sp>
        <p:nvSpPr>
          <p:cNvPr id="1724977477" name="Flèche vers la droite 1724977476"/>
          <p:cNvSpPr/>
          <p:nvPr/>
        </p:nvSpPr>
        <p:spPr bwMode="auto">
          <a:xfrm>
            <a:off x="5910644" y="1823064"/>
            <a:ext cx="174112" cy="20483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825085154" name="Google Shape;115;p4"/>
          <p:cNvPicPr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7018508" y="2416027"/>
            <a:ext cx="259876" cy="288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9060311" name="Connecteur en angle 499060310"/>
          <p:cNvCxnSpPr>
            <a:cxnSpLocks/>
          </p:cNvCxnSpPr>
          <p:nvPr/>
        </p:nvCxnSpPr>
        <p:spPr bwMode="auto">
          <a:xfrm rot="10799954" flipV="1">
            <a:off x="1949469" y="2180045"/>
            <a:ext cx="4114630" cy="785226"/>
          </a:xfrm>
          <a:prstGeom prst="bentConnector2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triangl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873264" name="Connecteur en angle 666873263"/>
          <p:cNvCxnSpPr>
            <a:cxnSpLocks/>
          </p:cNvCxnSpPr>
          <p:nvPr/>
        </p:nvCxnSpPr>
        <p:spPr bwMode="auto">
          <a:xfrm rot="10799954" flipV="1">
            <a:off x="6680799" y="2271864"/>
            <a:ext cx="45720" cy="520777"/>
          </a:xfrm>
          <a:prstGeom prst="bentConnector2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triangl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6161149" name="ZoneTexte 2136161148"/>
          <p:cNvSpPr txBox="1"/>
          <p:nvPr/>
        </p:nvSpPr>
        <p:spPr bwMode="auto">
          <a:xfrm rot="16199969">
            <a:off x="6304531" y="2410315"/>
            <a:ext cx="479426" cy="24387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000"/>
              <a:t>Hook</a:t>
            </a:r>
          </a:p>
        </p:txBody>
      </p:sp>
      <p:sp>
        <p:nvSpPr>
          <p:cNvPr id="234638192" name=" 234638191"/>
          <p:cNvSpPr/>
          <p:nvPr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253429284" name="Image 1253429283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7749708" y="3699097"/>
            <a:ext cx="265574" cy="253621"/>
          </a:xfrm>
          <a:prstGeom prst="rect">
            <a:avLst/>
          </a:prstGeom>
        </p:spPr>
      </p:pic>
      <p:sp>
        <p:nvSpPr>
          <p:cNvPr id="985105827" name="Rectangle 71"/>
          <p:cNvSpPr/>
          <p:nvPr/>
        </p:nvSpPr>
        <p:spPr bwMode="auto">
          <a:xfrm>
            <a:off x="6084757" y="3550217"/>
            <a:ext cx="1283521" cy="2129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sz="1000" b="0" i="0" u="none" strike="noStrike" cap="none" spc="0">
                <a:ln>
                  <a:noFill/>
                </a:ln>
                <a:solidFill>
                  <a:sysClr val="windowText" lastClr="000000"/>
                </a:solidFill>
                <a:latin typeface="Marianne"/>
                <a:cs typeface="Arial"/>
              </a:rPr>
              <a:t>4.2 Tests</a:t>
            </a:r>
            <a:endParaRPr sz="1000" b="0" i="0" u="none" strike="noStrike" cap="none" spc="0">
              <a:ln>
                <a:noFill/>
              </a:ln>
              <a:solidFill>
                <a:sysClr val="windowText" lastClr="000000"/>
              </a:solidFill>
              <a:latin typeface="Marianne"/>
              <a:cs typeface="Arial"/>
            </a:endParaRPr>
          </a:p>
        </p:txBody>
      </p:sp>
      <p:sp>
        <p:nvSpPr>
          <p:cNvPr id="678869436" name=" 678869435"/>
          <p:cNvSpPr/>
          <p:nvPr/>
        </p:nvSpPr>
        <p:spPr bwMode="auto">
          <a:xfrm>
            <a:off x="12815512" y="4832870"/>
            <a:ext cx="45791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291467384" name="Image 1291467383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6846952" y="4324278"/>
            <a:ext cx="519149" cy="544750"/>
          </a:xfrm>
          <a:prstGeom prst="rect">
            <a:avLst/>
          </a:prstGeom>
        </p:spPr>
      </p:pic>
      <p:sp>
        <p:nvSpPr>
          <p:cNvPr id="1250943197" name="ZoneTexte 1250943196"/>
          <p:cNvSpPr txBox="1"/>
          <p:nvPr/>
        </p:nvSpPr>
        <p:spPr bwMode="auto">
          <a:xfrm>
            <a:off x="9310967" y="1075403"/>
            <a:ext cx="2460476" cy="27435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200" b="1"/>
              <a:t>OCP Cluster(s) d’applications</a:t>
            </a:r>
          </a:p>
        </p:txBody>
      </p:sp>
      <p:sp>
        <p:nvSpPr>
          <p:cNvPr id="705873975" name="Rectangle 66"/>
          <p:cNvSpPr/>
          <p:nvPr/>
        </p:nvSpPr>
        <p:spPr bwMode="auto">
          <a:xfrm>
            <a:off x="7849247" y="2704754"/>
            <a:ext cx="1090728" cy="550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49" cap="flat" cmpd="sng" algn="ctr">
            <a:solidFill>
              <a:srgbClr val="80808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sz="1000" b="1" i="0" u="none" strike="noStrike" cap="none" spc="0">
                <a:ln>
                  <a:noFill/>
                </a:ln>
                <a:solidFill>
                  <a:sysClr val="windowText" lastClr="000000"/>
                </a:solidFill>
                <a:latin typeface="Marianne"/>
                <a:cs typeface="Arial"/>
              </a:rPr>
              <a:t>(5) Argo Hook</a:t>
            </a:r>
            <a:endParaRPr sz="1000" b="1" i="0" u="none" strike="noStrike" cap="none" spc="0">
              <a:ln>
                <a:noFill/>
              </a:ln>
              <a:solidFill>
                <a:sysClr val="windowText" lastClr="000000"/>
              </a:solidFill>
              <a:highlight>
                <a:srgbClr val="FFFF00"/>
              </a:highlight>
              <a:latin typeface="Marianne"/>
              <a:cs typeface="Arial"/>
            </a:endParaRPr>
          </a:p>
        </p:txBody>
      </p:sp>
      <p:sp>
        <p:nvSpPr>
          <p:cNvPr id="1763628469" name="Rectangle 74"/>
          <p:cNvSpPr/>
          <p:nvPr/>
        </p:nvSpPr>
        <p:spPr bwMode="auto">
          <a:xfrm>
            <a:off x="5079426" y="1605123"/>
            <a:ext cx="783819" cy="6162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49" cap="flat" cmpd="sng" algn="ctr">
            <a:solidFill>
              <a:schemeClr val="bg1">
                <a:lumMod val="50196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sz="1000" b="1" i="0" u="none" strike="noStrike" cap="none" spc="0">
                <a:ln>
                  <a:noFill/>
                </a:ln>
                <a:solidFill>
                  <a:sysClr val="windowText" lastClr="000000"/>
                </a:solidFill>
                <a:latin typeface="Marianne"/>
                <a:cs typeface="Arial"/>
              </a:rPr>
              <a:t>Console</a:t>
            </a:r>
            <a:endParaRPr sz="1000" b="1" i="0" u="none" strike="noStrike" cap="none" spc="0">
              <a:ln>
                <a:noFill/>
              </a:ln>
              <a:solidFill>
                <a:sysClr val="windowText" lastClr="000000"/>
              </a:solidFill>
              <a:highlight>
                <a:srgbClr val="FFFF00"/>
              </a:highlight>
              <a:latin typeface="Marianne"/>
              <a:cs typeface="Arial"/>
            </a:endParaRPr>
          </a:p>
        </p:txBody>
      </p:sp>
      <p:sp>
        <p:nvSpPr>
          <p:cNvPr id="150912805" name="Rectangle 71"/>
          <p:cNvSpPr/>
          <p:nvPr/>
        </p:nvSpPr>
        <p:spPr bwMode="auto">
          <a:xfrm>
            <a:off x="5079426" y="1497602"/>
            <a:ext cx="783819" cy="2184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sz="600" b="1" i="0" u="none" strike="noStrike" cap="none" spc="0">
                <a:ln>
                  <a:noFill/>
                </a:ln>
                <a:solidFill>
                  <a:sysClr val="windowText" lastClr="000000"/>
                </a:solidFill>
                <a:latin typeface="Marianne"/>
                <a:cs typeface="Arial"/>
              </a:rPr>
              <a:t>Orchestrateur</a:t>
            </a:r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sz="600" b="1" i="0" u="none" strike="noStrike" cap="none" spc="0">
                <a:ln>
                  <a:noFill/>
                </a:ln>
                <a:solidFill>
                  <a:sysClr val="windowText" lastClr="000000"/>
                </a:solidFill>
                <a:latin typeface="Marianne"/>
                <a:cs typeface="Arial"/>
              </a:rPr>
              <a:t>console</a:t>
            </a:r>
            <a:endParaRPr sz="1100" b="1"/>
          </a:p>
        </p:txBody>
      </p:sp>
      <p:sp>
        <p:nvSpPr>
          <p:cNvPr id="1680178857" name="Rectangle: Rounded Corners 51"/>
          <p:cNvSpPr/>
          <p:nvPr/>
        </p:nvSpPr>
        <p:spPr bwMode="auto">
          <a:xfrm>
            <a:off x="9433869" y="1463479"/>
            <a:ext cx="2673145" cy="447684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 sz="1800" b="0" i="0" u="none" strike="noStrike" cap="none" spc="0">
              <a:ln>
                <a:noFill/>
              </a:ln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23114267" name=" 1123114266"/>
          <p:cNvSpPr/>
          <p:nvPr/>
        </p:nvSpPr>
        <p:spPr bwMode="auto">
          <a:xfrm rot="16199969">
            <a:off x="15378373" y="3918938"/>
            <a:ext cx="48931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233493407" name="Image 1233493406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 rot="16199969">
            <a:off x="9822382" y="2659304"/>
            <a:ext cx="794076" cy="620789"/>
          </a:xfrm>
          <a:prstGeom prst="rect">
            <a:avLst/>
          </a:prstGeom>
        </p:spPr>
      </p:pic>
      <p:cxnSp>
        <p:nvCxnSpPr>
          <p:cNvPr id="2" name="Connecteur droit 1"/>
          <p:cNvCxnSpPr>
            <a:cxnSpLocks/>
          </p:cNvCxnSpPr>
          <p:nvPr/>
        </p:nvCxnSpPr>
        <p:spPr bwMode="auto">
          <a:xfrm>
            <a:off x="8939975" y="2990284"/>
            <a:ext cx="903573" cy="0"/>
          </a:xfrm>
          <a:prstGeom prst="line">
            <a:avLst/>
          </a:prstGeom>
          <a:ln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701736" name="ZoneTexte 567701735"/>
          <p:cNvSpPr txBox="1"/>
          <p:nvPr/>
        </p:nvSpPr>
        <p:spPr bwMode="auto">
          <a:xfrm>
            <a:off x="9067341" y="2796048"/>
            <a:ext cx="860670" cy="24387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000"/>
              <a:t>5.1 Synchro</a:t>
            </a:r>
          </a:p>
        </p:txBody>
      </p:sp>
      <p:sp>
        <p:nvSpPr>
          <p:cNvPr id="498352419" name="Rectangle 68"/>
          <p:cNvSpPr/>
          <p:nvPr/>
        </p:nvSpPr>
        <p:spPr bwMode="auto">
          <a:xfrm>
            <a:off x="10541133" y="2572660"/>
            <a:ext cx="1304178" cy="264186"/>
          </a:xfrm>
          <a:prstGeom prst="rect">
            <a:avLst/>
          </a:prstGeom>
          <a:solidFill>
            <a:schemeClr val="bg1">
              <a:lumMod val="95000"/>
            </a:schemeClr>
          </a:solidFill>
          <a:ln w="6349" cap="flat" cmpd="sng" algn="ctr">
            <a:solidFill>
              <a:schemeClr val="bg1">
                <a:lumMod val="50196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 sz="1000" b="0" i="1" u="none" strike="noStrike" cap="none" spc="0">
              <a:ln>
                <a:noFill/>
              </a:ln>
              <a:solidFill>
                <a:sysClr val="windowText" lastClr="000000"/>
              </a:solidFill>
              <a:latin typeface="Marianne"/>
              <a:cs typeface="Arial"/>
            </a:endParaRPr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sz="1000" b="1" i="0" u="none" strike="noStrike" cap="none" spc="0">
                <a:ln>
                  <a:noFill/>
                </a:ln>
                <a:solidFill>
                  <a:srgbClr val="FF0000"/>
                </a:solidFill>
                <a:latin typeface="Marianne"/>
                <a:cs typeface="Arial"/>
              </a:rPr>
              <a:t>6.1 Mutating</a:t>
            </a:r>
            <a:endParaRPr sz="1000" b="0" i="0" u="none" strike="noStrike" cap="none" spc="0">
              <a:ln>
                <a:noFill/>
              </a:ln>
              <a:solidFill>
                <a:sysClr val="windowText" lastClr="000000"/>
              </a:solidFill>
              <a:latin typeface="Marianne"/>
              <a:cs typeface="Arial"/>
            </a:endParaRPr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1000" b="0" i="1" u="none" strike="noStrike" cap="none" spc="0">
              <a:ln>
                <a:noFill/>
              </a:ln>
              <a:solidFill>
                <a:sysClr val="windowText" lastClr="000000"/>
              </a:solidFill>
              <a:highlight>
                <a:srgbClr val="FFFF00"/>
              </a:highlight>
              <a:latin typeface="Marianne"/>
              <a:cs typeface="Arial"/>
            </a:endParaRPr>
          </a:p>
        </p:txBody>
      </p:sp>
      <p:sp>
        <p:nvSpPr>
          <p:cNvPr id="973744898" name="Rectangle 68"/>
          <p:cNvSpPr/>
          <p:nvPr/>
        </p:nvSpPr>
        <p:spPr bwMode="auto">
          <a:xfrm>
            <a:off x="10541133" y="2986802"/>
            <a:ext cx="1304178" cy="333030"/>
          </a:xfrm>
          <a:prstGeom prst="rect">
            <a:avLst/>
          </a:prstGeom>
          <a:solidFill>
            <a:schemeClr val="bg1">
              <a:lumMod val="95000"/>
            </a:schemeClr>
          </a:solidFill>
          <a:ln w="6349" cap="flat" cmpd="sng" algn="ctr">
            <a:solidFill>
              <a:schemeClr val="bg1">
                <a:lumMod val="50196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 sz="1000" b="0" i="1" u="none" strike="noStrike" cap="none" spc="0">
              <a:ln>
                <a:noFill/>
              </a:ln>
              <a:solidFill>
                <a:sysClr val="windowText" lastClr="000000"/>
              </a:solidFill>
              <a:latin typeface="Marianne"/>
              <a:cs typeface="Arial"/>
            </a:endParaRPr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sz="1000" b="1" i="0" u="none" strike="noStrike" cap="none" spc="0">
                <a:ln>
                  <a:noFill/>
                </a:ln>
                <a:solidFill>
                  <a:srgbClr val="FF0000"/>
                </a:solidFill>
                <a:latin typeface="Marianne"/>
                <a:cs typeface="Arial"/>
              </a:rPr>
              <a:t>6.2 Validating policies</a:t>
            </a:r>
            <a:endParaRPr sz="1000" b="0" i="0" u="none" strike="noStrike" cap="none" spc="0">
              <a:ln>
                <a:noFill/>
              </a:ln>
              <a:solidFill>
                <a:sysClr val="windowText" lastClr="000000"/>
              </a:solidFill>
              <a:latin typeface="Marianne"/>
              <a:cs typeface="Arial"/>
            </a:endParaRPr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1000" b="0" i="1" u="none" strike="noStrike" cap="none" spc="0">
              <a:ln>
                <a:noFill/>
              </a:ln>
              <a:solidFill>
                <a:sysClr val="windowText" lastClr="000000"/>
              </a:solidFill>
              <a:highlight>
                <a:srgbClr val="FFFF00"/>
              </a:highlight>
              <a:latin typeface="Marianne"/>
              <a:cs typeface="Arial"/>
            </a:endParaRPr>
          </a:p>
        </p:txBody>
      </p:sp>
      <p:sp>
        <p:nvSpPr>
          <p:cNvPr id="541393888" name="Autre processus 541393887"/>
          <p:cNvSpPr/>
          <p:nvPr/>
        </p:nvSpPr>
        <p:spPr bwMode="auto">
          <a:xfrm>
            <a:off x="10541133" y="3852028"/>
            <a:ext cx="1304178" cy="400804"/>
          </a:xfrm>
          <a:prstGeom prst="flowChartAlternateProcess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sz="1600">
                <a:solidFill>
                  <a:schemeClr val="tx1"/>
                </a:solidFill>
              </a:rPr>
              <a:t>API Server</a:t>
            </a:r>
          </a:p>
        </p:txBody>
      </p:sp>
      <p:cxnSp>
        <p:nvCxnSpPr>
          <p:cNvPr id="3" name="Connecteur droit 2"/>
          <p:cNvCxnSpPr>
            <a:cxnSpLocks/>
            <a:stCxn id="973744898" idx="2"/>
            <a:endCxn id="541393888" idx="0"/>
          </p:cNvCxnSpPr>
          <p:nvPr/>
        </p:nvCxnSpPr>
        <p:spPr bwMode="auto">
          <a:xfrm rot="5399976">
            <a:off x="10927125" y="3585930"/>
            <a:ext cx="532195" cy="0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headEnd type="none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362323" name="Autre processus 295362322"/>
          <p:cNvSpPr/>
          <p:nvPr/>
        </p:nvSpPr>
        <p:spPr bwMode="auto">
          <a:xfrm>
            <a:off x="9690121" y="4563467"/>
            <a:ext cx="1182951" cy="1064706"/>
          </a:xfrm>
          <a:prstGeom prst="flowChartAlternateProces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47483145" name="ZoneTexte 147483144"/>
          <p:cNvSpPr txBox="1"/>
          <p:nvPr/>
        </p:nvSpPr>
        <p:spPr bwMode="auto">
          <a:xfrm>
            <a:off x="9710403" y="4537177"/>
            <a:ext cx="1229104" cy="2438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000"/>
              <a:t>Namespace projet</a:t>
            </a:r>
          </a:p>
        </p:txBody>
      </p:sp>
      <p:sp>
        <p:nvSpPr>
          <p:cNvPr id="749097835" name="Autre processus 749097834"/>
          <p:cNvSpPr/>
          <p:nvPr/>
        </p:nvSpPr>
        <p:spPr bwMode="auto">
          <a:xfrm>
            <a:off x="9827815" y="4830744"/>
            <a:ext cx="903595" cy="2765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sz="1000"/>
              <a:t>Pod Front</a:t>
            </a:r>
          </a:p>
        </p:txBody>
      </p:sp>
      <p:sp>
        <p:nvSpPr>
          <p:cNvPr id="1455959554" name="Autre processus 1455959553"/>
          <p:cNvSpPr/>
          <p:nvPr/>
        </p:nvSpPr>
        <p:spPr bwMode="auto">
          <a:xfrm>
            <a:off x="9827814" y="5258256"/>
            <a:ext cx="903594" cy="27653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sz="1000"/>
              <a:t>Pod Back</a:t>
            </a:r>
          </a:p>
        </p:txBody>
      </p:sp>
      <p:cxnSp>
        <p:nvCxnSpPr>
          <p:cNvPr id="1167669790" name="Straight Arrow Connector 82"/>
          <p:cNvCxnSpPr>
            <a:cxnSpLocks/>
          </p:cNvCxnSpPr>
          <p:nvPr/>
        </p:nvCxnSpPr>
        <p:spPr bwMode="auto">
          <a:xfrm rot="5399909">
            <a:off x="9723422" y="3274034"/>
            <a:ext cx="45720" cy="1589844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8492090" name="ZoneTexte 918492089"/>
          <p:cNvSpPr txBox="1"/>
          <p:nvPr/>
        </p:nvSpPr>
        <p:spPr bwMode="auto">
          <a:xfrm>
            <a:off x="9492760" y="3802207"/>
            <a:ext cx="394719" cy="24387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000"/>
              <a:t>Pull</a:t>
            </a:r>
          </a:p>
        </p:txBody>
      </p:sp>
      <p:sp>
        <p:nvSpPr>
          <p:cNvPr id="1237793580" name="ZoneTexte 1237793579"/>
          <p:cNvSpPr txBox="1"/>
          <p:nvPr/>
        </p:nvSpPr>
        <p:spPr bwMode="auto">
          <a:xfrm>
            <a:off x="10324955" y="3485855"/>
            <a:ext cx="1580680" cy="24387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000"/>
              <a:t>6.3 Generate ressources</a:t>
            </a:r>
          </a:p>
        </p:txBody>
      </p:sp>
      <p:cxnSp>
        <p:nvCxnSpPr>
          <p:cNvPr id="4" name="Connecteur en angle 3"/>
          <p:cNvCxnSpPr>
            <a:cxnSpLocks/>
            <a:stCxn id="541393888" idx="2"/>
            <a:endCxn id="147483145" idx="0"/>
          </p:cNvCxnSpPr>
          <p:nvPr/>
        </p:nvCxnSpPr>
        <p:spPr bwMode="auto">
          <a:xfrm rot="5399976">
            <a:off x="10616917" y="3960871"/>
            <a:ext cx="284343" cy="868267"/>
          </a:xfrm>
          <a:prstGeom prst="bentConnector3">
            <a:avLst>
              <a:gd name="adj1" fmla="val 50000"/>
            </a:avLst>
          </a:prstGeom>
          <a:ln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0690077" name=" 1090690076"/>
          <p:cNvSpPr/>
          <p:nvPr/>
        </p:nvSpPr>
        <p:spPr bwMode="auto">
          <a:xfrm>
            <a:off x="16723488" y="4493563"/>
            <a:ext cx="45791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542165004" name="Image 1542165003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11113425" y="4735815"/>
            <a:ext cx="792209" cy="315687"/>
          </a:xfrm>
          <a:prstGeom prst="rect">
            <a:avLst/>
          </a:prstGeom>
        </p:spPr>
      </p:pic>
      <p:sp>
        <p:nvSpPr>
          <p:cNvPr id="1030165517" name="Rectangle 68"/>
          <p:cNvSpPr/>
          <p:nvPr/>
        </p:nvSpPr>
        <p:spPr bwMode="auto">
          <a:xfrm>
            <a:off x="11039593" y="5080106"/>
            <a:ext cx="1016431" cy="328926"/>
          </a:xfrm>
          <a:prstGeom prst="rect">
            <a:avLst/>
          </a:prstGeom>
          <a:solidFill>
            <a:schemeClr val="bg1">
              <a:lumMod val="95000"/>
            </a:schemeClr>
          </a:solidFill>
          <a:ln w="6349" cap="flat" cmpd="sng" algn="ctr">
            <a:solidFill>
              <a:schemeClr val="bg1">
                <a:lumMod val="50196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sz="1000" b="1" i="0" u="none" strike="noStrike" cap="none" spc="0">
                <a:ln>
                  <a:noFill/>
                </a:ln>
                <a:solidFill>
                  <a:srgbClr val="FF0000"/>
                </a:solidFill>
                <a:latin typeface="Marianne"/>
                <a:cs typeface="Arial"/>
              </a:rPr>
              <a:t>7.  Runtime Security</a:t>
            </a:r>
            <a:endParaRPr sz="1000" b="1" i="0" u="none" strike="noStrike" cap="none" spc="0">
              <a:ln>
                <a:noFill/>
              </a:ln>
              <a:solidFill>
                <a:srgbClr val="FF0000"/>
              </a:solidFill>
              <a:highlight>
                <a:srgbClr val="FFFF00"/>
              </a:highlight>
              <a:latin typeface="Marianne"/>
              <a:cs typeface="Arial"/>
            </a:endParaRPr>
          </a:p>
        </p:txBody>
      </p:sp>
      <p:sp>
        <p:nvSpPr>
          <p:cNvPr id="2048506651" name="Rectangle 66"/>
          <p:cNvSpPr/>
          <p:nvPr/>
        </p:nvSpPr>
        <p:spPr bwMode="auto">
          <a:xfrm>
            <a:off x="7436518" y="5427468"/>
            <a:ext cx="1304178" cy="4837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49" cap="flat" cmpd="sng" algn="ctr">
            <a:solidFill>
              <a:srgbClr val="80808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sz="1000" b="1" i="0" u="none" strike="noStrike" cap="none" spc="0">
                <a:ln>
                  <a:noFill/>
                </a:ln>
                <a:solidFill>
                  <a:sysClr val="windowText" lastClr="000000"/>
                </a:solidFill>
                <a:latin typeface="Marianne"/>
                <a:cs typeface="Arial"/>
              </a:rPr>
              <a:t>Repository Infra : </a:t>
            </a:r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sz="1000" b="1" i="0" u="none" strike="noStrike" cap="none" spc="0">
                <a:ln>
                  <a:noFill/>
                </a:ln>
                <a:solidFill>
                  <a:sysClr val="windowText" lastClr="000000"/>
                </a:solidFill>
                <a:latin typeface="Marianne"/>
                <a:cs typeface="Arial"/>
              </a:rPr>
              <a:t>Falco custom rules</a:t>
            </a:r>
            <a:endParaRPr sz="1000" b="1" i="0" u="none" strike="noStrike" cap="none" spc="0">
              <a:ln>
                <a:noFill/>
              </a:ln>
              <a:solidFill>
                <a:sysClr val="windowText" lastClr="000000"/>
              </a:solidFill>
              <a:highlight>
                <a:srgbClr val="FFFF00"/>
              </a:highlight>
              <a:latin typeface="Marianne"/>
              <a:cs typeface="Arial"/>
            </a:endParaRPr>
          </a:p>
        </p:txBody>
      </p:sp>
      <p:cxnSp>
        <p:nvCxnSpPr>
          <p:cNvPr id="5" name="Connecteur en angle 4"/>
          <p:cNvCxnSpPr>
            <a:cxnSpLocks/>
            <a:stCxn id="1030165517" idx="2"/>
          </p:cNvCxnSpPr>
          <p:nvPr/>
        </p:nvCxnSpPr>
        <p:spPr bwMode="auto">
          <a:xfrm rot="5399976">
            <a:off x="9974268" y="4182426"/>
            <a:ext cx="346934" cy="2800148"/>
          </a:xfrm>
          <a:prstGeom prst="bentConnector2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698333" name="Rectangle 66"/>
          <p:cNvSpPr/>
          <p:nvPr/>
        </p:nvSpPr>
        <p:spPr bwMode="auto">
          <a:xfrm>
            <a:off x="7635796" y="1581212"/>
            <a:ext cx="1304178" cy="4837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49" cap="flat" cmpd="sng" algn="ctr">
            <a:solidFill>
              <a:srgbClr val="80808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000" b="1" i="0" u="none" strike="noStrike" cap="none" spc="0">
                <a:ln>
                  <a:noFill/>
                </a:ln>
                <a:solidFill>
                  <a:sysClr val="windowText" lastClr="000000"/>
                </a:solidFill>
                <a:latin typeface="Marianne"/>
                <a:cs typeface="Arial"/>
              </a:rPr>
              <a:t>Repository Infra :</a:t>
            </a:r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000" b="1" i="0" u="none" strike="noStrike" cap="none" spc="0">
                <a:ln>
                  <a:noFill/>
                </a:ln>
                <a:solidFill>
                  <a:sysClr val="windowText" lastClr="000000"/>
                </a:solidFill>
                <a:latin typeface="Marianne"/>
                <a:cs typeface="Arial"/>
              </a:rPr>
              <a:t>Kyverno policies</a:t>
            </a:r>
            <a:endParaRPr sz="1000" b="1" i="0" u="none" strike="noStrike" cap="none" spc="0">
              <a:ln>
                <a:noFill/>
              </a:ln>
              <a:solidFill>
                <a:sysClr val="windowText" lastClr="000000"/>
              </a:solidFill>
              <a:highlight>
                <a:srgbClr val="FFFF00"/>
              </a:highlight>
              <a:latin typeface="Marianne"/>
              <a:cs typeface="Arial"/>
            </a:endParaRPr>
          </a:p>
        </p:txBody>
      </p:sp>
      <p:cxnSp>
        <p:nvCxnSpPr>
          <p:cNvPr id="6" name="Connecteur en angle 5"/>
          <p:cNvCxnSpPr>
            <a:cxnSpLocks/>
            <a:endCxn id="199698333" idx="3"/>
          </p:cNvCxnSpPr>
          <p:nvPr/>
        </p:nvCxnSpPr>
        <p:spPr bwMode="auto">
          <a:xfrm rot="10799989">
            <a:off x="8939975" y="1823064"/>
            <a:ext cx="1282524" cy="655483"/>
          </a:xfrm>
          <a:prstGeom prst="bentConnector3">
            <a:avLst>
              <a:gd name="adj1" fmla="val -798"/>
            </a:avLst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5324164" name="Google Shape;115;p4"/>
          <p:cNvPicPr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7619065" y="1319116"/>
            <a:ext cx="259876" cy="28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940591" name="Google Shape;115;p4"/>
          <p:cNvPicPr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7388884" y="5120306"/>
            <a:ext cx="259876" cy="28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202284" name="Titre 1"/>
          <p:cNvSpPr>
            <a:spLocks noGrp="1"/>
          </p:cNvSpPr>
          <p:nvPr>
            <p:ph type="title"/>
          </p:nvPr>
        </p:nvSpPr>
        <p:spPr bwMode="auto">
          <a:xfrm>
            <a:off x="1776357" y="68942"/>
            <a:ext cx="8827944" cy="71848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FR" sz="2400">
                <a:latin typeface="Marianne"/>
              </a:rPr>
              <a:t>Espace d’exécution des applications « cloud native »</a:t>
            </a:r>
          </a:p>
        </p:txBody>
      </p:sp>
      <p:cxnSp>
        <p:nvCxnSpPr>
          <p:cNvPr id="635551767" name="Connecteur droit 4"/>
          <p:cNvCxnSpPr>
            <a:cxnSpLocks/>
          </p:cNvCxnSpPr>
          <p:nvPr/>
        </p:nvCxnSpPr>
        <p:spPr bwMode="auto">
          <a:xfrm>
            <a:off x="1585755" y="596841"/>
            <a:ext cx="0" cy="6191690"/>
          </a:xfrm>
          <a:prstGeom prst="line">
            <a:avLst/>
          </a:prstGeom>
          <a:ln w="12700" cap="flat" cmpd="sng" algn="ctr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6148394" name="Espace réservé du numéro de diapositive 2"/>
          <p:cNvSpPr txBox="1"/>
          <p:nvPr/>
        </p:nvSpPr>
        <p:spPr bwMode="auto">
          <a:xfrm>
            <a:off x="11595274" y="6552360"/>
            <a:ext cx="462504" cy="226362"/>
          </a:xfrm>
          <a:prstGeom prst="rect">
            <a:avLst/>
          </a:prstGeom>
        </p:spPr>
        <p:txBody>
          <a:bodyPr vert="horz" lIns="67959" tIns="33978" rIns="67959" bIns="33978" rtlCol="0" anchor="ctr"/>
          <a:lstStyle>
            <a:defPPr>
              <a:defRPr lang="en-US"/>
            </a:defPPr>
            <a:lvl1pPr marL="0" algn="ctr" defTabSz="457200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73" defTabSz="339778">
              <a:spcBef>
                <a:spcPts val="74"/>
              </a:spcBef>
              <a:defRPr/>
            </a:pPr>
            <a:fld id="{0326F633-A03E-DD8E-7D7C-ECBB33AFAFDF}" type="slidenum">
              <a:rPr lang="fr-FR" sz="90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16</a:t>
            </a:fld>
            <a:endParaRPr lang="fr-FR" sz="900">
              <a:solidFill>
                <a:prstClr val="black">
                  <a:lumMod val="50000"/>
                  <a:lumOff val="50000"/>
                </a:prstClr>
              </a:solidFill>
              <a:latin typeface="Calibri"/>
            </a:endParaRPr>
          </a:p>
        </p:txBody>
      </p:sp>
      <p:sp>
        <p:nvSpPr>
          <p:cNvPr id="1063303423" name="Ellipse 11"/>
          <p:cNvSpPr/>
          <p:nvPr/>
        </p:nvSpPr>
        <p:spPr bwMode="auto">
          <a:xfrm>
            <a:off x="103250" y="2731833"/>
            <a:ext cx="876204" cy="866835"/>
          </a:xfrm>
          <a:prstGeom prst="ellipse">
            <a:avLst/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5"/>
          </a:fontRef>
        </p:style>
        <p:txBody>
          <a:bodyPr lIns="35672" tIns="0" rIns="35672" bIns="0" rtlCol="0" anchor="ctr" anchorCtr="0"/>
          <a:lstStyle/>
          <a:p>
            <a:pPr algn="ctr" defTabSz="1189050">
              <a:defRPr/>
            </a:pPr>
            <a:r>
              <a:rPr lang="fr-FR" sz="1200">
                <a:solidFill>
                  <a:srgbClr val="1F497D">
                    <a:lumMod val="75000"/>
                  </a:srgbClr>
                </a:solidFill>
                <a:latin typeface="Calibri"/>
              </a:rPr>
              <a:t>Un citoyen</a:t>
            </a:r>
          </a:p>
        </p:txBody>
      </p:sp>
      <p:sp>
        <p:nvSpPr>
          <p:cNvPr id="1745607065" name="Organigramme : Stockage interne 32"/>
          <p:cNvSpPr/>
          <p:nvPr/>
        </p:nvSpPr>
        <p:spPr bwMode="auto">
          <a:xfrm>
            <a:off x="5338261" y="3392875"/>
            <a:ext cx="4093601" cy="1279346"/>
          </a:xfrm>
          <a:prstGeom prst="roundRect">
            <a:avLst>
              <a:gd name="adj" fmla="val 16667"/>
            </a:avLst>
          </a:prstGeom>
          <a:pattFill prst="dkUpDiag">
            <a:fgClr>
              <a:schemeClr val="accent1">
                <a:lumMod val="50000"/>
              </a:schemeClr>
            </a:fgClr>
            <a:bgClr>
              <a:schemeClr val="accent1">
                <a:lumMod val="75000"/>
              </a:schemeClr>
            </a:bgClr>
          </a:patt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189050">
              <a:defRPr/>
            </a:pPr>
            <a:r>
              <a:rPr lang="fr-FR" sz="2400" b="1">
                <a:solidFill>
                  <a:schemeClr val="bg1"/>
                </a:solidFill>
                <a:latin typeface="Calibri"/>
              </a:rPr>
              <a:t>Espace de l’applicatif</a:t>
            </a:r>
            <a:endParaRPr lang="fr-FR" b="1">
              <a:solidFill>
                <a:schemeClr val="bg1"/>
              </a:solidFill>
              <a:latin typeface="Calibri"/>
            </a:endParaRPr>
          </a:p>
        </p:txBody>
      </p:sp>
      <p:pic>
        <p:nvPicPr>
          <p:cNvPr id="2011177203" name="Image 35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2151423" y="1517797"/>
            <a:ext cx="411030" cy="378378"/>
          </a:xfrm>
          <a:prstGeom prst="rect">
            <a:avLst/>
          </a:prstGeom>
        </p:spPr>
      </p:pic>
      <p:sp>
        <p:nvSpPr>
          <p:cNvPr id="14948292" name="Organigramme : Stockage interne 63"/>
          <p:cNvSpPr/>
          <p:nvPr/>
        </p:nvSpPr>
        <p:spPr bwMode="auto">
          <a:xfrm>
            <a:off x="130592" y="1553997"/>
            <a:ext cx="930510" cy="587477"/>
          </a:xfrm>
          <a:prstGeom prst="roundRect">
            <a:avLst>
              <a:gd name="adj" fmla="val 16667"/>
            </a:avLst>
          </a:prstGeom>
          <a:pattFill prst="dkUpDiag">
            <a:fgClr>
              <a:schemeClr val="accent1">
                <a:lumMod val="50000"/>
              </a:schemeClr>
            </a:fgClr>
            <a:bgClr>
              <a:schemeClr val="accent1">
                <a:lumMod val="75000"/>
              </a:schemeClr>
            </a:bgClr>
          </a:patt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189050">
              <a:defRPr/>
            </a:pPr>
            <a:r>
              <a:rPr lang="fr-FR" sz="1200" b="1">
                <a:solidFill>
                  <a:schemeClr val="bg1"/>
                </a:solidFill>
                <a:latin typeface="Calibri"/>
              </a:rPr>
              <a:t>Applications tierces</a:t>
            </a:r>
            <a:endParaRPr/>
          </a:p>
          <a:p>
            <a:pPr algn="ctr" defTabSz="1189050">
              <a:defRPr/>
            </a:pPr>
            <a:r>
              <a:rPr lang="fr-FR" sz="1200" b="1">
                <a:solidFill>
                  <a:schemeClr val="bg1"/>
                </a:solidFill>
                <a:latin typeface="Calibri"/>
              </a:rPr>
              <a:t>Hors MI</a:t>
            </a:r>
          </a:p>
        </p:txBody>
      </p:sp>
      <p:pic>
        <p:nvPicPr>
          <p:cNvPr id="1869218925" name="Image 116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57822" y="3654793"/>
            <a:ext cx="550841" cy="269484"/>
          </a:xfrm>
          <a:prstGeom prst="rect">
            <a:avLst/>
          </a:prstGeom>
        </p:spPr>
      </p:pic>
      <p:grpSp>
        <p:nvGrpSpPr>
          <p:cNvPr id="130734431" name="Groupe 117"/>
          <p:cNvGrpSpPr/>
          <p:nvPr/>
        </p:nvGrpSpPr>
        <p:grpSpPr bwMode="auto">
          <a:xfrm>
            <a:off x="2034104" y="2102382"/>
            <a:ext cx="510025" cy="267220"/>
            <a:chOff x="0" y="0"/>
            <a:chExt cx="510025" cy="267220"/>
          </a:xfrm>
        </p:grpSpPr>
        <p:grpSp>
          <p:nvGrpSpPr>
            <p:cNvPr id="1434711156" name="Groupe 118"/>
            <p:cNvGrpSpPr/>
            <p:nvPr/>
          </p:nvGrpSpPr>
          <p:grpSpPr bwMode="auto">
            <a:xfrm rot="10799922">
              <a:off x="0" y="0"/>
              <a:ext cx="497458" cy="267220"/>
              <a:chOff x="0" y="0"/>
              <a:chExt cx="497458" cy="267220"/>
            </a:xfrm>
          </p:grpSpPr>
          <p:sp>
            <p:nvSpPr>
              <p:cNvPr id="1307783690" name="Organigramme : Délai 120"/>
              <p:cNvSpPr/>
              <p:nvPr/>
            </p:nvSpPr>
            <p:spPr bwMode="auto">
              <a:xfrm>
                <a:off x="70669" y="0"/>
                <a:ext cx="331048" cy="267220"/>
              </a:xfrm>
              <a:prstGeom prst="flowChartDelay">
                <a:avLst/>
              </a:prstGeom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339778">
                  <a:defRPr/>
                </a:pPr>
                <a:endParaRPr lang="fr-FR" sz="105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06251889" name="Organigramme : Connecteur 121"/>
              <p:cNvSpPr/>
              <p:nvPr/>
            </p:nvSpPr>
            <p:spPr bwMode="auto">
              <a:xfrm>
                <a:off x="414887" y="103581"/>
                <a:ext cx="82569" cy="70129"/>
              </a:xfrm>
              <a:prstGeom prst="flowChartConnector">
                <a:avLst/>
              </a:prstGeom>
              <a:solidFill>
                <a:srgbClr val="FF0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39778">
                  <a:defRPr/>
                </a:pPr>
                <a:endParaRPr lang="fr-FR" sz="12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46420149" name="Organigramme : Fusion 122"/>
              <p:cNvSpPr/>
              <p:nvPr/>
            </p:nvSpPr>
            <p:spPr bwMode="auto">
              <a:xfrm rot="16199895" flipV="1">
                <a:off x="-69381" y="112779"/>
                <a:ext cx="180417" cy="41652"/>
              </a:xfrm>
              <a:prstGeom prst="flowChartMerg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0612" tIns="45306" rIns="90612" bIns="453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339778">
                  <a:defRPr/>
                </a:pPr>
                <a:endParaRPr lang="fr-FR" sz="120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1159429213" name="ZoneTexte 119"/>
            <p:cNvSpPr txBox="1"/>
            <p:nvPr/>
          </p:nvSpPr>
          <p:spPr bwMode="auto">
            <a:xfrm>
              <a:off x="162060" y="48153"/>
              <a:ext cx="347962" cy="2133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339778">
                <a:defRPr/>
              </a:pPr>
              <a:r>
                <a:rPr lang="fr-FR">
                  <a:solidFill>
                    <a:prstClr val="white"/>
                  </a:solidFill>
                  <a:latin typeface="Calibri"/>
                </a:rPr>
                <a:t>API</a:t>
              </a:r>
              <a:endParaRPr/>
            </a:p>
          </p:txBody>
        </p:sp>
      </p:grpSp>
      <p:sp>
        <p:nvSpPr>
          <p:cNvPr id="1986927236" name="ZoneTexte 154"/>
          <p:cNvSpPr txBox="1"/>
          <p:nvPr/>
        </p:nvSpPr>
        <p:spPr bwMode="auto">
          <a:xfrm>
            <a:off x="10892106" y="174967"/>
            <a:ext cx="1035687" cy="253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1000" b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[ </a:t>
            </a:r>
            <a:r>
              <a:rPr lang="fr-FR" sz="1050" b="1">
                <a:solidFill>
                  <a:schemeClr val="bg1">
                    <a:lumMod val="50000"/>
                  </a:schemeClr>
                </a:solidFill>
              </a:rPr>
              <a:t>v01/01/2023</a:t>
            </a:r>
            <a:r>
              <a:rPr lang="fr-FR" sz="1000" b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]</a:t>
            </a:r>
            <a:endParaRPr sz="1000" b="1">
              <a:solidFill>
                <a:schemeClr val="bg2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814542228" name="Ellipse 183"/>
          <p:cNvSpPr/>
          <p:nvPr/>
        </p:nvSpPr>
        <p:spPr bwMode="auto">
          <a:xfrm>
            <a:off x="115950" y="4293929"/>
            <a:ext cx="876204" cy="866835"/>
          </a:xfrm>
          <a:prstGeom prst="ellipse">
            <a:avLst/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5"/>
          </a:fontRef>
        </p:style>
        <p:txBody>
          <a:bodyPr lIns="35672" tIns="0" rIns="35672" bIns="0" rtlCol="0" anchor="ctr" anchorCtr="0"/>
          <a:lstStyle/>
          <a:p>
            <a:pPr algn="ctr" defTabSz="1189050">
              <a:defRPr/>
            </a:pPr>
            <a:r>
              <a:rPr lang="fr-FR" sz="1200">
                <a:solidFill>
                  <a:srgbClr val="1F497D">
                    <a:lumMod val="75000"/>
                  </a:srgbClr>
                </a:solidFill>
                <a:latin typeface="Calibri"/>
              </a:rPr>
              <a:t>Un agent</a:t>
            </a:r>
          </a:p>
          <a:p>
            <a:pPr algn="ctr" defTabSz="1189050">
              <a:defRPr/>
            </a:pPr>
            <a:r>
              <a:rPr lang="fr-FR" sz="1200">
                <a:solidFill>
                  <a:srgbClr val="1F497D">
                    <a:lumMod val="75000"/>
                  </a:srgbClr>
                </a:solidFill>
                <a:latin typeface="Calibri"/>
              </a:rPr>
              <a:t>(MI)</a:t>
            </a:r>
          </a:p>
        </p:txBody>
      </p:sp>
      <p:sp>
        <p:nvSpPr>
          <p:cNvPr id="980565473" name="Ellipse 208"/>
          <p:cNvSpPr/>
          <p:nvPr/>
        </p:nvSpPr>
        <p:spPr bwMode="auto">
          <a:xfrm>
            <a:off x="130592" y="5287719"/>
            <a:ext cx="876204" cy="866835"/>
          </a:xfrm>
          <a:prstGeom prst="ellipse">
            <a:avLst/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5"/>
          </a:fontRef>
        </p:style>
        <p:txBody>
          <a:bodyPr lIns="35672" tIns="0" rIns="35672" bIns="0" rtlCol="0" anchor="ctr" anchorCtr="0"/>
          <a:lstStyle/>
          <a:p>
            <a:pPr algn="ctr" defTabSz="1189050">
              <a:lnSpc>
                <a:spcPts val="1042"/>
              </a:lnSpc>
              <a:defRPr/>
            </a:pPr>
            <a:r>
              <a:rPr lang="fr-FR" sz="1200">
                <a:solidFill>
                  <a:srgbClr val="1F497D">
                    <a:lumMod val="75000"/>
                  </a:srgbClr>
                </a:solidFill>
                <a:latin typeface="Calibri"/>
              </a:rPr>
              <a:t>Un usager</a:t>
            </a:r>
            <a:endParaRPr/>
          </a:p>
          <a:p>
            <a:pPr algn="ctr" defTabSz="1189050">
              <a:lnSpc>
                <a:spcPts val="1042"/>
              </a:lnSpc>
              <a:defRPr/>
            </a:pPr>
            <a:r>
              <a:rPr lang="fr-FR" sz="1200">
                <a:solidFill>
                  <a:srgbClr val="1F497D">
                    <a:lumMod val="75000"/>
                  </a:srgbClr>
                </a:solidFill>
                <a:latin typeface="Calibri"/>
              </a:rPr>
              <a:t>Interministériel</a:t>
            </a:r>
            <a:endParaRPr/>
          </a:p>
          <a:p>
            <a:pPr algn="ctr" defTabSz="1189050">
              <a:lnSpc>
                <a:spcPts val="1042"/>
              </a:lnSpc>
              <a:defRPr/>
            </a:pPr>
            <a:r>
              <a:rPr lang="fr-FR" sz="1200">
                <a:solidFill>
                  <a:srgbClr val="1F497D">
                    <a:lumMod val="75000"/>
                  </a:srgbClr>
                </a:solidFill>
                <a:latin typeface="Calibri"/>
              </a:rPr>
              <a:t>(rie)</a:t>
            </a:r>
          </a:p>
        </p:txBody>
      </p:sp>
      <p:sp>
        <p:nvSpPr>
          <p:cNvPr id="820117005" name="Organigramme : Stockage interne 63"/>
          <p:cNvSpPr/>
          <p:nvPr/>
        </p:nvSpPr>
        <p:spPr bwMode="auto">
          <a:xfrm>
            <a:off x="1922078" y="5721138"/>
            <a:ext cx="1400962" cy="491166"/>
          </a:xfrm>
          <a:prstGeom prst="roundRect">
            <a:avLst>
              <a:gd name="adj" fmla="val 16667"/>
            </a:avLst>
          </a:prstGeom>
          <a:pattFill prst="dk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35672" tIns="0" rIns="35672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189050">
              <a:lnSpc>
                <a:spcPts val="997"/>
              </a:lnSpc>
              <a:defRPr/>
            </a:pPr>
            <a:r>
              <a:rPr lang="fr-FR" sz="1200">
                <a:solidFill>
                  <a:srgbClr val="1F497D">
                    <a:lumMod val="75000"/>
                  </a:srgbClr>
                </a:solidFill>
                <a:latin typeface="Calibri"/>
              </a:rPr>
              <a:t>Identification</a:t>
            </a:r>
            <a:endParaRPr/>
          </a:p>
          <a:p>
            <a:pPr algn="ctr" defTabSz="1189050">
              <a:lnSpc>
                <a:spcPts val="997"/>
              </a:lnSpc>
              <a:defRPr/>
            </a:pPr>
            <a:r>
              <a:rPr lang="fr-FR" sz="1200">
                <a:solidFill>
                  <a:srgbClr val="1F497D">
                    <a:lumMod val="75000"/>
                  </a:srgbClr>
                </a:solidFill>
                <a:latin typeface="Calibri"/>
              </a:rPr>
              <a:t>Agents</a:t>
            </a:r>
            <a:endParaRPr/>
          </a:p>
          <a:p>
            <a:pPr algn="ctr" defTabSz="1189050">
              <a:lnSpc>
                <a:spcPts val="997"/>
              </a:lnSpc>
              <a:defRPr/>
            </a:pPr>
            <a:r>
              <a:rPr lang="fr-FR" sz="1200">
                <a:solidFill>
                  <a:srgbClr val="1F497D">
                    <a:lumMod val="75000"/>
                  </a:srgbClr>
                </a:solidFill>
                <a:latin typeface="Calibri"/>
              </a:rPr>
              <a:t>(fédération sso)</a:t>
            </a:r>
          </a:p>
        </p:txBody>
      </p:sp>
      <p:sp>
        <p:nvSpPr>
          <p:cNvPr id="927107670" name="Organigramme : Stockage interne 63"/>
          <p:cNvSpPr/>
          <p:nvPr/>
        </p:nvSpPr>
        <p:spPr bwMode="auto">
          <a:xfrm>
            <a:off x="1901055" y="3789536"/>
            <a:ext cx="1400961" cy="487172"/>
          </a:xfrm>
          <a:prstGeom prst="roundRect">
            <a:avLst>
              <a:gd name="adj" fmla="val 16667"/>
            </a:avLst>
          </a:prstGeom>
          <a:pattFill prst="dk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35671" tIns="0" rIns="35671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189050">
              <a:defRPr/>
            </a:pPr>
            <a:r>
              <a:rPr lang="fr-FR" sz="1200">
                <a:solidFill>
                  <a:srgbClr val="1F497D">
                    <a:lumMod val="75000"/>
                  </a:srgbClr>
                </a:solidFill>
                <a:latin typeface="Calibri"/>
              </a:rPr>
              <a:t>Chaîne de service</a:t>
            </a:r>
            <a:endParaRPr/>
          </a:p>
          <a:p>
            <a:pPr algn="ctr" defTabSz="1189050">
              <a:defRPr/>
            </a:pPr>
            <a:r>
              <a:rPr lang="fr-FR" sz="1200">
                <a:solidFill>
                  <a:srgbClr val="1F497D">
                    <a:lumMod val="75000"/>
                  </a:srgbClr>
                </a:solidFill>
                <a:latin typeface="Calibri"/>
              </a:rPr>
              <a:t>Sortie Internet</a:t>
            </a:r>
          </a:p>
        </p:txBody>
      </p:sp>
      <p:sp>
        <p:nvSpPr>
          <p:cNvPr id="676068385" name="Organigramme : Données 213"/>
          <p:cNvSpPr/>
          <p:nvPr/>
        </p:nvSpPr>
        <p:spPr bwMode="auto">
          <a:xfrm>
            <a:off x="3751695" y="1916919"/>
            <a:ext cx="1811745" cy="275025"/>
          </a:xfrm>
          <a:prstGeom prst="flowChartInputOutpu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39778">
              <a:defRPr/>
            </a:pPr>
            <a:endParaRPr lang="fr-FR" sz="135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605819761" name="Groupe 214"/>
          <p:cNvGrpSpPr/>
          <p:nvPr/>
        </p:nvGrpSpPr>
        <p:grpSpPr bwMode="auto">
          <a:xfrm>
            <a:off x="4893323" y="1687405"/>
            <a:ext cx="453177" cy="408474"/>
            <a:chOff x="8738588" y="2383696"/>
            <a:chExt cx="457308" cy="412200"/>
          </a:xfrm>
        </p:grpSpPr>
        <p:sp>
          <p:nvSpPr>
            <p:cNvPr id="606332511" name="Cube 215"/>
            <p:cNvSpPr/>
            <p:nvPr/>
          </p:nvSpPr>
          <p:spPr bwMode="auto">
            <a:xfrm>
              <a:off x="8738588" y="2561455"/>
              <a:ext cx="223724" cy="232731"/>
            </a:xfrm>
            <a:prstGeom prst="cube">
              <a:avLst>
                <a:gd name="adj" fmla="val 25000"/>
              </a:avLst>
            </a:prstGeom>
            <a:gradFill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lIns="0" tIns="0" rIns="0" bIns="0" rtlCol="0" anchor="b" anchorCtr="1"/>
            <a:lstStyle/>
            <a:p>
              <a:pPr algn="ctr" defTabSz="1189050">
                <a:defRPr/>
              </a:pPr>
              <a:r>
                <a:rPr lang="fr-FR" sz="1200" b="1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R</a:t>
              </a:r>
              <a:endParaRPr/>
            </a:p>
          </p:txBody>
        </p:sp>
        <p:sp>
          <p:nvSpPr>
            <p:cNvPr id="524737337" name="Cube 216"/>
            <p:cNvSpPr/>
            <p:nvPr/>
          </p:nvSpPr>
          <p:spPr bwMode="auto">
            <a:xfrm>
              <a:off x="8972174" y="2563164"/>
              <a:ext cx="223724" cy="232731"/>
            </a:xfrm>
            <a:prstGeom prst="cube">
              <a:avLst>
                <a:gd name="adj" fmla="val 25000"/>
              </a:avLst>
            </a:prstGeom>
            <a:gradFill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lIns="0" tIns="0" rIns="0" bIns="0" rtlCol="0" anchor="b" anchorCtr="1"/>
            <a:lstStyle/>
            <a:p>
              <a:pPr algn="ctr" defTabSz="1189050">
                <a:defRPr/>
              </a:pPr>
              <a:r>
                <a:rPr lang="fr-FR" sz="1200" b="1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R</a:t>
              </a:r>
              <a:endParaRPr/>
            </a:p>
          </p:txBody>
        </p:sp>
        <p:sp>
          <p:nvSpPr>
            <p:cNvPr id="194443215" name="Cube 217"/>
            <p:cNvSpPr/>
            <p:nvPr/>
          </p:nvSpPr>
          <p:spPr bwMode="auto">
            <a:xfrm>
              <a:off x="8873448" y="2383696"/>
              <a:ext cx="223724" cy="232731"/>
            </a:xfrm>
            <a:prstGeom prst="cube">
              <a:avLst>
                <a:gd name="adj" fmla="val 25000"/>
              </a:avLst>
            </a:prstGeom>
            <a:gradFill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lIns="0" tIns="0" rIns="0" bIns="0" rtlCol="0" anchor="b" anchorCtr="1"/>
            <a:lstStyle/>
            <a:p>
              <a:pPr algn="ctr" defTabSz="1189050">
                <a:defRPr/>
              </a:pPr>
              <a:r>
                <a:rPr lang="fr-FR" sz="1200" b="1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R</a:t>
              </a:r>
              <a:endParaRPr/>
            </a:p>
          </p:txBody>
        </p:sp>
      </p:grpSp>
      <p:sp>
        <p:nvSpPr>
          <p:cNvPr id="128762189" name="Cylindre 218"/>
          <p:cNvSpPr/>
          <p:nvPr/>
        </p:nvSpPr>
        <p:spPr bwMode="auto">
          <a:xfrm>
            <a:off x="4015332" y="1737958"/>
            <a:ext cx="298072" cy="357921"/>
          </a:xfrm>
          <a:prstGeom prst="can">
            <a:avLst>
              <a:gd name="adj" fmla="val 25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339778">
              <a:defRPr/>
            </a:pPr>
            <a:r>
              <a:rPr lang="fr-FR" sz="1100" b="1">
                <a:solidFill>
                  <a:srgbClr val="ED7D31">
                    <a:lumMod val="50000"/>
                  </a:srgbClr>
                </a:solidFill>
                <a:latin typeface="Calibri"/>
              </a:rPr>
              <a:t>REF</a:t>
            </a:r>
            <a:endParaRPr/>
          </a:p>
        </p:txBody>
      </p:sp>
      <p:sp>
        <p:nvSpPr>
          <p:cNvPr id="2032937138" name="Organigramme : Carte perforée 219"/>
          <p:cNvSpPr/>
          <p:nvPr/>
        </p:nvSpPr>
        <p:spPr bwMode="auto">
          <a:xfrm>
            <a:off x="4420450" y="1745462"/>
            <a:ext cx="365828" cy="350415"/>
          </a:xfrm>
          <a:prstGeom prst="flowChartPunchedCard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rtlCol="0" anchor="b" anchorCtr="1"/>
          <a:lstStyle/>
          <a:p>
            <a:pPr algn="ctr" defTabSz="1189050">
              <a:defRPr/>
            </a:pPr>
            <a:r>
              <a:rPr lang="fr-FR" sz="1050">
                <a:solidFill>
                  <a:srgbClr val="1F497D">
                    <a:lumMod val="75000"/>
                  </a:srgbClr>
                </a:solidFill>
                <a:latin typeface="Calibri"/>
              </a:rPr>
              <a:t>Data sets</a:t>
            </a:r>
            <a:endParaRPr/>
          </a:p>
        </p:txBody>
      </p:sp>
      <p:sp>
        <p:nvSpPr>
          <p:cNvPr id="1055656962" name="Organigramme : Stockage interne 32"/>
          <p:cNvSpPr/>
          <p:nvPr/>
        </p:nvSpPr>
        <p:spPr bwMode="auto">
          <a:xfrm>
            <a:off x="5276026" y="4727349"/>
            <a:ext cx="3102237" cy="468621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189050">
              <a:defRPr/>
            </a:pPr>
            <a:r>
              <a:rPr lang="fr-FR" sz="1400" b="1">
                <a:solidFill>
                  <a:schemeClr val="bg1"/>
                </a:solidFill>
                <a:latin typeface="Calibri"/>
              </a:rPr>
              <a:t>(8)</a:t>
            </a:r>
            <a:r>
              <a:rPr lang="fr-FR" sz="1400">
                <a:solidFill>
                  <a:schemeClr val="bg1"/>
                </a:solidFill>
                <a:latin typeface="Calibri"/>
              </a:rPr>
              <a:t> Espace d’exécution</a:t>
            </a:r>
            <a:endParaRPr/>
          </a:p>
          <a:p>
            <a:pPr algn="ctr" defTabSz="1189050">
              <a:defRPr/>
            </a:pPr>
            <a:r>
              <a:rPr lang="fr-FR" sz="1400">
                <a:solidFill>
                  <a:schemeClr val="bg1"/>
                </a:solidFill>
                <a:latin typeface="Calibri"/>
              </a:rPr>
              <a:t>conteneurisation Kubernetes</a:t>
            </a:r>
            <a:endParaRPr lang="fr-FR" sz="110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610238166" name="Organigramme : Stockage interne 32"/>
          <p:cNvSpPr/>
          <p:nvPr/>
        </p:nvSpPr>
        <p:spPr bwMode="auto">
          <a:xfrm>
            <a:off x="7427535" y="2064159"/>
            <a:ext cx="1209273" cy="79479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189050">
              <a:defRPr/>
            </a:pPr>
            <a:r>
              <a:rPr lang="fr-FR" sz="1200">
                <a:solidFill>
                  <a:schemeClr val="bg1"/>
                </a:solidFill>
                <a:latin typeface="Calibri"/>
              </a:rPr>
              <a:t>Persistance </a:t>
            </a:r>
          </a:p>
          <a:p>
            <a:pPr algn="ctr" defTabSz="1189049">
              <a:defRPr/>
            </a:pPr>
            <a:r>
              <a:rPr lang="fr-FR" sz="1200">
                <a:solidFill>
                  <a:schemeClr val="bg1"/>
                </a:solidFill>
                <a:latin typeface="Calibri"/>
              </a:rPr>
              <a:t>« objet S3 »</a:t>
            </a:r>
          </a:p>
          <a:p>
            <a:pPr algn="ctr" defTabSz="1189049">
              <a:defRPr/>
            </a:pPr>
            <a:r>
              <a:rPr lang="fr-FR" sz="1200">
                <a:solidFill>
                  <a:schemeClr val="bg1"/>
                </a:solidFill>
                <a:latin typeface="Calibri"/>
              </a:rPr>
              <a:t>(multi DC )</a:t>
            </a:r>
            <a:endParaRPr lang="fr-FR" sz="1050">
              <a:solidFill>
                <a:schemeClr val="bg1"/>
              </a:solidFill>
              <a:latin typeface="Calibri"/>
            </a:endParaRPr>
          </a:p>
        </p:txBody>
      </p:sp>
      <p:pic>
        <p:nvPicPr>
          <p:cNvPr id="549119771" name="Google Shape;90;p4"/>
          <p:cNvPicPr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 flipH="1">
            <a:off x="5277236" y="4791305"/>
            <a:ext cx="404661" cy="404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449991" name="Google Shape;3602;p235"/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08301" y="5296512"/>
            <a:ext cx="555151" cy="626240"/>
          </a:xfrm>
          <a:prstGeom prst="rect">
            <a:avLst/>
          </a:prstGeom>
          <a:ln>
            <a:noFill/>
          </a:ln>
        </p:spPr>
      </p:pic>
      <p:pic>
        <p:nvPicPr>
          <p:cNvPr id="1458958595" name="Image 4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53586" y="6288796"/>
            <a:ext cx="1477962" cy="436960"/>
          </a:xfrm>
          <a:prstGeom prst="rect">
            <a:avLst/>
          </a:prstGeom>
        </p:spPr>
      </p:pic>
      <p:sp>
        <p:nvSpPr>
          <p:cNvPr id="342664936" name="Organigramme : Stockage interne 63"/>
          <p:cNvSpPr/>
          <p:nvPr/>
        </p:nvSpPr>
        <p:spPr bwMode="auto">
          <a:xfrm>
            <a:off x="4114863" y="1133370"/>
            <a:ext cx="2083379" cy="415485"/>
          </a:xfrm>
          <a:prstGeom prst="roundRect">
            <a:avLst>
              <a:gd name="adj" fmla="val 16667"/>
            </a:avLst>
          </a:prstGeom>
          <a:pattFill prst="dkUpDiag">
            <a:fgClr>
              <a:schemeClr val="accent1">
                <a:lumMod val="50000"/>
              </a:schemeClr>
            </a:fgClr>
            <a:bgClr>
              <a:schemeClr val="accent1">
                <a:lumMod val="75000"/>
              </a:schemeClr>
            </a:bgClr>
          </a:patt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189050">
              <a:defRPr/>
            </a:pPr>
            <a:r>
              <a:rPr lang="fr-FR" sz="1200" b="1">
                <a:solidFill>
                  <a:schemeClr val="bg1"/>
                </a:solidFill>
                <a:latin typeface="Calibri"/>
              </a:rPr>
              <a:t>Applications tierces hébergées au sein de l’infrastructure MI</a:t>
            </a:r>
          </a:p>
        </p:txBody>
      </p:sp>
      <p:sp>
        <p:nvSpPr>
          <p:cNvPr id="993240563" name="ZoneTexte 45"/>
          <p:cNvSpPr txBox="1"/>
          <p:nvPr/>
        </p:nvSpPr>
        <p:spPr bwMode="auto">
          <a:xfrm>
            <a:off x="5140369" y="5411495"/>
            <a:ext cx="1054692" cy="396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registry</a:t>
            </a:r>
            <a:endParaRPr sz="1000" b="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  <a:p>
            <a:pPr algn="r">
              <a:defRPr/>
            </a:pPr>
            <a:r>
              <a:rPr lang="fr-FR" sz="1000" b="0">
                <a:latin typeface="Open Sans"/>
                <a:ea typeface="Open Sans"/>
                <a:cs typeface="Open Sans"/>
              </a:rPr>
              <a:t>de reference</a:t>
            </a:r>
            <a:endParaRPr sz="1000" b="0">
              <a:latin typeface="Open Sans"/>
              <a:ea typeface="Open Sans"/>
              <a:cs typeface="Open Sans"/>
            </a:endParaRPr>
          </a:p>
        </p:txBody>
      </p:sp>
      <p:sp>
        <p:nvSpPr>
          <p:cNvPr id="1829312973" name="Rectangle à coins arrondis 46"/>
          <p:cNvSpPr/>
          <p:nvPr/>
        </p:nvSpPr>
        <p:spPr bwMode="auto">
          <a:xfrm>
            <a:off x="1791855" y="1325754"/>
            <a:ext cx="1634833" cy="2272915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chemeClr val="bg1">
                <a:lumMod val="50196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494794654" name="ZoneTexte 245"/>
          <p:cNvSpPr txBox="1"/>
          <p:nvPr/>
        </p:nvSpPr>
        <p:spPr bwMode="auto">
          <a:xfrm>
            <a:off x="2547725" y="1622336"/>
            <a:ext cx="775315" cy="23124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fr-FR"/>
            </a:defPPr>
            <a:lvl1pPr algn="ctr">
              <a:defRPr sz="900" b="1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1pPr>
          </a:lstStyle>
          <a:p>
            <a:pPr>
              <a:lnSpc>
                <a:spcPts val="957"/>
              </a:lnSpc>
              <a:defRPr/>
            </a:pPr>
            <a:r>
              <a:rPr lang="fr-FR" sz="900"/>
              <a:t>SAS fichier</a:t>
            </a:r>
            <a:endParaRPr/>
          </a:p>
          <a:p>
            <a:pPr>
              <a:lnSpc>
                <a:spcPts val="957"/>
              </a:lnSpc>
              <a:defRPr/>
            </a:pPr>
            <a:r>
              <a:rPr lang="fr-FR" sz="900"/>
              <a:t>(asynchrone)</a:t>
            </a:r>
          </a:p>
        </p:txBody>
      </p:sp>
      <p:sp>
        <p:nvSpPr>
          <p:cNvPr id="795337065" name="ZoneTexte 246"/>
          <p:cNvSpPr txBox="1"/>
          <p:nvPr/>
        </p:nvSpPr>
        <p:spPr bwMode="auto">
          <a:xfrm>
            <a:off x="2530261" y="2133927"/>
            <a:ext cx="775316" cy="1903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fr-FR"/>
            </a:defPPr>
            <a:lvl1pPr algn="ctr">
              <a:defRPr sz="900" b="1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r>
              <a:rPr lang="fr-FR" sz="900"/>
              <a:t>API GATEWAY</a:t>
            </a:r>
          </a:p>
          <a:p>
            <a:pPr>
              <a:defRPr/>
            </a:pPr>
            <a:r>
              <a:rPr lang="fr-FR" sz="900"/>
              <a:t>(synchrone)</a:t>
            </a:r>
          </a:p>
        </p:txBody>
      </p:sp>
      <p:sp>
        <p:nvSpPr>
          <p:cNvPr id="1576392057" name="ZoneTexte 247"/>
          <p:cNvSpPr txBox="1"/>
          <p:nvPr/>
        </p:nvSpPr>
        <p:spPr bwMode="auto">
          <a:xfrm>
            <a:off x="2433143" y="2669203"/>
            <a:ext cx="719643" cy="4196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fr-FR"/>
            </a:defPPr>
            <a:lvl1pPr algn="ctr">
              <a:defRPr sz="900" b="1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1pPr>
          </a:lstStyle>
          <a:p>
            <a:pPr>
              <a:lnSpc>
                <a:spcPct val="56999"/>
              </a:lnSpc>
              <a:defRPr/>
            </a:pPr>
            <a:r>
              <a:rPr lang="fr-FR" sz="900"/>
              <a:t>Notifications applicatives</a:t>
            </a:r>
          </a:p>
          <a:p>
            <a:pPr>
              <a:lnSpc>
                <a:spcPct val="56999"/>
              </a:lnSpc>
              <a:defRPr/>
            </a:pPr>
            <a:r>
              <a:rPr lang="fr-FR" sz="900"/>
              <a:t> asynchrone</a:t>
            </a:r>
          </a:p>
        </p:txBody>
      </p:sp>
      <p:sp>
        <p:nvSpPr>
          <p:cNvPr id="1747897021" name="Organigramme : Stockage interne 63"/>
          <p:cNvSpPr/>
          <p:nvPr/>
        </p:nvSpPr>
        <p:spPr bwMode="auto">
          <a:xfrm>
            <a:off x="1917407" y="6302837"/>
            <a:ext cx="733422" cy="218016"/>
          </a:xfrm>
          <a:prstGeom prst="roundRect">
            <a:avLst>
              <a:gd name="adj" fmla="val 16667"/>
            </a:avLst>
          </a:prstGeom>
          <a:pattFill prst="dk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35672" tIns="0" rIns="35672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189050">
              <a:defRPr/>
            </a:pPr>
            <a:r>
              <a:rPr lang="fr-FR" sz="1200">
                <a:solidFill>
                  <a:srgbClr val="1F497D">
                    <a:lumMod val="75000"/>
                  </a:srgbClr>
                </a:solidFill>
                <a:latin typeface="Calibri"/>
              </a:rPr>
              <a:t>Passage-x</a:t>
            </a:r>
          </a:p>
        </p:txBody>
      </p:sp>
      <p:sp>
        <p:nvSpPr>
          <p:cNvPr id="1530445416" name="Organigramme : Stockage interne 63"/>
          <p:cNvSpPr/>
          <p:nvPr/>
        </p:nvSpPr>
        <p:spPr bwMode="auto">
          <a:xfrm>
            <a:off x="1931265" y="6561675"/>
            <a:ext cx="733422" cy="218016"/>
          </a:xfrm>
          <a:prstGeom prst="roundRect">
            <a:avLst>
              <a:gd name="adj" fmla="val 16667"/>
            </a:avLst>
          </a:prstGeom>
          <a:pattFill prst="dk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35672" tIns="0" rIns="35672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189050">
              <a:defRPr/>
            </a:pPr>
            <a:r>
              <a:rPr lang="fr-FR" sz="1200">
                <a:solidFill>
                  <a:srgbClr val="1F497D">
                    <a:lumMod val="75000"/>
                  </a:srgbClr>
                </a:solidFill>
                <a:latin typeface="Calibri"/>
              </a:rPr>
              <a:t>Cheops</a:t>
            </a:r>
          </a:p>
        </p:txBody>
      </p:sp>
      <p:sp>
        <p:nvSpPr>
          <p:cNvPr id="1163942933" name="Organigramme : Stockage interne 63"/>
          <p:cNvSpPr/>
          <p:nvPr/>
        </p:nvSpPr>
        <p:spPr bwMode="auto">
          <a:xfrm>
            <a:off x="2717938" y="6309468"/>
            <a:ext cx="605106" cy="242886"/>
          </a:xfrm>
          <a:prstGeom prst="roundRect">
            <a:avLst>
              <a:gd name="adj" fmla="val 16667"/>
            </a:avLst>
          </a:prstGeom>
          <a:pattFill prst="dk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35672" tIns="0" rIns="35672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189050">
              <a:defRPr/>
            </a:pPr>
            <a:r>
              <a:rPr lang="fr-FR" sz="1200">
                <a:solidFill>
                  <a:srgbClr val="1F497D">
                    <a:lumMod val="75000"/>
                  </a:srgbClr>
                </a:solidFill>
                <a:latin typeface="Calibri"/>
              </a:rPr>
              <a:t>Proxima</a:t>
            </a:r>
          </a:p>
        </p:txBody>
      </p:sp>
      <p:cxnSp>
        <p:nvCxnSpPr>
          <p:cNvPr id="1257139042" name="Connecteur en angle 253"/>
          <p:cNvCxnSpPr>
            <a:cxnSpLocks/>
          </p:cNvCxnSpPr>
          <p:nvPr/>
        </p:nvCxnSpPr>
        <p:spPr bwMode="auto">
          <a:xfrm>
            <a:off x="3426687" y="3264410"/>
            <a:ext cx="1962432" cy="285021"/>
          </a:xfrm>
          <a:prstGeom prst="bentConnector3">
            <a:avLst>
              <a:gd name="adj1" fmla="val 21072"/>
            </a:avLst>
          </a:prstGeom>
          <a:ln w="28575" cap="flat" cmpd="sng" algn="ctr">
            <a:solidFill>
              <a:schemeClr val="accent3">
                <a:lumMod val="74901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3949124" name="Connecteur en angle 259"/>
          <p:cNvCxnSpPr>
            <a:cxnSpLocks/>
          </p:cNvCxnSpPr>
          <p:nvPr/>
        </p:nvCxnSpPr>
        <p:spPr bwMode="auto">
          <a:xfrm rot="10799922" flipV="1">
            <a:off x="3504416" y="4459662"/>
            <a:ext cx="1771607" cy="443886"/>
          </a:xfrm>
          <a:prstGeom prst="bentConnector3">
            <a:avLst>
              <a:gd name="adj1" fmla="val 68719"/>
            </a:avLst>
          </a:prstGeom>
          <a:ln w="3809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799728" name="Connecteur en angle 268"/>
          <p:cNvCxnSpPr>
            <a:cxnSpLocks/>
          </p:cNvCxnSpPr>
          <p:nvPr/>
        </p:nvCxnSpPr>
        <p:spPr bwMode="auto">
          <a:xfrm rot="10799922" flipV="1">
            <a:off x="3451077" y="1230282"/>
            <a:ext cx="663781" cy="8290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983503" name="Connecteur en angle 272"/>
          <p:cNvCxnSpPr>
            <a:cxnSpLocks/>
          </p:cNvCxnSpPr>
          <p:nvPr/>
        </p:nvCxnSpPr>
        <p:spPr bwMode="auto">
          <a:xfrm rot="10799922" flipV="1">
            <a:off x="3455703" y="1401151"/>
            <a:ext cx="663781" cy="82908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4117184" name="ZoneTexte 273"/>
          <p:cNvSpPr txBox="1"/>
          <p:nvPr/>
        </p:nvSpPr>
        <p:spPr bwMode="auto">
          <a:xfrm rot="20622183">
            <a:off x="-77608" y="4374045"/>
            <a:ext cx="590909" cy="1350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fr-FR"/>
            </a:defPPr>
            <a:lvl1pPr algn="ctr">
              <a:defRPr sz="900" b="1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r>
              <a:rPr lang="fr-FR" sz="900"/>
              <a:t>kerberos ?</a:t>
            </a:r>
          </a:p>
        </p:txBody>
      </p:sp>
      <p:sp>
        <p:nvSpPr>
          <p:cNvPr id="914452356" name="ZoneTexte 274"/>
          <p:cNvSpPr txBox="1"/>
          <p:nvPr/>
        </p:nvSpPr>
        <p:spPr bwMode="auto">
          <a:xfrm rot="20622183">
            <a:off x="-108567" y="5398845"/>
            <a:ext cx="590909" cy="1350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fr-FR"/>
            </a:defPPr>
            <a:lvl1pPr algn="ctr">
              <a:defRPr sz="900" b="1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r>
              <a:rPr lang="fr-FR" sz="900"/>
              <a:t>kerberos ?</a:t>
            </a:r>
          </a:p>
        </p:txBody>
      </p:sp>
      <p:cxnSp>
        <p:nvCxnSpPr>
          <p:cNvPr id="712477132" name="Connecteur en angle 275"/>
          <p:cNvCxnSpPr>
            <a:cxnSpLocks/>
            <a:endCxn id="128762189" idx="2"/>
          </p:cNvCxnSpPr>
          <p:nvPr/>
        </p:nvCxnSpPr>
        <p:spPr bwMode="auto">
          <a:xfrm flipV="1">
            <a:off x="3418444" y="1916919"/>
            <a:ext cx="596883" cy="13751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056206" name="Connecteur en angle 95"/>
          <p:cNvCxnSpPr>
            <a:cxnSpLocks/>
            <a:endCxn id="1745607065" idx="3"/>
          </p:cNvCxnSpPr>
          <p:nvPr/>
        </p:nvCxnSpPr>
        <p:spPr bwMode="auto">
          <a:xfrm rot="16199895" flipV="1">
            <a:off x="8643458" y="4820958"/>
            <a:ext cx="1693784" cy="1169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201265" name="Rectangle à coins arrondis 288"/>
          <p:cNvSpPr/>
          <p:nvPr/>
        </p:nvSpPr>
        <p:spPr bwMode="auto">
          <a:xfrm rot="16199895">
            <a:off x="4809511" y="3823012"/>
            <a:ext cx="1397072" cy="32733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200"/>
              <a:t>Load balancer k8s</a:t>
            </a:r>
          </a:p>
        </p:txBody>
      </p:sp>
      <p:sp>
        <p:nvSpPr>
          <p:cNvPr id="1715868115" name="ZoneTexte 292"/>
          <p:cNvSpPr txBox="1"/>
          <p:nvPr/>
        </p:nvSpPr>
        <p:spPr bwMode="auto">
          <a:xfrm>
            <a:off x="5742914" y="5251113"/>
            <a:ext cx="590909" cy="1350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fr-FR"/>
            </a:defPPr>
            <a:lvl1pPr algn="ctr">
              <a:defRPr sz="900" b="1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r>
              <a:rPr lang="fr-FR" sz="900"/>
              <a:t>Mono DC</a:t>
            </a:r>
          </a:p>
        </p:txBody>
      </p:sp>
      <p:pic>
        <p:nvPicPr>
          <p:cNvPr id="1509375258" name="Google Shape;3602;p235"/>
          <p:cNvPicPr/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23767" y="5301042"/>
            <a:ext cx="550872" cy="617179"/>
          </a:xfrm>
          <a:prstGeom prst="rect">
            <a:avLst/>
          </a:prstGeom>
          <a:ln>
            <a:noFill/>
          </a:ln>
        </p:spPr>
      </p:pic>
      <p:cxnSp>
        <p:nvCxnSpPr>
          <p:cNvPr id="2129692314" name="Connecteur en angle 299"/>
          <p:cNvCxnSpPr>
            <a:cxnSpLocks/>
            <a:endCxn id="1427633519" idx="1"/>
          </p:cNvCxnSpPr>
          <p:nvPr/>
        </p:nvCxnSpPr>
        <p:spPr bwMode="auto">
          <a:xfrm flipV="1">
            <a:off x="5922185" y="6078259"/>
            <a:ext cx="2254248" cy="359048"/>
          </a:xfrm>
          <a:prstGeom prst="bentConnector3">
            <a:avLst>
              <a:gd name="adj1" fmla="val 78169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7980368" name="ZoneTexte 304"/>
          <p:cNvSpPr txBox="1"/>
          <p:nvPr/>
        </p:nvSpPr>
        <p:spPr bwMode="auto">
          <a:xfrm>
            <a:off x="5395248" y="1682022"/>
            <a:ext cx="960660" cy="4539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fr-FR"/>
            </a:defPPr>
            <a:lvl1pPr algn="ctr">
              <a:defRPr sz="900" b="1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r>
              <a:rPr lang="fr-FR" sz="900"/>
              <a:t>Référentiels / ressources</a:t>
            </a:r>
          </a:p>
          <a:p>
            <a:pPr>
              <a:defRPr/>
            </a:pPr>
            <a:r>
              <a:rPr lang="fr-FR" sz="900"/>
              <a:t> Internes</a:t>
            </a:r>
          </a:p>
        </p:txBody>
      </p:sp>
      <p:sp>
        <p:nvSpPr>
          <p:cNvPr id="660424437" name="Organigramme : Données 305"/>
          <p:cNvSpPr/>
          <p:nvPr/>
        </p:nvSpPr>
        <p:spPr bwMode="auto">
          <a:xfrm>
            <a:off x="1134" y="959553"/>
            <a:ext cx="1554966" cy="303912"/>
          </a:xfrm>
          <a:prstGeom prst="flowChartInputOutpu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39778">
              <a:defRPr/>
            </a:pPr>
            <a:endParaRPr lang="fr-FR" sz="135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697758320" name="Groupe 306"/>
          <p:cNvGrpSpPr/>
          <p:nvPr/>
        </p:nvGrpSpPr>
        <p:grpSpPr bwMode="auto">
          <a:xfrm>
            <a:off x="988309" y="700146"/>
            <a:ext cx="453177" cy="408474"/>
            <a:chOff x="8738588" y="2383696"/>
            <a:chExt cx="457308" cy="412200"/>
          </a:xfrm>
        </p:grpSpPr>
        <p:sp>
          <p:nvSpPr>
            <p:cNvPr id="1933219483" name="Cube 307"/>
            <p:cNvSpPr/>
            <p:nvPr/>
          </p:nvSpPr>
          <p:spPr bwMode="auto">
            <a:xfrm>
              <a:off x="8738588" y="2561455"/>
              <a:ext cx="223724" cy="232731"/>
            </a:xfrm>
            <a:prstGeom prst="cube">
              <a:avLst>
                <a:gd name="adj" fmla="val 25000"/>
              </a:avLst>
            </a:prstGeom>
            <a:gradFill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lIns="0" tIns="0" rIns="0" bIns="0" rtlCol="0" anchor="b" anchorCtr="1"/>
            <a:lstStyle/>
            <a:p>
              <a:pPr algn="ctr" defTabSz="1189050">
                <a:defRPr/>
              </a:pPr>
              <a:r>
                <a:rPr lang="fr-FR" sz="1200" b="1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R</a:t>
              </a:r>
              <a:endParaRPr/>
            </a:p>
          </p:txBody>
        </p:sp>
        <p:sp>
          <p:nvSpPr>
            <p:cNvPr id="337879075" name="Cube 308"/>
            <p:cNvSpPr/>
            <p:nvPr/>
          </p:nvSpPr>
          <p:spPr bwMode="auto">
            <a:xfrm>
              <a:off x="8972174" y="2563164"/>
              <a:ext cx="223724" cy="232731"/>
            </a:xfrm>
            <a:prstGeom prst="cube">
              <a:avLst>
                <a:gd name="adj" fmla="val 25000"/>
              </a:avLst>
            </a:prstGeom>
            <a:gradFill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lIns="0" tIns="0" rIns="0" bIns="0" rtlCol="0" anchor="b" anchorCtr="1"/>
            <a:lstStyle/>
            <a:p>
              <a:pPr algn="ctr" defTabSz="1189050">
                <a:defRPr/>
              </a:pPr>
              <a:r>
                <a:rPr lang="fr-FR" sz="1200" b="1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R</a:t>
              </a:r>
              <a:endParaRPr/>
            </a:p>
          </p:txBody>
        </p:sp>
        <p:sp>
          <p:nvSpPr>
            <p:cNvPr id="1823895694" name="Cube 309"/>
            <p:cNvSpPr/>
            <p:nvPr/>
          </p:nvSpPr>
          <p:spPr bwMode="auto">
            <a:xfrm>
              <a:off x="8873448" y="2383696"/>
              <a:ext cx="223724" cy="232731"/>
            </a:xfrm>
            <a:prstGeom prst="cube">
              <a:avLst>
                <a:gd name="adj" fmla="val 25000"/>
              </a:avLst>
            </a:prstGeom>
            <a:gradFill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lIns="0" tIns="0" rIns="0" bIns="0" rtlCol="0" anchor="b" anchorCtr="1"/>
            <a:lstStyle/>
            <a:p>
              <a:pPr algn="ctr" defTabSz="1189050">
                <a:defRPr/>
              </a:pPr>
              <a:r>
                <a:rPr lang="fr-FR" sz="1200" b="1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R</a:t>
              </a:r>
              <a:endParaRPr/>
            </a:p>
          </p:txBody>
        </p:sp>
      </p:grpSp>
      <p:sp>
        <p:nvSpPr>
          <p:cNvPr id="517380714" name="Cylindre 310"/>
          <p:cNvSpPr/>
          <p:nvPr/>
        </p:nvSpPr>
        <p:spPr bwMode="auto">
          <a:xfrm>
            <a:off x="184207" y="750699"/>
            <a:ext cx="298072" cy="357921"/>
          </a:xfrm>
          <a:prstGeom prst="can">
            <a:avLst>
              <a:gd name="adj" fmla="val 25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339778">
              <a:defRPr/>
            </a:pPr>
            <a:r>
              <a:rPr lang="fr-FR" sz="1100" b="1">
                <a:solidFill>
                  <a:srgbClr val="ED7D31">
                    <a:lumMod val="50000"/>
                  </a:srgbClr>
                </a:solidFill>
                <a:latin typeface="Calibri"/>
              </a:rPr>
              <a:t>REF</a:t>
            </a:r>
            <a:endParaRPr/>
          </a:p>
        </p:txBody>
      </p:sp>
      <p:sp>
        <p:nvSpPr>
          <p:cNvPr id="1740069781" name="Organigramme : Carte perforée 311"/>
          <p:cNvSpPr/>
          <p:nvPr/>
        </p:nvSpPr>
        <p:spPr bwMode="auto">
          <a:xfrm>
            <a:off x="589324" y="758199"/>
            <a:ext cx="365828" cy="350415"/>
          </a:xfrm>
          <a:prstGeom prst="flowChartPunchedCard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rtlCol="0" anchor="b" anchorCtr="1"/>
          <a:lstStyle/>
          <a:p>
            <a:pPr algn="ctr" defTabSz="1189050">
              <a:defRPr/>
            </a:pPr>
            <a:r>
              <a:rPr lang="fr-FR" sz="1050">
                <a:solidFill>
                  <a:srgbClr val="1F497D">
                    <a:lumMod val="75000"/>
                  </a:srgbClr>
                </a:solidFill>
                <a:latin typeface="Calibri"/>
              </a:rPr>
              <a:t>Data sets</a:t>
            </a:r>
            <a:endParaRPr/>
          </a:p>
        </p:txBody>
      </p:sp>
      <p:cxnSp>
        <p:nvCxnSpPr>
          <p:cNvPr id="103147797" name="Connecteur en angle 312"/>
          <p:cNvCxnSpPr>
            <a:cxnSpLocks/>
            <a:stCxn id="14948292" idx="3"/>
            <a:endCxn id="1829312973" idx="1"/>
          </p:cNvCxnSpPr>
          <p:nvPr/>
        </p:nvCxnSpPr>
        <p:spPr bwMode="auto">
          <a:xfrm>
            <a:off x="1061103" y="1847736"/>
            <a:ext cx="730746" cy="61447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7810473" name="Connecteur en angle 317"/>
          <p:cNvCxnSpPr>
            <a:cxnSpLocks/>
            <a:stCxn id="660424437" idx="5"/>
          </p:cNvCxnSpPr>
          <p:nvPr/>
        </p:nvCxnSpPr>
        <p:spPr bwMode="auto">
          <a:xfrm>
            <a:off x="1400602" y="1111509"/>
            <a:ext cx="751268" cy="198176"/>
          </a:xfrm>
          <a:prstGeom prst="bentConnector3">
            <a:avLst>
              <a:gd name="adj1" fmla="val 102113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7640887" name="Connecteur en angle 319"/>
          <p:cNvCxnSpPr>
            <a:cxnSpLocks/>
            <a:stCxn id="1063303423" idx="6"/>
            <a:endCxn id="1114430491" idx="1"/>
          </p:cNvCxnSpPr>
          <p:nvPr/>
        </p:nvCxnSpPr>
        <p:spPr bwMode="auto">
          <a:xfrm>
            <a:off x="979453" y="3165250"/>
            <a:ext cx="529016" cy="1657257"/>
          </a:xfrm>
          <a:prstGeom prst="bentConnector3">
            <a:avLst>
              <a:gd name="adj1" fmla="val 6710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481318" name="Connecteur en angle 320"/>
          <p:cNvCxnSpPr>
            <a:cxnSpLocks/>
            <a:stCxn id="1814542228" idx="6"/>
            <a:endCxn id="1114430491" idx="1"/>
          </p:cNvCxnSpPr>
          <p:nvPr/>
        </p:nvCxnSpPr>
        <p:spPr bwMode="auto">
          <a:xfrm>
            <a:off x="992153" y="4727349"/>
            <a:ext cx="516316" cy="9516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672559" name="Connecteur en angle 321"/>
          <p:cNvCxnSpPr>
            <a:cxnSpLocks/>
            <a:stCxn id="980565473" idx="6"/>
            <a:endCxn id="1114430491" idx="1"/>
          </p:cNvCxnSpPr>
          <p:nvPr/>
        </p:nvCxnSpPr>
        <p:spPr bwMode="auto">
          <a:xfrm flipV="1">
            <a:off x="1006796" y="4822510"/>
            <a:ext cx="501673" cy="898623"/>
          </a:xfrm>
          <a:prstGeom prst="bentConnector3">
            <a:avLst>
              <a:gd name="adj1" fmla="val 6341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8951013" name="Connecteur en angle 328"/>
          <p:cNvCxnSpPr>
            <a:cxnSpLocks/>
          </p:cNvCxnSpPr>
          <p:nvPr/>
        </p:nvCxnSpPr>
        <p:spPr bwMode="auto">
          <a:xfrm>
            <a:off x="3426687" y="2937160"/>
            <a:ext cx="1928055" cy="45571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3">
                <a:lumMod val="74901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734180" name="ZoneTexte 3"/>
          <p:cNvSpPr txBox="1"/>
          <p:nvPr/>
        </p:nvSpPr>
        <p:spPr bwMode="auto">
          <a:xfrm>
            <a:off x="8374835" y="440950"/>
            <a:ext cx="3577928" cy="548674"/>
          </a:xfrm>
          <a:prstGeom prst="rect">
            <a:avLst/>
          </a:prstGeom>
          <a:noFill/>
          <a:ln w="6349">
            <a:solidFill>
              <a:srgbClr val="244161"/>
            </a:solidFill>
            <a:prstDash val="sysDot"/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1000"/>
              <a:t>Notes :</a:t>
            </a:r>
          </a:p>
          <a:p>
            <a:pPr>
              <a:defRPr/>
            </a:pPr>
            <a:r>
              <a:rPr lang="fr-FR" sz="1000"/>
              <a:t>- les flux http/s sont privilégiés</a:t>
            </a:r>
          </a:p>
          <a:p>
            <a:pPr>
              <a:defRPr/>
            </a:pPr>
            <a:r>
              <a:rPr lang="fr-FR" sz="1000"/>
              <a:t>- les services communs peuvent différer selon les ministères</a:t>
            </a:r>
          </a:p>
        </p:txBody>
      </p:sp>
      <p:cxnSp>
        <p:nvCxnSpPr>
          <p:cNvPr id="1516261134" name="Connecteur en angle 92"/>
          <p:cNvCxnSpPr>
            <a:cxnSpLocks/>
            <a:stCxn id="346521149" idx="1"/>
          </p:cNvCxnSpPr>
          <p:nvPr/>
        </p:nvCxnSpPr>
        <p:spPr bwMode="auto">
          <a:xfrm rot="10799922">
            <a:off x="970566" y="2932454"/>
            <a:ext cx="930484" cy="40681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0476372" name="Organigramme : Stockage interne 63"/>
          <p:cNvSpPr/>
          <p:nvPr/>
        </p:nvSpPr>
        <p:spPr bwMode="auto">
          <a:xfrm>
            <a:off x="10123805" y="4863096"/>
            <a:ext cx="1828958" cy="415485"/>
          </a:xfrm>
          <a:prstGeom prst="roundRect">
            <a:avLst>
              <a:gd name="adj" fmla="val 16667"/>
            </a:avLst>
          </a:prstGeom>
          <a:pattFill prst="dkUpDiag">
            <a:fgClr>
              <a:schemeClr val="bg1">
                <a:lumMod val="65000"/>
              </a:schemeClr>
            </a:fgClr>
            <a:bgClr>
              <a:schemeClr val="tx1">
                <a:lumMod val="50000"/>
                <a:lumOff val="50000"/>
              </a:schemeClr>
            </a:bgClr>
          </a:pattFill>
          <a:ln w="9525" cap="flat" cmpd="sng" algn="ctr">
            <a:solidFill>
              <a:schemeClr val="tx1">
                <a:lumMod val="50196"/>
                <a:lumOff val="49804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189050">
              <a:defRPr/>
            </a:pPr>
            <a:r>
              <a:rPr lang="fr-FR" sz="1200" b="1">
                <a:solidFill>
                  <a:schemeClr val="bg1"/>
                </a:solidFill>
                <a:latin typeface="Calibri"/>
              </a:rPr>
              <a:t>Collecteur Logs</a:t>
            </a:r>
          </a:p>
        </p:txBody>
      </p:sp>
      <p:sp>
        <p:nvSpPr>
          <p:cNvPr id="452127223" name="Organigramme : Stockage interne 63"/>
          <p:cNvSpPr/>
          <p:nvPr/>
        </p:nvSpPr>
        <p:spPr bwMode="auto">
          <a:xfrm>
            <a:off x="11041623" y="1222992"/>
            <a:ext cx="975177" cy="415485"/>
          </a:xfrm>
          <a:prstGeom prst="roundRect">
            <a:avLst>
              <a:gd name="adj" fmla="val 16667"/>
            </a:avLst>
          </a:prstGeom>
          <a:pattFill prst="dkUpDiag">
            <a:fgClr>
              <a:schemeClr val="bg1">
                <a:lumMod val="65000"/>
              </a:schemeClr>
            </a:fgClr>
            <a:bgClr>
              <a:schemeClr val="accent1">
                <a:lumMod val="75000"/>
              </a:schemeClr>
            </a:bgClr>
          </a:pattFill>
          <a:ln w="9525" cap="flat" cmpd="sng" algn="ctr">
            <a:solidFill>
              <a:schemeClr val="tx1">
                <a:lumMod val="50196"/>
                <a:lumOff val="49804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189050">
              <a:defRPr/>
            </a:pPr>
            <a:r>
              <a:rPr lang="fr-FR" sz="1200" b="1">
                <a:solidFill>
                  <a:schemeClr val="bg1"/>
                </a:solidFill>
                <a:latin typeface="Calibri"/>
              </a:rPr>
              <a:t>SIEM</a:t>
            </a:r>
          </a:p>
        </p:txBody>
      </p:sp>
      <p:cxnSp>
        <p:nvCxnSpPr>
          <p:cNvPr id="1503744489" name="Connecteur en angle 100"/>
          <p:cNvCxnSpPr>
            <a:cxnSpLocks/>
          </p:cNvCxnSpPr>
          <p:nvPr/>
        </p:nvCxnSpPr>
        <p:spPr bwMode="auto">
          <a:xfrm rot="16199895" flipV="1">
            <a:off x="10087926" y="3041319"/>
            <a:ext cx="3225795" cy="336555"/>
          </a:xfrm>
          <a:prstGeom prst="bentConnector3">
            <a:avLst>
              <a:gd name="adj1" fmla="val 84297"/>
            </a:avLst>
          </a:prstGeom>
          <a:ln w="9525" cap="flat" cmpd="sng" algn="ctr">
            <a:solidFill>
              <a:schemeClr val="tx1">
                <a:lumMod val="50196"/>
                <a:lumOff val="49804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842579" name="Organigramme : Stockage interne 63"/>
          <p:cNvSpPr/>
          <p:nvPr/>
        </p:nvSpPr>
        <p:spPr bwMode="auto">
          <a:xfrm>
            <a:off x="10758917" y="5563616"/>
            <a:ext cx="1378327" cy="947889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189050">
              <a:defRPr/>
            </a:pPr>
            <a:r>
              <a:rPr lang="fr-FR" sz="1200" b="1">
                <a:solidFill>
                  <a:schemeClr val="tx1"/>
                </a:solidFill>
                <a:latin typeface="Calibri"/>
              </a:rPr>
              <a:t>Orchestration de provisionning dans l’infrastructure légacy</a:t>
            </a:r>
          </a:p>
        </p:txBody>
      </p:sp>
      <p:cxnSp>
        <p:nvCxnSpPr>
          <p:cNvPr id="871367778" name="Connecteur en angle 101"/>
          <p:cNvCxnSpPr>
            <a:cxnSpLocks/>
            <a:stCxn id="1427633519" idx="3"/>
            <a:endCxn id="701842579" idx="1"/>
          </p:cNvCxnSpPr>
          <p:nvPr/>
        </p:nvCxnSpPr>
        <p:spPr bwMode="auto">
          <a:xfrm flipV="1">
            <a:off x="10292384" y="6037562"/>
            <a:ext cx="466533" cy="406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9245123" name="ZoneTexte 102"/>
          <p:cNvSpPr txBox="1"/>
          <p:nvPr/>
        </p:nvSpPr>
        <p:spPr bwMode="auto">
          <a:xfrm>
            <a:off x="2226875" y="3242119"/>
            <a:ext cx="1096166" cy="25592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fr-FR"/>
            </a:defPPr>
            <a:lvl1pPr algn="ctr">
              <a:defRPr sz="900" b="1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r>
              <a:rPr lang="fr-FR" sz="900"/>
              <a:t>Notifications</a:t>
            </a:r>
            <a:endParaRPr/>
          </a:p>
          <a:p>
            <a:pPr>
              <a:defRPr/>
            </a:pPr>
            <a:r>
              <a:rPr lang="fr-FR" sz="900"/>
              <a:t>usagers (mails, autre..)</a:t>
            </a:r>
          </a:p>
        </p:txBody>
      </p:sp>
      <p:sp>
        <p:nvSpPr>
          <p:cNvPr id="1691964320" name="Ellipse 11"/>
          <p:cNvSpPr/>
          <p:nvPr/>
        </p:nvSpPr>
        <p:spPr bwMode="auto">
          <a:xfrm>
            <a:off x="5834809" y="5921699"/>
            <a:ext cx="876204" cy="866835"/>
          </a:xfrm>
          <a:prstGeom prst="ellipse">
            <a:avLst/>
          </a:prstGeom>
          <a:pattFill prst="dkUpDiag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5"/>
          </a:fontRef>
        </p:style>
        <p:txBody>
          <a:bodyPr lIns="35672" tIns="0" rIns="35672" bIns="0" rtlCol="0" anchor="ctr" anchorCtr="0"/>
          <a:lstStyle/>
          <a:p>
            <a:pPr algn="ctr" defTabSz="1189050">
              <a:defRPr/>
            </a:pPr>
            <a:r>
              <a:rPr lang="fr-FR" sz="1200">
                <a:solidFill>
                  <a:srgbClr val="1F497D">
                    <a:lumMod val="75000"/>
                  </a:srgbClr>
                </a:solidFill>
                <a:latin typeface="Calibri"/>
              </a:rPr>
              <a:t>Usine</a:t>
            </a:r>
          </a:p>
          <a:p>
            <a:pPr algn="ctr" defTabSz="1189050">
              <a:defRPr/>
            </a:pPr>
            <a:r>
              <a:rPr lang="fr-FR" sz="1200">
                <a:solidFill>
                  <a:srgbClr val="1F497D">
                    <a:lumMod val="75000"/>
                  </a:srgbClr>
                </a:solidFill>
                <a:latin typeface="Calibri"/>
              </a:rPr>
              <a:t>logicielle</a:t>
            </a:r>
          </a:p>
        </p:txBody>
      </p:sp>
      <p:pic>
        <p:nvPicPr>
          <p:cNvPr id="919128539" name="Image 4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6656766" y="6008077"/>
            <a:ext cx="595323" cy="466385"/>
          </a:xfrm>
          <a:prstGeom prst="rect">
            <a:avLst/>
          </a:prstGeom>
        </p:spPr>
      </p:pic>
      <p:sp>
        <p:nvSpPr>
          <p:cNvPr id="2109145349" name="Organigramme : Stockage interne 32"/>
          <p:cNvSpPr/>
          <p:nvPr/>
        </p:nvSpPr>
        <p:spPr bwMode="auto">
          <a:xfrm>
            <a:off x="10070444" y="3425958"/>
            <a:ext cx="1670541" cy="804375"/>
          </a:xfrm>
          <a:prstGeom prst="roundRect">
            <a:avLst>
              <a:gd name="adj" fmla="val 16667"/>
            </a:avLst>
          </a:prstGeom>
          <a:pattFill prst="dkUpDiag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75000"/>
              </a:schemeClr>
            </a:bgClr>
          </a:patt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189050">
              <a:defRPr/>
            </a:pPr>
            <a:r>
              <a:rPr lang="fr-FR" sz="1400" b="0">
                <a:solidFill>
                  <a:schemeClr val="bg1"/>
                </a:solidFill>
                <a:latin typeface="Calibri"/>
              </a:rPr>
              <a:t>Autre</a:t>
            </a:r>
            <a:endParaRPr sz="1400" b="0">
              <a:solidFill>
                <a:schemeClr val="bg1"/>
              </a:solidFill>
              <a:latin typeface="Calibri"/>
            </a:endParaRPr>
          </a:p>
          <a:p>
            <a:pPr algn="ctr" defTabSz="1189050">
              <a:defRPr/>
            </a:pPr>
            <a:r>
              <a:rPr lang="fr-FR" sz="1400" b="0">
                <a:solidFill>
                  <a:schemeClr val="bg1"/>
                </a:solidFill>
                <a:latin typeface="Calibri"/>
              </a:rPr>
              <a:t> cluster </a:t>
            </a:r>
            <a:r>
              <a:rPr lang="fr-FR" sz="1400" b="0" i="0" u="none" strike="noStrike" cap="none" spc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kube</a:t>
            </a:r>
          </a:p>
          <a:p>
            <a:pPr algn="ctr" defTabSz="1189049">
              <a:defRPr/>
            </a:pPr>
            <a:r>
              <a:rPr lang="fr-FR" sz="1400" b="0" i="0" u="none" strike="noStrike" cap="none" spc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(optionnel)</a:t>
            </a:r>
            <a:endParaRPr sz="800" b="0">
              <a:solidFill>
                <a:schemeClr val="bg1"/>
              </a:solidFill>
              <a:latin typeface="Calibri"/>
            </a:endParaRPr>
          </a:p>
        </p:txBody>
      </p:sp>
      <p:cxnSp>
        <p:nvCxnSpPr>
          <p:cNvPr id="466653634" name="Connecteur en angle 95"/>
          <p:cNvCxnSpPr>
            <a:cxnSpLocks/>
          </p:cNvCxnSpPr>
          <p:nvPr/>
        </p:nvCxnSpPr>
        <p:spPr bwMode="auto">
          <a:xfrm rot="16199895">
            <a:off x="8992886" y="4689126"/>
            <a:ext cx="1693783" cy="347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660444" name="Connecteur en angle 95"/>
          <p:cNvCxnSpPr>
            <a:cxnSpLocks/>
          </p:cNvCxnSpPr>
          <p:nvPr/>
        </p:nvCxnSpPr>
        <p:spPr bwMode="auto">
          <a:xfrm rot="10799922" flipV="1">
            <a:off x="9846649" y="5070837"/>
            <a:ext cx="280491" cy="548910"/>
          </a:xfrm>
          <a:prstGeom prst="bentConnector2">
            <a:avLst/>
          </a:prstGeom>
          <a:ln w="9525" cap="flat" cmpd="sng" algn="ctr">
            <a:solidFill>
              <a:schemeClr val="tx1">
                <a:lumMod val="50196"/>
                <a:lumOff val="49804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569729" name="Connecteur en angle 328"/>
          <p:cNvCxnSpPr>
            <a:cxnSpLocks/>
            <a:endCxn id="610238166" idx="1"/>
          </p:cNvCxnSpPr>
          <p:nvPr/>
        </p:nvCxnSpPr>
        <p:spPr bwMode="auto">
          <a:xfrm flipV="1">
            <a:off x="3457566" y="2461551"/>
            <a:ext cx="3969968" cy="302901"/>
          </a:xfrm>
          <a:prstGeom prst="bentConnector3">
            <a:avLst>
              <a:gd name="adj1" fmla="val 77276"/>
            </a:avLst>
          </a:prstGeom>
          <a:ln w="19049" cap="flat" cmpd="sng" algn="ctr">
            <a:solidFill>
              <a:schemeClr val="accent3">
                <a:lumMod val="74901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7506737" name="ZoneTexte 84"/>
          <p:cNvSpPr txBox="1"/>
          <p:nvPr/>
        </p:nvSpPr>
        <p:spPr bwMode="auto">
          <a:xfrm>
            <a:off x="2216705" y="669568"/>
            <a:ext cx="1116504" cy="64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200"/>
              <a:t>systèmes d’échanges de bordure</a:t>
            </a:r>
          </a:p>
        </p:txBody>
      </p:sp>
      <p:cxnSp>
        <p:nvCxnSpPr>
          <p:cNvPr id="330704886" name="Connecteur en angle 328"/>
          <p:cNvCxnSpPr>
            <a:cxnSpLocks/>
            <a:stCxn id="1745607065" idx="0"/>
            <a:endCxn id="610238166" idx="2"/>
          </p:cNvCxnSpPr>
          <p:nvPr/>
        </p:nvCxnSpPr>
        <p:spPr bwMode="auto">
          <a:xfrm rot="16199895">
            <a:off x="7441652" y="2802357"/>
            <a:ext cx="533925" cy="647109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773102" name="Cylindre 551773101"/>
          <p:cNvSpPr/>
          <p:nvPr/>
        </p:nvSpPr>
        <p:spPr bwMode="auto">
          <a:xfrm>
            <a:off x="8017980" y="4863096"/>
            <a:ext cx="524997" cy="487497"/>
          </a:xfrm>
          <a:prstGeom prst="can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675477514" name="ZoneTexte 1675477513"/>
          <p:cNvSpPr txBox="1"/>
          <p:nvPr/>
        </p:nvSpPr>
        <p:spPr bwMode="auto">
          <a:xfrm>
            <a:off x="8539259" y="4858479"/>
            <a:ext cx="960951" cy="48009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lnSpc>
                <a:spcPts val="1017"/>
              </a:lnSpc>
              <a:defRPr/>
            </a:pPr>
            <a:r>
              <a:rPr lang="fr-FR" sz="1200">
                <a:solidFill>
                  <a:schemeClr val="tx1"/>
                </a:solidFill>
                <a:latin typeface="Calibri"/>
              </a:rPr>
              <a:t>Persistance</a:t>
            </a:r>
          </a:p>
          <a:p>
            <a:pPr algn="l">
              <a:lnSpc>
                <a:spcPts val="1017"/>
              </a:lnSpc>
              <a:defRPr/>
            </a:pPr>
            <a:r>
              <a:rPr lang="fr-FR" sz="1200">
                <a:solidFill>
                  <a:schemeClr val="tx1"/>
                </a:solidFill>
                <a:latin typeface="Calibri"/>
              </a:rPr>
              <a:t>volumes</a:t>
            </a:r>
          </a:p>
          <a:p>
            <a:pPr algn="l">
              <a:lnSpc>
                <a:spcPts val="1017"/>
              </a:lnSpc>
              <a:defRPr/>
            </a:pPr>
            <a:r>
              <a:rPr lang="fr-FR" sz="1200">
                <a:solidFill>
                  <a:schemeClr val="tx1"/>
                </a:solidFill>
                <a:latin typeface="Calibri"/>
              </a:rPr>
              <a:t>(bloc)</a:t>
            </a:r>
            <a:endParaRPr sz="1200">
              <a:solidFill>
                <a:schemeClr val="tx1"/>
              </a:solidFill>
            </a:endParaRPr>
          </a:p>
        </p:txBody>
      </p:sp>
      <p:sp>
        <p:nvSpPr>
          <p:cNvPr id="321273667" name="ZoneTexte 304"/>
          <p:cNvSpPr txBox="1"/>
          <p:nvPr/>
        </p:nvSpPr>
        <p:spPr bwMode="auto">
          <a:xfrm>
            <a:off x="217842" y="142857"/>
            <a:ext cx="960660" cy="4539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fr-FR"/>
            </a:defPPr>
            <a:lvl1pPr algn="ctr">
              <a:defRPr sz="900" b="1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r>
              <a:rPr lang="fr-FR" sz="900"/>
              <a:t>Référentiels / ressources</a:t>
            </a:r>
          </a:p>
          <a:p>
            <a:pPr>
              <a:defRPr/>
            </a:pPr>
            <a:r>
              <a:rPr lang="fr-FR" sz="900"/>
              <a:t> externes</a:t>
            </a:r>
          </a:p>
        </p:txBody>
      </p:sp>
      <p:sp>
        <p:nvSpPr>
          <p:cNvPr id="596326576" name="ZoneTexte 45"/>
          <p:cNvSpPr txBox="1"/>
          <p:nvPr/>
        </p:nvSpPr>
        <p:spPr bwMode="auto">
          <a:xfrm>
            <a:off x="7096384" y="5396254"/>
            <a:ext cx="912950" cy="426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1100"/>
              <a:t>registry de</a:t>
            </a:r>
          </a:p>
          <a:p>
            <a:pPr>
              <a:defRPr/>
            </a:pPr>
            <a:r>
              <a:rPr lang="fr-FR" sz="1100"/>
              <a:t>l’application</a:t>
            </a:r>
          </a:p>
        </p:txBody>
      </p:sp>
      <p:sp>
        <p:nvSpPr>
          <p:cNvPr id="1427633519" name="Organigramme : Stockage interne 32"/>
          <p:cNvSpPr/>
          <p:nvPr/>
        </p:nvSpPr>
        <p:spPr bwMode="auto">
          <a:xfrm>
            <a:off x="8176437" y="5614120"/>
            <a:ext cx="2115945" cy="928278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189050">
              <a:lnSpc>
                <a:spcPts val="1697"/>
              </a:lnSpc>
              <a:defRPr/>
            </a:pPr>
            <a:r>
              <a:rPr lang="fr-FR" sz="2000" b="1">
                <a:solidFill>
                  <a:schemeClr val="bg1"/>
                </a:solidFill>
                <a:latin typeface="Calibri"/>
              </a:rPr>
              <a:t>Pipeline </a:t>
            </a:r>
          </a:p>
          <a:p>
            <a:pPr algn="ctr" defTabSz="1189050">
              <a:lnSpc>
                <a:spcPts val="1697"/>
              </a:lnSpc>
              <a:defRPr/>
            </a:pPr>
            <a:r>
              <a:rPr lang="fr-FR" sz="2000" b="1">
                <a:solidFill>
                  <a:schemeClr val="bg1"/>
                </a:solidFill>
                <a:latin typeface="Calibri"/>
              </a:rPr>
              <a:t>DevSecOps(#2) </a:t>
            </a:r>
          </a:p>
          <a:p>
            <a:pPr algn="ctr" defTabSz="1189049">
              <a:lnSpc>
                <a:spcPts val="1697"/>
              </a:lnSpc>
              <a:defRPr/>
            </a:pPr>
            <a:r>
              <a:rPr lang="fr-FR" sz="2000" b="1">
                <a:solidFill>
                  <a:schemeClr val="bg1"/>
                </a:solidFill>
                <a:latin typeface="Calibri"/>
              </a:rPr>
              <a:t>+ observation application</a:t>
            </a:r>
            <a:endParaRPr lang="fr-FR" sz="1100" b="1">
              <a:solidFill>
                <a:schemeClr val="bg1"/>
              </a:solidFill>
              <a:latin typeface="Calibri"/>
            </a:endParaRPr>
          </a:p>
        </p:txBody>
      </p:sp>
      <p:pic>
        <p:nvPicPr>
          <p:cNvPr id="761576916" name="Google Shape;90;p4"/>
          <p:cNvPicPr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 flipH="1">
            <a:off x="10070444" y="3994596"/>
            <a:ext cx="404660" cy="4046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1511587" name="Connecteur en angle 1701511586"/>
          <p:cNvCxnSpPr>
            <a:cxnSpLocks/>
          </p:cNvCxnSpPr>
          <p:nvPr/>
        </p:nvCxnSpPr>
        <p:spPr bwMode="auto">
          <a:xfrm rot="5399909" flipV="1">
            <a:off x="10658957" y="4480429"/>
            <a:ext cx="632763" cy="13256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tx1">
                <a:lumMod val="50196"/>
                <a:lumOff val="49804"/>
              </a:schemeClr>
            </a:solidFill>
            <a:prstDash val="sysDash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5208418" name="Connecteur en angle 2035208417"/>
          <p:cNvCxnSpPr>
            <a:cxnSpLocks/>
          </p:cNvCxnSpPr>
          <p:nvPr/>
        </p:nvCxnSpPr>
        <p:spPr bwMode="auto">
          <a:xfrm rot="5399909" flipV="1">
            <a:off x="9926979" y="3982989"/>
            <a:ext cx="190869" cy="156933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tx1">
                <a:lumMod val="50196"/>
                <a:lumOff val="49804"/>
              </a:schemeClr>
            </a:solidFill>
            <a:prstDash val="sysDash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746081" name="Connecteur en angle 253"/>
          <p:cNvCxnSpPr>
            <a:cxnSpLocks/>
          </p:cNvCxnSpPr>
          <p:nvPr/>
        </p:nvCxnSpPr>
        <p:spPr bwMode="auto">
          <a:xfrm flipV="1">
            <a:off x="3302019" y="3742335"/>
            <a:ext cx="2023175" cy="252257"/>
          </a:xfrm>
          <a:prstGeom prst="bentConnector3">
            <a:avLst>
              <a:gd name="adj1" fmla="val 21072"/>
            </a:avLst>
          </a:prstGeom>
          <a:ln w="19049" cap="flat" cmpd="sng" algn="ctr">
            <a:solidFill>
              <a:schemeClr val="accent4">
                <a:lumMod val="74901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339160" name="Connecteur en angle 664339159"/>
          <p:cNvCxnSpPr>
            <a:cxnSpLocks/>
          </p:cNvCxnSpPr>
          <p:nvPr/>
        </p:nvCxnSpPr>
        <p:spPr bwMode="auto">
          <a:xfrm flipH="1" flipV="1">
            <a:off x="3356466" y="4135434"/>
            <a:ext cx="150480" cy="453879"/>
          </a:xfrm>
          <a:prstGeom prst="bentConnector5">
            <a:avLst>
              <a:gd name="adj1" fmla="val -70821"/>
              <a:gd name="adj2" fmla="val 39855"/>
              <a:gd name="adj3" fmla="val -35410"/>
            </a:avLst>
          </a:prstGeom>
          <a:ln w="12699" cap="flat" cmpd="sng" algn="ctr">
            <a:solidFill>
              <a:srgbClr val="B1A1C6"/>
            </a:solidFill>
            <a:prstDash val="solid"/>
            <a:headEnd type="arrow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7553876" name="ZoneTexte 1197553875"/>
          <p:cNvSpPr txBox="1"/>
          <p:nvPr/>
        </p:nvSpPr>
        <p:spPr bwMode="auto">
          <a:xfrm>
            <a:off x="3898278" y="4138870"/>
            <a:ext cx="1426917" cy="26038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lnSpc>
                <a:spcPts val="1327"/>
              </a:lnSpc>
              <a:defRPr/>
            </a:pPr>
            <a:r>
              <a:rPr sz="1000" b="1">
                <a:solidFill>
                  <a:schemeClr val="bg2">
                    <a:lumMod val="75000"/>
                  </a:schemeClr>
                </a:solidFill>
              </a:rPr>
              <a:t>(1) Inbound usager</a:t>
            </a:r>
          </a:p>
        </p:txBody>
      </p:sp>
      <p:cxnSp>
        <p:nvCxnSpPr>
          <p:cNvPr id="940203860" name="Connecteur en angle 255"/>
          <p:cNvCxnSpPr>
            <a:cxnSpLocks/>
            <a:endCxn id="536842590" idx="3"/>
          </p:cNvCxnSpPr>
          <p:nvPr/>
        </p:nvCxnSpPr>
        <p:spPr bwMode="auto">
          <a:xfrm rot="10799922" flipV="1">
            <a:off x="3506949" y="4018765"/>
            <a:ext cx="1797705" cy="707284"/>
          </a:xfrm>
          <a:prstGeom prst="bentConnector3">
            <a:avLst>
              <a:gd name="adj1" fmla="val 84194"/>
            </a:avLst>
          </a:prstGeom>
          <a:ln w="12699" cap="flat" cmpd="sng" algn="ctr">
            <a:solidFill>
              <a:srgbClr val="B1A1C6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455576" name="Connecteur en angle 275"/>
          <p:cNvCxnSpPr>
            <a:cxnSpLocks/>
          </p:cNvCxnSpPr>
          <p:nvPr/>
        </p:nvCxnSpPr>
        <p:spPr bwMode="auto">
          <a:xfrm flipV="1">
            <a:off x="9431875" y="3691711"/>
            <a:ext cx="596882" cy="13751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2885640" name="Connecteur en angle 275"/>
          <p:cNvCxnSpPr>
            <a:cxnSpLocks/>
          </p:cNvCxnSpPr>
          <p:nvPr/>
        </p:nvCxnSpPr>
        <p:spPr bwMode="auto">
          <a:xfrm flipH="1" flipV="1">
            <a:off x="9431875" y="3493273"/>
            <a:ext cx="551162" cy="137511"/>
          </a:xfrm>
          <a:prstGeom prst="bentConnector3">
            <a:avLst>
              <a:gd name="adj1" fmla="val 39752"/>
            </a:avLst>
          </a:prstGeom>
          <a:ln w="9525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669886" name="ZoneTexte 470669885"/>
          <p:cNvSpPr txBox="1"/>
          <p:nvPr/>
        </p:nvSpPr>
        <p:spPr bwMode="auto">
          <a:xfrm>
            <a:off x="7427535" y="3146661"/>
            <a:ext cx="1622133" cy="26025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lnSpc>
                <a:spcPts val="1326"/>
              </a:lnSpc>
              <a:defRPr/>
            </a:pPr>
            <a:r>
              <a:rPr sz="1000" b="1"/>
              <a:t>(3) Acces objets S3</a:t>
            </a:r>
          </a:p>
        </p:txBody>
      </p:sp>
      <p:sp>
        <p:nvSpPr>
          <p:cNvPr id="2004153315" name="ZoneTexte 2004153314"/>
          <p:cNvSpPr txBox="1"/>
          <p:nvPr/>
        </p:nvSpPr>
        <p:spPr bwMode="auto">
          <a:xfrm>
            <a:off x="4441316" y="2981862"/>
            <a:ext cx="1974470" cy="26025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lnSpc>
                <a:spcPts val="1326"/>
              </a:lnSpc>
              <a:defRPr/>
            </a:pPr>
            <a:r>
              <a:rPr sz="1000" b="1">
                <a:solidFill>
                  <a:schemeClr val="accent3">
                    <a:lumMod val="75000"/>
                  </a:schemeClr>
                </a:solidFill>
              </a:rPr>
              <a:t>(4) Echanges inter-applicatifs </a:t>
            </a:r>
          </a:p>
        </p:txBody>
      </p:sp>
      <p:sp>
        <p:nvSpPr>
          <p:cNvPr id="1828108435" name="ZoneTexte 1828108434"/>
          <p:cNvSpPr txBox="1"/>
          <p:nvPr/>
        </p:nvSpPr>
        <p:spPr bwMode="auto">
          <a:xfrm>
            <a:off x="1990456" y="5454738"/>
            <a:ext cx="1422208" cy="26012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lnSpc>
                <a:spcPts val="1326"/>
              </a:lnSpc>
              <a:defRPr/>
            </a:pPr>
            <a:r>
              <a:rPr sz="1000" b="1">
                <a:solidFill>
                  <a:schemeClr val="accent4">
                    <a:lumMod val="75000"/>
                  </a:schemeClr>
                </a:solidFill>
              </a:rPr>
              <a:t>(2b) SSO AGENTS </a:t>
            </a:r>
          </a:p>
        </p:txBody>
      </p:sp>
      <p:cxnSp>
        <p:nvCxnSpPr>
          <p:cNvPr id="1606288722" name="Connecteur en angle 255"/>
          <p:cNvCxnSpPr>
            <a:cxnSpLocks/>
            <a:stCxn id="820117005" idx="0"/>
          </p:cNvCxnSpPr>
          <p:nvPr/>
        </p:nvCxnSpPr>
        <p:spPr bwMode="auto">
          <a:xfrm rot="16199895">
            <a:off x="2352380" y="5319733"/>
            <a:ext cx="671581" cy="131220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77389" name="ZoneTexte 105577388"/>
          <p:cNvSpPr txBox="1"/>
          <p:nvPr/>
        </p:nvSpPr>
        <p:spPr bwMode="auto">
          <a:xfrm>
            <a:off x="595847" y="3598668"/>
            <a:ext cx="960768" cy="42903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lnSpc>
                <a:spcPts val="1326"/>
              </a:lnSpc>
              <a:defRPr/>
            </a:pPr>
            <a:r>
              <a:rPr sz="1000" b="1"/>
              <a:t>(2a)</a:t>
            </a:r>
            <a:r>
              <a:rPr sz="1000"/>
              <a:t> SSO Citoyens</a:t>
            </a:r>
          </a:p>
        </p:txBody>
      </p:sp>
      <p:cxnSp>
        <p:nvCxnSpPr>
          <p:cNvPr id="406744343" name="Connecteur en angle 253"/>
          <p:cNvCxnSpPr>
            <a:cxnSpLocks/>
            <a:endCxn id="927107670" idx="1"/>
          </p:cNvCxnSpPr>
          <p:nvPr/>
        </p:nvCxnSpPr>
        <p:spPr bwMode="auto">
          <a:xfrm>
            <a:off x="1119997" y="3841749"/>
            <a:ext cx="781056" cy="191376"/>
          </a:xfrm>
          <a:prstGeom prst="bentConnector3">
            <a:avLst>
              <a:gd name="adj1" fmla="val 42093"/>
            </a:avLst>
          </a:prstGeom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082129" name="ZoneTexte 2056082128"/>
          <p:cNvSpPr txBox="1"/>
          <p:nvPr/>
        </p:nvSpPr>
        <p:spPr bwMode="auto">
          <a:xfrm>
            <a:off x="9234411" y="2866340"/>
            <a:ext cx="1240767" cy="5978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lnSpc>
                <a:spcPts val="1326"/>
              </a:lnSpc>
              <a:defRPr/>
            </a:pPr>
            <a:r>
              <a:rPr sz="1000" b="1"/>
              <a:t>(6)</a:t>
            </a:r>
            <a:r>
              <a:rPr sz="1000"/>
              <a:t> échanges entre noeuds de l’application</a:t>
            </a:r>
          </a:p>
        </p:txBody>
      </p:sp>
      <p:cxnSp>
        <p:nvCxnSpPr>
          <p:cNvPr id="1068355284" name="Connecteur en angle 328"/>
          <p:cNvCxnSpPr>
            <a:cxnSpLocks/>
            <a:endCxn id="610238166" idx="3"/>
          </p:cNvCxnSpPr>
          <p:nvPr/>
        </p:nvCxnSpPr>
        <p:spPr bwMode="auto">
          <a:xfrm rot="10799922">
            <a:off x="8636810" y="2461551"/>
            <a:ext cx="1955961" cy="957918"/>
          </a:xfrm>
          <a:prstGeom prst="bentConnector3">
            <a:avLst>
              <a:gd name="adj1" fmla="val 1460"/>
            </a:avLst>
          </a:prstGeom>
          <a:ln w="28575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4634465" name="ZoneTexte 1694634464"/>
          <p:cNvSpPr txBox="1"/>
          <p:nvPr/>
        </p:nvSpPr>
        <p:spPr bwMode="auto">
          <a:xfrm>
            <a:off x="8780009" y="2161818"/>
            <a:ext cx="1745712" cy="26012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lnSpc>
                <a:spcPts val="1326"/>
              </a:lnSpc>
              <a:defRPr/>
            </a:pPr>
            <a:r>
              <a:rPr sz="1000" b="1"/>
              <a:t>(3) Accès objets S3</a:t>
            </a:r>
          </a:p>
        </p:txBody>
      </p:sp>
      <p:sp>
        <p:nvSpPr>
          <p:cNvPr id="808566430" name="ZoneTexte 808566429"/>
          <p:cNvSpPr txBox="1"/>
          <p:nvPr/>
        </p:nvSpPr>
        <p:spPr bwMode="auto">
          <a:xfrm>
            <a:off x="10116839" y="4467087"/>
            <a:ext cx="1624149" cy="26025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lnSpc>
                <a:spcPts val="1326"/>
              </a:lnSpc>
              <a:defRPr/>
            </a:pPr>
            <a:r>
              <a:rPr sz="1000" b="1"/>
              <a:t>(7c) Observation</a:t>
            </a:r>
          </a:p>
        </p:txBody>
      </p:sp>
      <p:sp>
        <p:nvSpPr>
          <p:cNvPr id="863243199" name="ZoneTexte 863243198"/>
          <p:cNvSpPr txBox="1"/>
          <p:nvPr/>
        </p:nvSpPr>
        <p:spPr bwMode="auto">
          <a:xfrm>
            <a:off x="7884010" y="6586119"/>
            <a:ext cx="3242151" cy="26012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lnSpc>
                <a:spcPts val="1326"/>
              </a:lnSpc>
              <a:defRPr/>
            </a:pPr>
            <a:r>
              <a:rPr sz="1000" b="1">
                <a:solidFill>
                  <a:schemeClr val="bg2"/>
                </a:solidFill>
              </a:rPr>
              <a:t>*(7a) Déploiement des ressources de l’application</a:t>
            </a:r>
          </a:p>
        </p:txBody>
      </p:sp>
      <p:sp>
        <p:nvSpPr>
          <p:cNvPr id="773504166" name="ZoneTexte 773504165"/>
          <p:cNvSpPr txBox="1"/>
          <p:nvPr/>
        </p:nvSpPr>
        <p:spPr bwMode="auto">
          <a:xfrm>
            <a:off x="6668259" y="6456286"/>
            <a:ext cx="1792813" cy="42878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lnSpc>
                <a:spcPts val="1326"/>
              </a:lnSpc>
              <a:defRPr/>
            </a:pPr>
            <a:r>
              <a:rPr sz="1000" b="1">
                <a:solidFill>
                  <a:schemeClr val="accent6">
                    <a:lumMod val="50000"/>
                  </a:schemeClr>
                </a:solidFill>
              </a:rPr>
              <a:t>(7b) Artefacts :</a:t>
            </a:r>
          </a:p>
          <a:p>
            <a:pPr>
              <a:lnSpc>
                <a:spcPts val="1326"/>
              </a:lnSpc>
              <a:defRPr/>
            </a:pPr>
            <a:r>
              <a:rPr sz="1000" b="1">
                <a:solidFill>
                  <a:schemeClr val="accent6">
                    <a:lumMod val="50000"/>
                  </a:schemeClr>
                </a:solidFill>
              </a:rPr>
              <a:t>images &amp; paramétrage</a:t>
            </a:r>
          </a:p>
        </p:txBody>
      </p:sp>
      <p:sp>
        <p:nvSpPr>
          <p:cNvPr id="163076734" name="ZoneTexte 163076733"/>
          <p:cNvSpPr txBox="1"/>
          <p:nvPr/>
        </p:nvSpPr>
        <p:spPr bwMode="auto">
          <a:xfrm>
            <a:off x="3709917" y="3773948"/>
            <a:ext cx="1603120" cy="26013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lnSpc>
                <a:spcPts val="1326"/>
              </a:lnSpc>
              <a:defRPr/>
            </a:pPr>
            <a:r>
              <a:rPr sz="1000" b="1">
                <a:solidFill>
                  <a:schemeClr val="accent4">
                    <a:lumMod val="75000"/>
                  </a:schemeClr>
                </a:solidFill>
              </a:rPr>
              <a:t>(5a)</a:t>
            </a:r>
            <a:r>
              <a:rPr sz="1000">
                <a:solidFill>
                  <a:schemeClr val="accent4">
                    <a:lumMod val="75000"/>
                  </a:schemeClr>
                </a:solidFill>
              </a:rPr>
              <a:t> Autres types de flux</a:t>
            </a:r>
          </a:p>
        </p:txBody>
      </p:sp>
      <p:sp>
        <p:nvSpPr>
          <p:cNvPr id="167013369" name="ZoneTexte 167013368"/>
          <p:cNvSpPr txBox="1"/>
          <p:nvPr/>
        </p:nvSpPr>
        <p:spPr bwMode="auto">
          <a:xfrm>
            <a:off x="3426687" y="2398608"/>
            <a:ext cx="2999286" cy="38585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lnSpc>
                <a:spcPts val="1157"/>
              </a:lnSpc>
              <a:defRPr/>
            </a:pPr>
            <a:r>
              <a:rPr sz="900" b="0">
                <a:solidFill>
                  <a:schemeClr val="accent3">
                    <a:lumMod val="75000"/>
                  </a:schemeClr>
                </a:solidFill>
              </a:rPr>
              <a:t>Les fichiers d’échanges via le sas sont déposés via le S3 (et l’application est notifiée ?)</a:t>
            </a:r>
          </a:p>
        </p:txBody>
      </p:sp>
      <p:sp>
        <p:nvSpPr>
          <p:cNvPr id="151974590" name="ZoneTexte 151974589"/>
          <p:cNvSpPr txBox="1"/>
          <p:nvPr/>
        </p:nvSpPr>
        <p:spPr bwMode="auto">
          <a:xfrm>
            <a:off x="9075816" y="5271823"/>
            <a:ext cx="590032" cy="30483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b="1">
                <a:solidFill>
                  <a:schemeClr val="bg2"/>
                </a:solidFill>
              </a:rPr>
              <a:t>(7a)*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504710981" name="ZoneTexte 504710980"/>
          <p:cNvSpPr txBox="1"/>
          <p:nvPr/>
        </p:nvSpPr>
        <p:spPr bwMode="auto">
          <a:xfrm>
            <a:off x="10230631" y="5709987"/>
            <a:ext cx="590068" cy="30483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b="1">
                <a:solidFill>
                  <a:schemeClr val="bg2"/>
                </a:solidFill>
              </a:rPr>
              <a:t>(7a)*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172293909" name=" 172293908"/>
          <p:cNvSpPr/>
          <p:nvPr/>
        </p:nvSpPr>
        <p:spPr bwMode="auto">
          <a:xfrm>
            <a:off x="7269670" y="3863785"/>
            <a:ext cx="74292" cy="30483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2029798663" name="Image 202979866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2151423" y="2548344"/>
            <a:ext cx="254988" cy="254988"/>
          </a:xfrm>
          <a:prstGeom prst="rect">
            <a:avLst/>
          </a:prstGeom>
        </p:spPr>
      </p:pic>
      <p:cxnSp>
        <p:nvCxnSpPr>
          <p:cNvPr id="992276130" name="Connecteur droit 992276129"/>
          <p:cNvCxnSpPr>
            <a:cxnSpLocks/>
          </p:cNvCxnSpPr>
          <p:nvPr/>
        </p:nvCxnSpPr>
        <p:spPr bwMode="auto">
          <a:xfrm>
            <a:off x="10905716" y="3088071"/>
            <a:ext cx="0" cy="304796"/>
          </a:xfrm>
          <a:prstGeom prst="line">
            <a:avLst/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0695993" name="ZoneTexte 1760695992"/>
          <p:cNvSpPr txBox="1"/>
          <p:nvPr/>
        </p:nvSpPr>
        <p:spPr bwMode="auto">
          <a:xfrm>
            <a:off x="10730040" y="2381294"/>
            <a:ext cx="1011233" cy="70107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sz="1000" b="1">
                <a:solidFill>
                  <a:schemeClr val="bg2">
                    <a:lumMod val="75000"/>
                  </a:schemeClr>
                </a:solidFill>
              </a:rPr>
              <a:t>*Depuis SADC</a:t>
            </a:r>
          </a:p>
          <a:p>
            <a:pPr marL="239819" indent="-239819" algn="l">
              <a:buAutoNum type="arabicParenBoth"/>
              <a:defRPr/>
            </a:pPr>
            <a:r>
              <a:rPr sz="1000" b="1">
                <a:solidFill>
                  <a:schemeClr val="bg2">
                    <a:lumMod val="75000"/>
                  </a:schemeClr>
                </a:solidFill>
              </a:rPr>
              <a:t>+ (4)</a:t>
            </a:r>
          </a:p>
          <a:p>
            <a:pPr marL="239819" indent="-239819" algn="l">
              <a:buAutoNum type="arabicParenBoth"/>
              <a:defRPr/>
            </a:pPr>
            <a:r>
              <a:rPr sz="1000" b="1">
                <a:solidFill>
                  <a:schemeClr val="bg2">
                    <a:lumMod val="75000"/>
                  </a:schemeClr>
                </a:solidFill>
              </a:rPr>
              <a:t>+ </a:t>
            </a:r>
            <a:r>
              <a:rPr lang="fr-FR" sz="1000" b="1" i="0" u="none" strike="noStrike" cap="none" spc="0">
                <a:solidFill>
                  <a:schemeClr val="accent4">
                    <a:lumMod val="75000"/>
                  </a:schemeClr>
                </a:solidFill>
                <a:latin typeface="Arial"/>
                <a:ea typeface="Arial"/>
                <a:cs typeface="Arial"/>
              </a:rPr>
              <a:t>(5)</a:t>
            </a:r>
            <a:endParaRPr/>
          </a:p>
        </p:txBody>
      </p:sp>
      <p:cxnSp>
        <p:nvCxnSpPr>
          <p:cNvPr id="1745395202" name="Connecteur en angle 259"/>
          <p:cNvCxnSpPr>
            <a:cxnSpLocks/>
          </p:cNvCxnSpPr>
          <p:nvPr/>
        </p:nvCxnSpPr>
        <p:spPr bwMode="auto">
          <a:xfrm rot="10799887">
            <a:off x="3269282" y="4942095"/>
            <a:ext cx="607708" cy="271146"/>
          </a:xfrm>
          <a:prstGeom prst="bentConnector3">
            <a:avLst>
              <a:gd name="adj1" fmla="val 99005"/>
            </a:avLst>
          </a:prstGeom>
          <a:ln w="19049" cap="flat" cmpd="sng" algn="ctr">
            <a:solidFill>
              <a:schemeClr val="bg1">
                <a:lumMod val="50196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204562" name="ZoneTexte 570204561"/>
          <p:cNvSpPr txBox="1"/>
          <p:nvPr/>
        </p:nvSpPr>
        <p:spPr bwMode="auto">
          <a:xfrm>
            <a:off x="3905730" y="4995707"/>
            <a:ext cx="1250821" cy="42853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lnSpc>
                <a:spcPts val="1325"/>
              </a:lnSpc>
              <a:defRPr/>
            </a:pPr>
            <a:r>
              <a:rPr sz="1000" b="1">
                <a:solidFill>
                  <a:schemeClr val="accent4">
                    <a:lumMod val="75000"/>
                  </a:schemeClr>
                </a:solidFill>
              </a:rPr>
              <a:t>vers autresDC</a:t>
            </a:r>
          </a:p>
          <a:p>
            <a:pPr>
              <a:lnSpc>
                <a:spcPts val="1325"/>
              </a:lnSpc>
              <a:defRPr/>
            </a:pPr>
            <a:r>
              <a:rPr sz="1000" b="1">
                <a:solidFill>
                  <a:schemeClr val="accent4">
                    <a:lumMod val="75000"/>
                  </a:schemeClr>
                </a:solidFill>
              </a:rPr>
              <a:t>/ autre sensibilité</a:t>
            </a:r>
          </a:p>
        </p:txBody>
      </p:sp>
      <p:pic>
        <p:nvPicPr>
          <p:cNvPr id="2132224159" name="Image 2132224158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2161764" y="2789579"/>
            <a:ext cx="195174" cy="333522"/>
          </a:xfrm>
          <a:prstGeom prst="rect">
            <a:avLst/>
          </a:prstGeom>
        </p:spPr>
      </p:pic>
      <p:sp>
        <p:nvSpPr>
          <p:cNvPr id="817090348" name=" 817090347"/>
          <p:cNvSpPr/>
          <p:nvPr/>
        </p:nvSpPr>
        <p:spPr bwMode="auto">
          <a:xfrm>
            <a:off x="7931228" y="6573340"/>
            <a:ext cx="45789" cy="30483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346521149" name="Image 346521148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1901053" y="3189407"/>
            <a:ext cx="299736" cy="299736"/>
          </a:xfrm>
          <a:prstGeom prst="rect">
            <a:avLst/>
          </a:prstGeom>
        </p:spPr>
      </p:pic>
      <p:cxnSp>
        <p:nvCxnSpPr>
          <p:cNvPr id="1990017894" name="Connecteur en angle 259"/>
          <p:cNvCxnSpPr>
            <a:cxnSpLocks/>
          </p:cNvCxnSpPr>
          <p:nvPr/>
        </p:nvCxnSpPr>
        <p:spPr bwMode="auto">
          <a:xfrm rot="10799887">
            <a:off x="3325716" y="4945506"/>
            <a:ext cx="614335" cy="193689"/>
          </a:xfrm>
          <a:prstGeom prst="bentConnector3">
            <a:avLst>
              <a:gd name="adj1" fmla="val 99005"/>
            </a:avLst>
          </a:prstGeom>
          <a:ln w="19049" cap="flat" cmpd="sng" algn="ctr">
            <a:solidFill>
              <a:schemeClr val="bg1">
                <a:lumMod val="50196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632491" name="Connecteur en angle 259"/>
          <p:cNvCxnSpPr>
            <a:cxnSpLocks/>
          </p:cNvCxnSpPr>
          <p:nvPr/>
        </p:nvCxnSpPr>
        <p:spPr bwMode="auto">
          <a:xfrm rot="10799887">
            <a:off x="3199889" y="4933688"/>
            <a:ext cx="612243" cy="367317"/>
          </a:xfrm>
          <a:prstGeom prst="bentConnector3">
            <a:avLst>
              <a:gd name="adj1" fmla="val 99005"/>
            </a:avLst>
          </a:prstGeom>
          <a:ln w="19049" cap="flat" cmpd="sng" algn="ctr">
            <a:solidFill>
              <a:schemeClr val="bg1">
                <a:lumMod val="50196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014156" name="Connecteur en angle 321"/>
          <p:cNvCxnSpPr>
            <a:cxnSpLocks/>
            <a:stCxn id="1458958595" idx="3"/>
            <a:endCxn id="820117005" idx="1"/>
          </p:cNvCxnSpPr>
          <p:nvPr/>
        </p:nvCxnSpPr>
        <p:spPr bwMode="auto">
          <a:xfrm flipV="1">
            <a:off x="1531548" y="5966721"/>
            <a:ext cx="390528" cy="54055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854857" name="Organigramme : Stockage interne 63"/>
          <p:cNvSpPr/>
          <p:nvPr/>
        </p:nvSpPr>
        <p:spPr bwMode="auto">
          <a:xfrm>
            <a:off x="9930539" y="1234863"/>
            <a:ext cx="975177" cy="415485"/>
          </a:xfrm>
          <a:prstGeom prst="roundRect">
            <a:avLst>
              <a:gd name="adj" fmla="val 16667"/>
            </a:avLst>
          </a:prstGeom>
          <a:pattFill prst="dkUpDiag">
            <a:fgClr>
              <a:schemeClr val="bg1">
                <a:lumMod val="65000"/>
              </a:schemeClr>
            </a:fgClr>
            <a:bgClr>
              <a:schemeClr val="accent1">
                <a:lumMod val="75000"/>
              </a:schemeClr>
            </a:bgClr>
          </a:pattFill>
          <a:ln w="9525" cap="flat" cmpd="sng" algn="ctr">
            <a:solidFill>
              <a:schemeClr val="tx1">
                <a:lumMod val="50196"/>
                <a:lumOff val="49804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189049">
              <a:defRPr/>
            </a:pPr>
            <a:r>
              <a:rPr lang="fr-FR" sz="1200" b="1">
                <a:solidFill>
                  <a:schemeClr val="bg1"/>
                </a:solidFill>
                <a:latin typeface="Calibri"/>
              </a:rPr>
              <a:t>SIEM</a:t>
            </a:r>
          </a:p>
          <a:p>
            <a:pPr algn="ctr" defTabSz="1189049">
              <a:defRPr/>
            </a:pPr>
            <a:r>
              <a:rPr lang="fr-FR" sz="1200" b="1">
                <a:solidFill>
                  <a:schemeClr val="bg1"/>
                </a:solidFill>
                <a:latin typeface="Calibri"/>
              </a:rPr>
              <a:t>(tier)</a:t>
            </a:r>
          </a:p>
        </p:txBody>
      </p:sp>
      <p:cxnSp>
        <p:nvCxnSpPr>
          <p:cNvPr id="671586856" name="Connecteur en angle 100"/>
          <p:cNvCxnSpPr>
            <a:cxnSpLocks/>
          </p:cNvCxnSpPr>
          <p:nvPr/>
        </p:nvCxnSpPr>
        <p:spPr bwMode="auto">
          <a:xfrm rot="16199865" flipV="1">
            <a:off x="9614387" y="2567786"/>
            <a:ext cx="3115521" cy="1393906"/>
          </a:xfrm>
          <a:prstGeom prst="bentConnector3">
            <a:avLst>
              <a:gd name="adj1" fmla="val 84297"/>
            </a:avLst>
          </a:prstGeom>
          <a:ln w="9525" cap="flat" cmpd="sng" algn="ctr">
            <a:solidFill>
              <a:schemeClr val="tx1">
                <a:lumMod val="50196"/>
                <a:lumOff val="49804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1675419" name="Organigramme : Stockage interne 63"/>
          <p:cNvSpPr/>
          <p:nvPr/>
        </p:nvSpPr>
        <p:spPr bwMode="auto">
          <a:xfrm>
            <a:off x="1922078" y="5721138"/>
            <a:ext cx="1400962" cy="491166"/>
          </a:xfrm>
          <a:prstGeom prst="roundRect">
            <a:avLst>
              <a:gd name="adj" fmla="val 16667"/>
            </a:avLst>
          </a:prstGeom>
          <a:pattFill prst="dk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35672" tIns="0" rIns="35672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189050">
              <a:lnSpc>
                <a:spcPts val="997"/>
              </a:lnSpc>
              <a:defRPr/>
            </a:pPr>
            <a:r>
              <a:rPr lang="fr-FR" sz="1200">
                <a:solidFill>
                  <a:srgbClr val="1F497D">
                    <a:lumMod val="75000"/>
                  </a:srgbClr>
                </a:solidFill>
                <a:latin typeface="Calibri"/>
              </a:rPr>
              <a:t>Identification</a:t>
            </a:r>
            <a:endParaRPr/>
          </a:p>
          <a:p>
            <a:pPr algn="ctr" defTabSz="1189050">
              <a:lnSpc>
                <a:spcPts val="997"/>
              </a:lnSpc>
              <a:defRPr/>
            </a:pPr>
            <a:r>
              <a:rPr lang="fr-FR" sz="1200">
                <a:solidFill>
                  <a:srgbClr val="1F497D">
                    <a:lumMod val="75000"/>
                  </a:srgbClr>
                </a:solidFill>
                <a:latin typeface="Calibri"/>
              </a:rPr>
              <a:t>Agents</a:t>
            </a:r>
            <a:endParaRPr/>
          </a:p>
          <a:p>
            <a:pPr algn="ctr" defTabSz="1189050">
              <a:lnSpc>
                <a:spcPts val="997"/>
              </a:lnSpc>
              <a:defRPr/>
            </a:pPr>
            <a:r>
              <a:rPr lang="fr-FR" sz="1200">
                <a:solidFill>
                  <a:srgbClr val="1F497D">
                    <a:lumMod val="75000"/>
                  </a:srgbClr>
                </a:solidFill>
                <a:latin typeface="Calibri"/>
              </a:rPr>
              <a:t>(fédération sso)</a:t>
            </a:r>
          </a:p>
        </p:txBody>
      </p:sp>
      <p:sp>
        <p:nvSpPr>
          <p:cNvPr id="97596078" name="Organigramme : Stockage interne 63"/>
          <p:cNvSpPr/>
          <p:nvPr/>
        </p:nvSpPr>
        <p:spPr bwMode="auto">
          <a:xfrm>
            <a:off x="3698758" y="5993110"/>
            <a:ext cx="1605892" cy="619452"/>
          </a:xfrm>
          <a:prstGeom prst="roundRect">
            <a:avLst>
              <a:gd name="adj" fmla="val 16667"/>
            </a:avLst>
          </a:prstGeom>
          <a:pattFill prst="dk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35670" tIns="0" rIns="3567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189050">
              <a:defRPr/>
            </a:pPr>
            <a:r>
              <a:rPr lang="fr-FR" sz="1200">
                <a:solidFill>
                  <a:srgbClr val="1F497D">
                    <a:lumMod val="75000"/>
                  </a:srgbClr>
                </a:solidFill>
                <a:latin typeface="Calibri"/>
              </a:rPr>
              <a:t>Autres Services</a:t>
            </a:r>
          </a:p>
          <a:p>
            <a:pPr algn="ctr" defTabSz="1189050">
              <a:defRPr/>
            </a:pPr>
            <a:r>
              <a:rPr lang="fr-FR" sz="1200">
                <a:solidFill>
                  <a:srgbClr val="1F497D">
                    <a:lumMod val="75000"/>
                  </a:srgbClr>
                </a:solidFill>
                <a:latin typeface="Calibri"/>
              </a:rPr>
              <a:t> ou ressources</a:t>
            </a:r>
          </a:p>
          <a:p>
            <a:pPr algn="ctr" defTabSz="1189050">
              <a:defRPr/>
            </a:pPr>
            <a:r>
              <a:rPr lang="fr-FR" sz="1200">
                <a:solidFill>
                  <a:srgbClr val="1F497D">
                    <a:lumMod val="75000"/>
                  </a:srgbClr>
                </a:solidFill>
                <a:latin typeface="Calibri"/>
              </a:rPr>
              <a:t> communs managés</a:t>
            </a:r>
          </a:p>
        </p:txBody>
      </p:sp>
      <p:sp>
        <p:nvSpPr>
          <p:cNvPr id="359080891" name="Forme libre 359080890"/>
          <p:cNvSpPr/>
          <p:nvPr/>
        </p:nvSpPr>
        <p:spPr bwMode="auto">
          <a:xfrm>
            <a:off x="3084800" y="5076182"/>
            <a:ext cx="820926" cy="894011"/>
          </a:xfrm>
          <a:custGeom>
            <a:avLst/>
            <a:gdLst/>
            <a:ahLst/>
            <a:cxnLst/>
            <a:rect l="l" t="t" r="r" b="b"/>
            <a:pathLst>
              <a:path w="43200" h="43200" fill="none" extrusionOk="0">
                <a:moveTo>
                  <a:pt x="0" y="0"/>
                </a:moveTo>
                <a:lnTo>
                  <a:pt x="270" y="17360"/>
                </a:lnTo>
                <a:lnTo>
                  <a:pt x="42929" y="17360"/>
                </a:lnTo>
                <a:lnTo>
                  <a:pt x="43200" y="43200"/>
                </a:lnTo>
                <a:lnTo>
                  <a:pt x="43200" y="43200"/>
                </a:lnTo>
              </a:path>
            </a:pathLst>
          </a:custGeom>
          <a:ln w="6349" cap="flat" cmpd="sng" algn="ctr">
            <a:solidFill>
              <a:schemeClr val="accent1">
                <a:shade val="50000"/>
              </a:schemeClr>
            </a:solidFill>
            <a:prstDash val="solid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074999605" name="ZoneTexte 2074999604"/>
          <p:cNvSpPr txBox="1"/>
          <p:nvPr/>
        </p:nvSpPr>
        <p:spPr bwMode="auto">
          <a:xfrm>
            <a:off x="3924149" y="5412042"/>
            <a:ext cx="1175413" cy="59744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lnSpc>
                <a:spcPts val="1326"/>
              </a:lnSpc>
              <a:defRPr/>
            </a:pPr>
            <a:r>
              <a:rPr sz="1000" b="1">
                <a:solidFill>
                  <a:schemeClr val="accent4">
                    <a:lumMod val="75000"/>
                  </a:schemeClr>
                </a:solidFill>
              </a:rPr>
              <a:t>(5b)</a:t>
            </a:r>
            <a:r>
              <a:rPr sz="1000">
                <a:solidFill>
                  <a:schemeClr val="accent4">
                    <a:lumMod val="75000"/>
                  </a:schemeClr>
                </a:solidFill>
              </a:rPr>
              <a:t> Autres types de flux ( bdd, imap, etc... )</a:t>
            </a:r>
          </a:p>
        </p:txBody>
      </p:sp>
      <p:sp>
        <p:nvSpPr>
          <p:cNvPr id="536842590" name="Organigramme : Stockage interne 63"/>
          <p:cNvSpPr/>
          <p:nvPr/>
        </p:nvSpPr>
        <p:spPr bwMode="auto">
          <a:xfrm>
            <a:off x="1901054" y="4416324"/>
            <a:ext cx="1605892" cy="619452"/>
          </a:xfrm>
          <a:prstGeom prst="roundRect">
            <a:avLst>
              <a:gd name="adj" fmla="val 16667"/>
            </a:avLst>
          </a:prstGeom>
          <a:pattFill prst="dk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35670" tIns="0" rIns="3567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189050">
              <a:defRPr/>
            </a:pPr>
            <a:r>
              <a:rPr lang="fr-FR" sz="1200">
                <a:solidFill>
                  <a:srgbClr val="1F497D">
                    <a:lumMod val="75000"/>
                  </a:srgbClr>
                </a:solidFill>
                <a:latin typeface="Calibri"/>
              </a:rPr>
              <a:t>Chaine de service</a:t>
            </a:r>
            <a:endParaRPr/>
          </a:p>
          <a:p>
            <a:pPr algn="ctr" defTabSz="1189050">
              <a:defRPr/>
            </a:pPr>
            <a:r>
              <a:rPr lang="fr-FR" sz="1200">
                <a:solidFill>
                  <a:srgbClr val="1F497D">
                    <a:lumMod val="75000"/>
                  </a:srgbClr>
                </a:solidFill>
                <a:latin typeface="Calibri"/>
              </a:rPr>
              <a:t>LoadBalancing entre DataCenter « SADC »</a:t>
            </a:r>
          </a:p>
        </p:txBody>
      </p:sp>
      <p:pic>
        <p:nvPicPr>
          <p:cNvPr id="1114430491" name="Image 4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1508472" y="4589316"/>
            <a:ext cx="595323" cy="4663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652311" name="Titre 1"/>
          <p:cNvSpPr>
            <a:spLocks noGrp="1"/>
          </p:cNvSpPr>
          <p:nvPr/>
        </p:nvSpPr>
        <p:spPr bwMode="auto">
          <a:xfrm>
            <a:off x="1776357" y="243567"/>
            <a:ext cx="8827944" cy="718482"/>
          </a:xfrm>
        </p:spPr>
        <p:txBody>
          <a:bodyPr>
            <a:norm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r>
              <a:rPr lang="fr-FR" sz="2400">
                <a:latin typeface="Marianne"/>
              </a:rPr>
              <a:t>Description des flux / services</a:t>
            </a:r>
          </a:p>
        </p:txBody>
      </p:sp>
      <p:sp>
        <p:nvSpPr>
          <p:cNvPr id="1193614066" name="ZoneTexte 1193614065"/>
          <p:cNvSpPr txBox="1"/>
          <p:nvPr/>
        </p:nvSpPr>
        <p:spPr bwMode="auto">
          <a:xfrm>
            <a:off x="635661" y="1320513"/>
            <a:ext cx="11477329" cy="426308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lnSpc>
                <a:spcPct val="114999"/>
              </a:lnSpc>
              <a:defRPr/>
            </a:pPr>
            <a:r>
              <a:rPr sz="1400" b="1">
                <a:solidFill>
                  <a:schemeClr val="bg2"/>
                </a:solidFill>
                <a:latin typeface="Marianne"/>
                <a:ea typeface="Marianne"/>
                <a:cs typeface="Marianne"/>
              </a:rPr>
              <a:t>(1) Inbound usager : accès à l’application des usagers https / websockets </a:t>
            </a:r>
            <a:r>
              <a:rPr sz="1400" b="0">
                <a:solidFill>
                  <a:schemeClr val="bg1">
                    <a:lumMod val="50000"/>
                  </a:schemeClr>
                </a:solidFill>
                <a:latin typeface="Marianne"/>
                <a:ea typeface="Marianne"/>
                <a:cs typeface="Marianne"/>
              </a:rPr>
              <a:t>( depuis RIE ou Internet )</a:t>
            </a:r>
            <a:endParaRPr sz="1400" b="1">
              <a:solidFill>
                <a:schemeClr val="bg2"/>
              </a:solidFill>
              <a:latin typeface="Marianne"/>
              <a:ea typeface="Marianne"/>
              <a:cs typeface="Marianne"/>
            </a:endParaRPr>
          </a:p>
          <a:p>
            <a:pPr>
              <a:lnSpc>
                <a:spcPct val="114999"/>
              </a:lnSpc>
              <a:defRPr/>
            </a:pPr>
            <a:r>
              <a:rPr lang="fr-FR" sz="1400" b="1" i="0" u="none" strike="noStrike" cap="none" spc="0">
                <a:solidFill>
                  <a:schemeClr val="bg2"/>
                </a:solidFill>
                <a:latin typeface="Marianne"/>
                <a:ea typeface="Marianne"/>
                <a:cs typeface="Marianne"/>
              </a:rPr>
              <a:t>(2a) SSO Citoyens</a:t>
            </a:r>
            <a:r>
              <a:rPr sz="1400" b="1">
                <a:solidFill>
                  <a:schemeClr val="bg2"/>
                </a:solidFill>
                <a:latin typeface="Marianne"/>
                <a:ea typeface="Marianne"/>
                <a:cs typeface="Marianne"/>
              </a:rPr>
              <a:t> + </a:t>
            </a:r>
            <a:r>
              <a:rPr lang="fr-FR" sz="1400" b="1" i="0" u="none" strike="noStrike" cap="none" spc="0">
                <a:solidFill>
                  <a:schemeClr val="bg2"/>
                </a:solidFill>
                <a:latin typeface="Marianne"/>
                <a:ea typeface="Marianne"/>
                <a:cs typeface="Marianne"/>
              </a:rPr>
              <a:t>(2b) SSO AGENT : authentification des usagers </a:t>
            </a:r>
            <a:r>
              <a:rPr lang="fr-FR" sz="1200" b="0" i="0" u="none" strike="noStrike" cap="none" spc="0">
                <a:solidFill>
                  <a:schemeClr val="bg1">
                    <a:lumMod val="50000"/>
                  </a:schemeClr>
                </a:solidFill>
                <a:latin typeface="Marianne"/>
                <a:ea typeface="Marianne"/>
                <a:cs typeface="Marianne"/>
              </a:rPr>
              <a:t>( OIDC / SAML V2 )</a:t>
            </a:r>
            <a:endParaRPr sz="1200" b="0" i="0" u="none" strike="noStrike" cap="none" spc="0">
              <a:solidFill>
                <a:schemeClr val="bg1">
                  <a:lumMod val="50000"/>
                </a:schemeClr>
              </a:solidFill>
              <a:latin typeface="Marianne"/>
              <a:ea typeface="Marianne"/>
              <a:cs typeface="Marianne"/>
            </a:endParaRPr>
          </a:p>
          <a:p>
            <a:pPr>
              <a:lnSpc>
                <a:spcPct val="114999"/>
              </a:lnSpc>
              <a:defRPr/>
            </a:pPr>
            <a:r>
              <a:rPr lang="fr-FR" sz="1400" b="1" i="0" u="none" strike="noStrike" cap="none" spc="0">
                <a:solidFill>
                  <a:schemeClr val="bg2"/>
                </a:solidFill>
                <a:latin typeface="Marianne"/>
                <a:ea typeface="Marianne"/>
                <a:cs typeface="Marianne"/>
              </a:rPr>
              <a:t>(3) Acces objets S3 : accès à la persistance objets de l’application</a:t>
            </a:r>
            <a:endParaRPr sz="1400" b="1" i="0" u="none" strike="noStrike" cap="none" spc="0">
              <a:solidFill>
                <a:schemeClr val="bg2"/>
              </a:solidFill>
              <a:latin typeface="Marianne"/>
              <a:ea typeface="Marianne"/>
              <a:cs typeface="Marianne"/>
            </a:endParaRPr>
          </a:p>
          <a:p>
            <a:pPr>
              <a:lnSpc>
                <a:spcPct val="114999"/>
              </a:lnSpc>
              <a:defRPr/>
            </a:pPr>
            <a:r>
              <a:rPr lang="fr-FR" sz="1400" b="1" i="0" u="none" strike="noStrike" cap="none" spc="0">
                <a:solidFill>
                  <a:schemeClr val="bg2"/>
                </a:solidFill>
                <a:latin typeface="Marianne"/>
                <a:ea typeface="Marianne"/>
                <a:cs typeface="Marianne"/>
              </a:rPr>
              <a:t>(4) Echanges inter-applicatifs : permet d’échange entre des applications de porteurs différentes, selon plusieurs modalités possibles : API restful synchrone,  Asynchrone , fichiers</a:t>
            </a:r>
            <a:r>
              <a:rPr lang="fr-FR" sz="1400" b="0" i="0" u="none" strike="noStrike" cap="none" spc="0">
                <a:solidFill>
                  <a:schemeClr val="bg1">
                    <a:lumMod val="50000"/>
                  </a:schemeClr>
                </a:solidFill>
                <a:latin typeface="Marianne"/>
                <a:ea typeface="Marianne"/>
                <a:cs typeface="Marianne"/>
              </a:rPr>
              <a:t> </a:t>
            </a:r>
            <a:endParaRPr sz="1400" b="0" i="0" u="none" strike="noStrike" cap="none" spc="0">
              <a:solidFill>
                <a:schemeClr val="bg1">
                  <a:lumMod val="50000"/>
                </a:schemeClr>
              </a:solidFill>
              <a:latin typeface="Marianne"/>
              <a:ea typeface="Marianne"/>
              <a:cs typeface="Marianne"/>
            </a:endParaRPr>
          </a:p>
          <a:p>
            <a:pPr>
              <a:lnSpc>
                <a:spcPct val="114999"/>
              </a:lnSpc>
              <a:defRPr/>
            </a:pPr>
            <a:r>
              <a:rPr lang="fr-FR" sz="1400" b="1" i="0" u="none" strike="noStrike" cap="none" spc="0">
                <a:solidFill>
                  <a:schemeClr val="bg2"/>
                </a:solidFill>
                <a:latin typeface="Marianne"/>
                <a:ea typeface="Marianne"/>
                <a:cs typeface="Marianne"/>
              </a:rPr>
              <a:t>(5a) Autres types de flux : autres types d’échange, sortie vers internet, vers d’autres zone d’hébergement, ou entre des zones de sensibilité différentes</a:t>
            </a:r>
          </a:p>
          <a:p>
            <a:pPr>
              <a:lnSpc>
                <a:spcPct val="114999"/>
              </a:lnSpc>
              <a:defRPr/>
            </a:pPr>
            <a:r>
              <a:rPr lang="fr-FR" sz="1400" b="1" i="0" u="none" strike="noStrike" cap="none" spc="0">
                <a:solidFill>
                  <a:schemeClr val="bg2"/>
                </a:solidFill>
                <a:latin typeface="Marianne"/>
                <a:ea typeface="Marianne"/>
                <a:cs typeface="Marianne"/>
              </a:rPr>
              <a:t>(5b) Flux d’accès à des services commun ou ressources managées communs ( de protocoles plus variés)</a:t>
            </a:r>
            <a:endParaRPr sz="1400" b="0" i="0" u="none" strike="noStrike" cap="none" spc="0">
              <a:solidFill>
                <a:schemeClr val="bg1">
                  <a:lumMod val="50000"/>
                </a:schemeClr>
              </a:solidFill>
              <a:latin typeface="Marianne"/>
              <a:ea typeface="Marianne"/>
              <a:cs typeface="Marianne"/>
            </a:endParaRPr>
          </a:p>
          <a:p>
            <a:pPr>
              <a:lnSpc>
                <a:spcPct val="114999"/>
              </a:lnSpc>
              <a:defRPr/>
            </a:pPr>
            <a:r>
              <a:rPr lang="fr-FR" sz="1400" b="1" i="0" u="none" strike="noStrike" cap="none" spc="0">
                <a:solidFill>
                  <a:schemeClr val="bg2"/>
                </a:solidFill>
                <a:latin typeface="Marianne"/>
                <a:ea typeface="Marianne"/>
                <a:cs typeface="Marianne"/>
              </a:rPr>
              <a:t>(6) Echanges entre noeuds de l’application : permet la réplication de l’application entre 2 data centers au même niveau sensibilité de données</a:t>
            </a:r>
            <a:endParaRPr sz="1400" b="1" i="0" u="none" strike="noStrike" cap="none" spc="0">
              <a:solidFill>
                <a:schemeClr val="bg2"/>
              </a:solidFill>
              <a:latin typeface="Marianne"/>
              <a:ea typeface="Marianne"/>
              <a:cs typeface="Marianne"/>
            </a:endParaRPr>
          </a:p>
          <a:p>
            <a:pPr>
              <a:lnSpc>
                <a:spcPct val="114999"/>
              </a:lnSpc>
              <a:defRPr/>
            </a:pPr>
            <a:r>
              <a:rPr lang="fr-FR" sz="1400" b="1" i="0" u="none" strike="noStrike" cap="none" spc="0">
                <a:solidFill>
                  <a:schemeClr val="bg2"/>
                </a:solidFill>
                <a:latin typeface="Marianne"/>
                <a:ea typeface="Marianne"/>
                <a:cs typeface="Marianne"/>
              </a:rPr>
              <a:t>(7a) Déploiement des ressources de l’application : gestionnaire &amp; console DEVSECOPS / le pipeline interagit avec le/les clusters kubernetes et les gestionnaires d’infrastructures utilisés</a:t>
            </a:r>
            <a:r>
              <a:rPr lang="fr-FR" sz="1400" b="1" i="0" u="none" strike="noStrike" cap="none" spc="0">
                <a:solidFill>
                  <a:schemeClr val="bg1">
                    <a:lumMod val="50000"/>
                  </a:schemeClr>
                </a:solidFill>
                <a:latin typeface="Marianne"/>
                <a:ea typeface="Marianne"/>
                <a:cs typeface="Marianne"/>
              </a:rPr>
              <a:t> </a:t>
            </a:r>
            <a:r>
              <a:rPr lang="fr-FR" sz="1400" b="0" i="0" u="none" strike="noStrike" cap="none" spc="0">
                <a:solidFill>
                  <a:schemeClr val="bg1">
                    <a:lumMod val="50000"/>
                  </a:schemeClr>
                </a:solidFill>
                <a:latin typeface="Marianne"/>
                <a:ea typeface="Marianne"/>
                <a:cs typeface="Marianne"/>
              </a:rPr>
              <a:t>( ouverture de flux réseaux, etc... </a:t>
            </a:r>
            <a:r>
              <a:rPr lang="fr-FR" sz="1400" b="1" i="0" u="none" strike="noStrike" cap="none" spc="0">
                <a:solidFill>
                  <a:schemeClr val="bg1">
                    <a:lumMod val="50000"/>
                  </a:schemeClr>
                </a:solidFill>
                <a:latin typeface="Marianne"/>
                <a:ea typeface="Marianne"/>
                <a:cs typeface="Marianne"/>
              </a:rPr>
              <a:t>)</a:t>
            </a:r>
            <a:endParaRPr sz="1400" b="1" i="0" u="none" strike="noStrike" cap="none" spc="0">
              <a:solidFill>
                <a:schemeClr val="bg1">
                  <a:lumMod val="50000"/>
                </a:schemeClr>
              </a:solidFill>
              <a:latin typeface="Marianne"/>
              <a:ea typeface="Marianne"/>
              <a:cs typeface="Marianne"/>
            </a:endParaRPr>
          </a:p>
          <a:p>
            <a:pPr>
              <a:lnSpc>
                <a:spcPct val="114999"/>
              </a:lnSpc>
              <a:defRPr/>
            </a:pPr>
            <a:r>
              <a:rPr lang="fr-FR" sz="1400" b="1" i="0" u="none" strike="noStrike" cap="none" spc="0">
                <a:solidFill>
                  <a:schemeClr val="bg2"/>
                </a:solidFill>
                <a:latin typeface="Marianne"/>
                <a:ea typeface="Marianne"/>
                <a:cs typeface="Marianne"/>
              </a:rPr>
              <a:t>(7b) Artefacts images &amp; paramétrage : ensemble des ressources liées à une application ou communes </a:t>
            </a:r>
            <a:r>
              <a:rPr lang="fr-FR" sz="1400" b="0" i="0" u="none" strike="noStrike" cap="none" spc="0">
                <a:solidFill>
                  <a:schemeClr val="bg1">
                    <a:lumMod val="50000"/>
                  </a:schemeClr>
                </a:solidFill>
                <a:latin typeface="Marianne"/>
                <a:ea typeface="Marianne"/>
                <a:cs typeface="Marianne"/>
              </a:rPr>
              <a:t>( ex : sources d’images de référence )</a:t>
            </a:r>
            <a:endParaRPr sz="1400" b="0" i="0" u="none" strike="noStrike" cap="none" spc="0">
              <a:solidFill>
                <a:schemeClr val="bg1">
                  <a:lumMod val="50000"/>
                </a:schemeClr>
              </a:solidFill>
              <a:latin typeface="Marianne"/>
              <a:ea typeface="Marianne"/>
              <a:cs typeface="Marianne"/>
            </a:endParaRPr>
          </a:p>
          <a:p>
            <a:pPr>
              <a:lnSpc>
                <a:spcPct val="114999"/>
              </a:lnSpc>
              <a:defRPr/>
            </a:pPr>
            <a:r>
              <a:rPr lang="fr-FR" sz="1400" b="1" i="0" u="none" strike="noStrike" cap="none" spc="0">
                <a:solidFill>
                  <a:schemeClr val="bg2"/>
                </a:solidFill>
                <a:latin typeface="Marianne"/>
                <a:ea typeface="Marianne"/>
                <a:cs typeface="Marianne"/>
              </a:rPr>
              <a:t>(7c) Observation : permet de collecter les données liées à l’usage pour la mise au point de l’application ou données de vie.</a:t>
            </a:r>
            <a:endParaRPr sz="1400" b="1" i="0" u="none" strike="noStrike" cap="none" spc="0">
              <a:solidFill>
                <a:schemeClr val="bg2"/>
              </a:solidFill>
              <a:latin typeface="Marianne"/>
              <a:ea typeface="Marianne"/>
              <a:cs typeface="Marianne"/>
            </a:endParaRPr>
          </a:p>
          <a:p>
            <a:pPr>
              <a:lnSpc>
                <a:spcPct val="114999"/>
              </a:lnSpc>
              <a:defRPr/>
            </a:pPr>
            <a:r>
              <a:rPr lang="fr-FR" sz="1400" b="1" i="0" u="none" strike="noStrike" cap="none" spc="0">
                <a:solidFill>
                  <a:schemeClr val="bg2"/>
                </a:solidFill>
                <a:latin typeface="Marianne"/>
                <a:ea typeface="Marianne"/>
                <a:cs typeface="Marianne"/>
              </a:rPr>
              <a:t>(8) Kubernetes, sous la forme d’un ou plusieurs namespace(s) isolés ou couplés : fournis l’espace d’exécution de l’application et la gestion des volumes pour le stockage bloc.</a:t>
            </a:r>
            <a:endParaRPr sz="1400" b="1">
              <a:solidFill>
                <a:schemeClr val="bg2"/>
              </a:solidFill>
              <a:latin typeface="Marianne"/>
              <a:ea typeface="Marianne"/>
              <a:cs typeface="Mariann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1066481" name="Titre 1"/>
          <p:cNvSpPr>
            <a:spLocks noGrp="1"/>
          </p:cNvSpPr>
          <p:nvPr/>
        </p:nvSpPr>
        <p:spPr bwMode="auto">
          <a:xfrm>
            <a:off x="1776357" y="243567"/>
            <a:ext cx="8827944" cy="718481"/>
          </a:xfrm>
        </p:spPr>
        <p:txBody>
          <a:bodyPr>
            <a:norm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r>
              <a:rPr lang="fr-FR" sz="2400">
                <a:latin typeface="Marianne"/>
              </a:rPr>
              <a:t>Sécurisation d’accès aux clusters de l’offre CloudPI</a:t>
            </a:r>
          </a:p>
        </p:txBody>
      </p:sp>
      <p:sp>
        <p:nvSpPr>
          <p:cNvPr id="986458588" name="Autre processus 986458587"/>
          <p:cNvSpPr/>
          <p:nvPr/>
        </p:nvSpPr>
        <p:spPr bwMode="auto">
          <a:xfrm>
            <a:off x="2419519" y="4240159"/>
            <a:ext cx="1720644" cy="4557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sz="1400" b="1"/>
              <a:t>  Console/DSO</a:t>
            </a:r>
          </a:p>
        </p:txBody>
      </p:sp>
      <p:sp>
        <p:nvSpPr>
          <p:cNvPr id="1126464838" name="Autre processus 1126464837"/>
          <p:cNvSpPr/>
          <p:nvPr/>
        </p:nvSpPr>
        <p:spPr bwMode="auto">
          <a:xfrm>
            <a:off x="5469644" y="3410562"/>
            <a:ext cx="1691890" cy="532581"/>
          </a:xfrm>
          <a:prstGeom prst="flowChartAlternateProcess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t>  mutualisé</a:t>
            </a:r>
          </a:p>
        </p:txBody>
      </p:sp>
      <p:sp>
        <p:nvSpPr>
          <p:cNvPr id="488818233" name="Autre processus 488818232"/>
          <p:cNvSpPr/>
          <p:nvPr/>
        </p:nvSpPr>
        <p:spPr bwMode="auto">
          <a:xfrm>
            <a:off x="5469645" y="5167234"/>
            <a:ext cx="1691890" cy="3531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t>  dédié projet</a:t>
            </a:r>
          </a:p>
          <a:p>
            <a:pPr>
              <a:defRPr/>
            </a:pPr>
            <a:r>
              <a:t>  </a:t>
            </a:r>
          </a:p>
        </p:txBody>
      </p:sp>
      <p:sp>
        <p:nvSpPr>
          <p:cNvPr id="2068996318" name="Virage 2068996317"/>
          <p:cNvSpPr/>
          <p:nvPr/>
        </p:nvSpPr>
        <p:spPr bwMode="auto">
          <a:xfrm>
            <a:off x="3462226" y="3410562"/>
            <a:ext cx="2007418" cy="75790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033840466" name="Virage 2033840465"/>
          <p:cNvSpPr/>
          <p:nvPr/>
        </p:nvSpPr>
        <p:spPr bwMode="auto">
          <a:xfrm flipV="1">
            <a:off x="3462225" y="4762497"/>
            <a:ext cx="2007418" cy="80947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901911212" name="Autre processus 901911211"/>
          <p:cNvSpPr/>
          <p:nvPr/>
        </p:nvSpPr>
        <p:spPr bwMode="auto">
          <a:xfrm>
            <a:off x="2665325" y="2212255"/>
            <a:ext cx="5336048" cy="471128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CDS </a:t>
            </a:r>
          </a:p>
        </p:txBody>
      </p:sp>
      <p:sp>
        <p:nvSpPr>
          <p:cNvPr id="950229377" name="Ellipse 183"/>
          <p:cNvSpPr/>
          <p:nvPr/>
        </p:nvSpPr>
        <p:spPr bwMode="auto">
          <a:xfrm>
            <a:off x="2905567" y="1054652"/>
            <a:ext cx="876204" cy="866835"/>
          </a:xfrm>
          <a:prstGeom prst="ellipse">
            <a:avLst/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5"/>
          </a:fontRef>
        </p:style>
        <p:txBody>
          <a:bodyPr lIns="35671" tIns="0" rIns="35671" bIns="0" rtlCol="0" anchor="ctr" anchorCtr="0"/>
          <a:lstStyle/>
          <a:p>
            <a:pPr algn="ctr" defTabSz="1189049">
              <a:defRPr/>
            </a:pPr>
            <a:r>
              <a:rPr lang="fr-FR" sz="1200">
                <a:solidFill>
                  <a:srgbClr val="1F497D">
                    <a:lumMod val="75000"/>
                  </a:srgbClr>
                </a:solidFill>
                <a:latin typeface="Calibri"/>
              </a:rPr>
              <a:t>Un agent</a:t>
            </a:r>
          </a:p>
          <a:p>
            <a:pPr algn="ctr" defTabSz="1189049">
              <a:defRPr/>
            </a:pPr>
            <a:r>
              <a:rPr lang="fr-FR" sz="1200">
                <a:solidFill>
                  <a:srgbClr val="1F497D">
                    <a:lumMod val="75000"/>
                  </a:srgbClr>
                </a:solidFill>
                <a:latin typeface="Calibri"/>
              </a:rPr>
              <a:t>(MI/RIE)</a:t>
            </a:r>
          </a:p>
        </p:txBody>
      </p:sp>
      <p:sp>
        <p:nvSpPr>
          <p:cNvPr id="1211231414" name="Autre processus 1211231413"/>
          <p:cNvSpPr/>
          <p:nvPr/>
        </p:nvSpPr>
        <p:spPr bwMode="auto">
          <a:xfrm rot="16199969">
            <a:off x="8221574" y="4101893"/>
            <a:ext cx="3308144" cy="471127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Proxy Orion </a:t>
            </a:r>
          </a:p>
        </p:txBody>
      </p:sp>
      <p:sp>
        <p:nvSpPr>
          <p:cNvPr id="1889158283" name="Organigramme : Stockage interne 63"/>
          <p:cNvSpPr/>
          <p:nvPr/>
        </p:nvSpPr>
        <p:spPr bwMode="auto">
          <a:xfrm>
            <a:off x="10548012" y="4207591"/>
            <a:ext cx="930510" cy="587475"/>
          </a:xfrm>
          <a:prstGeom prst="roundRect">
            <a:avLst>
              <a:gd name="adj" fmla="val 16667"/>
            </a:avLst>
          </a:prstGeom>
          <a:pattFill prst="dkUpDiag">
            <a:fgClr>
              <a:schemeClr val="accent1">
                <a:lumMod val="50000"/>
              </a:schemeClr>
            </a:fgClr>
            <a:bgClr>
              <a:schemeClr val="accent1">
                <a:lumMod val="75000"/>
              </a:schemeClr>
            </a:bgClr>
          </a:patt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189048">
              <a:defRPr/>
            </a:pPr>
            <a:r>
              <a:rPr lang="fr-FR" sz="1200" b="1">
                <a:solidFill>
                  <a:schemeClr val="bg1"/>
                </a:solidFill>
                <a:latin typeface="Calibri"/>
              </a:rPr>
              <a:t>Internet</a:t>
            </a:r>
          </a:p>
        </p:txBody>
      </p:sp>
      <p:cxnSp>
        <p:nvCxnSpPr>
          <p:cNvPr id="1403411196" name="Connecteur en angle 328"/>
          <p:cNvCxnSpPr>
            <a:cxnSpLocks/>
          </p:cNvCxnSpPr>
          <p:nvPr/>
        </p:nvCxnSpPr>
        <p:spPr bwMode="auto">
          <a:xfrm flipH="1">
            <a:off x="3320809" y="1921487"/>
            <a:ext cx="45720" cy="2318672"/>
          </a:xfrm>
          <a:prstGeom prst="bentConnector3">
            <a:avLst>
              <a:gd name="adj1" fmla="val 100000"/>
            </a:avLst>
          </a:prstGeom>
          <a:ln w="28575" cap="flat" cmpd="sng" algn="ctr">
            <a:solidFill>
              <a:schemeClr val="accent3">
                <a:lumMod val="74901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2425230" name="Autre processus 1562425229"/>
          <p:cNvSpPr/>
          <p:nvPr/>
        </p:nvSpPr>
        <p:spPr bwMode="auto">
          <a:xfrm rot="16199969">
            <a:off x="3652630" y="4217113"/>
            <a:ext cx="2483667" cy="471128"/>
          </a:xfrm>
          <a:prstGeom prst="flowChartAlternateProcess">
            <a:avLst/>
          </a:prstGeom>
          <a:solidFill>
            <a:schemeClr val="accent6">
              <a:lumMod val="20000"/>
              <a:lumOff val="80000"/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CDS </a:t>
            </a:r>
          </a:p>
        </p:txBody>
      </p:sp>
      <p:sp>
        <p:nvSpPr>
          <p:cNvPr id="1009486998" name="Ellipse 183"/>
          <p:cNvSpPr/>
          <p:nvPr/>
        </p:nvSpPr>
        <p:spPr bwMode="auto">
          <a:xfrm>
            <a:off x="6163276" y="1146829"/>
            <a:ext cx="876204" cy="866835"/>
          </a:xfrm>
          <a:prstGeom prst="ellipse">
            <a:avLst/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5"/>
          </a:fontRef>
        </p:style>
        <p:txBody>
          <a:bodyPr lIns="35670" tIns="0" rIns="35670" bIns="0" rtlCol="0" anchor="ctr" anchorCtr="0"/>
          <a:lstStyle/>
          <a:p>
            <a:pPr algn="ctr" defTabSz="1189048">
              <a:defRPr/>
            </a:pPr>
            <a:r>
              <a:rPr lang="fr-FR" sz="1200">
                <a:solidFill>
                  <a:srgbClr val="1F497D">
                    <a:lumMod val="75000"/>
                  </a:srgbClr>
                </a:solidFill>
                <a:latin typeface="Calibri"/>
              </a:rPr>
              <a:t>Un agent</a:t>
            </a:r>
          </a:p>
          <a:p>
            <a:pPr algn="ctr" defTabSz="1189048">
              <a:defRPr/>
            </a:pPr>
            <a:r>
              <a:rPr lang="fr-FR" sz="1200">
                <a:solidFill>
                  <a:srgbClr val="1F497D">
                    <a:lumMod val="75000"/>
                  </a:srgbClr>
                </a:solidFill>
                <a:latin typeface="Calibri"/>
              </a:rPr>
              <a:t>(MI/RIE)</a:t>
            </a:r>
          </a:p>
        </p:txBody>
      </p:sp>
      <p:cxnSp>
        <p:nvCxnSpPr>
          <p:cNvPr id="717777010" name="Connecteur en angle 328"/>
          <p:cNvCxnSpPr>
            <a:cxnSpLocks/>
          </p:cNvCxnSpPr>
          <p:nvPr/>
        </p:nvCxnSpPr>
        <p:spPr bwMode="auto">
          <a:xfrm flipH="1">
            <a:off x="6601376" y="2013664"/>
            <a:ext cx="45720" cy="2984397"/>
          </a:xfrm>
          <a:prstGeom prst="bentConnector3">
            <a:avLst>
              <a:gd name="adj1" fmla="val 100000"/>
            </a:avLst>
          </a:prstGeom>
          <a:ln w="28575" cap="flat" cmpd="sng" algn="ctr">
            <a:solidFill>
              <a:schemeClr val="accent3">
                <a:lumMod val="74901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0064289" name="Connecteur en angle 328"/>
          <p:cNvCxnSpPr>
            <a:cxnSpLocks/>
          </p:cNvCxnSpPr>
          <p:nvPr/>
        </p:nvCxnSpPr>
        <p:spPr bwMode="auto">
          <a:xfrm>
            <a:off x="7161535" y="3748547"/>
            <a:ext cx="3328628" cy="752781"/>
          </a:xfrm>
          <a:prstGeom prst="bentConnector3">
            <a:avLst>
              <a:gd name="adj1" fmla="val 49846"/>
            </a:avLst>
          </a:prstGeom>
          <a:ln w="28575" cap="flat" cmpd="sng" algn="ctr">
            <a:solidFill>
              <a:schemeClr val="accent3">
                <a:lumMod val="74901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2118326" name="Connecteur en angle 328"/>
          <p:cNvCxnSpPr>
            <a:cxnSpLocks/>
          </p:cNvCxnSpPr>
          <p:nvPr/>
        </p:nvCxnSpPr>
        <p:spPr bwMode="auto">
          <a:xfrm flipV="1">
            <a:off x="7161535" y="4608870"/>
            <a:ext cx="3386476" cy="734947"/>
          </a:xfrm>
          <a:prstGeom prst="bentConnector3">
            <a:avLst>
              <a:gd name="adj1" fmla="val 48825"/>
            </a:avLst>
          </a:prstGeom>
          <a:ln w="28575" cap="flat" cmpd="sng" algn="ctr">
            <a:solidFill>
              <a:schemeClr val="accent3">
                <a:lumMod val="74901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1268095" name="ZoneTexte 831268094"/>
          <p:cNvSpPr txBox="1"/>
          <p:nvPr/>
        </p:nvSpPr>
        <p:spPr bwMode="auto">
          <a:xfrm rot="16199969">
            <a:off x="2914203" y="3154515"/>
            <a:ext cx="615055" cy="2438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000" b="1"/>
              <a:t>HTTPS</a:t>
            </a:r>
          </a:p>
        </p:txBody>
      </p:sp>
      <p:sp>
        <p:nvSpPr>
          <p:cNvPr id="2122528894" name="ZoneTexte 2122528893"/>
          <p:cNvSpPr txBox="1"/>
          <p:nvPr/>
        </p:nvSpPr>
        <p:spPr bwMode="auto">
          <a:xfrm rot="16199969">
            <a:off x="6217614" y="2939432"/>
            <a:ext cx="615091" cy="2438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000" b="1"/>
              <a:t>HTTPS</a:t>
            </a:r>
          </a:p>
        </p:txBody>
      </p:sp>
      <p:sp>
        <p:nvSpPr>
          <p:cNvPr id="7209790" name="ZoneTexte 7209789"/>
          <p:cNvSpPr txBox="1"/>
          <p:nvPr/>
        </p:nvSpPr>
        <p:spPr bwMode="auto">
          <a:xfrm>
            <a:off x="8137379" y="3545637"/>
            <a:ext cx="615127" cy="2438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000" b="1"/>
              <a:t>HTTPS</a:t>
            </a:r>
          </a:p>
        </p:txBody>
      </p:sp>
      <p:sp>
        <p:nvSpPr>
          <p:cNvPr id="919346968" name="ZoneTexte 919346967"/>
          <p:cNvSpPr txBox="1"/>
          <p:nvPr/>
        </p:nvSpPr>
        <p:spPr bwMode="auto">
          <a:xfrm>
            <a:off x="8137379" y="5115380"/>
            <a:ext cx="615163" cy="2438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000" b="1"/>
              <a:t>HTTPS</a:t>
            </a:r>
          </a:p>
        </p:txBody>
      </p:sp>
      <p:sp>
        <p:nvSpPr>
          <p:cNvPr id="2053728441" name=" 2053728440"/>
          <p:cNvSpPr/>
          <p:nvPr/>
        </p:nvSpPr>
        <p:spPr bwMode="auto">
          <a:xfrm>
            <a:off x="5324692" y="3937005"/>
            <a:ext cx="104418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6259868" name="Image 1625986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5546461" y="4758225"/>
            <a:ext cx="334832" cy="357154"/>
          </a:xfrm>
          <a:prstGeom prst="rect">
            <a:avLst/>
          </a:prstGeom>
        </p:spPr>
      </p:pic>
      <p:pic>
        <p:nvPicPr>
          <p:cNvPr id="462400751" name="Image 46240075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5546460" y="3011763"/>
            <a:ext cx="334831" cy="357153"/>
          </a:xfrm>
          <a:prstGeom prst="rect">
            <a:avLst/>
          </a:prstGeom>
        </p:spPr>
      </p:pic>
      <p:pic>
        <p:nvPicPr>
          <p:cNvPr id="1164167254" name="Image 116416725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5546460" y="3011763"/>
            <a:ext cx="334831" cy="357153"/>
          </a:xfrm>
          <a:prstGeom prst="rect">
            <a:avLst/>
          </a:prstGeom>
        </p:spPr>
      </p:pic>
      <p:pic>
        <p:nvPicPr>
          <p:cNvPr id="56209157" name="Image 5620915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2012994" y="4302801"/>
            <a:ext cx="334831" cy="35715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4001780" name="Google Shape;18;p43"/>
          <p:cNvSpPr txBox="1">
            <a:spLocks noGrp="1"/>
          </p:cNvSpPr>
          <p:nvPr>
            <p:ph type="sldNum" idx="12"/>
          </p:nvPr>
        </p:nvSpPr>
        <p:spPr bwMode="auto">
          <a:xfrm>
            <a:off x="0" y="0"/>
            <a:ext cx="2999997" cy="299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6" rIns="91422" bIns="45696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26FC3F61-ADF9-DD1C-D46F-2016740D631C}" type="slidenum">
              <a:rPr lang="fr-FR"/>
              <a:t>19</a:t>
            </a:fld>
            <a:endParaRPr/>
          </a:p>
        </p:txBody>
      </p:sp>
      <p:sp>
        <p:nvSpPr>
          <p:cNvPr id="1084210625" name="ZoneTexte 1746619719"/>
          <p:cNvSpPr txBox="1"/>
          <p:nvPr/>
        </p:nvSpPr>
        <p:spPr bwMode="auto">
          <a:xfrm>
            <a:off x="1009126" y="1126764"/>
            <a:ext cx="9926043" cy="252987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sz="1600" b="1">
                <a:solidFill>
                  <a:schemeClr val="accent5">
                    <a:lumMod val="75000"/>
                  </a:schemeClr>
                </a:solidFill>
                <a:latin typeface="Marianne"/>
                <a:ea typeface="Marianne"/>
                <a:cs typeface="Marianne"/>
              </a:rPr>
              <a:t>A connaître / prérequis :</a:t>
            </a:r>
            <a:endParaRPr/>
          </a:p>
          <a:p>
            <a:pPr marL="261848" marR="0" indent="-261848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/>
              <a:buChar char="o"/>
              <a:defRPr/>
            </a:pPr>
            <a:endParaRPr sz="1600" b="1" strike="noStrike" cap="none" spc="0">
              <a:solidFill>
                <a:schemeClr val="accent5">
                  <a:lumMod val="75000"/>
                </a:schemeClr>
              </a:solidFill>
              <a:latin typeface="Marianne"/>
              <a:ea typeface="Marianne"/>
              <a:cs typeface="Marianne"/>
            </a:endParaRPr>
          </a:p>
          <a:p>
            <a:pPr marL="261848" marR="0" lvl="2" indent="-261848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/>
              <a:buChar char="o"/>
              <a:defRPr/>
            </a:pPr>
            <a:r>
              <a:rPr sz="1600" strike="noStrike" cap="none" spc="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Clean Agile / Clean Architecture </a:t>
            </a:r>
            <a:r>
              <a:rPr sz="1600" b="0" i="0" u="none" strike="noStrike" cap="none" spc="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Robert C. Martin, « Uncle Bob »</a:t>
            </a:r>
            <a:r>
              <a:rPr sz="1600" strike="noStrike" cap="none" spc="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 (livres)</a:t>
            </a:r>
            <a:endParaRPr sz="1100" b="0" i="0" u="none" strike="noStrike" cap="none" spc="0">
              <a:solidFill>
                <a:schemeClr val="tx1"/>
              </a:solidFill>
              <a:latin typeface="Marianne"/>
              <a:ea typeface="Marianne"/>
              <a:cs typeface="Marianne"/>
            </a:endParaRPr>
          </a:p>
          <a:p>
            <a:pPr marL="261848" marR="0" lvl="2" indent="-261848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/>
              <a:buChar char="o"/>
              <a:defRPr/>
            </a:pPr>
            <a:r>
              <a:rPr lang="fr-FR" sz="1600" b="0" i="0" u="sng" strike="noStrike" cap="none" spc="0">
                <a:solidFill>
                  <a:schemeClr val="tx1"/>
                </a:solidFill>
                <a:latin typeface="Marianne"/>
                <a:ea typeface="Marianne"/>
                <a:cs typeface="Marianne"/>
                <a:hlinkClick r:id="rId2" tooltip="https://12factor.net/fr/"/>
              </a:rPr>
              <a:t>https://12factor.net/fr/</a:t>
            </a:r>
            <a:endParaRPr sz="1100" b="0" i="0" u="none" strike="noStrike" cap="none" spc="0">
              <a:solidFill>
                <a:schemeClr val="tx1"/>
              </a:solidFill>
              <a:latin typeface="Marianne"/>
              <a:ea typeface="Marianne"/>
              <a:cs typeface="Marianne"/>
            </a:endParaRPr>
          </a:p>
          <a:p>
            <a:pPr marL="261848" marR="0" lvl="2" indent="-261848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/>
              <a:buChar char="o"/>
              <a:defRPr/>
            </a:pPr>
            <a:r>
              <a:rPr lang="fr-FR" sz="1600" b="0" i="0" u="sng" strike="noStrike" cap="none" spc="0">
                <a:solidFill>
                  <a:schemeClr val="tx1"/>
                </a:solidFill>
                <a:latin typeface="Marianne"/>
                <a:ea typeface="Marianne"/>
                <a:cs typeface="Marianne"/>
                <a:hlinkClick r:id="rId3" tooltip="https://github.com/wso2/reference-architecture/blob/master/reference-cloud-native-architecture-digital-enterprise.md"/>
              </a:rPr>
              <a:t>https://github.com/wso2/reference-architecture/blob/master/reference-cloud-native-architecture-digital-enterprise.md</a:t>
            </a:r>
            <a:endParaRPr sz="1100" b="0" i="0" u="none" strike="noStrike" cap="none" spc="0">
              <a:solidFill>
                <a:schemeClr val="tx1"/>
              </a:solidFill>
              <a:latin typeface="Marianne"/>
              <a:ea typeface="Marianne"/>
              <a:cs typeface="Marianne"/>
            </a:endParaRPr>
          </a:p>
          <a:p>
            <a:pPr marL="261848" marR="0" lvl="1" indent="-261848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/>
              <a:buChar char="o"/>
              <a:defRPr/>
            </a:pPr>
            <a:r>
              <a:rPr lang="fr-FR" sz="1600" b="0" i="0" u="sng" strike="noStrike" cap="none" spc="0">
                <a:solidFill>
                  <a:schemeClr val="tx1"/>
                </a:solidFill>
                <a:latin typeface="Marianne"/>
                <a:ea typeface="Marianne"/>
                <a:cs typeface="Marianne"/>
                <a:hlinkClick r:id="rId4" tooltip="https://mogador26.github.io/cct-cloud-native/pages/architecture/00-doctrine-cloud.html"/>
              </a:rPr>
              <a:t>https://mogador26.github.io/cct-cloud-native/pages/architecture/00-doctrine-cloud.html</a:t>
            </a:r>
            <a:endParaRPr sz="1100" b="0" i="0" u="none" strike="noStrike" cap="none" spc="0">
              <a:solidFill>
                <a:schemeClr val="tx1"/>
              </a:solidFill>
              <a:latin typeface="Marianne"/>
              <a:ea typeface="Marianne"/>
              <a:cs typeface="Marianne"/>
            </a:endParaRPr>
          </a:p>
          <a:p>
            <a:pPr marL="261848" marR="0" lvl="1" indent="-261848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/>
              <a:buChar char="o"/>
              <a:defRPr/>
            </a:pPr>
            <a:r>
              <a:rPr lang="fr-FR" sz="1600" b="0" i="0" u="none" strike="noStrike" cap="none" spc="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Et avoir déjà déployé des conteneurs (sur vm, via docker et docker-compose) et un cluster Kubernetes (k3s/k8s) avec des services.</a:t>
            </a:r>
            <a:endParaRPr sz="1100" b="0" i="0" u="none" strike="noStrike" cap="none" spc="0">
              <a:solidFill>
                <a:schemeClr val="tx1"/>
              </a:solidFill>
              <a:latin typeface="Marianne"/>
              <a:ea typeface="Marianne"/>
              <a:cs typeface="Marianne"/>
            </a:endParaRPr>
          </a:p>
          <a:p>
            <a:pPr marL="261848" marR="0" indent="-261848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/>
              <a:buChar char="o"/>
              <a:defRPr/>
            </a:pPr>
            <a:r>
              <a:rPr lang="fr-FR" sz="1600" b="0" i="0" u="none" strike="noStrike" cap="none" spc="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Comprendre le cycle de vie d’un conteneur et comment la scalabilité s’exerce dans kubernetes</a:t>
            </a:r>
            <a:endParaRPr sz="1100" b="0" i="0" u="none" strike="noStrike" cap="none" spc="0">
              <a:solidFill>
                <a:schemeClr val="tx1"/>
              </a:solidFill>
              <a:latin typeface="Marianne"/>
              <a:ea typeface="Marianne"/>
              <a:cs typeface="Marianne"/>
            </a:endParaRPr>
          </a:p>
        </p:txBody>
      </p:sp>
      <p:sp>
        <p:nvSpPr>
          <p:cNvPr id="1686096856" name="ZoneTexte 1491481178"/>
          <p:cNvSpPr txBox="1"/>
          <p:nvPr/>
        </p:nvSpPr>
        <p:spPr bwMode="auto">
          <a:xfrm>
            <a:off x="1830780" y="160569"/>
            <a:ext cx="9850475" cy="36579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sz="1800"/>
              <a:t>Pour avoir un langage commun....</a:t>
            </a:r>
            <a:endParaRPr/>
          </a:p>
        </p:txBody>
      </p:sp>
      <p:sp>
        <p:nvSpPr>
          <p:cNvPr id="1187527054" name="ZoneTexte 729882758"/>
          <p:cNvSpPr txBox="1"/>
          <p:nvPr/>
        </p:nvSpPr>
        <p:spPr bwMode="auto">
          <a:xfrm>
            <a:off x="830641" y="4203850"/>
            <a:ext cx="10854389" cy="179835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lang="fr-FR" sz="1600" b="1" i="0" u="none" strike="noStrike" cap="none" spc="0">
                <a:solidFill>
                  <a:schemeClr val="accent5">
                    <a:lumMod val="75000"/>
                  </a:schemeClr>
                </a:solidFill>
                <a:latin typeface="Marianne"/>
                <a:ea typeface="Marianne"/>
                <a:cs typeface="Marianne"/>
              </a:rPr>
              <a:t>A propos de la gestion de la persistance  : faisons évoluer les pratiques de gestion de la persistance des données</a:t>
            </a:r>
            <a:r>
              <a:rPr sz="1400" b="1" i="0" u="none" strike="noStrike" cap="none" spc="0">
                <a:solidFill>
                  <a:schemeClr val="accent5">
                    <a:lumMod val="75000"/>
                  </a:schemeClr>
                </a:solidFill>
                <a:latin typeface="Marianne"/>
                <a:ea typeface="Marianne"/>
                <a:cs typeface="Marianne"/>
              </a:rPr>
              <a:t> en regard avec les capacités actuelles</a:t>
            </a:r>
            <a:endParaRPr/>
          </a:p>
          <a:p>
            <a:pPr marL="261848" indent="-261848" algn="l">
              <a:buFont typeface="Wingdings"/>
              <a:buChar char="§"/>
              <a:defRPr/>
            </a:pPr>
            <a:r>
              <a:rPr lang="fr-FR" sz="1600" b="0" i="0" u="none" strike="noStrike" cap="none" spc="0">
                <a:solidFill>
                  <a:srgbClr val="4E4E4E"/>
                </a:solidFill>
                <a:latin typeface="Marianne"/>
                <a:ea typeface="Marianne"/>
                <a:cs typeface="Marianne"/>
              </a:rPr>
              <a:t>Le mode natif de stockage des données doit être le stockage objet (type S3) ( et le stockage bloc offert par kubernetes</a:t>
            </a:r>
            <a:r>
              <a:rPr lang="fr-FR" sz="1400" b="0" i="0" u="none" strike="noStrike" cap="none" spc="0">
                <a:solidFill>
                  <a:srgbClr val="4E4E4E"/>
                </a:solidFill>
                <a:latin typeface="Marianne"/>
                <a:ea typeface="Marianne"/>
                <a:cs typeface="Marianne"/>
              </a:rPr>
              <a:t> )</a:t>
            </a:r>
            <a:endParaRPr/>
          </a:p>
          <a:p>
            <a:pPr marL="261848" indent="-261848" algn="l">
              <a:buFont typeface="Wingdings"/>
              <a:buChar char="§"/>
              <a:defRPr/>
            </a:pPr>
            <a:r>
              <a:rPr lang="fr-FR" sz="1600" b="0" i="0" u="none" strike="noStrike" cap="none" spc="0">
                <a:solidFill>
                  <a:srgbClr val="4E4E4E"/>
                </a:solidFill>
                <a:latin typeface="Marianne"/>
                <a:ea typeface="Marianne"/>
                <a:cs typeface="Marianne"/>
              </a:rPr>
              <a:t>Les bases de données sont issues d’un monde qui n’avait accès qu’a des stockages très lent... est-ce approprié de les utiliser aujourd’hui systématiquement ?</a:t>
            </a:r>
            <a:endParaRPr lang="fr-FR" sz="1400" b="0" i="0" u="none" strike="noStrike" cap="none" spc="0">
              <a:solidFill>
                <a:srgbClr val="4E4E4E"/>
              </a:solidFill>
              <a:latin typeface="Marianne"/>
              <a:ea typeface="Marianne"/>
              <a:cs typeface="Marianne"/>
            </a:endParaRPr>
          </a:p>
          <a:p>
            <a:pPr algn="l">
              <a:defRPr/>
            </a:pPr>
            <a:r>
              <a:rPr lang="fr-FR" sz="1600" b="0" i="0" u="none" strike="noStrike" cap="none" spc="0">
                <a:solidFill>
                  <a:srgbClr val="4E4E4E"/>
                </a:solidFill>
                <a:latin typeface="Marianne"/>
                <a:ea typeface="Marianne"/>
                <a:cs typeface="Marianne"/>
              </a:rPr>
              <a:t>le pb à résoudre : la résilience de système entre les instances répliquées de l’application. ( ex : redis, bdd )</a:t>
            </a:r>
            <a:endParaRPr lang="fr-FR" sz="1400" b="0" i="0" u="none" strike="noStrike" cap="none" spc="0">
              <a:solidFill>
                <a:srgbClr val="4E4E4E"/>
              </a:solidFill>
              <a:latin typeface="Marianne"/>
              <a:ea typeface="Marianne"/>
              <a:cs typeface="Marianne"/>
            </a:endParaRPr>
          </a:p>
        </p:txBody>
      </p:sp>
      <p:sp>
        <p:nvSpPr>
          <p:cNvPr id="746604353" name="ZoneTexte 1683118001"/>
          <p:cNvSpPr txBox="1"/>
          <p:nvPr/>
        </p:nvSpPr>
        <p:spPr bwMode="auto">
          <a:xfrm>
            <a:off x="1776357" y="472323"/>
            <a:ext cx="8923934" cy="45723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200" b="1" i="0" u="none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« Cloud native »</a:t>
            </a:r>
            <a:r>
              <a:rPr sz="1200" b="0" i="0" u="none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 est la combinaison d’une approche philosophique et d’un ensemble de technologies qui permettent à des organisation de construire, déployer et opérer des produits numériques résilients et fiables, </a:t>
            </a:r>
            <a:r>
              <a:rPr lang="fr-FR" sz="12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plus rapidement.</a:t>
            </a:r>
            <a:endParaRPr sz="1200" b="0" i="0" u="none">
              <a:solidFill>
                <a:schemeClr val="accent6">
                  <a:lumMod val="75000"/>
                </a:schemeClr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0540691" name="Rectangle 300540690"/>
          <p:cNvSpPr/>
          <p:nvPr/>
        </p:nvSpPr>
        <p:spPr bwMode="auto">
          <a:xfrm>
            <a:off x="10190" y="1652755"/>
            <a:ext cx="2423894" cy="5255172"/>
          </a:xfrm>
          <a:prstGeom prst="rect">
            <a:avLst/>
          </a:prstGeom>
          <a:solidFill>
            <a:srgbClr val="232930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045950332" name=" 2045950331"/>
          <p:cNvSpPr/>
          <p:nvPr/>
        </p:nvSpPr>
        <p:spPr bwMode="auto">
          <a:xfrm>
            <a:off x="6163273" y="7855176"/>
            <a:ext cx="45787" cy="36579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24418041" name="Image 12441804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194710" y="4637340"/>
            <a:ext cx="1943820" cy="2177244"/>
          </a:xfrm>
          <a:prstGeom prst="rect">
            <a:avLst/>
          </a:prstGeom>
        </p:spPr>
      </p:pic>
      <p:pic>
        <p:nvPicPr>
          <p:cNvPr id="1164045767" name="Image 116404576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62327" y="1698049"/>
            <a:ext cx="2255738" cy="3183345"/>
          </a:xfrm>
          <a:prstGeom prst="rect">
            <a:avLst/>
          </a:prstGeom>
        </p:spPr>
      </p:pic>
      <p:sp>
        <p:nvSpPr>
          <p:cNvPr id="1069574040" name="Rectangle 52"/>
          <p:cNvSpPr/>
          <p:nvPr/>
        </p:nvSpPr>
        <p:spPr bwMode="auto">
          <a:xfrm>
            <a:off x="3322258" y="2517773"/>
            <a:ext cx="4480560" cy="54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95"/>
              </a:lnSpc>
              <a:buClr>
                <a:srgbClr val="000000"/>
              </a:buClr>
              <a:defRPr/>
            </a:pPr>
            <a:endParaRPr lang="fr-FR" sz="700" b="1">
              <a:solidFill>
                <a:srgbClr val="FFFFFF"/>
              </a:solidFill>
              <a:latin typeface="Marianne"/>
              <a:cs typeface="Calibri"/>
            </a:endParaRPr>
          </a:p>
        </p:txBody>
      </p:sp>
      <p:sp>
        <p:nvSpPr>
          <p:cNvPr id="1317019486" name="Rectangle 53"/>
          <p:cNvSpPr/>
          <p:nvPr/>
        </p:nvSpPr>
        <p:spPr bwMode="auto">
          <a:xfrm>
            <a:off x="3330734" y="5204140"/>
            <a:ext cx="4480560" cy="54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95"/>
              </a:lnSpc>
              <a:buClr>
                <a:srgbClr val="000000"/>
              </a:buClr>
              <a:defRPr/>
            </a:pPr>
            <a:endParaRPr lang="fr-FR" sz="700" b="1">
              <a:solidFill>
                <a:srgbClr val="FFFFFF"/>
              </a:solidFill>
              <a:latin typeface="Marianne"/>
              <a:cs typeface="Calibri"/>
            </a:endParaRPr>
          </a:p>
        </p:txBody>
      </p:sp>
      <p:sp>
        <p:nvSpPr>
          <p:cNvPr id="239414612" name="Rectangle 51"/>
          <p:cNvSpPr/>
          <p:nvPr/>
        </p:nvSpPr>
        <p:spPr bwMode="auto">
          <a:xfrm>
            <a:off x="3259446" y="3609779"/>
            <a:ext cx="8522699" cy="640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801601">
              <a:spcBef>
                <a:spcPts val="0"/>
              </a:spcBef>
              <a:spcAft>
                <a:spcPts val="393"/>
              </a:spcAft>
              <a:buClr>
                <a:srgbClr val="000000"/>
              </a:buClr>
              <a:buSzTx/>
              <a:buFont typeface="Arial"/>
              <a:buNone/>
              <a:defRPr/>
            </a:pPr>
            <a:r>
              <a:rPr lang="fr-FR" sz="3600" b="1" i="0" u="none" strike="noStrike" cap="none" spc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latin typeface="Marianne"/>
                <a:cs typeface="Calibri"/>
              </a:rPr>
              <a:t>1 - Contexte &amp; ambition</a:t>
            </a:r>
            <a:endParaRPr lang="fr-FR" sz="3600" b="0" i="0" u="none" strike="noStrike" cap="none" spc="0">
              <a:ln>
                <a:noFill/>
              </a:ln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noFill/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7129949" name="Google Shape;77;p6"/>
          <p:cNvSpPr txBox="1"/>
          <p:nvPr/>
        </p:nvSpPr>
        <p:spPr bwMode="auto">
          <a:xfrm>
            <a:off x="2104662" y="185635"/>
            <a:ext cx="9200073" cy="1357254"/>
          </a:xfrm>
          <a:prstGeom prst="rect">
            <a:avLst/>
          </a:prstGeom>
        </p:spPr>
        <p:txBody>
          <a:bodyPr/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fr-FR"/>
            </a:defPPr>
            <a:lvl1pPr>
              <a:defRPr sz="3600">
                <a:solidFill>
                  <a:schemeClr val="accent5">
                    <a:lumMod val="75000"/>
                  </a:schemeClr>
                </a:solidFill>
                <a:latin typeface="Marianne"/>
                <a:ea typeface="Marianne"/>
                <a:cs typeface="Marianne"/>
              </a:defRPr>
            </a:lvl1pPr>
          </a:lstStyle>
          <a:p>
            <a:pPr>
              <a:defRPr/>
            </a:pPr>
            <a:r>
              <a:rPr lang="fr-FR" sz="2600" b="1"/>
              <a:t>Nous modernisons notre offre Cloud et nos pratiques pour accélérer la transformation numérique du ministère de l’Intérieur</a:t>
            </a:r>
            <a:r>
              <a:rPr sz="2800" b="1"/>
              <a:t> </a:t>
            </a:r>
            <a:r>
              <a:rPr sz="2800" b="0" i="1"/>
              <a:t>( et des autres ministères)</a:t>
            </a:r>
            <a:endParaRPr b="1"/>
          </a:p>
        </p:txBody>
      </p:sp>
      <p:cxnSp>
        <p:nvCxnSpPr>
          <p:cNvPr id="1172604179" name="Straight Connector 41"/>
          <p:cNvCxnSpPr>
            <a:cxnSpLocks/>
          </p:cNvCxnSpPr>
          <p:nvPr/>
        </p:nvCxnSpPr>
        <p:spPr bwMode="auto">
          <a:xfrm flipV="1">
            <a:off x="202693" y="3429000"/>
            <a:ext cx="10577412" cy="0"/>
          </a:xfrm>
          <a:prstGeom prst="line">
            <a:avLst/>
          </a:prstGeom>
          <a:ln w="635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9817966" name="Freeform 414"/>
          <p:cNvSpPr>
            <a:spLocks noEditPoints="1"/>
          </p:cNvSpPr>
          <p:nvPr/>
        </p:nvSpPr>
        <p:spPr bwMode="auto">
          <a:xfrm>
            <a:off x="8278931" y="3435336"/>
            <a:ext cx="3025805" cy="1683839"/>
          </a:xfrm>
          <a:custGeom>
            <a:avLst/>
            <a:gdLst>
              <a:gd name="T0" fmla="*/ 160 w 186"/>
              <a:gd name="T1" fmla="*/ 43 h 110"/>
              <a:gd name="T2" fmla="*/ 161 w 186"/>
              <a:gd name="T3" fmla="*/ 42 h 110"/>
              <a:gd name="T4" fmla="*/ 135 w 186"/>
              <a:gd name="T5" fmla="*/ 17 h 110"/>
              <a:gd name="T6" fmla="*/ 119 w 186"/>
              <a:gd name="T7" fmla="*/ 23 h 110"/>
              <a:gd name="T8" fmla="*/ 76 w 186"/>
              <a:gd name="T9" fmla="*/ 0 h 110"/>
              <a:gd name="T10" fmla="*/ 26 w 186"/>
              <a:gd name="T11" fmla="*/ 43 h 110"/>
              <a:gd name="T12" fmla="*/ 0 w 186"/>
              <a:gd name="T13" fmla="*/ 76 h 110"/>
              <a:gd name="T14" fmla="*/ 34 w 186"/>
              <a:gd name="T15" fmla="*/ 110 h 110"/>
              <a:gd name="T16" fmla="*/ 152 w 186"/>
              <a:gd name="T17" fmla="*/ 110 h 110"/>
              <a:gd name="T18" fmla="*/ 186 w 186"/>
              <a:gd name="T19" fmla="*/ 76 h 110"/>
              <a:gd name="T20" fmla="*/ 160 w 186"/>
              <a:gd name="T21" fmla="*/ 43 h 110"/>
              <a:gd name="T22" fmla="*/ 152 w 186"/>
              <a:gd name="T23" fmla="*/ 101 h 110"/>
              <a:gd name="T24" fmla="*/ 34 w 186"/>
              <a:gd name="T25" fmla="*/ 101 h 110"/>
              <a:gd name="T26" fmla="*/ 9 w 186"/>
              <a:gd name="T27" fmla="*/ 76 h 110"/>
              <a:gd name="T28" fmla="*/ 28 w 186"/>
              <a:gd name="T29" fmla="*/ 51 h 110"/>
              <a:gd name="T30" fmla="*/ 34 w 186"/>
              <a:gd name="T31" fmla="*/ 44 h 110"/>
              <a:gd name="T32" fmla="*/ 76 w 186"/>
              <a:gd name="T33" fmla="*/ 8 h 110"/>
              <a:gd name="T34" fmla="*/ 111 w 186"/>
              <a:gd name="T35" fmla="*/ 28 h 110"/>
              <a:gd name="T36" fmla="*/ 117 w 186"/>
              <a:gd name="T37" fmla="*/ 32 h 110"/>
              <a:gd name="T38" fmla="*/ 119 w 186"/>
              <a:gd name="T39" fmla="*/ 32 h 110"/>
              <a:gd name="T40" fmla="*/ 124 w 186"/>
              <a:gd name="T41" fmla="*/ 29 h 110"/>
              <a:gd name="T42" fmla="*/ 135 w 186"/>
              <a:gd name="T43" fmla="*/ 25 h 110"/>
              <a:gd name="T44" fmla="*/ 152 w 186"/>
              <a:gd name="T45" fmla="*/ 42 h 110"/>
              <a:gd name="T46" fmla="*/ 152 w 186"/>
              <a:gd name="T47" fmla="*/ 43 h 110"/>
              <a:gd name="T48" fmla="*/ 158 w 186"/>
              <a:gd name="T49" fmla="*/ 51 h 110"/>
              <a:gd name="T50" fmla="*/ 177 w 186"/>
              <a:gd name="T51" fmla="*/ 76 h 110"/>
              <a:gd name="T52" fmla="*/ 152 w 186"/>
              <a:gd name="T53" fmla="*/ 10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6" h="110" extrusionOk="0">
                <a:moveTo>
                  <a:pt x="160" y="43"/>
                </a:moveTo>
                <a:cubicBezTo>
                  <a:pt x="160" y="43"/>
                  <a:pt x="161" y="43"/>
                  <a:pt x="161" y="42"/>
                </a:cubicBezTo>
                <a:cubicBezTo>
                  <a:pt x="161" y="28"/>
                  <a:pt x="149" y="17"/>
                  <a:pt x="135" y="17"/>
                </a:cubicBezTo>
                <a:cubicBezTo>
                  <a:pt x="129" y="17"/>
                  <a:pt x="123" y="19"/>
                  <a:pt x="119" y="23"/>
                </a:cubicBezTo>
                <a:cubicBezTo>
                  <a:pt x="110" y="9"/>
                  <a:pt x="94" y="0"/>
                  <a:pt x="76" y="0"/>
                </a:cubicBezTo>
                <a:cubicBezTo>
                  <a:pt x="51" y="0"/>
                  <a:pt x="30" y="19"/>
                  <a:pt x="26" y="43"/>
                </a:cubicBezTo>
                <a:cubicBezTo>
                  <a:pt x="11" y="47"/>
                  <a:pt x="0" y="60"/>
                  <a:pt x="0" y="76"/>
                </a:cubicBezTo>
                <a:cubicBezTo>
                  <a:pt x="0" y="95"/>
                  <a:pt x="15" y="110"/>
                  <a:pt x="34" y="110"/>
                </a:cubicBezTo>
                <a:cubicBezTo>
                  <a:pt x="152" y="110"/>
                  <a:pt x="152" y="110"/>
                  <a:pt x="152" y="110"/>
                </a:cubicBezTo>
                <a:cubicBezTo>
                  <a:pt x="171" y="110"/>
                  <a:pt x="186" y="95"/>
                  <a:pt x="186" y="76"/>
                </a:cubicBezTo>
                <a:cubicBezTo>
                  <a:pt x="186" y="60"/>
                  <a:pt x="175" y="47"/>
                  <a:pt x="160" y="43"/>
                </a:cubicBezTo>
                <a:close/>
                <a:moveTo>
                  <a:pt x="152" y="101"/>
                </a:moveTo>
                <a:cubicBezTo>
                  <a:pt x="34" y="101"/>
                  <a:pt x="34" y="101"/>
                  <a:pt x="34" y="101"/>
                </a:cubicBezTo>
                <a:cubicBezTo>
                  <a:pt x="20" y="101"/>
                  <a:pt x="9" y="90"/>
                  <a:pt x="9" y="76"/>
                </a:cubicBezTo>
                <a:cubicBezTo>
                  <a:pt x="9" y="64"/>
                  <a:pt x="17" y="54"/>
                  <a:pt x="28" y="51"/>
                </a:cubicBezTo>
                <a:cubicBezTo>
                  <a:pt x="31" y="51"/>
                  <a:pt x="34" y="48"/>
                  <a:pt x="34" y="44"/>
                </a:cubicBezTo>
                <a:cubicBezTo>
                  <a:pt x="38" y="24"/>
                  <a:pt x="55" y="8"/>
                  <a:pt x="76" y="8"/>
                </a:cubicBezTo>
                <a:cubicBezTo>
                  <a:pt x="90" y="8"/>
                  <a:pt x="104" y="16"/>
                  <a:pt x="111" y="28"/>
                </a:cubicBezTo>
                <a:cubicBezTo>
                  <a:pt x="113" y="30"/>
                  <a:pt x="115" y="31"/>
                  <a:pt x="117" y="32"/>
                </a:cubicBezTo>
                <a:cubicBezTo>
                  <a:pt x="118" y="32"/>
                  <a:pt x="118" y="32"/>
                  <a:pt x="119" y="32"/>
                </a:cubicBezTo>
                <a:cubicBezTo>
                  <a:pt x="121" y="32"/>
                  <a:pt x="123" y="31"/>
                  <a:pt x="124" y="29"/>
                </a:cubicBezTo>
                <a:cubicBezTo>
                  <a:pt x="127" y="27"/>
                  <a:pt x="131" y="25"/>
                  <a:pt x="135" y="25"/>
                </a:cubicBezTo>
                <a:cubicBezTo>
                  <a:pt x="145" y="25"/>
                  <a:pt x="152" y="33"/>
                  <a:pt x="152" y="42"/>
                </a:cubicBezTo>
                <a:cubicBezTo>
                  <a:pt x="152" y="43"/>
                  <a:pt x="152" y="43"/>
                  <a:pt x="152" y="43"/>
                </a:cubicBezTo>
                <a:cubicBezTo>
                  <a:pt x="152" y="47"/>
                  <a:pt x="154" y="50"/>
                  <a:pt x="158" y="51"/>
                </a:cubicBezTo>
                <a:cubicBezTo>
                  <a:pt x="170" y="54"/>
                  <a:pt x="177" y="64"/>
                  <a:pt x="177" y="76"/>
                </a:cubicBezTo>
                <a:cubicBezTo>
                  <a:pt x="177" y="90"/>
                  <a:pt x="166" y="101"/>
                  <a:pt x="152" y="101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09578">
              <a:defRPr/>
            </a:pPr>
            <a:endParaRPr sz="1600">
              <a:solidFill>
                <a:prstClr val="black"/>
              </a:solidFill>
              <a:latin typeface="Marianne"/>
              <a:ea typeface="Marianne"/>
              <a:cs typeface="Marianne"/>
            </a:endParaRPr>
          </a:p>
        </p:txBody>
      </p:sp>
      <p:sp>
        <p:nvSpPr>
          <p:cNvPr id="1910699587" name="ZoneTexte 534831732"/>
          <p:cNvSpPr txBox="1"/>
          <p:nvPr/>
        </p:nvSpPr>
        <p:spPr bwMode="auto">
          <a:xfrm>
            <a:off x="7949480" y="5092720"/>
            <a:ext cx="3897320" cy="60214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lnSpc>
                <a:spcPts val="4019"/>
              </a:lnSpc>
              <a:defRPr/>
            </a:pPr>
            <a:r>
              <a:rPr lang="fr-FR" sz="1800" b="0" i="0" u="none" strike="noStrike" cap="none" spc="0">
                <a:solidFill>
                  <a:schemeClr val="accent5">
                    <a:lumMod val="75000"/>
                  </a:schemeClr>
                </a:solidFill>
                <a:latin typeface="Marianne"/>
                <a:ea typeface="Marianne"/>
                <a:cs typeface="Marianne"/>
              </a:rPr>
              <a:t>Offre </a:t>
            </a:r>
            <a:r>
              <a:rPr lang="fr-FR" sz="1800">
                <a:solidFill>
                  <a:schemeClr val="accent5">
                    <a:lumMod val="75000"/>
                  </a:schemeClr>
                </a:solidFill>
                <a:latin typeface="Marianne"/>
              </a:rPr>
              <a:t>Cloud </a:t>
            </a:r>
            <a:r>
              <a:rPr lang="el-GR" sz="1800" b="1">
                <a:solidFill>
                  <a:schemeClr val="accent5">
                    <a:lumMod val="75000"/>
                  </a:schemeClr>
                </a:solidFill>
                <a:latin typeface="Marianne"/>
              </a:rPr>
              <a:t>(π)</a:t>
            </a:r>
            <a:r>
              <a:rPr lang="fr-FR" sz="1800" b="1">
                <a:solidFill>
                  <a:schemeClr val="accent5">
                    <a:lumMod val="75000"/>
                  </a:schemeClr>
                </a:solidFill>
                <a:latin typeface="Marianne"/>
              </a:rPr>
              <a:t> </a:t>
            </a:r>
            <a:r>
              <a:rPr lang="fr-FR" sz="1800">
                <a:solidFill>
                  <a:schemeClr val="accent5">
                    <a:lumMod val="75000"/>
                  </a:schemeClr>
                </a:solidFill>
                <a:latin typeface="Marianne"/>
              </a:rPr>
              <a:t>Native </a:t>
            </a:r>
            <a:endParaRPr sz="1800" b="1">
              <a:solidFill>
                <a:schemeClr val="accent5">
                  <a:lumMod val="75000"/>
                </a:schemeClr>
              </a:solidFill>
              <a:latin typeface="Marianne"/>
            </a:endParaRPr>
          </a:p>
        </p:txBody>
      </p:sp>
      <p:sp>
        <p:nvSpPr>
          <p:cNvPr id="223569323" name="Freeform 414"/>
          <p:cNvSpPr>
            <a:spLocks noEditPoints="1"/>
          </p:cNvSpPr>
          <p:nvPr/>
        </p:nvSpPr>
        <p:spPr bwMode="auto">
          <a:xfrm>
            <a:off x="601473" y="4029040"/>
            <a:ext cx="1732003" cy="966569"/>
          </a:xfrm>
          <a:custGeom>
            <a:avLst/>
            <a:gdLst>
              <a:gd name="T0" fmla="*/ 160 w 186"/>
              <a:gd name="T1" fmla="*/ 43 h 110"/>
              <a:gd name="T2" fmla="*/ 161 w 186"/>
              <a:gd name="T3" fmla="*/ 42 h 110"/>
              <a:gd name="T4" fmla="*/ 135 w 186"/>
              <a:gd name="T5" fmla="*/ 17 h 110"/>
              <a:gd name="T6" fmla="*/ 119 w 186"/>
              <a:gd name="T7" fmla="*/ 23 h 110"/>
              <a:gd name="T8" fmla="*/ 76 w 186"/>
              <a:gd name="T9" fmla="*/ 0 h 110"/>
              <a:gd name="T10" fmla="*/ 26 w 186"/>
              <a:gd name="T11" fmla="*/ 43 h 110"/>
              <a:gd name="T12" fmla="*/ 0 w 186"/>
              <a:gd name="T13" fmla="*/ 76 h 110"/>
              <a:gd name="T14" fmla="*/ 34 w 186"/>
              <a:gd name="T15" fmla="*/ 110 h 110"/>
              <a:gd name="T16" fmla="*/ 152 w 186"/>
              <a:gd name="T17" fmla="*/ 110 h 110"/>
              <a:gd name="T18" fmla="*/ 186 w 186"/>
              <a:gd name="T19" fmla="*/ 76 h 110"/>
              <a:gd name="T20" fmla="*/ 160 w 186"/>
              <a:gd name="T21" fmla="*/ 43 h 110"/>
              <a:gd name="T22" fmla="*/ 152 w 186"/>
              <a:gd name="T23" fmla="*/ 101 h 110"/>
              <a:gd name="T24" fmla="*/ 34 w 186"/>
              <a:gd name="T25" fmla="*/ 101 h 110"/>
              <a:gd name="T26" fmla="*/ 9 w 186"/>
              <a:gd name="T27" fmla="*/ 76 h 110"/>
              <a:gd name="T28" fmla="*/ 28 w 186"/>
              <a:gd name="T29" fmla="*/ 51 h 110"/>
              <a:gd name="T30" fmla="*/ 34 w 186"/>
              <a:gd name="T31" fmla="*/ 44 h 110"/>
              <a:gd name="T32" fmla="*/ 76 w 186"/>
              <a:gd name="T33" fmla="*/ 8 h 110"/>
              <a:gd name="T34" fmla="*/ 111 w 186"/>
              <a:gd name="T35" fmla="*/ 28 h 110"/>
              <a:gd name="T36" fmla="*/ 117 w 186"/>
              <a:gd name="T37" fmla="*/ 32 h 110"/>
              <a:gd name="T38" fmla="*/ 119 w 186"/>
              <a:gd name="T39" fmla="*/ 32 h 110"/>
              <a:gd name="T40" fmla="*/ 124 w 186"/>
              <a:gd name="T41" fmla="*/ 29 h 110"/>
              <a:gd name="T42" fmla="*/ 135 w 186"/>
              <a:gd name="T43" fmla="*/ 25 h 110"/>
              <a:gd name="T44" fmla="*/ 152 w 186"/>
              <a:gd name="T45" fmla="*/ 42 h 110"/>
              <a:gd name="T46" fmla="*/ 152 w 186"/>
              <a:gd name="T47" fmla="*/ 43 h 110"/>
              <a:gd name="T48" fmla="*/ 158 w 186"/>
              <a:gd name="T49" fmla="*/ 51 h 110"/>
              <a:gd name="T50" fmla="*/ 177 w 186"/>
              <a:gd name="T51" fmla="*/ 76 h 110"/>
              <a:gd name="T52" fmla="*/ 152 w 186"/>
              <a:gd name="T53" fmla="*/ 10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6" h="110" extrusionOk="0">
                <a:moveTo>
                  <a:pt x="160" y="43"/>
                </a:moveTo>
                <a:cubicBezTo>
                  <a:pt x="160" y="43"/>
                  <a:pt x="161" y="43"/>
                  <a:pt x="161" y="42"/>
                </a:cubicBezTo>
                <a:cubicBezTo>
                  <a:pt x="161" y="28"/>
                  <a:pt x="149" y="17"/>
                  <a:pt x="135" y="17"/>
                </a:cubicBezTo>
                <a:cubicBezTo>
                  <a:pt x="129" y="17"/>
                  <a:pt x="123" y="19"/>
                  <a:pt x="119" y="23"/>
                </a:cubicBezTo>
                <a:cubicBezTo>
                  <a:pt x="110" y="9"/>
                  <a:pt x="94" y="0"/>
                  <a:pt x="76" y="0"/>
                </a:cubicBezTo>
                <a:cubicBezTo>
                  <a:pt x="51" y="0"/>
                  <a:pt x="30" y="19"/>
                  <a:pt x="26" y="43"/>
                </a:cubicBezTo>
                <a:cubicBezTo>
                  <a:pt x="11" y="47"/>
                  <a:pt x="0" y="60"/>
                  <a:pt x="0" y="76"/>
                </a:cubicBezTo>
                <a:cubicBezTo>
                  <a:pt x="0" y="95"/>
                  <a:pt x="15" y="110"/>
                  <a:pt x="34" y="110"/>
                </a:cubicBezTo>
                <a:cubicBezTo>
                  <a:pt x="152" y="110"/>
                  <a:pt x="152" y="110"/>
                  <a:pt x="152" y="110"/>
                </a:cubicBezTo>
                <a:cubicBezTo>
                  <a:pt x="171" y="110"/>
                  <a:pt x="186" y="95"/>
                  <a:pt x="186" y="76"/>
                </a:cubicBezTo>
                <a:cubicBezTo>
                  <a:pt x="186" y="60"/>
                  <a:pt x="175" y="47"/>
                  <a:pt x="160" y="43"/>
                </a:cubicBezTo>
                <a:close/>
                <a:moveTo>
                  <a:pt x="152" y="101"/>
                </a:moveTo>
                <a:cubicBezTo>
                  <a:pt x="34" y="101"/>
                  <a:pt x="34" y="101"/>
                  <a:pt x="34" y="101"/>
                </a:cubicBezTo>
                <a:cubicBezTo>
                  <a:pt x="20" y="101"/>
                  <a:pt x="9" y="90"/>
                  <a:pt x="9" y="76"/>
                </a:cubicBezTo>
                <a:cubicBezTo>
                  <a:pt x="9" y="64"/>
                  <a:pt x="17" y="54"/>
                  <a:pt x="28" y="51"/>
                </a:cubicBezTo>
                <a:cubicBezTo>
                  <a:pt x="31" y="51"/>
                  <a:pt x="34" y="48"/>
                  <a:pt x="34" y="44"/>
                </a:cubicBezTo>
                <a:cubicBezTo>
                  <a:pt x="38" y="24"/>
                  <a:pt x="55" y="8"/>
                  <a:pt x="76" y="8"/>
                </a:cubicBezTo>
                <a:cubicBezTo>
                  <a:pt x="90" y="8"/>
                  <a:pt x="104" y="16"/>
                  <a:pt x="111" y="28"/>
                </a:cubicBezTo>
                <a:cubicBezTo>
                  <a:pt x="113" y="30"/>
                  <a:pt x="115" y="31"/>
                  <a:pt x="117" y="32"/>
                </a:cubicBezTo>
                <a:cubicBezTo>
                  <a:pt x="118" y="32"/>
                  <a:pt x="118" y="32"/>
                  <a:pt x="119" y="32"/>
                </a:cubicBezTo>
                <a:cubicBezTo>
                  <a:pt x="121" y="32"/>
                  <a:pt x="123" y="31"/>
                  <a:pt x="124" y="29"/>
                </a:cubicBezTo>
                <a:cubicBezTo>
                  <a:pt x="127" y="27"/>
                  <a:pt x="131" y="25"/>
                  <a:pt x="135" y="25"/>
                </a:cubicBezTo>
                <a:cubicBezTo>
                  <a:pt x="145" y="25"/>
                  <a:pt x="152" y="33"/>
                  <a:pt x="152" y="42"/>
                </a:cubicBezTo>
                <a:cubicBezTo>
                  <a:pt x="152" y="43"/>
                  <a:pt x="152" y="43"/>
                  <a:pt x="152" y="43"/>
                </a:cubicBezTo>
                <a:cubicBezTo>
                  <a:pt x="152" y="47"/>
                  <a:pt x="154" y="50"/>
                  <a:pt x="158" y="51"/>
                </a:cubicBezTo>
                <a:cubicBezTo>
                  <a:pt x="170" y="54"/>
                  <a:pt x="177" y="64"/>
                  <a:pt x="177" y="76"/>
                </a:cubicBezTo>
                <a:cubicBezTo>
                  <a:pt x="177" y="90"/>
                  <a:pt x="166" y="101"/>
                  <a:pt x="152" y="1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09578">
              <a:defRPr/>
            </a:pPr>
            <a:endParaRPr sz="1600">
              <a:solidFill>
                <a:prstClr val="black"/>
              </a:solidFill>
              <a:latin typeface="Marianne"/>
              <a:ea typeface="Marianne"/>
              <a:cs typeface="Marianne"/>
            </a:endParaRPr>
          </a:p>
        </p:txBody>
      </p:sp>
      <p:sp>
        <p:nvSpPr>
          <p:cNvPr id="806923418" name="Freeform 414"/>
          <p:cNvSpPr>
            <a:spLocks noEditPoints="1"/>
          </p:cNvSpPr>
          <p:nvPr/>
        </p:nvSpPr>
        <p:spPr bwMode="auto">
          <a:xfrm>
            <a:off x="4261357" y="3757573"/>
            <a:ext cx="2256341" cy="1259181"/>
          </a:xfrm>
          <a:custGeom>
            <a:avLst/>
            <a:gdLst>
              <a:gd name="T0" fmla="*/ 160 w 186"/>
              <a:gd name="T1" fmla="*/ 43 h 110"/>
              <a:gd name="T2" fmla="*/ 161 w 186"/>
              <a:gd name="T3" fmla="*/ 42 h 110"/>
              <a:gd name="T4" fmla="*/ 135 w 186"/>
              <a:gd name="T5" fmla="*/ 17 h 110"/>
              <a:gd name="T6" fmla="*/ 119 w 186"/>
              <a:gd name="T7" fmla="*/ 23 h 110"/>
              <a:gd name="T8" fmla="*/ 76 w 186"/>
              <a:gd name="T9" fmla="*/ 0 h 110"/>
              <a:gd name="T10" fmla="*/ 26 w 186"/>
              <a:gd name="T11" fmla="*/ 43 h 110"/>
              <a:gd name="T12" fmla="*/ 0 w 186"/>
              <a:gd name="T13" fmla="*/ 76 h 110"/>
              <a:gd name="T14" fmla="*/ 34 w 186"/>
              <a:gd name="T15" fmla="*/ 110 h 110"/>
              <a:gd name="T16" fmla="*/ 152 w 186"/>
              <a:gd name="T17" fmla="*/ 110 h 110"/>
              <a:gd name="T18" fmla="*/ 186 w 186"/>
              <a:gd name="T19" fmla="*/ 76 h 110"/>
              <a:gd name="T20" fmla="*/ 160 w 186"/>
              <a:gd name="T21" fmla="*/ 43 h 110"/>
              <a:gd name="T22" fmla="*/ 152 w 186"/>
              <a:gd name="T23" fmla="*/ 101 h 110"/>
              <a:gd name="T24" fmla="*/ 34 w 186"/>
              <a:gd name="T25" fmla="*/ 101 h 110"/>
              <a:gd name="T26" fmla="*/ 9 w 186"/>
              <a:gd name="T27" fmla="*/ 76 h 110"/>
              <a:gd name="T28" fmla="*/ 28 w 186"/>
              <a:gd name="T29" fmla="*/ 51 h 110"/>
              <a:gd name="T30" fmla="*/ 34 w 186"/>
              <a:gd name="T31" fmla="*/ 44 h 110"/>
              <a:gd name="T32" fmla="*/ 76 w 186"/>
              <a:gd name="T33" fmla="*/ 8 h 110"/>
              <a:gd name="T34" fmla="*/ 111 w 186"/>
              <a:gd name="T35" fmla="*/ 28 h 110"/>
              <a:gd name="T36" fmla="*/ 117 w 186"/>
              <a:gd name="T37" fmla="*/ 32 h 110"/>
              <a:gd name="T38" fmla="*/ 119 w 186"/>
              <a:gd name="T39" fmla="*/ 32 h 110"/>
              <a:gd name="T40" fmla="*/ 124 w 186"/>
              <a:gd name="T41" fmla="*/ 29 h 110"/>
              <a:gd name="T42" fmla="*/ 135 w 186"/>
              <a:gd name="T43" fmla="*/ 25 h 110"/>
              <a:gd name="T44" fmla="*/ 152 w 186"/>
              <a:gd name="T45" fmla="*/ 42 h 110"/>
              <a:gd name="T46" fmla="*/ 152 w 186"/>
              <a:gd name="T47" fmla="*/ 43 h 110"/>
              <a:gd name="T48" fmla="*/ 158 w 186"/>
              <a:gd name="T49" fmla="*/ 51 h 110"/>
              <a:gd name="T50" fmla="*/ 177 w 186"/>
              <a:gd name="T51" fmla="*/ 76 h 110"/>
              <a:gd name="T52" fmla="*/ 152 w 186"/>
              <a:gd name="T53" fmla="*/ 10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6" h="110" extrusionOk="0">
                <a:moveTo>
                  <a:pt x="160" y="43"/>
                </a:moveTo>
                <a:cubicBezTo>
                  <a:pt x="160" y="43"/>
                  <a:pt x="161" y="43"/>
                  <a:pt x="161" y="42"/>
                </a:cubicBezTo>
                <a:cubicBezTo>
                  <a:pt x="161" y="28"/>
                  <a:pt x="149" y="17"/>
                  <a:pt x="135" y="17"/>
                </a:cubicBezTo>
                <a:cubicBezTo>
                  <a:pt x="129" y="17"/>
                  <a:pt x="123" y="19"/>
                  <a:pt x="119" y="23"/>
                </a:cubicBezTo>
                <a:cubicBezTo>
                  <a:pt x="110" y="9"/>
                  <a:pt x="94" y="0"/>
                  <a:pt x="76" y="0"/>
                </a:cubicBezTo>
                <a:cubicBezTo>
                  <a:pt x="51" y="0"/>
                  <a:pt x="30" y="19"/>
                  <a:pt x="26" y="43"/>
                </a:cubicBezTo>
                <a:cubicBezTo>
                  <a:pt x="11" y="47"/>
                  <a:pt x="0" y="60"/>
                  <a:pt x="0" y="76"/>
                </a:cubicBezTo>
                <a:cubicBezTo>
                  <a:pt x="0" y="95"/>
                  <a:pt x="15" y="110"/>
                  <a:pt x="34" y="110"/>
                </a:cubicBezTo>
                <a:cubicBezTo>
                  <a:pt x="152" y="110"/>
                  <a:pt x="152" y="110"/>
                  <a:pt x="152" y="110"/>
                </a:cubicBezTo>
                <a:cubicBezTo>
                  <a:pt x="171" y="110"/>
                  <a:pt x="186" y="95"/>
                  <a:pt x="186" y="76"/>
                </a:cubicBezTo>
                <a:cubicBezTo>
                  <a:pt x="186" y="60"/>
                  <a:pt x="175" y="47"/>
                  <a:pt x="160" y="43"/>
                </a:cubicBezTo>
                <a:close/>
                <a:moveTo>
                  <a:pt x="152" y="101"/>
                </a:moveTo>
                <a:cubicBezTo>
                  <a:pt x="34" y="101"/>
                  <a:pt x="34" y="101"/>
                  <a:pt x="34" y="101"/>
                </a:cubicBezTo>
                <a:cubicBezTo>
                  <a:pt x="20" y="101"/>
                  <a:pt x="9" y="90"/>
                  <a:pt x="9" y="76"/>
                </a:cubicBezTo>
                <a:cubicBezTo>
                  <a:pt x="9" y="64"/>
                  <a:pt x="17" y="54"/>
                  <a:pt x="28" y="51"/>
                </a:cubicBezTo>
                <a:cubicBezTo>
                  <a:pt x="31" y="51"/>
                  <a:pt x="34" y="48"/>
                  <a:pt x="34" y="44"/>
                </a:cubicBezTo>
                <a:cubicBezTo>
                  <a:pt x="38" y="24"/>
                  <a:pt x="55" y="8"/>
                  <a:pt x="76" y="8"/>
                </a:cubicBezTo>
                <a:cubicBezTo>
                  <a:pt x="90" y="8"/>
                  <a:pt x="104" y="16"/>
                  <a:pt x="111" y="28"/>
                </a:cubicBezTo>
                <a:cubicBezTo>
                  <a:pt x="113" y="30"/>
                  <a:pt x="115" y="31"/>
                  <a:pt x="117" y="32"/>
                </a:cubicBezTo>
                <a:cubicBezTo>
                  <a:pt x="118" y="32"/>
                  <a:pt x="118" y="32"/>
                  <a:pt x="119" y="32"/>
                </a:cubicBezTo>
                <a:cubicBezTo>
                  <a:pt x="121" y="32"/>
                  <a:pt x="123" y="31"/>
                  <a:pt x="124" y="29"/>
                </a:cubicBezTo>
                <a:cubicBezTo>
                  <a:pt x="127" y="27"/>
                  <a:pt x="131" y="25"/>
                  <a:pt x="135" y="25"/>
                </a:cubicBezTo>
                <a:cubicBezTo>
                  <a:pt x="145" y="25"/>
                  <a:pt x="152" y="33"/>
                  <a:pt x="152" y="42"/>
                </a:cubicBezTo>
                <a:cubicBezTo>
                  <a:pt x="152" y="43"/>
                  <a:pt x="152" y="43"/>
                  <a:pt x="152" y="43"/>
                </a:cubicBezTo>
                <a:cubicBezTo>
                  <a:pt x="152" y="47"/>
                  <a:pt x="154" y="50"/>
                  <a:pt x="158" y="51"/>
                </a:cubicBezTo>
                <a:cubicBezTo>
                  <a:pt x="170" y="54"/>
                  <a:pt x="177" y="64"/>
                  <a:pt x="177" y="76"/>
                </a:cubicBezTo>
                <a:cubicBezTo>
                  <a:pt x="177" y="90"/>
                  <a:pt x="166" y="101"/>
                  <a:pt x="152" y="10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09578">
              <a:defRPr/>
            </a:pPr>
            <a:endParaRPr sz="1600">
              <a:solidFill>
                <a:prstClr val="black"/>
              </a:solidFill>
              <a:latin typeface="Marianne"/>
              <a:ea typeface="Marianne"/>
              <a:cs typeface="Marianne"/>
            </a:endParaRPr>
          </a:p>
        </p:txBody>
      </p:sp>
      <p:pic>
        <p:nvPicPr>
          <p:cNvPr id="332036056" name="Image 48868724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4752828" y="4118991"/>
            <a:ext cx="1273401" cy="581559"/>
          </a:xfrm>
          <a:prstGeom prst="rect">
            <a:avLst/>
          </a:prstGeom>
        </p:spPr>
      </p:pic>
      <p:sp>
        <p:nvSpPr>
          <p:cNvPr id="817671219" name="ZoneTexte 941144712"/>
          <p:cNvSpPr txBox="1"/>
          <p:nvPr/>
        </p:nvSpPr>
        <p:spPr bwMode="auto">
          <a:xfrm>
            <a:off x="4611776" y="5307908"/>
            <a:ext cx="1923499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lang="fr-FR" sz="1800" b="0" i="0" u="none" strike="noStrike" cap="none" spc="0">
                <a:solidFill>
                  <a:schemeClr val="tx1">
                    <a:lumMod val="50000"/>
                    <a:lumOff val="50000"/>
                  </a:schemeClr>
                </a:solidFill>
                <a:latin typeface="Marianne"/>
                <a:ea typeface="Marianne"/>
                <a:cs typeface="Marianne"/>
              </a:rPr>
              <a:t>Offre IaaS</a:t>
            </a:r>
            <a:endParaRPr sz="1800" b="0" i="0" u="none" strike="noStrike" cap="none" spc="0">
              <a:solidFill>
                <a:schemeClr val="tx1">
                  <a:lumMod val="50000"/>
                  <a:lumOff val="50000"/>
                </a:schemeClr>
              </a:solidFill>
              <a:latin typeface="Marianne"/>
              <a:ea typeface="Marianne"/>
              <a:cs typeface="Marianne"/>
            </a:endParaRPr>
          </a:p>
        </p:txBody>
      </p:sp>
      <p:sp>
        <p:nvSpPr>
          <p:cNvPr id="1484627356" name="ZoneTexte 1237463597"/>
          <p:cNvSpPr txBox="1"/>
          <p:nvPr/>
        </p:nvSpPr>
        <p:spPr bwMode="auto">
          <a:xfrm>
            <a:off x="-310695" y="5119177"/>
            <a:ext cx="3556508" cy="64011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lang="fr-FR" sz="1800" b="0" i="0" u="none" strike="noStrike" cap="none" spc="0">
                <a:solidFill>
                  <a:schemeClr val="tx1">
                    <a:lumMod val="50000"/>
                    <a:lumOff val="50000"/>
                  </a:schemeClr>
                </a:solidFill>
                <a:latin typeface="Marianne"/>
                <a:ea typeface="Marianne"/>
                <a:cs typeface="Marianne"/>
              </a:rPr>
              <a:t>Physique + Virtualisé</a:t>
            </a:r>
            <a:endParaRPr sz="1800" b="0" i="0" u="none" strike="noStrike" cap="none" spc="0">
              <a:solidFill>
                <a:schemeClr val="tx1">
                  <a:lumMod val="50000"/>
                  <a:lumOff val="50000"/>
                </a:schemeClr>
              </a:solidFill>
              <a:latin typeface="Marianne"/>
              <a:ea typeface="Marianne"/>
              <a:cs typeface="Marianne"/>
            </a:endParaRPr>
          </a:p>
          <a:p>
            <a:pPr algn="ctr">
              <a:defRPr/>
            </a:pPr>
            <a:r>
              <a:rPr lang="fr-FR" sz="1800" b="0" i="0" u="none" strike="noStrike" cap="none" spc="0">
                <a:solidFill>
                  <a:schemeClr val="tx1">
                    <a:lumMod val="50000"/>
                    <a:lumOff val="50000"/>
                  </a:schemeClr>
                </a:solidFill>
                <a:latin typeface="Marianne"/>
                <a:ea typeface="Marianne"/>
                <a:cs typeface="Marianne"/>
              </a:rPr>
              <a:t>« Isocele »</a:t>
            </a:r>
            <a:endParaRPr sz="1800">
              <a:solidFill>
                <a:schemeClr val="tx1">
                  <a:lumMod val="50000"/>
                  <a:lumOff val="50000"/>
                </a:schemeClr>
              </a:solidFill>
              <a:latin typeface="Marianne"/>
              <a:ea typeface="Marianne"/>
              <a:cs typeface="Marianne"/>
            </a:endParaRPr>
          </a:p>
        </p:txBody>
      </p:sp>
      <p:grpSp>
        <p:nvGrpSpPr>
          <p:cNvPr id="1361574795" name="Groupe 98256652"/>
          <p:cNvGrpSpPr/>
          <p:nvPr/>
        </p:nvGrpSpPr>
        <p:grpSpPr bwMode="auto">
          <a:xfrm>
            <a:off x="6955781" y="4648585"/>
            <a:ext cx="594632" cy="103933"/>
            <a:chOff x="0" y="0"/>
            <a:chExt cx="594632" cy="103933"/>
          </a:xfrm>
        </p:grpSpPr>
        <p:sp>
          <p:nvSpPr>
            <p:cNvPr id="1490755106" name="Rectangle 1591983047"/>
            <p:cNvSpPr/>
            <p:nvPr/>
          </p:nvSpPr>
          <p:spPr bwMode="auto">
            <a:xfrm>
              <a:off x="0" y="0"/>
              <a:ext cx="109874" cy="103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>
                <a:latin typeface="Marianne"/>
                <a:ea typeface="Marianne"/>
                <a:cs typeface="Marianne"/>
              </a:endParaRPr>
            </a:p>
          </p:txBody>
        </p:sp>
        <p:sp>
          <p:nvSpPr>
            <p:cNvPr id="294588062" name="Rectangle 49271622"/>
            <p:cNvSpPr/>
            <p:nvPr/>
          </p:nvSpPr>
          <p:spPr bwMode="auto">
            <a:xfrm>
              <a:off x="161582" y="0"/>
              <a:ext cx="109874" cy="103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>
                <a:latin typeface="Marianne"/>
                <a:ea typeface="Marianne"/>
                <a:cs typeface="Marianne"/>
              </a:endParaRPr>
            </a:p>
          </p:txBody>
        </p:sp>
        <p:sp>
          <p:nvSpPr>
            <p:cNvPr id="1145681732" name="Rectangle 1348154709"/>
            <p:cNvSpPr/>
            <p:nvPr/>
          </p:nvSpPr>
          <p:spPr bwMode="auto">
            <a:xfrm>
              <a:off x="323169" y="0"/>
              <a:ext cx="109874" cy="103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>
                <a:latin typeface="Marianne"/>
                <a:ea typeface="Marianne"/>
                <a:cs typeface="Marianne"/>
              </a:endParaRPr>
            </a:p>
          </p:txBody>
        </p:sp>
        <p:sp>
          <p:nvSpPr>
            <p:cNvPr id="390071385" name="Rectangle 515820974"/>
            <p:cNvSpPr/>
            <p:nvPr/>
          </p:nvSpPr>
          <p:spPr bwMode="auto">
            <a:xfrm>
              <a:off x="484756" y="0"/>
              <a:ext cx="109874" cy="103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>
                <a:latin typeface="Marianne"/>
                <a:ea typeface="Marianne"/>
                <a:cs typeface="Marianne"/>
              </a:endParaRPr>
            </a:p>
          </p:txBody>
        </p:sp>
      </p:grpSp>
      <p:sp>
        <p:nvSpPr>
          <p:cNvPr id="1149602846" name=" 988232393"/>
          <p:cNvSpPr/>
          <p:nvPr/>
        </p:nvSpPr>
        <p:spPr bwMode="auto">
          <a:xfrm>
            <a:off x="6360221" y="4644523"/>
            <a:ext cx="64031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>
              <a:latin typeface="Marianne"/>
              <a:ea typeface="Marianne"/>
              <a:cs typeface="Marianne"/>
            </a:endParaRPr>
          </a:p>
        </p:txBody>
      </p:sp>
      <p:pic>
        <p:nvPicPr>
          <p:cNvPr id="1850961057" name="Google Shape;29;p1"/>
          <p:cNvPicPr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10153886" y="4251396"/>
            <a:ext cx="832239" cy="435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219890" name="Image 114004924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8792704" y="4107343"/>
            <a:ext cx="1302341" cy="723166"/>
          </a:xfrm>
          <a:prstGeom prst="rect">
            <a:avLst/>
          </a:prstGeom>
        </p:spPr>
      </p:pic>
      <p:sp>
        <p:nvSpPr>
          <p:cNvPr id="1016220647" name="TextBox 1723528783"/>
          <p:cNvSpPr txBox="1"/>
          <p:nvPr/>
        </p:nvSpPr>
        <p:spPr bwMode="auto">
          <a:xfrm>
            <a:off x="3898949" y="2374030"/>
            <a:ext cx="3145654" cy="64011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800">
                <a:latin typeface="Marianne"/>
              </a:rPr>
              <a:t>Migration </a:t>
            </a:r>
            <a:r>
              <a:rPr lang="fr-FR" sz="1800" b="0" i="0" u="none" strike="noStrike" cap="none" spc="0">
                <a:solidFill>
                  <a:schemeClr val="bg1">
                    <a:lumMod val="50000"/>
                  </a:schemeClr>
                </a:solidFill>
                <a:latin typeface="Marianne"/>
                <a:ea typeface="Marianne"/>
                <a:cs typeface="Marianne"/>
              </a:rPr>
              <a:t>gen1 -&gt; gen2 </a:t>
            </a:r>
            <a:r>
              <a:rPr sz="1800">
                <a:latin typeface="Marianne"/>
              </a:rPr>
              <a:t>des applications en cours</a:t>
            </a:r>
          </a:p>
        </p:txBody>
      </p:sp>
      <p:sp>
        <p:nvSpPr>
          <p:cNvPr id="1360992395" name="TextBox 1276796819"/>
          <p:cNvSpPr txBox="1"/>
          <p:nvPr/>
        </p:nvSpPr>
        <p:spPr bwMode="auto">
          <a:xfrm>
            <a:off x="8274489" y="2099710"/>
            <a:ext cx="3758790" cy="118875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283878" indent="-283878">
              <a:buFont typeface="Arial"/>
              <a:buChar char="•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Transformation d’applications </a:t>
            </a:r>
            <a:endParaRPr sz="1800">
              <a:latin typeface="Marianne"/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sz="1800">
                <a:latin typeface="Marianne"/>
              </a:rPr>
              <a:t>Création de nouveaux services numériques</a:t>
            </a:r>
          </a:p>
        </p:txBody>
      </p:sp>
      <p:grpSp>
        <p:nvGrpSpPr>
          <p:cNvPr id="2105550636" name="Groupe 1370248966"/>
          <p:cNvGrpSpPr/>
          <p:nvPr/>
        </p:nvGrpSpPr>
        <p:grpSpPr bwMode="auto">
          <a:xfrm>
            <a:off x="3010970" y="4648585"/>
            <a:ext cx="594632" cy="103933"/>
            <a:chOff x="0" y="0"/>
            <a:chExt cx="594632" cy="103933"/>
          </a:xfrm>
        </p:grpSpPr>
        <p:sp>
          <p:nvSpPr>
            <p:cNvPr id="531371571" name="Rectangle 1518735972"/>
            <p:cNvSpPr/>
            <p:nvPr/>
          </p:nvSpPr>
          <p:spPr bwMode="auto">
            <a:xfrm>
              <a:off x="0" y="0"/>
              <a:ext cx="109874" cy="103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>
                <a:latin typeface="Marianne"/>
                <a:ea typeface="Marianne"/>
                <a:cs typeface="Marianne"/>
              </a:endParaRPr>
            </a:p>
          </p:txBody>
        </p:sp>
        <p:sp>
          <p:nvSpPr>
            <p:cNvPr id="467930530" name="Rectangle 1578930899"/>
            <p:cNvSpPr/>
            <p:nvPr/>
          </p:nvSpPr>
          <p:spPr bwMode="auto">
            <a:xfrm>
              <a:off x="161582" y="0"/>
              <a:ext cx="109874" cy="103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>
                <a:latin typeface="Marianne"/>
                <a:ea typeface="Marianne"/>
                <a:cs typeface="Marianne"/>
              </a:endParaRPr>
            </a:p>
          </p:txBody>
        </p:sp>
        <p:sp>
          <p:nvSpPr>
            <p:cNvPr id="850468169" name="Rectangle 1721670105"/>
            <p:cNvSpPr/>
            <p:nvPr/>
          </p:nvSpPr>
          <p:spPr bwMode="auto">
            <a:xfrm>
              <a:off x="323169" y="0"/>
              <a:ext cx="109874" cy="103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>
                <a:latin typeface="Marianne"/>
                <a:ea typeface="Marianne"/>
                <a:cs typeface="Marianne"/>
              </a:endParaRPr>
            </a:p>
          </p:txBody>
        </p:sp>
        <p:sp>
          <p:nvSpPr>
            <p:cNvPr id="1575995849" name="Rectangle 769361914"/>
            <p:cNvSpPr/>
            <p:nvPr/>
          </p:nvSpPr>
          <p:spPr bwMode="auto">
            <a:xfrm>
              <a:off x="484756" y="0"/>
              <a:ext cx="109874" cy="103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>
                <a:latin typeface="Marianne"/>
                <a:ea typeface="Marianne"/>
                <a:cs typeface="Marianne"/>
              </a:endParaRPr>
            </a:p>
          </p:txBody>
        </p:sp>
      </p:grpSp>
      <p:pic>
        <p:nvPicPr>
          <p:cNvPr id="557252009" name="Picture 37" descr="Icon&#10;&#10;Description automatically generated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8174387" y="6335062"/>
            <a:ext cx="286340" cy="243816"/>
          </a:xfrm>
          <a:prstGeom prst="rect">
            <a:avLst/>
          </a:prstGeom>
        </p:spPr>
      </p:pic>
      <p:sp>
        <p:nvSpPr>
          <p:cNvPr id="1783926213" name="TextBox 38"/>
          <p:cNvSpPr txBox="1"/>
          <p:nvPr/>
        </p:nvSpPr>
        <p:spPr bwMode="auto">
          <a:xfrm>
            <a:off x="723557" y="6030225"/>
            <a:ext cx="1152695" cy="30483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lang="fr-FR" sz="1400" i="1">
                <a:solidFill>
                  <a:schemeClr val="tx1">
                    <a:lumMod val="65000"/>
                    <a:lumOff val="35000"/>
                  </a:schemeClr>
                </a:solidFill>
                <a:latin typeface="Marianne"/>
              </a:rPr>
              <a:t>Infogéré</a:t>
            </a:r>
            <a:endParaRPr sz="1400" i="1">
              <a:solidFill>
                <a:schemeClr val="tx1">
                  <a:lumMod val="65000"/>
                  <a:lumOff val="35000"/>
                </a:schemeClr>
              </a:solidFill>
              <a:latin typeface="Marianne"/>
            </a:endParaRPr>
          </a:p>
        </p:txBody>
      </p:sp>
      <p:sp>
        <p:nvSpPr>
          <p:cNvPr id="1335630566" name="TextBox 39"/>
          <p:cNvSpPr txBox="1"/>
          <p:nvPr/>
        </p:nvSpPr>
        <p:spPr bwMode="auto">
          <a:xfrm>
            <a:off x="3636482" y="6095178"/>
            <a:ext cx="3279992" cy="57915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lang="fr-FR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Marianne"/>
              </a:rPr>
              <a:t>Autonomie dans les tenants</a:t>
            </a:r>
            <a:endParaRPr sz="1600" b="1" i="1">
              <a:solidFill>
                <a:schemeClr val="tx1">
                  <a:lumMod val="65000"/>
                  <a:lumOff val="35000"/>
                </a:schemeClr>
              </a:solidFill>
              <a:latin typeface="Marianne"/>
            </a:endParaRPr>
          </a:p>
          <a:p>
            <a:pPr algn="ctr">
              <a:defRPr/>
            </a:pPr>
            <a:r>
              <a:rPr lang="fr-FR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Marianne"/>
              </a:rPr>
              <a:t>Forge (en option)</a:t>
            </a:r>
            <a:endParaRPr sz="1600" b="1" i="1">
              <a:solidFill>
                <a:schemeClr val="tx1">
                  <a:lumMod val="65000"/>
                  <a:lumOff val="35000"/>
                </a:schemeClr>
              </a:solidFill>
              <a:latin typeface="Marianne"/>
            </a:endParaRPr>
          </a:p>
        </p:txBody>
      </p:sp>
      <p:sp>
        <p:nvSpPr>
          <p:cNvPr id="1241370077" name="TextBox 40"/>
          <p:cNvSpPr txBox="1"/>
          <p:nvPr/>
        </p:nvSpPr>
        <p:spPr bwMode="auto">
          <a:xfrm>
            <a:off x="8166993" y="5975655"/>
            <a:ext cx="3234596" cy="8229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lang="fr-FR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Marianne"/>
              </a:rPr>
              <a:t>Automatisation infrastructure</a:t>
            </a:r>
            <a:endParaRPr sz="22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r>
              <a:rPr lang="fr-FR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Marianne"/>
              </a:rPr>
              <a:t>Collaboration étendue + homologation en continu </a:t>
            </a:r>
            <a:endParaRPr sz="1600" b="1" i="1">
              <a:solidFill>
                <a:schemeClr val="tx1">
                  <a:lumMod val="65000"/>
                  <a:lumOff val="35000"/>
                </a:schemeClr>
              </a:solidFill>
              <a:latin typeface="Marianne"/>
            </a:endParaRPr>
          </a:p>
        </p:txBody>
      </p:sp>
      <p:cxnSp>
        <p:nvCxnSpPr>
          <p:cNvPr id="1955416557" name="Connecteur droit 1955416556"/>
          <p:cNvCxnSpPr>
            <a:cxnSpLocks/>
          </p:cNvCxnSpPr>
          <p:nvPr/>
        </p:nvCxnSpPr>
        <p:spPr bwMode="auto">
          <a:xfrm>
            <a:off x="3689399" y="6004082"/>
            <a:ext cx="7812927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210424" name="TextBox 599851562"/>
          <p:cNvSpPr txBox="1"/>
          <p:nvPr/>
        </p:nvSpPr>
        <p:spPr bwMode="auto">
          <a:xfrm>
            <a:off x="6632885" y="5839095"/>
            <a:ext cx="1316702" cy="274356"/>
          </a:xfrm>
          <a:prstGeom prst="rect">
            <a:avLst/>
          </a:prstGeom>
          <a:solidFill>
            <a:schemeClr val="bg1">
              <a:alpha val="99999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200" i="1">
                <a:solidFill>
                  <a:schemeClr val="tx1">
                    <a:lumMod val="65000"/>
                    <a:lumOff val="35000"/>
                  </a:schemeClr>
                </a:solidFill>
                <a:latin typeface="Marianne"/>
              </a:rPr>
              <a:t>usine logiciel</a:t>
            </a:r>
            <a:r>
              <a:rPr lang="fr-FR" sz="1200" i="1">
                <a:solidFill>
                  <a:schemeClr val="tx1">
                    <a:lumMod val="65000"/>
                    <a:lumOff val="35000"/>
                  </a:schemeClr>
                </a:solidFill>
                <a:latin typeface="Marianne"/>
              </a:rPr>
              <a:t>le</a:t>
            </a:r>
            <a:endParaRPr sz="1200" i="1">
              <a:solidFill>
                <a:schemeClr val="tx1">
                  <a:lumMod val="65000"/>
                  <a:lumOff val="35000"/>
                </a:schemeClr>
              </a:solidFill>
              <a:latin typeface="Marianne"/>
            </a:endParaRPr>
          </a:p>
        </p:txBody>
      </p:sp>
      <p:sp>
        <p:nvSpPr>
          <p:cNvPr id="1484669831" name="Rectangle 1484669830"/>
          <p:cNvSpPr/>
          <p:nvPr/>
        </p:nvSpPr>
        <p:spPr bwMode="auto">
          <a:xfrm>
            <a:off x="7886749" y="1921333"/>
            <a:ext cx="3809999" cy="4868332"/>
          </a:xfrm>
          <a:prstGeom prst="rect">
            <a:avLst/>
          </a:prstGeom>
          <a:noFill/>
          <a:ln w="19049" cap="flat" cmpd="sng" algn="ctr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2"/>
          <p:cNvSpPr>
            <a:spLocks noGrp="1"/>
          </p:cNvSpPr>
          <p:nvPr>
            <p:ph type="sldNum" idx="4294967295"/>
          </p:nvPr>
        </p:nvSpPr>
        <p:spPr>
          <a:xfrm>
            <a:off x="11755440" y="6590520"/>
            <a:ext cx="320400" cy="25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fr-FR"/>
            </a:defPPr>
            <a:lvl1pPr marL="38160" indent="0" algn="l" defTabSz="914400" rtl="0" eaLnBrk="1" latinLnBrk="0" hangingPunct="1">
              <a:lnSpc>
                <a:spcPts val="1811"/>
              </a:lnSpc>
              <a:buNone/>
              <a:defRPr lang="fr-FR" sz="1800" b="0" strike="noStrike" kern="1200" spc="-26">
                <a:solidFill>
                  <a:srgbClr val="00007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60" indent="0">
              <a:lnSpc>
                <a:spcPts val="1811"/>
              </a:lnSpc>
              <a:buNone/>
            </a:pPr>
            <a:fld id="{B5DAC16F-CF64-40BE-A7E8-83789F1ACF74}" type="slidenum">
              <a:rPr lang="fr-FR" smtClean="0"/>
              <a:pPr marL="38160" indent="0">
                <a:lnSpc>
                  <a:spcPts val="1811"/>
                </a:lnSpc>
                <a:buNone/>
              </a:pPr>
              <a:t>4</a:t>
            </a:fld>
            <a:endParaRPr lang="fr-FR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286" name="object 6"/>
          <p:cNvGrpSpPr/>
          <p:nvPr/>
        </p:nvGrpSpPr>
        <p:grpSpPr>
          <a:xfrm>
            <a:off x="10080" y="0"/>
            <a:ext cx="2580120" cy="6858000"/>
            <a:chOff x="10080" y="0"/>
            <a:chExt cx="2580120" cy="6858000"/>
          </a:xfrm>
        </p:grpSpPr>
        <p:sp>
          <p:nvSpPr>
            <p:cNvPr id="287" name="object 7"/>
            <p:cNvSpPr/>
            <p:nvPr/>
          </p:nvSpPr>
          <p:spPr>
            <a:xfrm>
              <a:off x="10080" y="0"/>
              <a:ext cx="2580120" cy="6858000"/>
            </a:xfrm>
            <a:custGeom>
              <a:avLst/>
              <a:gdLst>
                <a:gd name="textAreaLeft" fmla="*/ 0 w 2580120"/>
                <a:gd name="textAreaRight" fmla="*/ 2580480 w 2580120"/>
                <a:gd name="textAreaTop" fmla="*/ 0 h 6858000"/>
                <a:gd name="textAreaBottom" fmla="*/ 6858360 h 6858000"/>
              </a:gdLst>
              <a:ahLst/>
              <a:cxnLst/>
              <a:rect l="textAreaLeft" t="textAreaTop" r="textAreaRight" b="textAreaBottom"/>
              <a:pathLst>
                <a:path w="2424430" h="5205730">
                  <a:moveTo>
                    <a:pt x="0" y="0"/>
                  </a:moveTo>
                  <a:lnTo>
                    <a:pt x="2423889" y="0"/>
                  </a:lnTo>
                  <a:lnTo>
                    <a:pt x="2423889" y="5205247"/>
                  </a:lnTo>
                  <a:lnTo>
                    <a:pt x="0" y="5205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288" name="object 8"/>
            <p:cNvPicPr/>
            <p:nvPr/>
          </p:nvPicPr>
          <p:blipFill>
            <a:blip r:embed="rId2"/>
            <a:stretch/>
          </p:blipFill>
          <p:spPr>
            <a:xfrm>
              <a:off x="65520" y="59760"/>
              <a:ext cx="2400840" cy="6740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9" name="object 9"/>
            <p:cNvSpPr/>
            <p:nvPr/>
          </p:nvSpPr>
          <p:spPr>
            <a:xfrm>
              <a:off x="1136880" y="3311280"/>
              <a:ext cx="1329840" cy="316800"/>
            </a:xfrm>
            <a:custGeom>
              <a:avLst/>
              <a:gdLst>
                <a:gd name="textAreaLeft" fmla="*/ 0 w 1329840"/>
                <a:gd name="textAreaRight" fmla="*/ 1330200 w 1329840"/>
                <a:gd name="textAreaTop" fmla="*/ 0 h 316800"/>
                <a:gd name="textAreaBottom" fmla="*/ 317160 h 316800"/>
              </a:gdLst>
              <a:ahLst/>
              <a:cxnLst/>
              <a:rect l="textAreaLeft" t="textAreaTop" r="textAreaRight" b="textAreaBottom"/>
              <a:pathLst>
                <a:path w="1249680" h="240664">
                  <a:moveTo>
                    <a:pt x="1249424" y="0"/>
                  </a:moveTo>
                  <a:lnTo>
                    <a:pt x="0" y="0"/>
                  </a:lnTo>
                  <a:lnTo>
                    <a:pt x="0" y="240651"/>
                  </a:lnTo>
                  <a:lnTo>
                    <a:pt x="1249424" y="240651"/>
                  </a:lnTo>
                  <a:lnTo>
                    <a:pt x="1249424" y="0"/>
                  </a:lnTo>
                  <a:close/>
                </a:path>
              </a:pathLst>
            </a:custGeom>
            <a:solidFill>
              <a:srgbClr val="2228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91" name="object 13"/>
          <p:cNvSpPr/>
          <p:nvPr/>
        </p:nvSpPr>
        <p:spPr>
          <a:xfrm>
            <a:off x="2819520" y="1111032"/>
            <a:ext cx="8991360" cy="258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84320" indent="-171360">
              <a:lnSpc>
                <a:spcPts val="2520"/>
              </a:lnSpc>
              <a:spcBef>
                <a:spcPts val="60"/>
              </a:spcBef>
              <a:buClr>
                <a:srgbClr val="244060"/>
              </a:buClr>
              <a:buFont typeface="Wingdings" charset="2"/>
              <a:buChar char=""/>
              <a:tabLst>
                <a:tab pos="184320" algn="l"/>
              </a:tabLst>
            </a:pPr>
            <a:r>
              <a:rPr lang="fr-FR" sz="2400" b="0" strike="noStrike" spc="-49" dirty="0">
                <a:solidFill>
                  <a:schemeClr val="accent5">
                    <a:lumMod val="75000"/>
                  </a:schemeClr>
                </a:solidFill>
                <a:latin typeface="Marianne"/>
                <a:ea typeface="Marianne"/>
              </a:rPr>
              <a:t>Le cloud accélère fortement la transformation numérique, il faut se centrer sur l’humain et les pratiques logicielles</a:t>
            </a:r>
            <a:endParaRPr lang="fr-FR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520"/>
              </a:lnSpc>
              <a:spcBef>
                <a:spcPts val="60"/>
              </a:spcBef>
              <a:tabLst>
                <a:tab pos="184320" algn="l"/>
              </a:tabLst>
            </a:pP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184320" indent="-171360">
              <a:lnSpc>
                <a:spcPts val="2520"/>
              </a:lnSpc>
              <a:buClr>
                <a:srgbClr val="244060"/>
              </a:buClr>
              <a:buFont typeface="Wingdings" charset="2"/>
              <a:buChar char=""/>
              <a:tabLst>
                <a:tab pos="184320" algn="l"/>
              </a:tabLst>
            </a:pPr>
            <a:r>
              <a:rPr lang="fr-FR" sz="2400" b="0" strike="noStrike" spc="-52" dirty="0">
                <a:solidFill>
                  <a:schemeClr val="accent5">
                    <a:lumMod val="75000"/>
                  </a:schemeClr>
                </a:solidFill>
                <a:latin typeface="Marianne"/>
                <a:ea typeface="Marianne"/>
              </a:rPr>
              <a:t>Standardisation forte des architectures pour le cloud native </a:t>
            </a:r>
            <a:r>
              <a:rPr lang="fr-FR" sz="2400" b="0" strike="noStrike" spc="-49" dirty="0">
                <a:solidFill>
                  <a:schemeClr val="accent5">
                    <a:lumMod val="75000"/>
                  </a:schemeClr>
                </a:solidFill>
                <a:latin typeface="Marianne"/>
                <a:ea typeface="Marianne"/>
              </a:rPr>
              <a:t>afin de favoriser la scalabilité </a:t>
            </a:r>
            <a:r>
              <a:rPr lang="fr-FR" sz="2400" b="0" strike="noStrike" spc="-52" dirty="0">
                <a:solidFill>
                  <a:schemeClr val="accent5">
                    <a:lumMod val="75000"/>
                  </a:schemeClr>
                </a:solidFill>
                <a:latin typeface="Marianne"/>
                <a:ea typeface="Marianne"/>
              </a:rPr>
              <a:t>et la sécurité </a:t>
            </a:r>
            <a:r>
              <a:rPr lang="fr-FR" sz="2400" b="0" i="1" strike="noStrike" spc="-52" dirty="0">
                <a:solidFill>
                  <a:schemeClr val="accent5">
                    <a:lumMod val="75000"/>
                  </a:schemeClr>
                </a:solidFill>
                <a:latin typeface="Marianne"/>
                <a:ea typeface="Marianne"/>
              </a:rPr>
              <a:t>by design</a:t>
            </a:r>
            <a:endParaRPr lang="fr-FR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520"/>
              </a:lnSpc>
              <a:tabLst>
                <a:tab pos="184320" algn="l"/>
              </a:tabLst>
            </a:pPr>
            <a:endParaRPr lang="fr-FR" sz="700" b="0" strike="noStrike" spc="-1" dirty="0">
              <a:solidFill>
                <a:srgbClr val="000000"/>
              </a:solidFill>
              <a:latin typeface="Arial"/>
            </a:endParaRPr>
          </a:p>
          <a:p>
            <a:pPr marL="184320" indent="-171360">
              <a:lnSpc>
                <a:spcPts val="2520"/>
              </a:lnSpc>
              <a:buClr>
                <a:srgbClr val="244060"/>
              </a:buClr>
              <a:buFont typeface="Wingdings" charset="2"/>
              <a:buChar char=""/>
              <a:tabLst>
                <a:tab pos="184320" algn="l"/>
              </a:tabLst>
            </a:pPr>
            <a:r>
              <a:rPr lang="fr-FR" sz="2400" b="0" strike="noStrike" spc="-49" dirty="0">
                <a:solidFill>
                  <a:schemeClr val="accent5">
                    <a:lumMod val="75000"/>
                  </a:schemeClr>
                </a:solidFill>
                <a:latin typeface="Marianne"/>
                <a:ea typeface="Marianne"/>
              </a:rPr>
              <a:t>Les produits &amp; services de l’Offre Cloud </a:t>
            </a:r>
            <a:r>
              <a:rPr lang="fr-FR" sz="3600" b="0" strike="noStrike" spc="-49" dirty="0">
                <a:solidFill>
                  <a:schemeClr val="accent5">
                    <a:lumMod val="75000"/>
                  </a:schemeClr>
                </a:solidFill>
                <a:latin typeface="Marianne"/>
                <a:ea typeface="Marianne"/>
              </a:rPr>
              <a:t>π </a:t>
            </a:r>
            <a:r>
              <a:rPr lang="fr-FR" sz="2400" b="0" strike="noStrike" spc="-49" dirty="0">
                <a:solidFill>
                  <a:schemeClr val="accent5">
                    <a:lumMod val="75000"/>
                  </a:schemeClr>
                </a:solidFill>
                <a:latin typeface="Marianne"/>
                <a:ea typeface="Marianne"/>
              </a:rPr>
              <a:t>Native soutiennent la vélocité d’exécution, l’agilité dans un contexte étatique</a:t>
            </a:r>
            <a:endParaRPr lang="fr-FR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2" name="Image 11"/>
          <p:cNvPicPr/>
          <p:nvPr/>
        </p:nvPicPr>
        <p:blipFill>
          <a:blip r:embed="rId3"/>
          <a:stretch/>
        </p:blipFill>
        <p:spPr>
          <a:xfrm>
            <a:off x="7147080" y="4156920"/>
            <a:ext cx="5037480" cy="2837520"/>
          </a:xfrm>
          <a:prstGeom prst="rect">
            <a:avLst/>
          </a:prstGeom>
          <a:ln w="0">
            <a:noFill/>
          </a:ln>
        </p:spPr>
      </p:pic>
      <p:pic>
        <p:nvPicPr>
          <p:cNvPr id="293" name="Image 15"/>
          <p:cNvPicPr/>
          <p:nvPr/>
        </p:nvPicPr>
        <p:blipFill>
          <a:blip r:embed="rId4"/>
          <a:stretch/>
        </p:blipFill>
        <p:spPr>
          <a:xfrm>
            <a:off x="2819520" y="4038480"/>
            <a:ext cx="2007000" cy="2007000"/>
          </a:xfrm>
          <a:prstGeom prst="rect">
            <a:avLst/>
          </a:prstGeom>
          <a:ln w="0">
            <a:noFill/>
          </a:ln>
        </p:spPr>
      </p:pic>
      <p:sp>
        <p:nvSpPr>
          <p:cNvPr id="294" name="Rectangle 9"/>
          <p:cNvSpPr/>
          <p:nvPr/>
        </p:nvSpPr>
        <p:spPr>
          <a:xfrm>
            <a:off x="2849400" y="6095880"/>
            <a:ext cx="60955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chemeClr val="accent5">
                    <a:lumMod val="75000"/>
                  </a:schemeClr>
                </a:solidFill>
                <a:latin typeface="Marianne"/>
                <a:ea typeface="Marianne"/>
              </a:rPr>
              <a:t>Le code source &amp; documentation : </a:t>
            </a:r>
            <a:r>
              <a:rPr lang="fr-FR" sz="1800" b="1" strike="noStrike" spc="-1" dirty="0">
                <a:solidFill>
                  <a:schemeClr val="accent5">
                    <a:lumMod val="75000"/>
                  </a:schemeClr>
                </a:solidFill>
                <a:latin typeface="Marianne"/>
                <a:ea typeface="Marianne"/>
              </a:rPr>
              <a:t>https://github.com/cloud-pi-native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0540691" name="Rectangle 300540690"/>
          <p:cNvSpPr/>
          <p:nvPr/>
        </p:nvSpPr>
        <p:spPr bwMode="auto">
          <a:xfrm>
            <a:off x="10190" y="1652755"/>
            <a:ext cx="2423894" cy="5255172"/>
          </a:xfrm>
          <a:prstGeom prst="rect">
            <a:avLst/>
          </a:prstGeom>
          <a:solidFill>
            <a:srgbClr val="232930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045950332" name=" 2045950331"/>
          <p:cNvSpPr/>
          <p:nvPr/>
        </p:nvSpPr>
        <p:spPr bwMode="auto">
          <a:xfrm>
            <a:off x="6163273" y="7855176"/>
            <a:ext cx="45787" cy="36579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24418041" name="Image 12441804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194710" y="4637340"/>
            <a:ext cx="1943820" cy="2177244"/>
          </a:xfrm>
          <a:prstGeom prst="rect">
            <a:avLst/>
          </a:prstGeom>
        </p:spPr>
      </p:pic>
      <p:pic>
        <p:nvPicPr>
          <p:cNvPr id="1164045767" name="Image 116404576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62327" y="1698049"/>
            <a:ext cx="2255738" cy="3183345"/>
          </a:xfrm>
          <a:prstGeom prst="rect">
            <a:avLst/>
          </a:prstGeom>
        </p:spPr>
      </p:pic>
      <p:sp>
        <p:nvSpPr>
          <p:cNvPr id="1069574040" name="Rectangle 52"/>
          <p:cNvSpPr/>
          <p:nvPr/>
        </p:nvSpPr>
        <p:spPr bwMode="auto">
          <a:xfrm>
            <a:off x="3322258" y="2517773"/>
            <a:ext cx="4480560" cy="54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95"/>
              </a:lnSpc>
              <a:buClr>
                <a:srgbClr val="000000"/>
              </a:buClr>
              <a:defRPr/>
            </a:pPr>
            <a:endParaRPr lang="fr-FR" sz="700" b="1">
              <a:solidFill>
                <a:srgbClr val="FFFFFF"/>
              </a:solidFill>
              <a:latin typeface="Marianne"/>
              <a:cs typeface="Calibri"/>
            </a:endParaRPr>
          </a:p>
        </p:txBody>
      </p:sp>
      <p:sp>
        <p:nvSpPr>
          <p:cNvPr id="1317019486" name="Rectangle 53"/>
          <p:cNvSpPr/>
          <p:nvPr/>
        </p:nvSpPr>
        <p:spPr bwMode="auto">
          <a:xfrm>
            <a:off x="3330734" y="5204140"/>
            <a:ext cx="4480560" cy="54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95"/>
              </a:lnSpc>
              <a:buClr>
                <a:srgbClr val="000000"/>
              </a:buClr>
              <a:defRPr/>
            </a:pPr>
            <a:endParaRPr lang="fr-FR" sz="700" b="1">
              <a:solidFill>
                <a:srgbClr val="FFFFFF"/>
              </a:solidFill>
              <a:latin typeface="Marianne"/>
              <a:cs typeface="Calibri"/>
            </a:endParaRPr>
          </a:p>
        </p:txBody>
      </p:sp>
      <p:sp>
        <p:nvSpPr>
          <p:cNvPr id="239414612" name="Rectangle 51"/>
          <p:cNvSpPr/>
          <p:nvPr/>
        </p:nvSpPr>
        <p:spPr bwMode="auto">
          <a:xfrm>
            <a:off x="3259446" y="3609779"/>
            <a:ext cx="8522699" cy="640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801601">
              <a:spcBef>
                <a:spcPts val="0"/>
              </a:spcBef>
              <a:spcAft>
                <a:spcPts val="393"/>
              </a:spcAft>
              <a:buClr>
                <a:srgbClr val="000000"/>
              </a:buClr>
              <a:buSzTx/>
              <a:buFont typeface="Arial"/>
              <a:buNone/>
              <a:defRPr/>
            </a:pPr>
            <a:r>
              <a:rPr lang="fr-FR" sz="3600" b="1" i="0" u="none" strike="noStrike" cap="none" spc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latin typeface="Marianne"/>
                <a:cs typeface="Calibri"/>
              </a:rPr>
              <a:t>2 – </a:t>
            </a:r>
            <a:r>
              <a:rPr lang="fr-FR" sz="3600" b="1" dirty="0">
                <a:solidFill>
                  <a:srgbClr val="4F81BD">
                    <a:lumMod val="50000"/>
                  </a:srgbClr>
                </a:solidFill>
                <a:latin typeface="Marianne"/>
                <a:cs typeface="Calibri"/>
              </a:rPr>
              <a:t>Offre de service</a:t>
            </a:r>
            <a:endParaRPr lang="fr-FR" sz="3600" b="0" i="0" u="none" strike="noStrike" cap="none" spc="0" dirty="0">
              <a:ln>
                <a:noFill/>
              </a:ln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182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ZoneTexte 31"/>
          <p:cNvSpPr/>
          <p:nvPr/>
        </p:nvSpPr>
        <p:spPr>
          <a:xfrm>
            <a:off x="3447720" y="1167120"/>
            <a:ext cx="3330720" cy="57924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600" b="1" strike="noStrike" spc="-1">
                <a:solidFill>
                  <a:srgbClr val="FFFFFF"/>
                </a:solidFill>
                <a:latin typeface="Marianne"/>
              </a:rPr>
              <a:t>Exposition réseau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TextBox 21"/>
          <p:cNvSpPr/>
          <p:nvPr/>
        </p:nvSpPr>
        <p:spPr>
          <a:xfrm>
            <a:off x="95760" y="0"/>
            <a:ext cx="10266840" cy="10757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3200" b="1" strike="noStrike" spc="-1" dirty="0">
                <a:solidFill>
                  <a:schemeClr val="accent5">
                    <a:lumMod val="75000"/>
                  </a:schemeClr>
                </a:solidFill>
                <a:latin typeface="Marianne"/>
              </a:rPr>
              <a:t>Les produits &amp; services constituant</a:t>
            </a:r>
            <a:endParaRPr lang="fr-FR" sz="3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3200" b="1" strike="noStrike" spc="-1" dirty="0">
                <a:solidFill>
                  <a:schemeClr val="accent5">
                    <a:lumMod val="75000"/>
                  </a:schemeClr>
                </a:solidFill>
                <a:latin typeface="Marianne"/>
              </a:rPr>
              <a:t>l’offre Cloud </a:t>
            </a:r>
            <a:r>
              <a:rPr lang="fr-FR" sz="3200" b="1" u="sng" strike="noStrike" spc="-1" dirty="0">
                <a:solidFill>
                  <a:schemeClr val="accent5">
                    <a:lumMod val="75000"/>
                  </a:schemeClr>
                </a:solidFill>
                <a:latin typeface="Marianne"/>
              </a:rPr>
              <a:t>Pi </a:t>
            </a:r>
            <a:r>
              <a:rPr lang="fr-FR" sz="3200" b="1" u="sng" strike="noStrike" spc="-1" dirty="0">
                <a:solidFill>
                  <a:schemeClr val="accent5">
                    <a:lumMod val="75000"/>
                  </a:schemeClr>
                </a:solidFill>
                <a:uFillTx/>
                <a:latin typeface="Marianne"/>
              </a:rPr>
              <a:t>Native</a:t>
            </a:r>
            <a:endParaRPr lang="fr-FR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Rectangle 671699532"/>
          <p:cNvSpPr/>
          <p:nvPr/>
        </p:nvSpPr>
        <p:spPr>
          <a:xfrm>
            <a:off x="162000" y="1891080"/>
            <a:ext cx="3038040" cy="875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chemeClr val="accent5">
                    <a:lumMod val="75000"/>
                  </a:schemeClr>
                </a:solidFill>
                <a:latin typeface="Calibri"/>
                <a:ea typeface="Arial"/>
              </a:rPr>
              <a:t>Namespace as a service au sein de clusters kubernetes/openshift mutualisés et managés  *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Rectangle 605339015"/>
          <p:cNvSpPr/>
          <p:nvPr/>
        </p:nvSpPr>
        <p:spPr>
          <a:xfrm>
            <a:off x="162000" y="2842560"/>
            <a:ext cx="3038040" cy="791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chemeClr val="accent5">
                    <a:lumMod val="75000"/>
                  </a:schemeClr>
                </a:solidFill>
                <a:latin typeface="Calibri"/>
                <a:ea typeface="Arial"/>
              </a:rPr>
              <a:t>Mise à disposition cluster kubernetes/openshift dédiés et managés *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Rectangle 1463020292"/>
          <p:cNvSpPr/>
          <p:nvPr/>
        </p:nvSpPr>
        <p:spPr>
          <a:xfrm>
            <a:off x="6927120" y="1862280"/>
            <a:ext cx="4422240" cy="826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</a:rPr>
              <a:t>Console cloud pi native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</a:rPr>
              <a:t>chaine de construction applicative DevSecOps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</a:rPr>
              <a:t>monitoring de l’état de la menace CVE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Rectangle 844818059"/>
          <p:cNvSpPr/>
          <p:nvPr/>
        </p:nvSpPr>
        <p:spPr>
          <a:xfrm>
            <a:off x="6927120" y="2819520"/>
            <a:ext cx="4422240" cy="893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</a:rPr>
              <a:t>Environnement d’accélération projet + chaine primaire accessible de l’Internet **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</a:rPr>
              <a:t>( sur offre cloud public )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Rectangle 1230985383"/>
          <p:cNvSpPr/>
          <p:nvPr/>
        </p:nvSpPr>
        <p:spPr>
          <a:xfrm>
            <a:off x="162000" y="3692574"/>
            <a:ext cx="3038040" cy="659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</a:rPr>
              <a:t>Stockage objet S3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</a:rPr>
              <a:t>( répliqué entre région ** )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Rectangle 447268497"/>
          <p:cNvSpPr/>
          <p:nvPr/>
        </p:nvSpPr>
        <p:spPr>
          <a:xfrm>
            <a:off x="3444840" y="1851480"/>
            <a:ext cx="3333240" cy="922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</a:rPr>
              <a:t>Exposition et protection de l’applications sur le RIE 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</a:rPr>
              <a:t>( Miom ou Interministériel )***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Rectangle 133010992"/>
          <p:cNvSpPr/>
          <p:nvPr/>
        </p:nvSpPr>
        <p:spPr>
          <a:xfrm>
            <a:off x="3444840" y="2846880"/>
            <a:ext cx="3333240" cy="547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</a:rPr>
              <a:t>Exposition et protection des l’applications sur Internet.***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Rectangle 776147212"/>
          <p:cNvSpPr/>
          <p:nvPr/>
        </p:nvSpPr>
        <p:spPr>
          <a:xfrm>
            <a:off x="3444840" y="3516840"/>
            <a:ext cx="3333240" cy="584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</a:rPr>
              <a:t>CDN / Anti-ddos renforcé 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</a:rPr>
              <a:t>(à mettre en place par le projet)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Rectangle 395638915"/>
          <p:cNvSpPr/>
          <p:nvPr/>
        </p:nvSpPr>
        <p:spPr>
          <a:xfrm>
            <a:off x="6927120" y="3799440"/>
            <a:ext cx="4422240" cy="858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chemeClr val="accent5">
                    <a:lumMod val="75000"/>
                  </a:schemeClr>
                </a:solidFill>
                <a:latin typeface="Calibri"/>
                <a:ea typeface="Arial"/>
              </a:rPr>
              <a:t>Accélérateurs pour la construction d’application, observabilité, opérator cloud native posgreSQL, etc…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Rectangle 432918128"/>
          <p:cNvSpPr/>
          <p:nvPr/>
        </p:nvSpPr>
        <p:spPr>
          <a:xfrm>
            <a:off x="3429000" y="4988160"/>
            <a:ext cx="3333240" cy="574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</a:rPr>
              <a:t>Supervision applicative H24 7/7 et exécution de fiches réflexes**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Rectangle 158852476"/>
          <p:cNvSpPr/>
          <p:nvPr/>
        </p:nvSpPr>
        <p:spPr>
          <a:xfrm>
            <a:off x="3431880" y="5715000"/>
            <a:ext cx="3330720" cy="371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</a:rPr>
              <a:t>Supervision de sécurité ( MIOM )**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Rectangle 1709236786"/>
          <p:cNvSpPr/>
          <p:nvPr/>
        </p:nvSpPr>
        <p:spPr>
          <a:xfrm>
            <a:off x="3429000" y="6196680"/>
            <a:ext cx="3333240" cy="584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</a:rPr>
              <a:t>Mise à disposition de 2 pc d’administration à distance **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4" name="Image 4"/>
          <p:cNvPicPr/>
          <p:nvPr/>
        </p:nvPicPr>
        <p:blipFill>
          <a:blip r:embed="rId2"/>
          <a:stretch/>
        </p:blipFill>
        <p:spPr>
          <a:xfrm>
            <a:off x="5832720" y="1737000"/>
            <a:ext cx="1062720" cy="832320"/>
          </a:xfrm>
          <a:prstGeom prst="rect">
            <a:avLst/>
          </a:prstGeom>
          <a:ln w="0">
            <a:noFill/>
          </a:ln>
        </p:spPr>
      </p:pic>
      <p:pic>
        <p:nvPicPr>
          <p:cNvPr id="325" name="Image 20"/>
          <p:cNvPicPr/>
          <p:nvPr/>
        </p:nvPicPr>
        <p:blipFill>
          <a:blip r:embed="rId3"/>
          <a:stretch/>
        </p:blipFill>
        <p:spPr>
          <a:xfrm>
            <a:off x="2677860" y="3833886"/>
            <a:ext cx="397800" cy="470160"/>
          </a:xfrm>
          <a:prstGeom prst="rect">
            <a:avLst/>
          </a:prstGeom>
          <a:ln w="0">
            <a:noFill/>
          </a:ln>
        </p:spPr>
      </p:pic>
      <p:pic>
        <p:nvPicPr>
          <p:cNvPr id="326" name="Google Shape;29;p1"/>
          <p:cNvPicPr/>
          <p:nvPr/>
        </p:nvPicPr>
        <p:blipFill>
          <a:blip r:embed="rId4"/>
          <a:stretch/>
        </p:blipFill>
        <p:spPr>
          <a:xfrm>
            <a:off x="11411640" y="1908360"/>
            <a:ext cx="745920" cy="446040"/>
          </a:xfrm>
          <a:prstGeom prst="rect">
            <a:avLst/>
          </a:prstGeom>
          <a:ln w="0">
            <a:noFill/>
          </a:ln>
        </p:spPr>
      </p:pic>
      <p:pic>
        <p:nvPicPr>
          <p:cNvPr id="327" name="Image 1"/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7640" y="4019760"/>
            <a:ext cx="700560" cy="726840"/>
          </a:xfrm>
          <a:prstGeom prst="rect">
            <a:avLst/>
          </a:prstGeom>
          <a:ln w="0">
            <a:noFill/>
          </a:ln>
        </p:spPr>
      </p:pic>
      <p:pic>
        <p:nvPicPr>
          <p:cNvPr id="328" name="Image 1140049245"/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838080" y="5390287"/>
            <a:ext cx="1182960" cy="694080"/>
          </a:xfrm>
          <a:prstGeom prst="rect">
            <a:avLst/>
          </a:prstGeom>
          <a:ln w="0">
            <a:noFill/>
          </a:ln>
        </p:spPr>
      </p:pic>
      <p:pic>
        <p:nvPicPr>
          <p:cNvPr id="329" name="Image 2"/>
          <p:cNvPicPr/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540880" y="5094000"/>
            <a:ext cx="468000" cy="468000"/>
          </a:xfrm>
          <a:prstGeom prst="rect">
            <a:avLst/>
          </a:prstGeom>
          <a:ln w="0">
            <a:noFill/>
          </a:ln>
        </p:spPr>
      </p:pic>
      <p:sp>
        <p:nvSpPr>
          <p:cNvPr id="330" name="Rectangle 29"/>
          <p:cNvSpPr/>
          <p:nvPr/>
        </p:nvSpPr>
        <p:spPr>
          <a:xfrm>
            <a:off x="6931080" y="4775400"/>
            <a:ext cx="4422240" cy="826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chemeClr val="accent5">
                    <a:lumMod val="75000"/>
                  </a:schemeClr>
                </a:solidFill>
                <a:latin typeface="Calibri"/>
                <a:ea typeface="Arial"/>
              </a:rPr>
              <a:t>Cadre de cohérence technique Cloud Pi Native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chemeClr val="accent5">
                    <a:lumMod val="75000"/>
                  </a:schemeClr>
                </a:solidFill>
                <a:latin typeface="Calibri"/>
                <a:ea typeface="Arial"/>
              </a:rPr>
              <a:t>Accès à la base de connaissance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chemeClr val="accent5">
                    <a:lumMod val="75000"/>
                  </a:schemeClr>
                </a:solidFill>
                <a:latin typeface="Calibri"/>
                <a:ea typeface="Arial"/>
              </a:rPr>
              <a:t>Tutoriels 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ZoneTexte 3"/>
          <p:cNvSpPr/>
          <p:nvPr/>
        </p:nvSpPr>
        <p:spPr>
          <a:xfrm>
            <a:off x="152280" y="1169640"/>
            <a:ext cx="3036600" cy="57924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600" b="1" strike="noStrike" spc="-1">
                <a:solidFill>
                  <a:srgbClr val="FFFFFF"/>
                </a:solidFill>
                <a:latin typeface="Marianne"/>
              </a:rPr>
              <a:t>Calcul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ZoneTexte 32"/>
          <p:cNvSpPr/>
          <p:nvPr/>
        </p:nvSpPr>
        <p:spPr>
          <a:xfrm>
            <a:off x="6941880" y="1173960"/>
            <a:ext cx="4410360" cy="57636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strike="noStrike" spc="-1">
                <a:solidFill>
                  <a:srgbClr val="FFFFFF"/>
                </a:solidFill>
                <a:latin typeface="Marianne"/>
              </a:rPr>
              <a:t>Accélération de la construction applicative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1" strike="noStrike" spc="-1">
                <a:solidFill>
                  <a:srgbClr val="FFFFFF"/>
                </a:solidFill>
                <a:latin typeface="Marianne"/>
              </a:rPr>
              <a:t>et autonomisation des équipes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ZoneTexte 4"/>
          <p:cNvSpPr/>
          <p:nvPr/>
        </p:nvSpPr>
        <p:spPr>
          <a:xfrm>
            <a:off x="82080" y="6100200"/>
            <a:ext cx="3216600" cy="63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*   On prem pour niveau Usuel et/ou DR </a:t>
            </a: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**  En option</a:t>
            </a: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*** Automatisation en cours</a:t>
            </a:r>
          </a:p>
        </p:txBody>
      </p:sp>
      <p:sp>
        <p:nvSpPr>
          <p:cNvPr id="334" name="ZoneTexte 34"/>
          <p:cNvSpPr/>
          <p:nvPr/>
        </p:nvSpPr>
        <p:spPr>
          <a:xfrm>
            <a:off x="3429000" y="4320000"/>
            <a:ext cx="3340800" cy="5760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strike="noStrike" spc="-1">
                <a:solidFill>
                  <a:srgbClr val="FFFFFF"/>
                </a:solidFill>
                <a:latin typeface="Marianne"/>
              </a:rPr>
              <a:t>Services pour le maintien en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1" strike="noStrike" spc="-1">
                <a:solidFill>
                  <a:srgbClr val="FFFFFF"/>
                </a:solidFill>
                <a:latin typeface="Marianne"/>
              </a:rPr>
              <a:t>disponibilité de l’application.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5" name="Image 6"/>
          <p:cNvPicPr/>
          <p:nvPr/>
        </p:nvPicPr>
        <p:blipFill>
          <a:blip r:embed="rId8"/>
          <a:stretch/>
        </p:blipFill>
        <p:spPr>
          <a:xfrm>
            <a:off x="11506320" y="1177920"/>
            <a:ext cx="564840" cy="564840"/>
          </a:xfrm>
          <a:prstGeom prst="rect">
            <a:avLst/>
          </a:prstGeom>
          <a:ln w="28575">
            <a:solidFill>
              <a:srgbClr val="F79646">
                <a:lumMod val="75000"/>
              </a:srgbClr>
            </a:solidFill>
            <a:round/>
          </a:ln>
        </p:spPr>
      </p:pic>
      <p:sp>
        <p:nvSpPr>
          <p:cNvPr id="336" name="ZoneTexte 2"/>
          <p:cNvSpPr/>
          <p:nvPr/>
        </p:nvSpPr>
        <p:spPr>
          <a:xfrm rot="20176800">
            <a:off x="7224480" y="412920"/>
            <a:ext cx="793800" cy="403200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</a:rPr>
              <a:t>BETA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7" name="Image 4"/>
          <p:cNvPicPr/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482"/>
          <a:stretch/>
        </p:blipFill>
        <p:spPr>
          <a:xfrm>
            <a:off x="2303280" y="5420527"/>
            <a:ext cx="600120" cy="564120"/>
          </a:xfrm>
          <a:prstGeom prst="rect">
            <a:avLst/>
          </a:prstGeom>
          <a:ln w="0">
            <a:noFill/>
          </a:ln>
        </p:spPr>
      </p:pic>
      <p:pic>
        <p:nvPicPr>
          <p:cNvPr id="338" name="Image 6"/>
          <p:cNvPicPr/>
          <p:nvPr/>
        </p:nvPicPr>
        <p:blipFill>
          <a:blip r:embed="rId10"/>
          <a:stretch/>
        </p:blipFill>
        <p:spPr>
          <a:xfrm>
            <a:off x="152280" y="5366887"/>
            <a:ext cx="493920" cy="604800"/>
          </a:xfrm>
          <a:prstGeom prst="rect">
            <a:avLst/>
          </a:prstGeom>
          <a:ln w="0">
            <a:noFill/>
          </a:ln>
        </p:spPr>
      </p:pic>
      <p:pic>
        <p:nvPicPr>
          <p:cNvPr id="339" name="Image 8"/>
          <p:cNvPicPr/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5294"/>
          <a:stretch/>
        </p:blipFill>
        <p:spPr>
          <a:xfrm>
            <a:off x="11498400" y="3284280"/>
            <a:ext cx="640440" cy="656640"/>
          </a:xfrm>
          <a:prstGeom prst="rect">
            <a:avLst/>
          </a:prstGeom>
          <a:ln w="0">
            <a:noFill/>
          </a:ln>
        </p:spPr>
      </p:pic>
      <p:pic>
        <p:nvPicPr>
          <p:cNvPr id="35" name="Image 31"/>
          <p:cNvPicPr/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89393" y="2569320"/>
            <a:ext cx="581767" cy="555896"/>
          </a:xfrm>
          <a:prstGeom prst="rect">
            <a:avLst/>
          </a:prstGeom>
          <a:ln w="0">
            <a:noFill/>
          </a:ln>
        </p:spPr>
      </p:pic>
      <p:sp>
        <p:nvSpPr>
          <p:cNvPr id="2" name="Rectangle 29">
            <a:extLst>
              <a:ext uri="{FF2B5EF4-FFF2-40B4-BE49-F238E27FC236}">
                <a16:creationId xmlns:a16="http://schemas.microsoft.com/office/drawing/2014/main" id="{2DF78A63-50F3-C5D4-0683-38B142562C96}"/>
              </a:ext>
            </a:extLst>
          </p:cNvPr>
          <p:cNvSpPr/>
          <p:nvPr/>
        </p:nvSpPr>
        <p:spPr>
          <a:xfrm>
            <a:off x="6927120" y="5713560"/>
            <a:ext cx="4422240" cy="826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chemeClr val="accent5">
                    <a:lumMod val="75000"/>
                  </a:schemeClr>
                </a:solidFill>
                <a:latin typeface="Calibri"/>
                <a:ea typeface="Arial"/>
              </a:rPr>
              <a:t>S</a:t>
            </a:r>
            <a:r>
              <a:rPr lang="fr-FR" sz="1600" b="0" strike="noStrike" spc="-1" dirty="0">
                <a:solidFill>
                  <a:schemeClr val="accent5">
                    <a:lumMod val="75000"/>
                  </a:schemeClr>
                </a:solidFill>
                <a:latin typeface="Calibri"/>
                <a:ea typeface="Arial"/>
              </a:rPr>
              <a:t>ervices d’observabilités applicatifs y/c visualisation de l’état des vulnérabilités (MCS)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8492983" name="TextBox 17"/>
          <p:cNvSpPr txBox="1"/>
          <p:nvPr/>
        </p:nvSpPr>
        <p:spPr bwMode="auto">
          <a:xfrm>
            <a:off x="332532" y="3148902"/>
            <a:ext cx="2263190" cy="106683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defRPr/>
            </a:pPr>
            <a:r>
              <a:rPr lang="en-US" sz="1600" b="1">
                <a:solidFill>
                  <a:schemeClr val="accent5">
                    <a:lumMod val="50000"/>
                  </a:schemeClr>
                </a:solidFill>
                <a:latin typeface="Marianne"/>
              </a:rPr>
              <a:t>Je découvre </a:t>
            </a:r>
            <a:endParaRPr sz="1600" b="1">
              <a:solidFill>
                <a:schemeClr val="accent5">
                  <a:lumMod val="50000"/>
                </a:schemeClr>
              </a:solidFill>
              <a:latin typeface="Marianne"/>
            </a:endParaRPr>
          </a:p>
          <a:p>
            <a:pPr algn="ctr">
              <a:defRPr/>
            </a:pPr>
            <a:r>
              <a:rPr lang="en-US" sz="1600" b="1">
                <a:solidFill>
                  <a:schemeClr val="accent5">
                    <a:lumMod val="50000"/>
                  </a:schemeClr>
                </a:solidFill>
                <a:latin typeface="Marianne"/>
              </a:rPr>
              <a:t>l’offre Cloud Pi Native et je cadre ma conception</a:t>
            </a:r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9472772" name="TextBox 31"/>
          <p:cNvSpPr txBox="1"/>
          <p:nvPr/>
        </p:nvSpPr>
        <p:spPr bwMode="auto">
          <a:xfrm>
            <a:off x="6312745" y="3244150"/>
            <a:ext cx="1982871" cy="82298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defRPr/>
            </a:pPr>
            <a:r>
              <a:rPr lang="fr-FR" sz="1600" b="1">
                <a:solidFill>
                  <a:schemeClr val="accent5">
                    <a:lumMod val="50000"/>
                  </a:schemeClr>
                </a:solidFill>
                <a:latin typeface="Marianne"/>
              </a:rPr>
              <a:t>J’initialise l’environnement de mon projet</a:t>
            </a:r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32680156" name="TextBox 62"/>
          <p:cNvSpPr txBox="1"/>
          <p:nvPr/>
        </p:nvSpPr>
        <p:spPr bwMode="auto">
          <a:xfrm>
            <a:off x="3320838" y="3148902"/>
            <a:ext cx="2118771" cy="106683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defRPr/>
            </a:pPr>
            <a:r>
              <a:rPr lang="fr-FR" sz="1600" b="1">
                <a:solidFill>
                  <a:schemeClr val="accent5">
                    <a:lumMod val="50000"/>
                  </a:schemeClr>
                </a:solidFill>
                <a:latin typeface="Marianne"/>
              </a:rPr>
              <a:t>Je souscris à l’offre à travers le portail</a:t>
            </a:r>
            <a:endParaRPr sz="1600" b="1">
              <a:solidFill>
                <a:schemeClr val="accent5">
                  <a:lumMod val="50000"/>
                </a:schemeClr>
              </a:solidFill>
              <a:latin typeface="Marianne"/>
            </a:endParaRPr>
          </a:p>
          <a:p>
            <a:pPr algn="ctr">
              <a:defRPr/>
            </a:pPr>
            <a:r>
              <a:rPr lang="fr-FR" sz="1600" b="1">
                <a:solidFill>
                  <a:schemeClr val="accent5">
                    <a:lumMod val="50000"/>
                  </a:schemeClr>
                </a:solidFill>
                <a:latin typeface="Marianne"/>
              </a:rPr>
              <a:t>Je précise les quotas dont j’ai besoin</a:t>
            </a:r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08488116" name=" 364563636"/>
          <p:cNvSpPr/>
          <p:nvPr/>
        </p:nvSpPr>
        <p:spPr bwMode="auto">
          <a:xfrm>
            <a:off x="15328339" y="4634796"/>
            <a:ext cx="56241" cy="36578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334689678" name=" 711676278"/>
          <p:cNvSpPr/>
          <p:nvPr/>
        </p:nvSpPr>
        <p:spPr bwMode="auto">
          <a:xfrm>
            <a:off x="16324142" y="6054084"/>
            <a:ext cx="58563" cy="36578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108636076" name=" 1273848908"/>
          <p:cNvSpPr/>
          <p:nvPr/>
        </p:nvSpPr>
        <p:spPr bwMode="auto">
          <a:xfrm>
            <a:off x="16170901" y="6067377"/>
            <a:ext cx="75952" cy="36578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587974324" name="TextBox 94"/>
          <p:cNvSpPr txBox="1"/>
          <p:nvPr/>
        </p:nvSpPr>
        <p:spPr bwMode="auto">
          <a:xfrm>
            <a:off x="9092808" y="3244149"/>
            <a:ext cx="2662749" cy="82298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defRPr/>
            </a:pPr>
            <a:r>
              <a:rPr lang="fr-FR" sz="1600" b="1">
                <a:solidFill>
                  <a:schemeClr val="accent5">
                    <a:lumMod val="50000"/>
                  </a:schemeClr>
                </a:solidFill>
                <a:latin typeface="Marianne"/>
              </a:rPr>
              <a:t>Je déploie en continue</a:t>
            </a:r>
            <a:endParaRPr sz="1600" b="1">
              <a:solidFill>
                <a:schemeClr val="accent5">
                  <a:lumMod val="50000"/>
                </a:schemeClr>
              </a:solidFill>
              <a:latin typeface="Marianne"/>
            </a:endParaRPr>
          </a:p>
          <a:p>
            <a:pPr algn="ctr">
              <a:defRPr/>
            </a:pPr>
            <a:r>
              <a:rPr lang="fr-FR" sz="1600" b="1">
                <a:solidFill>
                  <a:schemeClr val="accent5">
                    <a:lumMod val="50000"/>
                  </a:schemeClr>
                </a:solidFill>
                <a:latin typeface="Marianne"/>
              </a:rPr>
              <a:t>les évolutions et supervise mon produit numérique</a:t>
            </a:r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66758947" name="Oval 117"/>
          <p:cNvSpPr/>
          <p:nvPr/>
        </p:nvSpPr>
        <p:spPr bwMode="auto">
          <a:xfrm>
            <a:off x="6469254" y="1364643"/>
            <a:ext cx="1725570" cy="1725570"/>
          </a:xfrm>
          <a:prstGeom prst="ellipse">
            <a:avLst/>
          </a:prstGeom>
          <a:solidFill>
            <a:srgbClr val="122A47"/>
          </a:solidFill>
          <a:ln w="38099" cap="flat" cmpd="sng" algn="ctr">
            <a:solidFill>
              <a:schemeClr val="accent5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b="1">
              <a:solidFill>
                <a:srgbClr val="FF6327"/>
              </a:solidFill>
              <a:latin typeface="Marianne"/>
            </a:endParaRPr>
          </a:p>
        </p:txBody>
      </p:sp>
      <p:sp>
        <p:nvSpPr>
          <p:cNvPr id="14306725" name="Oval 117"/>
          <p:cNvSpPr/>
          <p:nvPr/>
        </p:nvSpPr>
        <p:spPr bwMode="auto">
          <a:xfrm>
            <a:off x="3564126" y="1364643"/>
            <a:ext cx="1725570" cy="1725570"/>
          </a:xfrm>
          <a:prstGeom prst="ellipse">
            <a:avLst/>
          </a:prstGeom>
          <a:solidFill>
            <a:srgbClr val="122A47"/>
          </a:solidFill>
          <a:ln w="38099" cap="flat" cmpd="sng" algn="ctr">
            <a:solidFill>
              <a:schemeClr val="accent5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b="1">
              <a:solidFill>
                <a:srgbClr val="FF6327"/>
              </a:solidFill>
              <a:latin typeface="Marianne"/>
            </a:endParaRPr>
          </a:p>
        </p:txBody>
      </p:sp>
      <p:sp>
        <p:nvSpPr>
          <p:cNvPr id="145273522" name="Oval 117"/>
          <p:cNvSpPr/>
          <p:nvPr/>
        </p:nvSpPr>
        <p:spPr bwMode="auto">
          <a:xfrm>
            <a:off x="601335" y="1364643"/>
            <a:ext cx="1725570" cy="1725570"/>
          </a:xfrm>
          <a:prstGeom prst="ellipse">
            <a:avLst/>
          </a:prstGeom>
          <a:solidFill>
            <a:srgbClr val="122A47"/>
          </a:solidFill>
          <a:ln w="38099" cap="flat" cmpd="sng" algn="ctr">
            <a:solidFill>
              <a:schemeClr val="accent5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b="1">
              <a:solidFill>
                <a:srgbClr val="FF6327"/>
              </a:solidFill>
              <a:latin typeface="Marianne"/>
            </a:endParaRPr>
          </a:p>
        </p:txBody>
      </p:sp>
      <p:sp>
        <p:nvSpPr>
          <p:cNvPr id="1375001077" name="Oval 117"/>
          <p:cNvSpPr/>
          <p:nvPr/>
        </p:nvSpPr>
        <p:spPr bwMode="auto">
          <a:xfrm>
            <a:off x="9542666" y="1364643"/>
            <a:ext cx="1725570" cy="1725570"/>
          </a:xfrm>
          <a:prstGeom prst="ellipse">
            <a:avLst/>
          </a:prstGeom>
          <a:solidFill>
            <a:srgbClr val="122A47"/>
          </a:solidFill>
          <a:ln w="38099" cap="flat" cmpd="sng" algn="ctr">
            <a:solidFill>
              <a:schemeClr val="accent5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b="1">
              <a:solidFill>
                <a:srgbClr val="FF6327"/>
              </a:solidFill>
              <a:latin typeface="Marianne"/>
            </a:endParaRPr>
          </a:p>
        </p:txBody>
      </p:sp>
      <p:pic>
        <p:nvPicPr>
          <p:cNvPr id="392424301" name="Image 162601287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9369884" y="1434773"/>
            <a:ext cx="2074761" cy="1267506"/>
          </a:xfrm>
          <a:prstGeom prst="rect">
            <a:avLst/>
          </a:prstGeom>
        </p:spPr>
      </p:pic>
      <p:pic>
        <p:nvPicPr>
          <p:cNvPr id="594331625" name="Image 207695221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10095048" y="2656099"/>
            <a:ext cx="829697" cy="248382"/>
          </a:xfrm>
          <a:prstGeom prst="rect">
            <a:avLst/>
          </a:prstGeom>
        </p:spPr>
      </p:pic>
      <p:pic>
        <p:nvPicPr>
          <p:cNvPr id="998857047" name="Image 105557193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777222" y="1364643"/>
            <a:ext cx="1499877" cy="1022643"/>
          </a:xfrm>
          <a:prstGeom prst="rect">
            <a:avLst/>
          </a:prstGeom>
        </p:spPr>
      </p:pic>
      <p:pic>
        <p:nvPicPr>
          <p:cNvPr id="415987351" name="Image 91449391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 rot="899727">
            <a:off x="1266606" y="2297844"/>
            <a:ext cx="558306" cy="808875"/>
          </a:xfrm>
          <a:prstGeom prst="rect">
            <a:avLst/>
          </a:prstGeom>
        </p:spPr>
      </p:pic>
      <p:pic>
        <p:nvPicPr>
          <p:cNvPr id="345935804" name="Image 7693607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6550867" y="1336572"/>
            <a:ext cx="1720431" cy="1732860"/>
          </a:xfrm>
          <a:prstGeom prst="rect">
            <a:avLst/>
          </a:prstGeom>
        </p:spPr>
      </p:pic>
      <p:pic>
        <p:nvPicPr>
          <p:cNvPr id="850642017" name="Image 37405208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3984957" y="1336572"/>
            <a:ext cx="892803" cy="1664694"/>
          </a:xfrm>
          <a:prstGeom prst="rect">
            <a:avLst/>
          </a:prstGeom>
        </p:spPr>
      </p:pic>
      <p:cxnSp>
        <p:nvCxnSpPr>
          <p:cNvPr id="826919562" name="Connecteur droit avec flèche 2"/>
          <p:cNvCxnSpPr>
            <a:cxnSpLocks/>
          </p:cNvCxnSpPr>
          <p:nvPr/>
        </p:nvCxnSpPr>
        <p:spPr bwMode="auto">
          <a:xfrm>
            <a:off x="3320838" y="5590639"/>
            <a:ext cx="4873987" cy="0"/>
          </a:xfrm>
          <a:prstGeom prst="straightConnector1">
            <a:avLst/>
          </a:prstGeom>
          <a:ln w="57150" cap="flat" cmpd="sng" algn="ctr">
            <a:solidFill>
              <a:schemeClr val="accent5">
                <a:lumMod val="74901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510427" name="Connecteur droit avec flèche 3"/>
          <p:cNvCxnSpPr>
            <a:cxnSpLocks/>
          </p:cNvCxnSpPr>
          <p:nvPr/>
        </p:nvCxnSpPr>
        <p:spPr bwMode="auto">
          <a:xfrm>
            <a:off x="9267464" y="5590639"/>
            <a:ext cx="2609775" cy="0"/>
          </a:xfrm>
          <a:prstGeom prst="straightConnector1">
            <a:avLst/>
          </a:prstGeom>
          <a:ln w="57150" cap="flat" cmpd="sng" algn="ctr">
            <a:solidFill>
              <a:schemeClr val="accent5">
                <a:lumMod val="74901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6230008" name="ZoneTexte 5"/>
          <p:cNvSpPr txBox="1"/>
          <p:nvPr/>
        </p:nvSpPr>
        <p:spPr bwMode="auto">
          <a:xfrm>
            <a:off x="4452949" y="4731894"/>
            <a:ext cx="1768428" cy="584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3200"/>
              <a:t>&lt; 5 jours</a:t>
            </a:r>
            <a:endParaRPr/>
          </a:p>
        </p:txBody>
      </p:sp>
      <p:sp>
        <p:nvSpPr>
          <p:cNvPr id="1878115951" name="ZoneTexte 6"/>
          <p:cNvSpPr txBox="1"/>
          <p:nvPr/>
        </p:nvSpPr>
        <p:spPr bwMode="auto">
          <a:xfrm>
            <a:off x="9264350" y="4401802"/>
            <a:ext cx="1063108" cy="584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3200"/>
              <a:t>&lt; 2H</a:t>
            </a:r>
            <a:endParaRPr/>
          </a:p>
        </p:txBody>
      </p:sp>
      <p:sp>
        <p:nvSpPr>
          <p:cNvPr id="1028226932" name="ZoneTexte 7"/>
          <p:cNvSpPr txBox="1"/>
          <p:nvPr/>
        </p:nvSpPr>
        <p:spPr bwMode="auto">
          <a:xfrm rot="21092700">
            <a:off x="329760" y="5536661"/>
            <a:ext cx="2432183" cy="883953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2600">
                <a:solidFill>
                  <a:schemeClr val="accent5">
                    <a:lumMod val="75000"/>
                  </a:schemeClr>
                </a:solidFill>
                <a:latin typeface="Marianne"/>
                <a:ea typeface="Marianne"/>
                <a:cs typeface="Marianne"/>
              </a:rPr>
              <a:t>et autonomie des clients</a:t>
            </a:r>
            <a:endParaRPr sz="1100">
              <a:solidFill>
                <a:schemeClr val="accent5">
                  <a:lumMod val="75000"/>
                </a:schemeClr>
              </a:solidFill>
              <a:latin typeface="Marianne"/>
              <a:ea typeface="Marianne"/>
              <a:cs typeface="Marianne"/>
            </a:endParaRPr>
          </a:p>
        </p:txBody>
      </p:sp>
      <p:sp>
        <p:nvSpPr>
          <p:cNvPr id="14797718" name="ZoneTexte 8"/>
          <p:cNvSpPr txBox="1"/>
          <p:nvPr/>
        </p:nvSpPr>
        <p:spPr bwMode="auto">
          <a:xfrm>
            <a:off x="9288877" y="4906116"/>
            <a:ext cx="2839077" cy="640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Sans impact client</a:t>
            </a:r>
            <a:endParaRPr/>
          </a:p>
          <a:p>
            <a:pPr>
              <a:defRPr/>
            </a:pPr>
            <a:r>
              <a:rPr lang="fr-FR">
                <a:highlight>
                  <a:srgbClr val="FFFF00"/>
                </a:highlight>
              </a:rPr>
              <a:t>Homologation en continue</a:t>
            </a:r>
            <a:endParaRPr>
              <a:highlight>
                <a:srgbClr val="FFFF00"/>
              </a:highlight>
            </a:endParaRPr>
          </a:p>
        </p:txBody>
      </p:sp>
      <p:cxnSp>
        <p:nvCxnSpPr>
          <p:cNvPr id="1468449419" name="Connecteur droit avec flèche 9"/>
          <p:cNvCxnSpPr>
            <a:cxnSpLocks/>
          </p:cNvCxnSpPr>
          <p:nvPr/>
        </p:nvCxnSpPr>
        <p:spPr bwMode="auto">
          <a:xfrm>
            <a:off x="3320838" y="6453333"/>
            <a:ext cx="8595902" cy="0"/>
          </a:xfrm>
          <a:prstGeom prst="straightConnector1">
            <a:avLst/>
          </a:prstGeom>
          <a:ln w="57150" cap="flat" cmpd="sng" algn="ctr">
            <a:solidFill>
              <a:schemeClr val="accent5">
                <a:lumMod val="74901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51094" name="ZoneTexte 11"/>
          <p:cNvSpPr txBox="1"/>
          <p:nvPr/>
        </p:nvSpPr>
        <p:spPr bwMode="auto">
          <a:xfrm>
            <a:off x="3814731" y="5932593"/>
            <a:ext cx="7399783" cy="461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400"/>
              <a:t>&lt; 6 mois : Premier incrément viable de l’application   </a:t>
            </a:r>
            <a:endParaRPr/>
          </a:p>
        </p:txBody>
      </p:sp>
      <p:pic>
        <p:nvPicPr>
          <p:cNvPr id="1473052167" name="Image 15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214515" y="4091503"/>
            <a:ext cx="865182" cy="726184"/>
          </a:xfrm>
          <a:prstGeom prst="rect">
            <a:avLst/>
          </a:prstGeom>
        </p:spPr>
      </p:pic>
      <p:pic>
        <p:nvPicPr>
          <p:cNvPr id="1251028829" name="Google Shape;90;p4"/>
          <p:cNvPicPr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 flipH="1">
            <a:off x="8366369" y="1426969"/>
            <a:ext cx="897979" cy="897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3162766" name="Google Shape;141;p4"/>
          <p:cNvPicPr/>
          <p:nvPr/>
        </p:nvPicPr>
        <p:blipFill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8194825" y="2341045"/>
            <a:ext cx="1245668" cy="749161"/>
          </a:xfrm>
          <a:prstGeom prst="rect">
            <a:avLst/>
          </a:prstGeom>
          <a:noFill/>
          <a:ln>
            <a:noFill/>
          </a:ln>
        </p:spPr>
      </p:pic>
      <p:sp>
        <p:nvSpPr>
          <p:cNvPr id="149935269" name="Google Shape;77;p6"/>
          <p:cNvSpPr txBox="1"/>
          <p:nvPr/>
        </p:nvSpPr>
        <p:spPr bwMode="auto">
          <a:xfrm>
            <a:off x="1234719" y="126"/>
            <a:ext cx="10723921" cy="98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4844" tIns="217422" rIns="434844" bIns="217422" anchor="t" anchorCtr="0">
            <a:spAutoFit/>
          </a:bodyPr>
          <a:lstStyle/>
          <a:p>
            <a:pPr>
              <a:defRPr/>
            </a:pPr>
            <a:r>
              <a:rPr lang="fr-FR" sz="3600" b="0" i="0" u="none" strike="noStrike" cap="none" spc="0">
                <a:solidFill>
                  <a:schemeClr val="accent5">
                    <a:lumMod val="75000"/>
                  </a:schemeClr>
                </a:solidFill>
                <a:latin typeface="Marianne"/>
                <a:ea typeface="Marianne"/>
                <a:cs typeface="Marianne"/>
              </a:rPr>
              <a:t>Cloud π Native :  les métriques visées</a:t>
            </a:r>
            <a:endParaRPr sz="360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0540691" name="Rectangle 300540690"/>
          <p:cNvSpPr/>
          <p:nvPr/>
        </p:nvSpPr>
        <p:spPr bwMode="auto">
          <a:xfrm>
            <a:off x="10190" y="1652755"/>
            <a:ext cx="2423894" cy="5255172"/>
          </a:xfrm>
          <a:prstGeom prst="rect">
            <a:avLst/>
          </a:prstGeom>
          <a:solidFill>
            <a:srgbClr val="232930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045950332" name=" 2045950331"/>
          <p:cNvSpPr/>
          <p:nvPr/>
        </p:nvSpPr>
        <p:spPr bwMode="auto">
          <a:xfrm>
            <a:off x="6163273" y="7855176"/>
            <a:ext cx="45787" cy="36579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24418041" name="Image 12441804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194710" y="4637340"/>
            <a:ext cx="1943820" cy="2177244"/>
          </a:xfrm>
          <a:prstGeom prst="rect">
            <a:avLst/>
          </a:prstGeom>
        </p:spPr>
      </p:pic>
      <p:pic>
        <p:nvPicPr>
          <p:cNvPr id="1164045767" name="Image 116404576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62327" y="1698049"/>
            <a:ext cx="2255738" cy="3183345"/>
          </a:xfrm>
          <a:prstGeom prst="rect">
            <a:avLst/>
          </a:prstGeom>
        </p:spPr>
      </p:pic>
      <p:sp>
        <p:nvSpPr>
          <p:cNvPr id="1069574040" name="Rectangle 52"/>
          <p:cNvSpPr/>
          <p:nvPr/>
        </p:nvSpPr>
        <p:spPr bwMode="auto">
          <a:xfrm>
            <a:off x="3322258" y="2517773"/>
            <a:ext cx="4480560" cy="54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95"/>
              </a:lnSpc>
              <a:buClr>
                <a:srgbClr val="000000"/>
              </a:buClr>
              <a:defRPr/>
            </a:pPr>
            <a:endParaRPr lang="fr-FR" sz="700" b="1">
              <a:solidFill>
                <a:srgbClr val="FFFFFF"/>
              </a:solidFill>
              <a:latin typeface="Marianne"/>
              <a:cs typeface="Calibri"/>
            </a:endParaRPr>
          </a:p>
        </p:txBody>
      </p:sp>
      <p:sp>
        <p:nvSpPr>
          <p:cNvPr id="1317019486" name="Rectangle 53"/>
          <p:cNvSpPr/>
          <p:nvPr/>
        </p:nvSpPr>
        <p:spPr bwMode="auto">
          <a:xfrm>
            <a:off x="3330734" y="5204140"/>
            <a:ext cx="4480560" cy="54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95"/>
              </a:lnSpc>
              <a:buClr>
                <a:srgbClr val="000000"/>
              </a:buClr>
              <a:defRPr/>
            </a:pPr>
            <a:endParaRPr lang="fr-FR" sz="700" b="1">
              <a:solidFill>
                <a:srgbClr val="FFFFFF"/>
              </a:solidFill>
              <a:latin typeface="Marianne"/>
              <a:cs typeface="Calibri"/>
            </a:endParaRPr>
          </a:p>
        </p:txBody>
      </p:sp>
      <p:sp>
        <p:nvSpPr>
          <p:cNvPr id="239414612" name="Rectangle 51"/>
          <p:cNvSpPr/>
          <p:nvPr/>
        </p:nvSpPr>
        <p:spPr bwMode="auto">
          <a:xfrm>
            <a:off x="3259446" y="3609779"/>
            <a:ext cx="8522699" cy="1251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801601">
              <a:spcBef>
                <a:spcPts val="0"/>
              </a:spcBef>
              <a:spcAft>
                <a:spcPts val="393"/>
              </a:spcAft>
              <a:buClr>
                <a:srgbClr val="000000"/>
              </a:buClr>
              <a:buSzTx/>
              <a:buFont typeface="Arial"/>
              <a:buNone/>
              <a:defRPr/>
            </a:pPr>
            <a:r>
              <a:rPr lang="fr-FR" sz="3600" b="1" i="0" u="none" strike="noStrike" cap="none" spc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latin typeface="Marianne"/>
                <a:cs typeface="Calibri"/>
              </a:rPr>
              <a:t>3 – </a:t>
            </a:r>
            <a:r>
              <a:rPr lang="fr-FR" sz="3600" b="1" dirty="0">
                <a:solidFill>
                  <a:srgbClr val="4F81BD">
                    <a:lumMod val="50000"/>
                  </a:srgbClr>
                </a:solidFill>
                <a:latin typeface="Marianne"/>
                <a:cs typeface="Calibri"/>
              </a:rPr>
              <a:t>L’accélération de la construction</a:t>
            </a:r>
          </a:p>
          <a:p>
            <a:pPr marL="0" marR="0" lvl="0" indent="0" algn="l" defTabSz="801601">
              <a:spcBef>
                <a:spcPts val="0"/>
              </a:spcBef>
              <a:spcAft>
                <a:spcPts val="393"/>
              </a:spcAft>
              <a:buClr>
                <a:srgbClr val="000000"/>
              </a:buClr>
              <a:buSzTx/>
              <a:buFont typeface="Arial"/>
              <a:buNone/>
              <a:defRPr/>
            </a:pPr>
            <a:r>
              <a:rPr lang="fr-FR" sz="3600" b="1" i="0" u="none" strike="noStrike" cap="none" spc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latin typeface="Marianne"/>
                <a:cs typeface="Calibri"/>
              </a:rPr>
              <a:t>applicative</a:t>
            </a:r>
            <a:endParaRPr lang="fr-FR" sz="3600" b="0" i="0" u="none" strike="noStrike" cap="none" spc="0" dirty="0">
              <a:ln>
                <a:noFill/>
              </a:ln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0351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6506906" name="Rectangle 1776506905"/>
          <p:cNvSpPr/>
          <p:nvPr/>
        </p:nvSpPr>
        <p:spPr bwMode="auto">
          <a:xfrm>
            <a:off x="98638" y="2343663"/>
            <a:ext cx="3716134" cy="2338286"/>
          </a:xfrm>
          <a:prstGeom prst="rect">
            <a:avLst/>
          </a:prstGeom>
          <a:solidFill>
            <a:schemeClr val="bg1">
              <a:lumMod val="95000"/>
              <a:alpha val="37000"/>
            </a:schemeClr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908323295" name="Rectangle 1908323294"/>
          <p:cNvSpPr/>
          <p:nvPr/>
        </p:nvSpPr>
        <p:spPr bwMode="auto">
          <a:xfrm>
            <a:off x="4878749" y="2343663"/>
            <a:ext cx="3000351" cy="2338286"/>
          </a:xfrm>
          <a:prstGeom prst="rect">
            <a:avLst/>
          </a:prstGeom>
          <a:solidFill>
            <a:schemeClr val="bg1">
              <a:lumMod val="95000"/>
              <a:alpha val="37000"/>
            </a:schemeClr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987299846" name="Rectangle 987299845"/>
          <p:cNvSpPr/>
          <p:nvPr/>
        </p:nvSpPr>
        <p:spPr bwMode="auto">
          <a:xfrm>
            <a:off x="9145949" y="2253074"/>
            <a:ext cx="2514600" cy="1991298"/>
          </a:xfrm>
          <a:prstGeom prst="rect">
            <a:avLst/>
          </a:prstGeom>
          <a:solidFill>
            <a:schemeClr val="bg1">
              <a:lumMod val="95000"/>
              <a:alpha val="37000"/>
            </a:schemeClr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fr-FR">
                <a:latin typeface="Marianne"/>
                <a:ea typeface="Marianne"/>
                <a:cs typeface="Marianne"/>
              </a:rPr>
              <a:t>9</a:t>
            </a:fld>
            <a:endParaRPr>
              <a:latin typeface="Marianne"/>
              <a:ea typeface="Marianne"/>
              <a:cs typeface="Marianne"/>
            </a:endParaRPr>
          </a:p>
        </p:txBody>
      </p:sp>
      <p:sp>
        <p:nvSpPr>
          <p:cNvPr id="3" name="Google Shape;77;p6"/>
          <p:cNvSpPr txBox="1"/>
          <p:nvPr/>
        </p:nvSpPr>
        <p:spPr bwMode="auto">
          <a:xfrm>
            <a:off x="1499999" y="126"/>
            <a:ext cx="11147083" cy="98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4844" tIns="217422" rIns="434844" bIns="217422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/>
            </a:pPr>
            <a:r>
              <a:rPr lang="fr-FR" sz="3600" b="1" i="0" u="none" strike="noStrike" cap="none" spc="0">
                <a:solidFill>
                  <a:schemeClr val="accent5">
                    <a:lumMod val="75000"/>
                  </a:schemeClr>
                </a:solidFill>
                <a:latin typeface="Marianne"/>
                <a:ea typeface="Marianne"/>
                <a:cs typeface="Marianne"/>
              </a:rPr>
              <a:t>Le Pipeline devsecops</a:t>
            </a:r>
            <a:endParaRPr sz="3600" b="1" i="0" u="none" strike="noStrike" cap="none" spc="0">
              <a:ln>
                <a:noFill/>
              </a:ln>
              <a:solidFill>
                <a:schemeClr val="accent5">
                  <a:lumMod val="75000"/>
                </a:schemeClr>
              </a:solidFill>
              <a:latin typeface="Marianne"/>
              <a:ea typeface="Marianne"/>
              <a:cs typeface="Marianne"/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 bwMode="auto">
          <a:xfrm rot="10799922">
            <a:off x="8017412" y="3413484"/>
            <a:ext cx="783744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 bwMode="auto">
          <a:xfrm rot="10799922">
            <a:off x="4085924" y="3627368"/>
            <a:ext cx="664995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 bwMode="auto">
          <a:xfrm rot="10799922" flipH="1" flipV="1">
            <a:off x="4085924" y="3850408"/>
            <a:ext cx="697295" cy="5002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 bwMode="auto">
          <a:xfrm>
            <a:off x="3814773" y="3306148"/>
            <a:ext cx="1171524" cy="2286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900">
                <a:latin typeface="Marianne"/>
                <a:ea typeface="Marianne"/>
                <a:cs typeface="Marianne"/>
              </a:rPr>
              <a:t>synchro « tirée »</a:t>
            </a:r>
            <a:endParaRPr sz="2200">
              <a:latin typeface="Marianne"/>
              <a:ea typeface="Marianne"/>
              <a:cs typeface="Marianne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3910023" y="3900151"/>
            <a:ext cx="1126429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900">
                <a:latin typeface="Marianne"/>
                <a:ea typeface="Marianne"/>
                <a:cs typeface="Marianne"/>
              </a:rPr>
              <a:t>observabilité</a:t>
            </a:r>
          </a:p>
          <a:p>
            <a:pPr>
              <a:defRPr/>
            </a:pPr>
            <a:r>
              <a:rPr sz="900">
                <a:latin typeface="Marianne"/>
                <a:ea typeface="Marianne"/>
                <a:cs typeface="Marianne"/>
              </a:rPr>
              <a:t>et « shift-left »</a:t>
            </a:r>
            <a:endParaRPr sz="2200">
              <a:latin typeface="Marianne"/>
              <a:ea typeface="Marianne"/>
              <a:cs typeface="Marianne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8108787" y="3108750"/>
            <a:ext cx="1328492" cy="2286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900">
                <a:latin typeface="Marianne"/>
                <a:ea typeface="Marianne"/>
                <a:cs typeface="Marianne"/>
              </a:rPr>
              <a:t>synchro « tirée »</a:t>
            </a:r>
            <a:endParaRPr sz="2200">
              <a:latin typeface="Marianne"/>
              <a:ea typeface="Marianne"/>
              <a:cs typeface="Marianne"/>
            </a:endParaRPr>
          </a:p>
        </p:txBody>
      </p:sp>
      <p:pic>
        <p:nvPicPr>
          <p:cNvPr id="26" name="Image 39730209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5121970" y="2643330"/>
            <a:ext cx="657592" cy="488916"/>
          </a:xfrm>
          <a:prstGeom prst="rect">
            <a:avLst/>
          </a:prstGeom>
        </p:spPr>
      </p:pic>
      <p:cxnSp>
        <p:nvCxnSpPr>
          <p:cNvPr id="28" name="Straight Connector 27"/>
          <p:cNvCxnSpPr>
            <a:cxnSpLocks/>
          </p:cNvCxnSpPr>
          <p:nvPr/>
        </p:nvCxnSpPr>
        <p:spPr bwMode="auto">
          <a:xfrm rot="10799922" flipH="1" flipV="1">
            <a:off x="8267773" y="3926545"/>
            <a:ext cx="697295" cy="5002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 bwMode="auto">
          <a:xfrm>
            <a:off x="7966553" y="3542245"/>
            <a:ext cx="1042257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sz="900">
                <a:latin typeface="Marianne"/>
                <a:ea typeface="Marianne"/>
                <a:cs typeface="Marianne"/>
              </a:rPr>
              <a:t>provisionning</a:t>
            </a:r>
          </a:p>
          <a:p>
            <a:pPr algn="l">
              <a:defRPr/>
            </a:pPr>
            <a:r>
              <a:rPr sz="900">
                <a:latin typeface="Marianne"/>
                <a:ea typeface="Marianne"/>
                <a:cs typeface="Marianne"/>
              </a:rPr>
              <a:t>environnment</a:t>
            </a:r>
          </a:p>
        </p:txBody>
      </p:sp>
      <p:sp>
        <p:nvSpPr>
          <p:cNvPr id="55" name="TextBox 54"/>
          <p:cNvSpPr txBox="1"/>
          <p:nvPr/>
        </p:nvSpPr>
        <p:spPr bwMode="auto">
          <a:xfrm>
            <a:off x="3965736" y="2543548"/>
            <a:ext cx="1181203" cy="548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000" b="1">
                <a:solidFill>
                  <a:srgbClr val="C00000"/>
                </a:solidFill>
                <a:latin typeface="Marianne"/>
                <a:ea typeface="Marianne"/>
                <a:cs typeface="Marianne"/>
              </a:rPr>
              <a:t>Isolation </a:t>
            </a:r>
            <a:endParaRPr sz="1000" b="1">
              <a:solidFill>
                <a:srgbClr val="C00000"/>
              </a:solidFill>
              <a:latin typeface="Marianne"/>
              <a:ea typeface="Marianne"/>
              <a:cs typeface="Marianne"/>
            </a:endParaRPr>
          </a:p>
          <a:p>
            <a:pPr>
              <a:defRPr/>
            </a:pPr>
            <a:r>
              <a:rPr lang="fr-FR" sz="1000" b="1">
                <a:solidFill>
                  <a:srgbClr val="C00000"/>
                </a:solidFill>
                <a:latin typeface="Marianne"/>
                <a:ea typeface="Marianne"/>
                <a:cs typeface="Marianne"/>
              </a:rPr>
              <a:t>Développer - Orchestrateur</a:t>
            </a:r>
            <a:endParaRPr sz="1000" b="1">
              <a:solidFill>
                <a:srgbClr val="C00000"/>
              </a:solidFill>
              <a:latin typeface="Marianne"/>
              <a:ea typeface="Marianne"/>
              <a:cs typeface="Marianne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>
            <a:off x="231979" y="1103472"/>
            <a:ext cx="5265967" cy="92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 b="1">
                <a:solidFill>
                  <a:schemeClr val="accent5"/>
                </a:solidFill>
                <a:latin typeface="Marianne"/>
                <a:ea typeface="Marianne"/>
                <a:cs typeface="Marianne"/>
              </a:rPr>
              <a:t>Equipe </a:t>
            </a:r>
            <a:r>
              <a:rPr lang="en-US" sz="1100" b="1">
                <a:solidFill>
                  <a:schemeClr val="accent5"/>
                </a:solidFill>
                <a:latin typeface="Marianne"/>
                <a:ea typeface="Marianne"/>
                <a:cs typeface="Marianne"/>
              </a:rPr>
              <a:t>de développement</a:t>
            </a:r>
            <a:r>
              <a:rPr lang="fr-FR" sz="1100" b="1">
                <a:solidFill>
                  <a:schemeClr val="accent5"/>
                </a:solidFill>
                <a:latin typeface="Marianne"/>
                <a:ea typeface="Marianne"/>
                <a:cs typeface="Marianne"/>
              </a:rPr>
              <a:t> :</a:t>
            </a:r>
            <a:endParaRPr b="1">
              <a:latin typeface="Marianne"/>
              <a:ea typeface="Marianne"/>
              <a:cs typeface="Marianne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fr-FR" sz="1100">
                <a:latin typeface="Marianne"/>
                <a:ea typeface="Marianne"/>
                <a:cs typeface="Marianne"/>
              </a:rPr>
              <a:t>Code vérifié à chaque commit</a:t>
            </a:r>
            <a:endParaRPr sz="1100">
              <a:latin typeface="Marianne"/>
              <a:ea typeface="Marianne"/>
              <a:cs typeface="Marianne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fr-FR" sz="1100">
                <a:latin typeface="Marianne"/>
                <a:ea typeface="Marianne"/>
                <a:cs typeface="Marianne"/>
              </a:rPr>
              <a:t>Retour des non qualité </a:t>
            </a:r>
            <a:r>
              <a:rPr lang="fr-FR" sz="1100" b="0" i="0" u="none" strike="noStrike" cap="none" spc="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au plus tôt </a:t>
            </a:r>
            <a:r>
              <a:rPr lang="fr-FR" sz="1100">
                <a:latin typeface="Marianne"/>
                <a:ea typeface="Marianne"/>
                <a:cs typeface="Marianne"/>
              </a:rPr>
              <a:t> vers le développeur :  « Shift-left » </a:t>
            </a:r>
            <a:endParaRPr sz="1100">
              <a:latin typeface="Marianne"/>
              <a:ea typeface="Marianne"/>
              <a:cs typeface="Marianne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fr-FR" sz="1100">
                <a:latin typeface="Marianne"/>
                <a:ea typeface="Marianne"/>
                <a:cs typeface="Marianne"/>
              </a:rPr>
              <a:t>Respect du CCT (cadre de norme marché et interministériel)</a:t>
            </a:r>
            <a:endParaRPr sz="1100">
              <a:latin typeface="Marianne"/>
              <a:ea typeface="Marianne"/>
              <a:cs typeface="Marianne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fr-FR" sz="1100">
                <a:latin typeface="Marianne"/>
                <a:ea typeface="Marianne"/>
                <a:cs typeface="Marianne"/>
              </a:rPr>
              <a:t>Image de référence avec MCS ( idem celle ministère )</a:t>
            </a:r>
            <a:endParaRPr>
              <a:latin typeface="Marianne"/>
              <a:ea typeface="Marianne"/>
              <a:cs typeface="Marianne"/>
            </a:endParaRPr>
          </a:p>
        </p:txBody>
      </p:sp>
      <p:sp>
        <p:nvSpPr>
          <p:cNvPr id="70" name="TextBox 69"/>
          <p:cNvSpPr txBox="1"/>
          <p:nvPr/>
        </p:nvSpPr>
        <p:spPr bwMode="auto">
          <a:xfrm>
            <a:off x="147609" y="4998358"/>
            <a:ext cx="8817495" cy="160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arianne"/>
                <a:ea typeface="Marianne"/>
                <a:cs typeface="Marianne"/>
              </a:rPr>
              <a:t>Orchestrateur </a:t>
            </a:r>
            <a:r>
              <a:rPr lang="fr-FR" sz="1100" b="1">
                <a:solidFill>
                  <a:schemeClr val="accent6">
                    <a:lumMod val="75000"/>
                  </a:schemeClr>
                </a:solidFill>
                <a:latin typeface="Marianne"/>
                <a:ea typeface="Marianne"/>
                <a:cs typeface="Marianne"/>
              </a:rPr>
              <a:t>SecOps ‘secondaire’ :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fr-FR" sz="1100" b="0" i="0" u="none" strike="noStrike" cap="none" spc="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Synchro du code applicatifs développeur via  mécanisme trigger &amp; pull ( le dev n’accès pas directement au repos MI)</a:t>
            </a:r>
            <a:endParaRPr lang="fr-FR" sz="1100">
              <a:latin typeface="Marianne"/>
              <a:ea typeface="Marianne"/>
              <a:cs typeface="Marianne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fr-FR" sz="1100">
                <a:latin typeface="Marianne"/>
                <a:ea typeface="Marianne"/>
                <a:cs typeface="Marianne"/>
              </a:rPr>
              <a:t>homologation continue, audit des manifest, images de référence avec MCS 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fr-FR" sz="1100" b="0" i="0" u="none" strike="noStrike" cap="none" spc="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pre-déploiement : </a:t>
            </a:r>
            <a:r>
              <a:rPr lang="fr-FR" sz="1100">
                <a:latin typeface="Marianne"/>
                <a:ea typeface="Marianne"/>
                <a:cs typeface="Marianne"/>
              </a:rPr>
              <a:t>Scan CVE et librairies     post-déploiement : scan </a:t>
            </a:r>
            <a:r>
              <a:rPr lang="fr-FR" sz="1100" b="0" i="0" u="none" strike="noStrike" cap="none" spc="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régulier  </a:t>
            </a:r>
            <a:r>
              <a:rPr lang="fr-FR" sz="1100">
                <a:latin typeface="Marianne"/>
                <a:ea typeface="Marianne"/>
                <a:cs typeface="Marianne"/>
              </a:rPr>
              <a:t>CVE de la registry -&gt; « état de la menace » , Intégration développeur au plus tôt si non qualité / CVE -&gt; shift-left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fr-FR" sz="1100" b="0" i="0" u="none" strike="noStrike" cap="none" spc="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GitOps </a:t>
            </a:r>
            <a:r>
              <a:rPr lang="fr-FR" sz="1100">
                <a:latin typeface="Marianne"/>
                <a:ea typeface="Marianne"/>
                <a:cs typeface="Marianne"/>
              </a:rPr>
              <a:t>La console provisionne les Secrets et opèr  GitOps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fr-FR" sz="1100">
                <a:latin typeface="Marianne"/>
                <a:ea typeface="Marianne"/>
                <a:cs typeface="Marianne"/>
              </a:rPr>
              <a:t>Exécution du processus d’intégration et de déploiement à chaque commit applicatif par l’</a:t>
            </a:r>
            <a:r>
              <a:rPr lang="fr-FR" sz="1100" b="0" i="0" u="none" strike="noStrike" cap="none" spc="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Orchestrateur </a:t>
            </a:r>
            <a:r>
              <a:rPr lang="fr-FR" sz="110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SecOps ‘secondaire’ </a:t>
            </a:r>
            <a:endParaRPr>
              <a:latin typeface="Marianne"/>
              <a:ea typeface="Marianne"/>
              <a:cs typeface="Marianne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fr-FR" sz="1100">
                <a:latin typeface="Marianne"/>
                <a:ea typeface="Marianne"/>
                <a:cs typeface="Marianne"/>
              </a:rPr>
              <a:t>Application automatique du cadre de norme (CCT, règles de Sécurité applicatives, Sécurité d’infrastructure, Qualité, test unitaire)</a:t>
            </a:r>
            <a:endParaRPr>
              <a:latin typeface="Marianne"/>
              <a:ea typeface="Marianne"/>
              <a:cs typeface="Marianne"/>
            </a:endParaRPr>
          </a:p>
        </p:txBody>
      </p:sp>
      <p:sp>
        <p:nvSpPr>
          <p:cNvPr id="9055017" name="TextBox 69"/>
          <p:cNvSpPr txBox="1"/>
          <p:nvPr/>
        </p:nvSpPr>
        <p:spPr bwMode="auto">
          <a:xfrm>
            <a:off x="7913208" y="1162985"/>
            <a:ext cx="4023926" cy="762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arianne"/>
                <a:ea typeface="Marianne"/>
                <a:cs typeface="Marianne"/>
              </a:rPr>
              <a:t>Hébergement </a:t>
            </a:r>
            <a:r>
              <a:rPr lang="fr-FR" sz="1100" b="1">
                <a:solidFill>
                  <a:schemeClr val="accent6">
                    <a:lumMod val="75000"/>
                  </a:schemeClr>
                </a:solidFill>
                <a:latin typeface="Marianne"/>
                <a:ea typeface="Marianne"/>
                <a:cs typeface="Marianne"/>
              </a:rPr>
              <a:t> :</a:t>
            </a:r>
            <a:endParaRPr b="1">
              <a:latin typeface="Marianne"/>
              <a:ea typeface="Marianne"/>
              <a:cs typeface="Marianne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fr-FR" sz="1100">
                <a:latin typeface="Marianne"/>
                <a:ea typeface="Marianne"/>
                <a:cs typeface="Marianne"/>
              </a:rPr>
              <a:t>Accès et Dépollution via Service d’Accès DC</a:t>
            </a:r>
            <a:endParaRPr sz="1100">
              <a:latin typeface="Marianne"/>
              <a:ea typeface="Marianne"/>
              <a:cs typeface="Marianne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fr-FR" sz="1100">
                <a:latin typeface="Marianne"/>
                <a:ea typeface="Marianne"/>
                <a:cs typeface="Marianne"/>
              </a:rPr>
              <a:t>Isolation  infrastructure (gitops)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fr-FR" sz="1100" b="0" i="0" u="none" strike="noStrike" cap="none" spc="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Bastion </a:t>
            </a:r>
            <a:r>
              <a:rPr lang="fr-FR" sz="1100">
                <a:latin typeface="Marianne"/>
                <a:ea typeface="Marianne"/>
                <a:cs typeface="Marianne"/>
              </a:rPr>
              <a:t>administrateurs  pour  kubectl / console k8s </a:t>
            </a:r>
            <a:endParaRPr sz="1100">
              <a:latin typeface="Marianne"/>
              <a:ea typeface="Marianne"/>
              <a:cs typeface="Marianne"/>
            </a:endParaRPr>
          </a:p>
        </p:txBody>
      </p:sp>
      <p:grpSp>
        <p:nvGrpSpPr>
          <p:cNvPr id="1836677032" name="Groupe 1836677031"/>
          <p:cNvGrpSpPr/>
          <p:nvPr/>
        </p:nvGrpSpPr>
        <p:grpSpPr bwMode="auto">
          <a:xfrm>
            <a:off x="197958" y="3298511"/>
            <a:ext cx="3454871" cy="926973"/>
            <a:chOff x="0" y="0"/>
            <a:chExt cx="3454871" cy="926973"/>
          </a:xfrm>
        </p:grpSpPr>
        <p:sp>
          <p:nvSpPr>
            <p:cNvPr id="6" name="Rectangle 5"/>
            <p:cNvSpPr/>
            <p:nvPr/>
          </p:nvSpPr>
          <p:spPr bwMode="auto">
            <a:xfrm>
              <a:off x="88741" y="119002"/>
              <a:ext cx="1288519" cy="7047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clip" vert="horz" wrap="square" lIns="91440" tIns="45720" rIns="91440" bIns="45720" numCol="1" spcCol="0" rtlCol="0" fromWordArt="0" anchor="ctr" anchorCtr="0" forceAA="0" compatLnSpc="0"/>
            <a:lstStyle/>
            <a:p>
              <a:pPr>
                <a:defRPr/>
              </a:pPr>
              <a:r>
                <a:rPr sz="1000">
                  <a:solidFill>
                    <a:schemeClr val="tx1"/>
                  </a:solidFill>
                  <a:latin typeface="Marianne"/>
                  <a:ea typeface="Marianne"/>
                  <a:cs typeface="Marianne"/>
                </a:rPr>
                <a:t>Equipe de développement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448578" y="119002"/>
              <a:ext cx="1738888" cy="7047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sz="1000">
                  <a:solidFill>
                    <a:schemeClr val="tx1"/>
                  </a:solidFill>
                  <a:latin typeface="Marianne"/>
                  <a:ea typeface="Marianne"/>
                  <a:cs typeface="Marianne"/>
                </a:rPr>
                <a:t>Orchestrateur</a:t>
              </a:r>
            </a:p>
            <a:p>
              <a:pPr>
                <a:defRPr/>
              </a:pPr>
              <a:r>
                <a:rPr sz="1000">
                  <a:solidFill>
                    <a:schemeClr val="tx1"/>
                  </a:solidFill>
                  <a:latin typeface="Marianne"/>
                  <a:ea typeface="Marianne"/>
                  <a:cs typeface="Marianne"/>
                </a:rPr>
                <a:t>DevSec</a:t>
              </a:r>
            </a:p>
            <a:p>
              <a:pPr>
                <a:defRPr/>
              </a:pPr>
              <a:r>
                <a:rPr sz="1000">
                  <a:solidFill>
                    <a:schemeClr val="tx1"/>
                  </a:solidFill>
                  <a:latin typeface="Marianne"/>
                  <a:ea typeface="Marianne"/>
                  <a:cs typeface="Marianne"/>
                </a:rPr>
                <a:t>‘primaire’</a:t>
              </a:r>
              <a:endParaRPr>
                <a:latin typeface="Marianne"/>
                <a:ea typeface="Marianne"/>
                <a:cs typeface="Marianne"/>
              </a:endParaRPr>
            </a:p>
          </p:txBody>
        </p:sp>
        <p:pic>
          <p:nvPicPr>
            <p:cNvPr id="12" name="Google Shape;141;p4"/>
            <p:cNvPicPr/>
            <p:nvPr/>
          </p:nvPicPr>
          <p:blipFill>
            <a:blip r:embed="rId3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/>
          </p:blipFill>
          <p:spPr bwMode="auto">
            <a:xfrm>
              <a:off x="2295152" y="586238"/>
              <a:ext cx="575679" cy="3407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90;p4"/>
            <p:cNvPicPr/>
            <p:nvPr/>
          </p:nvPicPr>
          <p:blipFill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/>
          </p:blipFill>
          <p:spPr bwMode="auto">
            <a:xfrm flipH="1">
              <a:off x="2937684" y="605097"/>
              <a:ext cx="338614" cy="2988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Rectangle 15"/>
            <p:cNvSpPr/>
            <p:nvPr/>
          </p:nvSpPr>
          <p:spPr bwMode="auto">
            <a:xfrm>
              <a:off x="0" y="0"/>
              <a:ext cx="3454871" cy="926973"/>
            </a:xfrm>
            <a:prstGeom prst="rect">
              <a:avLst/>
            </a:prstGeom>
            <a:noFill/>
            <a:ln w="6349" cap="flat" cmpd="sng" algn="ctr">
              <a:solidFill>
                <a:srgbClr val="3A5F8C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>
                <a:latin typeface="Marianne"/>
                <a:ea typeface="Marianne"/>
                <a:cs typeface="Marianne"/>
              </a:endParaRPr>
            </a:p>
          </p:txBody>
        </p:sp>
      </p:grpSp>
      <p:sp>
        <p:nvSpPr>
          <p:cNvPr id="8" name="Rectangle 7"/>
          <p:cNvSpPr/>
          <p:nvPr/>
        </p:nvSpPr>
        <p:spPr bwMode="auto">
          <a:xfrm>
            <a:off x="5134500" y="3273235"/>
            <a:ext cx="1161589" cy="5462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Orchestrateur</a:t>
            </a:r>
            <a:endParaRPr>
              <a:latin typeface="Marianne"/>
              <a:ea typeface="Marianne"/>
              <a:cs typeface="Marianne"/>
            </a:endParaRPr>
          </a:p>
          <a:p>
            <a:pPr>
              <a:defRPr/>
            </a:pPr>
            <a:r>
              <a:rPr sz="100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SecOps</a:t>
            </a:r>
            <a:endParaRPr>
              <a:latin typeface="Marianne"/>
              <a:ea typeface="Marianne"/>
              <a:cs typeface="Marianne"/>
            </a:endParaRPr>
          </a:p>
          <a:p>
            <a:pPr>
              <a:defRPr/>
            </a:pPr>
            <a:r>
              <a:rPr sz="100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‘secondaire’</a:t>
            </a:r>
            <a:endParaRPr>
              <a:latin typeface="Marianne"/>
              <a:ea typeface="Marianne"/>
              <a:cs typeface="Marianne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134500" y="3899470"/>
            <a:ext cx="1099285" cy="249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sz="100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Console</a:t>
            </a:r>
            <a:endParaRPr>
              <a:latin typeface="Marianne"/>
              <a:ea typeface="Marianne"/>
              <a:cs typeface="Marianne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036452" y="3116565"/>
            <a:ext cx="2580422" cy="1125691"/>
          </a:xfrm>
          <a:prstGeom prst="rect">
            <a:avLst/>
          </a:prstGeom>
          <a:noFill/>
          <a:ln w="6349" cap="flat" cmpd="sng" algn="ctr">
            <a:solidFill>
              <a:srgbClr val="3A5F8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>
              <a:latin typeface="Marianne"/>
              <a:ea typeface="Marianne"/>
              <a:cs typeface="Marianne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396669" y="2808941"/>
            <a:ext cx="1682378" cy="4141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fr-FR" sz="70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zone.DR</a:t>
            </a:r>
            <a:endParaRPr sz="700">
              <a:solidFill>
                <a:schemeClr val="tx1"/>
              </a:solidFill>
              <a:latin typeface="Marianne"/>
              <a:ea typeface="Marianne"/>
              <a:cs typeface="Marianne"/>
            </a:endParaRPr>
          </a:p>
        </p:txBody>
      </p:sp>
      <p:pic>
        <p:nvPicPr>
          <p:cNvPr id="11" name="Google Shape;90;p4"/>
          <p:cNvPicPr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 flipH="1">
            <a:off x="10893226" y="2496080"/>
            <a:ext cx="544231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tangle 19"/>
          <p:cNvSpPr/>
          <p:nvPr/>
        </p:nvSpPr>
        <p:spPr bwMode="auto">
          <a:xfrm>
            <a:off x="9313997" y="2510406"/>
            <a:ext cx="1856434" cy="1592548"/>
          </a:xfrm>
          <a:prstGeom prst="rect">
            <a:avLst/>
          </a:prstGeom>
          <a:noFill/>
          <a:ln w="6349" cap="flat" cmpd="sng" algn="ctr">
            <a:solidFill>
              <a:srgbClr val="3A5F8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>
              <a:latin typeface="Marianne"/>
              <a:ea typeface="Marianne"/>
              <a:cs typeface="Marianne"/>
            </a:endParaRPr>
          </a:p>
        </p:txBody>
      </p:sp>
      <p:pic>
        <p:nvPicPr>
          <p:cNvPr id="25" name="Image 39730209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9246708" y="2343663"/>
            <a:ext cx="614713" cy="40519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 bwMode="auto">
          <a:xfrm>
            <a:off x="9955964" y="2534543"/>
            <a:ext cx="1495014" cy="2514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050">
                <a:latin typeface="Marianne"/>
                <a:ea typeface="Marianne"/>
                <a:cs typeface="Marianne"/>
              </a:rPr>
              <a:t>Cloud PI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9518886" y="2995783"/>
            <a:ext cx="691880" cy="18306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fr-FR" sz="500" b="1">
                <a:solidFill>
                  <a:schemeClr val="bg1"/>
                </a:solidFill>
                <a:latin typeface="Marianne"/>
                <a:ea typeface="Marianne"/>
                <a:cs typeface="Marianne"/>
              </a:rPr>
              <a:t>Cluster DC1</a:t>
            </a:r>
            <a:endParaRPr sz="500" b="1">
              <a:solidFill>
                <a:schemeClr val="bg1"/>
              </a:solidFill>
              <a:latin typeface="Marianne"/>
              <a:ea typeface="Marianne"/>
              <a:cs typeface="Marianne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0339497" y="2994163"/>
            <a:ext cx="691880" cy="18306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fr-FR" sz="500" b="1">
                <a:solidFill>
                  <a:schemeClr val="bg1"/>
                </a:solidFill>
                <a:latin typeface="Marianne"/>
                <a:ea typeface="Marianne"/>
                <a:cs typeface="Marianne"/>
              </a:rPr>
              <a:t>Cluster DC2</a:t>
            </a:r>
            <a:endParaRPr sz="500" b="1">
              <a:solidFill>
                <a:schemeClr val="bg1"/>
              </a:solidFill>
              <a:latin typeface="Marianne"/>
              <a:ea typeface="Marianne"/>
              <a:cs typeface="Marianne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9396669" y="3265489"/>
            <a:ext cx="1682378" cy="4513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fr-FR" sz="70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zone.NR</a:t>
            </a:r>
            <a:endParaRPr>
              <a:latin typeface="Marianne"/>
              <a:ea typeface="Marianne"/>
              <a:cs typeface="Marianne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9518886" y="3452332"/>
            <a:ext cx="691880" cy="18306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fr-FR" sz="500" b="1">
                <a:solidFill>
                  <a:schemeClr val="bg1"/>
                </a:solidFill>
                <a:latin typeface="Marianne"/>
                <a:ea typeface="Marianne"/>
                <a:cs typeface="Marianne"/>
              </a:rPr>
              <a:t>Cluster DC1</a:t>
            </a:r>
            <a:endParaRPr sz="500" b="1">
              <a:solidFill>
                <a:schemeClr val="bg1"/>
              </a:solidFill>
              <a:latin typeface="Marianne"/>
              <a:ea typeface="Marianne"/>
              <a:cs typeface="Marianne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10339497" y="3450711"/>
            <a:ext cx="691880" cy="18306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fr-FR" sz="500" b="1">
                <a:solidFill>
                  <a:schemeClr val="bg1"/>
                </a:solidFill>
                <a:latin typeface="Marianne"/>
                <a:ea typeface="Marianne"/>
                <a:cs typeface="Marianne"/>
              </a:rPr>
              <a:t>Cluster DC2</a:t>
            </a:r>
            <a:endParaRPr sz="500" b="1">
              <a:solidFill>
                <a:schemeClr val="bg1"/>
              </a:solidFill>
              <a:latin typeface="Marianne"/>
              <a:ea typeface="Marianne"/>
              <a:cs typeface="Marianne"/>
            </a:endParaRPr>
          </a:p>
        </p:txBody>
      </p:sp>
      <p:sp>
        <p:nvSpPr>
          <p:cNvPr id="204796071" name="TextBox 54"/>
          <p:cNvSpPr txBox="1"/>
          <p:nvPr/>
        </p:nvSpPr>
        <p:spPr bwMode="auto">
          <a:xfrm>
            <a:off x="7879101" y="2534603"/>
            <a:ext cx="1129711" cy="548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000" b="1">
                <a:solidFill>
                  <a:srgbClr val="C00000"/>
                </a:solidFill>
                <a:latin typeface="Marianne"/>
                <a:ea typeface="Marianne"/>
                <a:cs typeface="Marianne"/>
              </a:rPr>
              <a:t>Isolation </a:t>
            </a:r>
            <a:endParaRPr sz="1000" b="1">
              <a:solidFill>
                <a:srgbClr val="C00000"/>
              </a:solidFill>
              <a:latin typeface="Marianne"/>
              <a:ea typeface="Marianne"/>
              <a:cs typeface="Marianne"/>
            </a:endParaRPr>
          </a:p>
          <a:p>
            <a:pPr>
              <a:defRPr/>
            </a:pPr>
            <a:r>
              <a:rPr lang="fr-FR" sz="1000" b="1">
                <a:solidFill>
                  <a:srgbClr val="C00000"/>
                </a:solidFill>
                <a:latin typeface="Marianne"/>
                <a:ea typeface="Marianne"/>
                <a:cs typeface="Marianne"/>
              </a:rPr>
              <a:t>Orchestrateur - </a:t>
            </a:r>
            <a:r>
              <a:rPr lang="en-US" sz="1000" b="1">
                <a:solidFill>
                  <a:srgbClr val="C00000"/>
                </a:solidFill>
                <a:latin typeface="Marianne"/>
                <a:ea typeface="Marianne"/>
                <a:cs typeface="Marianne"/>
              </a:rPr>
              <a:t>Production</a:t>
            </a:r>
            <a:endParaRPr sz="1000" b="1">
              <a:solidFill>
                <a:srgbClr val="C00000"/>
              </a:solidFill>
              <a:latin typeface="Marianne"/>
              <a:ea typeface="Marianne"/>
              <a:cs typeface="Marianne"/>
            </a:endParaRPr>
          </a:p>
        </p:txBody>
      </p:sp>
      <p:cxnSp>
        <p:nvCxnSpPr>
          <p:cNvPr id="1287483983" name="Straight Connector 27"/>
          <p:cNvCxnSpPr>
            <a:cxnSpLocks/>
          </p:cNvCxnSpPr>
          <p:nvPr/>
        </p:nvCxnSpPr>
        <p:spPr bwMode="auto">
          <a:xfrm rot="10799922" flipH="1" flipV="1">
            <a:off x="8259944" y="4513989"/>
            <a:ext cx="697294" cy="5001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527360" name="TextBox 28"/>
          <p:cNvSpPr txBox="1"/>
          <p:nvPr/>
        </p:nvSpPr>
        <p:spPr bwMode="auto">
          <a:xfrm>
            <a:off x="7966553" y="4102954"/>
            <a:ext cx="1116675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sz="900">
                <a:latin typeface="Marianne"/>
                <a:ea typeface="Marianne"/>
                <a:cs typeface="Marianne"/>
              </a:rPr>
              <a:t>observabilité via proxy /  bastion</a:t>
            </a:r>
          </a:p>
        </p:txBody>
      </p:sp>
      <p:sp>
        <p:nvSpPr>
          <p:cNvPr id="268459342" name="Rectangle 9"/>
          <p:cNvSpPr/>
          <p:nvPr/>
        </p:nvSpPr>
        <p:spPr bwMode="auto">
          <a:xfrm>
            <a:off x="6389471" y="3899469"/>
            <a:ext cx="1114313" cy="249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sz="100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observabilité</a:t>
            </a:r>
            <a:endParaRPr>
              <a:latin typeface="Marianne"/>
              <a:ea typeface="Marianne"/>
              <a:cs typeface="Marianne"/>
            </a:endParaRPr>
          </a:p>
        </p:txBody>
      </p:sp>
      <p:sp>
        <p:nvSpPr>
          <p:cNvPr id="1597652173" name="Rectangle 7"/>
          <p:cNvSpPr/>
          <p:nvPr/>
        </p:nvSpPr>
        <p:spPr bwMode="auto">
          <a:xfrm>
            <a:off x="6389471" y="3318229"/>
            <a:ext cx="1114313" cy="5462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sz="900" b="1">
                <a:solidFill>
                  <a:schemeClr val="tx1">
                    <a:lumMod val="65000"/>
                    <a:lumOff val="35000"/>
                  </a:schemeClr>
                </a:solidFill>
                <a:latin typeface="Marianne"/>
                <a:ea typeface="Marianne"/>
                <a:cs typeface="Marianne"/>
              </a:rPr>
              <a:t>Pipeline / runners (par app)</a:t>
            </a:r>
          </a:p>
        </p:txBody>
      </p:sp>
      <p:pic>
        <p:nvPicPr>
          <p:cNvPr id="30" name="Google Shape;141;p4"/>
          <p:cNvPicPr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5831517" y="2660774"/>
            <a:ext cx="695057" cy="422504"/>
          </a:xfrm>
          <a:prstGeom prst="rect">
            <a:avLst/>
          </a:prstGeom>
          <a:noFill/>
          <a:ln>
            <a:noFill/>
          </a:ln>
        </p:spPr>
      </p:pic>
      <p:sp>
        <p:nvSpPr>
          <p:cNvPr id="677698374" name="Rectangle 49"/>
          <p:cNvSpPr/>
          <p:nvPr/>
        </p:nvSpPr>
        <p:spPr bwMode="auto">
          <a:xfrm>
            <a:off x="9396669" y="3786172"/>
            <a:ext cx="1682377" cy="2774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fr-FR" sz="700">
                <a:solidFill>
                  <a:schemeClr val="tx1"/>
                </a:solidFill>
                <a:latin typeface="Marianne"/>
                <a:ea typeface="Marianne"/>
                <a:cs typeface="Marianne"/>
              </a:rPr>
              <a:t>Infrastructure ( SADC, DNS, PKI, etc... )</a:t>
            </a:r>
            <a:endParaRPr>
              <a:latin typeface="Marianne"/>
              <a:ea typeface="Marianne"/>
              <a:cs typeface="Marianne"/>
            </a:endParaRPr>
          </a:p>
        </p:txBody>
      </p:sp>
      <p:sp>
        <p:nvSpPr>
          <p:cNvPr id="259083750" name="Rectangle 259083749"/>
          <p:cNvSpPr/>
          <p:nvPr/>
        </p:nvSpPr>
        <p:spPr bwMode="auto">
          <a:xfrm>
            <a:off x="9145948" y="4358098"/>
            <a:ext cx="2514599" cy="1371600"/>
          </a:xfrm>
          <a:prstGeom prst="rect">
            <a:avLst/>
          </a:prstGeom>
          <a:solidFill>
            <a:schemeClr val="bg1">
              <a:lumMod val="95000"/>
              <a:alpha val="37000"/>
            </a:schemeClr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grpSp>
        <p:nvGrpSpPr>
          <p:cNvPr id="661273202" name="Groupe 661273201"/>
          <p:cNvGrpSpPr/>
          <p:nvPr/>
        </p:nvGrpSpPr>
        <p:grpSpPr bwMode="auto">
          <a:xfrm>
            <a:off x="9329519" y="4514530"/>
            <a:ext cx="2076188" cy="1015718"/>
            <a:chOff x="0" y="0"/>
            <a:chExt cx="2076188" cy="101571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2344" y="442118"/>
              <a:ext cx="1675638" cy="52680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sz="1050">
                <a:solidFill>
                  <a:schemeClr val="tx1"/>
                </a:solidFill>
                <a:latin typeface="Marianne"/>
                <a:ea typeface="Marianne"/>
                <a:cs typeface="Marianne"/>
              </a:endParaRPr>
            </a:p>
          </p:txBody>
        </p:sp>
        <p:pic>
          <p:nvPicPr>
            <p:cNvPr id="33" name="Google Shape;90;p4"/>
            <p:cNvPicPr/>
            <p:nvPr/>
          </p:nvPicPr>
          <p:blipFill>
            <a:blip r:embed="rId8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/>
          </p:blipFill>
          <p:spPr bwMode="auto">
            <a:xfrm flipH="1">
              <a:off x="1534137" y="0"/>
              <a:ext cx="542050" cy="5659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Rectangle 33"/>
            <p:cNvSpPr/>
            <p:nvPr/>
          </p:nvSpPr>
          <p:spPr bwMode="auto">
            <a:xfrm>
              <a:off x="0" y="66027"/>
              <a:ext cx="1848997" cy="949691"/>
            </a:xfrm>
            <a:prstGeom prst="rect">
              <a:avLst/>
            </a:prstGeom>
            <a:noFill/>
            <a:ln w="6349" cap="flat" cmpd="sng" algn="ctr">
              <a:solidFill>
                <a:srgbClr val="3A5F8C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>
                <a:latin typeface="Marianne"/>
                <a:ea typeface="Marianne"/>
                <a:cs typeface="Marianne"/>
              </a:endParaRPr>
            </a:p>
          </p:txBody>
        </p:sp>
        <p:sp>
          <p:nvSpPr>
            <p:cNvPr id="36" name="TextBox 35"/>
            <p:cNvSpPr txBox="1"/>
            <p:nvPr/>
          </p:nvSpPr>
          <p:spPr bwMode="auto">
            <a:xfrm>
              <a:off x="249382" y="125148"/>
              <a:ext cx="1488737" cy="251496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compatLnSpc="0">
              <a:spAutoFit/>
            </a:bodyPr>
            <a:lstStyle/>
            <a:p>
              <a:pPr>
                <a:defRPr/>
              </a:pPr>
              <a:r>
                <a:rPr sz="1050">
                  <a:latin typeface="Marianne"/>
                  <a:ea typeface="Marianne"/>
                  <a:cs typeface="Marianne"/>
                </a:rPr>
                <a:t>cloud </a:t>
              </a:r>
              <a:r>
                <a:rPr lang="fr-FR" sz="1050">
                  <a:latin typeface="Marianne"/>
                  <a:ea typeface="Marianne"/>
                  <a:cs typeface="Marianne"/>
                </a:rPr>
                <a:t>public</a:t>
              </a:r>
              <a:endParaRPr sz="1050">
                <a:latin typeface="Marianne"/>
                <a:ea typeface="Marianne"/>
                <a:cs typeface="Marianne"/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/>
          </p:blipFill>
          <p:spPr bwMode="auto">
            <a:xfrm>
              <a:off x="584949" y="712111"/>
              <a:ext cx="385084" cy="201027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/>
          </p:blipFill>
          <p:spPr bwMode="auto">
            <a:xfrm>
              <a:off x="155241" y="545827"/>
              <a:ext cx="392044" cy="306391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/>
          </p:blipFill>
          <p:spPr bwMode="auto">
            <a:xfrm>
              <a:off x="616702" y="491679"/>
              <a:ext cx="399746" cy="19425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/>
          </p:blipFill>
          <p:spPr bwMode="auto">
            <a:xfrm>
              <a:off x="1117818" y="467143"/>
              <a:ext cx="435252" cy="171996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/>
          </p:blipFill>
          <p:spPr bwMode="auto">
            <a:xfrm>
              <a:off x="1470048" y="685935"/>
              <a:ext cx="172556" cy="227203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/>
          </p:blipFill>
          <p:spPr bwMode="auto">
            <a:xfrm>
              <a:off x="1077485" y="685935"/>
              <a:ext cx="211108" cy="220411"/>
            </a:xfrm>
            <a:prstGeom prst="rect">
              <a:avLst/>
            </a:prstGeom>
          </p:spPr>
        </p:pic>
      </p:grpSp>
      <p:cxnSp>
        <p:nvCxnSpPr>
          <p:cNvPr id="4" name="Connecteur droit 3"/>
          <p:cNvCxnSpPr>
            <a:cxnSpLocks/>
          </p:cNvCxnSpPr>
          <p:nvPr/>
        </p:nvCxnSpPr>
        <p:spPr bwMode="auto">
          <a:xfrm>
            <a:off x="185062" y="4863612"/>
            <a:ext cx="3724960" cy="0"/>
          </a:xfrm>
          <a:prstGeom prst="line">
            <a:avLst/>
          </a:prstGeom>
          <a:ln w="9525" cap="flat" cmpd="sng" algn="ctr">
            <a:solidFill>
              <a:srgbClr val="4A7FBB"/>
            </a:solidFill>
            <a:prstDash val="dash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088832" name="ZoneTexte 119088831"/>
          <p:cNvSpPr txBox="1"/>
          <p:nvPr/>
        </p:nvSpPr>
        <p:spPr bwMode="auto">
          <a:xfrm>
            <a:off x="169967" y="4552390"/>
            <a:ext cx="3739988" cy="259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100" i="1">
                <a:solidFill>
                  <a:schemeClr val="bg1">
                    <a:lumMod val="50000"/>
                  </a:schemeClr>
                </a:solidFill>
              </a:rPr>
              <a:t>Responsabilité fonctionnelle </a:t>
            </a:r>
            <a:r>
              <a:rPr sz="1100" i="1" u="sng">
                <a:solidFill>
                  <a:schemeClr val="bg1">
                    <a:lumMod val="50000"/>
                  </a:schemeClr>
                </a:solidFill>
              </a:rPr>
              <a:t>&amp; technique</a:t>
            </a:r>
            <a:r>
              <a:rPr sz="1100" i="1">
                <a:solidFill>
                  <a:schemeClr val="bg1">
                    <a:lumMod val="50000"/>
                  </a:schemeClr>
                </a:solidFill>
              </a:rPr>
              <a:t> « développeur »</a:t>
            </a:r>
          </a:p>
        </p:txBody>
      </p:sp>
      <p:cxnSp>
        <p:nvCxnSpPr>
          <p:cNvPr id="1755887267" name="Connecteur droit 1755887266"/>
          <p:cNvCxnSpPr>
            <a:cxnSpLocks/>
          </p:cNvCxnSpPr>
          <p:nvPr/>
        </p:nvCxnSpPr>
        <p:spPr bwMode="auto">
          <a:xfrm>
            <a:off x="4597243" y="4863612"/>
            <a:ext cx="3724959" cy="0"/>
          </a:xfrm>
          <a:prstGeom prst="line">
            <a:avLst/>
          </a:prstGeom>
          <a:ln w="9525" cap="flat" cmpd="sng" algn="ctr">
            <a:solidFill>
              <a:srgbClr val="4A7FBB"/>
            </a:solidFill>
            <a:prstDash val="dash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02457" name="ZoneTexte 42702456"/>
          <p:cNvSpPr txBox="1"/>
          <p:nvPr/>
        </p:nvSpPr>
        <p:spPr bwMode="auto">
          <a:xfrm>
            <a:off x="4825488" y="4552389"/>
            <a:ext cx="2963329" cy="259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100" i="1">
                <a:solidFill>
                  <a:schemeClr val="bg1">
                    <a:lumMod val="50000"/>
                  </a:schemeClr>
                </a:solidFill>
              </a:rPr>
              <a:t>Responsabilité fonctionnelle « développeur »</a:t>
            </a:r>
          </a:p>
        </p:txBody>
      </p:sp>
      <p:sp>
        <p:nvSpPr>
          <p:cNvPr id="1428634898" name="ZoneTexte 1428634897"/>
          <p:cNvSpPr txBox="1"/>
          <p:nvPr/>
        </p:nvSpPr>
        <p:spPr bwMode="auto">
          <a:xfrm>
            <a:off x="9246708" y="5654623"/>
            <a:ext cx="2003425" cy="426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100" i="1">
                <a:solidFill>
                  <a:schemeClr val="bg1">
                    <a:lumMod val="50000"/>
                  </a:schemeClr>
                </a:solidFill>
              </a:rPr>
              <a:t>Responsabilité fonctionnelle </a:t>
            </a:r>
            <a:r>
              <a:rPr sz="1100" i="1" u="sng">
                <a:solidFill>
                  <a:schemeClr val="bg1">
                    <a:lumMod val="50000"/>
                  </a:schemeClr>
                </a:solidFill>
              </a:rPr>
              <a:t>&amp; technique</a:t>
            </a:r>
            <a:r>
              <a:rPr sz="1100" i="1">
                <a:solidFill>
                  <a:schemeClr val="bg1">
                    <a:lumMod val="50000"/>
                  </a:schemeClr>
                </a:solidFill>
              </a:rPr>
              <a:t> « développeur »</a:t>
            </a:r>
          </a:p>
        </p:txBody>
      </p:sp>
      <p:sp>
        <p:nvSpPr>
          <p:cNvPr id="1880346924" name="ZoneTexte 1880346923"/>
          <p:cNvSpPr txBox="1"/>
          <p:nvPr/>
        </p:nvSpPr>
        <p:spPr bwMode="auto">
          <a:xfrm>
            <a:off x="9117990" y="4098416"/>
            <a:ext cx="2457796" cy="228636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900" i="1">
                <a:solidFill>
                  <a:schemeClr val="bg1">
                    <a:lumMod val="50000"/>
                  </a:schemeClr>
                </a:solidFill>
              </a:rPr>
              <a:t>Responsabilité fonctionnelle « développeur »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SIC_diaporama_modele2015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SIC_diaporama_modele2015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2977</Words>
  <Application>Microsoft Macintosh PowerPoint</Application>
  <DocSecurity>0</DocSecurity>
  <PresentationFormat>Grand écran</PresentationFormat>
  <Paragraphs>417</Paragraphs>
  <Slides>19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Courier New</vt:lpstr>
      <vt:lpstr>Marianne</vt:lpstr>
      <vt:lpstr>Noto Sans Symbols</vt:lpstr>
      <vt:lpstr>Open Sans</vt:lpstr>
      <vt:lpstr>Symbol</vt:lpstr>
      <vt:lpstr>Times New Roman</vt:lpstr>
      <vt:lpstr>Wingdings</vt:lpstr>
      <vt:lpstr>DSIC_diaporama_modele2015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Espace d’exécution des applications « cloud native »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LEMESLE, Johan</dc:creator>
  <cp:keywords/>
  <dc:description/>
  <cp:lastModifiedBy>eric tiquet</cp:lastModifiedBy>
  <cp:revision>28</cp:revision>
  <dcterms:created xsi:type="dcterms:W3CDTF">2022-04-19T07:55:06Z</dcterms:created>
  <dcterms:modified xsi:type="dcterms:W3CDTF">2024-05-26T14:36:44Z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0x0101006E30B3B4FD1AC14F966717FD1BF90387</vt:lpwstr>
  </property>
  <property fmtid="{D5CDD505-2E9C-101B-9397-08002B2CF9AE}" pid="3" name="MediaServiceImageTags">
    <vt:lpwstr/>
  </property>
</Properties>
</file>