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72" r:id="rId6"/>
    <p:sldId id="276" r:id="rId7"/>
    <p:sldId id="275" r:id="rId8"/>
    <p:sldId id="280" r:id="rId9"/>
    <p:sldId id="281" r:id="rId10"/>
    <p:sldId id="286" r:id="rId11"/>
    <p:sldId id="282" r:id="rId12"/>
    <p:sldId id="283" r:id="rId13"/>
    <p:sldId id="285" r:id="rId14"/>
    <p:sldId id="287" r:id="rId15"/>
    <p:sldId id="284" r:id="rId16"/>
    <p:sldId id="288"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792" autoAdjust="0"/>
  </p:normalViewPr>
  <p:slideViewPr>
    <p:cSldViewPr snapToGrid="0">
      <p:cViewPr varScale="1">
        <p:scale>
          <a:sx n="63" d="100"/>
          <a:sy n="63"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CF9DF-6804-40C0-B6E5-B3A0491F9D54}" type="datetimeFigureOut">
              <a:rPr lang="fr-FR" smtClean="0"/>
              <a:t>19/11/2019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F3FCE-D046-4CC5-907A-D47B42A7D664}" type="slidenum">
              <a:rPr lang="fr-FR" smtClean="0"/>
              <a:t>‹N°›</a:t>
            </a:fld>
            <a:endParaRPr lang="fr-FR"/>
          </a:p>
        </p:txBody>
      </p:sp>
    </p:spTree>
    <p:extLst>
      <p:ext uri="{BB962C8B-B14F-4D97-AF65-F5344CB8AC3E}">
        <p14:creationId xmlns:p14="http://schemas.microsoft.com/office/powerpoint/2010/main" val="3726898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SPDZ denotes a multiparty computation scheme in the preprocessing model based on somewhat homomorphic encryption (SHE) in the form of BGV.</a:t>
            </a:r>
          </a:p>
          <a:p>
            <a:endParaRPr lang="fr-FR" dirty="0"/>
          </a:p>
        </p:txBody>
      </p:sp>
      <p:sp>
        <p:nvSpPr>
          <p:cNvPr id="4" name="Espace réservé du numéro de diapositive 3"/>
          <p:cNvSpPr>
            <a:spLocks noGrp="1"/>
          </p:cNvSpPr>
          <p:nvPr>
            <p:ph type="sldNum" sz="quarter" idx="5"/>
          </p:nvPr>
        </p:nvSpPr>
        <p:spPr/>
        <p:txBody>
          <a:bodyPr/>
          <a:lstStyle/>
          <a:p>
            <a:fld id="{42FF3FCE-D046-4CC5-907A-D47B42A7D664}" type="slidenum">
              <a:rPr lang="fr-FR" smtClean="0"/>
              <a:t>8</a:t>
            </a:fld>
            <a:endParaRPr lang="fr-FR"/>
          </a:p>
        </p:txBody>
      </p:sp>
    </p:spTree>
    <p:extLst>
      <p:ext uri="{BB962C8B-B14F-4D97-AF65-F5344CB8AC3E}">
        <p14:creationId xmlns:p14="http://schemas.microsoft.com/office/powerpoint/2010/main" val="189064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The exact setting of our project is the following: consider that you are the server and you would like to train your model on some data held by  workers. The server secret shares his model and send each share to a worker. The workers also secret share their data and exchange it between them. In the configuration that we will study, there are 2 workers: </a:t>
            </a:r>
            <a:r>
              <a:rPr lang="en-US" sz="1200" b="0" i="0" kern="1200" dirty="0" err="1">
                <a:solidFill>
                  <a:schemeClr val="tx1"/>
                </a:solidFill>
                <a:effectLst/>
                <a:latin typeface="+mn-lt"/>
                <a:ea typeface="+mn-ea"/>
                <a:cs typeface="+mn-cs"/>
              </a:rPr>
              <a:t>alice</a:t>
            </a:r>
            <a:r>
              <a:rPr lang="en-US" sz="1200" b="0" i="0" kern="1200" dirty="0">
                <a:solidFill>
                  <a:schemeClr val="tx1"/>
                </a:solidFill>
                <a:effectLst/>
                <a:latin typeface="+mn-lt"/>
                <a:ea typeface="+mn-ea"/>
                <a:cs typeface="+mn-cs"/>
              </a:rPr>
              <a:t> and bob. After exchanging shares, each of them now has one of their own shares, one share of the other worker, and one share of the model. Computation can now start to privately train the model using the appropriate crypto protocols. Once the model is trained, all the shares can be sent back to the server to decrypt it.</a:t>
            </a:r>
            <a:endParaRPr lang="fr-FR" dirty="0"/>
          </a:p>
        </p:txBody>
      </p:sp>
      <p:sp>
        <p:nvSpPr>
          <p:cNvPr id="4" name="Espace réservé du numéro de diapositive 3"/>
          <p:cNvSpPr>
            <a:spLocks noGrp="1"/>
          </p:cNvSpPr>
          <p:nvPr>
            <p:ph type="sldNum" sz="quarter" idx="5"/>
          </p:nvPr>
        </p:nvSpPr>
        <p:spPr/>
        <p:txBody>
          <a:bodyPr/>
          <a:lstStyle/>
          <a:p>
            <a:fld id="{42FF3FCE-D046-4CC5-907A-D47B42A7D664}" type="slidenum">
              <a:rPr lang="fr-FR" smtClean="0"/>
              <a:t>9</a:t>
            </a:fld>
            <a:endParaRPr lang="fr-FR"/>
          </a:p>
        </p:txBody>
      </p:sp>
    </p:spTree>
    <p:extLst>
      <p:ext uri="{BB962C8B-B14F-4D97-AF65-F5344CB8AC3E}">
        <p14:creationId xmlns:p14="http://schemas.microsoft.com/office/powerpoint/2010/main" val="2745554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Our experiment runs on 1 machine on the </a:t>
            </a:r>
            <a:r>
              <a:rPr lang="en-US" dirty="0" err="1"/>
              <a:t>Tembusu</a:t>
            </a:r>
            <a:r>
              <a:rPr lang="en-US" dirty="0"/>
              <a:t> Cluster with Intel E5-2620V3,</a:t>
            </a:r>
            <a:br>
              <a:rPr lang="en-US" dirty="0"/>
            </a:br>
            <a:r>
              <a:rPr lang="en-US" dirty="0"/>
              <a:t>256GB DDR3 RAM, and CentOS 7.x.x. The code has been tested on Ubuntu 18.04</a:t>
            </a:r>
            <a:br>
              <a:rPr lang="en-US" dirty="0"/>
            </a:br>
            <a:r>
              <a:rPr lang="en-US" dirty="0"/>
              <a:t>as well. </a:t>
            </a:r>
            <a:endParaRPr lang="fr-FR" dirty="0"/>
          </a:p>
        </p:txBody>
      </p:sp>
      <p:sp>
        <p:nvSpPr>
          <p:cNvPr id="4" name="Espace réservé du numéro de diapositive 3"/>
          <p:cNvSpPr>
            <a:spLocks noGrp="1"/>
          </p:cNvSpPr>
          <p:nvPr>
            <p:ph type="sldNum" sz="quarter" idx="5"/>
          </p:nvPr>
        </p:nvSpPr>
        <p:spPr/>
        <p:txBody>
          <a:bodyPr/>
          <a:lstStyle/>
          <a:p>
            <a:fld id="{42FF3FCE-D046-4CC5-907A-D47B42A7D664}" type="slidenum">
              <a:rPr lang="fr-FR" smtClean="0"/>
              <a:t>10</a:t>
            </a:fld>
            <a:endParaRPr lang="fr-FR"/>
          </a:p>
        </p:txBody>
      </p:sp>
    </p:spTree>
    <p:extLst>
      <p:ext uri="{BB962C8B-B14F-4D97-AF65-F5344CB8AC3E}">
        <p14:creationId xmlns:p14="http://schemas.microsoft.com/office/powerpoint/2010/main" val="869550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11/19/2019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11/19/2019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11/19/2019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D80DD-58FF-45DE-910C-F653CFE05207}"/>
              </a:ext>
            </a:extLst>
          </p:cNvPr>
          <p:cNvSpPr>
            <a:spLocks noGrp="1"/>
          </p:cNvSpPr>
          <p:nvPr>
            <p:ph type="ctrTitle"/>
          </p:nvPr>
        </p:nvSpPr>
        <p:spPr>
          <a:xfrm>
            <a:off x="1685110" y="1788454"/>
            <a:ext cx="8739050" cy="2098226"/>
          </a:xfrm>
        </p:spPr>
        <p:txBody>
          <a:bodyPr/>
          <a:lstStyle/>
          <a:p>
            <a:r>
              <a:rPr lang="fr-FR" sz="6000" dirty="0" err="1"/>
              <a:t>Ml</a:t>
            </a:r>
            <a:r>
              <a:rPr lang="fr-FR" sz="6000" cap="none" dirty="0" err="1"/>
              <a:t>aa</a:t>
            </a:r>
            <a:r>
              <a:rPr lang="fr-FR" sz="6000" dirty="0" err="1"/>
              <a:t>s</a:t>
            </a:r>
            <a:r>
              <a:rPr lang="fr-FR" sz="6000" dirty="0"/>
              <a:t> - Secure Multi-party computation</a:t>
            </a:r>
          </a:p>
        </p:txBody>
      </p:sp>
      <p:sp>
        <p:nvSpPr>
          <p:cNvPr id="3" name="Sous-titre 2">
            <a:extLst>
              <a:ext uri="{FF2B5EF4-FFF2-40B4-BE49-F238E27FC236}">
                <a16:creationId xmlns:a16="http://schemas.microsoft.com/office/drawing/2014/main" id="{B3E706D1-5DD7-4891-8348-3F017554233F}"/>
              </a:ext>
            </a:extLst>
          </p:cNvPr>
          <p:cNvSpPr>
            <a:spLocks noGrp="1"/>
          </p:cNvSpPr>
          <p:nvPr>
            <p:ph type="subTitle" idx="1"/>
          </p:nvPr>
        </p:nvSpPr>
        <p:spPr/>
        <p:txBody>
          <a:bodyPr/>
          <a:lstStyle/>
          <a:p>
            <a:r>
              <a:rPr lang="fr-FR" dirty="0" err="1"/>
              <a:t>Souhail</a:t>
            </a:r>
            <a:r>
              <a:rPr lang="fr-FR" dirty="0"/>
              <a:t> MEFTAH &amp; </a:t>
            </a:r>
            <a:r>
              <a:rPr lang="fr-FR" dirty="0" err="1"/>
              <a:t>Ruomu</a:t>
            </a:r>
            <a:r>
              <a:rPr lang="fr-FR" dirty="0"/>
              <a:t> HOU</a:t>
            </a:r>
          </a:p>
        </p:txBody>
      </p:sp>
    </p:spTree>
    <p:extLst>
      <p:ext uri="{BB962C8B-B14F-4D97-AF65-F5344CB8AC3E}">
        <p14:creationId xmlns:p14="http://schemas.microsoft.com/office/powerpoint/2010/main" val="15370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729E42-97E4-4B6A-B996-136F81067E45}"/>
              </a:ext>
            </a:extLst>
          </p:cNvPr>
          <p:cNvSpPr>
            <a:spLocks noGrp="1"/>
          </p:cNvSpPr>
          <p:nvPr>
            <p:ph type="title"/>
          </p:nvPr>
        </p:nvSpPr>
        <p:spPr/>
        <p:txBody>
          <a:bodyPr/>
          <a:lstStyle/>
          <a:p>
            <a:r>
              <a:rPr lang="fr-FR" dirty="0"/>
              <a:t>Our Code</a:t>
            </a:r>
          </a:p>
        </p:txBody>
      </p:sp>
      <p:sp>
        <p:nvSpPr>
          <p:cNvPr id="3" name="Espace réservé du contenu 2">
            <a:extLst>
              <a:ext uri="{FF2B5EF4-FFF2-40B4-BE49-F238E27FC236}">
                <a16:creationId xmlns:a16="http://schemas.microsoft.com/office/drawing/2014/main" id="{5CF969D3-36D3-4139-A747-6F5593C1C405}"/>
              </a:ext>
            </a:extLst>
          </p:cNvPr>
          <p:cNvSpPr>
            <a:spLocks noGrp="1"/>
          </p:cNvSpPr>
          <p:nvPr>
            <p:ph idx="1"/>
          </p:nvPr>
        </p:nvSpPr>
        <p:spPr>
          <a:xfrm>
            <a:off x="1371600" y="2286000"/>
            <a:ext cx="9601200" cy="4404360"/>
          </a:xfrm>
        </p:spPr>
        <p:txBody>
          <a:bodyPr>
            <a:normAutofit/>
          </a:bodyPr>
          <a:lstStyle/>
          <a:p>
            <a:pPr>
              <a:lnSpc>
                <a:spcPct val="200000"/>
              </a:lnSpc>
            </a:pPr>
            <a:r>
              <a:rPr lang="fr-FR" dirty="0" err="1"/>
              <a:t>Organized</a:t>
            </a:r>
            <a:r>
              <a:rPr lang="fr-FR" dirty="0"/>
              <a:t> on </a:t>
            </a:r>
            <a:r>
              <a:rPr lang="fr-FR" dirty="0" err="1"/>
              <a:t>Jupyter</a:t>
            </a:r>
            <a:r>
              <a:rPr lang="fr-FR" dirty="0"/>
              <a:t> Notebook</a:t>
            </a:r>
          </a:p>
          <a:p>
            <a:pPr>
              <a:lnSpc>
                <a:spcPct val="200000"/>
              </a:lnSpc>
            </a:pPr>
            <a:r>
              <a:rPr lang="fr-FR" dirty="0" err="1"/>
              <a:t>Programmed</a:t>
            </a:r>
            <a:r>
              <a:rPr lang="fr-FR" dirty="0"/>
              <a:t> </a:t>
            </a:r>
            <a:r>
              <a:rPr lang="fr-FR" dirty="0" err="1"/>
              <a:t>using</a:t>
            </a:r>
            <a:r>
              <a:rPr lang="fr-FR" dirty="0"/>
              <a:t> </a:t>
            </a:r>
            <a:r>
              <a:rPr lang="fr-FR" dirty="0" err="1"/>
              <a:t>Pytorch</a:t>
            </a:r>
            <a:endParaRPr lang="fr-FR" dirty="0"/>
          </a:p>
          <a:p>
            <a:pPr>
              <a:lnSpc>
                <a:spcPct val="200000"/>
              </a:lnSpc>
            </a:pPr>
            <a:r>
              <a:rPr lang="fr-FR" dirty="0" err="1"/>
              <a:t>Leverages</a:t>
            </a:r>
            <a:r>
              <a:rPr lang="fr-FR" dirty="0"/>
              <a:t> </a:t>
            </a:r>
            <a:r>
              <a:rPr lang="fr-FR" dirty="0" err="1"/>
              <a:t>Opennmind’s</a:t>
            </a:r>
            <a:r>
              <a:rPr lang="fr-FR" dirty="0"/>
              <a:t> </a:t>
            </a:r>
            <a:r>
              <a:rPr lang="fr-FR" dirty="0" err="1"/>
              <a:t>Pysyft</a:t>
            </a:r>
            <a:endParaRPr lang="fr-FR" dirty="0"/>
          </a:p>
          <a:p>
            <a:pPr>
              <a:lnSpc>
                <a:spcPct val="200000"/>
              </a:lnSpc>
            </a:pPr>
            <a:r>
              <a:rPr lang="en-US" dirty="0"/>
              <a:t>Intel E5-2620V3, 256GB DDR3 RAM</a:t>
            </a:r>
            <a:br>
              <a:rPr lang="en-US" dirty="0"/>
            </a:br>
            <a:endParaRPr lang="fr-FR" dirty="0"/>
          </a:p>
        </p:txBody>
      </p:sp>
      <p:pic>
        <p:nvPicPr>
          <p:cNvPr id="5" name="Image 4">
            <a:extLst>
              <a:ext uri="{FF2B5EF4-FFF2-40B4-BE49-F238E27FC236}">
                <a16:creationId xmlns:a16="http://schemas.microsoft.com/office/drawing/2014/main" id="{2D6C8E45-E58F-4584-AB43-AA84BC11BAA2}"/>
              </a:ext>
            </a:extLst>
          </p:cNvPr>
          <p:cNvPicPr>
            <a:picLocks noChangeAspect="1"/>
          </p:cNvPicPr>
          <p:nvPr/>
        </p:nvPicPr>
        <p:blipFill>
          <a:blip r:embed="rId3"/>
          <a:stretch>
            <a:fillRect/>
          </a:stretch>
        </p:blipFill>
        <p:spPr>
          <a:xfrm>
            <a:off x="9622107" y="0"/>
            <a:ext cx="2437267" cy="2823696"/>
          </a:xfrm>
          <a:prstGeom prst="rect">
            <a:avLst/>
          </a:prstGeom>
        </p:spPr>
      </p:pic>
      <p:pic>
        <p:nvPicPr>
          <p:cNvPr id="7" name="Image 6">
            <a:extLst>
              <a:ext uri="{FF2B5EF4-FFF2-40B4-BE49-F238E27FC236}">
                <a16:creationId xmlns:a16="http://schemas.microsoft.com/office/drawing/2014/main" id="{C48277E7-6091-46B2-8C2F-BE014E30DE5A}"/>
              </a:ext>
            </a:extLst>
          </p:cNvPr>
          <p:cNvPicPr>
            <a:picLocks noChangeAspect="1"/>
          </p:cNvPicPr>
          <p:nvPr/>
        </p:nvPicPr>
        <p:blipFill>
          <a:blip r:embed="rId4"/>
          <a:stretch>
            <a:fillRect/>
          </a:stretch>
        </p:blipFill>
        <p:spPr>
          <a:xfrm>
            <a:off x="5655828" y="3987486"/>
            <a:ext cx="2870514" cy="2870514"/>
          </a:xfrm>
          <a:prstGeom prst="rect">
            <a:avLst/>
          </a:prstGeom>
        </p:spPr>
      </p:pic>
      <p:pic>
        <p:nvPicPr>
          <p:cNvPr id="9" name="Image 8">
            <a:extLst>
              <a:ext uri="{FF2B5EF4-FFF2-40B4-BE49-F238E27FC236}">
                <a16:creationId xmlns:a16="http://schemas.microsoft.com/office/drawing/2014/main" id="{CD13FE5D-958B-4B8E-AEC9-3A96A554B41D}"/>
              </a:ext>
            </a:extLst>
          </p:cNvPr>
          <p:cNvPicPr>
            <a:picLocks noChangeAspect="1"/>
          </p:cNvPicPr>
          <p:nvPr/>
        </p:nvPicPr>
        <p:blipFill>
          <a:blip r:embed="rId5"/>
          <a:stretch>
            <a:fillRect/>
          </a:stretch>
        </p:blipFill>
        <p:spPr>
          <a:xfrm>
            <a:off x="9622107" y="4271553"/>
            <a:ext cx="2606499" cy="2606499"/>
          </a:xfrm>
          <a:prstGeom prst="rect">
            <a:avLst/>
          </a:prstGeom>
        </p:spPr>
      </p:pic>
    </p:spTree>
    <p:extLst>
      <p:ext uri="{BB962C8B-B14F-4D97-AF65-F5344CB8AC3E}">
        <p14:creationId xmlns:p14="http://schemas.microsoft.com/office/powerpoint/2010/main" val="1570230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B847A3-6BB7-413F-B9C0-2D48186B43D5}"/>
              </a:ext>
            </a:extLst>
          </p:cNvPr>
          <p:cNvSpPr>
            <a:spLocks noGrp="1"/>
          </p:cNvSpPr>
          <p:nvPr>
            <p:ph type="title"/>
          </p:nvPr>
        </p:nvSpPr>
        <p:spPr/>
        <p:txBody>
          <a:bodyPr/>
          <a:lstStyle/>
          <a:p>
            <a:r>
              <a:rPr lang="fr-FR" dirty="0"/>
              <a:t>Our </a:t>
            </a:r>
            <a:r>
              <a:rPr lang="fr-FR" dirty="0" err="1"/>
              <a:t>Deep</a:t>
            </a:r>
            <a:r>
              <a:rPr lang="fr-FR" dirty="0"/>
              <a:t> Learning Model</a:t>
            </a:r>
          </a:p>
        </p:txBody>
      </p:sp>
      <p:sp>
        <p:nvSpPr>
          <p:cNvPr id="3" name="Espace réservé du contenu 2">
            <a:extLst>
              <a:ext uri="{FF2B5EF4-FFF2-40B4-BE49-F238E27FC236}">
                <a16:creationId xmlns:a16="http://schemas.microsoft.com/office/drawing/2014/main" id="{75FEB23F-13E6-4A6E-AD4B-D984564E9FE4}"/>
              </a:ext>
            </a:extLst>
          </p:cNvPr>
          <p:cNvSpPr>
            <a:spLocks noGrp="1"/>
          </p:cNvSpPr>
          <p:nvPr>
            <p:ph idx="1"/>
          </p:nvPr>
        </p:nvSpPr>
        <p:spPr/>
        <p:txBody>
          <a:bodyPr/>
          <a:lstStyle/>
          <a:p>
            <a:pPr>
              <a:lnSpc>
                <a:spcPct val="150000"/>
              </a:lnSpc>
            </a:pPr>
            <a:r>
              <a:rPr lang="fr-FR" dirty="0" err="1"/>
              <a:t>Grid</a:t>
            </a:r>
            <a:r>
              <a:rPr lang="fr-FR" dirty="0"/>
              <a:t> </a:t>
            </a:r>
            <a:r>
              <a:rPr lang="fr-FR" dirty="0" err="1"/>
              <a:t>Search</a:t>
            </a:r>
            <a:endParaRPr lang="fr-FR" dirty="0"/>
          </a:p>
          <a:p>
            <a:pPr>
              <a:lnSpc>
                <a:spcPct val="150000"/>
              </a:lnSpc>
            </a:pPr>
            <a:r>
              <a:rPr lang="fr-FR" dirty="0" err="1"/>
              <a:t>Loss</a:t>
            </a:r>
            <a:r>
              <a:rPr lang="fr-FR" dirty="0"/>
              <a:t> </a:t>
            </a:r>
            <a:r>
              <a:rPr lang="fr-FR" dirty="0" err="1"/>
              <a:t>Function</a:t>
            </a:r>
            <a:r>
              <a:rPr lang="fr-FR" dirty="0"/>
              <a:t>: </a:t>
            </a:r>
            <a:r>
              <a:rPr lang="fr-FR" dirty="0" err="1"/>
              <a:t>Binary</a:t>
            </a:r>
            <a:r>
              <a:rPr lang="fr-FR" dirty="0"/>
              <a:t> Cross </a:t>
            </a:r>
            <a:r>
              <a:rPr lang="fr-FR" dirty="0" err="1"/>
              <a:t>Entropy</a:t>
            </a:r>
            <a:endParaRPr lang="fr-FR" dirty="0"/>
          </a:p>
          <a:p>
            <a:pPr>
              <a:lnSpc>
                <a:spcPct val="150000"/>
              </a:lnSpc>
            </a:pPr>
            <a:r>
              <a:rPr lang="fr-FR" dirty="0" err="1"/>
              <a:t>Learing</a:t>
            </a:r>
            <a:r>
              <a:rPr lang="fr-FR" dirty="0"/>
              <a:t> Rate: 0,001</a:t>
            </a:r>
          </a:p>
          <a:p>
            <a:pPr>
              <a:lnSpc>
                <a:spcPct val="150000"/>
              </a:lnSpc>
            </a:pPr>
            <a:r>
              <a:rPr lang="fr-FR" dirty="0"/>
              <a:t>Momentum: 0,9</a:t>
            </a:r>
          </a:p>
          <a:p>
            <a:pPr>
              <a:lnSpc>
                <a:spcPct val="150000"/>
              </a:lnSpc>
            </a:pPr>
            <a:r>
              <a:rPr lang="fr-FR" dirty="0" err="1"/>
              <a:t>Number</a:t>
            </a:r>
            <a:r>
              <a:rPr lang="fr-FR" dirty="0"/>
              <a:t> of </a:t>
            </a:r>
            <a:r>
              <a:rPr lang="fr-FR" dirty="0" err="1"/>
              <a:t>Batches</a:t>
            </a:r>
            <a:r>
              <a:rPr lang="fr-FR" dirty="0"/>
              <a:t>: 100</a:t>
            </a:r>
          </a:p>
        </p:txBody>
      </p:sp>
    </p:spTree>
    <p:extLst>
      <p:ext uri="{BB962C8B-B14F-4D97-AF65-F5344CB8AC3E}">
        <p14:creationId xmlns:p14="http://schemas.microsoft.com/office/powerpoint/2010/main" val="147875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B847A3-6BB7-413F-B9C0-2D48186B43D5}"/>
              </a:ext>
            </a:extLst>
          </p:cNvPr>
          <p:cNvSpPr>
            <a:spLocks noGrp="1"/>
          </p:cNvSpPr>
          <p:nvPr>
            <p:ph type="title"/>
          </p:nvPr>
        </p:nvSpPr>
        <p:spPr/>
        <p:txBody>
          <a:bodyPr/>
          <a:lstStyle/>
          <a:p>
            <a:r>
              <a:rPr lang="fr-FR" dirty="0"/>
              <a:t>Our </a:t>
            </a:r>
            <a:r>
              <a:rPr lang="fr-FR" dirty="0" err="1"/>
              <a:t>Deep</a:t>
            </a:r>
            <a:r>
              <a:rPr lang="fr-FR" dirty="0"/>
              <a:t> Learning Model</a:t>
            </a:r>
          </a:p>
        </p:txBody>
      </p:sp>
      <p:pic>
        <p:nvPicPr>
          <p:cNvPr id="7" name="Image 6">
            <a:extLst>
              <a:ext uri="{FF2B5EF4-FFF2-40B4-BE49-F238E27FC236}">
                <a16:creationId xmlns:a16="http://schemas.microsoft.com/office/drawing/2014/main" id="{BE8A49A0-E3AD-458A-9D92-F74D1B9ACB7D}"/>
              </a:ext>
            </a:extLst>
          </p:cNvPr>
          <p:cNvPicPr>
            <a:picLocks noChangeAspect="1"/>
          </p:cNvPicPr>
          <p:nvPr/>
        </p:nvPicPr>
        <p:blipFill>
          <a:blip r:embed="rId2"/>
          <a:stretch>
            <a:fillRect/>
          </a:stretch>
        </p:blipFill>
        <p:spPr>
          <a:xfrm>
            <a:off x="1889760" y="1491970"/>
            <a:ext cx="9311640" cy="5366030"/>
          </a:xfrm>
          <a:prstGeom prst="rect">
            <a:avLst/>
          </a:prstGeom>
        </p:spPr>
      </p:pic>
    </p:spTree>
    <p:extLst>
      <p:ext uri="{BB962C8B-B14F-4D97-AF65-F5344CB8AC3E}">
        <p14:creationId xmlns:p14="http://schemas.microsoft.com/office/powerpoint/2010/main" val="1352696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BA96D-7135-4E12-A4D7-569428441700}"/>
              </a:ext>
            </a:extLst>
          </p:cNvPr>
          <p:cNvSpPr>
            <a:spLocks noGrp="1"/>
          </p:cNvSpPr>
          <p:nvPr>
            <p:ph type="title"/>
          </p:nvPr>
        </p:nvSpPr>
        <p:spPr/>
        <p:txBody>
          <a:bodyPr/>
          <a:lstStyle/>
          <a:p>
            <a:r>
              <a:rPr lang="fr-FR" dirty="0" err="1"/>
              <a:t>Results</a:t>
            </a:r>
            <a:endParaRPr lang="fr-FR" dirty="0"/>
          </a:p>
        </p:txBody>
      </p:sp>
      <p:pic>
        <p:nvPicPr>
          <p:cNvPr id="4" name="Image 3">
            <a:extLst>
              <a:ext uri="{FF2B5EF4-FFF2-40B4-BE49-F238E27FC236}">
                <a16:creationId xmlns:a16="http://schemas.microsoft.com/office/drawing/2014/main" id="{AB9993EB-FBC9-468F-AD94-793D5BA6EA67}"/>
              </a:ext>
            </a:extLst>
          </p:cNvPr>
          <p:cNvPicPr>
            <a:picLocks noChangeAspect="1"/>
          </p:cNvPicPr>
          <p:nvPr/>
        </p:nvPicPr>
        <p:blipFill>
          <a:blip r:embed="rId2"/>
          <a:stretch>
            <a:fillRect/>
          </a:stretch>
        </p:blipFill>
        <p:spPr>
          <a:xfrm>
            <a:off x="0" y="2584391"/>
            <a:ext cx="3882189" cy="3291421"/>
          </a:xfrm>
          <a:prstGeom prst="rect">
            <a:avLst/>
          </a:prstGeom>
        </p:spPr>
      </p:pic>
      <p:pic>
        <p:nvPicPr>
          <p:cNvPr id="5" name="Image 4">
            <a:extLst>
              <a:ext uri="{FF2B5EF4-FFF2-40B4-BE49-F238E27FC236}">
                <a16:creationId xmlns:a16="http://schemas.microsoft.com/office/drawing/2014/main" id="{16006F0D-F114-4CCA-AA79-F0F9A7E404C0}"/>
              </a:ext>
            </a:extLst>
          </p:cNvPr>
          <p:cNvPicPr>
            <a:picLocks noChangeAspect="1"/>
          </p:cNvPicPr>
          <p:nvPr/>
        </p:nvPicPr>
        <p:blipFill>
          <a:blip r:embed="rId3"/>
          <a:stretch>
            <a:fillRect/>
          </a:stretch>
        </p:blipFill>
        <p:spPr>
          <a:xfrm>
            <a:off x="4738618" y="2584392"/>
            <a:ext cx="4238765" cy="3291420"/>
          </a:xfrm>
          <a:prstGeom prst="rect">
            <a:avLst/>
          </a:prstGeom>
        </p:spPr>
      </p:pic>
      <p:sp>
        <p:nvSpPr>
          <p:cNvPr id="6" name="ZoneTexte 5">
            <a:extLst>
              <a:ext uri="{FF2B5EF4-FFF2-40B4-BE49-F238E27FC236}">
                <a16:creationId xmlns:a16="http://schemas.microsoft.com/office/drawing/2014/main" id="{E15CE6E3-39A5-4130-9087-9F334A633BA0}"/>
              </a:ext>
            </a:extLst>
          </p:cNvPr>
          <p:cNvSpPr txBox="1"/>
          <p:nvPr/>
        </p:nvSpPr>
        <p:spPr>
          <a:xfrm>
            <a:off x="3236871" y="3191410"/>
            <a:ext cx="2149642" cy="1323439"/>
          </a:xfrm>
          <a:prstGeom prst="rect">
            <a:avLst/>
          </a:prstGeom>
          <a:noFill/>
        </p:spPr>
        <p:txBody>
          <a:bodyPr wrap="square" rtlCol="0">
            <a:spAutoFit/>
          </a:bodyPr>
          <a:lstStyle/>
          <a:p>
            <a:pPr algn="ctr"/>
            <a:r>
              <a:rPr lang="fr-FR" sz="8000" dirty="0"/>
              <a:t>…</a:t>
            </a:r>
          </a:p>
        </p:txBody>
      </p:sp>
      <p:pic>
        <p:nvPicPr>
          <p:cNvPr id="7" name="Image 6">
            <a:extLst>
              <a:ext uri="{FF2B5EF4-FFF2-40B4-BE49-F238E27FC236}">
                <a16:creationId xmlns:a16="http://schemas.microsoft.com/office/drawing/2014/main" id="{91C8474E-E459-4430-A01A-B7E40722C935}"/>
              </a:ext>
            </a:extLst>
          </p:cNvPr>
          <p:cNvPicPr>
            <a:picLocks noChangeAspect="1"/>
          </p:cNvPicPr>
          <p:nvPr/>
        </p:nvPicPr>
        <p:blipFill>
          <a:blip r:embed="rId4"/>
          <a:stretch>
            <a:fillRect/>
          </a:stretch>
        </p:blipFill>
        <p:spPr>
          <a:xfrm>
            <a:off x="9072929" y="1200150"/>
            <a:ext cx="3119071" cy="5657850"/>
          </a:xfrm>
          <a:prstGeom prst="rect">
            <a:avLst/>
          </a:prstGeom>
        </p:spPr>
      </p:pic>
    </p:spTree>
    <p:extLst>
      <p:ext uri="{BB962C8B-B14F-4D97-AF65-F5344CB8AC3E}">
        <p14:creationId xmlns:p14="http://schemas.microsoft.com/office/powerpoint/2010/main" val="3192291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815D8-386A-40BB-A261-E38D8D501377}"/>
              </a:ext>
            </a:extLst>
          </p:cNvPr>
          <p:cNvSpPr>
            <a:spLocks noGrp="1"/>
          </p:cNvSpPr>
          <p:nvPr>
            <p:ph type="title"/>
          </p:nvPr>
        </p:nvSpPr>
        <p:spPr/>
        <p:txBody>
          <a:bodyPr/>
          <a:lstStyle/>
          <a:p>
            <a:r>
              <a:rPr lang="fr-FR" dirty="0" err="1"/>
              <a:t>Results</a:t>
            </a:r>
            <a:endParaRPr lang="fr-FR" dirty="0"/>
          </a:p>
        </p:txBody>
      </p:sp>
      <p:pic>
        <p:nvPicPr>
          <p:cNvPr id="4" name="Image 3">
            <a:extLst>
              <a:ext uri="{FF2B5EF4-FFF2-40B4-BE49-F238E27FC236}">
                <a16:creationId xmlns:a16="http://schemas.microsoft.com/office/drawing/2014/main" id="{74627B63-2CEE-4286-A0A8-8068D2ED2C63}"/>
              </a:ext>
            </a:extLst>
          </p:cNvPr>
          <p:cNvPicPr>
            <a:picLocks noChangeAspect="1"/>
          </p:cNvPicPr>
          <p:nvPr/>
        </p:nvPicPr>
        <p:blipFill>
          <a:blip r:embed="rId2"/>
          <a:stretch>
            <a:fillRect/>
          </a:stretch>
        </p:blipFill>
        <p:spPr>
          <a:xfrm>
            <a:off x="1371600" y="2103484"/>
            <a:ext cx="10131152" cy="3492416"/>
          </a:xfrm>
          <a:prstGeom prst="rect">
            <a:avLst/>
          </a:prstGeom>
        </p:spPr>
      </p:pic>
      <p:sp>
        <p:nvSpPr>
          <p:cNvPr id="3" name="ZoneTexte 2">
            <a:extLst>
              <a:ext uri="{FF2B5EF4-FFF2-40B4-BE49-F238E27FC236}">
                <a16:creationId xmlns:a16="http://schemas.microsoft.com/office/drawing/2014/main" id="{9E98686C-CD8B-465E-895A-13367E2CC7B3}"/>
              </a:ext>
            </a:extLst>
          </p:cNvPr>
          <p:cNvSpPr txBox="1"/>
          <p:nvPr/>
        </p:nvSpPr>
        <p:spPr>
          <a:xfrm>
            <a:off x="11502752" y="5226568"/>
            <a:ext cx="522514" cy="369332"/>
          </a:xfrm>
          <a:prstGeom prst="rect">
            <a:avLst/>
          </a:prstGeom>
          <a:noFill/>
        </p:spPr>
        <p:txBody>
          <a:bodyPr wrap="square" rtlCol="0">
            <a:spAutoFit/>
          </a:bodyPr>
          <a:lstStyle/>
          <a:p>
            <a:r>
              <a:rPr lang="fr-FR" dirty="0"/>
              <a:t>[6]</a:t>
            </a:r>
          </a:p>
        </p:txBody>
      </p:sp>
      <p:graphicFrame>
        <p:nvGraphicFramePr>
          <p:cNvPr id="5" name="Tableau 4">
            <a:extLst>
              <a:ext uri="{FF2B5EF4-FFF2-40B4-BE49-F238E27FC236}">
                <a16:creationId xmlns:a16="http://schemas.microsoft.com/office/drawing/2014/main" id="{F48C3D6D-B21F-409F-8325-A03818D5316D}"/>
              </a:ext>
            </a:extLst>
          </p:cNvPr>
          <p:cNvGraphicFramePr>
            <a:graphicFrameLocks noGrp="1"/>
          </p:cNvGraphicFramePr>
          <p:nvPr>
            <p:extLst>
              <p:ext uri="{D42A27DB-BD31-4B8C-83A1-F6EECF244321}">
                <p14:modId xmlns:p14="http://schemas.microsoft.com/office/powerpoint/2010/main" val="1905885921"/>
              </p:ext>
            </p:extLst>
          </p:nvPr>
        </p:nvGraphicFramePr>
        <p:xfrm>
          <a:off x="2844800" y="5986780"/>
          <a:ext cx="8128000" cy="37084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1486899961"/>
                    </a:ext>
                  </a:extLst>
                </a:gridCol>
                <a:gridCol w="2032000">
                  <a:extLst>
                    <a:ext uri="{9D8B030D-6E8A-4147-A177-3AD203B41FA5}">
                      <a16:colId xmlns:a16="http://schemas.microsoft.com/office/drawing/2014/main" val="2967506584"/>
                    </a:ext>
                  </a:extLst>
                </a:gridCol>
                <a:gridCol w="2032000">
                  <a:extLst>
                    <a:ext uri="{9D8B030D-6E8A-4147-A177-3AD203B41FA5}">
                      <a16:colId xmlns:a16="http://schemas.microsoft.com/office/drawing/2014/main" val="1726916853"/>
                    </a:ext>
                  </a:extLst>
                </a:gridCol>
                <a:gridCol w="2032000">
                  <a:extLst>
                    <a:ext uri="{9D8B030D-6E8A-4147-A177-3AD203B41FA5}">
                      <a16:colId xmlns:a16="http://schemas.microsoft.com/office/drawing/2014/main" val="683192391"/>
                    </a:ext>
                  </a:extLst>
                </a:gridCol>
              </a:tblGrid>
              <a:tr h="370840">
                <a:tc>
                  <a:txBody>
                    <a:bodyPr/>
                    <a:lstStyle/>
                    <a:p>
                      <a:pPr algn="ctr"/>
                      <a:r>
                        <a:rPr lang="fr-FR" dirty="0"/>
                        <a:t>1-Fold</a:t>
                      </a:r>
                    </a:p>
                  </a:txBody>
                  <a:tcPr/>
                </a:tc>
                <a:tc>
                  <a:txBody>
                    <a:bodyPr/>
                    <a:lstStyle/>
                    <a:p>
                      <a:pPr algn="ctr"/>
                      <a:r>
                        <a:rPr lang="fr-FR" dirty="0"/>
                        <a:t>0,3s</a:t>
                      </a:r>
                    </a:p>
                  </a:txBody>
                  <a:tcPr/>
                </a:tc>
                <a:tc>
                  <a:txBody>
                    <a:bodyPr/>
                    <a:lstStyle/>
                    <a:p>
                      <a:pPr algn="ctr"/>
                      <a:r>
                        <a:rPr lang="fr-FR" dirty="0"/>
                        <a:t>100-Fold</a:t>
                      </a:r>
                    </a:p>
                  </a:txBody>
                  <a:tcPr/>
                </a:tc>
                <a:tc>
                  <a:txBody>
                    <a:bodyPr/>
                    <a:lstStyle/>
                    <a:p>
                      <a:pPr algn="ctr"/>
                      <a:r>
                        <a:rPr lang="fr-FR" dirty="0"/>
                        <a:t>12s</a:t>
                      </a:r>
                    </a:p>
                  </a:txBody>
                  <a:tcPr/>
                </a:tc>
                <a:extLst>
                  <a:ext uri="{0D108BD9-81ED-4DB2-BD59-A6C34878D82A}">
                    <a16:rowId xmlns:a16="http://schemas.microsoft.com/office/drawing/2014/main" val="3589844317"/>
                  </a:ext>
                </a:extLst>
              </a:tr>
            </a:tbl>
          </a:graphicData>
        </a:graphic>
      </p:graphicFrame>
    </p:spTree>
    <p:extLst>
      <p:ext uri="{BB962C8B-B14F-4D97-AF65-F5344CB8AC3E}">
        <p14:creationId xmlns:p14="http://schemas.microsoft.com/office/powerpoint/2010/main" val="2250434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556646-D51A-44C2-97D4-E9AB5592C575}"/>
              </a:ext>
            </a:extLst>
          </p:cNvPr>
          <p:cNvSpPr>
            <a:spLocks noGrp="1"/>
          </p:cNvSpPr>
          <p:nvPr>
            <p:ph type="title"/>
          </p:nvPr>
        </p:nvSpPr>
        <p:spPr/>
        <p:txBody>
          <a:bodyPr/>
          <a:lstStyle/>
          <a:p>
            <a:r>
              <a:rPr lang="fr-FR" dirty="0"/>
              <a:t>Limitations</a:t>
            </a:r>
          </a:p>
        </p:txBody>
      </p:sp>
      <p:sp>
        <p:nvSpPr>
          <p:cNvPr id="3" name="Espace réservé du contenu 2">
            <a:extLst>
              <a:ext uri="{FF2B5EF4-FFF2-40B4-BE49-F238E27FC236}">
                <a16:creationId xmlns:a16="http://schemas.microsoft.com/office/drawing/2014/main" id="{DEB3E6EE-355D-46F3-BF4B-2F370D125EB1}"/>
              </a:ext>
            </a:extLst>
          </p:cNvPr>
          <p:cNvSpPr>
            <a:spLocks noGrp="1"/>
          </p:cNvSpPr>
          <p:nvPr>
            <p:ph idx="1"/>
          </p:nvPr>
        </p:nvSpPr>
        <p:spPr/>
        <p:txBody>
          <a:bodyPr/>
          <a:lstStyle/>
          <a:p>
            <a:pPr>
              <a:lnSpc>
                <a:spcPct val="150000"/>
              </a:lnSpc>
            </a:pPr>
            <a:r>
              <a:rPr lang="en-US"/>
              <a:t>ReLu and ReLu_Deriv require serializable workers </a:t>
            </a:r>
          </a:p>
          <a:p>
            <a:pPr>
              <a:lnSpc>
                <a:spcPct val="150000"/>
              </a:lnSpc>
            </a:pPr>
            <a:r>
              <a:rPr lang="en-US"/>
              <a:t>Currrently, only VirtualWorkers are Serializable; which means GridWorkers and WebsocketWorkers will not be able to run these operations</a:t>
            </a:r>
          </a:p>
          <a:p>
            <a:pPr>
              <a:lnSpc>
                <a:spcPct val="150000"/>
              </a:lnSpc>
            </a:pPr>
            <a:r>
              <a:rPr lang="en-US" u="sng"/>
              <a:t>Mitigation:</a:t>
            </a:r>
          </a:p>
          <a:p>
            <a:pPr marL="0" indent="0" algn="ctr">
              <a:lnSpc>
                <a:spcPct val="150000"/>
              </a:lnSpc>
              <a:buNone/>
            </a:pPr>
            <a:r>
              <a:rPr lang="en-US" i="1"/>
              <a:t>Trade off some of the model’s accuracy by replacing ReLu activations in the model with approximations of the function</a:t>
            </a:r>
          </a:p>
        </p:txBody>
      </p:sp>
    </p:spTree>
    <p:extLst>
      <p:ext uri="{BB962C8B-B14F-4D97-AF65-F5344CB8AC3E}">
        <p14:creationId xmlns:p14="http://schemas.microsoft.com/office/powerpoint/2010/main" val="3639634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re 1">
            <a:extLst>
              <a:ext uri="{FF2B5EF4-FFF2-40B4-BE49-F238E27FC236}">
                <a16:creationId xmlns:a16="http://schemas.microsoft.com/office/drawing/2014/main" id="{6980FA4C-8474-4613-8858-677480F902E6}"/>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dirty="0"/>
              <a:t>Conclusion</a:t>
            </a:r>
          </a:p>
        </p:txBody>
      </p:sp>
    </p:spTree>
    <p:extLst>
      <p:ext uri="{BB962C8B-B14F-4D97-AF65-F5344CB8AC3E}">
        <p14:creationId xmlns:p14="http://schemas.microsoft.com/office/powerpoint/2010/main" val="286186580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043D75-59C0-4BCA-8241-35E0306220C0}"/>
              </a:ext>
            </a:extLst>
          </p:cNvPr>
          <p:cNvSpPr>
            <a:spLocks noGrp="1"/>
          </p:cNvSpPr>
          <p:nvPr>
            <p:ph type="title"/>
          </p:nvPr>
        </p:nvSpPr>
        <p:spPr/>
        <p:txBody>
          <a:bodyPr/>
          <a:lstStyle/>
          <a:p>
            <a:r>
              <a:rPr lang="fr-FR" dirty="0" err="1"/>
              <a:t>References</a:t>
            </a:r>
            <a:endParaRPr lang="fr-FR" dirty="0"/>
          </a:p>
        </p:txBody>
      </p:sp>
      <p:sp>
        <p:nvSpPr>
          <p:cNvPr id="3" name="Espace réservé du contenu 2">
            <a:extLst>
              <a:ext uri="{FF2B5EF4-FFF2-40B4-BE49-F238E27FC236}">
                <a16:creationId xmlns:a16="http://schemas.microsoft.com/office/drawing/2014/main" id="{68950E76-B398-465A-B0C0-EAE99AFCCC58}"/>
              </a:ext>
            </a:extLst>
          </p:cNvPr>
          <p:cNvSpPr>
            <a:spLocks noGrp="1"/>
          </p:cNvSpPr>
          <p:nvPr>
            <p:ph idx="1"/>
          </p:nvPr>
        </p:nvSpPr>
        <p:spPr>
          <a:xfrm>
            <a:off x="1371600" y="1978429"/>
            <a:ext cx="9601200" cy="4879571"/>
          </a:xfrm>
        </p:spPr>
        <p:txBody>
          <a:bodyPr>
            <a:normAutofit fontScale="92500" lnSpcReduction="10000"/>
          </a:bodyPr>
          <a:lstStyle/>
          <a:p>
            <a:r>
              <a:rPr lang="fr-FR" dirty="0"/>
              <a:t>[1] Keller, M., </a:t>
            </a:r>
            <a:r>
              <a:rPr lang="fr-FR" dirty="0" err="1"/>
              <a:t>Pastro</a:t>
            </a:r>
            <a:r>
              <a:rPr lang="fr-FR" dirty="0"/>
              <a:t>, V., &amp; </a:t>
            </a:r>
            <a:r>
              <a:rPr lang="fr-FR" dirty="0" err="1"/>
              <a:t>Rotaru</a:t>
            </a:r>
            <a:r>
              <a:rPr lang="fr-FR" dirty="0"/>
              <a:t>, D. (2018). Overdrive: </a:t>
            </a:r>
            <a:r>
              <a:rPr lang="fr-FR" dirty="0" err="1"/>
              <a:t>Making</a:t>
            </a:r>
            <a:r>
              <a:rPr lang="fr-FR" dirty="0"/>
              <a:t> SPDZ Great </a:t>
            </a:r>
            <a:r>
              <a:rPr lang="fr-FR" dirty="0" err="1"/>
              <a:t>Again</a:t>
            </a:r>
            <a:r>
              <a:rPr lang="fr-FR" dirty="0"/>
              <a:t>. </a:t>
            </a:r>
            <a:r>
              <a:rPr lang="fr-FR" i="1" dirty="0" err="1"/>
              <a:t>Advances</a:t>
            </a:r>
            <a:r>
              <a:rPr lang="fr-FR" i="1" dirty="0"/>
              <a:t> in </a:t>
            </a:r>
            <a:r>
              <a:rPr lang="fr-FR" i="1" dirty="0" err="1"/>
              <a:t>Cryptology</a:t>
            </a:r>
            <a:r>
              <a:rPr lang="fr-FR" i="1" dirty="0"/>
              <a:t> – EUROCRYPT 2018 Lecture Notes in Computer Science</a:t>
            </a:r>
            <a:r>
              <a:rPr lang="fr-FR" dirty="0"/>
              <a:t>, 158–189. </a:t>
            </a:r>
            <a:r>
              <a:rPr lang="fr-FR" dirty="0" err="1"/>
              <a:t>doi</a:t>
            </a:r>
            <a:r>
              <a:rPr lang="fr-FR" dirty="0"/>
              <a:t>: 10.1007/978-3-319-78372-7_6</a:t>
            </a:r>
          </a:p>
          <a:p>
            <a:r>
              <a:rPr lang="fr-FR" dirty="0"/>
              <a:t>[2] </a:t>
            </a:r>
            <a:r>
              <a:rPr lang="fr-FR" dirty="0" err="1"/>
              <a:t>Wagh</a:t>
            </a:r>
            <a:r>
              <a:rPr lang="fr-FR" dirty="0"/>
              <a:t>, S., Gupta, D., &amp; </a:t>
            </a:r>
            <a:r>
              <a:rPr lang="fr-FR" dirty="0" err="1"/>
              <a:t>Chandran</a:t>
            </a:r>
            <a:r>
              <a:rPr lang="fr-FR" dirty="0"/>
              <a:t>, N. (2019). </a:t>
            </a:r>
            <a:r>
              <a:rPr lang="fr-FR" dirty="0" err="1"/>
              <a:t>SecureNN</a:t>
            </a:r>
            <a:r>
              <a:rPr lang="fr-FR" dirty="0"/>
              <a:t>: 3-Party Secure Computation for Neural Network Training. </a:t>
            </a:r>
            <a:r>
              <a:rPr lang="fr-FR" i="1" dirty="0" err="1"/>
              <a:t>Proceedings</a:t>
            </a:r>
            <a:r>
              <a:rPr lang="fr-FR" i="1" dirty="0"/>
              <a:t> on </a:t>
            </a:r>
            <a:r>
              <a:rPr lang="fr-FR" i="1" dirty="0" err="1"/>
              <a:t>Privacy</a:t>
            </a:r>
            <a:r>
              <a:rPr lang="fr-FR" i="1" dirty="0"/>
              <a:t> </a:t>
            </a:r>
            <a:r>
              <a:rPr lang="fr-FR" i="1" dirty="0" err="1"/>
              <a:t>Enhancing</a:t>
            </a:r>
            <a:r>
              <a:rPr lang="fr-FR" i="1" dirty="0"/>
              <a:t> Technologies</a:t>
            </a:r>
            <a:r>
              <a:rPr lang="fr-FR" dirty="0"/>
              <a:t>, </a:t>
            </a:r>
            <a:r>
              <a:rPr lang="fr-FR" i="1" dirty="0"/>
              <a:t>2019</a:t>
            </a:r>
            <a:r>
              <a:rPr lang="fr-FR" dirty="0"/>
              <a:t>(3), 26–49. </a:t>
            </a:r>
            <a:r>
              <a:rPr lang="fr-FR" dirty="0" err="1"/>
              <a:t>doi</a:t>
            </a:r>
            <a:r>
              <a:rPr lang="fr-FR" dirty="0"/>
              <a:t>: 10.2478/popets-2019-0035</a:t>
            </a:r>
          </a:p>
          <a:p>
            <a:r>
              <a:rPr lang="fr-FR" dirty="0"/>
              <a:t>[3] Cancer </a:t>
            </a:r>
            <a:r>
              <a:rPr lang="fr-FR" dirty="0" err="1"/>
              <a:t>Genome</a:t>
            </a:r>
            <a:r>
              <a:rPr lang="fr-FR" dirty="0"/>
              <a:t> Atlas Network et al. </a:t>
            </a:r>
            <a:r>
              <a:rPr lang="fr-FR" dirty="0" err="1"/>
              <a:t>Comprehensive</a:t>
            </a:r>
            <a:r>
              <a:rPr lang="fr-FR" dirty="0"/>
              <a:t> </a:t>
            </a:r>
            <a:r>
              <a:rPr lang="fr-FR" dirty="0" err="1"/>
              <a:t>molecular</a:t>
            </a:r>
            <a:r>
              <a:rPr lang="fr-FR" dirty="0"/>
              <a:t> portraits </a:t>
            </a:r>
            <a:r>
              <a:rPr lang="fr-FR" dirty="0" err="1"/>
              <a:t>ofhuman</a:t>
            </a:r>
            <a:r>
              <a:rPr lang="fr-FR" dirty="0"/>
              <a:t> </a:t>
            </a:r>
            <a:r>
              <a:rPr lang="fr-FR" dirty="0" err="1"/>
              <a:t>breast</a:t>
            </a:r>
            <a:r>
              <a:rPr lang="fr-FR" dirty="0"/>
              <a:t> </a:t>
            </a:r>
            <a:r>
              <a:rPr lang="fr-FR" dirty="0" err="1"/>
              <a:t>tumours.Nature</a:t>
            </a:r>
            <a:r>
              <a:rPr lang="fr-FR" dirty="0"/>
              <a:t>, 490(7418):61, 2012.</a:t>
            </a:r>
          </a:p>
          <a:p>
            <a:r>
              <a:rPr lang="fr-FR" dirty="0"/>
              <a:t>[4] </a:t>
            </a:r>
            <a:r>
              <a:rPr lang="fr-FR" dirty="0" err="1"/>
              <a:t>Haozhe</a:t>
            </a:r>
            <a:r>
              <a:rPr lang="fr-FR" dirty="0"/>
              <a:t> Xie, Jie Li, </a:t>
            </a:r>
            <a:r>
              <a:rPr lang="fr-FR" dirty="0" err="1"/>
              <a:t>Qiaosheng</a:t>
            </a:r>
            <a:r>
              <a:rPr lang="fr-FR" dirty="0"/>
              <a:t> Zhang, and </a:t>
            </a:r>
            <a:r>
              <a:rPr lang="fr-FR" dirty="0" err="1"/>
              <a:t>Yadong</a:t>
            </a:r>
            <a:r>
              <a:rPr lang="fr-FR" dirty="0"/>
              <a:t> Wang. </a:t>
            </a:r>
            <a:r>
              <a:rPr lang="fr-FR" dirty="0" err="1"/>
              <a:t>Comparisonamong</a:t>
            </a:r>
            <a:r>
              <a:rPr lang="fr-FR" dirty="0"/>
              <a:t> </a:t>
            </a:r>
            <a:r>
              <a:rPr lang="fr-FR" dirty="0" err="1"/>
              <a:t>dimensionality</a:t>
            </a:r>
            <a:r>
              <a:rPr lang="fr-FR" dirty="0"/>
              <a:t> </a:t>
            </a:r>
            <a:r>
              <a:rPr lang="fr-FR" dirty="0" err="1"/>
              <a:t>reduction</a:t>
            </a:r>
            <a:r>
              <a:rPr lang="fr-FR" dirty="0"/>
              <a:t> techniques </a:t>
            </a:r>
            <a:r>
              <a:rPr lang="fr-FR" dirty="0" err="1"/>
              <a:t>based</a:t>
            </a:r>
            <a:r>
              <a:rPr lang="fr-FR" dirty="0"/>
              <a:t> on </a:t>
            </a:r>
            <a:r>
              <a:rPr lang="fr-FR" dirty="0" err="1"/>
              <a:t>random</a:t>
            </a:r>
            <a:r>
              <a:rPr lang="fr-FR" dirty="0"/>
              <a:t> </a:t>
            </a:r>
            <a:r>
              <a:rPr lang="fr-FR" dirty="0" err="1"/>
              <a:t>projectionfor</a:t>
            </a:r>
            <a:r>
              <a:rPr lang="fr-FR" dirty="0"/>
              <a:t> cancer </a:t>
            </a:r>
            <a:r>
              <a:rPr lang="fr-FR" dirty="0" err="1"/>
              <a:t>classification.Computational</a:t>
            </a:r>
            <a:r>
              <a:rPr lang="fr-FR" dirty="0"/>
              <a:t> </a:t>
            </a:r>
            <a:r>
              <a:rPr lang="fr-FR" dirty="0" err="1"/>
              <a:t>biology</a:t>
            </a:r>
            <a:r>
              <a:rPr lang="fr-FR" dirty="0"/>
              <a:t> and </a:t>
            </a:r>
            <a:r>
              <a:rPr lang="fr-FR" dirty="0" err="1"/>
              <a:t>chemistry</a:t>
            </a:r>
            <a:r>
              <a:rPr lang="fr-FR" dirty="0"/>
              <a:t>, 65:165–172,2016.</a:t>
            </a:r>
          </a:p>
          <a:p>
            <a:r>
              <a:rPr lang="fr-FR" dirty="0"/>
              <a:t>[5] </a:t>
            </a:r>
            <a:r>
              <a:rPr lang="fr-FR" dirty="0" err="1"/>
              <a:t>Yixin</a:t>
            </a:r>
            <a:r>
              <a:rPr lang="fr-FR" dirty="0"/>
              <a:t> Wang, Jan GM </a:t>
            </a:r>
            <a:r>
              <a:rPr lang="fr-FR" dirty="0" err="1"/>
              <a:t>Klijn</a:t>
            </a:r>
            <a:r>
              <a:rPr lang="fr-FR" dirty="0"/>
              <a:t>, Yi Zhang, </a:t>
            </a:r>
            <a:r>
              <a:rPr lang="fr-FR" dirty="0" err="1"/>
              <a:t>Anieta</a:t>
            </a:r>
            <a:r>
              <a:rPr lang="fr-FR" dirty="0"/>
              <a:t> M </a:t>
            </a:r>
            <a:r>
              <a:rPr lang="fr-FR" dirty="0" err="1"/>
              <a:t>Sieuwerts</a:t>
            </a:r>
            <a:r>
              <a:rPr lang="fr-FR" dirty="0"/>
              <a:t>, Maxime </a:t>
            </a:r>
            <a:r>
              <a:rPr lang="fr-FR" dirty="0" err="1"/>
              <a:t>PLook</a:t>
            </a:r>
            <a:r>
              <a:rPr lang="fr-FR" dirty="0"/>
              <a:t>, Fei Yang, </a:t>
            </a:r>
            <a:r>
              <a:rPr lang="fr-FR" dirty="0" err="1"/>
              <a:t>Dmitri</a:t>
            </a:r>
            <a:r>
              <a:rPr lang="fr-FR" dirty="0"/>
              <a:t> </a:t>
            </a:r>
            <a:r>
              <a:rPr lang="fr-FR" dirty="0" err="1"/>
              <a:t>Talantov</a:t>
            </a:r>
            <a:r>
              <a:rPr lang="fr-FR" dirty="0"/>
              <a:t>, Mieke Timmermans, Marion E </a:t>
            </a:r>
            <a:r>
              <a:rPr lang="fr-FR" dirty="0" err="1"/>
              <a:t>Meijer-vanGelder</a:t>
            </a:r>
            <a:r>
              <a:rPr lang="fr-FR" dirty="0"/>
              <a:t>, Jack Yu, et al. Gene-expression profiles to </a:t>
            </a:r>
            <a:r>
              <a:rPr lang="fr-FR" dirty="0" err="1"/>
              <a:t>predict</a:t>
            </a:r>
            <a:r>
              <a:rPr lang="fr-FR" dirty="0"/>
              <a:t> distant </a:t>
            </a:r>
            <a:r>
              <a:rPr lang="fr-FR" dirty="0" err="1"/>
              <a:t>metastasis</a:t>
            </a:r>
            <a:r>
              <a:rPr lang="fr-FR" dirty="0"/>
              <a:t> of </a:t>
            </a:r>
            <a:r>
              <a:rPr lang="fr-FR" dirty="0" err="1"/>
              <a:t>lymph-node-negative</a:t>
            </a:r>
            <a:r>
              <a:rPr lang="fr-FR" dirty="0"/>
              <a:t> </a:t>
            </a:r>
            <a:r>
              <a:rPr lang="fr-FR" dirty="0" err="1"/>
              <a:t>primary</a:t>
            </a:r>
            <a:r>
              <a:rPr lang="fr-FR" dirty="0"/>
              <a:t> </a:t>
            </a:r>
            <a:r>
              <a:rPr lang="fr-FR" dirty="0" err="1"/>
              <a:t>breast</a:t>
            </a:r>
            <a:r>
              <a:rPr lang="fr-FR" dirty="0"/>
              <a:t> </a:t>
            </a:r>
            <a:r>
              <a:rPr lang="fr-FR" dirty="0" err="1"/>
              <a:t>cancer.The</a:t>
            </a:r>
            <a:r>
              <a:rPr lang="fr-FR" dirty="0"/>
              <a:t> Lancet, 365(9460):671–679, 2005</a:t>
            </a:r>
          </a:p>
          <a:p>
            <a:r>
              <a:rPr lang="fr-FR" dirty="0"/>
              <a:t>[6] https://arxiv.org/abs/1910.11680v1</a:t>
            </a:r>
          </a:p>
          <a:p>
            <a:pPr marL="0" indent="0">
              <a:buNone/>
            </a:pPr>
            <a:endParaRPr lang="fr-FR" dirty="0"/>
          </a:p>
          <a:p>
            <a:endParaRPr lang="fr-FR" dirty="0"/>
          </a:p>
        </p:txBody>
      </p:sp>
    </p:spTree>
    <p:extLst>
      <p:ext uri="{BB962C8B-B14F-4D97-AF65-F5344CB8AC3E}">
        <p14:creationId xmlns:p14="http://schemas.microsoft.com/office/powerpoint/2010/main" val="136864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40422-7770-45D5-965A-A628DB8F0922}"/>
              </a:ext>
            </a:extLst>
          </p:cNvPr>
          <p:cNvSpPr>
            <a:spLocks noGrp="1"/>
          </p:cNvSpPr>
          <p:nvPr>
            <p:ph type="title"/>
          </p:nvPr>
        </p:nvSpPr>
        <p:spPr/>
        <p:txBody>
          <a:bodyPr/>
          <a:lstStyle/>
          <a:p>
            <a:r>
              <a:rPr lang="fr-FR" dirty="0" err="1"/>
              <a:t>Outline</a:t>
            </a:r>
            <a:endParaRPr lang="fr-FR" dirty="0"/>
          </a:p>
        </p:txBody>
      </p:sp>
      <p:sp>
        <p:nvSpPr>
          <p:cNvPr id="3" name="Espace réservé du contenu 2">
            <a:extLst>
              <a:ext uri="{FF2B5EF4-FFF2-40B4-BE49-F238E27FC236}">
                <a16:creationId xmlns:a16="http://schemas.microsoft.com/office/drawing/2014/main" id="{FDAF62AA-EE70-46D1-80C0-AC4C187B41A0}"/>
              </a:ext>
            </a:extLst>
          </p:cNvPr>
          <p:cNvSpPr>
            <a:spLocks noGrp="1"/>
          </p:cNvSpPr>
          <p:nvPr>
            <p:ph idx="1"/>
          </p:nvPr>
        </p:nvSpPr>
        <p:spPr>
          <a:xfrm>
            <a:off x="1371600" y="2286000"/>
            <a:ext cx="9601200" cy="4232366"/>
          </a:xfrm>
        </p:spPr>
        <p:txBody>
          <a:bodyPr>
            <a:normAutofit fontScale="92500" lnSpcReduction="10000"/>
          </a:bodyPr>
          <a:lstStyle/>
          <a:p>
            <a:pPr>
              <a:lnSpc>
                <a:spcPct val="200000"/>
              </a:lnSpc>
            </a:pPr>
            <a:r>
              <a:rPr lang="fr-FR" dirty="0"/>
              <a:t>Background and Motivation</a:t>
            </a:r>
          </a:p>
          <a:p>
            <a:pPr>
              <a:lnSpc>
                <a:spcPct val="200000"/>
              </a:lnSpc>
            </a:pPr>
            <a:r>
              <a:rPr lang="fr-FR" dirty="0" err="1"/>
              <a:t>Problem</a:t>
            </a:r>
            <a:r>
              <a:rPr lang="fr-FR" dirty="0"/>
              <a:t> </a:t>
            </a:r>
            <a:r>
              <a:rPr lang="fr-FR" dirty="0" err="1"/>
              <a:t>Definition</a:t>
            </a:r>
            <a:endParaRPr lang="fr-FR" dirty="0"/>
          </a:p>
          <a:p>
            <a:pPr>
              <a:lnSpc>
                <a:spcPct val="200000"/>
              </a:lnSpc>
            </a:pPr>
            <a:r>
              <a:rPr lang="fr-FR" dirty="0" err="1"/>
              <a:t>Functional</a:t>
            </a:r>
            <a:r>
              <a:rPr lang="fr-FR" dirty="0"/>
              <a:t> </a:t>
            </a:r>
            <a:r>
              <a:rPr lang="fr-FR" dirty="0" err="1"/>
              <a:t>Requirements</a:t>
            </a:r>
            <a:endParaRPr lang="fr-FR" dirty="0"/>
          </a:p>
          <a:p>
            <a:pPr>
              <a:lnSpc>
                <a:spcPct val="200000"/>
              </a:lnSpc>
            </a:pPr>
            <a:r>
              <a:rPr lang="fr-FR" dirty="0"/>
              <a:t>Secure Multi-Party Computation</a:t>
            </a:r>
          </a:p>
          <a:p>
            <a:pPr>
              <a:lnSpc>
                <a:spcPct val="200000"/>
              </a:lnSpc>
            </a:pPr>
            <a:r>
              <a:rPr lang="fr-FR" dirty="0"/>
              <a:t>Our Model</a:t>
            </a:r>
          </a:p>
          <a:p>
            <a:pPr>
              <a:lnSpc>
                <a:spcPct val="200000"/>
              </a:lnSpc>
            </a:pPr>
            <a:r>
              <a:rPr lang="fr-FR" dirty="0" err="1"/>
              <a:t>Resuls</a:t>
            </a:r>
            <a:endParaRPr lang="fr-FR" dirty="0"/>
          </a:p>
          <a:p>
            <a:pPr>
              <a:lnSpc>
                <a:spcPct val="200000"/>
              </a:lnSpc>
            </a:pPr>
            <a:endParaRPr lang="fr-FR" dirty="0"/>
          </a:p>
        </p:txBody>
      </p:sp>
    </p:spTree>
    <p:extLst>
      <p:ext uri="{BB962C8B-B14F-4D97-AF65-F5344CB8AC3E}">
        <p14:creationId xmlns:p14="http://schemas.microsoft.com/office/powerpoint/2010/main" val="2048151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D7CD7-0A25-4135-9FF8-22422BA597E8}"/>
              </a:ext>
            </a:extLst>
          </p:cNvPr>
          <p:cNvSpPr>
            <a:spLocks noGrp="1"/>
          </p:cNvSpPr>
          <p:nvPr>
            <p:ph type="title"/>
          </p:nvPr>
        </p:nvSpPr>
        <p:spPr/>
        <p:txBody>
          <a:bodyPr/>
          <a:lstStyle/>
          <a:p>
            <a:r>
              <a:rPr lang="fr-FR" dirty="0"/>
              <a:t>Background and Motivation</a:t>
            </a:r>
          </a:p>
        </p:txBody>
      </p:sp>
      <p:sp>
        <p:nvSpPr>
          <p:cNvPr id="3" name="Espace réservé du contenu 2">
            <a:extLst>
              <a:ext uri="{FF2B5EF4-FFF2-40B4-BE49-F238E27FC236}">
                <a16:creationId xmlns:a16="http://schemas.microsoft.com/office/drawing/2014/main" id="{53635609-571E-43B6-9284-9ED026870175}"/>
              </a:ext>
            </a:extLst>
          </p:cNvPr>
          <p:cNvSpPr>
            <a:spLocks noGrp="1"/>
          </p:cNvSpPr>
          <p:nvPr>
            <p:ph idx="1"/>
          </p:nvPr>
        </p:nvSpPr>
        <p:spPr/>
        <p:txBody>
          <a:bodyPr/>
          <a:lstStyle/>
          <a:p>
            <a:pPr>
              <a:lnSpc>
                <a:spcPct val="150000"/>
              </a:lnSpc>
            </a:pPr>
            <a:r>
              <a:rPr lang="en-US"/>
              <a:t>MLaaS: Model parameters is a business asset; Data is personal and tightly regulated</a:t>
            </a:r>
          </a:p>
          <a:p>
            <a:pPr>
              <a:lnSpc>
                <a:spcPct val="150000"/>
              </a:lnSpc>
            </a:pPr>
            <a:r>
              <a:rPr lang="en-US"/>
              <a:t>One possible solution: </a:t>
            </a:r>
            <a:r>
              <a:rPr lang="en-US" i="1" u="sng"/>
              <a:t>Encrypt both the model and data and to train over the encrypted values</a:t>
            </a:r>
          </a:p>
          <a:p>
            <a:pPr>
              <a:lnSpc>
                <a:spcPct val="150000"/>
              </a:lnSpc>
            </a:pPr>
            <a:r>
              <a:rPr lang="en-US" b="1" i="1" u="sng"/>
              <a:t>SMPC</a:t>
            </a:r>
            <a:r>
              <a:rPr lang="en-US"/>
              <a:t> / FHE / SHE / FE</a:t>
            </a:r>
          </a:p>
        </p:txBody>
      </p:sp>
    </p:spTree>
    <p:extLst>
      <p:ext uri="{BB962C8B-B14F-4D97-AF65-F5344CB8AC3E}">
        <p14:creationId xmlns:p14="http://schemas.microsoft.com/office/powerpoint/2010/main" val="10270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51D149FF-24EA-4575-93C6-D58A02586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7BDD7C3-6E77-442D-945B-72A03F207C46}"/>
              </a:ext>
            </a:extLst>
          </p:cNvPr>
          <p:cNvSpPr>
            <a:spLocks noGrp="1"/>
          </p:cNvSpPr>
          <p:nvPr>
            <p:ph type="title"/>
          </p:nvPr>
        </p:nvSpPr>
        <p:spPr>
          <a:xfrm>
            <a:off x="2558956" y="1480930"/>
            <a:ext cx="4975700" cy="3672027"/>
          </a:xfrm>
        </p:spPr>
        <p:txBody>
          <a:bodyPr vert="horz" lIns="91440" tIns="45720" rIns="91440" bIns="45720" rtlCol="0" anchor="ctr">
            <a:normAutofit fontScale="90000"/>
          </a:bodyPr>
          <a:lstStyle/>
          <a:p>
            <a:pPr>
              <a:lnSpc>
                <a:spcPct val="112000"/>
              </a:lnSpc>
              <a:spcBef>
                <a:spcPts val="0"/>
              </a:spcBef>
              <a:spcAft>
                <a:spcPts val="600"/>
              </a:spcAft>
            </a:pPr>
            <a:r>
              <a:rPr lang="en-US" sz="4800" dirty="0"/>
              <a:t>IDASH PRIVACY &amp; SECURITY WORKSHOP 2019 – secure genome analysis competition</a:t>
            </a:r>
          </a:p>
        </p:txBody>
      </p:sp>
      <p:sp>
        <p:nvSpPr>
          <p:cNvPr id="3" name="Espace réservé du contenu 2">
            <a:extLst>
              <a:ext uri="{FF2B5EF4-FFF2-40B4-BE49-F238E27FC236}">
                <a16:creationId xmlns:a16="http://schemas.microsoft.com/office/drawing/2014/main" id="{022A826E-1BBA-428B-B919-F2EFD23D43F4}"/>
              </a:ext>
            </a:extLst>
          </p:cNvPr>
          <p:cNvSpPr>
            <a:spLocks noGrp="1"/>
          </p:cNvSpPr>
          <p:nvPr>
            <p:ph idx="1"/>
          </p:nvPr>
        </p:nvSpPr>
        <p:spPr>
          <a:xfrm>
            <a:off x="8698058" y="1480930"/>
            <a:ext cx="2728917" cy="3732515"/>
          </a:xfrm>
        </p:spPr>
        <p:txBody>
          <a:bodyPr vert="horz" lIns="91440" tIns="45720" rIns="91440" bIns="45720" rtlCol="0" anchor="ctr">
            <a:normAutofit/>
          </a:bodyPr>
          <a:lstStyle/>
          <a:p>
            <a:pPr marL="0" indent="0">
              <a:lnSpc>
                <a:spcPct val="112000"/>
              </a:lnSpc>
              <a:spcBef>
                <a:spcPts val="0"/>
              </a:spcBef>
              <a:spcAft>
                <a:spcPts val="600"/>
              </a:spcAft>
              <a:buNone/>
            </a:pPr>
            <a:r>
              <a:rPr lang="en-US" sz="2400" dirty="0"/>
              <a:t>Problem Definition</a:t>
            </a:r>
          </a:p>
        </p:txBody>
      </p:sp>
      <p:sp>
        <p:nvSpPr>
          <p:cNvPr id="14" name="Rectangle 13">
            <a:extLst>
              <a:ext uri="{FF2B5EF4-FFF2-40B4-BE49-F238E27FC236}">
                <a16:creationId xmlns:a16="http://schemas.microsoft.com/office/drawing/2014/main" id="{CC965133-69F4-4869-A4C0-97C9B2B60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2108425" cy="68576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6" name="Freeform 6">
            <a:extLst>
              <a:ext uri="{FF2B5EF4-FFF2-40B4-BE49-F238E27FC236}">
                <a16:creationId xmlns:a16="http://schemas.microsoft.com/office/drawing/2014/main" id="{43FEB8E0-28C6-45D4-B8D7-F36F09074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125266"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cxnSp>
        <p:nvCxnSpPr>
          <p:cNvPr id="18" name="Straight Connector 17">
            <a:extLst>
              <a:ext uri="{FF2B5EF4-FFF2-40B4-BE49-F238E27FC236}">
                <a16:creationId xmlns:a16="http://schemas.microsoft.com/office/drawing/2014/main" id="{409EBF91-BD5B-4CA7-8B07-993751CD3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6357" y="2463421"/>
            <a:ext cx="0" cy="203351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2846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351E3-3746-40F0-B02B-B9B66B68F578}"/>
              </a:ext>
            </a:extLst>
          </p:cNvPr>
          <p:cNvSpPr>
            <a:spLocks noGrp="1"/>
          </p:cNvSpPr>
          <p:nvPr>
            <p:ph type="title"/>
          </p:nvPr>
        </p:nvSpPr>
        <p:spPr>
          <a:xfrm>
            <a:off x="1371600" y="685800"/>
            <a:ext cx="9601200" cy="1094874"/>
          </a:xfrm>
        </p:spPr>
        <p:txBody>
          <a:bodyPr/>
          <a:lstStyle/>
          <a:p>
            <a:r>
              <a:rPr lang="fr-FR" dirty="0" err="1"/>
              <a:t>Functional</a:t>
            </a:r>
            <a:r>
              <a:rPr lang="fr-FR" dirty="0"/>
              <a:t> </a:t>
            </a:r>
            <a:r>
              <a:rPr lang="fr-FR" dirty="0" err="1"/>
              <a:t>Requirements</a:t>
            </a:r>
            <a:endParaRPr lang="fr-FR" dirty="0"/>
          </a:p>
        </p:txBody>
      </p:sp>
      <p:sp>
        <p:nvSpPr>
          <p:cNvPr id="3" name="Espace réservé du contenu 2">
            <a:extLst>
              <a:ext uri="{FF2B5EF4-FFF2-40B4-BE49-F238E27FC236}">
                <a16:creationId xmlns:a16="http://schemas.microsoft.com/office/drawing/2014/main" id="{EB804BEF-1F4C-499B-ACBE-782C6CC21C40}"/>
              </a:ext>
            </a:extLst>
          </p:cNvPr>
          <p:cNvSpPr>
            <a:spLocks noGrp="1"/>
          </p:cNvSpPr>
          <p:nvPr>
            <p:ph idx="1"/>
          </p:nvPr>
        </p:nvSpPr>
        <p:spPr>
          <a:xfrm>
            <a:off x="1371600" y="2286000"/>
            <a:ext cx="9601200" cy="4387516"/>
          </a:xfrm>
        </p:spPr>
        <p:txBody>
          <a:bodyPr>
            <a:normAutofit/>
          </a:bodyPr>
          <a:lstStyle/>
          <a:p>
            <a:r>
              <a:rPr lang="en-US" dirty="0"/>
              <a:t>Case Study: </a:t>
            </a:r>
            <a:r>
              <a:rPr lang="en-US" b="1" i="1" dirty="0"/>
              <a:t>Genome data from human subjects</a:t>
            </a:r>
          </a:p>
          <a:p>
            <a:r>
              <a:rPr lang="en-US" dirty="0"/>
              <a:t>We need to allow two or more owners to build a joint ML using MPC/SMC</a:t>
            </a:r>
          </a:p>
          <a:p>
            <a:r>
              <a:rPr lang="en-US" dirty="0"/>
              <a:t>Display the efficiency of an MPC/SMC implementation achievable in building a machine learning model for supporting a secure collaboration</a:t>
            </a:r>
          </a:p>
          <a:p>
            <a:pPr>
              <a:lnSpc>
                <a:spcPct val="150000"/>
              </a:lnSpc>
            </a:pPr>
            <a:r>
              <a:rPr lang="fr-FR" dirty="0"/>
              <a:t>The </a:t>
            </a:r>
            <a:r>
              <a:rPr lang="fr-FR" dirty="0" err="1"/>
              <a:t>meta</a:t>
            </a:r>
            <a:r>
              <a:rPr lang="fr-FR" dirty="0"/>
              <a:t>-data, i.e. The </a:t>
            </a:r>
            <a:r>
              <a:rPr lang="fr-FR" dirty="0" err="1"/>
              <a:t>number</a:t>
            </a:r>
            <a:r>
              <a:rPr lang="fr-FR" dirty="0"/>
              <a:t> of </a:t>
            </a:r>
            <a:r>
              <a:rPr lang="fr-FR" dirty="0" err="1"/>
              <a:t>features</a:t>
            </a:r>
            <a:r>
              <a:rPr lang="fr-FR" dirty="0"/>
              <a:t>/records </a:t>
            </a:r>
            <a:r>
              <a:rPr lang="fr-FR" dirty="0" err="1"/>
              <a:t>should</a:t>
            </a:r>
            <a:r>
              <a:rPr lang="fr-FR" dirty="0"/>
              <a:t> </a:t>
            </a:r>
            <a:r>
              <a:rPr lang="fr-FR" dirty="0" err="1"/>
              <a:t>be</a:t>
            </a:r>
            <a:r>
              <a:rPr lang="fr-FR" dirty="0"/>
              <a:t> made public, as </a:t>
            </a:r>
            <a:r>
              <a:rPr lang="fr-FR" dirty="0" err="1"/>
              <a:t>well</a:t>
            </a:r>
            <a:r>
              <a:rPr lang="fr-FR" dirty="0"/>
              <a:t> as the final model</a:t>
            </a:r>
          </a:p>
          <a:p>
            <a:pPr>
              <a:lnSpc>
                <a:spcPct val="150000"/>
              </a:lnSpc>
            </a:pPr>
            <a:r>
              <a:rPr lang="fr-FR" dirty="0" err="1"/>
              <a:t>Any</a:t>
            </a:r>
            <a:r>
              <a:rPr lang="fr-FR" dirty="0"/>
              <a:t> information </a:t>
            </a:r>
            <a:r>
              <a:rPr lang="fr-FR" dirty="0" err="1"/>
              <a:t>that</a:t>
            </a:r>
            <a:r>
              <a:rPr lang="fr-FR" dirty="0"/>
              <a:t> </a:t>
            </a:r>
            <a:r>
              <a:rPr lang="fr-FR" dirty="0" err="1"/>
              <a:t>cannot</a:t>
            </a:r>
            <a:r>
              <a:rPr lang="fr-FR" dirty="0"/>
              <a:t> </a:t>
            </a:r>
            <a:r>
              <a:rPr lang="fr-FR" dirty="0" err="1"/>
              <a:t>be</a:t>
            </a:r>
            <a:r>
              <a:rPr lang="fr-FR" dirty="0"/>
              <a:t> </a:t>
            </a:r>
            <a:r>
              <a:rPr lang="fr-FR" dirty="0" err="1"/>
              <a:t>infered</a:t>
            </a:r>
            <a:r>
              <a:rPr lang="fr-FR" dirty="0"/>
              <a:t> </a:t>
            </a:r>
            <a:r>
              <a:rPr lang="fr-FR" dirty="0" err="1"/>
              <a:t>from</a:t>
            </a:r>
            <a:r>
              <a:rPr lang="fr-FR" dirty="0"/>
              <a:t> </a:t>
            </a:r>
            <a:r>
              <a:rPr lang="fr-FR" dirty="0" err="1"/>
              <a:t>that</a:t>
            </a:r>
            <a:r>
              <a:rPr lang="fr-FR" dirty="0"/>
              <a:t> must not </a:t>
            </a:r>
            <a:r>
              <a:rPr lang="fr-FR" dirty="0" err="1"/>
              <a:t>be</a:t>
            </a:r>
            <a:r>
              <a:rPr lang="fr-FR" dirty="0"/>
              <a:t> </a:t>
            </a:r>
            <a:r>
              <a:rPr lang="fr-FR" dirty="0" err="1"/>
              <a:t>leaked</a:t>
            </a:r>
            <a:endParaRPr lang="fr-FR" dirty="0"/>
          </a:p>
          <a:p>
            <a:pPr>
              <a:lnSpc>
                <a:spcPct val="150000"/>
              </a:lnSpc>
            </a:pPr>
            <a:r>
              <a:rPr lang="fr-FR" dirty="0" err="1"/>
              <a:t>Each</a:t>
            </a:r>
            <a:r>
              <a:rPr lang="fr-FR" dirty="0"/>
              <a:t> </a:t>
            </a:r>
            <a:r>
              <a:rPr lang="fr-FR" dirty="0" err="1"/>
              <a:t>computing</a:t>
            </a:r>
            <a:r>
              <a:rPr lang="fr-FR" dirty="0"/>
              <a:t> </a:t>
            </a:r>
            <a:r>
              <a:rPr lang="fr-FR" dirty="0" err="1"/>
              <a:t>node</a:t>
            </a:r>
            <a:r>
              <a:rPr lang="fr-FR" dirty="0"/>
              <a:t> </a:t>
            </a:r>
            <a:r>
              <a:rPr lang="fr-FR" dirty="0" err="1"/>
              <a:t>should</a:t>
            </a:r>
            <a:r>
              <a:rPr lang="fr-FR" dirty="0"/>
              <a:t> not </a:t>
            </a:r>
            <a:r>
              <a:rPr lang="fr-FR" dirty="0" err="1"/>
              <a:t>learn</a:t>
            </a:r>
            <a:r>
              <a:rPr lang="fr-FR" dirty="0"/>
              <a:t> </a:t>
            </a:r>
            <a:r>
              <a:rPr lang="fr-FR" dirty="0" err="1"/>
              <a:t>anything</a:t>
            </a:r>
            <a:r>
              <a:rPr lang="fr-FR" dirty="0"/>
              <a:t> about the data</a:t>
            </a:r>
            <a:endParaRPr lang="en-US" dirty="0"/>
          </a:p>
          <a:p>
            <a:pPr marL="0" indent="0">
              <a:buNone/>
            </a:pPr>
            <a:endParaRPr lang="en-US" dirty="0"/>
          </a:p>
        </p:txBody>
      </p:sp>
    </p:spTree>
    <p:extLst>
      <p:ext uri="{BB962C8B-B14F-4D97-AF65-F5344CB8AC3E}">
        <p14:creationId xmlns:p14="http://schemas.microsoft.com/office/powerpoint/2010/main" val="113508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B14293-E17F-4688-8868-59D2F2971E68}"/>
              </a:ext>
            </a:extLst>
          </p:cNvPr>
          <p:cNvSpPr>
            <a:spLocks noGrp="1"/>
          </p:cNvSpPr>
          <p:nvPr>
            <p:ph type="title"/>
          </p:nvPr>
        </p:nvSpPr>
        <p:spPr/>
        <p:txBody>
          <a:bodyPr/>
          <a:lstStyle/>
          <a:p>
            <a:r>
              <a:rPr lang="fr-FR" dirty="0"/>
              <a:t>The </a:t>
            </a:r>
            <a:r>
              <a:rPr lang="fr-FR" dirty="0" err="1"/>
              <a:t>DataSet</a:t>
            </a:r>
            <a:r>
              <a:rPr lang="fr-FR" dirty="0"/>
              <a:t>: GSE2034 [3,4,5]</a:t>
            </a:r>
          </a:p>
        </p:txBody>
      </p:sp>
      <p:sp>
        <p:nvSpPr>
          <p:cNvPr id="3" name="Espace réservé du contenu 2">
            <a:extLst>
              <a:ext uri="{FF2B5EF4-FFF2-40B4-BE49-F238E27FC236}">
                <a16:creationId xmlns:a16="http://schemas.microsoft.com/office/drawing/2014/main" id="{CD56245A-E41B-470A-B5C8-AF4FDCED1FF3}"/>
              </a:ext>
            </a:extLst>
          </p:cNvPr>
          <p:cNvSpPr>
            <a:spLocks noGrp="1"/>
          </p:cNvSpPr>
          <p:nvPr>
            <p:ph idx="1"/>
          </p:nvPr>
        </p:nvSpPr>
        <p:spPr/>
        <p:txBody>
          <a:bodyPr/>
          <a:lstStyle/>
          <a:p>
            <a:pPr>
              <a:lnSpc>
                <a:spcPct val="150000"/>
              </a:lnSpc>
            </a:pPr>
            <a:r>
              <a:rPr lang="en-US" dirty="0"/>
              <a:t>Gene expression data obtained from breast cancer patients</a:t>
            </a:r>
          </a:p>
          <a:p>
            <a:pPr>
              <a:lnSpc>
                <a:spcPct val="150000"/>
              </a:lnSpc>
            </a:pPr>
            <a:r>
              <a:rPr lang="en-US" dirty="0"/>
              <a:t>Obtained using the Affymetrix Human U133a </a:t>
            </a:r>
            <a:r>
              <a:rPr lang="en-US" dirty="0" err="1"/>
              <a:t>GeneChips</a:t>
            </a:r>
            <a:r>
              <a:rPr lang="en-US" dirty="0"/>
              <a:t> from frozen tumor samples</a:t>
            </a:r>
          </a:p>
          <a:p>
            <a:pPr>
              <a:lnSpc>
                <a:spcPct val="150000"/>
              </a:lnSpc>
            </a:pPr>
            <a:r>
              <a:rPr lang="en-US" dirty="0"/>
              <a:t>Contains the expression levels of 12,634 genes from 255 breast cancer samples, in which 142 are recurrent tumor samples (positive samples) and 83 samples are non-recurrence samples (negative samples)</a:t>
            </a:r>
          </a:p>
        </p:txBody>
      </p:sp>
    </p:spTree>
    <p:extLst>
      <p:ext uri="{BB962C8B-B14F-4D97-AF65-F5344CB8AC3E}">
        <p14:creationId xmlns:p14="http://schemas.microsoft.com/office/powerpoint/2010/main" val="122655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351E3-3746-40F0-B02B-B9B66B68F578}"/>
              </a:ext>
            </a:extLst>
          </p:cNvPr>
          <p:cNvSpPr>
            <a:spLocks noGrp="1"/>
          </p:cNvSpPr>
          <p:nvPr>
            <p:ph type="title"/>
          </p:nvPr>
        </p:nvSpPr>
        <p:spPr/>
        <p:txBody>
          <a:bodyPr/>
          <a:lstStyle/>
          <a:p>
            <a:r>
              <a:rPr lang="fr-FR" dirty="0" err="1"/>
              <a:t>Testing</a:t>
            </a:r>
            <a:r>
              <a:rPr lang="fr-FR" dirty="0"/>
              <a:t> - Performance </a:t>
            </a:r>
            <a:r>
              <a:rPr lang="fr-FR" dirty="0" err="1"/>
              <a:t>Metrics</a:t>
            </a:r>
            <a:endParaRPr lang="fr-FR" dirty="0"/>
          </a:p>
        </p:txBody>
      </p:sp>
      <p:sp>
        <p:nvSpPr>
          <p:cNvPr id="3" name="Espace réservé du contenu 2">
            <a:extLst>
              <a:ext uri="{FF2B5EF4-FFF2-40B4-BE49-F238E27FC236}">
                <a16:creationId xmlns:a16="http://schemas.microsoft.com/office/drawing/2014/main" id="{EB804BEF-1F4C-499B-ACBE-782C6CC21C40}"/>
              </a:ext>
            </a:extLst>
          </p:cNvPr>
          <p:cNvSpPr>
            <a:spLocks noGrp="1"/>
          </p:cNvSpPr>
          <p:nvPr>
            <p:ph idx="1"/>
          </p:nvPr>
        </p:nvSpPr>
        <p:spPr>
          <a:xfrm>
            <a:off x="1371600" y="2286000"/>
            <a:ext cx="9601200" cy="3581400"/>
          </a:xfrm>
        </p:spPr>
        <p:txBody>
          <a:bodyPr/>
          <a:lstStyle/>
          <a:p>
            <a:pPr>
              <a:lnSpc>
                <a:spcPct val="150000"/>
              </a:lnSpc>
            </a:pPr>
            <a:r>
              <a:rPr lang="fr-FR" b="1" dirty="0"/>
              <a:t>Training </a:t>
            </a:r>
            <a:r>
              <a:rPr lang="fr-FR" b="1" dirty="0" err="1"/>
              <a:t>Accuracy</a:t>
            </a:r>
            <a:r>
              <a:rPr lang="fr-FR" b="1" dirty="0"/>
              <a:t>: </a:t>
            </a:r>
            <a:r>
              <a:rPr lang="fr-FR" dirty="0"/>
              <a:t>How close </a:t>
            </a:r>
            <a:r>
              <a:rPr lang="fr-FR" dirty="0" err="1"/>
              <a:t>it</a:t>
            </a:r>
            <a:r>
              <a:rPr lang="fr-FR" dirty="0"/>
              <a:t> </a:t>
            </a:r>
            <a:r>
              <a:rPr lang="fr-FR" dirty="0" err="1"/>
              <a:t>is</a:t>
            </a:r>
            <a:r>
              <a:rPr lang="fr-FR" dirty="0"/>
              <a:t> </a:t>
            </a:r>
            <a:r>
              <a:rPr lang="fr-FR" dirty="0" err="1"/>
              <a:t>comparing</a:t>
            </a:r>
            <a:r>
              <a:rPr lang="fr-FR" dirty="0"/>
              <a:t> to the model </a:t>
            </a:r>
            <a:r>
              <a:rPr lang="fr-FR" dirty="0" err="1"/>
              <a:t>built</a:t>
            </a:r>
            <a:r>
              <a:rPr lang="fr-FR" dirty="0"/>
              <a:t> by the non-</a:t>
            </a:r>
            <a:r>
              <a:rPr lang="fr-FR" dirty="0" err="1"/>
              <a:t>secure</a:t>
            </a:r>
            <a:r>
              <a:rPr lang="fr-FR" dirty="0"/>
              <a:t> </a:t>
            </a:r>
            <a:r>
              <a:rPr lang="fr-FR" dirty="0" err="1"/>
              <a:t>algorithm</a:t>
            </a:r>
            <a:endParaRPr lang="fr-FR" dirty="0"/>
          </a:p>
          <a:p>
            <a:pPr>
              <a:lnSpc>
                <a:spcPct val="150000"/>
              </a:lnSpc>
            </a:pPr>
            <a:r>
              <a:rPr lang="fr-FR" b="1" dirty="0"/>
              <a:t>Total running time: </a:t>
            </a:r>
            <a:r>
              <a:rPr lang="fr-FR" dirty="0" err="1"/>
              <a:t>Should</a:t>
            </a:r>
            <a:r>
              <a:rPr lang="fr-FR" dirty="0"/>
              <a:t> </a:t>
            </a:r>
            <a:r>
              <a:rPr lang="fr-FR" dirty="0" err="1"/>
              <a:t>only</a:t>
            </a:r>
            <a:r>
              <a:rPr lang="fr-FR" dirty="0"/>
              <a:t> run for up to 24h (</a:t>
            </a:r>
            <a:r>
              <a:rPr lang="fr-FR" dirty="0" err="1"/>
              <a:t>according</a:t>
            </a:r>
            <a:r>
              <a:rPr lang="fr-FR" dirty="0"/>
              <a:t> to IDASH guidelines)</a:t>
            </a:r>
          </a:p>
          <a:p>
            <a:pPr>
              <a:lnSpc>
                <a:spcPct val="150000"/>
              </a:lnSpc>
            </a:pPr>
            <a:r>
              <a:rPr lang="fr-FR" b="1" dirty="0"/>
              <a:t>Communication </a:t>
            </a:r>
            <a:r>
              <a:rPr lang="fr-FR" b="1" dirty="0" err="1"/>
              <a:t>cost</a:t>
            </a:r>
            <a:r>
              <a:rPr lang="fr-FR" b="1" dirty="0"/>
              <a:t>: </a:t>
            </a:r>
            <a:r>
              <a:rPr lang="fr-FR" dirty="0"/>
              <a:t>The rounds and sizes of data exchange </a:t>
            </a:r>
            <a:r>
              <a:rPr lang="fr-FR" dirty="0" err="1"/>
              <a:t>among</a:t>
            </a:r>
            <a:r>
              <a:rPr lang="fr-FR" dirty="0"/>
              <a:t> </a:t>
            </a:r>
            <a:r>
              <a:rPr lang="fr-FR" dirty="0" err="1"/>
              <a:t>computing</a:t>
            </a:r>
            <a:r>
              <a:rPr lang="fr-FR" dirty="0"/>
              <a:t> </a:t>
            </a:r>
            <a:r>
              <a:rPr lang="fr-FR" dirty="0" err="1"/>
              <a:t>nodes</a:t>
            </a:r>
            <a:r>
              <a:rPr lang="fr-FR" dirty="0"/>
              <a:t> in the SMC</a:t>
            </a:r>
          </a:p>
          <a:p>
            <a:pPr marL="0" indent="0">
              <a:lnSpc>
                <a:spcPct val="150000"/>
              </a:lnSpc>
              <a:buNone/>
            </a:pPr>
            <a:endParaRPr lang="fr-FR" dirty="0"/>
          </a:p>
        </p:txBody>
      </p:sp>
    </p:spTree>
    <p:extLst>
      <p:ext uri="{BB962C8B-B14F-4D97-AF65-F5344CB8AC3E}">
        <p14:creationId xmlns:p14="http://schemas.microsoft.com/office/powerpoint/2010/main" val="2269111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98CA5AE-F2E4-4A6F-B986-89804B1EC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53A115F-C8EB-483A-B1FF-CB8863DAF372}"/>
              </a:ext>
            </a:extLst>
          </p:cNvPr>
          <p:cNvSpPr>
            <a:spLocks noGrp="1"/>
          </p:cNvSpPr>
          <p:nvPr>
            <p:ph type="title"/>
          </p:nvPr>
        </p:nvSpPr>
        <p:spPr>
          <a:xfrm>
            <a:off x="784743" y="685800"/>
            <a:ext cx="5793475" cy="1485900"/>
          </a:xfrm>
        </p:spPr>
        <p:txBody>
          <a:bodyPr>
            <a:normAutofit/>
          </a:bodyPr>
          <a:lstStyle/>
          <a:p>
            <a:r>
              <a:rPr lang="fr-FR" dirty="0"/>
              <a:t>Our SMPC</a:t>
            </a:r>
          </a:p>
        </p:txBody>
      </p:sp>
      <p:sp>
        <p:nvSpPr>
          <p:cNvPr id="3" name="Espace réservé du contenu 2">
            <a:extLst>
              <a:ext uri="{FF2B5EF4-FFF2-40B4-BE49-F238E27FC236}">
                <a16:creationId xmlns:a16="http://schemas.microsoft.com/office/drawing/2014/main" id="{4CF8EC6A-1118-41B3-B39E-F7B96593815C}"/>
              </a:ext>
            </a:extLst>
          </p:cNvPr>
          <p:cNvSpPr>
            <a:spLocks noGrp="1"/>
          </p:cNvSpPr>
          <p:nvPr>
            <p:ph idx="1"/>
          </p:nvPr>
        </p:nvSpPr>
        <p:spPr>
          <a:xfrm>
            <a:off x="784743" y="2286000"/>
            <a:ext cx="5793475" cy="3581400"/>
          </a:xfrm>
        </p:spPr>
        <p:txBody>
          <a:bodyPr>
            <a:normAutofit/>
          </a:bodyPr>
          <a:lstStyle/>
          <a:p>
            <a:r>
              <a:rPr lang="en-US" dirty="0"/>
              <a:t>Consists of private additive sharing</a:t>
            </a:r>
          </a:p>
          <a:p>
            <a:r>
              <a:rPr lang="en-US" dirty="0"/>
              <a:t>Relies on the crypto protocols </a:t>
            </a:r>
            <a:r>
              <a:rPr lang="en-US" u="sng" dirty="0"/>
              <a:t>SPDZ</a:t>
            </a:r>
            <a:r>
              <a:rPr lang="en-US" dirty="0"/>
              <a:t> [1] and </a:t>
            </a:r>
            <a:r>
              <a:rPr lang="en-US" u="sng" dirty="0" err="1"/>
              <a:t>SecureNN</a:t>
            </a:r>
            <a:r>
              <a:rPr lang="en-US" dirty="0"/>
              <a:t> [2]</a:t>
            </a:r>
            <a:endParaRPr lang="en-US" u="sng" dirty="0"/>
          </a:p>
          <a:p>
            <a:endParaRPr lang="en-US" u="sng" dirty="0"/>
          </a:p>
        </p:txBody>
      </p:sp>
      <p:pic>
        <p:nvPicPr>
          <p:cNvPr id="1026" name="Picture 2" descr="Image result for private additive sharing">
            <a:extLst>
              <a:ext uri="{FF2B5EF4-FFF2-40B4-BE49-F238E27FC236}">
                <a16:creationId xmlns:a16="http://schemas.microsoft.com/office/drawing/2014/main" id="{58FEA479-7C2E-4B91-BF8D-77A2E4A3F4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2" r="20747"/>
          <a:stretch/>
        </p:blipFill>
        <p:spPr bwMode="auto">
          <a:xfrm>
            <a:off x="7612260" y="-1"/>
            <a:ext cx="4579740" cy="3438457"/>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E67E3959-D0D8-49DB-A48B-CE4FC3687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mage 3">
            <a:extLst>
              <a:ext uri="{FF2B5EF4-FFF2-40B4-BE49-F238E27FC236}">
                <a16:creationId xmlns:a16="http://schemas.microsoft.com/office/drawing/2014/main" id="{1CC53D37-5506-4126-9C6A-A2C0AF241A16}"/>
              </a:ext>
            </a:extLst>
          </p:cNvPr>
          <p:cNvPicPr>
            <a:picLocks noChangeAspect="1"/>
          </p:cNvPicPr>
          <p:nvPr/>
        </p:nvPicPr>
        <p:blipFill rotWithShape="1">
          <a:blip r:embed="rId4"/>
          <a:srcRect t="1157" r="-3" b="-3"/>
          <a:stretch/>
        </p:blipFill>
        <p:spPr>
          <a:xfrm>
            <a:off x="7612260" y="3438457"/>
            <a:ext cx="4579739" cy="3429000"/>
          </a:xfrm>
          <a:prstGeom prst="rect">
            <a:avLst/>
          </a:prstGeom>
        </p:spPr>
      </p:pic>
    </p:spTree>
    <p:extLst>
      <p:ext uri="{BB962C8B-B14F-4D97-AF65-F5344CB8AC3E}">
        <p14:creationId xmlns:p14="http://schemas.microsoft.com/office/powerpoint/2010/main" val="131761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6563BCA6-3A1D-466B-BE1F-5A559C207EAE}"/>
              </a:ext>
            </a:extLst>
          </p:cNvPr>
          <p:cNvPicPr>
            <a:picLocks noChangeAspect="1"/>
          </p:cNvPicPr>
          <p:nvPr/>
        </p:nvPicPr>
        <p:blipFill>
          <a:blip r:embed="rId3"/>
          <a:stretch>
            <a:fillRect/>
          </a:stretch>
        </p:blipFill>
        <p:spPr>
          <a:xfrm>
            <a:off x="693680" y="640080"/>
            <a:ext cx="6781569" cy="5577840"/>
          </a:xfrm>
          <a:prstGeom prst="rect">
            <a:avLst/>
          </a:prstGeom>
        </p:spPr>
      </p:pic>
      <p:sp>
        <p:nvSpPr>
          <p:cNvPr id="16"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re 1">
            <a:extLst>
              <a:ext uri="{FF2B5EF4-FFF2-40B4-BE49-F238E27FC236}">
                <a16:creationId xmlns:a16="http://schemas.microsoft.com/office/drawing/2014/main" id="{EC96A2AA-A9E2-41BB-B1DF-440A51B29DE4}"/>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4800" cap="all"/>
              <a:t>Our Setting</a:t>
            </a:r>
          </a:p>
        </p:txBody>
      </p:sp>
    </p:spTree>
    <p:extLst>
      <p:ext uri="{BB962C8B-B14F-4D97-AF65-F5344CB8AC3E}">
        <p14:creationId xmlns:p14="http://schemas.microsoft.com/office/powerpoint/2010/main" val="47577888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Words>
  <Application>Microsoft Office PowerPoint</Application>
  <PresentationFormat>Grand écran</PresentationFormat>
  <Paragraphs>73</Paragraphs>
  <Slides>17</Slides>
  <Notes>3</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17</vt:i4>
      </vt:variant>
    </vt:vector>
  </HeadingPairs>
  <TitlesOfParts>
    <vt:vector size="20" baseType="lpstr">
      <vt:lpstr>Calibri</vt:lpstr>
      <vt:lpstr>Franklin Gothic Book</vt:lpstr>
      <vt:lpstr>Cadrage</vt:lpstr>
      <vt:lpstr>Mlaas - Secure Multi-party computation</vt:lpstr>
      <vt:lpstr>Outline</vt:lpstr>
      <vt:lpstr>Background and Motivation</vt:lpstr>
      <vt:lpstr>IDASH PRIVACY &amp; SECURITY WORKSHOP 2019 – secure genome analysis competition</vt:lpstr>
      <vt:lpstr>Functional Requirements</vt:lpstr>
      <vt:lpstr>The DataSet: GSE2034 [3,4,5]</vt:lpstr>
      <vt:lpstr>Testing - Performance Metrics</vt:lpstr>
      <vt:lpstr>Our SMPC</vt:lpstr>
      <vt:lpstr>Our Setting</vt:lpstr>
      <vt:lpstr>Our Code</vt:lpstr>
      <vt:lpstr>Our Deep Learning Model</vt:lpstr>
      <vt:lpstr>Our Deep Learning Model</vt:lpstr>
      <vt:lpstr>Results</vt:lpstr>
      <vt:lpstr>Results</vt:lpstr>
      <vt:lpstr>Limitations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Mlaas - Secure Multi-party computation</dc:title>
  <dc:creator>Logan White</dc:creator>
  <cp:lastModifiedBy>Logan White</cp:lastModifiedBy>
  <cp:revision>1</cp:revision>
  <dcterms:created xsi:type="dcterms:W3CDTF">2019-11-19T06:36:17Z</dcterms:created>
  <dcterms:modified xsi:type="dcterms:W3CDTF">2019-11-19T06:36:23Z</dcterms:modified>
</cp:coreProperties>
</file>