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74" r:id="rId11"/>
    <p:sldId id="269" r:id="rId12"/>
    <p:sldId id="265" r:id="rId13"/>
    <p:sldId id="266" r:id="rId14"/>
    <p:sldId id="267" r:id="rId15"/>
    <p:sldId id="268" r:id="rId16"/>
    <p:sldId id="270" r:id="rId17"/>
    <p:sldId id="273" r:id="rId18"/>
    <p:sldId id="275"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62C4DB-836C-4179-A842-04CF2288F5A2}">
          <p14:sldIdLst>
            <p14:sldId id="256"/>
            <p14:sldId id="257"/>
            <p14:sldId id="258"/>
            <p14:sldId id="260"/>
            <p14:sldId id="259"/>
            <p14:sldId id="261"/>
            <p14:sldId id="262"/>
            <p14:sldId id="263"/>
            <p14:sldId id="264"/>
            <p14:sldId id="274"/>
            <p14:sldId id="269"/>
          </p14:sldIdLst>
        </p14:section>
        <p14:section name="Untitled Section" id="{483FC8B8-3085-4F20-B8E8-DA7C814F36EB}">
          <p14:sldIdLst>
            <p14:sldId id="265"/>
            <p14:sldId id="266"/>
            <p14:sldId id="267"/>
            <p14:sldId id="268"/>
            <p14:sldId id="270"/>
            <p14:sldId id="273"/>
            <p14:sldId id="275"/>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103A-F713-4E56-6088-62D4371046E8}"/>
              </a:ext>
            </a:extLst>
          </p:cNvPr>
          <p:cNvSpPr>
            <a:spLocks noGrp="1"/>
          </p:cNvSpPr>
          <p:nvPr>
            <p:ph type="ctrTitle"/>
          </p:nvPr>
        </p:nvSpPr>
        <p:spPr>
          <a:xfrm>
            <a:off x="1154955" y="998720"/>
            <a:ext cx="7653143" cy="3293467"/>
          </a:xfrm>
        </p:spPr>
        <p:txBody>
          <a:bodyPr/>
          <a:lstStyle/>
          <a:p>
            <a:r>
              <a:rPr lang="en-US" sz="4000" dirty="0"/>
              <a:t>Secure Medical Data Sharing and Storage with Identity-Based Encryption </a:t>
            </a:r>
            <a:endParaRPr lang="en-IN" sz="4000" dirty="0"/>
          </a:p>
        </p:txBody>
      </p:sp>
    </p:spTree>
    <p:extLst>
      <p:ext uri="{BB962C8B-B14F-4D97-AF65-F5344CB8AC3E}">
        <p14:creationId xmlns:p14="http://schemas.microsoft.com/office/powerpoint/2010/main" val="2219064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CE24-8474-78A9-F677-717869EB5A11}"/>
              </a:ext>
            </a:extLst>
          </p:cNvPr>
          <p:cNvSpPr>
            <a:spLocks noGrp="1"/>
          </p:cNvSpPr>
          <p:nvPr>
            <p:ph type="title"/>
          </p:nvPr>
        </p:nvSpPr>
        <p:spPr/>
        <p:txBody>
          <a:bodyPr/>
          <a:lstStyle/>
          <a:p>
            <a:r>
              <a:rPr lang="en-IN" sz="2800" dirty="0"/>
              <a:t>Decryption (contd.)</a:t>
            </a:r>
          </a:p>
        </p:txBody>
      </p:sp>
      <p:sp>
        <p:nvSpPr>
          <p:cNvPr id="3" name="Content Placeholder 2">
            <a:extLst>
              <a:ext uri="{FF2B5EF4-FFF2-40B4-BE49-F238E27FC236}">
                <a16:creationId xmlns:a16="http://schemas.microsoft.com/office/drawing/2014/main" id="{D8DC7327-0945-8B89-265E-B2600931AC55}"/>
              </a:ext>
            </a:extLst>
          </p:cNvPr>
          <p:cNvSpPr>
            <a:spLocks noGrp="1"/>
          </p:cNvSpPr>
          <p:nvPr>
            <p:ph idx="1"/>
          </p:nvPr>
        </p:nvSpPr>
        <p:spPr/>
        <p:txBody>
          <a:bodyPr/>
          <a:lstStyle/>
          <a:p>
            <a:r>
              <a:rPr lang="en-US" dirty="0"/>
              <a:t>m </a:t>
            </a:r>
            <a:r>
              <a:rPr lang="en-US" dirty="0" err="1"/>
              <a:t>xor</a:t>
            </a:r>
            <a:r>
              <a:rPr lang="en-US" dirty="0"/>
              <a:t> Hash2(bilinear pair (Hash1(Identity) , </a:t>
            </a:r>
            <a:r>
              <a:rPr lang="en-US" dirty="0" err="1"/>
              <a:t>g^x</a:t>
            </a:r>
            <a:r>
              <a:rPr lang="en-US" dirty="0"/>
              <a:t>)^r) </a:t>
            </a:r>
            <a:r>
              <a:rPr lang="en-US" dirty="0" err="1"/>
              <a:t>xor</a:t>
            </a:r>
            <a:r>
              <a:rPr lang="en-US" dirty="0"/>
              <a:t> Hash2(bilinear Pair((Hash1(Identity))^x , </a:t>
            </a:r>
            <a:r>
              <a:rPr lang="en-US" dirty="0" err="1"/>
              <a:t>g^r</a:t>
            </a:r>
            <a:r>
              <a:rPr lang="en-US" dirty="0"/>
              <a:t>))</a:t>
            </a:r>
          </a:p>
          <a:p>
            <a:endParaRPr lang="en-US" dirty="0"/>
          </a:p>
          <a:p>
            <a:r>
              <a:rPr lang="en-US" dirty="0"/>
              <a:t>m </a:t>
            </a:r>
            <a:r>
              <a:rPr lang="en-US" dirty="0" err="1"/>
              <a:t>xor</a:t>
            </a:r>
            <a:r>
              <a:rPr lang="en-US" dirty="0"/>
              <a:t> Hash2(bilinear pair (Hash1(Identity) , g)^</a:t>
            </a:r>
            <a:r>
              <a:rPr lang="en-US" dirty="0" err="1"/>
              <a:t>xr</a:t>
            </a:r>
            <a:r>
              <a:rPr lang="en-US" dirty="0"/>
              <a:t>) </a:t>
            </a:r>
            <a:r>
              <a:rPr lang="en-US" dirty="0" err="1"/>
              <a:t>xor</a:t>
            </a:r>
            <a:r>
              <a:rPr lang="en-US" dirty="0"/>
              <a:t> </a:t>
            </a:r>
            <a:r>
              <a:rPr lang="en-US" dirty="0" err="1"/>
              <a:t>xor</a:t>
            </a:r>
            <a:r>
              <a:rPr lang="en-US" dirty="0"/>
              <a:t> Hash2(bilinear Pair((Hash1(Identity)) , g)^</a:t>
            </a:r>
            <a:r>
              <a:rPr lang="en-US" dirty="0" err="1"/>
              <a:t>xr</a:t>
            </a:r>
            <a:r>
              <a:rPr lang="en-US" dirty="0"/>
              <a:t>)</a:t>
            </a:r>
          </a:p>
          <a:p>
            <a:endParaRPr lang="en-US" dirty="0"/>
          </a:p>
          <a:p>
            <a:r>
              <a:rPr lang="en-US" dirty="0"/>
              <a:t>m , the original message is decrypted this way.</a:t>
            </a:r>
          </a:p>
          <a:p>
            <a:endParaRPr lang="en-IN" dirty="0"/>
          </a:p>
        </p:txBody>
      </p:sp>
    </p:spTree>
    <p:extLst>
      <p:ext uri="{BB962C8B-B14F-4D97-AF65-F5344CB8AC3E}">
        <p14:creationId xmlns:p14="http://schemas.microsoft.com/office/powerpoint/2010/main" val="258925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9027-976F-77AD-4A1C-2EB2B07C4E7C}"/>
              </a:ext>
            </a:extLst>
          </p:cNvPr>
          <p:cNvSpPr>
            <a:spLocks noGrp="1"/>
          </p:cNvSpPr>
          <p:nvPr>
            <p:ph type="title"/>
          </p:nvPr>
        </p:nvSpPr>
        <p:spPr/>
        <p:txBody>
          <a:bodyPr/>
          <a:lstStyle/>
          <a:p>
            <a:r>
              <a:rPr lang="en-IN" sz="2800" dirty="0"/>
              <a:t>Technology and Library Used</a:t>
            </a:r>
          </a:p>
        </p:txBody>
      </p:sp>
      <p:sp>
        <p:nvSpPr>
          <p:cNvPr id="3" name="Content Placeholder 2">
            <a:extLst>
              <a:ext uri="{FF2B5EF4-FFF2-40B4-BE49-F238E27FC236}">
                <a16:creationId xmlns:a16="http://schemas.microsoft.com/office/drawing/2014/main" id="{979B96C4-E2A6-717F-6CA3-9051886D902C}"/>
              </a:ext>
            </a:extLst>
          </p:cNvPr>
          <p:cNvSpPr>
            <a:spLocks noGrp="1"/>
          </p:cNvSpPr>
          <p:nvPr>
            <p:ph idx="1"/>
          </p:nvPr>
        </p:nvSpPr>
        <p:spPr/>
        <p:txBody>
          <a:bodyPr/>
          <a:lstStyle/>
          <a:p>
            <a:r>
              <a:rPr lang="en-IN" dirty="0" err="1"/>
              <a:t>Tecnnology</a:t>
            </a:r>
            <a:r>
              <a:rPr lang="en-IN" dirty="0"/>
              <a:t> Stack : Spring Boot a popular Java based framework.</a:t>
            </a:r>
          </a:p>
          <a:p>
            <a:endParaRPr lang="en-IN" dirty="0"/>
          </a:p>
          <a:p>
            <a:r>
              <a:rPr lang="en-IN" dirty="0"/>
              <a:t>Database : </a:t>
            </a:r>
            <a:r>
              <a:rPr lang="en-IN" dirty="0" err="1"/>
              <a:t>Mysql</a:t>
            </a:r>
            <a:r>
              <a:rPr lang="en-IN" dirty="0"/>
              <a:t> server is used for storing encrypted data.</a:t>
            </a:r>
          </a:p>
          <a:p>
            <a:endParaRPr lang="en-IN" dirty="0"/>
          </a:p>
          <a:p>
            <a:r>
              <a:rPr lang="en-IN" dirty="0"/>
              <a:t>Library : </a:t>
            </a:r>
            <a:r>
              <a:rPr lang="en-IN" dirty="0" err="1"/>
              <a:t>jpbc</a:t>
            </a:r>
            <a:r>
              <a:rPr lang="en-IN" dirty="0"/>
              <a:t> (java pairing based cryptography) is used to perform IBE algorithm</a:t>
            </a:r>
          </a:p>
        </p:txBody>
      </p:sp>
    </p:spTree>
    <p:extLst>
      <p:ext uri="{BB962C8B-B14F-4D97-AF65-F5344CB8AC3E}">
        <p14:creationId xmlns:p14="http://schemas.microsoft.com/office/powerpoint/2010/main" val="87883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4758-C121-7A63-D74D-1B5CE0CCFC44}"/>
              </a:ext>
            </a:extLst>
          </p:cNvPr>
          <p:cNvSpPr>
            <a:spLocks noGrp="1"/>
          </p:cNvSpPr>
          <p:nvPr>
            <p:ph type="title"/>
          </p:nvPr>
        </p:nvSpPr>
        <p:spPr/>
        <p:txBody>
          <a:bodyPr/>
          <a:lstStyle/>
          <a:p>
            <a:r>
              <a:rPr lang="en-IN" sz="2800" dirty="0"/>
              <a:t>Results</a:t>
            </a:r>
          </a:p>
        </p:txBody>
      </p:sp>
      <p:pic>
        <p:nvPicPr>
          <p:cNvPr id="5" name="Content Placeholder 4" descr="A screen shot of a computer code">
            <a:extLst>
              <a:ext uri="{FF2B5EF4-FFF2-40B4-BE49-F238E27FC236}">
                <a16:creationId xmlns:a16="http://schemas.microsoft.com/office/drawing/2014/main" id="{81F22D3A-5064-D612-2D61-D8EFEED9AEEE}"/>
              </a:ext>
            </a:extLst>
          </p:cNvPr>
          <p:cNvPicPr>
            <a:picLocks noGrp="1" noChangeAspect="1"/>
          </p:cNvPicPr>
          <p:nvPr>
            <p:ph idx="1"/>
          </p:nvPr>
        </p:nvPicPr>
        <p:blipFill>
          <a:blip r:embed="rId2"/>
          <a:stretch>
            <a:fillRect/>
          </a:stretch>
        </p:blipFill>
        <p:spPr>
          <a:xfrm>
            <a:off x="612100" y="2834803"/>
            <a:ext cx="10967799" cy="3469407"/>
          </a:xfrm>
        </p:spPr>
      </p:pic>
    </p:spTree>
    <p:extLst>
      <p:ext uri="{BB962C8B-B14F-4D97-AF65-F5344CB8AC3E}">
        <p14:creationId xmlns:p14="http://schemas.microsoft.com/office/powerpoint/2010/main" val="378279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F4EB-DA41-2F06-0238-EF69024CFA90}"/>
              </a:ext>
            </a:extLst>
          </p:cNvPr>
          <p:cNvSpPr>
            <a:spLocks noGrp="1"/>
          </p:cNvSpPr>
          <p:nvPr>
            <p:ph type="title"/>
          </p:nvPr>
        </p:nvSpPr>
        <p:spPr/>
        <p:txBody>
          <a:bodyPr/>
          <a:lstStyle/>
          <a:p>
            <a:r>
              <a:rPr lang="en-IN" sz="2800" dirty="0"/>
              <a:t>Results (Contd.)</a:t>
            </a:r>
          </a:p>
        </p:txBody>
      </p:sp>
      <p:pic>
        <p:nvPicPr>
          <p:cNvPr id="5" name="Content Placeholder 4" descr="A computer screen shot of a program code">
            <a:extLst>
              <a:ext uri="{FF2B5EF4-FFF2-40B4-BE49-F238E27FC236}">
                <a16:creationId xmlns:a16="http://schemas.microsoft.com/office/drawing/2014/main" id="{AA694EE2-3C4A-EFFE-9AE5-AF426C609476}"/>
              </a:ext>
            </a:extLst>
          </p:cNvPr>
          <p:cNvPicPr>
            <a:picLocks noGrp="1" noChangeAspect="1"/>
          </p:cNvPicPr>
          <p:nvPr>
            <p:ph idx="1"/>
          </p:nvPr>
        </p:nvPicPr>
        <p:blipFill>
          <a:blip r:embed="rId2"/>
          <a:stretch>
            <a:fillRect/>
          </a:stretch>
        </p:blipFill>
        <p:spPr>
          <a:xfrm>
            <a:off x="522389" y="2556588"/>
            <a:ext cx="10773996" cy="3956179"/>
          </a:xfrm>
        </p:spPr>
      </p:pic>
    </p:spTree>
    <p:extLst>
      <p:ext uri="{BB962C8B-B14F-4D97-AF65-F5344CB8AC3E}">
        <p14:creationId xmlns:p14="http://schemas.microsoft.com/office/powerpoint/2010/main" val="377179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8B43-4847-423F-5C42-7B21C1DDFB05}"/>
              </a:ext>
            </a:extLst>
          </p:cNvPr>
          <p:cNvSpPr>
            <a:spLocks noGrp="1"/>
          </p:cNvSpPr>
          <p:nvPr>
            <p:ph type="title"/>
          </p:nvPr>
        </p:nvSpPr>
        <p:spPr/>
        <p:txBody>
          <a:bodyPr/>
          <a:lstStyle/>
          <a:p>
            <a:r>
              <a:rPr lang="en-IN" sz="2800" dirty="0"/>
              <a:t>Results (Contd.)</a:t>
            </a:r>
          </a:p>
        </p:txBody>
      </p:sp>
      <p:pic>
        <p:nvPicPr>
          <p:cNvPr id="5" name="Content Placeholder 4" descr="A screen shot of a computer code">
            <a:extLst>
              <a:ext uri="{FF2B5EF4-FFF2-40B4-BE49-F238E27FC236}">
                <a16:creationId xmlns:a16="http://schemas.microsoft.com/office/drawing/2014/main" id="{B0001E6C-88A8-E69F-76C8-B424632B5703}"/>
              </a:ext>
            </a:extLst>
          </p:cNvPr>
          <p:cNvPicPr>
            <a:picLocks noGrp="1" noChangeAspect="1"/>
          </p:cNvPicPr>
          <p:nvPr>
            <p:ph idx="1"/>
          </p:nvPr>
        </p:nvPicPr>
        <p:blipFill>
          <a:blip r:embed="rId2"/>
          <a:stretch>
            <a:fillRect/>
          </a:stretch>
        </p:blipFill>
        <p:spPr>
          <a:xfrm>
            <a:off x="475861" y="2668807"/>
            <a:ext cx="11178074" cy="3955927"/>
          </a:xfrm>
        </p:spPr>
      </p:pic>
    </p:spTree>
    <p:extLst>
      <p:ext uri="{BB962C8B-B14F-4D97-AF65-F5344CB8AC3E}">
        <p14:creationId xmlns:p14="http://schemas.microsoft.com/office/powerpoint/2010/main" val="79637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C477-BEE4-6155-F87A-3B5EEDA81B18}"/>
              </a:ext>
            </a:extLst>
          </p:cNvPr>
          <p:cNvSpPr>
            <a:spLocks noGrp="1"/>
          </p:cNvSpPr>
          <p:nvPr>
            <p:ph type="title"/>
          </p:nvPr>
        </p:nvSpPr>
        <p:spPr/>
        <p:txBody>
          <a:bodyPr/>
          <a:lstStyle/>
          <a:p>
            <a:r>
              <a:rPr lang="en-IN" sz="2800" dirty="0"/>
              <a:t>Results (Contd.)</a:t>
            </a:r>
          </a:p>
        </p:txBody>
      </p:sp>
      <p:pic>
        <p:nvPicPr>
          <p:cNvPr id="5" name="Content Placeholder 4" descr="A screen shot of a computer program">
            <a:extLst>
              <a:ext uri="{FF2B5EF4-FFF2-40B4-BE49-F238E27FC236}">
                <a16:creationId xmlns:a16="http://schemas.microsoft.com/office/drawing/2014/main" id="{7D9689DC-96A6-90E8-B471-611CA4469329}"/>
              </a:ext>
            </a:extLst>
          </p:cNvPr>
          <p:cNvPicPr>
            <a:picLocks noGrp="1" noChangeAspect="1"/>
          </p:cNvPicPr>
          <p:nvPr>
            <p:ph idx="1"/>
          </p:nvPr>
        </p:nvPicPr>
        <p:blipFill>
          <a:blip r:embed="rId2"/>
          <a:stretch>
            <a:fillRect/>
          </a:stretch>
        </p:blipFill>
        <p:spPr>
          <a:xfrm>
            <a:off x="569167" y="2304661"/>
            <a:ext cx="10692882" cy="4553339"/>
          </a:xfrm>
        </p:spPr>
      </p:pic>
    </p:spTree>
    <p:extLst>
      <p:ext uri="{BB962C8B-B14F-4D97-AF65-F5344CB8AC3E}">
        <p14:creationId xmlns:p14="http://schemas.microsoft.com/office/powerpoint/2010/main" val="282701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F90D-E286-7B27-9D05-2B10F961F2B4}"/>
              </a:ext>
            </a:extLst>
          </p:cNvPr>
          <p:cNvSpPr>
            <a:spLocks noGrp="1"/>
          </p:cNvSpPr>
          <p:nvPr>
            <p:ph type="title"/>
          </p:nvPr>
        </p:nvSpPr>
        <p:spPr/>
        <p:txBody>
          <a:bodyPr/>
          <a:lstStyle/>
          <a:p>
            <a:r>
              <a:rPr lang="en-IN" sz="2800" dirty="0"/>
              <a:t>Results (Contd.)</a:t>
            </a:r>
          </a:p>
        </p:txBody>
      </p:sp>
      <p:pic>
        <p:nvPicPr>
          <p:cNvPr id="5" name="Content Placeholder 4" descr="A screen shot of a computer">
            <a:extLst>
              <a:ext uri="{FF2B5EF4-FFF2-40B4-BE49-F238E27FC236}">
                <a16:creationId xmlns:a16="http://schemas.microsoft.com/office/drawing/2014/main" id="{9259C48F-A0C2-E2B3-C877-EB172B2B27EF}"/>
              </a:ext>
            </a:extLst>
          </p:cNvPr>
          <p:cNvPicPr>
            <a:picLocks noGrp="1" noChangeAspect="1"/>
          </p:cNvPicPr>
          <p:nvPr>
            <p:ph idx="1"/>
          </p:nvPr>
        </p:nvPicPr>
        <p:blipFill>
          <a:blip r:embed="rId2"/>
          <a:stretch>
            <a:fillRect/>
          </a:stretch>
        </p:blipFill>
        <p:spPr>
          <a:xfrm>
            <a:off x="503854" y="2528596"/>
            <a:ext cx="10226350" cy="3993502"/>
          </a:xfrm>
        </p:spPr>
      </p:pic>
    </p:spTree>
    <p:extLst>
      <p:ext uri="{BB962C8B-B14F-4D97-AF65-F5344CB8AC3E}">
        <p14:creationId xmlns:p14="http://schemas.microsoft.com/office/powerpoint/2010/main" val="25257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96C8-302D-1948-262F-C3ECE336B6DE}"/>
              </a:ext>
            </a:extLst>
          </p:cNvPr>
          <p:cNvSpPr>
            <a:spLocks noGrp="1"/>
          </p:cNvSpPr>
          <p:nvPr>
            <p:ph type="title"/>
          </p:nvPr>
        </p:nvSpPr>
        <p:spPr/>
        <p:txBody>
          <a:bodyPr/>
          <a:lstStyle/>
          <a:p>
            <a:r>
              <a:rPr lang="en-IN" sz="2800" dirty="0"/>
              <a:t>Application Framework</a:t>
            </a:r>
          </a:p>
        </p:txBody>
      </p:sp>
      <p:sp>
        <p:nvSpPr>
          <p:cNvPr id="3" name="Content Placeholder 2">
            <a:extLst>
              <a:ext uri="{FF2B5EF4-FFF2-40B4-BE49-F238E27FC236}">
                <a16:creationId xmlns:a16="http://schemas.microsoft.com/office/drawing/2014/main" id="{20B75E20-9558-EBA3-E3F1-58DA3B540813}"/>
              </a:ext>
            </a:extLst>
          </p:cNvPr>
          <p:cNvSpPr>
            <a:spLocks noGrp="1"/>
          </p:cNvSpPr>
          <p:nvPr>
            <p:ph idx="1"/>
          </p:nvPr>
        </p:nvSpPr>
        <p:spPr/>
        <p:txBody>
          <a:bodyPr>
            <a:normAutofit/>
          </a:bodyPr>
          <a:lstStyle/>
          <a:p>
            <a:pPr algn="l"/>
            <a:r>
              <a:rPr lang="en-US" sz="1800" b="0" i="0" u="none" strike="noStrike" baseline="0" dirty="0"/>
              <a:t>The implementation of our secure medical data sharing and storage system is centered around a user-friendly application </a:t>
            </a:r>
            <a:r>
              <a:rPr lang="en-IN" sz="1800" b="0" i="0" u="none" strike="noStrike" baseline="0" dirty="0"/>
              <a:t>framework.</a:t>
            </a:r>
          </a:p>
          <a:p>
            <a:pPr algn="l"/>
            <a:endParaRPr lang="en-IN" dirty="0"/>
          </a:p>
          <a:p>
            <a:pPr algn="l"/>
            <a:r>
              <a:rPr lang="en-IN" sz="1800" b="0" i="0" u="none" strike="noStrike" baseline="0" dirty="0"/>
              <a:t>User Authentication: </a:t>
            </a:r>
            <a:r>
              <a:rPr lang="en-US" sz="1800" b="0" i="0" u="none" strike="noStrike" baseline="0" dirty="0"/>
              <a:t>The first step in our system is user authentication. Users, including end-users and hospital authorities, are required to log in using their unique </a:t>
            </a:r>
            <a:r>
              <a:rPr lang="en-IN" sz="1800" b="0" i="0" u="none" strike="noStrike" baseline="0" dirty="0"/>
              <a:t>email addresses.</a:t>
            </a:r>
          </a:p>
          <a:p>
            <a:pPr algn="l"/>
            <a:endParaRPr lang="en-IN" dirty="0"/>
          </a:p>
          <a:p>
            <a:pPr algn="l"/>
            <a:r>
              <a:rPr lang="en-US" sz="1800" b="0" i="0" u="none" strike="noStrike" baseline="0" dirty="0"/>
              <a:t>Data Upload: Once authenticated, users can upload medical data reports to the system. This is a straightforward process that involves specifying the </a:t>
            </a:r>
            <a:r>
              <a:rPr lang="en-IN" sz="1800" b="0" i="0" u="none" strike="noStrike" baseline="0" dirty="0"/>
              <a:t>recipient’s email address.</a:t>
            </a:r>
            <a:endParaRPr lang="en-IN" dirty="0"/>
          </a:p>
        </p:txBody>
      </p:sp>
    </p:spTree>
    <p:extLst>
      <p:ext uri="{BB962C8B-B14F-4D97-AF65-F5344CB8AC3E}">
        <p14:creationId xmlns:p14="http://schemas.microsoft.com/office/powerpoint/2010/main" val="186409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3A0D-AA46-331D-9856-71318C3A2BFC}"/>
              </a:ext>
            </a:extLst>
          </p:cNvPr>
          <p:cNvSpPr>
            <a:spLocks noGrp="1"/>
          </p:cNvSpPr>
          <p:nvPr>
            <p:ph type="title"/>
          </p:nvPr>
        </p:nvSpPr>
        <p:spPr/>
        <p:txBody>
          <a:bodyPr/>
          <a:lstStyle/>
          <a:p>
            <a:r>
              <a:rPr lang="en-IN" sz="2800" dirty="0"/>
              <a:t>Application Framework (Contd.)</a:t>
            </a:r>
          </a:p>
        </p:txBody>
      </p:sp>
      <p:sp>
        <p:nvSpPr>
          <p:cNvPr id="3" name="Content Placeholder 2">
            <a:extLst>
              <a:ext uri="{FF2B5EF4-FFF2-40B4-BE49-F238E27FC236}">
                <a16:creationId xmlns:a16="http://schemas.microsoft.com/office/drawing/2014/main" id="{E2087BCB-C408-09B5-02F9-49FB21916637}"/>
              </a:ext>
            </a:extLst>
          </p:cNvPr>
          <p:cNvSpPr>
            <a:spLocks noGrp="1"/>
          </p:cNvSpPr>
          <p:nvPr>
            <p:ph idx="1"/>
          </p:nvPr>
        </p:nvSpPr>
        <p:spPr/>
        <p:txBody>
          <a:bodyPr>
            <a:normAutofit/>
          </a:bodyPr>
          <a:lstStyle/>
          <a:p>
            <a:pPr algn="l"/>
            <a:r>
              <a:rPr lang="en-IN" sz="1800" b="0" i="0" u="none" strike="noStrike" baseline="0" dirty="0"/>
              <a:t>Data Encryption : </a:t>
            </a:r>
            <a:r>
              <a:rPr lang="en-US" sz="1800" b="0" i="0" u="none" strike="noStrike" baseline="0" dirty="0"/>
              <a:t>Our system leverages Identity-Based Encryption (IBE) to enable secure </a:t>
            </a:r>
            <a:r>
              <a:rPr lang="en-IN" sz="1800" b="0" i="0" u="none" strike="noStrike" baseline="0" dirty="0"/>
              <a:t>and efficient data sharing using </a:t>
            </a:r>
            <a:r>
              <a:rPr lang="en-IN" sz="1800" b="0" i="0" u="none" strike="noStrike" baseline="0" dirty="0" err="1"/>
              <a:t>Boneh</a:t>
            </a:r>
            <a:r>
              <a:rPr lang="en-IN" sz="1800" b="0" i="0" u="none" strike="noStrike" baseline="0" dirty="0"/>
              <a:t>-Franklin IBE scheme.</a:t>
            </a:r>
            <a:r>
              <a:rPr lang="en-US" sz="1800" b="0" i="0" u="none" strike="noStrike" baseline="0" dirty="0">
                <a:latin typeface="NimbusRomNo9L-Regu"/>
              </a:rPr>
              <a:t> </a:t>
            </a:r>
            <a:r>
              <a:rPr lang="en-US" sz="1800" b="0" i="0" u="none" strike="noStrike" baseline="0" dirty="0"/>
              <a:t>Before the data is stored in our system, it is encrypted using the recipient’s email-based public key. This encryption ensures that the data remains confidential during storage and transit.</a:t>
            </a:r>
            <a:endParaRPr lang="en-IN" sz="1800" b="0" i="0" u="none" strike="noStrike" baseline="0" dirty="0"/>
          </a:p>
          <a:p>
            <a:pPr algn="l"/>
            <a:endParaRPr lang="en-IN" dirty="0"/>
          </a:p>
          <a:p>
            <a:pPr algn="l"/>
            <a:r>
              <a:rPr lang="en-US" sz="1800" b="0" i="0" u="none" strike="noStrike" baseline="0" dirty="0"/>
              <a:t>Data Decryption: On the recipient’s side, the decryption process is initiated by generating their private key based on their identity (email address).</a:t>
            </a:r>
            <a:r>
              <a:rPr lang="en-IN" sz="1800" b="0" i="0" u="none" strike="noStrike" baseline="0" dirty="0">
                <a:latin typeface="NimbusRomNo9L-Regu"/>
              </a:rPr>
              <a:t> </a:t>
            </a:r>
            <a:r>
              <a:rPr lang="en-IN" sz="1800" b="0" i="0" u="none" strike="noStrike" baseline="0" dirty="0"/>
              <a:t>This private </a:t>
            </a:r>
            <a:r>
              <a:rPr lang="en-US" sz="1800" b="0" i="0" u="none" strike="noStrike" baseline="0" dirty="0"/>
              <a:t>key, combined with the recipient’s email-based identity, allows them to decrypt the data and access the medical </a:t>
            </a:r>
            <a:r>
              <a:rPr lang="en-IN" sz="1800" b="0" i="0" u="none" strike="noStrike" baseline="0" dirty="0"/>
              <a:t>reports securely.</a:t>
            </a:r>
            <a:endParaRPr lang="en-IN" dirty="0"/>
          </a:p>
          <a:p>
            <a:pPr algn="l"/>
            <a:endParaRPr lang="en-IN" dirty="0"/>
          </a:p>
        </p:txBody>
      </p:sp>
    </p:spTree>
    <p:extLst>
      <p:ext uri="{BB962C8B-B14F-4D97-AF65-F5344CB8AC3E}">
        <p14:creationId xmlns:p14="http://schemas.microsoft.com/office/powerpoint/2010/main" val="329037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8602-42F5-CD53-2B4A-68F48F31915D}"/>
              </a:ext>
            </a:extLst>
          </p:cNvPr>
          <p:cNvSpPr>
            <a:spLocks noGrp="1"/>
          </p:cNvSpPr>
          <p:nvPr>
            <p:ph type="title"/>
          </p:nvPr>
        </p:nvSpPr>
        <p:spPr/>
        <p:txBody>
          <a:bodyPr/>
          <a:lstStyle/>
          <a:p>
            <a:r>
              <a:rPr lang="en-IN" sz="2800" dirty="0"/>
              <a:t>Conclusion </a:t>
            </a:r>
          </a:p>
        </p:txBody>
      </p:sp>
      <p:sp>
        <p:nvSpPr>
          <p:cNvPr id="3" name="Content Placeholder 2">
            <a:extLst>
              <a:ext uri="{FF2B5EF4-FFF2-40B4-BE49-F238E27FC236}">
                <a16:creationId xmlns:a16="http://schemas.microsoft.com/office/drawing/2014/main" id="{62405BFE-1AA3-93CA-8D60-D13190CF0362}"/>
              </a:ext>
            </a:extLst>
          </p:cNvPr>
          <p:cNvSpPr>
            <a:spLocks noGrp="1"/>
          </p:cNvSpPr>
          <p:nvPr>
            <p:ph idx="1"/>
          </p:nvPr>
        </p:nvSpPr>
        <p:spPr/>
        <p:txBody>
          <a:bodyPr/>
          <a:lstStyle/>
          <a:p>
            <a:endParaRPr lang="en-US" sz="1800" b="0" i="0" u="none" strike="noStrike" baseline="0" dirty="0"/>
          </a:p>
          <a:p>
            <a:r>
              <a:rPr lang="en-US" sz="1800" b="0" i="0" u="none" strike="noStrike" baseline="0" dirty="0"/>
              <a:t>This project introduced an end-to-end solution that combines user authentication, cryptographic key management, and efficient data sharing, all within a user-friendly application framework. The core premise of our project is the use of identity-based email addresses as the basis for cryptographic key generation and secure data exchange.</a:t>
            </a:r>
            <a:endParaRPr lang="en-IN" dirty="0"/>
          </a:p>
          <a:p>
            <a:pPr marL="0" indent="0" algn="l">
              <a:buNone/>
            </a:pPr>
            <a:endParaRPr lang="en-IN" dirty="0"/>
          </a:p>
        </p:txBody>
      </p:sp>
    </p:spTree>
    <p:extLst>
      <p:ext uri="{BB962C8B-B14F-4D97-AF65-F5344CB8AC3E}">
        <p14:creationId xmlns:p14="http://schemas.microsoft.com/office/powerpoint/2010/main" val="160924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6D38-D217-A551-0E26-9438AB978F6D}"/>
              </a:ext>
            </a:extLst>
          </p:cNvPr>
          <p:cNvSpPr>
            <a:spLocks noGrp="1"/>
          </p:cNvSpPr>
          <p:nvPr>
            <p:ph type="title"/>
          </p:nvPr>
        </p:nvSpPr>
        <p:spPr/>
        <p:txBody>
          <a:bodyPr/>
          <a:lstStyle/>
          <a:p>
            <a:r>
              <a:rPr lang="en-IN" sz="2800" dirty="0"/>
              <a:t>Team Member</a:t>
            </a:r>
          </a:p>
        </p:txBody>
      </p:sp>
      <p:sp>
        <p:nvSpPr>
          <p:cNvPr id="3" name="Content Placeholder 2">
            <a:extLst>
              <a:ext uri="{FF2B5EF4-FFF2-40B4-BE49-F238E27FC236}">
                <a16:creationId xmlns:a16="http://schemas.microsoft.com/office/drawing/2014/main" id="{ACC35ABA-EE59-C2CB-9890-4AF498DF26D2}"/>
              </a:ext>
            </a:extLst>
          </p:cNvPr>
          <p:cNvSpPr>
            <a:spLocks noGrp="1"/>
          </p:cNvSpPr>
          <p:nvPr>
            <p:ph idx="1"/>
          </p:nvPr>
        </p:nvSpPr>
        <p:spPr/>
        <p:txBody>
          <a:bodyPr/>
          <a:lstStyle/>
          <a:p>
            <a:pPr>
              <a:buFont typeface="+mj-lt"/>
              <a:buAutoNum type="arabicPeriod"/>
            </a:pPr>
            <a:r>
              <a:rPr lang="en-IN" dirty="0"/>
              <a:t>Souhardya Halder (234101065)</a:t>
            </a:r>
          </a:p>
        </p:txBody>
      </p:sp>
    </p:spTree>
    <p:extLst>
      <p:ext uri="{BB962C8B-B14F-4D97-AF65-F5344CB8AC3E}">
        <p14:creationId xmlns:p14="http://schemas.microsoft.com/office/powerpoint/2010/main" val="140444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B00C8-B5DE-4D49-8CC8-13B33168223D}"/>
              </a:ext>
            </a:extLst>
          </p:cNvPr>
          <p:cNvSpPr>
            <a:spLocks noGrp="1"/>
          </p:cNvSpPr>
          <p:nvPr>
            <p:ph idx="1"/>
          </p:nvPr>
        </p:nvSpPr>
        <p:spPr/>
        <p:txBody>
          <a:bodyPr/>
          <a:lstStyle/>
          <a:p>
            <a:endParaRPr lang="en-IN" dirty="0"/>
          </a:p>
          <a:p>
            <a:pPr marL="2743200" lvl="6" indent="0">
              <a:buNone/>
            </a:pPr>
            <a:r>
              <a:rPr lang="en-IN" dirty="0"/>
              <a:t>	</a:t>
            </a:r>
          </a:p>
          <a:p>
            <a:pPr marL="2743200" lvl="6" indent="0">
              <a:buNone/>
            </a:pPr>
            <a:r>
              <a:rPr lang="en-IN" sz="3600" dirty="0"/>
              <a:t>	THANK YOU</a:t>
            </a:r>
          </a:p>
        </p:txBody>
      </p:sp>
    </p:spTree>
    <p:extLst>
      <p:ext uri="{BB962C8B-B14F-4D97-AF65-F5344CB8AC3E}">
        <p14:creationId xmlns:p14="http://schemas.microsoft.com/office/powerpoint/2010/main" val="51175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1297-50F6-C453-0375-139C30C3679B}"/>
              </a:ext>
            </a:extLst>
          </p:cNvPr>
          <p:cNvSpPr>
            <a:spLocks noGrp="1"/>
          </p:cNvSpPr>
          <p:nvPr>
            <p:ph type="title"/>
          </p:nvPr>
        </p:nvSpPr>
        <p:spPr/>
        <p:txBody>
          <a:bodyPr/>
          <a:lstStyle/>
          <a:p>
            <a:r>
              <a:rPr lang="en-IN" sz="2800" dirty="0"/>
              <a:t>Introduction</a:t>
            </a:r>
          </a:p>
        </p:txBody>
      </p:sp>
      <p:sp>
        <p:nvSpPr>
          <p:cNvPr id="3" name="Content Placeholder 2">
            <a:extLst>
              <a:ext uri="{FF2B5EF4-FFF2-40B4-BE49-F238E27FC236}">
                <a16:creationId xmlns:a16="http://schemas.microsoft.com/office/drawing/2014/main" id="{66E36613-CA1E-AC08-0A6C-C129EB5A304D}"/>
              </a:ext>
            </a:extLst>
          </p:cNvPr>
          <p:cNvSpPr>
            <a:spLocks noGrp="1"/>
          </p:cNvSpPr>
          <p:nvPr>
            <p:ph idx="1"/>
          </p:nvPr>
        </p:nvSpPr>
        <p:spPr>
          <a:xfrm>
            <a:off x="1005664" y="2734128"/>
            <a:ext cx="8825659" cy="3416300"/>
          </a:xfrm>
        </p:spPr>
        <p:txBody>
          <a:bodyPr/>
          <a:lstStyle/>
          <a:p>
            <a:r>
              <a:rPr lang="en-US" sz="1800" b="0" i="0" u="none" strike="noStrike" baseline="0" dirty="0">
                <a:solidFill>
                  <a:srgbClr val="000000"/>
                </a:solidFill>
              </a:rPr>
              <a:t>Identity-based encryption (IBE) is a type of public-key cryptography in which a user’s public key is derived from their unique identity, such as an email address , simplifying the encryption process and making secure communication more accessible and efficient.</a:t>
            </a:r>
            <a:endParaRPr lang="en-US" dirty="0">
              <a:solidFill>
                <a:srgbClr val="111111"/>
              </a:solidFill>
            </a:endParaRPr>
          </a:p>
          <a:p>
            <a:endParaRPr lang="en-US" b="0" i="0" dirty="0">
              <a:solidFill>
                <a:srgbClr val="111111"/>
              </a:solidFill>
              <a:effectLst/>
              <a:latin typeface="Söhne"/>
            </a:endParaRPr>
          </a:p>
          <a:p>
            <a:r>
              <a:rPr lang="en-US" b="0" i="0" dirty="0">
                <a:solidFill>
                  <a:srgbClr val="D1D5DB"/>
                </a:solidFill>
                <a:effectLst/>
                <a:latin typeface="Söhne"/>
              </a:rPr>
              <a:t> </a:t>
            </a:r>
            <a:r>
              <a:rPr lang="en-US" sz="1800" b="0" i="0" u="none" strike="noStrike" baseline="0" dirty="0">
                <a:solidFill>
                  <a:srgbClr val="000000"/>
                </a:solidFill>
              </a:rPr>
              <a:t>A trusted third-party server, called the Private Key Generator (PKG), generates the corresponding private keys</a:t>
            </a:r>
            <a:r>
              <a:rPr lang="en-US" sz="1800" b="0" i="0" u="none" strike="noStrike" baseline="0" dirty="0">
                <a:solidFill>
                  <a:srgbClr val="111111"/>
                </a:solidFill>
              </a:rPr>
              <a:t>. </a:t>
            </a:r>
            <a:endParaRPr lang="en-IN" dirty="0"/>
          </a:p>
        </p:txBody>
      </p:sp>
    </p:spTree>
    <p:extLst>
      <p:ext uri="{BB962C8B-B14F-4D97-AF65-F5344CB8AC3E}">
        <p14:creationId xmlns:p14="http://schemas.microsoft.com/office/powerpoint/2010/main" val="37452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CF41-5D76-007B-00B2-30B88DDE4E04}"/>
              </a:ext>
            </a:extLst>
          </p:cNvPr>
          <p:cNvSpPr>
            <a:spLocks noGrp="1"/>
          </p:cNvSpPr>
          <p:nvPr>
            <p:ph type="title"/>
          </p:nvPr>
        </p:nvSpPr>
        <p:spPr/>
        <p:txBody>
          <a:bodyPr/>
          <a:lstStyle/>
          <a:p>
            <a:r>
              <a:rPr lang="en-IN" sz="2800" dirty="0"/>
              <a:t>Why IBE ?</a:t>
            </a:r>
          </a:p>
        </p:txBody>
      </p:sp>
      <p:sp>
        <p:nvSpPr>
          <p:cNvPr id="3" name="Content Placeholder 2">
            <a:extLst>
              <a:ext uri="{FF2B5EF4-FFF2-40B4-BE49-F238E27FC236}">
                <a16:creationId xmlns:a16="http://schemas.microsoft.com/office/drawing/2014/main" id="{2639CC3E-0074-D6F6-B62A-EF0C071CF45E}"/>
              </a:ext>
            </a:extLst>
          </p:cNvPr>
          <p:cNvSpPr>
            <a:spLocks noGrp="1"/>
          </p:cNvSpPr>
          <p:nvPr>
            <p:ph idx="1"/>
          </p:nvPr>
        </p:nvSpPr>
        <p:spPr/>
        <p:txBody>
          <a:bodyPr/>
          <a:lstStyle/>
          <a:p>
            <a:r>
              <a:rPr lang="en-IN" dirty="0"/>
              <a:t>IBE uses user Identity as public keys , and using that Identity PKG (Private Key Generator ) generates a </a:t>
            </a:r>
            <a:r>
              <a:rPr lang="en-IN" dirty="0" err="1"/>
              <a:t>Secreat</a:t>
            </a:r>
            <a:r>
              <a:rPr lang="en-IN" dirty="0"/>
              <a:t> Key for each user , using which one user can decrypt ciphertext data</a:t>
            </a:r>
          </a:p>
          <a:p>
            <a:endParaRPr lang="en-IN" dirty="0"/>
          </a:p>
          <a:p>
            <a:r>
              <a:rPr lang="en-US" sz="1800" b="0" i="0" u="none" strike="noStrike" baseline="0" dirty="0">
                <a:solidFill>
                  <a:srgbClr val="000000"/>
                </a:solidFill>
              </a:rPr>
              <a:t>This eliminates the need for distributing public keys ahead of exchanging encrypted data. However, the PKG must be highly trusted, as it is capable of generating any user’s private key and may therefore decrypt messages without authorization. </a:t>
            </a:r>
            <a:endParaRPr lang="en-IN" dirty="0"/>
          </a:p>
        </p:txBody>
      </p:sp>
    </p:spTree>
    <p:extLst>
      <p:ext uri="{BB962C8B-B14F-4D97-AF65-F5344CB8AC3E}">
        <p14:creationId xmlns:p14="http://schemas.microsoft.com/office/powerpoint/2010/main" val="38033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03D8-D515-BB05-BB0A-5EB6EB556EAE}"/>
              </a:ext>
            </a:extLst>
          </p:cNvPr>
          <p:cNvSpPr>
            <a:spLocks noGrp="1"/>
          </p:cNvSpPr>
          <p:nvPr>
            <p:ph type="title"/>
          </p:nvPr>
        </p:nvSpPr>
        <p:spPr/>
        <p:txBody>
          <a:bodyPr/>
          <a:lstStyle/>
          <a:p>
            <a:r>
              <a:rPr lang="en-IN" sz="2800" dirty="0"/>
              <a:t>An IBE Scheme</a:t>
            </a:r>
          </a:p>
        </p:txBody>
      </p:sp>
      <p:sp>
        <p:nvSpPr>
          <p:cNvPr id="3" name="Content Placeholder 2">
            <a:extLst>
              <a:ext uri="{FF2B5EF4-FFF2-40B4-BE49-F238E27FC236}">
                <a16:creationId xmlns:a16="http://schemas.microsoft.com/office/drawing/2014/main" id="{65D1D270-74E4-B991-35CA-B842C4FD7867}"/>
              </a:ext>
            </a:extLst>
          </p:cNvPr>
          <p:cNvSpPr>
            <a:spLocks noGrp="1"/>
          </p:cNvSpPr>
          <p:nvPr>
            <p:ph idx="1"/>
          </p:nvPr>
        </p:nvSpPr>
        <p:spPr/>
        <p:txBody>
          <a:bodyPr/>
          <a:lstStyle/>
          <a:p>
            <a:r>
              <a:rPr lang="en-US" dirty="0"/>
              <a:t>This project focuses on adapting the </a:t>
            </a:r>
            <a:r>
              <a:rPr lang="en-US" dirty="0" err="1"/>
              <a:t>BonehFranklin</a:t>
            </a:r>
            <a:r>
              <a:rPr lang="en-US" dirty="0"/>
              <a:t> IBE scheme to enhance secure medical data management</a:t>
            </a:r>
          </a:p>
          <a:p>
            <a:endParaRPr lang="en-US" dirty="0"/>
          </a:p>
          <a:p>
            <a:r>
              <a:rPr lang="en-US" dirty="0"/>
              <a:t>An IBE scheme is defined in terms of four algorithms Setup, Key Derivation, Encryption and Decryption</a:t>
            </a:r>
            <a:endParaRPr lang="en-IN" dirty="0"/>
          </a:p>
        </p:txBody>
      </p:sp>
    </p:spTree>
    <p:extLst>
      <p:ext uri="{BB962C8B-B14F-4D97-AF65-F5344CB8AC3E}">
        <p14:creationId xmlns:p14="http://schemas.microsoft.com/office/powerpoint/2010/main" val="174176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791-9929-3642-3908-66155B2ED6C5}"/>
              </a:ext>
            </a:extLst>
          </p:cNvPr>
          <p:cNvSpPr>
            <a:spLocks noGrp="1"/>
          </p:cNvSpPr>
          <p:nvPr>
            <p:ph type="title"/>
          </p:nvPr>
        </p:nvSpPr>
        <p:spPr/>
        <p:txBody>
          <a:bodyPr/>
          <a:lstStyle/>
          <a:p>
            <a:r>
              <a:rPr lang="en-IN" sz="2800" dirty="0"/>
              <a:t>Setup Phase</a:t>
            </a:r>
          </a:p>
        </p:txBody>
      </p:sp>
      <p:sp>
        <p:nvSpPr>
          <p:cNvPr id="3" name="Content Placeholder 2">
            <a:extLst>
              <a:ext uri="{FF2B5EF4-FFF2-40B4-BE49-F238E27FC236}">
                <a16:creationId xmlns:a16="http://schemas.microsoft.com/office/drawing/2014/main" id="{837D12AF-B143-2387-BFF3-E508F1E2F348}"/>
              </a:ext>
            </a:extLst>
          </p:cNvPr>
          <p:cNvSpPr>
            <a:spLocks noGrp="1"/>
          </p:cNvSpPr>
          <p:nvPr>
            <p:ph idx="1"/>
          </p:nvPr>
        </p:nvSpPr>
        <p:spPr/>
        <p:txBody>
          <a:bodyPr/>
          <a:lstStyle/>
          <a:p>
            <a:r>
              <a:rPr lang="en-US" dirty="0"/>
              <a:t> The ”Setup” phase is the initial step in an Identity Based Encryption system, responsible for configuring the foundational parameters and creating the necessary components to enable secure communication .During this phase A trusted entity, often referred to as the Private Key Generator (PKG), generates essential cryptographic parameters, including group structures and security parameters. These parameters lay the foundation for secure key derivation and encryption.</a:t>
            </a:r>
          </a:p>
          <a:p>
            <a:r>
              <a:rPr lang="en-US" dirty="0"/>
              <a:t>Parameter </a:t>
            </a:r>
            <a:r>
              <a:rPr lang="en-US" dirty="0" err="1"/>
              <a:t>Gerneration</a:t>
            </a:r>
            <a:r>
              <a:rPr lang="en-US" dirty="0"/>
              <a:t> : q , G ,Gt ,g ,e ,x . </a:t>
            </a:r>
          </a:p>
          <a:p>
            <a:r>
              <a:rPr lang="en-US" dirty="0"/>
              <a:t>q = big prime number ; G , Gt = two multiplicative cyclic group ;</a:t>
            </a:r>
          </a:p>
          <a:p>
            <a:r>
              <a:rPr lang="en-US" dirty="0"/>
              <a:t>g = generator ; e = bilinear pairing map ; x = master secret key</a:t>
            </a:r>
            <a:endParaRPr lang="en-IN" dirty="0"/>
          </a:p>
        </p:txBody>
      </p:sp>
    </p:spTree>
    <p:extLst>
      <p:ext uri="{BB962C8B-B14F-4D97-AF65-F5344CB8AC3E}">
        <p14:creationId xmlns:p14="http://schemas.microsoft.com/office/powerpoint/2010/main" val="285672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E2FF-A91B-1911-48CF-CB714AD9D503}"/>
              </a:ext>
            </a:extLst>
          </p:cNvPr>
          <p:cNvSpPr>
            <a:spLocks noGrp="1"/>
          </p:cNvSpPr>
          <p:nvPr>
            <p:ph type="title"/>
          </p:nvPr>
        </p:nvSpPr>
        <p:spPr/>
        <p:txBody>
          <a:bodyPr/>
          <a:lstStyle/>
          <a:p>
            <a:r>
              <a:rPr lang="en-IN" sz="2800" dirty="0"/>
              <a:t>Key Generation</a:t>
            </a:r>
          </a:p>
        </p:txBody>
      </p:sp>
      <p:sp>
        <p:nvSpPr>
          <p:cNvPr id="3" name="Content Placeholder 2">
            <a:extLst>
              <a:ext uri="{FF2B5EF4-FFF2-40B4-BE49-F238E27FC236}">
                <a16:creationId xmlns:a16="http://schemas.microsoft.com/office/drawing/2014/main" id="{6072BDCF-81EE-DDBB-E16B-6914D3968A8F}"/>
              </a:ext>
            </a:extLst>
          </p:cNvPr>
          <p:cNvSpPr>
            <a:spLocks noGrp="1"/>
          </p:cNvSpPr>
          <p:nvPr>
            <p:ph idx="1"/>
          </p:nvPr>
        </p:nvSpPr>
        <p:spPr/>
        <p:txBody>
          <a:bodyPr/>
          <a:lstStyle/>
          <a:p>
            <a:r>
              <a:rPr lang="en-US" dirty="0"/>
              <a:t>This phase is the process of deriving a user’s private key based on their identity. The user’s identity, which could be an email address or any unique identifier, is mapped to an appropriate element within the established group structure</a:t>
            </a:r>
          </a:p>
          <a:p>
            <a:endParaRPr lang="en-US" dirty="0"/>
          </a:p>
          <a:p>
            <a:r>
              <a:rPr lang="en-US" dirty="0"/>
              <a:t>Secret Key : </a:t>
            </a:r>
            <a:r>
              <a:rPr lang="en-US" dirty="0" err="1"/>
              <a:t>SKi</a:t>
            </a:r>
            <a:r>
              <a:rPr lang="en-US" dirty="0"/>
              <a:t> is generated using (Hash1(Identity))^x</a:t>
            </a:r>
          </a:p>
          <a:p>
            <a:endParaRPr lang="en-IN" dirty="0"/>
          </a:p>
        </p:txBody>
      </p:sp>
    </p:spTree>
    <p:extLst>
      <p:ext uri="{BB962C8B-B14F-4D97-AF65-F5344CB8AC3E}">
        <p14:creationId xmlns:p14="http://schemas.microsoft.com/office/powerpoint/2010/main" val="334111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0350-503B-233C-9B99-A09BBAAD5BEB}"/>
              </a:ext>
            </a:extLst>
          </p:cNvPr>
          <p:cNvSpPr>
            <a:spLocks noGrp="1"/>
          </p:cNvSpPr>
          <p:nvPr>
            <p:ph type="title"/>
          </p:nvPr>
        </p:nvSpPr>
        <p:spPr/>
        <p:txBody>
          <a:bodyPr/>
          <a:lstStyle/>
          <a:p>
            <a:r>
              <a:rPr lang="en-IN" sz="2800" dirty="0"/>
              <a:t>Encryption</a:t>
            </a:r>
            <a:r>
              <a:rPr lang="en-IN" sz="2000" dirty="0"/>
              <a:t> </a:t>
            </a:r>
          </a:p>
        </p:txBody>
      </p:sp>
      <p:sp>
        <p:nvSpPr>
          <p:cNvPr id="3" name="Content Placeholder 2">
            <a:extLst>
              <a:ext uri="{FF2B5EF4-FFF2-40B4-BE49-F238E27FC236}">
                <a16:creationId xmlns:a16="http://schemas.microsoft.com/office/drawing/2014/main" id="{A4209AC9-44D1-A37D-C5AC-D07C247A0F0A}"/>
              </a:ext>
            </a:extLst>
          </p:cNvPr>
          <p:cNvSpPr>
            <a:spLocks noGrp="1"/>
          </p:cNvSpPr>
          <p:nvPr>
            <p:ph idx="1"/>
          </p:nvPr>
        </p:nvSpPr>
        <p:spPr/>
        <p:txBody>
          <a:bodyPr/>
          <a:lstStyle/>
          <a:p>
            <a:r>
              <a:rPr lang="en-US" dirty="0"/>
              <a:t>A sender encrypts a message to ensure that only the intended recipient can access its contents .The sender identifies the recipient by their identity, which may be an email address or another identifier, to determine which user’s public key to use for encryption.</a:t>
            </a:r>
          </a:p>
          <a:p>
            <a:endParaRPr lang="en-US" dirty="0"/>
          </a:p>
          <a:p>
            <a:r>
              <a:rPr lang="en-US" dirty="0"/>
              <a:t>We calculate C1=</a:t>
            </a:r>
            <a:r>
              <a:rPr lang="en-US" dirty="0" err="1"/>
              <a:t>g^r</a:t>
            </a:r>
            <a:r>
              <a:rPr lang="en-US" dirty="0"/>
              <a:t> , where r is random r over </a:t>
            </a:r>
            <a:r>
              <a:rPr lang="en-US" dirty="0" err="1"/>
              <a:t>Zp</a:t>
            </a:r>
            <a:r>
              <a:rPr lang="en-US" dirty="0"/>
              <a:t>.</a:t>
            </a:r>
          </a:p>
          <a:p>
            <a:endParaRPr lang="en-US" dirty="0"/>
          </a:p>
          <a:p>
            <a:r>
              <a:rPr lang="en-US" dirty="0"/>
              <a:t>We calculate C2= m </a:t>
            </a:r>
            <a:r>
              <a:rPr lang="en-US" dirty="0" err="1"/>
              <a:t>xor</a:t>
            </a:r>
            <a:r>
              <a:rPr lang="en-US" dirty="0"/>
              <a:t> Hash2(bilinear pair (Hash1(Identity) , Q)^r)</a:t>
            </a:r>
            <a:endParaRPr lang="en-IN" dirty="0"/>
          </a:p>
        </p:txBody>
      </p:sp>
    </p:spTree>
    <p:extLst>
      <p:ext uri="{BB962C8B-B14F-4D97-AF65-F5344CB8AC3E}">
        <p14:creationId xmlns:p14="http://schemas.microsoft.com/office/powerpoint/2010/main" val="10458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5134-9855-2C88-E73D-334E11021879}"/>
              </a:ext>
            </a:extLst>
          </p:cNvPr>
          <p:cNvSpPr>
            <a:spLocks noGrp="1"/>
          </p:cNvSpPr>
          <p:nvPr>
            <p:ph type="title"/>
          </p:nvPr>
        </p:nvSpPr>
        <p:spPr/>
        <p:txBody>
          <a:bodyPr/>
          <a:lstStyle/>
          <a:p>
            <a:r>
              <a:rPr lang="en-IN" sz="2800" dirty="0"/>
              <a:t>Decryption</a:t>
            </a:r>
          </a:p>
        </p:txBody>
      </p:sp>
      <p:sp>
        <p:nvSpPr>
          <p:cNvPr id="3" name="Content Placeholder 2">
            <a:extLst>
              <a:ext uri="{FF2B5EF4-FFF2-40B4-BE49-F238E27FC236}">
                <a16:creationId xmlns:a16="http://schemas.microsoft.com/office/drawing/2014/main" id="{7469D129-D897-AB2E-E311-3096F066FCBB}"/>
              </a:ext>
            </a:extLst>
          </p:cNvPr>
          <p:cNvSpPr>
            <a:spLocks noGrp="1"/>
          </p:cNvSpPr>
          <p:nvPr>
            <p:ph idx="1"/>
          </p:nvPr>
        </p:nvSpPr>
        <p:spPr/>
        <p:txBody>
          <a:bodyPr>
            <a:normAutofit/>
          </a:bodyPr>
          <a:lstStyle/>
          <a:p>
            <a:r>
              <a:rPr lang="en-US" dirty="0"/>
              <a:t>The Decryption phase is executed by the recipient to recover the original message from the </a:t>
            </a:r>
            <a:r>
              <a:rPr lang="en-US" dirty="0" err="1"/>
              <a:t>ciphertext.The</a:t>
            </a:r>
            <a:r>
              <a:rPr lang="en-US" dirty="0"/>
              <a:t> recipient, using their identity and the master secret key, derives their unique private key. This private key corresponds to the public key used for encryption.</a:t>
            </a:r>
          </a:p>
          <a:p>
            <a:endParaRPr lang="en-US" dirty="0"/>
          </a:p>
          <a:p>
            <a:r>
              <a:rPr lang="en-US" dirty="0"/>
              <a:t>C2 </a:t>
            </a:r>
            <a:r>
              <a:rPr lang="en-US" dirty="0" err="1"/>
              <a:t>xor</a:t>
            </a:r>
            <a:r>
              <a:rPr lang="en-US" dirty="0"/>
              <a:t> Hash2(bilinear Pair(Ski , C1))</a:t>
            </a:r>
          </a:p>
          <a:p>
            <a:endParaRPr lang="en-US" dirty="0"/>
          </a:p>
          <a:p>
            <a:r>
              <a:rPr lang="en-US" dirty="0"/>
              <a:t>m </a:t>
            </a:r>
            <a:r>
              <a:rPr lang="en-US" dirty="0" err="1"/>
              <a:t>xor</a:t>
            </a:r>
            <a:r>
              <a:rPr lang="en-US" dirty="0"/>
              <a:t> Hash2(bilinear pair (Hash1(Identity) , Q)^r) </a:t>
            </a:r>
            <a:r>
              <a:rPr lang="en-US" dirty="0" err="1"/>
              <a:t>xor</a:t>
            </a:r>
            <a:r>
              <a:rPr lang="en-US" dirty="0"/>
              <a:t> Hash2(bilinear Pair(Ski , C1))</a:t>
            </a:r>
          </a:p>
          <a:p>
            <a:endParaRPr lang="en-US" dirty="0"/>
          </a:p>
          <a:p>
            <a:endParaRPr lang="en-IN" dirty="0"/>
          </a:p>
        </p:txBody>
      </p:sp>
    </p:spTree>
    <p:extLst>
      <p:ext uri="{BB962C8B-B14F-4D97-AF65-F5344CB8AC3E}">
        <p14:creationId xmlns:p14="http://schemas.microsoft.com/office/powerpoint/2010/main" val="2619517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708</TotalTime>
  <Words>929</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NimbusRomNo9L-Regu</vt:lpstr>
      <vt:lpstr>Söhne</vt:lpstr>
      <vt:lpstr>Wingdings 3</vt:lpstr>
      <vt:lpstr>Ion Boardroom</vt:lpstr>
      <vt:lpstr>Secure Medical Data Sharing and Storage with Identity-Based Encryption </vt:lpstr>
      <vt:lpstr>Team Member</vt:lpstr>
      <vt:lpstr>Introduction</vt:lpstr>
      <vt:lpstr>Why IBE ?</vt:lpstr>
      <vt:lpstr>An IBE Scheme</vt:lpstr>
      <vt:lpstr>Setup Phase</vt:lpstr>
      <vt:lpstr>Key Generation</vt:lpstr>
      <vt:lpstr>Encryption </vt:lpstr>
      <vt:lpstr>Decryption</vt:lpstr>
      <vt:lpstr>Decryption (contd.)</vt:lpstr>
      <vt:lpstr>Technology and Library Used</vt:lpstr>
      <vt:lpstr>Results</vt:lpstr>
      <vt:lpstr>Results (Contd.)</vt:lpstr>
      <vt:lpstr>Results (Contd.)</vt:lpstr>
      <vt:lpstr>Results (Contd.)</vt:lpstr>
      <vt:lpstr>Results (Contd.)</vt:lpstr>
      <vt:lpstr>Application Framework</vt:lpstr>
      <vt:lpstr>Application Framework (Contd.)</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Medical Data Sharing and Storage with Identity-Based Encryption </dc:title>
  <dc:creator>Souhardya Halder</dc:creator>
  <cp:lastModifiedBy>Souhardya Halder</cp:lastModifiedBy>
  <cp:revision>4</cp:revision>
  <dcterms:created xsi:type="dcterms:W3CDTF">2023-11-06T21:17:06Z</dcterms:created>
  <dcterms:modified xsi:type="dcterms:W3CDTF">2023-11-07T09:05:19Z</dcterms:modified>
</cp:coreProperties>
</file>