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6" r:id="rId3"/>
  </p:sldMasterIdLst>
  <p:notesMasterIdLst>
    <p:notesMasterId r:id="rId28"/>
  </p:notesMasterIdLst>
  <p:sldIdLst>
    <p:sldId id="258" r:id="rId4"/>
    <p:sldId id="259" r:id="rId5"/>
    <p:sldId id="260" r:id="rId6"/>
    <p:sldId id="261" r:id="rId7"/>
    <p:sldId id="271" r:id="rId8"/>
    <p:sldId id="262" r:id="rId9"/>
    <p:sldId id="282" r:id="rId10"/>
    <p:sldId id="281" r:id="rId11"/>
    <p:sldId id="263" r:id="rId12"/>
    <p:sldId id="265" r:id="rId13"/>
    <p:sldId id="264" r:id="rId14"/>
    <p:sldId id="266" r:id="rId15"/>
    <p:sldId id="267" r:id="rId16"/>
    <p:sldId id="268" r:id="rId17"/>
    <p:sldId id="272" r:id="rId18"/>
    <p:sldId id="274" r:id="rId19"/>
    <p:sldId id="273" r:id="rId20"/>
    <p:sldId id="269"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p:scale>
          <a:sx n="70" d="100"/>
          <a:sy n="70" d="100"/>
        </p:scale>
        <p:origin x="-1380"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AA35C-37A5-4BA6-9EBF-E67732DD4BA6}" type="datetimeFigureOut">
              <a:rPr lang="en-IN" smtClean="0"/>
              <a:t>07-06-2022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F44FE-0870-4273-B0E7-A31F02EE391A}" type="slidenum">
              <a:rPr lang="en-IN" smtClean="0"/>
              <a:t>‹#›</a:t>
            </a:fld>
            <a:endParaRPr lang="en-IN"/>
          </a:p>
        </p:txBody>
      </p:sp>
    </p:spTree>
    <p:extLst>
      <p:ext uri="{BB962C8B-B14F-4D97-AF65-F5344CB8AC3E}">
        <p14:creationId xmlns:p14="http://schemas.microsoft.com/office/powerpoint/2010/main" val="37513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DB14A9-BDBB-473E-8AE5-C95AEC4F29C3}" type="slidenum">
              <a:rPr lang="en-IN" smtClean="0">
                <a:solidFill>
                  <a:prstClr val="black"/>
                </a:solidFill>
              </a:rPr>
              <a:pPr/>
              <a:t>1</a:t>
            </a:fld>
            <a:endParaRPr lang="en-I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B5746713-0B29-4203-91DD-F992C67D3DC0}"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endParaRPr lang="en-IN">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74279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4732865"/>
            <a:ext cx="759857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0"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9025F-8B9E-42D5-874D-9933997C3B85}"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46147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1"/>
            <a:ext cx="7598570"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4D9CE-833E-4AB9-A16C-7F8F78431F4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51306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C5D8C-A810-4ACC-9CF4-16D049A1E36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050651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C2B32-1216-4662-B008-5EB50B012BA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919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FF51A-866E-4307-99EA-9F4AD1DD74C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89620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B3E08-B1D7-4BCD-9793-3507658B443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173159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006D-BF21-45C2-8707-C69B361BE3C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82396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8543-F8A2-4BD8-B05F-C9EC6BF6102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532824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B5746713-0B29-4203-91DD-F992C67D3DC0}"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endParaRPr lang="en-IN">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35070847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EF430-6D02-495D-8182-A9E678BC90F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6183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EF430-6D02-495D-8182-A9E678BC90F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69908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3308581"/>
            <a:ext cx="7598570"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0A747-A19D-4954-9E3A-9C8F5007F6A5}"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35609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AD792-7738-4986-B771-B346438A41F3}"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786962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0CE19-A643-4570-A3D3-5314BB8BF32A}" type="datetime1">
              <a:rPr lang="en-IN" smtClean="0">
                <a:solidFill>
                  <a:prstClr val="white"/>
                </a:solidFill>
              </a:rPr>
              <a:pPr/>
              <a:t>07-06-2022</a:t>
            </a:fld>
            <a:endParaRPr lang="en-IN">
              <a:solidFill>
                <a:prstClr val="white"/>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178262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E83E9-52AC-4E91-8C7F-C1488DF7D3C5}" type="datetime1">
              <a:rPr lang="en-IN" smtClean="0">
                <a:solidFill>
                  <a:prstClr val="white"/>
                </a:solidFill>
              </a:rPr>
              <a:pPr/>
              <a:t>07-06-2022</a:t>
            </a:fld>
            <a:endParaRPr lang="en-IN">
              <a:solidFill>
                <a:prstClr val="white"/>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4703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FC242D56-78BC-461B-8221-FBA11FDAD991}" type="datetime1">
              <a:rPr lang="en-IN" smtClean="0">
                <a:solidFill>
                  <a:prstClr val="white"/>
                </a:solidFill>
              </a:rPr>
              <a:pPr/>
              <a:t>07-06-2022</a:t>
            </a:fld>
            <a:endParaRPr lang="en-IN">
              <a:solidFill>
                <a:prstClr val="white"/>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126272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486150" y="609601"/>
            <a:ext cx="462677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A384B-9008-4EA1-8C36-7849DFC638E1}"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81433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2070A-9120-40FC-A5F4-574FBC7F9BDD}"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460818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4732865"/>
            <a:ext cx="759857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0"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9025F-8B9E-42D5-874D-9933997C3B85}"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26668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1"/>
            <a:ext cx="7598570"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4D9CE-833E-4AB9-A16C-7F8F78431F4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82845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C5D8C-A810-4ACC-9CF4-16D049A1E36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83809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3308581"/>
            <a:ext cx="7598570"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0A747-A19D-4954-9E3A-9C8F5007F6A5}"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918427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C2B32-1216-4662-B008-5EB50B012BA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998954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FF51A-866E-4307-99EA-9F4AD1DD74C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46745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B3E08-B1D7-4BCD-9793-3507658B443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533944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006D-BF21-45C2-8707-C69B361BE3C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678145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8543-F8A2-4BD8-B05F-C9EC6BF6102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7686953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B5746713-0B29-4203-91DD-F992C67D3DC0}"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a:xfrm>
            <a:off x="2971799" y="5870576"/>
            <a:ext cx="3670469" cy="377825"/>
          </a:xfrm>
        </p:spPr>
        <p:txBody>
          <a:bodyPr/>
          <a:lstStyle/>
          <a:p>
            <a:endParaRPr lang="en-IN">
              <a:solidFill>
                <a:prstClr val="white"/>
              </a:solidFill>
            </a:endParaRPr>
          </a:p>
        </p:txBody>
      </p:sp>
      <p:sp>
        <p:nvSpPr>
          <p:cNvPr id="6" name="Slide Number Placeholder 5"/>
          <p:cNvSpPr>
            <a:spLocks noGrp="1"/>
          </p:cNvSpPr>
          <p:nvPr>
            <p:ph type="sldNum" sz="quarter" idx="12"/>
          </p:nvPr>
        </p:nvSpPr>
        <p:spPr>
          <a:xfrm>
            <a:off x="7956719" y="5870576"/>
            <a:ext cx="413375" cy="377825"/>
          </a:xfrm>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0965226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EF430-6D02-495D-8182-A9E678BC90F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823765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3308581"/>
            <a:ext cx="7598570"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0A747-A19D-4954-9E3A-9C8F5007F6A5}"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731366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AD792-7738-4986-B771-B346438A41F3}"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501470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0CE19-A643-4570-A3D3-5314BB8BF32A}" type="datetime1">
              <a:rPr lang="en-IN" smtClean="0">
                <a:solidFill>
                  <a:prstClr val="white"/>
                </a:solidFill>
              </a:rPr>
              <a:pPr/>
              <a:t>07-06-2022</a:t>
            </a:fld>
            <a:endParaRPr lang="en-IN">
              <a:solidFill>
                <a:prstClr val="white"/>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32878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AD792-7738-4986-B771-B346438A41F3}"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738583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E83E9-52AC-4E91-8C7F-C1488DF7D3C5}" type="datetime1">
              <a:rPr lang="en-IN" smtClean="0">
                <a:solidFill>
                  <a:prstClr val="white"/>
                </a:solidFill>
              </a:rPr>
              <a:pPr/>
              <a:t>07-06-2022</a:t>
            </a:fld>
            <a:endParaRPr lang="en-IN">
              <a:solidFill>
                <a:prstClr val="white"/>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577641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FC242D56-78BC-461B-8221-FBA11FDAD991}" type="datetime1">
              <a:rPr lang="en-IN" smtClean="0">
                <a:solidFill>
                  <a:prstClr val="white"/>
                </a:solidFill>
              </a:rPr>
              <a:pPr/>
              <a:t>07-06-2022</a:t>
            </a:fld>
            <a:endParaRPr lang="en-IN">
              <a:solidFill>
                <a:prstClr val="white"/>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6259485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486150" y="609601"/>
            <a:ext cx="462677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A384B-9008-4EA1-8C36-7849DFC638E1}"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025958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2070A-9120-40FC-A5F4-574FBC7F9BDD}"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2015039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4732865"/>
            <a:ext cx="759857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0"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9025F-8B9E-42D5-874D-9933997C3B85}"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817761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1"/>
            <a:ext cx="7598570"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4D9CE-833E-4AB9-A16C-7F8F78431F4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196214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C5D8C-A810-4ACC-9CF4-16D049A1E36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631978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C2B32-1216-4662-B008-5EB50B012BA8}"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9279316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FF51A-866E-4307-99EA-9F4AD1DD74C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483338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B3E08-B1D7-4BCD-9793-3507658B4431}"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39810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0CE19-A643-4570-A3D3-5314BB8BF32A}" type="datetime1">
              <a:rPr lang="en-IN" smtClean="0">
                <a:solidFill>
                  <a:prstClr val="white"/>
                </a:solidFill>
              </a:rPr>
              <a:pPr/>
              <a:t>07-06-2022</a:t>
            </a:fld>
            <a:endParaRPr lang="en-IN">
              <a:solidFill>
                <a:prstClr val="white"/>
              </a:solidFill>
            </a:endParaRPr>
          </a:p>
        </p:txBody>
      </p:sp>
      <p:sp>
        <p:nvSpPr>
          <p:cNvPr id="8" name="Footer Placeholder 7"/>
          <p:cNvSpPr>
            <a:spLocks noGrp="1"/>
          </p:cNvSpPr>
          <p:nvPr>
            <p:ph type="ftr" sz="quarter" idx="11"/>
          </p:nvPr>
        </p:nvSpPr>
        <p:spPr/>
        <p:txBody>
          <a:bodyPr/>
          <a:lstStyle/>
          <a:p>
            <a:endParaRPr lang="en-IN">
              <a:solidFill>
                <a:prstClr val="white"/>
              </a:solidFill>
            </a:endParaRPr>
          </a:p>
        </p:txBody>
      </p:sp>
      <p:sp>
        <p:nvSpPr>
          <p:cNvPr id="9" name="Slide Number Placeholder 8"/>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2628235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8" name="Title 1"/>
          <p:cNvSpPr>
            <a:spLocks noGrp="1"/>
          </p:cNvSpPr>
          <p:nvPr>
            <p:ph type="title"/>
          </p:nvPr>
        </p:nvSpPr>
        <p:spPr>
          <a:xfrm>
            <a:off x="514351" y="609601"/>
            <a:ext cx="7598569"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7006D-BF21-45C2-8707-C69B361BE3C4}"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6341838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F8543-F8A2-4BD8-B05F-C9EC6BF61027}"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11"/>
          </p:nvPr>
        </p:nvSpPr>
        <p:spPr/>
        <p:txBody>
          <a:bodyPr/>
          <a:lstStyle/>
          <a:p>
            <a:endParaRPr lang="en-IN">
              <a:solidFill>
                <a:prstClr val="white"/>
              </a:solidFill>
            </a:endParaRPr>
          </a:p>
        </p:txBody>
      </p:sp>
      <p:sp>
        <p:nvSpPr>
          <p:cNvPr id="6" name="Slide Number Placeholder 5"/>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99942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E83E9-52AC-4E91-8C7F-C1488DF7D3C5}" type="datetime1">
              <a:rPr lang="en-IN" smtClean="0">
                <a:solidFill>
                  <a:prstClr val="white"/>
                </a:solidFill>
              </a:rPr>
              <a:pPr/>
              <a:t>07-06-2022</a:t>
            </a:fld>
            <a:endParaRPr lang="en-IN">
              <a:solidFill>
                <a:prstClr val="white"/>
              </a:solidFill>
            </a:endParaRPr>
          </a:p>
        </p:txBody>
      </p:sp>
      <p:sp>
        <p:nvSpPr>
          <p:cNvPr id="4" name="Footer Placeholder 3"/>
          <p:cNvSpPr>
            <a:spLocks noGrp="1"/>
          </p:cNvSpPr>
          <p:nvPr>
            <p:ph type="ftr" sz="quarter" idx="11"/>
          </p:nvPr>
        </p:nvSpPr>
        <p:spPr/>
        <p:txBody>
          <a:bodyPr/>
          <a:lstStyle/>
          <a:p>
            <a:endParaRPr lang="en-IN">
              <a:solidFill>
                <a:prstClr val="white"/>
              </a:solidFill>
            </a:endParaRPr>
          </a:p>
        </p:txBody>
      </p:sp>
      <p:sp>
        <p:nvSpPr>
          <p:cNvPr id="5" name="Slide Number Placeholder 4"/>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6148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FC242D56-78BC-461B-8221-FBA11FDAD991}" type="datetime1">
              <a:rPr lang="en-IN" smtClean="0">
                <a:solidFill>
                  <a:prstClr val="white"/>
                </a:solidFill>
              </a:rPr>
              <a:pPr/>
              <a:t>07-06-2022</a:t>
            </a:fld>
            <a:endParaRPr lang="en-IN">
              <a:solidFill>
                <a:prstClr val="white"/>
              </a:solidFill>
            </a:endParaRPr>
          </a:p>
        </p:txBody>
      </p:sp>
      <p:sp>
        <p:nvSpPr>
          <p:cNvPr id="3" name="Footer Placeholder 2"/>
          <p:cNvSpPr>
            <a:spLocks noGrp="1"/>
          </p:cNvSpPr>
          <p:nvPr>
            <p:ph type="ftr" sz="quarter" idx="11"/>
          </p:nvPr>
        </p:nvSpPr>
        <p:spPr/>
        <p:txBody>
          <a:bodyPr/>
          <a:lstStyle/>
          <a:p>
            <a:endParaRPr lang="en-IN">
              <a:solidFill>
                <a:prstClr val="white"/>
              </a:solidFill>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409934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486150" y="609601"/>
            <a:ext cx="4626770"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A384B-9008-4EA1-8C36-7849DFC638E1}"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9056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F2070A-9120-40FC-A5F4-574FBC7F9BDD}" type="datetime1">
              <a:rPr lang="en-IN" smtClean="0">
                <a:solidFill>
                  <a:prstClr val="white"/>
                </a:solidFill>
              </a:rPr>
              <a:pPr/>
              <a:t>07-06-2022</a:t>
            </a:fld>
            <a:endParaRPr lang="en-IN">
              <a:solidFill>
                <a:prstClr val="white"/>
              </a:solidFill>
            </a:endParaRPr>
          </a:p>
        </p:txBody>
      </p:sp>
      <p:sp>
        <p:nvSpPr>
          <p:cNvPr id="6" name="Footer Placeholder 5"/>
          <p:cNvSpPr>
            <a:spLocks noGrp="1"/>
          </p:cNvSpPr>
          <p:nvPr>
            <p:ph type="ftr" sz="quarter" idx="11"/>
          </p:nvPr>
        </p:nvSpPr>
        <p:spPr/>
        <p:txBody>
          <a:bodyPr/>
          <a:lstStyle/>
          <a:p>
            <a:endParaRPr lang="en-IN">
              <a:solidFill>
                <a:prstClr val="white"/>
              </a:solidFill>
            </a:endParaRPr>
          </a:p>
        </p:txBody>
      </p:sp>
      <p:sp>
        <p:nvSpPr>
          <p:cNvPr id="7" name="Slide Number Placeholder 6"/>
          <p:cNvSpPr>
            <a:spLocks noGrp="1"/>
          </p:cNvSpPr>
          <p:nvPr>
            <p:ph type="sldNum" sz="quarter" idx="12"/>
          </p:nvPr>
        </p:nvSpPr>
        <p:spPr/>
        <p:txBody>
          <a:body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0218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FB20D-254A-4516-9800-99EAC717B60F}"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2982707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FB20D-254A-4516-9800-99EAC717B60F}"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35016679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FFB20D-254A-4516-9800-99EAC717B60F}" type="datetime1">
              <a:rPr lang="en-IN" smtClean="0">
                <a:solidFill>
                  <a:prstClr val="white"/>
                </a:solidFill>
              </a:rPr>
              <a:pPr/>
              <a:t>07-06-2022</a:t>
            </a:fld>
            <a:endParaRPr lang="en-IN">
              <a:solidFill>
                <a:prstClr val="white"/>
              </a:solidFill>
            </a:endParaRPr>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solidFill>
                <a:prstClr val="white"/>
              </a:solidFill>
            </a:endParaRPr>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9A94B0-8E58-4511-9AAC-803AA321EE9D}" type="slidenum">
              <a:rPr lang="en-IN" smtClean="0">
                <a:solidFill>
                  <a:prstClr val="white"/>
                </a:solidFill>
              </a:rPr>
              <a:pPr/>
              <a:t>‹#›</a:t>
            </a:fld>
            <a:endParaRPr lang="en-IN">
              <a:solidFill>
                <a:prstClr val="white"/>
              </a:solidFill>
            </a:endParaRPr>
          </a:p>
        </p:txBody>
      </p:sp>
    </p:spTree>
    <p:extLst>
      <p:ext uri="{BB962C8B-B14F-4D97-AF65-F5344CB8AC3E}">
        <p14:creationId xmlns:p14="http://schemas.microsoft.com/office/powerpoint/2010/main" val="11752228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6" Type="http://schemas.openxmlformats.org/officeDocument/2006/relationships/audio" Target="../media/audio1.wav"/><Relationship Id="rId5" Type="http://schemas.openxmlformats.org/officeDocument/2006/relationships/image" Target="../media/image1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6" Type="http://schemas.openxmlformats.org/officeDocument/2006/relationships/audio" Target="../media/audio1.wav"/><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hyperlink" Target="https://github.com/atulpatelDS/Youtub"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36.xml"/><Relationship Id="rId5" Type="http://schemas.openxmlformats.org/officeDocument/2006/relationships/audio" Target="../media/audio1.wav"/><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0" y="-19000"/>
            <a:ext cx="9128957" cy="790186"/>
          </a:xfrm>
        </p:spPr>
        <p:txBody>
          <a:bodyPr>
            <a:noAutofit/>
          </a:bodyPr>
          <a:lstStyle/>
          <a:p>
            <a:pPr algn="ctr">
              <a:spcBef>
                <a:spcPts val="0"/>
              </a:spcBef>
            </a:pPr>
            <a:r>
              <a:rPr lang="en-IN" sz="2400" dirty="0"/>
              <a:t>Detection  of phishing websites using machine learning approach</a:t>
            </a:r>
            <a:endParaRPr lang="en-IN" sz="2800" dirty="0"/>
          </a:p>
        </p:txBody>
      </p:sp>
      <p:sp>
        <p:nvSpPr>
          <p:cNvPr id="3" name="Subtitle 2"/>
          <p:cNvSpPr>
            <a:spLocks noGrp="1"/>
          </p:cNvSpPr>
          <p:nvPr>
            <p:ph type="subTitle" idx="1"/>
          </p:nvPr>
        </p:nvSpPr>
        <p:spPr>
          <a:xfrm>
            <a:off x="85349" y="1143794"/>
            <a:ext cx="9144000" cy="502051"/>
          </a:xfrm>
        </p:spPr>
        <p:txBody>
          <a:bodyPr>
            <a:noAutofit/>
          </a:bodyPr>
          <a:lstStyle/>
          <a:p>
            <a:pPr algn="ctr">
              <a:spcAft>
                <a:spcPts val="0"/>
              </a:spcAft>
            </a:pPr>
            <a:r>
              <a:rPr lang="en-US" sz="2400" b="1" dirty="0">
                <a:ln>
                  <a:solidFill>
                    <a:srgbClr val="FFFF00"/>
                  </a:solidFill>
                </a:ln>
                <a:blipFill>
                  <a:blip r:embed="rId4"/>
                  <a:tile tx="0" ty="0" sx="100000" sy="100000" flip="none" algn="tl"/>
                </a:blipFill>
                <a:latin typeface="Arial Black" panose="020B0A04020102020204" pitchFamily="34" charset="0"/>
              </a:rPr>
              <a:t>BACHELOR OF TECHNOLOGY</a:t>
            </a:r>
            <a:endParaRPr lang="en-IN" sz="2400" b="1" dirty="0">
              <a:ln>
                <a:solidFill>
                  <a:srgbClr val="FFFF00"/>
                </a:solidFill>
              </a:ln>
              <a:blipFill>
                <a:blip r:embed="rId4"/>
                <a:tile tx="0" ty="0" sx="100000" sy="100000" flip="none" algn="tl"/>
              </a:blipFill>
              <a:latin typeface="Arial Black" panose="020B0A04020102020204" pitchFamily="34" charset="0"/>
            </a:endParaRPr>
          </a:p>
        </p:txBody>
      </p:sp>
      <p:sp>
        <p:nvSpPr>
          <p:cNvPr id="9" name="Slide Number Placeholder 8">
            <a:extLst>
              <a:ext uri="{FF2B5EF4-FFF2-40B4-BE49-F238E27FC236}">
                <a16:creationId xmlns="" xmlns:a16="http://schemas.microsoft.com/office/drawing/2014/main" id="{EF86AA82-00B2-460F-82C1-5A0022ED0169}"/>
              </a:ext>
            </a:extLst>
          </p:cNvPr>
          <p:cNvSpPr>
            <a:spLocks noGrp="1"/>
          </p:cNvSpPr>
          <p:nvPr>
            <p:ph type="sldNum" sz="quarter" idx="12"/>
          </p:nvPr>
        </p:nvSpPr>
        <p:spPr/>
        <p:txBody>
          <a:bodyPr/>
          <a:lstStyle/>
          <a:p>
            <a:fld id="{459A94B0-8E58-4511-9AAC-803AA321EE9D}" type="slidenum">
              <a:rPr lang="en-IN" smtClean="0">
                <a:solidFill>
                  <a:prstClr val="white"/>
                </a:solidFill>
              </a:rPr>
              <a:pPr/>
              <a:t>1</a:t>
            </a:fld>
            <a:endParaRPr lang="en-IN" dirty="0">
              <a:solidFill>
                <a:prstClr val="white"/>
              </a:solidFill>
            </a:endParaRPr>
          </a:p>
        </p:txBody>
      </p:sp>
      <p:sp>
        <p:nvSpPr>
          <p:cNvPr id="4" name="TextBox 3"/>
          <p:cNvSpPr txBox="1"/>
          <p:nvPr/>
        </p:nvSpPr>
        <p:spPr>
          <a:xfrm>
            <a:off x="94477" y="1476660"/>
            <a:ext cx="9144000" cy="338554"/>
          </a:xfrm>
          <a:prstGeom prst="rect">
            <a:avLst/>
          </a:prstGeom>
          <a:noFill/>
        </p:spPr>
        <p:txBody>
          <a:bodyPr wrap="square" rtlCol="0">
            <a:spAutoFit/>
          </a:bodyPr>
          <a:lstStyle/>
          <a:p>
            <a:pPr algn="ctr"/>
            <a:r>
              <a:rPr lang="en-IN" sz="1600" i="1" spc="300" dirty="0">
                <a:ln>
                  <a:solidFill>
                    <a:srgbClr val="FFFF99"/>
                  </a:solidFill>
                </a:ln>
                <a:solidFill>
                  <a:prstClr val="white"/>
                </a:solidFill>
                <a:effectLst>
                  <a:outerShdw blurRad="38100" dist="38100" dir="2700000" algn="tl">
                    <a:srgbClr val="000000">
                      <a:alpha val="43137"/>
                    </a:srgbClr>
                  </a:outerShdw>
                </a:effectLst>
                <a:latin typeface="Bodoni MT Black" panose="02070A03080606020203" pitchFamily="18" charset="0"/>
              </a:rPr>
              <a:t>IN</a:t>
            </a:r>
          </a:p>
        </p:txBody>
      </p:sp>
      <p:sp>
        <p:nvSpPr>
          <p:cNvPr id="6" name="Rectangle 5"/>
          <p:cNvSpPr/>
          <p:nvPr/>
        </p:nvSpPr>
        <p:spPr>
          <a:xfrm>
            <a:off x="-5679" y="1762684"/>
            <a:ext cx="9113913" cy="1169551"/>
          </a:xfrm>
          <a:prstGeom prst="rect">
            <a:avLst/>
          </a:prstGeom>
        </p:spPr>
        <p:txBody>
          <a:bodyPr wrap="square">
            <a:spAutoFit/>
          </a:bodyPr>
          <a:lstStyle/>
          <a:p>
            <a:pPr algn="ctr"/>
            <a:r>
              <a:rPr lang="en-US" sz="2400" b="1" dirty="0">
                <a:ln>
                  <a:solidFill>
                    <a:srgbClr val="FFFF00"/>
                  </a:solidFill>
                </a:ln>
                <a:blipFill>
                  <a:blip r:embed="rId4"/>
                  <a:tile tx="0" ty="0" sx="100000" sy="100000" flip="none" algn="tl"/>
                </a:blipFill>
                <a:latin typeface="Arial Black" panose="020B0A04020102020204" pitchFamily="34" charset="0"/>
              </a:rPr>
              <a:t>COMPUTER SCIENCE AND ENGINEERING</a:t>
            </a:r>
          </a:p>
          <a:p>
            <a:pPr algn="ctr"/>
            <a:r>
              <a:rPr lang="en-IN" sz="1600" i="1" spc="300" dirty="0">
                <a:ln>
                  <a:solidFill>
                    <a:srgbClr val="FFFF99"/>
                  </a:solidFill>
                </a:ln>
                <a:solidFill>
                  <a:prstClr val="white"/>
                </a:solidFill>
                <a:effectLst>
                  <a:outerShdw blurRad="38100" dist="38100" dir="2700000" algn="tl">
                    <a:srgbClr val="000000">
                      <a:alpha val="43137"/>
                    </a:srgbClr>
                  </a:outerShdw>
                </a:effectLst>
                <a:latin typeface="Bodoni MT Black" panose="02070A03080606020203" pitchFamily="18" charset="0"/>
              </a:rPr>
              <a:t>BY</a:t>
            </a:r>
          </a:p>
          <a:p>
            <a:pPr algn="ctr"/>
            <a:endParaRPr lang="en-IN" sz="2800" b="1" dirty="0">
              <a:ln>
                <a:solidFill>
                  <a:srgbClr val="FFFF00"/>
                </a:solidFill>
              </a:ln>
              <a:blipFill>
                <a:blip r:embed="rId4"/>
                <a:tile tx="0" ty="0" sx="100000" sy="100000" flip="none" algn="tl"/>
              </a:blipFill>
              <a:latin typeface="Arial Black" panose="020B0A04020102020204" pitchFamily="34" charset="0"/>
            </a:endParaRPr>
          </a:p>
        </p:txBody>
      </p:sp>
      <p:graphicFrame>
        <p:nvGraphicFramePr>
          <p:cNvPr id="8" name="Table 7"/>
          <p:cNvGraphicFramePr>
            <a:graphicFrameLocks noGrp="1"/>
          </p:cNvGraphicFramePr>
          <p:nvPr/>
        </p:nvGraphicFramePr>
        <p:xfrm>
          <a:off x="897289" y="2420668"/>
          <a:ext cx="7314895" cy="1417320"/>
        </p:xfrm>
        <a:graphic>
          <a:graphicData uri="http://schemas.openxmlformats.org/drawingml/2006/table">
            <a:tbl>
              <a:tblPr firstRow="1" firstCol="1" lastRow="1" lastCol="1" bandRow="1" bandCol="1">
                <a:tableStyleId>{2D5ABB26-0587-4C30-8999-92F81FD0307C}</a:tableStyleId>
              </a:tblPr>
              <a:tblGrid>
                <a:gridCol w="3260075">
                  <a:extLst>
                    <a:ext uri="{9D8B030D-6E8A-4147-A177-3AD203B41FA5}">
                      <a16:colId xmlns="" xmlns:a16="http://schemas.microsoft.com/office/drawing/2014/main" val="20000"/>
                    </a:ext>
                  </a:extLst>
                </a:gridCol>
                <a:gridCol w="1593689">
                  <a:extLst>
                    <a:ext uri="{9D8B030D-6E8A-4147-A177-3AD203B41FA5}">
                      <a16:colId xmlns="" xmlns:a16="http://schemas.microsoft.com/office/drawing/2014/main" val="20001"/>
                    </a:ext>
                  </a:extLst>
                </a:gridCol>
                <a:gridCol w="2461131">
                  <a:extLst>
                    <a:ext uri="{9D8B030D-6E8A-4147-A177-3AD203B41FA5}">
                      <a16:colId xmlns="" xmlns:a16="http://schemas.microsoft.com/office/drawing/2014/main" val="20002"/>
                    </a:ext>
                  </a:extLst>
                </a:gridCol>
              </a:tblGrid>
              <a:tr h="272899">
                <a:tc>
                  <a:txBody>
                    <a:bodyPr/>
                    <a:lstStyle/>
                    <a:p>
                      <a:pPr algn="l"/>
                      <a:r>
                        <a:rPr lang="en-IN" sz="1400" b="1" u="none" dirty="0">
                          <a:ln>
                            <a:solidFill>
                              <a:srgbClr val="FFFF99"/>
                            </a:solidFill>
                          </a:ln>
                        </a:rPr>
                        <a:t>GROUP G    NAME</a:t>
                      </a:r>
                      <a:endParaRPr lang="en-IN" sz="1400" b="1" u="none" dirty="0">
                        <a:ln>
                          <a:solidFill>
                            <a:srgbClr val="FFFF99"/>
                          </a:solidFill>
                        </a:ln>
                        <a:solidFill>
                          <a:schemeClr val="tx1"/>
                        </a:solidFill>
                        <a:latin typeface="Arial Black" panose="020B0A040201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400" b="1" u="none" dirty="0">
                          <a:ln>
                            <a:solidFill>
                              <a:srgbClr val="FFFF99"/>
                            </a:solidFill>
                          </a:ln>
                        </a:rPr>
                        <a:t>ROLL </a:t>
                      </a:r>
                      <a:r>
                        <a:rPr lang="en-IN" sz="1400" b="1" u="none" baseline="0" dirty="0">
                          <a:ln>
                            <a:solidFill>
                              <a:srgbClr val="FFFF99"/>
                            </a:solidFill>
                          </a:ln>
                        </a:rPr>
                        <a:t> No.</a:t>
                      </a:r>
                      <a:endParaRPr lang="en-IN" sz="1400" b="1" u="none" dirty="0">
                        <a:ln>
                          <a:solidFill>
                            <a:srgbClr val="FFFF99"/>
                          </a:solidFill>
                        </a:ln>
                        <a:solidFill>
                          <a:schemeClr val="tx1"/>
                        </a:solidFill>
                        <a:latin typeface="Arial Black" panose="020B0A040201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400" b="1" u="none" dirty="0">
                          <a:ln>
                            <a:solidFill>
                              <a:srgbClr val="FFFF99"/>
                            </a:solidFill>
                          </a:ln>
                        </a:rPr>
                        <a:t>REGISTRATION</a:t>
                      </a:r>
                      <a:r>
                        <a:rPr lang="en-IN" sz="1400" b="1" u="none" baseline="0" dirty="0">
                          <a:ln>
                            <a:solidFill>
                              <a:srgbClr val="FFFF99"/>
                            </a:solidFill>
                          </a:ln>
                        </a:rPr>
                        <a:t>  No.</a:t>
                      </a:r>
                      <a:endParaRPr lang="en-IN" sz="1400" b="1" u="none" dirty="0">
                        <a:ln>
                          <a:solidFill>
                            <a:srgbClr val="FFFF99"/>
                          </a:solidFill>
                        </a:ln>
                        <a:solidFill>
                          <a:schemeClr val="tx1"/>
                        </a:solidFill>
                        <a:latin typeface="Arial Black" panose="020B0A040201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IN" sz="1400" dirty="0"/>
                        <a:t>SOUHARDYA GAYEN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14400118005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181440110033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r>
                        <a:rPr lang="en-IN" sz="1400" dirty="0"/>
                        <a:t>SHREYA KAYAL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14400118008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181440110030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r>
                        <a:rPr lang="en-IN" sz="1400" dirty="0"/>
                        <a:t>NITISH RANJAN NASKAR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14400118024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181440110014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
        <p:nvSpPr>
          <p:cNvPr id="13" name="TextBox 12"/>
          <p:cNvSpPr txBox="1"/>
          <p:nvPr/>
        </p:nvSpPr>
        <p:spPr>
          <a:xfrm>
            <a:off x="-17263" y="3813084"/>
            <a:ext cx="9144000" cy="400110"/>
          </a:xfrm>
          <a:prstGeom prst="rect">
            <a:avLst/>
          </a:prstGeom>
          <a:noFill/>
        </p:spPr>
        <p:txBody>
          <a:bodyPr wrap="square" rtlCol="0">
            <a:spAutoFit/>
          </a:bodyPr>
          <a:lstStyle/>
          <a:p>
            <a:pPr algn="ctr"/>
            <a:r>
              <a:rPr lang="en-US" sz="2000" i="1" spc="300" dirty="0">
                <a:ln>
                  <a:solidFill>
                    <a:srgbClr val="FFFF99"/>
                  </a:solidFill>
                </a:ln>
                <a:solidFill>
                  <a:prstClr val="white"/>
                </a:solidFill>
                <a:effectLst>
                  <a:outerShdw blurRad="38100" dist="38100" dir="2700000" algn="tl">
                    <a:srgbClr val="000000">
                      <a:alpha val="43137"/>
                    </a:srgbClr>
                  </a:outerShdw>
                </a:effectLst>
                <a:latin typeface="Bodoni MT Black" panose="02070A03080606020203" pitchFamily="18" charset="0"/>
              </a:rPr>
              <a:t>UNDER THE GUIDANCE OF</a:t>
            </a:r>
          </a:p>
        </p:txBody>
      </p:sp>
      <p:sp>
        <p:nvSpPr>
          <p:cNvPr id="14" name="Rectangle 13"/>
          <p:cNvSpPr/>
          <p:nvPr/>
        </p:nvSpPr>
        <p:spPr>
          <a:xfrm>
            <a:off x="-47350" y="4213194"/>
            <a:ext cx="9174087" cy="461665"/>
          </a:xfrm>
          <a:prstGeom prst="rect">
            <a:avLst/>
          </a:prstGeom>
        </p:spPr>
        <p:txBody>
          <a:bodyPr wrap="square">
            <a:spAutoFit/>
          </a:bodyPr>
          <a:lstStyle/>
          <a:p>
            <a:pPr algn="ctr" defTabSz="457200">
              <a:buClr>
                <a:prstClr val="white"/>
              </a:buClr>
              <a:buSzPct val="100000"/>
            </a:pPr>
            <a:r>
              <a:rPr lang="en-US" sz="2400" b="1" dirty="0">
                <a:ln>
                  <a:solidFill>
                    <a:srgbClr val="FFFF00"/>
                  </a:solidFill>
                </a:ln>
                <a:blipFill>
                  <a:blip r:embed="rId4"/>
                  <a:tile tx="0" ty="0" sx="100000" sy="100000" flip="none" algn="tl"/>
                </a:blipFill>
                <a:latin typeface="Arial Black" panose="020B0A04020102020204" pitchFamily="34" charset="0"/>
              </a:rPr>
              <a:t>Dr.</a:t>
            </a:r>
            <a:r>
              <a:rPr lang="en-US" sz="2400" b="1" cap="all" dirty="0">
                <a:ln>
                  <a:solidFill>
                    <a:srgbClr val="FFFF00"/>
                  </a:solidFill>
                </a:ln>
                <a:blipFill>
                  <a:blip r:embed="rId4"/>
                  <a:tile tx="0" ty="0" sx="100000" sy="100000" flip="none" algn="tl"/>
                </a:blipFill>
                <a:latin typeface="Arial Black" panose="020B0A04020102020204" pitchFamily="34" charset="0"/>
              </a:rPr>
              <a:t> BAPPADITYA MONDAL</a:t>
            </a:r>
            <a:endParaRPr lang="en-IN" sz="2400" b="1" cap="all" dirty="0">
              <a:ln>
                <a:solidFill>
                  <a:srgbClr val="FFFF00"/>
                </a:solidFill>
              </a:ln>
              <a:blipFill>
                <a:blip r:embed="rId4"/>
                <a:tile tx="0" ty="0" sx="100000" sy="100000" flip="none" algn="tl"/>
              </a:blipFill>
              <a:latin typeface="Arial Black" panose="020B0A04020102020204" pitchFamily="34" charset="0"/>
            </a:endParaRPr>
          </a:p>
        </p:txBody>
      </p:sp>
      <p:sp>
        <p:nvSpPr>
          <p:cNvPr id="15" name="TextBox 14"/>
          <p:cNvSpPr txBox="1"/>
          <p:nvPr/>
        </p:nvSpPr>
        <p:spPr>
          <a:xfrm>
            <a:off x="1597877" y="4666679"/>
            <a:ext cx="6120680" cy="369332"/>
          </a:xfrm>
          <a:prstGeom prst="rect">
            <a:avLst/>
          </a:prstGeom>
          <a:noFill/>
        </p:spPr>
        <p:txBody>
          <a:bodyPr wrap="square" rtlCol="0">
            <a:spAutoFit/>
          </a:bodyPr>
          <a:lstStyle/>
          <a:p>
            <a:r>
              <a:rPr lang="en-IN" b="1" dirty="0">
                <a:solidFill>
                  <a:prstClr val="white"/>
                </a:solidFill>
                <a:latin typeface="Bahnschrift SemiBold" panose="020B0502040204020203" pitchFamily="34" charset="0"/>
              </a:rPr>
              <a:t>     (Assistant Professor,</a:t>
            </a:r>
            <a:r>
              <a:rPr lang="en-US" b="1" dirty="0">
                <a:solidFill>
                  <a:prstClr val="white"/>
                </a:solidFill>
                <a:latin typeface="Bahnschrift SemiBold" panose="020B0502040204020203" pitchFamily="34" charset="0"/>
              </a:rPr>
              <a:t>Department of CSE, NITMAS)</a:t>
            </a:r>
            <a:endParaRPr lang="en-IN" b="1" dirty="0">
              <a:solidFill>
                <a:prstClr val="white"/>
              </a:solidFill>
              <a:latin typeface="Bahnschrift SemiBold" panose="020B0502040204020203" pitchFamily="34" charset="0"/>
            </a:endParaRPr>
          </a:p>
        </p:txBody>
      </p:sp>
      <p:sp>
        <p:nvSpPr>
          <p:cNvPr id="17" name="TextBox 16"/>
          <p:cNvSpPr txBox="1"/>
          <p:nvPr/>
        </p:nvSpPr>
        <p:spPr>
          <a:xfrm>
            <a:off x="-5183" y="4851345"/>
            <a:ext cx="9144000" cy="400110"/>
          </a:xfrm>
          <a:prstGeom prst="rect">
            <a:avLst/>
          </a:prstGeom>
          <a:noFill/>
        </p:spPr>
        <p:txBody>
          <a:bodyPr wrap="square" rtlCol="0">
            <a:spAutoFit/>
          </a:bodyPr>
          <a:lstStyle/>
          <a:p>
            <a:pPr algn="ctr"/>
            <a:r>
              <a:rPr lang="en-IN" sz="2000" i="1" spc="300" dirty="0">
                <a:ln>
                  <a:solidFill>
                    <a:srgbClr val="FFFF99"/>
                  </a:solidFill>
                </a:ln>
                <a:solidFill>
                  <a:prstClr val="white"/>
                </a:solidFill>
                <a:effectLst>
                  <a:outerShdw blurRad="38100" dist="38100" dir="2700000" algn="tl">
                    <a:srgbClr val="000000">
                      <a:alpha val="43137"/>
                    </a:srgbClr>
                  </a:outerShdw>
                </a:effectLst>
                <a:latin typeface="Bodoni MT Black" panose="02070A03080606020203" pitchFamily="18" charset="0"/>
              </a:rPr>
              <a:t>AT</a:t>
            </a:r>
          </a:p>
        </p:txBody>
      </p:sp>
      <p:sp>
        <p:nvSpPr>
          <p:cNvPr id="18" name="TextBox 17"/>
          <p:cNvSpPr txBox="1"/>
          <p:nvPr/>
        </p:nvSpPr>
        <p:spPr>
          <a:xfrm>
            <a:off x="0" y="5121709"/>
            <a:ext cx="9144000" cy="400110"/>
          </a:xfrm>
          <a:prstGeom prst="rect">
            <a:avLst/>
          </a:prstGeom>
          <a:noFill/>
        </p:spPr>
        <p:txBody>
          <a:bodyPr wrap="square" rtlCol="0">
            <a:spAutoFit/>
          </a:bodyPr>
          <a:lstStyle/>
          <a:p>
            <a:pPr algn="ctr" defTabSz="457200">
              <a:buClr>
                <a:prstClr val="white"/>
              </a:buClr>
              <a:buSzPct val="100000"/>
            </a:pPr>
            <a:r>
              <a:rPr lang="en-US" sz="2000" b="1" cap="all" spc="-150" dirty="0">
                <a:ln>
                  <a:solidFill>
                    <a:srgbClr val="FFFF00"/>
                  </a:solidFill>
                </a:ln>
                <a:blipFill>
                  <a:blip r:embed="rId4"/>
                  <a:tile tx="0" ty="0" sx="100000" sy="100000" flip="none" algn="tl"/>
                </a:blipFill>
                <a:latin typeface="Arial Black" panose="020B0A04020102020204" pitchFamily="34" charset="0"/>
              </a:rPr>
              <a:t>NEOTIA INSTITUTE OF TECHNOLOGY , MANAGEMENT AND SCIENCE </a:t>
            </a:r>
            <a:endParaRPr lang="en-IN" sz="2000" b="1" cap="all" spc="-150" dirty="0">
              <a:ln>
                <a:solidFill>
                  <a:srgbClr val="FFFF00"/>
                </a:solidFill>
              </a:ln>
              <a:blipFill>
                <a:blip r:embed="rId4"/>
                <a:tile tx="0" ty="0" sx="100000" sy="100000" flip="none" algn="tl"/>
              </a:blipFill>
              <a:latin typeface="Arial Black" panose="020B0A04020102020204" pitchFamily="34" charset="0"/>
            </a:endParaRPr>
          </a:p>
        </p:txBody>
      </p:sp>
      <p:sp>
        <p:nvSpPr>
          <p:cNvPr id="20" name="Rectangle 19"/>
          <p:cNvSpPr/>
          <p:nvPr/>
        </p:nvSpPr>
        <p:spPr>
          <a:xfrm>
            <a:off x="0" y="5521587"/>
            <a:ext cx="9144000" cy="584775"/>
          </a:xfrm>
          <a:prstGeom prst="rect">
            <a:avLst/>
          </a:prstGeom>
        </p:spPr>
        <p:txBody>
          <a:bodyPr wrap="square">
            <a:spAutoFit/>
          </a:bodyPr>
          <a:lstStyle/>
          <a:p>
            <a:r>
              <a:rPr lang="en-US" sz="1600" b="1" dirty="0">
                <a:solidFill>
                  <a:prstClr val="white"/>
                </a:solidFill>
                <a:latin typeface="Bahnschrift SemiBold" panose="020B0502040204020203" pitchFamily="34" charset="0"/>
              </a:rPr>
              <a:t>(AFFILIATED TO MAULANA ABUL KALAM AZAD UNIVERSITY OF TECHNOLOGY, WEST BENGAL, </a:t>
            </a:r>
          </a:p>
          <a:p>
            <a:pPr algn="ctr"/>
            <a:r>
              <a:rPr lang="en-US" sz="1600" b="1" dirty="0">
                <a:solidFill>
                  <a:prstClr val="white"/>
                </a:solidFill>
                <a:latin typeface="Bahnschrift SemiBold" panose="020B0502040204020203" pitchFamily="34" charset="0"/>
              </a:rPr>
              <a:t>INDIA </a:t>
            </a:r>
            <a:r>
              <a:rPr lang="en-IN" sz="1600" b="1" dirty="0">
                <a:solidFill>
                  <a:prstClr val="white"/>
                </a:solidFill>
                <a:latin typeface="Bahnschrift SemiBold" panose="020B0502040204020203" pitchFamily="34" charset="0"/>
              </a:rPr>
              <a:t> </a:t>
            </a:r>
            <a:r>
              <a:rPr lang="en-US" sz="1600" b="1" dirty="0">
                <a:solidFill>
                  <a:prstClr val="white"/>
                </a:solidFill>
                <a:latin typeface="Bahnschrift SemiBold" panose="020B0502040204020203" pitchFamily="34" charset="0"/>
              </a:rPr>
              <a:t>AND APPROVED BY AICTE, NEW DELHI, INDIA)</a:t>
            </a:r>
            <a:endParaRPr lang="en-IN" b="1" dirty="0">
              <a:solidFill>
                <a:prstClr val="white"/>
              </a:solidFill>
              <a:latin typeface="Bahnschrift SemiBold" panose="020B0502040204020203" pitchFamily="34" charset="0"/>
            </a:endParaRPr>
          </a:p>
        </p:txBody>
      </p:sp>
      <p:sp>
        <p:nvSpPr>
          <p:cNvPr id="21" name="TextBox 20"/>
          <p:cNvSpPr txBox="1"/>
          <p:nvPr/>
        </p:nvSpPr>
        <p:spPr>
          <a:xfrm>
            <a:off x="0" y="5987413"/>
            <a:ext cx="9144000" cy="461665"/>
          </a:xfrm>
          <a:prstGeom prst="rect">
            <a:avLst/>
          </a:prstGeom>
          <a:noFill/>
        </p:spPr>
        <p:txBody>
          <a:bodyPr wrap="square" rtlCol="0">
            <a:spAutoFit/>
          </a:bodyPr>
          <a:lstStyle/>
          <a:p>
            <a:pPr algn="ctr" defTabSz="457200">
              <a:buClr>
                <a:prstClr val="white"/>
              </a:buClr>
              <a:buSzPct val="100000"/>
            </a:pPr>
            <a:r>
              <a:rPr lang="en-US" sz="2400" dirty="0" smtClean="0">
                <a:solidFill>
                  <a:prstClr val="white"/>
                </a:solidFill>
                <a:latin typeface="Bahnschrift SemiBold" panose="020B0502040204020203" pitchFamily="34" charset="0"/>
              </a:rPr>
              <a:t>JUNE </a:t>
            </a:r>
            <a:r>
              <a:rPr lang="en-US" sz="2400" dirty="0">
                <a:solidFill>
                  <a:prstClr val="white"/>
                </a:solidFill>
                <a:latin typeface="Bahnschrift SemiBold" panose="020B0502040204020203" pitchFamily="34" charset="0"/>
              </a:rPr>
              <a:t>, 2022 </a:t>
            </a:r>
            <a:endParaRPr lang="en-IN" sz="2400" dirty="0">
              <a:solidFill>
                <a:prstClr val="white"/>
              </a:solidFill>
              <a:latin typeface="Bahnschrift SemiBold" panose="020B0502040204020203" pitchFamily="34" charset="0"/>
            </a:endParaRPr>
          </a:p>
        </p:txBody>
      </p:sp>
      <p:sp>
        <p:nvSpPr>
          <p:cNvPr id="5" name="TextBox 4"/>
          <p:cNvSpPr txBox="1"/>
          <p:nvPr/>
        </p:nvSpPr>
        <p:spPr>
          <a:xfrm>
            <a:off x="0" y="702537"/>
            <a:ext cx="9126738" cy="400110"/>
          </a:xfrm>
          <a:prstGeom prst="rect">
            <a:avLst/>
          </a:prstGeom>
          <a:noFill/>
        </p:spPr>
        <p:txBody>
          <a:bodyPr wrap="square" rtlCol="0">
            <a:spAutoFit/>
          </a:bodyPr>
          <a:lstStyle/>
          <a:p>
            <a:pPr algn="ctr"/>
            <a:r>
              <a:rPr lang="en-IN" sz="1600" dirty="0">
                <a:solidFill>
                  <a:prstClr val="white"/>
                </a:solidFill>
              </a:rPr>
              <a:t>        </a:t>
            </a:r>
            <a:r>
              <a:rPr lang="en-IN" sz="2000" b="1" dirty="0" smtClean="0">
                <a:ln>
                  <a:solidFill>
                    <a:srgbClr val="FFFF00"/>
                  </a:solidFill>
                </a:ln>
                <a:blipFill>
                  <a:blip r:embed="rId4"/>
                  <a:tile tx="0" ty="0" sx="100000" sy="100000" flip="none" algn="tl"/>
                </a:blipFill>
                <a:latin typeface="Arial Black" panose="020B0A04020102020204" pitchFamily="34" charset="0"/>
              </a:rPr>
              <a:t>PROJECT-</a:t>
            </a:r>
            <a:r>
              <a:rPr lang="en-IN" sz="2000" b="1" dirty="0" err="1" smtClean="0">
                <a:ln>
                  <a:solidFill>
                    <a:srgbClr val="FFFF00"/>
                  </a:solidFill>
                </a:ln>
                <a:blipFill>
                  <a:blip r:embed="rId4"/>
                  <a:tile tx="0" ty="0" sx="100000" sy="100000" flip="none" algn="tl"/>
                </a:blipFill>
                <a:latin typeface="Arial Black" panose="020B0A04020102020204" pitchFamily="34" charset="0"/>
              </a:rPr>
              <a:t>IIi</a:t>
            </a:r>
            <a:r>
              <a:rPr lang="en-IN" sz="2000" b="1" dirty="0" smtClean="0">
                <a:ln>
                  <a:solidFill>
                    <a:srgbClr val="FFFF00"/>
                  </a:solidFill>
                </a:ln>
                <a:blipFill>
                  <a:blip r:embed="rId4"/>
                  <a:tile tx="0" ty="0" sx="100000" sy="100000" flip="none" algn="tl"/>
                </a:blipFill>
                <a:latin typeface="Arial Black" panose="020B0A04020102020204" pitchFamily="34" charset="0"/>
              </a:rPr>
              <a:t> </a:t>
            </a:r>
            <a:r>
              <a:rPr lang="en-IN" sz="2000" b="1" dirty="0">
                <a:ln>
                  <a:solidFill>
                    <a:srgbClr val="FFFF00"/>
                  </a:solidFill>
                </a:ln>
                <a:blipFill>
                  <a:blip r:embed="rId4"/>
                  <a:tile tx="0" ty="0" sx="100000" sy="100000" flip="none" algn="tl"/>
                </a:blipFill>
                <a:latin typeface="Arial Black" panose="020B0A04020102020204" pitchFamily="34" charset="0"/>
              </a:rPr>
              <a:t>(PAPER CODE : PROJ – </a:t>
            </a:r>
            <a:r>
              <a:rPr lang="en-IN" sz="2000" b="1" dirty="0" smtClean="0">
                <a:ln>
                  <a:solidFill>
                    <a:srgbClr val="FFFF00"/>
                  </a:solidFill>
                </a:ln>
                <a:blipFill>
                  <a:blip r:embed="rId4"/>
                  <a:tile tx="0" ty="0" sx="100000" sy="100000" flip="none" algn="tl"/>
                </a:blipFill>
                <a:latin typeface="Arial Black" panose="020B0A04020102020204" pitchFamily="34" charset="0"/>
              </a:rPr>
              <a:t>CS881 )</a:t>
            </a:r>
            <a:endParaRPr lang="en-IN" sz="2000" b="1" dirty="0">
              <a:ln>
                <a:solidFill>
                  <a:srgbClr val="FFFF00"/>
                </a:solidFill>
              </a:ln>
              <a:blipFill>
                <a:blip r:embed="rId4"/>
                <a:tile tx="0" ty="0" sx="100000" sy="100000" flip="none" algn="tl"/>
              </a:blipFill>
              <a:latin typeface="Arial Black" panose="020B0A04020102020204" pitchFamily="34" charset="0"/>
            </a:endParaRPr>
          </a:p>
        </p:txBody>
      </p:sp>
      <p:sp>
        <p:nvSpPr>
          <p:cNvPr id="7" name="TextBox 6"/>
          <p:cNvSpPr txBox="1"/>
          <p:nvPr/>
        </p:nvSpPr>
        <p:spPr>
          <a:xfrm>
            <a:off x="-30087" y="6418301"/>
            <a:ext cx="9192095" cy="400110"/>
          </a:xfrm>
          <a:prstGeom prst="rect">
            <a:avLst/>
          </a:prstGeom>
          <a:noFill/>
        </p:spPr>
        <p:txBody>
          <a:bodyPr wrap="square" rtlCol="0">
            <a:spAutoFit/>
          </a:bodyPr>
          <a:lstStyle/>
          <a:p>
            <a:pPr algn="ctr"/>
            <a:r>
              <a:rPr lang="en-IN" sz="2000" b="1" cap="all" spc="-150" dirty="0">
                <a:ln>
                  <a:solidFill>
                    <a:srgbClr val="FFFF00"/>
                  </a:solidFill>
                </a:ln>
                <a:blipFill>
                  <a:blip r:embed="rId4"/>
                  <a:tile tx="0" ty="0" sx="100000" sy="100000" flip="none" algn="tl"/>
                </a:blipFill>
                <a:latin typeface="Arial Black" panose="020B0A04020102020204" pitchFamily="34" charset="0"/>
              </a:rPr>
              <a:t>BATCH : 2018 - 2022</a:t>
            </a:r>
          </a:p>
        </p:txBody>
      </p:sp>
    </p:spTree>
    <p:extLst>
      <p:ext uri="{BB962C8B-B14F-4D97-AF65-F5344CB8AC3E}">
        <p14:creationId xmlns:p14="http://schemas.microsoft.com/office/powerpoint/2010/main" val="306431211"/>
      </p:ext>
    </p:extLst>
  </p:cSld>
  <p:clrMapOvr>
    <a:masterClrMapping/>
  </p:clrMapOvr>
  <p:transition spd="slow">
    <p:randomBar dir="vert"/>
    <p:sndAc>
      <p:stSnd>
        <p:snd r:embed="rId3"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56267"/>
          </a:xfrm>
        </p:spPr>
        <p:txBody>
          <a:bodyPr>
            <a:noAutofit/>
          </a:bodyPr>
          <a:lstStyle/>
          <a:p>
            <a:pPr marL="571500" indent="-571500">
              <a:buFont typeface="Wingdings" pitchFamily="2" charset="2"/>
              <a:buChar char="§"/>
            </a:pPr>
            <a:r>
              <a:rPr lang="en-IN" sz="40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The Steps We Have Followed In EDA Are As Following </a:t>
            </a:r>
            <a:r>
              <a:rPr lang="en-IN" sz="40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 :-</a:t>
            </a:r>
            <a:endParaRPr lang="en-IN" sz="40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10</a:t>
            </a:fld>
            <a:endParaRPr lang="en-IN">
              <a:solidFill>
                <a:prstClr val="white"/>
              </a:solidFill>
            </a:endParaRPr>
          </a:p>
        </p:txBody>
      </p:sp>
      <p:sp>
        <p:nvSpPr>
          <p:cNvPr id="5" name="TextBox 4"/>
          <p:cNvSpPr txBox="1"/>
          <p:nvPr/>
        </p:nvSpPr>
        <p:spPr>
          <a:xfrm>
            <a:off x="204129" y="1916832"/>
            <a:ext cx="8712968" cy="5262979"/>
          </a:xfrm>
          <a:prstGeom prst="rect">
            <a:avLst/>
          </a:prstGeom>
          <a:noFill/>
        </p:spPr>
        <p:txBody>
          <a:bodyPr wrap="square" rtlCol="0">
            <a:spAutoFit/>
          </a:bodyPr>
          <a:lstStyle/>
          <a:p>
            <a:pPr marL="571500" indent="-571500">
              <a:buFont typeface="Arial" pitchFamily="34" charset="0"/>
              <a:buChar char="•"/>
            </a:pPr>
            <a:r>
              <a:rPr lang="en-IN" sz="3200" b="1" dirty="0">
                <a:solidFill>
                  <a:schemeClr val="accent4">
                    <a:lumMod val="40000"/>
                    <a:lumOff val="60000"/>
                  </a:schemeClr>
                </a:solidFill>
                <a:latin typeface="Times New Roman" pitchFamily="18" charset="0"/>
                <a:cs typeface="Times New Roman" pitchFamily="18" charset="0"/>
              </a:rPr>
              <a:t>Variable </a:t>
            </a:r>
            <a:r>
              <a:rPr lang="en-IN" sz="3200" b="1" dirty="0" smtClean="0">
                <a:solidFill>
                  <a:schemeClr val="accent4">
                    <a:lumMod val="40000"/>
                    <a:lumOff val="60000"/>
                  </a:schemeClr>
                </a:solidFill>
                <a:latin typeface="Times New Roman" pitchFamily="18" charset="0"/>
                <a:cs typeface="Times New Roman" pitchFamily="18" charset="0"/>
              </a:rPr>
              <a:t>Identification :-</a:t>
            </a:r>
          </a:p>
          <a:p>
            <a:r>
              <a:rPr lang="en-IN" sz="2800" b="1"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800" b="1"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identify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Predictor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and Target variables</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t>
            </a:r>
            <a:endPar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i</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dentify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the data type of the variables.</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a:ln>
                  <a:solidFill>
                    <a:schemeClr val="tx1">
                      <a:lumMod val="75000"/>
                    </a:schemeClr>
                  </a:solidFill>
                </a:ln>
                <a:solidFill>
                  <a:schemeClr val="accent3">
                    <a:lumMod val="40000"/>
                    <a:lumOff val="60000"/>
                  </a:schemeClr>
                </a:solidFill>
              </a:rPr>
              <a:t>    </a:t>
            </a:r>
            <a:r>
              <a:rPr lang="en-IN" sz="2800" dirty="0" smtClean="0">
                <a:ln>
                  <a:solidFill>
                    <a:schemeClr val="tx1">
                      <a:lumMod val="75000"/>
                    </a:schemeClr>
                  </a:solidFill>
                </a:ln>
                <a:solidFill>
                  <a:schemeClr val="accent3">
                    <a:lumMod val="40000"/>
                    <a:lumOff val="60000"/>
                  </a:schemeClr>
                </a:solidFill>
              </a:rPr>
              <a:t>     </a:t>
            </a:r>
            <a:endParaRPr lang="en-IN" sz="2800" dirty="0">
              <a:ln>
                <a:solidFill>
                  <a:schemeClr val="tx1">
                    <a:lumMod val="75000"/>
                  </a:schemeClr>
                </a:solidFill>
              </a:ln>
              <a:solidFill>
                <a:schemeClr val="accent3">
                  <a:lumMod val="40000"/>
                  <a:lumOff val="60000"/>
                </a:schemeClr>
              </a:solidFill>
            </a:endParaRPr>
          </a:p>
          <a:p>
            <a:pPr marL="571500" indent="-571500">
              <a:buFont typeface="Arial" pitchFamily="34" charset="0"/>
              <a:buChar char="•"/>
            </a:pPr>
            <a:r>
              <a:rPr lang="en-IN" sz="3200" b="1" dirty="0" smtClean="0">
                <a:solidFill>
                  <a:schemeClr val="accent4">
                    <a:lumMod val="40000"/>
                    <a:lumOff val="60000"/>
                  </a:schemeClr>
                </a:solidFill>
                <a:latin typeface="Times New Roman" pitchFamily="18" charset="0"/>
                <a:cs typeface="Times New Roman" pitchFamily="18" charset="0"/>
              </a:rPr>
              <a:t>Univariate Analysis :-</a:t>
            </a:r>
          </a:p>
          <a:p>
            <a:r>
              <a:rPr lang="en-IN" sz="3200" b="1" dirty="0">
                <a:solidFill>
                  <a:schemeClr val="accent4">
                    <a:lumMod val="40000"/>
                    <a:lumOff val="60000"/>
                  </a:schemeClr>
                </a:solidFill>
                <a:latin typeface="Times New Roman" pitchFamily="18" charset="0"/>
                <a:cs typeface="Times New Roman" pitchFamily="18" charset="0"/>
              </a:rPr>
              <a:t> </a:t>
            </a:r>
            <a:r>
              <a:rPr lang="en-IN" sz="3200" b="1" dirty="0" smtClean="0">
                <a:solidFill>
                  <a:schemeClr val="accent4">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continuous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Variable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Analysis</a:t>
            </a:r>
          </a:p>
          <a:p>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  categorical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Variable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Analysis</a:t>
            </a:r>
          </a:p>
          <a:p>
            <a:pPr marL="571500" indent="-571500">
              <a:buFont typeface="Arial" pitchFamily="34" charset="0"/>
              <a:buChar char="•"/>
            </a:pPr>
            <a:r>
              <a:rPr lang="en-IN" sz="3200" b="1" dirty="0" smtClean="0">
                <a:solidFill>
                  <a:schemeClr val="accent4">
                    <a:lumMod val="40000"/>
                    <a:lumOff val="60000"/>
                  </a:schemeClr>
                </a:solidFill>
                <a:latin typeface="Times New Roman" pitchFamily="18" charset="0"/>
                <a:cs typeface="Times New Roman" pitchFamily="18" charset="0"/>
              </a:rPr>
              <a:t>Bivariate Analysis :-</a:t>
            </a:r>
          </a:p>
          <a:p>
            <a:r>
              <a:rPr lang="en-IN" sz="3200" b="1" dirty="0">
                <a:solidFill>
                  <a:schemeClr val="accent4">
                    <a:lumMod val="40000"/>
                    <a:lumOff val="60000"/>
                  </a:schemeClr>
                </a:solidFill>
                <a:latin typeface="Times New Roman" pitchFamily="18" charset="0"/>
                <a:cs typeface="Times New Roman" pitchFamily="18" charset="0"/>
              </a:rPr>
              <a:t> </a:t>
            </a:r>
            <a:r>
              <a:rPr lang="en-IN" sz="3200" b="1" dirty="0" smtClean="0">
                <a:solidFill>
                  <a:schemeClr val="accent4">
                    <a:lumMod val="40000"/>
                    <a:lumOff val="60000"/>
                  </a:schemeClr>
                </a:solidFill>
                <a:latin typeface="Times New Roman" pitchFamily="18" charset="0"/>
                <a:cs typeface="Times New Roman" pitchFamily="18" charset="0"/>
              </a:rPr>
              <a:t>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two variables for any combination of categorical </a:t>
            </a:r>
          </a:p>
          <a:p>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and continuous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variables</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endPar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 target with any other predictor</a:t>
            </a:r>
          </a:p>
          <a:p>
            <a:endParaRPr lang="en-IN" sz="2400" dirty="0">
              <a:ln>
                <a:solidFill>
                  <a:schemeClr val="tx1">
                    <a:lumMod val="75000"/>
                  </a:schemeClr>
                </a:solidFill>
              </a:ln>
              <a:solidFill>
                <a:schemeClr val="accent3">
                  <a:lumMod val="40000"/>
                  <a:lumOff val="60000"/>
                </a:schemeClr>
              </a:solidFill>
            </a:endParaRPr>
          </a:p>
          <a:p>
            <a:pPr marL="285750" indent="-285750">
              <a:buFont typeface="Wingdings" pitchFamily="2" charset="2"/>
              <a:buChar char="§"/>
            </a:pPr>
            <a:endParaRPr lang="en-IN" sz="2400" dirty="0">
              <a:ln>
                <a:solidFill>
                  <a:schemeClr val="tx1">
                    <a:lumMod val="75000"/>
                  </a:schemeClr>
                </a:solidFill>
              </a:ln>
              <a:solidFill>
                <a:schemeClr val="accent3">
                  <a:lumMod val="40000"/>
                  <a:lumOff val="60000"/>
                </a:schemeClr>
              </a:solidFill>
            </a:endParaRPr>
          </a:p>
        </p:txBody>
      </p:sp>
    </p:spTree>
    <p:extLst>
      <p:ext uri="{BB962C8B-B14F-4D97-AF65-F5344CB8AC3E}">
        <p14:creationId xmlns:p14="http://schemas.microsoft.com/office/powerpoint/2010/main" val="730937354"/>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par>
                          <p:cTn id="8" fill="hold">
                            <p:stCondLst>
                              <p:cond delay="25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11</a:t>
            </a:fld>
            <a:endParaRPr lang="en-IN">
              <a:solidFill>
                <a:prstClr val="white"/>
              </a:solidFill>
            </a:endParaRPr>
          </a:p>
        </p:txBody>
      </p:sp>
      <p:sp>
        <p:nvSpPr>
          <p:cNvPr id="5" name="TextBox 4"/>
          <p:cNvSpPr txBox="1"/>
          <p:nvPr/>
        </p:nvSpPr>
        <p:spPr>
          <a:xfrm>
            <a:off x="9097" y="1053176"/>
            <a:ext cx="9144000" cy="923330"/>
          </a:xfrm>
          <a:prstGeom prst="rect">
            <a:avLst/>
          </a:prstGeom>
          <a:noFill/>
        </p:spPr>
        <p:txBody>
          <a:bodyPr wrap="square" rtlCol="0">
            <a:spAutoFit/>
          </a:bodyPr>
          <a:lstStyle/>
          <a:p>
            <a:pPr marL="457200" lvl="0" indent="-457200">
              <a:buFont typeface="Wingdings" pitchFamily="2" charset="2"/>
              <a:buChar char="§"/>
            </a:pPr>
            <a:r>
              <a:rPr lang="en-IN" sz="5400" b="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DATA CLEANING:-</a:t>
            </a:r>
          </a:p>
        </p:txBody>
      </p:sp>
      <p:sp>
        <p:nvSpPr>
          <p:cNvPr id="6" name="TextBox 5"/>
          <p:cNvSpPr txBox="1"/>
          <p:nvPr/>
        </p:nvSpPr>
        <p:spPr>
          <a:xfrm>
            <a:off x="548649" y="2359374"/>
            <a:ext cx="8064896" cy="3785652"/>
          </a:xfrm>
          <a:prstGeom prst="rect">
            <a:avLst/>
          </a:prstGeom>
          <a:noFill/>
        </p:spPr>
        <p:txBody>
          <a:bodyPr wrap="square" rtlCol="0">
            <a:spAutoFit/>
          </a:bodyPr>
          <a:lstStyle/>
          <a:p>
            <a:pPr marL="285750" indent="-285750">
              <a:lnSpc>
                <a:spcPct val="200000"/>
              </a:lnSpc>
              <a:buFont typeface="Arial" pitchFamily="34" charset="0"/>
              <a:buChar char="•"/>
            </a:pPr>
            <a:r>
              <a:rPr lang="en-US" sz="2400" b="1" dirty="0"/>
              <a:t>I</a:t>
            </a:r>
            <a:r>
              <a:rPr lang="en-US" sz="2400" b="1" dirty="0" smtClean="0"/>
              <a:t>ncorrect </a:t>
            </a:r>
            <a:endParaRPr lang="en-US" sz="2400" b="1" dirty="0"/>
          </a:p>
          <a:p>
            <a:pPr marL="285750" indent="-285750">
              <a:lnSpc>
                <a:spcPct val="200000"/>
              </a:lnSpc>
              <a:buFont typeface="Arial" pitchFamily="34" charset="0"/>
              <a:buChar char="•"/>
            </a:pPr>
            <a:r>
              <a:rPr lang="en-US" sz="2400" b="1" dirty="0"/>
              <a:t>Incomplete</a:t>
            </a:r>
          </a:p>
          <a:p>
            <a:pPr marL="285750" indent="-285750">
              <a:lnSpc>
                <a:spcPct val="200000"/>
              </a:lnSpc>
              <a:buFont typeface="Arial" pitchFamily="34" charset="0"/>
              <a:buChar char="•"/>
            </a:pPr>
            <a:r>
              <a:rPr lang="en-US" sz="2400" b="1" dirty="0"/>
              <a:t>Irrelevant</a:t>
            </a:r>
          </a:p>
          <a:p>
            <a:pPr marL="285750" indent="-285750">
              <a:lnSpc>
                <a:spcPct val="200000"/>
              </a:lnSpc>
              <a:buFont typeface="Arial" pitchFamily="34" charset="0"/>
              <a:buChar char="•"/>
            </a:pPr>
            <a:r>
              <a:rPr lang="en-US" sz="2400" b="1" dirty="0"/>
              <a:t>Duplicated</a:t>
            </a:r>
          </a:p>
          <a:p>
            <a:pPr marL="285750" indent="-285750">
              <a:lnSpc>
                <a:spcPct val="200000"/>
              </a:lnSpc>
              <a:buFont typeface="Arial" pitchFamily="34" charset="0"/>
              <a:buChar char="•"/>
            </a:pPr>
            <a:r>
              <a:rPr lang="en-US" sz="2400" b="1" dirty="0"/>
              <a:t> </a:t>
            </a:r>
            <a:r>
              <a:rPr lang="en-US" sz="2400" b="1" dirty="0" smtClean="0"/>
              <a:t>Improperly </a:t>
            </a:r>
            <a:r>
              <a:rPr lang="en-US" sz="2400" b="1" dirty="0"/>
              <a:t>formatted.</a:t>
            </a:r>
            <a:endParaRPr lang="en-IN" sz="2400" b="1"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9838" t="2261" r="8616" b="2297"/>
          <a:stretch/>
        </p:blipFill>
        <p:spPr>
          <a:xfrm>
            <a:off x="4750325" y="2348880"/>
            <a:ext cx="4050640" cy="3796146"/>
          </a:xfrm>
          <a:prstGeom prst="rect">
            <a:avLst/>
          </a:prstGeom>
        </p:spPr>
      </p:pic>
      <p:pic>
        <p:nvPicPr>
          <p:cNvPr id="7"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121026" y="0"/>
            <a:ext cx="2901948" cy="109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93621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himes.wav"/>
          </p:stSnd>
        </p:sndAc>
      </p:transition>
    </mc:Choice>
    <mc:Fallback xmlns="">
      <p:transition spd="slow">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750"/>
                                        <p:tgtEl>
                                          <p:spTgt spid="5"/>
                                        </p:tgtEl>
                                      </p:cBhvr>
                                    </p:animEffect>
                                  </p:childTnLst>
                                </p:cTn>
                              </p:par>
                            </p:childTnLst>
                          </p:cTn>
                        </p:par>
                        <p:par>
                          <p:cTn id="12" fill="hold">
                            <p:stCondLst>
                              <p:cond delay="175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750"/>
                                        <p:tgtEl>
                                          <p:spTgt spid="6"/>
                                        </p:tgtEl>
                                      </p:cBhvr>
                                    </p:animEffect>
                                  </p:childTnLst>
                                </p:cTn>
                              </p:par>
                            </p:childTnLst>
                          </p:cTn>
                        </p:par>
                        <p:par>
                          <p:cTn id="16" fill="hold">
                            <p:stCondLst>
                              <p:cond delay="2500"/>
                            </p:stCondLst>
                            <p:childTnLst>
                              <p:par>
                                <p:cTn id="17" presetID="21"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456267"/>
          </a:xfrm>
        </p:spPr>
        <p:txBody>
          <a:bodyPr>
            <a:normAutofit/>
          </a:bodyPr>
          <a:lstStyle/>
          <a:p>
            <a:r>
              <a:rPr lang="en-IN"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The Steps We Have Followed In </a:t>
            </a:r>
            <a:r>
              <a:rPr lang="en-IN"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DATA CLEANING Are </a:t>
            </a:r>
            <a:r>
              <a:rPr lang="en-IN"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As Following  :-</a:t>
            </a:r>
            <a:endParaRPr lang="en-IN" dirty="0"/>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12</a:t>
            </a:fld>
            <a:endParaRPr lang="en-IN">
              <a:solidFill>
                <a:prstClr val="white"/>
              </a:solidFill>
            </a:endParaRPr>
          </a:p>
        </p:txBody>
      </p:sp>
      <p:sp>
        <p:nvSpPr>
          <p:cNvPr id="5" name="TextBox 4"/>
          <p:cNvSpPr txBox="1"/>
          <p:nvPr/>
        </p:nvSpPr>
        <p:spPr>
          <a:xfrm>
            <a:off x="179512" y="1988840"/>
            <a:ext cx="8496944" cy="3724096"/>
          </a:xfrm>
          <a:prstGeom prst="rect">
            <a:avLst/>
          </a:prstGeom>
          <a:noFill/>
        </p:spPr>
        <p:txBody>
          <a:bodyPr wrap="square" rtlCol="0">
            <a:spAutoFit/>
          </a:bodyPr>
          <a:lstStyle/>
          <a:p>
            <a:r>
              <a:rPr lang="en-IN" sz="3600" b="1" dirty="0">
                <a:solidFill>
                  <a:schemeClr val="accent4">
                    <a:lumMod val="40000"/>
                    <a:lumOff val="60000"/>
                  </a:schemeClr>
                </a:solidFill>
                <a:latin typeface="Times New Roman" pitchFamily="18" charset="0"/>
                <a:cs typeface="Times New Roman" pitchFamily="18" charset="0"/>
              </a:rPr>
              <a:t>1.Handling Duplicate Data </a:t>
            </a:r>
            <a:r>
              <a:rPr lang="en-IN" sz="3600" b="1" dirty="0" smtClean="0">
                <a:solidFill>
                  <a:schemeClr val="accent4">
                    <a:lumMod val="40000"/>
                    <a:lumOff val="60000"/>
                  </a:schemeClr>
                </a:solidFill>
                <a:latin typeface="Times New Roman" pitchFamily="18" charset="0"/>
                <a:cs typeface="Times New Roman" pitchFamily="18" charset="0"/>
              </a:rPr>
              <a:t>:-</a:t>
            </a:r>
          </a:p>
          <a:p>
            <a:endParaRPr lang="en-IN" sz="3200" b="1" dirty="0" smtClean="0">
              <a:solidFill>
                <a:schemeClr val="accent4">
                  <a:lumMod val="40000"/>
                  <a:lumOff val="60000"/>
                </a:schemeClr>
              </a:solidFill>
              <a:latin typeface="Times New Roman" pitchFamily="18" charset="0"/>
              <a:cs typeface="Times New Roman" pitchFamily="18" charset="0"/>
            </a:endParaRPr>
          </a:p>
          <a:p>
            <a:endParaRPr lang="en-IN" sz="3200" b="1" dirty="0">
              <a:solidFill>
                <a:schemeClr val="accent4">
                  <a:lumMod val="40000"/>
                  <a:lumOff val="60000"/>
                </a:schemeClr>
              </a:solidFill>
              <a:latin typeface="Times New Roman" pitchFamily="18" charset="0"/>
              <a:cs typeface="Times New Roman" pitchFamily="18" charset="0"/>
            </a:endParaRPr>
          </a:p>
          <a:p>
            <a:r>
              <a:rPr lang="en-IN" sz="3200" b="1" dirty="0" smtClean="0">
                <a:solidFill>
                  <a:schemeClr val="accent4">
                    <a:lumMod val="40000"/>
                    <a:lumOff val="60000"/>
                  </a:schemeClr>
                </a:solidFill>
                <a:latin typeface="Times New Roman" pitchFamily="18" charset="0"/>
                <a:cs typeface="Times New Roman" pitchFamily="18" charset="0"/>
              </a:rPr>
              <a:t>             </a:t>
            </a:r>
          </a:p>
          <a:p>
            <a:r>
              <a:rPr lang="en-IN" sz="3600" b="1" dirty="0">
                <a:solidFill>
                  <a:schemeClr val="accent4">
                    <a:lumMod val="40000"/>
                    <a:lumOff val="60000"/>
                  </a:schemeClr>
                </a:solidFill>
                <a:latin typeface="Times New Roman" pitchFamily="18" charset="0"/>
                <a:cs typeface="Times New Roman" pitchFamily="18" charset="0"/>
              </a:rPr>
              <a:t>2. Handling missing value :-</a:t>
            </a:r>
          </a:p>
          <a:p>
            <a:endParaRPr lang="en-IN" sz="3200" b="1" dirty="0">
              <a:solidFill>
                <a:schemeClr val="accent4">
                  <a:lumMod val="40000"/>
                  <a:lumOff val="60000"/>
                </a:schemeClr>
              </a:solidFill>
              <a:latin typeface="Times New Roman" pitchFamily="18" charset="0"/>
              <a:cs typeface="Times New Roman" pitchFamily="18" charset="0"/>
            </a:endParaRPr>
          </a:p>
          <a:p>
            <a:endParaRPr lang="en-IN" dirty="0" smtClean="0"/>
          </a:p>
          <a:p>
            <a:endParaRPr lang="en-IN" dirty="0"/>
          </a:p>
        </p:txBody>
      </p:sp>
      <p:sp>
        <p:nvSpPr>
          <p:cNvPr id="6" name="TextBox 5"/>
          <p:cNvSpPr txBox="1"/>
          <p:nvPr/>
        </p:nvSpPr>
        <p:spPr>
          <a:xfrm>
            <a:off x="1691680" y="2780928"/>
            <a:ext cx="5976664" cy="1261884"/>
          </a:xfrm>
          <a:prstGeom prst="rect">
            <a:avLst/>
          </a:prstGeom>
          <a:noFill/>
        </p:spPr>
        <p:txBody>
          <a:bodyPr wrap="square" rtlCol="0">
            <a:spAutoFit/>
          </a:bodyPr>
          <a:lstStyle/>
          <a:p>
            <a:pPr marL="342900" indent="-342900">
              <a:buAutoNum type="arabicPeriod"/>
            </a:pPr>
            <a:r>
              <a:rPr lang="en-US" sz="28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checks for the duplicates rows </a:t>
            </a:r>
          </a:p>
          <a:p>
            <a:pPr marL="342900" indent="-342900">
              <a:buAutoNum type="arabicPeriod"/>
            </a:pPr>
            <a:r>
              <a:rPr lang="en-US" sz="28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returns </a:t>
            </a:r>
            <a:r>
              <a:rPr lang="en-US" sz="28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True and False</a:t>
            </a:r>
          </a:p>
          <a:p>
            <a:endParaRPr lang="en-IN" sz="2000" dirty="0">
              <a:latin typeface="Times New Roman" pitchFamily="18" charset="0"/>
              <a:cs typeface="Times New Roman" pitchFamily="18" charset="0"/>
            </a:endParaRPr>
          </a:p>
        </p:txBody>
      </p:sp>
      <p:sp>
        <p:nvSpPr>
          <p:cNvPr id="7" name="TextBox 6"/>
          <p:cNvSpPr txBox="1"/>
          <p:nvPr/>
        </p:nvSpPr>
        <p:spPr>
          <a:xfrm>
            <a:off x="1223628" y="5038036"/>
            <a:ext cx="6408712" cy="523220"/>
          </a:xfrm>
          <a:prstGeom prst="rect">
            <a:avLst/>
          </a:prstGeom>
          <a:noFill/>
        </p:spPr>
        <p:txBody>
          <a:bodyPr wrap="square" rtlCol="0">
            <a:spAutoFit/>
          </a:bodyPr>
          <a:lstStyle/>
          <a:p>
            <a:r>
              <a:rPr lang="en-IN" sz="2800" dirty="0" smtClean="0">
                <a:ln>
                  <a:solidFill>
                    <a:schemeClr val="tx1">
                      <a:lumMod val="75000"/>
                    </a:schemeClr>
                  </a:solidFill>
                </a:ln>
                <a:solidFill>
                  <a:schemeClr val="accent3">
                    <a:lumMod val="40000"/>
                    <a:lumOff val="60000"/>
                  </a:schemeClr>
                </a:solidFill>
              </a:rPr>
              <a:t>      </a:t>
            </a:r>
            <a:r>
              <a:rPr lang="en-IN" sz="28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a:t>
            </a:r>
            <a:r>
              <a:rPr lang="en-IN" sz="28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checking </a:t>
            </a:r>
            <a:r>
              <a:rPr lang="en-IN" sz="28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if there is null value</a:t>
            </a:r>
          </a:p>
        </p:txBody>
      </p:sp>
    </p:spTree>
    <p:extLst>
      <p:ext uri="{BB962C8B-B14F-4D97-AF65-F5344CB8AC3E}">
        <p14:creationId xmlns:p14="http://schemas.microsoft.com/office/powerpoint/2010/main" val="420954196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2"/>
                                        </p:tgtEl>
                                        <p:attrNameLst>
                                          <p:attrName>r</p:attrName>
                                        </p:attrNameLst>
                                      </p:cBhvr>
                                    </p:animRot>
                                  </p:childTnLst>
                                </p:cTn>
                              </p:par>
                            </p:childTnLst>
                          </p:cTn>
                        </p:par>
                        <p:par>
                          <p:cTn id="7" fill="hold">
                            <p:stCondLst>
                              <p:cond delay="1000"/>
                            </p:stCondLst>
                            <p:childTnLst>
                              <p:par>
                                <p:cTn id="8" presetID="26"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290">
                                          <p:stCondLst>
                                            <p:cond delay="0"/>
                                          </p:stCondLst>
                                        </p:cTn>
                                        <p:tgtEl>
                                          <p:spTgt spid="5"/>
                                        </p:tgtEl>
                                      </p:cBhvr>
                                    </p:animEffect>
                                    <p:anim calcmode="lin" valueType="num">
                                      <p:cBhvr>
                                        <p:cTn id="1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6" dur="13">
                                          <p:stCondLst>
                                            <p:cond delay="325"/>
                                          </p:stCondLst>
                                        </p:cTn>
                                        <p:tgtEl>
                                          <p:spTgt spid="5"/>
                                        </p:tgtEl>
                                      </p:cBhvr>
                                      <p:to x="100000" y="60000"/>
                                    </p:animScale>
                                    <p:animScale>
                                      <p:cBhvr>
                                        <p:cTn id="17" dur="83" decel="50000">
                                          <p:stCondLst>
                                            <p:cond delay="338"/>
                                          </p:stCondLst>
                                        </p:cTn>
                                        <p:tgtEl>
                                          <p:spTgt spid="5"/>
                                        </p:tgtEl>
                                      </p:cBhvr>
                                      <p:to x="100000" y="100000"/>
                                    </p:animScale>
                                    <p:animScale>
                                      <p:cBhvr>
                                        <p:cTn id="18" dur="13">
                                          <p:stCondLst>
                                            <p:cond delay="656"/>
                                          </p:stCondLst>
                                        </p:cTn>
                                        <p:tgtEl>
                                          <p:spTgt spid="5"/>
                                        </p:tgtEl>
                                      </p:cBhvr>
                                      <p:to x="100000" y="80000"/>
                                    </p:animScale>
                                    <p:animScale>
                                      <p:cBhvr>
                                        <p:cTn id="19" dur="83" decel="50000">
                                          <p:stCondLst>
                                            <p:cond delay="669"/>
                                          </p:stCondLst>
                                        </p:cTn>
                                        <p:tgtEl>
                                          <p:spTgt spid="5"/>
                                        </p:tgtEl>
                                      </p:cBhvr>
                                      <p:to x="100000" y="100000"/>
                                    </p:animScale>
                                    <p:animScale>
                                      <p:cBhvr>
                                        <p:cTn id="20" dur="13">
                                          <p:stCondLst>
                                            <p:cond delay="821"/>
                                          </p:stCondLst>
                                        </p:cTn>
                                        <p:tgtEl>
                                          <p:spTgt spid="5"/>
                                        </p:tgtEl>
                                      </p:cBhvr>
                                      <p:to x="100000" y="90000"/>
                                    </p:animScale>
                                    <p:animScale>
                                      <p:cBhvr>
                                        <p:cTn id="21" dur="83" decel="50000">
                                          <p:stCondLst>
                                            <p:cond delay="834"/>
                                          </p:stCondLst>
                                        </p:cTn>
                                        <p:tgtEl>
                                          <p:spTgt spid="5"/>
                                        </p:tgtEl>
                                      </p:cBhvr>
                                      <p:to x="100000" y="100000"/>
                                    </p:animScale>
                                    <p:animScale>
                                      <p:cBhvr>
                                        <p:cTn id="22" dur="13">
                                          <p:stCondLst>
                                            <p:cond delay="904"/>
                                          </p:stCondLst>
                                        </p:cTn>
                                        <p:tgtEl>
                                          <p:spTgt spid="5"/>
                                        </p:tgtEl>
                                      </p:cBhvr>
                                      <p:to x="100000" y="95000"/>
                                    </p:animScale>
                                    <p:animScale>
                                      <p:cBhvr>
                                        <p:cTn id="23" dur="83" decel="50000">
                                          <p:stCondLst>
                                            <p:cond delay="917"/>
                                          </p:stCondLst>
                                        </p:cTn>
                                        <p:tgtEl>
                                          <p:spTgt spid="5"/>
                                        </p:tgtEl>
                                      </p:cBhvr>
                                      <p:to x="100000" y="100000"/>
                                    </p:animScale>
                                  </p:childTnLst>
                                </p:cTn>
                              </p:par>
                            </p:childTnLst>
                          </p:cTn>
                        </p:par>
                        <p:par>
                          <p:cTn id="24" fill="hold">
                            <p:stCondLst>
                              <p:cond delay="2000"/>
                            </p:stCondLst>
                            <p:childTnLst>
                              <p:par>
                                <p:cTn id="25" presetID="26" presetClass="entr" presetSubtype="0" fill="hold" grpId="0" nodeType="after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290">
                                          <p:stCondLst>
                                            <p:cond delay="0"/>
                                          </p:stCondLst>
                                        </p:cTn>
                                        <p:tgtEl>
                                          <p:spTgt spid="6">
                                            <p:txEl>
                                              <p:pRg st="0" end="0"/>
                                            </p:txEl>
                                          </p:spTgt>
                                        </p:tgtEl>
                                      </p:cBhvr>
                                    </p:animEffect>
                                    <p:anim calcmode="lin" valueType="num">
                                      <p:cBhvr>
                                        <p:cTn id="28" dur="911"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6">
                                            <p:txEl>
                                              <p:pRg st="0" end="0"/>
                                            </p:txEl>
                                          </p:spTgt>
                                        </p:tgtEl>
                                        <p:attrNameLst>
                                          <p:attrName>ppt_y</p:attrName>
                                        </p:attrNameLst>
                                      </p:cBhvr>
                                      <p:tavLst>
                                        <p:tav tm="0" fmla="#ppt_y-sin(pi*$)/81">
                                          <p:val>
                                            <p:fltVal val="0"/>
                                          </p:val>
                                        </p:tav>
                                        <p:tav tm="100000">
                                          <p:val>
                                            <p:fltVal val="1"/>
                                          </p:val>
                                        </p:tav>
                                      </p:tavLst>
                                    </p:anim>
                                    <p:animScale>
                                      <p:cBhvr>
                                        <p:cTn id="33" dur="13">
                                          <p:stCondLst>
                                            <p:cond delay="325"/>
                                          </p:stCondLst>
                                        </p:cTn>
                                        <p:tgtEl>
                                          <p:spTgt spid="6">
                                            <p:txEl>
                                              <p:pRg st="0" end="0"/>
                                            </p:txEl>
                                          </p:spTgt>
                                        </p:tgtEl>
                                      </p:cBhvr>
                                      <p:to x="100000" y="60000"/>
                                    </p:animScale>
                                    <p:animScale>
                                      <p:cBhvr>
                                        <p:cTn id="34" dur="83" decel="50000">
                                          <p:stCondLst>
                                            <p:cond delay="338"/>
                                          </p:stCondLst>
                                        </p:cTn>
                                        <p:tgtEl>
                                          <p:spTgt spid="6">
                                            <p:txEl>
                                              <p:pRg st="0" end="0"/>
                                            </p:txEl>
                                          </p:spTgt>
                                        </p:tgtEl>
                                      </p:cBhvr>
                                      <p:to x="100000" y="100000"/>
                                    </p:animScale>
                                    <p:animScale>
                                      <p:cBhvr>
                                        <p:cTn id="35" dur="13">
                                          <p:stCondLst>
                                            <p:cond delay="656"/>
                                          </p:stCondLst>
                                        </p:cTn>
                                        <p:tgtEl>
                                          <p:spTgt spid="6">
                                            <p:txEl>
                                              <p:pRg st="0" end="0"/>
                                            </p:txEl>
                                          </p:spTgt>
                                        </p:tgtEl>
                                      </p:cBhvr>
                                      <p:to x="100000" y="80000"/>
                                    </p:animScale>
                                    <p:animScale>
                                      <p:cBhvr>
                                        <p:cTn id="36" dur="83" decel="50000">
                                          <p:stCondLst>
                                            <p:cond delay="669"/>
                                          </p:stCondLst>
                                        </p:cTn>
                                        <p:tgtEl>
                                          <p:spTgt spid="6">
                                            <p:txEl>
                                              <p:pRg st="0" end="0"/>
                                            </p:txEl>
                                          </p:spTgt>
                                        </p:tgtEl>
                                      </p:cBhvr>
                                      <p:to x="100000" y="100000"/>
                                    </p:animScale>
                                    <p:animScale>
                                      <p:cBhvr>
                                        <p:cTn id="37" dur="13">
                                          <p:stCondLst>
                                            <p:cond delay="821"/>
                                          </p:stCondLst>
                                        </p:cTn>
                                        <p:tgtEl>
                                          <p:spTgt spid="6">
                                            <p:txEl>
                                              <p:pRg st="0" end="0"/>
                                            </p:txEl>
                                          </p:spTgt>
                                        </p:tgtEl>
                                      </p:cBhvr>
                                      <p:to x="100000" y="90000"/>
                                    </p:animScale>
                                    <p:animScale>
                                      <p:cBhvr>
                                        <p:cTn id="38" dur="83" decel="50000">
                                          <p:stCondLst>
                                            <p:cond delay="834"/>
                                          </p:stCondLst>
                                        </p:cTn>
                                        <p:tgtEl>
                                          <p:spTgt spid="6">
                                            <p:txEl>
                                              <p:pRg st="0" end="0"/>
                                            </p:txEl>
                                          </p:spTgt>
                                        </p:tgtEl>
                                      </p:cBhvr>
                                      <p:to x="100000" y="100000"/>
                                    </p:animScale>
                                    <p:animScale>
                                      <p:cBhvr>
                                        <p:cTn id="39" dur="13">
                                          <p:stCondLst>
                                            <p:cond delay="904"/>
                                          </p:stCondLst>
                                        </p:cTn>
                                        <p:tgtEl>
                                          <p:spTgt spid="6">
                                            <p:txEl>
                                              <p:pRg st="0" end="0"/>
                                            </p:txEl>
                                          </p:spTgt>
                                        </p:tgtEl>
                                      </p:cBhvr>
                                      <p:to x="100000" y="95000"/>
                                    </p:animScale>
                                    <p:animScale>
                                      <p:cBhvr>
                                        <p:cTn id="40" dur="83" decel="50000">
                                          <p:stCondLst>
                                            <p:cond delay="917"/>
                                          </p:stCondLst>
                                        </p:cTn>
                                        <p:tgtEl>
                                          <p:spTgt spid="6">
                                            <p:txEl>
                                              <p:pRg st="0" end="0"/>
                                            </p:txEl>
                                          </p:spTgt>
                                        </p:tgtEl>
                                      </p:cBhvr>
                                      <p:to x="100000" y="100000"/>
                                    </p:animScale>
                                  </p:childTnLst>
                                </p:cTn>
                              </p:par>
                            </p:childTnLst>
                          </p:cTn>
                        </p:par>
                        <p:par>
                          <p:cTn id="41" fill="hold">
                            <p:stCondLst>
                              <p:cond delay="3000"/>
                            </p:stCondLst>
                            <p:childTnLst>
                              <p:par>
                                <p:cTn id="42" presetID="26" presetClass="entr" presetSubtype="0" fill="hold" grpId="0" nodeType="after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wipe(down)">
                                      <p:cBhvr>
                                        <p:cTn id="44" dur="290">
                                          <p:stCondLst>
                                            <p:cond delay="0"/>
                                          </p:stCondLst>
                                        </p:cTn>
                                        <p:tgtEl>
                                          <p:spTgt spid="6">
                                            <p:txEl>
                                              <p:pRg st="1" end="1"/>
                                            </p:txEl>
                                          </p:spTgt>
                                        </p:tgtEl>
                                      </p:cBhvr>
                                    </p:animEffect>
                                    <p:anim calcmode="lin" valueType="num">
                                      <p:cBhvr>
                                        <p:cTn id="45" dur="911"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46" dur="332"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47" dur="332" tmFilter="0, 0; 0.125,0.2665; 0.25,0.4; 0.375,0.465; 0.5,0.5;  0.625,0.535; 0.75,0.6; 0.875,0.7335; 1,1">
                                          <p:stCondLst>
                                            <p:cond delay="332"/>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48" dur="166" tmFilter="0, 0; 0.125,0.2665; 0.25,0.4; 0.375,0.465; 0.5,0.5;  0.625,0.535; 0.75,0.6; 0.875,0.7335; 1,1">
                                          <p:stCondLst>
                                            <p:cond delay="662"/>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49" dur="82" tmFilter="0, 0; 0.125,0.2665; 0.25,0.4; 0.375,0.465; 0.5,0.5;  0.625,0.535; 0.75,0.6; 0.875,0.7335; 1,1">
                                          <p:stCondLst>
                                            <p:cond delay="828"/>
                                          </p:stCondLst>
                                        </p:cTn>
                                        <p:tgtEl>
                                          <p:spTgt spid="6">
                                            <p:txEl>
                                              <p:pRg st="1" end="1"/>
                                            </p:txEl>
                                          </p:spTgt>
                                        </p:tgtEl>
                                        <p:attrNameLst>
                                          <p:attrName>ppt_y</p:attrName>
                                        </p:attrNameLst>
                                      </p:cBhvr>
                                      <p:tavLst>
                                        <p:tav tm="0" fmla="#ppt_y-sin(pi*$)/81">
                                          <p:val>
                                            <p:fltVal val="0"/>
                                          </p:val>
                                        </p:tav>
                                        <p:tav tm="100000">
                                          <p:val>
                                            <p:fltVal val="1"/>
                                          </p:val>
                                        </p:tav>
                                      </p:tavLst>
                                    </p:anim>
                                    <p:animScale>
                                      <p:cBhvr>
                                        <p:cTn id="50" dur="13">
                                          <p:stCondLst>
                                            <p:cond delay="325"/>
                                          </p:stCondLst>
                                        </p:cTn>
                                        <p:tgtEl>
                                          <p:spTgt spid="6">
                                            <p:txEl>
                                              <p:pRg st="1" end="1"/>
                                            </p:txEl>
                                          </p:spTgt>
                                        </p:tgtEl>
                                      </p:cBhvr>
                                      <p:to x="100000" y="60000"/>
                                    </p:animScale>
                                    <p:animScale>
                                      <p:cBhvr>
                                        <p:cTn id="51" dur="83" decel="50000">
                                          <p:stCondLst>
                                            <p:cond delay="338"/>
                                          </p:stCondLst>
                                        </p:cTn>
                                        <p:tgtEl>
                                          <p:spTgt spid="6">
                                            <p:txEl>
                                              <p:pRg st="1" end="1"/>
                                            </p:txEl>
                                          </p:spTgt>
                                        </p:tgtEl>
                                      </p:cBhvr>
                                      <p:to x="100000" y="100000"/>
                                    </p:animScale>
                                    <p:animScale>
                                      <p:cBhvr>
                                        <p:cTn id="52" dur="13">
                                          <p:stCondLst>
                                            <p:cond delay="656"/>
                                          </p:stCondLst>
                                        </p:cTn>
                                        <p:tgtEl>
                                          <p:spTgt spid="6">
                                            <p:txEl>
                                              <p:pRg st="1" end="1"/>
                                            </p:txEl>
                                          </p:spTgt>
                                        </p:tgtEl>
                                      </p:cBhvr>
                                      <p:to x="100000" y="80000"/>
                                    </p:animScale>
                                    <p:animScale>
                                      <p:cBhvr>
                                        <p:cTn id="53" dur="83" decel="50000">
                                          <p:stCondLst>
                                            <p:cond delay="669"/>
                                          </p:stCondLst>
                                        </p:cTn>
                                        <p:tgtEl>
                                          <p:spTgt spid="6">
                                            <p:txEl>
                                              <p:pRg st="1" end="1"/>
                                            </p:txEl>
                                          </p:spTgt>
                                        </p:tgtEl>
                                      </p:cBhvr>
                                      <p:to x="100000" y="100000"/>
                                    </p:animScale>
                                    <p:animScale>
                                      <p:cBhvr>
                                        <p:cTn id="54" dur="13">
                                          <p:stCondLst>
                                            <p:cond delay="821"/>
                                          </p:stCondLst>
                                        </p:cTn>
                                        <p:tgtEl>
                                          <p:spTgt spid="6">
                                            <p:txEl>
                                              <p:pRg st="1" end="1"/>
                                            </p:txEl>
                                          </p:spTgt>
                                        </p:tgtEl>
                                      </p:cBhvr>
                                      <p:to x="100000" y="90000"/>
                                    </p:animScale>
                                    <p:animScale>
                                      <p:cBhvr>
                                        <p:cTn id="55" dur="83" decel="50000">
                                          <p:stCondLst>
                                            <p:cond delay="834"/>
                                          </p:stCondLst>
                                        </p:cTn>
                                        <p:tgtEl>
                                          <p:spTgt spid="6">
                                            <p:txEl>
                                              <p:pRg st="1" end="1"/>
                                            </p:txEl>
                                          </p:spTgt>
                                        </p:tgtEl>
                                      </p:cBhvr>
                                      <p:to x="100000" y="100000"/>
                                    </p:animScale>
                                    <p:animScale>
                                      <p:cBhvr>
                                        <p:cTn id="56" dur="13">
                                          <p:stCondLst>
                                            <p:cond delay="904"/>
                                          </p:stCondLst>
                                        </p:cTn>
                                        <p:tgtEl>
                                          <p:spTgt spid="6">
                                            <p:txEl>
                                              <p:pRg st="1" end="1"/>
                                            </p:txEl>
                                          </p:spTgt>
                                        </p:tgtEl>
                                      </p:cBhvr>
                                      <p:to x="100000" y="95000"/>
                                    </p:animScale>
                                    <p:animScale>
                                      <p:cBhvr>
                                        <p:cTn id="57" dur="83" decel="50000">
                                          <p:stCondLst>
                                            <p:cond delay="917"/>
                                          </p:stCondLst>
                                        </p:cTn>
                                        <p:tgtEl>
                                          <p:spTgt spid="6">
                                            <p:txEl>
                                              <p:pRg st="1" end="1"/>
                                            </p:txEl>
                                          </p:spTgt>
                                        </p:tgtEl>
                                      </p:cBhvr>
                                      <p:to x="100000" y="100000"/>
                                    </p:animScale>
                                  </p:childTnLst>
                                </p:cTn>
                              </p:par>
                            </p:childTnLst>
                          </p:cTn>
                        </p:par>
                        <p:par>
                          <p:cTn id="58" fill="hold">
                            <p:stCondLst>
                              <p:cond delay="4000"/>
                            </p:stCondLst>
                            <p:childTnLst>
                              <p:par>
                                <p:cTn id="59" presetID="26" presetClass="entr" presetSubtype="0" fill="hold" grpId="0" nodeType="after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wipe(down)">
                                      <p:cBhvr>
                                        <p:cTn id="61" dur="290">
                                          <p:stCondLst>
                                            <p:cond delay="0"/>
                                          </p:stCondLst>
                                        </p:cTn>
                                        <p:tgtEl>
                                          <p:spTgt spid="7">
                                            <p:txEl>
                                              <p:pRg st="0" end="0"/>
                                            </p:txEl>
                                          </p:spTgt>
                                        </p:tgtEl>
                                      </p:cBhvr>
                                    </p:animEffect>
                                    <p:anim calcmode="lin" valueType="num">
                                      <p:cBhvr>
                                        <p:cTn id="62" dur="911"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63" dur="332"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64" dur="332" tmFilter="0, 0; 0.125,0.2665; 0.25,0.4; 0.375,0.465; 0.5,0.5;  0.625,0.535; 0.75,0.6; 0.875,0.7335; 1,1">
                                          <p:stCondLst>
                                            <p:cond delay="332"/>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65" dur="166" tmFilter="0, 0; 0.125,0.2665; 0.25,0.4; 0.375,0.465; 0.5,0.5;  0.625,0.535; 0.75,0.6; 0.875,0.7335; 1,1">
                                          <p:stCondLst>
                                            <p:cond delay="662"/>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66" dur="82" tmFilter="0, 0; 0.125,0.2665; 0.25,0.4; 0.375,0.465; 0.5,0.5;  0.625,0.535; 0.75,0.6; 0.875,0.7335; 1,1">
                                          <p:stCondLst>
                                            <p:cond delay="828"/>
                                          </p:stCondLst>
                                        </p:cTn>
                                        <p:tgtEl>
                                          <p:spTgt spid="7">
                                            <p:txEl>
                                              <p:pRg st="0" end="0"/>
                                            </p:txEl>
                                          </p:spTgt>
                                        </p:tgtEl>
                                        <p:attrNameLst>
                                          <p:attrName>ppt_y</p:attrName>
                                        </p:attrNameLst>
                                      </p:cBhvr>
                                      <p:tavLst>
                                        <p:tav tm="0" fmla="#ppt_y-sin(pi*$)/81">
                                          <p:val>
                                            <p:fltVal val="0"/>
                                          </p:val>
                                        </p:tav>
                                        <p:tav tm="100000">
                                          <p:val>
                                            <p:fltVal val="1"/>
                                          </p:val>
                                        </p:tav>
                                      </p:tavLst>
                                    </p:anim>
                                    <p:animScale>
                                      <p:cBhvr>
                                        <p:cTn id="67" dur="13">
                                          <p:stCondLst>
                                            <p:cond delay="325"/>
                                          </p:stCondLst>
                                        </p:cTn>
                                        <p:tgtEl>
                                          <p:spTgt spid="7">
                                            <p:txEl>
                                              <p:pRg st="0" end="0"/>
                                            </p:txEl>
                                          </p:spTgt>
                                        </p:tgtEl>
                                      </p:cBhvr>
                                      <p:to x="100000" y="60000"/>
                                    </p:animScale>
                                    <p:animScale>
                                      <p:cBhvr>
                                        <p:cTn id="68" dur="83" decel="50000">
                                          <p:stCondLst>
                                            <p:cond delay="338"/>
                                          </p:stCondLst>
                                        </p:cTn>
                                        <p:tgtEl>
                                          <p:spTgt spid="7">
                                            <p:txEl>
                                              <p:pRg st="0" end="0"/>
                                            </p:txEl>
                                          </p:spTgt>
                                        </p:tgtEl>
                                      </p:cBhvr>
                                      <p:to x="100000" y="100000"/>
                                    </p:animScale>
                                    <p:animScale>
                                      <p:cBhvr>
                                        <p:cTn id="69" dur="13">
                                          <p:stCondLst>
                                            <p:cond delay="656"/>
                                          </p:stCondLst>
                                        </p:cTn>
                                        <p:tgtEl>
                                          <p:spTgt spid="7">
                                            <p:txEl>
                                              <p:pRg st="0" end="0"/>
                                            </p:txEl>
                                          </p:spTgt>
                                        </p:tgtEl>
                                      </p:cBhvr>
                                      <p:to x="100000" y="80000"/>
                                    </p:animScale>
                                    <p:animScale>
                                      <p:cBhvr>
                                        <p:cTn id="70" dur="83" decel="50000">
                                          <p:stCondLst>
                                            <p:cond delay="669"/>
                                          </p:stCondLst>
                                        </p:cTn>
                                        <p:tgtEl>
                                          <p:spTgt spid="7">
                                            <p:txEl>
                                              <p:pRg st="0" end="0"/>
                                            </p:txEl>
                                          </p:spTgt>
                                        </p:tgtEl>
                                      </p:cBhvr>
                                      <p:to x="100000" y="100000"/>
                                    </p:animScale>
                                    <p:animScale>
                                      <p:cBhvr>
                                        <p:cTn id="71" dur="13">
                                          <p:stCondLst>
                                            <p:cond delay="821"/>
                                          </p:stCondLst>
                                        </p:cTn>
                                        <p:tgtEl>
                                          <p:spTgt spid="7">
                                            <p:txEl>
                                              <p:pRg st="0" end="0"/>
                                            </p:txEl>
                                          </p:spTgt>
                                        </p:tgtEl>
                                      </p:cBhvr>
                                      <p:to x="100000" y="90000"/>
                                    </p:animScale>
                                    <p:animScale>
                                      <p:cBhvr>
                                        <p:cTn id="72" dur="83" decel="50000">
                                          <p:stCondLst>
                                            <p:cond delay="834"/>
                                          </p:stCondLst>
                                        </p:cTn>
                                        <p:tgtEl>
                                          <p:spTgt spid="7">
                                            <p:txEl>
                                              <p:pRg st="0" end="0"/>
                                            </p:txEl>
                                          </p:spTgt>
                                        </p:tgtEl>
                                      </p:cBhvr>
                                      <p:to x="100000" y="100000"/>
                                    </p:animScale>
                                    <p:animScale>
                                      <p:cBhvr>
                                        <p:cTn id="73" dur="13">
                                          <p:stCondLst>
                                            <p:cond delay="904"/>
                                          </p:stCondLst>
                                        </p:cTn>
                                        <p:tgtEl>
                                          <p:spTgt spid="7">
                                            <p:txEl>
                                              <p:pRg st="0" end="0"/>
                                            </p:txEl>
                                          </p:spTgt>
                                        </p:tgtEl>
                                      </p:cBhvr>
                                      <p:to x="100000" y="95000"/>
                                    </p:animScale>
                                    <p:animScale>
                                      <p:cBhvr>
                                        <p:cTn id="74" dur="83" decel="50000">
                                          <p:stCondLst>
                                            <p:cond delay="917"/>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build="p"/>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6712"/>
            <a:ext cx="9144000" cy="1456267"/>
          </a:xfrm>
        </p:spPr>
        <p:txBody>
          <a:bodyPr>
            <a:noAutofit/>
          </a:bodyPr>
          <a:lstStyle/>
          <a:p>
            <a:pPr marL="571500" indent="-571500">
              <a:buFont typeface="Wingdings" pitchFamily="2" charset="2"/>
              <a:buChar char="§"/>
            </a:pPr>
            <a:r>
              <a:rPr lang="en-IN" b="1" spc="-150"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FEATURE </a:t>
            </a:r>
            <a:r>
              <a:rPr lang="en-IN" b="1" spc="-150"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 SELECTION  TECHNIQUES :-</a:t>
            </a:r>
            <a:r>
              <a:rPr lang="en-IN" b="1" spc="-150" dirty="0"/>
              <a:t/>
            </a:r>
            <a:br>
              <a:rPr lang="en-IN" b="1" spc="-150" dirty="0"/>
            </a:br>
            <a:endParaRPr lang="en-IN" spc="-150" dirty="0"/>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13</a:t>
            </a:fld>
            <a:endParaRPr lang="en-IN">
              <a:solidFill>
                <a:prstClr val="white"/>
              </a:solidFill>
            </a:endParaRPr>
          </a:p>
        </p:txBody>
      </p:sp>
      <p:sp>
        <p:nvSpPr>
          <p:cNvPr id="6" name="TextBox 5"/>
          <p:cNvSpPr txBox="1"/>
          <p:nvPr/>
        </p:nvSpPr>
        <p:spPr>
          <a:xfrm>
            <a:off x="403564" y="1556792"/>
            <a:ext cx="8352928" cy="2557816"/>
          </a:xfrm>
          <a:prstGeom prst="rect">
            <a:avLst/>
          </a:prstGeom>
          <a:noFill/>
        </p:spPr>
        <p:txBody>
          <a:bodyPr wrap="square" rtlCol="0">
            <a:spAutoFit/>
          </a:bodyPr>
          <a:lstStyle/>
          <a:p>
            <a:pPr marL="285750" indent="-285750">
              <a:lnSpc>
                <a:spcPct val="200000"/>
              </a:lnSpc>
              <a:buFont typeface="Arial" pitchFamily="34" charset="0"/>
              <a:buChar char="•"/>
            </a:pPr>
            <a:r>
              <a:rPr lang="en-US" sz="2800" b="1" dirty="0"/>
              <a:t>to reduce the input variable </a:t>
            </a:r>
          </a:p>
          <a:p>
            <a:pPr marL="285750" indent="-285750">
              <a:lnSpc>
                <a:spcPct val="200000"/>
              </a:lnSpc>
              <a:buFont typeface="Arial" pitchFamily="34" charset="0"/>
              <a:buChar char="•"/>
            </a:pPr>
            <a:r>
              <a:rPr lang="en-US" sz="2800" b="1" dirty="0"/>
              <a:t>to use only relevant data </a:t>
            </a:r>
          </a:p>
          <a:p>
            <a:pPr marL="285750" indent="-285750">
              <a:lnSpc>
                <a:spcPct val="200000"/>
              </a:lnSpc>
              <a:buFont typeface="Arial" pitchFamily="34" charset="0"/>
              <a:buChar char="•"/>
            </a:pPr>
            <a:r>
              <a:rPr lang="en-US" sz="2800" b="1" dirty="0"/>
              <a:t>to get rid of noise in data</a:t>
            </a:r>
            <a:endParaRPr lang="en-IN" sz="2800" b="1"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365104"/>
            <a:ext cx="46196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1025" y="0"/>
            <a:ext cx="2901950"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925349"/>
      </p:ext>
    </p:extLst>
  </p:cSld>
  <p:clrMapOvr>
    <a:masterClrMapping/>
  </p:clrMapOvr>
  <mc:AlternateContent xmlns:mc="http://schemas.openxmlformats.org/markup-compatibility/2006" xmlns:p14="http://schemas.microsoft.com/office/powerpoint/2010/main">
    <mc:Choice Requires="p14">
      <p:transition spd="slow" p14:dur="2000">
        <p14:vortex dir="r"/>
        <p:sndAc>
          <p:stSnd>
            <p:snd r:embed="rId2" name="chimes.wav"/>
          </p:stSnd>
        </p:sndAc>
      </p:transition>
    </mc:Choice>
    <mc:Fallback xmlns="">
      <p:transition spd="slow">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ppt_w</p:attrName>
                                        </p:attrNameLst>
                                      </p:cBhvr>
                                      <p:tavLst>
                                        <p:tav tm="0" fmla="#ppt_w*sin(2.5*pi*$)">
                                          <p:val>
                                            <p:fltVal val="0"/>
                                          </p:val>
                                        </p:tav>
                                        <p:tav tm="100000">
                                          <p:val>
                                            <p:fltVal val="1"/>
                                          </p:val>
                                        </p:tav>
                                      </p:tavLst>
                                    </p:anim>
                                    <p:anim calcmode="lin" valueType="num">
                                      <p:cBhvr>
                                        <p:cTn id="9" dur="750" fill="hold"/>
                                        <p:tgtEl>
                                          <p:spTgt spid="7"/>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26" presetClass="emph" presetSubtype="0" fill="hold" grpId="0" nodeType="afterEffect">
                                  <p:stCondLst>
                                    <p:cond delay="0"/>
                                  </p:stCondLst>
                                  <p:childTnLst>
                                    <p:animEffect transition="out" filter="fade">
                                      <p:cBhvr>
                                        <p:cTn id="12" dur="1000" tmFilter="0, 0; .2, .5; .8, .5; 1, 0"/>
                                        <p:tgtEl>
                                          <p:spTgt spid="2"/>
                                        </p:tgtEl>
                                      </p:cBhvr>
                                    </p:animEffect>
                                    <p:animScale>
                                      <p:cBhvr>
                                        <p:cTn id="13" dur="500" autoRev="1" fill="hold"/>
                                        <p:tgtEl>
                                          <p:spTgt spid="2"/>
                                        </p:tgtEl>
                                      </p:cBhvr>
                                      <p:by x="105000" y="105000"/>
                                    </p:animScale>
                                  </p:childTnLst>
                                </p:cTn>
                              </p:par>
                            </p:childTnLst>
                          </p:cTn>
                        </p:par>
                        <p:par>
                          <p:cTn id="14" fill="hold">
                            <p:stCondLst>
                              <p:cond delay="1750"/>
                            </p:stCondLst>
                            <p:childTnLst>
                              <p:par>
                                <p:cTn id="15" presetID="26" presetClass="emph" presetSubtype="0" fill="hold" grpId="0" nodeType="afterEffect">
                                  <p:stCondLst>
                                    <p:cond delay="0"/>
                                  </p:stCondLst>
                                  <p:childTnLst>
                                    <p:animEffect transition="out" filter="fade">
                                      <p:cBhvr>
                                        <p:cTn id="16" dur="1000" tmFilter="0, 0; .2, .5; .8, .5; 1, 0"/>
                                        <p:tgtEl>
                                          <p:spTgt spid="6"/>
                                        </p:tgtEl>
                                      </p:cBhvr>
                                    </p:animEffect>
                                    <p:animScale>
                                      <p:cBhvr>
                                        <p:cTn id="17" dur="500" autoRev="1" fill="hold"/>
                                        <p:tgtEl>
                                          <p:spTgt spid="6"/>
                                        </p:tgtEl>
                                      </p:cBhvr>
                                      <p:by x="105000" y="105000"/>
                                    </p:animScale>
                                  </p:childTnLst>
                                </p:cTn>
                              </p:par>
                            </p:childTnLst>
                          </p:cTn>
                        </p:par>
                        <p:par>
                          <p:cTn id="18" fill="hold">
                            <p:stCondLst>
                              <p:cond delay="2750"/>
                            </p:stCondLst>
                            <p:childTnLst>
                              <p:par>
                                <p:cTn id="19" presetID="26" presetClass="emph" presetSubtype="0" fill="hold" nodeType="afterEffect">
                                  <p:stCondLst>
                                    <p:cond delay="0"/>
                                  </p:stCondLst>
                                  <p:childTnLst>
                                    <p:animEffect transition="out" filter="fade">
                                      <p:cBhvr>
                                        <p:cTn id="20" dur="1000" tmFilter="0, 0; .2, .5; .8, .5; 1, 0"/>
                                        <p:tgtEl>
                                          <p:spTgt spid="2051"/>
                                        </p:tgtEl>
                                      </p:cBhvr>
                                    </p:animEffect>
                                    <p:animScale>
                                      <p:cBhvr>
                                        <p:cTn id="21" dur="500" autoRev="1" fill="hold"/>
                                        <p:tgtEl>
                                          <p:spTgt spid="20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0" y="-171400"/>
            <a:ext cx="9143999" cy="1456267"/>
          </a:xfrm>
        </p:spPr>
        <p:txBody>
          <a:bodyPr>
            <a:noAutofit/>
          </a:bodyPr>
          <a:lstStyle/>
          <a:p>
            <a:r>
              <a:rPr lang="en-IN" sz="32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The TECHNIQUES We Have UTILISED In FEATURE  </a:t>
            </a:r>
            <a:r>
              <a:rPr lang="en-IN" sz="32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SELECTION</a:t>
            </a:r>
            <a:r>
              <a:rPr lang="en-IN" sz="32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 </a:t>
            </a:r>
            <a:r>
              <a:rPr lang="en-IN" sz="32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Are </a:t>
            </a:r>
            <a:r>
              <a:rPr lang="en-IN" sz="32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As Following  :-</a:t>
            </a: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14</a:t>
            </a:fld>
            <a:endParaRPr lang="en-IN">
              <a:solidFill>
                <a:prstClr val="white"/>
              </a:solidFill>
            </a:endParaRPr>
          </a:p>
        </p:txBody>
      </p:sp>
      <p:sp>
        <p:nvSpPr>
          <p:cNvPr id="5" name="TextBox 4"/>
          <p:cNvSpPr txBox="1"/>
          <p:nvPr/>
        </p:nvSpPr>
        <p:spPr>
          <a:xfrm>
            <a:off x="-5827" y="1196752"/>
            <a:ext cx="9144000" cy="1477328"/>
          </a:xfrm>
          <a:prstGeom prst="rect">
            <a:avLst/>
          </a:prstGeom>
          <a:noFill/>
        </p:spPr>
        <p:txBody>
          <a:bodyPr wrap="square" rtlCol="0">
            <a:spAutoFit/>
          </a:bodyPr>
          <a:lstStyle/>
          <a:p>
            <a:r>
              <a:rPr lang="en-IN" sz="3600" b="1" dirty="0" smtClean="0">
                <a:solidFill>
                  <a:schemeClr val="accent4">
                    <a:lumMod val="40000"/>
                    <a:lumOff val="60000"/>
                  </a:schemeClr>
                </a:solidFill>
                <a:latin typeface="Times New Roman" pitchFamily="18" charset="0"/>
                <a:cs typeface="Times New Roman" pitchFamily="18" charset="0"/>
              </a:rPr>
              <a:t> </a:t>
            </a:r>
            <a:r>
              <a:rPr lang="en-IN" sz="3200" b="1" dirty="0" smtClean="0">
                <a:solidFill>
                  <a:schemeClr val="accent4">
                    <a:lumMod val="40000"/>
                    <a:lumOff val="60000"/>
                  </a:schemeClr>
                </a:solidFill>
                <a:latin typeface="Times New Roman" pitchFamily="18" charset="0"/>
                <a:cs typeface="Times New Roman" pitchFamily="18" charset="0"/>
              </a:rPr>
              <a:t>1.VARIANCE THRESHOLD</a:t>
            </a:r>
            <a:endParaRPr lang="en-IN" sz="3200" b="1" dirty="0">
              <a:solidFill>
                <a:schemeClr val="accent4">
                  <a:lumMod val="40000"/>
                  <a:lumOff val="60000"/>
                </a:schemeClr>
              </a:solidFill>
              <a:latin typeface="Times New Roman" pitchFamily="18" charset="0"/>
              <a:cs typeface="Times New Roman" pitchFamily="18" charset="0"/>
            </a:endParaRPr>
          </a:p>
          <a:p>
            <a:r>
              <a:rPr lang="en-IN" sz="3600" b="1" dirty="0" smtClean="0">
                <a:solidFill>
                  <a:schemeClr val="accent4">
                    <a:lumMod val="40000"/>
                    <a:lumOff val="60000"/>
                  </a:schemeClr>
                </a:solidFill>
                <a:latin typeface="Times New Roman" pitchFamily="18" charset="0"/>
                <a:cs typeface="Times New Roman" pitchFamily="18" charset="0"/>
              </a:rPr>
              <a:t>              </a:t>
            </a:r>
            <a:endParaRPr lang="en-IN" sz="3600" b="1" dirty="0">
              <a:solidFill>
                <a:schemeClr val="accent4">
                  <a:lumMod val="40000"/>
                  <a:lumOff val="60000"/>
                </a:schemeClr>
              </a:solidFill>
              <a:latin typeface="Times New Roman" pitchFamily="18" charset="0"/>
              <a:cs typeface="Times New Roman" pitchFamily="18" charset="0"/>
            </a:endParaRPr>
          </a:p>
          <a:p>
            <a:endParaRPr lang="en-IN" dirty="0"/>
          </a:p>
        </p:txBody>
      </p:sp>
      <p:sp>
        <p:nvSpPr>
          <p:cNvPr id="8" name="TextBox 7"/>
          <p:cNvSpPr txBox="1"/>
          <p:nvPr/>
        </p:nvSpPr>
        <p:spPr>
          <a:xfrm>
            <a:off x="1378318" y="1772816"/>
            <a:ext cx="7740352" cy="2646878"/>
          </a:xfrm>
          <a:prstGeom prst="rect">
            <a:avLst/>
          </a:prstGeom>
          <a:noFill/>
        </p:spPr>
        <p:txBody>
          <a:bodyPr wrap="square" rtlCol="0">
            <a:spAutoFit/>
          </a:bodyPr>
          <a:lstStyle/>
          <a:p>
            <a:pPr marL="514350" indent="-514350">
              <a:buAutoNum type="arabicPeriod"/>
            </a:pP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to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remove Constant and Quasi Constant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Features</a:t>
            </a:r>
          </a:p>
          <a:p>
            <a:pPr marL="514350" lvl="0" indent="-514350">
              <a:buFontTx/>
              <a:buAutoNum type="arabicPeriod"/>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assuming that features with a higher variance may contain more useful information</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t>
            </a:r>
          </a:p>
          <a:p>
            <a:pPr lvl="0"/>
            <a:endParaRPr lang="en-IN" sz="2400" dirty="0">
              <a:ln>
                <a:solidFill>
                  <a:schemeClr val="tx1">
                    <a:lumMod val="75000"/>
                  </a:schemeClr>
                </a:solidFill>
              </a:ln>
              <a:solidFill>
                <a:schemeClr val="accent3">
                  <a:lumMod val="40000"/>
                  <a:lumOff val="60000"/>
                </a:schemeClr>
              </a:solidFill>
            </a:endParaRPr>
          </a:p>
          <a:p>
            <a:pPr lvl="0"/>
            <a:endParaRPr lang="en-IN" sz="2400" dirty="0">
              <a:ln>
                <a:solidFill>
                  <a:schemeClr val="tx1">
                    <a:lumMod val="75000"/>
                  </a:schemeClr>
                </a:solidFill>
              </a:ln>
              <a:solidFill>
                <a:schemeClr val="accent3">
                  <a:lumMod val="40000"/>
                  <a:lumOff val="60000"/>
                </a:schemeClr>
              </a:solidFill>
            </a:endParaRPr>
          </a:p>
          <a:p>
            <a:pPr marL="514350" indent="-514350">
              <a:buAutoNum type="arabicPeriod"/>
            </a:pPr>
            <a:endParaRPr lang="en-US" sz="2800" dirty="0">
              <a:ln>
                <a:solidFill>
                  <a:schemeClr val="tx1">
                    <a:lumMod val="75000"/>
                  </a:schemeClr>
                </a:solidFill>
              </a:ln>
              <a:solidFill>
                <a:schemeClr val="accent3">
                  <a:lumMod val="40000"/>
                  <a:lumOff val="60000"/>
                </a:schemeClr>
              </a:solidFill>
            </a:endParaRPr>
          </a:p>
          <a:p>
            <a:endParaRPr lang="en-IN" dirty="0"/>
          </a:p>
        </p:txBody>
      </p:sp>
      <p:sp>
        <p:nvSpPr>
          <p:cNvPr id="9" name="TextBox 8"/>
          <p:cNvSpPr txBox="1"/>
          <p:nvPr/>
        </p:nvSpPr>
        <p:spPr>
          <a:xfrm>
            <a:off x="-25330" y="3068960"/>
            <a:ext cx="9144000" cy="4647426"/>
          </a:xfrm>
          <a:prstGeom prst="rect">
            <a:avLst/>
          </a:prstGeom>
          <a:noFill/>
        </p:spPr>
        <p:txBody>
          <a:bodyPr wrap="square" rtlCol="0">
            <a:spAutoFit/>
          </a:bodyPr>
          <a:lstStyle/>
          <a:p>
            <a:r>
              <a:rPr lang="en-IN" sz="3600" b="1" dirty="0" smtClean="0">
                <a:solidFill>
                  <a:schemeClr val="accent4">
                    <a:lumMod val="40000"/>
                    <a:lumOff val="60000"/>
                  </a:schemeClr>
                </a:solidFill>
                <a:latin typeface="Times New Roman" pitchFamily="18" charset="0"/>
                <a:cs typeface="Times New Roman" pitchFamily="18" charset="0"/>
              </a:rPr>
              <a:t> </a:t>
            </a:r>
            <a:r>
              <a:rPr lang="en-IN" sz="3200" b="1" dirty="0" smtClean="0">
                <a:solidFill>
                  <a:schemeClr val="accent4">
                    <a:lumMod val="40000"/>
                    <a:lumOff val="60000"/>
                  </a:schemeClr>
                </a:solidFill>
                <a:latin typeface="Times New Roman" pitchFamily="18" charset="0"/>
                <a:cs typeface="Times New Roman" pitchFamily="18" charset="0"/>
              </a:rPr>
              <a:t>2.REMOVE </a:t>
            </a:r>
            <a:r>
              <a:rPr lang="en-IN" sz="3200" b="1" dirty="0">
                <a:solidFill>
                  <a:schemeClr val="accent4">
                    <a:lumMod val="40000"/>
                    <a:lumOff val="60000"/>
                  </a:schemeClr>
                </a:solidFill>
                <a:latin typeface="Times New Roman" pitchFamily="18" charset="0"/>
                <a:cs typeface="Times New Roman" pitchFamily="18" charset="0"/>
              </a:rPr>
              <a:t>THE DUPLICATE </a:t>
            </a:r>
            <a:r>
              <a:rPr lang="en-IN" sz="3200" b="1" dirty="0" smtClean="0">
                <a:solidFill>
                  <a:schemeClr val="accent4">
                    <a:lumMod val="40000"/>
                    <a:lumOff val="60000"/>
                  </a:schemeClr>
                </a:solidFill>
                <a:latin typeface="Times New Roman" pitchFamily="18" charset="0"/>
                <a:cs typeface="Times New Roman" pitchFamily="18" charset="0"/>
              </a:rPr>
              <a:t>FEATURES</a:t>
            </a:r>
            <a:endParaRPr lang="en-IN" sz="3200" b="1" dirty="0">
              <a:solidFill>
                <a:schemeClr val="accent4">
                  <a:lumMod val="40000"/>
                  <a:lumOff val="60000"/>
                </a:schemeClr>
              </a:solidFill>
              <a:latin typeface="Times New Roman" pitchFamily="18" charset="0"/>
              <a:cs typeface="Times New Roman" pitchFamily="18" charset="0"/>
            </a:endParaRPr>
          </a:p>
          <a:p>
            <a:r>
              <a:rPr lang="en-IN" sz="3600" b="1" dirty="0" smtClean="0">
                <a:solidFill>
                  <a:schemeClr val="accent4">
                    <a:lumMod val="40000"/>
                    <a:lumOff val="60000"/>
                  </a:schemeClr>
                </a:solidFill>
                <a:latin typeface="Times New Roman" pitchFamily="18" charset="0"/>
                <a:cs typeface="Times New Roman" pitchFamily="18" charset="0"/>
              </a:rPr>
              <a:t>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remove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the Duplicate Categorical Features</a:t>
            </a:r>
          </a:p>
          <a:p>
            <a:r>
              <a:rPr lang="en-US" sz="28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p>
          <a:p>
            <a:r>
              <a:rPr lang="en-US" sz="3200" b="1" dirty="0" smtClean="0">
                <a:solidFill>
                  <a:schemeClr val="accent4">
                    <a:lumMod val="40000"/>
                    <a:lumOff val="60000"/>
                  </a:schemeClr>
                </a:solidFill>
                <a:latin typeface="Times New Roman" pitchFamily="18" charset="0"/>
                <a:cs typeface="Times New Roman" pitchFamily="18" charset="0"/>
              </a:rPr>
              <a:t>3</a:t>
            </a:r>
            <a:r>
              <a:rPr lang="en-US" sz="3200" b="1" dirty="0">
                <a:solidFill>
                  <a:schemeClr val="accent4">
                    <a:lumMod val="40000"/>
                    <a:lumOff val="60000"/>
                  </a:schemeClr>
                </a:solidFill>
                <a:latin typeface="Times New Roman" pitchFamily="18" charset="0"/>
                <a:cs typeface="Times New Roman" pitchFamily="18" charset="0"/>
              </a:rPr>
              <a:t>. ANOVA(Analysis of Variance) or </a:t>
            </a:r>
            <a:r>
              <a:rPr lang="en-US" sz="3200" b="1" dirty="0" smtClean="0">
                <a:solidFill>
                  <a:schemeClr val="accent4">
                    <a:lumMod val="40000"/>
                    <a:lumOff val="60000"/>
                  </a:schemeClr>
                </a:solidFill>
                <a:latin typeface="Times New Roman" pitchFamily="18" charset="0"/>
                <a:cs typeface="Times New Roman" pitchFamily="18" charset="0"/>
              </a:rPr>
              <a:t>F-Test</a:t>
            </a:r>
          </a:p>
          <a:p>
            <a:r>
              <a:rPr lang="en-US" sz="3200" b="1" dirty="0">
                <a:solidFill>
                  <a:schemeClr val="accent4">
                    <a:lumMod val="40000"/>
                    <a:lumOff val="60000"/>
                  </a:schemeClr>
                </a:solidFill>
                <a:latin typeface="Times New Roman" pitchFamily="18" charset="0"/>
                <a:cs typeface="Times New Roman" pitchFamily="18" charset="0"/>
              </a:rPr>
              <a:t> </a:t>
            </a:r>
            <a:r>
              <a:rPr lang="en-US" sz="3200" b="1" dirty="0" smtClean="0">
                <a:solidFill>
                  <a:schemeClr val="accent4">
                    <a:lumMod val="40000"/>
                    <a:lumOff val="60000"/>
                  </a:schemeClr>
                </a:solidFill>
                <a:latin typeface="Times New Roman" pitchFamily="18" charset="0"/>
                <a:cs typeface="Times New Roman" pitchFamily="18" charset="0"/>
              </a:rPr>
              <a:t>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testing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the individual effect of each of features with </a:t>
            </a:r>
            <a:endPar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target.</a:t>
            </a:r>
          </a:p>
          <a:p>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2.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univariate test</a:t>
            </a:r>
            <a:endPar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endParaRPr lang="en-US" sz="2800" dirty="0" smtClean="0">
              <a:ln>
                <a:solidFill>
                  <a:schemeClr val="tx1">
                    <a:lumMod val="75000"/>
                  </a:schemeClr>
                </a:solidFill>
              </a:ln>
              <a:solidFill>
                <a:schemeClr val="accent3">
                  <a:lumMod val="40000"/>
                  <a:lumOff val="60000"/>
                </a:schemeClr>
              </a:solidFill>
            </a:endParaRPr>
          </a:p>
          <a:p>
            <a:endParaRPr lang="en-US" sz="2800" dirty="0" smtClean="0">
              <a:ln>
                <a:solidFill>
                  <a:schemeClr val="tx1">
                    <a:lumMod val="75000"/>
                  </a:schemeClr>
                </a:solidFill>
              </a:ln>
              <a:solidFill>
                <a:schemeClr val="accent3">
                  <a:lumMod val="40000"/>
                  <a:lumOff val="60000"/>
                </a:schemeClr>
              </a:solidFill>
            </a:endParaRPr>
          </a:p>
          <a:p>
            <a:endParaRPr lang="en-IN" sz="2800" dirty="0">
              <a:ln>
                <a:solidFill>
                  <a:schemeClr val="tx1">
                    <a:lumMod val="75000"/>
                  </a:schemeClr>
                </a:solidFill>
              </a:ln>
              <a:solidFill>
                <a:schemeClr val="accent3">
                  <a:lumMod val="40000"/>
                  <a:lumOff val="60000"/>
                </a:schemeClr>
              </a:solidFill>
            </a:endParaRPr>
          </a:p>
        </p:txBody>
      </p:sp>
    </p:spTree>
    <p:extLst>
      <p:ext uri="{BB962C8B-B14F-4D97-AF65-F5344CB8AC3E}">
        <p14:creationId xmlns:p14="http://schemas.microsoft.com/office/powerpoint/2010/main" val="2287902142"/>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5" dur="500"/>
                                        <p:tgtEl>
                                          <p:spTgt spid="9">
                                            <p:txEl>
                                              <p:pRg st="0" end="0"/>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9" dur="500"/>
                                        <p:tgtEl>
                                          <p:spTgt spid="9">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3" dur="500"/>
                                        <p:tgtEl>
                                          <p:spTgt spid="8">
                                            <p:txEl>
                                              <p:pRg st="0" end="0"/>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7" dur="500"/>
                                        <p:tgtEl>
                                          <p:spTgt spid="8">
                                            <p:txEl>
                                              <p:pRg st="1" end="1"/>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31" dur="500"/>
                                        <p:tgtEl>
                                          <p:spTgt spid="9">
                                            <p:txEl>
                                              <p:pRg st="1" end="1"/>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5" dur="500"/>
                                        <p:tgtEl>
                                          <p:spTgt spid="9">
                                            <p:txEl>
                                              <p:pRg st="4" end="4"/>
                                            </p:txEl>
                                          </p:spTgt>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randombar(horizontal)">
                                      <p:cBhvr>
                                        <p:cTn id="39" dur="500"/>
                                        <p:tgtEl>
                                          <p:spTgt spid="9">
                                            <p:txEl>
                                              <p:pRg st="5" end="5"/>
                                            </p:txEl>
                                          </p:spTgt>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4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55614"/>
            <a:ext cx="9143999" cy="1456267"/>
          </a:xfrm>
        </p:spPr>
        <p:txBody>
          <a:bodyPr/>
          <a:lstStyle/>
          <a:p>
            <a:pPr marL="571500" indent="-571500">
              <a:buFont typeface="Wingdings" pitchFamily="2" charset="2"/>
              <a:buChar char="§"/>
            </a:pPr>
            <a:r>
              <a:rPr lang="en-IN" b="1" cap="none" dirty="0" smtClean="0">
                <a:ln>
                  <a:noFill/>
                </a:ln>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MACHINE LEARNING ALGORITHM :-</a:t>
            </a:r>
            <a:endParaRPr lang="en-IN" dirty="0"/>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15</a:t>
            </a:fld>
            <a:endParaRPr lang="en-IN">
              <a:solidFill>
                <a:prstClr val="white"/>
              </a:solidFill>
            </a:endParaRPr>
          </a:p>
        </p:txBody>
      </p:sp>
      <p:sp>
        <p:nvSpPr>
          <p:cNvPr id="5" name="TextBox 4"/>
          <p:cNvSpPr txBox="1"/>
          <p:nvPr/>
        </p:nvSpPr>
        <p:spPr>
          <a:xfrm>
            <a:off x="323104" y="1700808"/>
            <a:ext cx="8496944" cy="2800767"/>
          </a:xfrm>
          <a:prstGeom prst="rect">
            <a:avLst/>
          </a:prstGeom>
          <a:noFill/>
        </p:spPr>
        <p:txBody>
          <a:bodyPr wrap="square" rtlCol="0">
            <a:spAutoFit/>
          </a:bodyPr>
          <a:lstStyle/>
          <a:p>
            <a:pPr marL="285750" indent="-285750">
              <a:buFont typeface="Arial" pitchFamily="34" charset="0"/>
              <a:buChar char="•"/>
            </a:pPr>
            <a:r>
              <a:rPr lang="en-IN" sz="2800" b="1" dirty="0"/>
              <a:t>the method by which the AI system conducts its task</a:t>
            </a:r>
          </a:p>
          <a:p>
            <a:pPr marL="285750" indent="-285750">
              <a:buFont typeface="Arial" pitchFamily="34" charset="0"/>
              <a:buChar char="•"/>
            </a:pPr>
            <a:r>
              <a:rPr lang="en-US" sz="2800" b="1" dirty="0"/>
              <a:t> predicting output values from given input data</a:t>
            </a:r>
          </a:p>
          <a:p>
            <a:pPr marL="285750" lvl="0" indent="-285750">
              <a:buFont typeface="Arial" pitchFamily="34" charset="0"/>
              <a:buChar char="•"/>
            </a:pPr>
            <a:r>
              <a:rPr lang="en-IN" sz="2800" b="1" dirty="0"/>
              <a:t> two main processes -  classification and regression.</a:t>
            </a:r>
          </a:p>
          <a:p>
            <a:r>
              <a:rPr lang="en-IN" dirty="0"/>
              <a:t> </a:t>
            </a:r>
          </a:p>
          <a:p>
            <a:endParaRPr lang="en-IN"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932744"/>
            <a:ext cx="5112568" cy="272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31840" y="116632"/>
            <a:ext cx="2880320"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scene3d>
              <a:camera prst="perspectiveLeft"/>
              <a:lightRig rig="threePt" dir="t"/>
            </a:scene3d>
          </a:bodyPr>
          <a:lstStyle/>
          <a:p>
            <a:pPr algn="ctr"/>
            <a:r>
              <a:rPr lang="en-IN" sz="3600" b="1" i="1" dirty="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rPr>
              <a:t>STEP  5</a:t>
            </a:r>
            <a:r>
              <a:rPr lang="en-IN" sz="3600" b="1" i="1" dirty="0" smtClean="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rPr>
              <a:t>:-</a:t>
            </a:r>
            <a:endParaRPr lang="en-IN" sz="3600" b="1" i="1" dirty="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854939"/>
      </p:ext>
    </p:extLst>
  </p:cSld>
  <p:clrMapOvr>
    <a:masterClrMapping/>
  </p:clrMapOvr>
  <mc:AlternateContent xmlns:mc="http://schemas.openxmlformats.org/markup-compatibility/2006" xmlns:p14="http://schemas.microsoft.com/office/powerpoint/2010/main">
    <mc:Choice Requires="p14">
      <p:transition spd="slow" p14:dur="1600">
        <p14:gallery dir="l"/>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4099"/>
                                        </p:tgtEl>
                                        <p:attrNameLst>
                                          <p:attrName>style.visibility</p:attrName>
                                        </p:attrNameLst>
                                      </p:cBhvr>
                                      <p:to>
                                        <p:strVal val="visible"/>
                                      </p:to>
                                    </p:set>
                                    <p:anim calcmode="lin" valueType="num">
                                      <p:cBhvr>
                                        <p:cTn id="26" dur="1000" fill="hold"/>
                                        <p:tgtEl>
                                          <p:spTgt spid="4099"/>
                                        </p:tgtEl>
                                        <p:attrNameLst>
                                          <p:attrName>ppt_w</p:attrName>
                                        </p:attrNameLst>
                                      </p:cBhvr>
                                      <p:tavLst>
                                        <p:tav tm="0">
                                          <p:val>
                                            <p:fltVal val="0"/>
                                          </p:val>
                                        </p:tav>
                                        <p:tav tm="100000">
                                          <p:val>
                                            <p:strVal val="#ppt_w"/>
                                          </p:val>
                                        </p:tav>
                                      </p:tavLst>
                                    </p:anim>
                                    <p:anim calcmode="lin" valueType="num">
                                      <p:cBhvr>
                                        <p:cTn id="27" dur="1000" fill="hold"/>
                                        <p:tgtEl>
                                          <p:spTgt spid="4099"/>
                                        </p:tgtEl>
                                        <p:attrNameLst>
                                          <p:attrName>ppt_h</p:attrName>
                                        </p:attrNameLst>
                                      </p:cBhvr>
                                      <p:tavLst>
                                        <p:tav tm="0">
                                          <p:val>
                                            <p:fltVal val="0"/>
                                          </p:val>
                                        </p:tav>
                                        <p:tav tm="100000">
                                          <p:val>
                                            <p:strVal val="#ppt_h"/>
                                          </p:val>
                                        </p:tav>
                                      </p:tavLst>
                                    </p:anim>
                                    <p:anim calcmode="lin" valueType="num">
                                      <p:cBhvr>
                                        <p:cTn id="28" dur="1000" fill="hold"/>
                                        <p:tgtEl>
                                          <p:spTgt spid="4099"/>
                                        </p:tgtEl>
                                        <p:attrNameLst>
                                          <p:attrName>style.rotation</p:attrName>
                                        </p:attrNameLst>
                                      </p:cBhvr>
                                      <p:tavLst>
                                        <p:tav tm="0">
                                          <p:val>
                                            <p:fltVal val="90"/>
                                          </p:val>
                                        </p:tav>
                                        <p:tav tm="100000">
                                          <p:val>
                                            <p:fltVal val="0"/>
                                          </p:val>
                                        </p:tav>
                                      </p:tavLst>
                                    </p:anim>
                                    <p:animEffect transition="in" filter="fade">
                                      <p:cBhvr>
                                        <p:cTn id="29"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9144000" cy="1456267"/>
          </a:xfrm>
        </p:spPr>
        <p:txBody>
          <a:bodyPr>
            <a:normAutofit fontScale="90000"/>
          </a:bodyPr>
          <a:lstStyle/>
          <a:p>
            <a:pPr lvl="0" defTabSz="914400">
              <a:spcBef>
                <a:spcPts val="0"/>
              </a:spcBef>
            </a:pPr>
            <a:r>
              <a:rPr lang="en-IN" sz="3200" b="1" dirty="0" smtClean="0">
                <a:solidFill>
                  <a:schemeClr val="accent4">
                    <a:lumMod val="40000"/>
                    <a:lumOff val="60000"/>
                  </a:schemeClr>
                </a:solidFill>
                <a:latin typeface="Times New Roman" pitchFamily="18" charset="0"/>
                <a:ea typeface="+mn-ea"/>
                <a:cs typeface="Times New Roman" pitchFamily="18" charset="0"/>
              </a:rPr>
              <a:t> </a:t>
            </a:r>
            <a:r>
              <a:rPr lang="en-IN" sz="3200" b="1" dirty="0" smtClean="0">
                <a:solidFill>
                  <a:schemeClr val="accent4">
                    <a:lumMod val="40000"/>
                    <a:lumOff val="60000"/>
                  </a:schemeClr>
                </a:solidFill>
                <a:latin typeface="Times New Roman" pitchFamily="18" charset="0"/>
                <a:ea typeface="+mn-ea"/>
                <a:cs typeface="Times New Roman" pitchFamily="18" charset="0"/>
              </a:rPr>
              <a:t/>
            </a:r>
            <a:br>
              <a:rPr lang="en-IN" sz="3200" b="1" dirty="0" smtClean="0">
                <a:solidFill>
                  <a:schemeClr val="accent4">
                    <a:lumMod val="40000"/>
                    <a:lumOff val="60000"/>
                  </a:schemeClr>
                </a:solidFill>
                <a:latin typeface="Times New Roman" pitchFamily="18" charset="0"/>
                <a:ea typeface="+mn-ea"/>
                <a:cs typeface="Times New Roman" pitchFamily="18" charset="0"/>
              </a:rPr>
            </a:br>
            <a:r>
              <a:rPr lang="en-IN" sz="3200" b="1" dirty="0">
                <a:solidFill>
                  <a:schemeClr val="accent4">
                    <a:lumMod val="40000"/>
                    <a:lumOff val="60000"/>
                  </a:schemeClr>
                </a:solidFill>
                <a:latin typeface="Times New Roman" pitchFamily="18" charset="0"/>
                <a:ea typeface="+mn-ea"/>
                <a:cs typeface="Times New Roman" pitchFamily="18" charset="0"/>
              </a:rPr>
              <a:t/>
            </a:r>
            <a:br>
              <a:rPr lang="en-IN" sz="3200" b="1" dirty="0">
                <a:solidFill>
                  <a:schemeClr val="accent4">
                    <a:lumMod val="40000"/>
                    <a:lumOff val="60000"/>
                  </a:schemeClr>
                </a:solidFill>
                <a:latin typeface="Times New Roman" pitchFamily="18" charset="0"/>
                <a:ea typeface="+mn-ea"/>
                <a:cs typeface="Times New Roman" pitchFamily="18" charset="0"/>
              </a:rPr>
            </a:br>
            <a:r>
              <a:rPr lang="en-IN" sz="3200" b="1" dirty="0" smtClean="0">
                <a:solidFill>
                  <a:schemeClr val="accent4">
                    <a:lumMod val="40000"/>
                    <a:lumOff val="60000"/>
                  </a:schemeClr>
                </a:solidFill>
                <a:latin typeface="Times New Roman" pitchFamily="18" charset="0"/>
                <a:ea typeface="+mn-ea"/>
                <a:cs typeface="Times New Roman" pitchFamily="18" charset="0"/>
              </a:rPr>
              <a:t/>
            </a:r>
            <a:br>
              <a:rPr lang="en-IN" sz="3200" b="1" dirty="0" smtClean="0">
                <a:solidFill>
                  <a:schemeClr val="accent4">
                    <a:lumMod val="40000"/>
                    <a:lumOff val="60000"/>
                  </a:schemeClr>
                </a:solidFill>
                <a:latin typeface="Times New Roman" pitchFamily="18" charset="0"/>
                <a:ea typeface="+mn-ea"/>
                <a:cs typeface="Times New Roman" pitchFamily="18" charset="0"/>
              </a:rPr>
            </a:br>
            <a:r>
              <a:rPr lang="en-IN" sz="32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The </a:t>
            </a:r>
            <a:r>
              <a:rPr lang="en-IN" sz="3200" b="1" i="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MACHINE LEARNING ALGORITHMS We Have IMPLEMENTED In OUR PROJECT Are As Following  </a:t>
            </a:r>
            <a:r>
              <a:rPr lang="en-IN" sz="32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a:t>
            </a:r>
            <a:br>
              <a:rPr lang="en-IN" sz="3200" b="1" i="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br>
            <a:endParaRPr lang="en-IN" sz="3200" b="1" dirty="0">
              <a:solidFill>
                <a:schemeClr val="accent4">
                  <a:lumMod val="40000"/>
                  <a:lumOff val="60000"/>
                </a:schemeClr>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16</a:t>
            </a:fld>
            <a:endParaRPr lang="en-IN">
              <a:solidFill>
                <a:prstClr val="white"/>
              </a:solidFill>
            </a:endParaRPr>
          </a:p>
        </p:txBody>
      </p:sp>
      <p:sp>
        <p:nvSpPr>
          <p:cNvPr id="5" name="TextBox 4"/>
          <p:cNvSpPr txBox="1"/>
          <p:nvPr/>
        </p:nvSpPr>
        <p:spPr>
          <a:xfrm>
            <a:off x="683568" y="1916832"/>
            <a:ext cx="8352928" cy="2241960"/>
          </a:xfrm>
          <a:prstGeom prst="rect">
            <a:avLst/>
          </a:prstGeom>
          <a:noFill/>
        </p:spPr>
        <p:txBody>
          <a:bodyPr wrap="square" rtlCol="0">
            <a:spAutoFit/>
          </a:bodyPr>
          <a:lstStyle/>
          <a:p>
            <a:pPr marL="342900" indent="-342900">
              <a:lnSpc>
                <a:spcPct val="150000"/>
              </a:lnSpc>
              <a:buAutoNum type="arabicPeriod"/>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tree-structured classifier</a:t>
            </a:r>
          </a:p>
          <a:p>
            <a:pPr marL="342900" indent="-342900">
              <a:lnSpc>
                <a:spcPct val="150000"/>
              </a:lnSpc>
              <a:buAutoNum type="arabicPeriod"/>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internal nodes represent the features of a dataset</a:t>
            </a:r>
          </a:p>
          <a:p>
            <a:pPr marL="342900" indent="-342900">
              <a:lnSpc>
                <a:spcPct val="150000"/>
              </a:lnSpc>
              <a:buAutoNum type="arabicPeriod"/>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branches represent the decision rules</a:t>
            </a:r>
          </a:p>
          <a:p>
            <a:pPr marL="342900" indent="-342900">
              <a:lnSpc>
                <a:spcPct val="150000"/>
              </a:lnSpc>
              <a:buAutoNum type="arabicPeriod"/>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each leaf node represents the outcome</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973" y="4254807"/>
            <a:ext cx="4032118" cy="2470303"/>
          </a:xfrm>
          <a:prstGeom prst="rect">
            <a:avLst/>
          </a:prstGeom>
          <a:ln/>
        </p:spPr>
        <p:style>
          <a:lnRef idx="2">
            <a:schemeClr val="accent3"/>
          </a:lnRef>
          <a:fillRef idx="1">
            <a:schemeClr val="lt1"/>
          </a:fillRef>
          <a:effectRef idx="0">
            <a:schemeClr val="accent3"/>
          </a:effectRef>
          <a:fontRef idx="minor">
            <a:schemeClr val="dk1"/>
          </a:fontRef>
        </p:style>
      </p:pic>
      <p:sp>
        <p:nvSpPr>
          <p:cNvPr id="6" name="TextBox 5"/>
          <p:cNvSpPr txBox="1"/>
          <p:nvPr/>
        </p:nvSpPr>
        <p:spPr>
          <a:xfrm>
            <a:off x="0" y="1501394"/>
            <a:ext cx="9144000" cy="584775"/>
          </a:xfrm>
          <a:prstGeom prst="rect">
            <a:avLst/>
          </a:prstGeom>
          <a:noFill/>
        </p:spPr>
        <p:txBody>
          <a:bodyPr wrap="square" rtlCol="0">
            <a:spAutoFit/>
          </a:bodyPr>
          <a:lstStyle/>
          <a:p>
            <a:r>
              <a:rPr lang="en-IN" sz="3200" b="1" cap="all" dirty="0">
                <a:ln w="3175" cmpd="sng">
                  <a:noFill/>
                </a:ln>
                <a:solidFill>
                  <a:schemeClr val="accent4">
                    <a:lumMod val="40000"/>
                    <a:lumOff val="60000"/>
                  </a:schemeClr>
                </a:solidFill>
                <a:latin typeface="Times New Roman" pitchFamily="18" charset="0"/>
                <a:cs typeface="Times New Roman" pitchFamily="18" charset="0"/>
              </a:rPr>
              <a:t>1. DECISSION TREE ALGORITHM:-</a:t>
            </a:r>
          </a:p>
        </p:txBody>
      </p:sp>
    </p:spTree>
    <p:extLst>
      <p:ext uri="{BB962C8B-B14F-4D97-AF65-F5344CB8AC3E}">
        <p14:creationId xmlns:p14="http://schemas.microsoft.com/office/powerpoint/2010/main" val="931421530"/>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style.rotation</p:attrName>
                                        </p:attrNameLst>
                                      </p:cBhvr>
                                      <p:tavLst>
                                        <p:tav tm="0">
                                          <p:val>
                                            <p:fltVal val="720"/>
                                          </p:val>
                                        </p:tav>
                                        <p:tav tm="100000">
                                          <p:val>
                                            <p:fltVal val="0"/>
                                          </p:val>
                                        </p:tav>
                                      </p:tavLst>
                                    </p:anim>
                                    <p:anim calcmode="lin" valueType="num">
                                      <p:cBhvr>
                                        <p:cTn id="9" dur="1000" fill="hold"/>
                                        <p:tgtEl>
                                          <p:spTgt spid="2"/>
                                        </p:tgtEl>
                                        <p:attrNameLst>
                                          <p:attrName>ppt_h</p:attrName>
                                        </p:attrNameLst>
                                      </p:cBhvr>
                                      <p:tavLst>
                                        <p:tav tm="0">
                                          <p:val>
                                            <p:fltVal val="0"/>
                                          </p:val>
                                        </p:tav>
                                        <p:tav tm="100000">
                                          <p:val>
                                            <p:strVal val="#ppt_h"/>
                                          </p:val>
                                        </p:tav>
                                      </p:tavLst>
                                    </p:anim>
                                    <p:anim calcmode="lin" valueType="num">
                                      <p:cBhvr>
                                        <p:cTn id="10" dur="1000" fill="hold"/>
                                        <p:tgtEl>
                                          <p:spTgt spid="2"/>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3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800" decel="100000"/>
                                        <p:tgtEl>
                                          <p:spTgt spid="6"/>
                                        </p:tgtEl>
                                      </p:cBhvr>
                                    </p:animEffect>
                                    <p:anim calcmode="lin" valueType="num">
                                      <p:cBhvr>
                                        <p:cTn id="15" dur="800" decel="100000" fill="hold"/>
                                        <p:tgtEl>
                                          <p:spTgt spid="6"/>
                                        </p:tgtEl>
                                        <p:attrNameLst>
                                          <p:attrName>style.rotation</p:attrName>
                                        </p:attrNameLst>
                                      </p:cBhvr>
                                      <p:tavLst>
                                        <p:tav tm="0">
                                          <p:val>
                                            <p:fltVal val="-90"/>
                                          </p:val>
                                        </p:tav>
                                        <p:tav tm="100000">
                                          <p:val>
                                            <p:fltVal val="0"/>
                                          </p:val>
                                        </p:tav>
                                      </p:tavLst>
                                    </p:anim>
                                    <p:anim calcmode="lin" valueType="num">
                                      <p:cBhvr>
                                        <p:cTn id="16" dur="800" decel="100000" fill="hold"/>
                                        <p:tgtEl>
                                          <p:spTgt spid="6"/>
                                        </p:tgtEl>
                                        <p:attrNameLst>
                                          <p:attrName>ppt_x</p:attrName>
                                        </p:attrNameLst>
                                      </p:cBhvr>
                                      <p:tavLst>
                                        <p:tav tm="0">
                                          <p:val>
                                            <p:strVal val="#ppt_x+0.4"/>
                                          </p:val>
                                        </p:tav>
                                        <p:tav tm="100000">
                                          <p:val>
                                            <p:strVal val="#ppt_x-0.05"/>
                                          </p:val>
                                        </p:tav>
                                      </p:tavLst>
                                    </p:anim>
                                    <p:anim calcmode="lin" valueType="num">
                                      <p:cBhvr>
                                        <p:cTn id="17" dur="800" decel="100000" fill="hold"/>
                                        <p:tgtEl>
                                          <p:spTgt spid="6"/>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20" fill="hold">
                            <p:stCondLst>
                              <p:cond delay="2000"/>
                            </p:stCondLst>
                            <p:childTnLst>
                              <p:par>
                                <p:cTn id="21" presetID="3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800" decel="100000"/>
                                        <p:tgtEl>
                                          <p:spTgt spid="5"/>
                                        </p:tgtEl>
                                      </p:cBhvr>
                                    </p:animEffect>
                                    <p:anim calcmode="lin" valueType="num">
                                      <p:cBhvr>
                                        <p:cTn id="24" dur="800" decel="100000" fill="hold"/>
                                        <p:tgtEl>
                                          <p:spTgt spid="5"/>
                                        </p:tgtEl>
                                        <p:attrNameLst>
                                          <p:attrName>style.rotation</p:attrName>
                                        </p:attrNameLst>
                                      </p:cBhvr>
                                      <p:tavLst>
                                        <p:tav tm="0">
                                          <p:val>
                                            <p:fltVal val="-90"/>
                                          </p:val>
                                        </p:tav>
                                        <p:tav tm="100000">
                                          <p:val>
                                            <p:fltVal val="0"/>
                                          </p:val>
                                        </p:tav>
                                      </p:tavLst>
                                    </p:anim>
                                    <p:anim calcmode="lin" valueType="num">
                                      <p:cBhvr>
                                        <p:cTn id="25" dur="800" decel="100000" fill="hold"/>
                                        <p:tgtEl>
                                          <p:spTgt spid="5"/>
                                        </p:tgtEl>
                                        <p:attrNameLst>
                                          <p:attrName>ppt_x</p:attrName>
                                        </p:attrNameLst>
                                      </p:cBhvr>
                                      <p:tavLst>
                                        <p:tav tm="0">
                                          <p:val>
                                            <p:strVal val="#ppt_x+0.4"/>
                                          </p:val>
                                        </p:tav>
                                        <p:tav tm="100000">
                                          <p:val>
                                            <p:strVal val="#ppt_x-0.05"/>
                                          </p:val>
                                        </p:tav>
                                      </p:tavLst>
                                    </p:anim>
                                    <p:anim calcmode="lin" valueType="num">
                                      <p:cBhvr>
                                        <p:cTn id="26" dur="800" decel="100000" fill="hold"/>
                                        <p:tgtEl>
                                          <p:spTgt spid="5"/>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29" fill="hold">
                            <p:stCondLst>
                              <p:cond delay="3000"/>
                            </p:stCondLst>
                            <p:childTnLst>
                              <p:par>
                                <p:cTn id="30" presetID="30" presetClass="entr" presetSubtype="0" fill="hold" nodeType="after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fade">
                                      <p:cBhvr>
                                        <p:cTn id="32" dur="800" decel="100000"/>
                                        <p:tgtEl>
                                          <p:spTgt spid="6146"/>
                                        </p:tgtEl>
                                      </p:cBhvr>
                                    </p:animEffect>
                                    <p:anim calcmode="lin" valueType="num">
                                      <p:cBhvr>
                                        <p:cTn id="33" dur="800" decel="100000" fill="hold"/>
                                        <p:tgtEl>
                                          <p:spTgt spid="6146"/>
                                        </p:tgtEl>
                                        <p:attrNameLst>
                                          <p:attrName>style.rotation</p:attrName>
                                        </p:attrNameLst>
                                      </p:cBhvr>
                                      <p:tavLst>
                                        <p:tav tm="0">
                                          <p:val>
                                            <p:fltVal val="-90"/>
                                          </p:val>
                                        </p:tav>
                                        <p:tav tm="100000">
                                          <p:val>
                                            <p:fltVal val="0"/>
                                          </p:val>
                                        </p:tav>
                                      </p:tavLst>
                                    </p:anim>
                                    <p:anim calcmode="lin" valueType="num">
                                      <p:cBhvr>
                                        <p:cTn id="34" dur="800" decel="100000" fill="hold"/>
                                        <p:tgtEl>
                                          <p:spTgt spid="6146"/>
                                        </p:tgtEl>
                                        <p:attrNameLst>
                                          <p:attrName>ppt_x</p:attrName>
                                        </p:attrNameLst>
                                      </p:cBhvr>
                                      <p:tavLst>
                                        <p:tav tm="0">
                                          <p:val>
                                            <p:strVal val="#ppt_x+0.4"/>
                                          </p:val>
                                        </p:tav>
                                        <p:tav tm="100000">
                                          <p:val>
                                            <p:strVal val="#ppt_x-0.05"/>
                                          </p:val>
                                        </p:tav>
                                      </p:tavLst>
                                    </p:anim>
                                    <p:anim calcmode="lin" valueType="num">
                                      <p:cBhvr>
                                        <p:cTn id="35" dur="800" decel="100000" fill="hold"/>
                                        <p:tgtEl>
                                          <p:spTgt spid="6146"/>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6146"/>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614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5496"/>
            <a:ext cx="9143999" cy="3558456"/>
          </a:xfrm>
        </p:spPr>
        <p:txBody>
          <a:bodyPr>
            <a:normAutofit/>
          </a:bodyPr>
          <a:lstStyle/>
          <a:p>
            <a:r>
              <a:rPr lang="en-IN" sz="3200" b="1" dirty="0">
                <a:solidFill>
                  <a:schemeClr val="accent4">
                    <a:lumMod val="40000"/>
                    <a:lumOff val="60000"/>
                  </a:schemeClr>
                </a:solidFill>
                <a:latin typeface="Times New Roman" pitchFamily="18" charset="0"/>
                <a:ea typeface="+mn-ea"/>
                <a:cs typeface="Times New Roman" pitchFamily="18" charset="0"/>
              </a:rPr>
              <a:t>2. SUPPORT </a:t>
            </a:r>
            <a:r>
              <a:rPr lang="en-IN" sz="3200" b="1" dirty="0" smtClean="0">
                <a:solidFill>
                  <a:schemeClr val="accent4">
                    <a:lumMod val="40000"/>
                    <a:lumOff val="60000"/>
                  </a:schemeClr>
                </a:solidFill>
                <a:latin typeface="Times New Roman" pitchFamily="18" charset="0"/>
                <a:ea typeface="+mn-ea"/>
                <a:cs typeface="Times New Roman" pitchFamily="18" charset="0"/>
              </a:rPr>
              <a:t> VECTOR  MACHINE  (SVM)</a:t>
            </a:r>
            <a:br>
              <a:rPr lang="en-IN" sz="3200" b="1" dirty="0" smtClean="0">
                <a:solidFill>
                  <a:schemeClr val="accent4">
                    <a:lumMod val="40000"/>
                    <a:lumOff val="60000"/>
                  </a:schemeClr>
                </a:solidFill>
                <a:latin typeface="Times New Roman" pitchFamily="18" charset="0"/>
                <a:ea typeface="+mn-ea"/>
                <a:cs typeface="Times New Roman" pitchFamily="18" charset="0"/>
              </a:rPr>
            </a:br>
            <a:r>
              <a:rPr lang="en-IN" sz="3200" b="1" dirty="0">
                <a:solidFill>
                  <a:schemeClr val="accent4">
                    <a:lumMod val="40000"/>
                    <a:lumOff val="60000"/>
                  </a:schemeClr>
                </a:solidFill>
                <a:latin typeface="Times New Roman" pitchFamily="18" charset="0"/>
                <a:ea typeface="+mn-ea"/>
                <a:cs typeface="Times New Roman" pitchFamily="18" charset="0"/>
              </a:rPr>
              <a:t> </a:t>
            </a:r>
            <a:r>
              <a:rPr lang="en-IN" sz="3200" b="1" dirty="0" smtClean="0">
                <a:solidFill>
                  <a:schemeClr val="accent4">
                    <a:lumMod val="40000"/>
                    <a:lumOff val="60000"/>
                  </a:schemeClr>
                </a:solidFill>
                <a:latin typeface="Times New Roman" pitchFamily="18" charset="0"/>
                <a:ea typeface="+mn-ea"/>
                <a:cs typeface="Times New Roman" pitchFamily="18" charset="0"/>
              </a:rPr>
              <a:t>   ALGORITHM</a:t>
            </a:r>
            <a:r>
              <a:rPr lang="en-IN" sz="3200" b="1" dirty="0">
                <a:solidFill>
                  <a:schemeClr val="accent4">
                    <a:lumMod val="40000"/>
                    <a:lumOff val="60000"/>
                  </a:schemeClr>
                </a:solidFill>
                <a:latin typeface="Times New Roman" pitchFamily="18" charset="0"/>
                <a:ea typeface="+mn-ea"/>
                <a:cs typeface="Times New Roman" pitchFamily="18" charset="0"/>
              </a:rPr>
              <a:t>: </a:t>
            </a:r>
            <a:r>
              <a:rPr lang="en-IN" sz="3200" b="1" dirty="0" smtClean="0">
                <a:solidFill>
                  <a:schemeClr val="accent4">
                    <a:lumMod val="40000"/>
                    <a:lumOff val="60000"/>
                  </a:schemeClr>
                </a:solidFill>
                <a:latin typeface="Times New Roman" pitchFamily="18" charset="0"/>
                <a:ea typeface="+mn-ea"/>
                <a:cs typeface="Times New Roman" pitchFamily="18" charset="0"/>
              </a:rPr>
              <a:t>-</a:t>
            </a:r>
            <a:br>
              <a:rPr lang="en-IN" sz="3200" b="1" dirty="0" smtClean="0">
                <a:solidFill>
                  <a:schemeClr val="accent4">
                    <a:lumMod val="40000"/>
                    <a:lumOff val="60000"/>
                  </a:schemeClr>
                </a:solidFill>
                <a:latin typeface="Times New Roman" pitchFamily="18" charset="0"/>
                <a:ea typeface="+mn-ea"/>
                <a:cs typeface="Times New Roman" pitchFamily="18" charset="0"/>
              </a:rPr>
            </a:br>
            <a:r>
              <a:rPr lang="en-IN" sz="2400" dirty="0" smtClean="0">
                <a:ln>
                  <a:solidFill>
                    <a:schemeClr val="tx1">
                      <a:lumMod val="75000"/>
                    </a:schemeClr>
                  </a:solidFill>
                </a:ln>
                <a:solidFill>
                  <a:schemeClr val="accent3">
                    <a:lumMod val="40000"/>
                    <a:lumOff val="60000"/>
                  </a:schemeClr>
                </a:solidFill>
                <a:latin typeface="+mn-lt"/>
                <a:ea typeface="+mn-ea"/>
                <a:cs typeface="+mn-cs"/>
              </a:rPr>
              <a:t>               </a:t>
            </a:r>
            <a:endParaRPr lang="en-IN" sz="2400" cap="none" dirty="0">
              <a:ln>
                <a:solidFill>
                  <a:schemeClr val="tx1">
                    <a:lumMod val="75000"/>
                  </a:schemeClr>
                </a:solidFill>
              </a:ln>
              <a:solidFill>
                <a:schemeClr val="accent3">
                  <a:lumMod val="40000"/>
                  <a:lumOff val="60000"/>
                </a:schemeClr>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17</a:t>
            </a:fld>
            <a:endParaRPr lang="en-IN">
              <a:solidFill>
                <a:prstClr val="white"/>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567" y="3573016"/>
            <a:ext cx="597666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27585" y="1124744"/>
            <a:ext cx="8316416" cy="1785104"/>
          </a:xfrm>
          <a:prstGeom prst="rect">
            <a:avLst/>
          </a:prstGeom>
          <a:noFill/>
        </p:spPr>
        <p:txBody>
          <a:bodyPr wrap="square" rtlCol="0">
            <a:spAutoFit/>
          </a:bodyPr>
          <a:lstStyle/>
          <a:p>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used for both classification and regression (mostly in classification    </a:t>
            </a:r>
          </a:p>
          <a:p>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problems) </a:t>
            </a:r>
            <a:b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br>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2. plotting each data item as a point in n-dimensional space where n is </a:t>
            </a:r>
            <a:r>
              <a:rPr lang="en-IN" sz="22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p>
          <a:p>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2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number </a:t>
            </a:r>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of </a:t>
            </a:r>
            <a:r>
              <a:rPr lang="en-IN" sz="22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features</a:t>
            </a:r>
            <a:endPar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r>
              <a:rPr lang="en-IN" sz="22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3. the value of each feature being the value of a particular coordinate</a:t>
            </a:r>
          </a:p>
        </p:txBody>
      </p:sp>
    </p:spTree>
    <p:extLst>
      <p:ext uri="{BB962C8B-B14F-4D97-AF65-F5344CB8AC3E}">
        <p14:creationId xmlns:p14="http://schemas.microsoft.com/office/powerpoint/2010/main" val="400551611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circle(in)">
                                      <p:cBhvr>
                                        <p:cTn id="11" dur="750"/>
                                        <p:tgtEl>
                                          <p:spTgt spid="8">
                                            <p:txEl>
                                              <p:pRg st="0" end="0"/>
                                            </p:txEl>
                                          </p:spTgt>
                                        </p:tgtEl>
                                      </p:cBhvr>
                                    </p:animEffect>
                                  </p:childTnLst>
                                </p:cTn>
                              </p:par>
                            </p:childTnLst>
                          </p:cTn>
                        </p:par>
                        <p:par>
                          <p:cTn id="12" fill="hold">
                            <p:stCondLst>
                              <p:cond delay="1750"/>
                            </p:stCondLst>
                            <p:childTnLst>
                              <p:par>
                                <p:cTn id="13" presetID="6" presetClass="entr" presetSubtype="16" fill="hold"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750"/>
                                        <p:tgtEl>
                                          <p:spTgt spid="8">
                                            <p:txEl>
                                              <p:pRg st="1" end="1"/>
                                            </p:txEl>
                                          </p:spTgt>
                                        </p:tgtEl>
                                      </p:cBhvr>
                                    </p:animEffect>
                                  </p:childTnLst>
                                </p:cTn>
                              </p:par>
                            </p:childTnLst>
                          </p:cTn>
                        </p:par>
                        <p:par>
                          <p:cTn id="16" fill="hold">
                            <p:stCondLst>
                              <p:cond delay="2500"/>
                            </p:stCondLst>
                            <p:childTnLst>
                              <p:par>
                                <p:cTn id="17" presetID="6" presetClass="entr" presetSubtype="16"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circle(in)">
                                      <p:cBhvr>
                                        <p:cTn id="19" dur="750"/>
                                        <p:tgtEl>
                                          <p:spTgt spid="8">
                                            <p:txEl>
                                              <p:pRg st="2" end="2"/>
                                            </p:txEl>
                                          </p:spTgt>
                                        </p:tgtEl>
                                      </p:cBhvr>
                                    </p:animEffect>
                                  </p:childTnLst>
                                </p:cTn>
                              </p:par>
                            </p:childTnLst>
                          </p:cTn>
                        </p:par>
                        <p:par>
                          <p:cTn id="20" fill="hold">
                            <p:stCondLst>
                              <p:cond delay="3250"/>
                            </p:stCondLst>
                            <p:childTnLst>
                              <p:par>
                                <p:cTn id="21" presetID="6" presetClass="entr" presetSubtype="16"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circle(in)">
                                      <p:cBhvr>
                                        <p:cTn id="23" dur="750"/>
                                        <p:tgtEl>
                                          <p:spTgt spid="8">
                                            <p:txEl>
                                              <p:pRg st="3" end="3"/>
                                            </p:txEl>
                                          </p:spTgt>
                                        </p:tgtEl>
                                      </p:cBhvr>
                                    </p:animEffect>
                                  </p:childTnLst>
                                </p:cTn>
                              </p:par>
                            </p:childTnLst>
                          </p:cTn>
                        </p:par>
                        <p:par>
                          <p:cTn id="24" fill="hold">
                            <p:stCondLst>
                              <p:cond delay="4000"/>
                            </p:stCondLst>
                            <p:childTnLst>
                              <p:par>
                                <p:cTn id="25" presetID="6" presetClass="entr" presetSubtype="16" fill="hold" nodeType="after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circle(in)">
                                      <p:cBhvr>
                                        <p:cTn id="2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18</a:t>
            </a:fld>
            <a:endParaRPr lang="en-IN">
              <a:solidFill>
                <a:prstClr val="white"/>
              </a:solidFill>
            </a:endParaRPr>
          </a:p>
        </p:txBody>
      </p:sp>
      <p:sp>
        <p:nvSpPr>
          <p:cNvPr id="5" name="TextBox 4"/>
          <p:cNvSpPr txBox="1"/>
          <p:nvPr/>
        </p:nvSpPr>
        <p:spPr>
          <a:xfrm>
            <a:off x="-2465" y="188640"/>
            <a:ext cx="9144000" cy="3077766"/>
          </a:xfrm>
          <a:prstGeom prst="rect">
            <a:avLst/>
          </a:prstGeom>
          <a:noFill/>
        </p:spPr>
        <p:txBody>
          <a:bodyPr wrap="square" rtlCol="0">
            <a:spAutoFit/>
          </a:bodyPr>
          <a:lstStyle/>
          <a:p>
            <a:r>
              <a:rPr lang="en-IN" sz="3200" b="1" dirty="0" smtClean="0">
                <a:solidFill>
                  <a:schemeClr val="accent4">
                    <a:lumMod val="40000"/>
                    <a:lumOff val="60000"/>
                  </a:schemeClr>
                </a:solidFill>
                <a:latin typeface="Times New Roman" pitchFamily="18" charset="0"/>
                <a:cs typeface="Times New Roman" pitchFamily="18" charset="0"/>
              </a:rPr>
              <a:t>3. RANDOM </a:t>
            </a:r>
            <a:r>
              <a:rPr lang="en-IN" sz="3200" b="1" dirty="0">
                <a:solidFill>
                  <a:schemeClr val="accent4">
                    <a:lumMod val="40000"/>
                    <a:lumOff val="60000"/>
                  </a:schemeClr>
                </a:solidFill>
                <a:latin typeface="Times New Roman" pitchFamily="18" charset="0"/>
                <a:cs typeface="Times New Roman" pitchFamily="18" charset="0"/>
              </a:rPr>
              <a:t>FOREST ALGORITHM</a:t>
            </a:r>
            <a:r>
              <a:rPr lang="en-IN" sz="3200" b="1" dirty="0" smtClean="0">
                <a:solidFill>
                  <a:schemeClr val="accent4">
                    <a:lumMod val="40000"/>
                    <a:lumOff val="60000"/>
                  </a:schemeClr>
                </a:solidFill>
                <a:latin typeface="Times New Roman" pitchFamily="18" charset="0"/>
                <a:cs typeface="Times New Roman" pitchFamily="18" charset="0"/>
              </a:rPr>
              <a:t>:-</a:t>
            </a:r>
          </a:p>
          <a:p>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nSpc>
                <a:spcPct val="150000"/>
              </a:lnSpc>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supervised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learning technique.</a:t>
            </a:r>
          </a:p>
          <a:p>
            <a:pPr>
              <a:lnSpc>
                <a:spcPct val="150000"/>
              </a:lnSpc>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 used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for both Classification and Regression problems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p>
          <a:p>
            <a:pPr>
              <a:lnSpc>
                <a:spcPct val="150000"/>
              </a:lnSpc>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in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ML</a:t>
            </a:r>
          </a:p>
          <a:p>
            <a:pPr>
              <a:lnSpc>
                <a:spcPct val="150000"/>
              </a:lnSpc>
            </a:pP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3</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ensemble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learning</a:t>
            </a:r>
          </a:p>
        </p:txBody>
      </p:sp>
      <p:pic>
        <p:nvPicPr>
          <p:cNvPr id="7" name="Picture 6" descr="how-random-forest-classifier-work"/>
          <p:cNvPicPr/>
          <p:nvPr/>
        </p:nvPicPr>
        <p:blipFill rotWithShape="1">
          <a:blip r:embed="rId3">
            <a:extLst>
              <a:ext uri="{28A0092B-C50C-407E-A947-70E740481C1C}">
                <a14:useLocalDpi xmlns:a14="http://schemas.microsoft.com/office/drawing/2010/main" val="0"/>
              </a:ext>
            </a:extLst>
          </a:blip>
          <a:srcRect l="11188" r="8919"/>
          <a:stretch/>
        </p:blipFill>
        <p:spPr bwMode="auto">
          <a:xfrm>
            <a:off x="1043608" y="3501008"/>
            <a:ext cx="6624736" cy="30689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444289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750"/>
                                        <p:tgtEl>
                                          <p:spTgt spid="5">
                                            <p:txEl>
                                              <p:pRg st="0" end="0"/>
                                            </p:txEl>
                                          </p:spTgt>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circle(in)">
                                      <p:cBhvr>
                                        <p:cTn id="11" dur="750"/>
                                        <p:tgtEl>
                                          <p:spTgt spid="5">
                                            <p:txEl>
                                              <p:pRg st="1" end="1"/>
                                            </p:txEl>
                                          </p:spTgt>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ircle(in)">
                                      <p:cBhvr>
                                        <p:cTn id="15" dur="750"/>
                                        <p:tgtEl>
                                          <p:spTgt spid="5">
                                            <p:txEl>
                                              <p:pRg st="2" end="2"/>
                                            </p:txEl>
                                          </p:spTgt>
                                        </p:tgtEl>
                                      </p:cBhvr>
                                    </p:animEffect>
                                  </p:childTnLst>
                                </p:cTn>
                              </p:par>
                            </p:childTnLst>
                          </p:cTn>
                        </p:par>
                        <p:par>
                          <p:cTn id="16" fill="hold">
                            <p:stCondLst>
                              <p:cond delay="2250"/>
                            </p:stCondLst>
                            <p:childTnLst>
                              <p:par>
                                <p:cTn id="17" presetID="6" presetClass="entr" presetSubtype="1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750"/>
                                        <p:tgtEl>
                                          <p:spTgt spid="5">
                                            <p:txEl>
                                              <p:pRg st="3" end="3"/>
                                            </p:txEl>
                                          </p:spTgt>
                                        </p:tgtEl>
                                      </p:cBhvr>
                                    </p:animEffect>
                                  </p:childTnLst>
                                </p:cTn>
                              </p:par>
                            </p:childTnLst>
                          </p:cTn>
                        </p:par>
                        <p:par>
                          <p:cTn id="20" fill="hold">
                            <p:stCondLst>
                              <p:cond delay="3000"/>
                            </p:stCondLst>
                            <p:childTnLst>
                              <p:par>
                                <p:cTn id="21" presetID="6" presetClass="entr" presetSubtype="16"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ircle(in)">
                                      <p:cBhvr>
                                        <p:cTn id="23" dur="750"/>
                                        <p:tgtEl>
                                          <p:spTgt spid="5">
                                            <p:txEl>
                                              <p:pRg st="4" end="4"/>
                                            </p:txEl>
                                          </p:spTgt>
                                        </p:tgtEl>
                                      </p:cBhvr>
                                    </p:animEffect>
                                  </p:childTnLst>
                                </p:cTn>
                              </p:par>
                            </p:childTnLst>
                          </p:cTn>
                        </p:par>
                        <p:par>
                          <p:cTn id="24" fill="hold">
                            <p:stCondLst>
                              <p:cond delay="3750"/>
                            </p:stCondLst>
                            <p:childTnLst>
                              <p:par>
                                <p:cTn id="25" presetID="6" presetClass="entr" presetSubtype="16"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750"/>
                                        <p:tgtEl>
                                          <p:spTgt spid="5">
                                            <p:txEl>
                                              <p:pRg st="5" end="5"/>
                                            </p:txEl>
                                          </p:spTgt>
                                        </p:tgtEl>
                                      </p:cBhvr>
                                    </p:animEffect>
                                  </p:childTnLst>
                                </p:cTn>
                              </p:par>
                            </p:childTnLst>
                          </p:cTn>
                        </p:par>
                        <p:par>
                          <p:cTn id="28" fill="hold">
                            <p:stCondLst>
                              <p:cond delay="4500"/>
                            </p:stCondLst>
                            <p:childTnLst>
                              <p:par>
                                <p:cTn id="29" presetID="6"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09"/>
            <a:ext cx="9144000" cy="1456267"/>
          </a:xfrm>
        </p:spPr>
        <p:txBody>
          <a:bodyPr>
            <a:normAutofit/>
          </a:bodyPr>
          <a:lstStyle/>
          <a:p>
            <a:pPr algn="ctr"/>
            <a:r>
              <a:rPr lang="en-IN" b="1" u="sng" cap="none" dirty="0" smtClean="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RESULT</a:t>
            </a:r>
            <a:endPar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19</a:t>
            </a:fld>
            <a:endParaRPr lang="en-IN">
              <a:solidFill>
                <a:prstClr val="white"/>
              </a:solidFill>
            </a:endParaRPr>
          </a:p>
        </p:txBody>
      </p:sp>
      <p:sp>
        <p:nvSpPr>
          <p:cNvPr id="8" name="TextBox 7"/>
          <p:cNvSpPr txBox="1"/>
          <p:nvPr/>
        </p:nvSpPr>
        <p:spPr>
          <a:xfrm>
            <a:off x="539552" y="1484784"/>
            <a:ext cx="8064896" cy="1846659"/>
          </a:xfrm>
          <a:prstGeom prst="rect">
            <a:avLst/>
          </a:prstGeom>
          <a:noFill/>
        </p:spPr>
        <p:txBody>
          <a:bodyPr wrap="square" rtlCol="0">
            <a:spAutoFit/>
          </a:bodyPr>
          <a:lstStyle/>
          <a:p>
            <a:pPr algn="just"/>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After applying the three Machine Learning A</a:t>
            </a:r>
            <a:r>
              <a:rPr lang="en-IN"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lgorithms, </a:t>
            </a:r>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we have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trained and tested the model . We have performed model evaluation to determine which </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model gives </a:t>
            </a: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the better performance.</a:t>
            </a:r>
          </a:p>
          <a:p>
            <a:endParaRPr lang="en-IN" dirty="0"/>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174" t="38806" r="58358" b="44776"/>
          <a:stretch/>
        </p:blipFill>
        <p:spPr bwMode="auto">
          <a:xfrm>
            <a:off x="755576" y="3501008"/>
            <a:ext cx="6624736" cy="2880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132809"/>
      </p:ext>
    </p:extLst>
  </p:cSld>
  <p:clrMapOvr>
    <a:masterClrMapping/>
  </p:clrMapOvr>
  <mc:AlternateContent xmlns:mc="http://schemas.openxmlformats.org/markup-compatibility/2006" xmlns:p14="http://schemas.microsoft.com/office/powerpoint/2010/main">
    <mc:Choice Requires="p14">
      <p:transition spd="slow" p14:dur="900">
        <p14:flythrough hasBounce="1"/>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5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Scale>
                                      <p:cBhvr>
                                        <p:cTn id="18" dur="75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750" decel="50000" fill="hold">
                                          <p:stCondLst>
                                            <p:cond delay="0"/>
                                          </p:stCondLst>
                                        </p:cTn>
                                        <p:tgtEl>
                                          <p:spTgt spid="8"/>
                                        </p:tgtEl>
                                        <p:attrNameLst>
                                          <p:attrName>ppt_x</p:attrName>
                                          <p:attrName>ppt_y</p:attrName>
                                        </p:attrNameLst>
                                      </p:cBhvr>
                                    </p:animMotion>
                                    <p:animEffect transition="in" filter="fade">
                                      <p:cBhvr>
                                        <p:cTn id="20" dur="750"/>
                                        <p:tgtEl>
                                          <p:spTgt spid="8"/>
                                        </p:tgtEl>
                                      </p:cBhvr>
                                    </p:animEffect>
                                  </p:childTnLst>
                                </p:cTn>
                              </p:par>
                            </p:childTnLst>
                          </p:cTn>
                        </p:par>
                        <p:par>
                          <p:cTn id="21" fill="hold">
                            <p:stCondLst>
                              <p:cond delay="1750"/>
                            </p:stCondLst>
                            <p:childTnLst>
                              <p:par>
                                <p:cTn id="22" presetID="52" presetClass="entr" presetSubtype="0" fill="hold" nodeType="afterEffect">
                                  <p:stCondLst>
                                    <p:cond delay="0"/>
                                  </p:stCondLst>
                                  <p:childTnLst>
                                    <p:set>
                                      <p:cBhvr>
                                        <p:cTn id="23" dur="1" fill="hold">
                                          <p:stCondLst>
                                            <p:cond delay="0"/>
                                          </p:stCondLst>
                                        </p:cTn>
                                        <p:tgtEl>
                                          <p:spTgt spid="7170"/>
                                        </p:tgtEl>
                                        <p:attrNameLst>
                                          <p:attrName>style.visibility</p:attrName>
                                        </p:attrNameLst>
                                      </p:cBhvr>
                                      <p:to>
                                        <p:strVal val="visible"/>
                                      </p:to>
                                    </p:set>
                                    <p:animScale>
                                      <p:cBhvr>
                                        <p:cTn id="24" dur="750" decel="50000" fill="hold">
                                          <p:stCondLst>
                                            <p:cond delay="0"/>
                                          </p:stCondLst>
                                        </p:cTn>
                                        <p:tgtEl>
                                          <p:spTgt spid="71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750" decel="50000" fill="hold">
                                          <p:stCondLst>
                                            <p:cond delay="0"/>
                                          </p:stCondLst>
                                        </p:cTn>
                                        <p:tgtEl>
                                          <p:spTgt spid="7170"/>
                                        </p:tgtEl>
                                        <p:attrNameLst>
                                          <p:attrName>ppt_x</p:attrName>
                                          <p:attrName>ppt_y</p:attrName>
                                        </p:attrNameLst>
                                      </p:cBhvr>
                                    </p:animMotion>
                                    <p:animEffect transition="in" filter="fade">
                                      <p:cBhvr>
                                        <p:cTn id="26" dur="75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598569" cy="1224136"/>
          </a:xfrm>
        </p:spPr>
        <p:txBody>
          <a:bodyPr/>
          <a:lstStyle/>
          <a:p>
            <a:pPr algn="ctr"/>
            <a:r>
              <a:rPr lang="en-US"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CONTENTS</a:t>
            </a:r>
            <a:r>
              <a:rPr lang="en-IN" dirty="0"/>
              <a:t/>
            </a:r>
            <a:br>
              <a:rPr lang="en-IN" dirty="0"/>
            </a:br>
            <a:endParaRPr lang="en-IN" dirty="0"/>
          </a:p>
        </p:txBody>
      </p:sp>
      <p:sp>
        <p:nvSpPr>
          <p:cNvPr id="3" name="Slide Number Placeholder 2">
            <a:extLst>
              <a:ext uri="{FF2B5EF4-FFF2-40B4-BE49-F238E27FC236}">
                <a16:creationId xmlns="" xmlns:a16="http://schemas.microsoft.com/office/drawing/2014/main" id="{CA36E035-4BA4-454D-90F6-30B38972EFBE}"/>
              </a:ext>
            </a:extLst>
          </p:cNvPr>
          <p:cNvSpPr>
            <a:spLocks noGrp="1"/>
          </p:cNvSpPr>
          <p:nvPr>
            <p:ph type="sldNum" sz="quarter" idx="12"/>
          </p:nvPr>
        </p:nvSpPr>
        <p:spPr/>
        <p:txBody>
          <a:bodyPr/>
          <a:lstStyle/>
          <a:p>
            <a:fld id="{459A94B0-8E58-4511-9AAC-803AA321EE9D}" type="slidenum">
              <a:rPr lang="en-IN" smtClean="0">
                <a:solidFill>
                  <a:prstClr val="white"/>
                </a:solidFill>
              </a:rPr>
              <a:pPr/>
              <a:t>2</a:t>
            </a:fld>
            <a:endParaRPr lang="en-IN">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64163090"/>
              </p:ext>
            </p:extLst>
          </p:nvPr>
        </p:nvGraphicFramePr>
        <p:xfrm>
          <a:off x="179512" y="764704"/>
          <a:ext cx="8784976" cy="5838056"/>
        </p:xfrm>
        <a:graphic>
          <a:graphicData uri="http://schemas.openxmlformats.org/drawingml/2006/table">
            <a:tbl>
              <a:tblPr firstRow="1" bandRow="1">
                <a:tableStyleId>{2D5ABB26-0587-4C30-8999-92F81FD0307C}</a:tableStyleId>
              </a:tblPr>
              <a:tblGrid>
                <a:gridCol w="1008112">
                  <a:extLst>
                    <a:ext uri="{9D8B030D-6E8A-4147-A177-3AD203B41FA5}">
                      <a16:colId xmlns="" xmlns:a16="http://schemas.microsoft.com/office/drawing/2014/main" val="20000"/>
                    </a:ext>
                  </a:extLst>
                </a:gridCol>
                <a:gridCol w="6120680">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tblGrid>
              <a:tr h="504056">
                <a:tc>
                  <a:txBody>
                    <a:bodyPr/>
                    <a:lstStyle/>
                    <a:p>
                      <a:pPr algn="l"/>
                      <a:r>
                        <a:rPr lang="en-IN" sz="2400" b="1" u="sng" dirty="0" err="1">
                          <a:latin typeface="Times New Roman" panose="02020603050405020304" pitchFamily="18" charset="0"/>
                          <a:cs typeface="Times New Roman" panose="02020603050405020304" pitchFamily="18" charset="0"/>
                        </a:rPr>
                        <a:t>Sl</a:t>
                      </a:r>
                      <a:r>
                        <a:rPr lang="en-IN" sz="2400" b="1" u="sng" dirty="0">
                          <a:latin typeface="Times New Roman" panose="02020603050405020304" pitchFamily="18" charset="0"/>
                          <a:cs typeface="Times New Roman" panose="02020603050405020304" pitchFamily="18" charset="0"/>
                        </a:rPr>
                        <a:t>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u="sng" dirty="0">
                          <a:latin typeface="Times New Roman" panose="02020603050405020304" pitchFamily="18" charset="0"/>
                          <a:cs typeface="Times New Roman" panose="02020603050405020304" pitchFamily="18" charset="0"/>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b="1" u="sng" dirty="0" smtClean="0">
                          <a:latin typeface="Times New Roman" panose="02020603050405020304" pitchFamily="18" charset="0"/>
                          <a:cs typeface="Times New Roman" panose="02020603050405020304" pitchFamily="18" charset="0"/>
                        </a:rPr>
                        <a:t>SLIDE No</a:t>
                      </a:r>
                      <a:endParaRPr lang="en-IN" sz="2400" b="1" u="sng"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OBJECTIVE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anose="02020603050405020304" pitchFamily="18" charset="0"/>
                          <a:cs typeface="Times New Roman" panose="02020603050405020304" pitchFamily="18" charset="0"/>
                          <a:sym typeface="+mn-ea"/>
                        </a:rPr>
                        <a:t>ABSTRACT</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SHORT INTRODUCTION</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000" b="0" kern="1200" dirty="0" smtClean="0">
                          <a:solidFill>
                            <a:schemeClr val="tx1"/>
                          </a:solidFill>
                          <a:latin typeface="Times New Roman" panose="02020603050405020304" pitchFamily="18" charset="0"/>
                          <a:ea typeface="+mn-ea"/>
                          <a:cs typeface="Times New Roman" panose="02020603050405020304" pitchFamily="18" charset="0"/>
                        </a:rPr>
                        <a:t>PROPOSED METHOD / WORK</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5720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anose="02020603050405020304" pitchFamily="18" charset="0"/>
                          <a:cs typeface="Times New Roman" panose="02020603050405020304" pitchFamily="18" charset="0"/>
                          <a:sym typeface="+mn-ea"/>
                        </a:rPr>
                        <a:t>STEP1 :-</a:t>
                      </a:r>
                      <a:r>
                        <a:rPr lang="en-IN" sz="2000" baseline="0" dirty="0" smtClean="0">
                          <a:latin typeface="Times New Roman" panose="02020603050405020304" pitchFamily="18" charset="0"/>
                          <a:cs typeface="Times New Roman" panose="02020603050405020304" pitchFamily="18" charset="0"/>
                          <a:sym typeface="+mn-ea"/>
                        </a:rPr>
                        <a:t> </a:t>
                      </a:r>
                      <a:r>
                        <a:rPr lang="en-IN" sz="2000" dirty="0" smtClean="0">
                          <a:latin typeface="Times New Roman" panose="02020603050405020304" pitchFamily="18" charset="0"/>
                          <a:cs typeface="Times New Roman" panose="02020603050405020304" pitchFamily="18" charset="0"/>
                          <a:sym typeface="+mn-ea"/>
                        </a:rPr>
                        <a:t>DATA COLLECTION</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7-8</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5720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sym typeface="+mn-ea"/>
                        </a:rPr>
                        <a:t>STEP 2 :- EDA</a:t>
                      </a:r>
                      <a:endParaRPr lang="en-IN" sz="2000" b="0" kern="1200" dirty="0" smtClean="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9-10</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5720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smtClean="0">
                          <a:solidFill>
                            <a:schemeClr val="tx1"/>
                          </a:solidFill>
                          <a:latin typeface="Times New Roman" panose="02020603050405020304" pitchFamily="18" charset="0"/>
                          <a:ea typeface="+mn-ea"/>
                          <a:cs typeface="Times New Roman" panose="02020603050405020304" pitchFamily="18" charset="0"/>
                          <a:sym typeface="+mn-ea"/>
                        </a:rPr>
                        <a:t>STEP 3 :- </a:t>
                      </a:r>
                      <a:r>
                        <a:rPr lang="en-IN" sz="2000" baseline="0" dirty="0" smtClean="0">
                          <a:latin typeface="Times New Roman" panose="02020603050405020304" pitchFamily="18" charset="0"/>
                          <a:cs typeface="Times New Roman" panose="02020603050405020304" pitchFamily="18" charset="0"/>
                          <a:sym typeface="+mn-ea"/>
                        </a:rPr>
                        <a:t>DATA CLEANING</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11-12 </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70840">
                <a:tc>
                  <a:txBody>
                    <a:bodyPr/>
                    <a:lstStyle/>
                    <a:p>
                      <a:r>
                        <a:rPr lang="en-IN" sz="2000" b="0" kern="1200" dirty="0">
                          <a:solidFill>
                            <a:schemeClr val="tx1"/>
                          </a:solidFill>
                          <a:latin typeface="Times New Roman" panose="02020603050405020304" pitchFamily="18" charset="0"/>
                          <a:ea typeface="+mn-ea"/>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anose="02020603050405020304" pitchFamily="18" charset="0"/>
                          <a:cs typeface="Times New Roman" panose="02020603050405020304" pitchFamily="18" charset="0"/>
                          <a:sym typeface="+mn-ea"/>
                        </a:rPr>
                        <a:t>STEP 4 :- </a:t>
                      </a:r>
                      <a:r>
                        <a:rPr lang="en-IN" sz="2000" kern="1200" dirty="0" smtClean="0">
                          <a:solidFill>
                            <a:schemeClr val="tx1"/>
                          </a:solidFill>
                          <a:latin typeface="Times New Roman" panose="02020603050405020304" pitchFamily="18" charset="0"/>
                          <a:ea typeface="+mn-ea"/>
                          <a:cs typeface="Times New Roman" panose="02020603050405020304" pitchFamily="18" charset="0"/>
                          <a:sym typeface="+mn-ea"/>
                        </a:rPr>
                        <a:t>FEATURE SELECTION</a:t>
                      </a:r>
                      <a:r>
                        <a:rPr lang="en-IN" sz="2000" kern="1200" baseline="0" dirty="0" smtClean="0">
                          <a:solidFill>
                            <a:schemeClr val="tx1"/>
                          </a:solidFill>
                          <a:latin typeface="Times New Roman" panose="02020603050405020304" pitchFamily="18" charset="0"/>
                          <a:ea typeface="+mn-ea"/>
                          <a:cs typeface="Times New Roman" panose="02020603050405020304" pitchFamily="18" charset="0"/>
                          <a:sym typeface="+mn-ea"/>
                        </a:rPr>
                        <a:t> </a:t>
                      </a:r>
                      <a:r>
                        <a:rPr lang="en-IN" sz="2000" kern="1200" dirty="0" smtClean="0">
                          <a:solidFill>
                            <a:schemeClr val="tx1"/>
                          </a:solidFill>
                          <a:latin typeface="Times New Roman" panose="02020603050405020304" pitchFamily="18" charset="0"/>
                          <a:ea typeface="+mn-ea"/>
                          <a:cs typeface="Times New Roman" panose="02020603050405020304" pitchFamily="18" charset="0"/>
                          <a:sym typeface="+mn-ea"/>
                        </a:rPr>
                        <a:t>TECHNIQUES</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13-14</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70840">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9.</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anose="02020603050405020304" pitchFamily="18" charset="0"/>
                          <a:cs typeface="Times New Roman" panose="02020603050405020304" pitchFamily="18" charset="0"/>
                          <a:sym typeface="+mn-ea"/>
                        </a:rPr>
                        <a:t>STEP 5 :- MACHINE LEARNING ALGORITHMS</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15-18</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10.</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kern="1200" dirty="0" smtClean="0">
                          <a:solidFill>
                            <a:schemeClr val="tx1"/>
                          </a:solidFill>
                          <a:latin typeface="Times New Roman" panose="02020603050405020304" pitchFamily="18" charset="0"/>
                          <a:ea typeface="+mn-ea"/>
                          <a:cs typeface="Times New Roman" panose="02020603050405020304" pitchFamily="18" charset="0"/>
                        </a:rPr>
                        <a:t>RESULT</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19</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370840">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11.</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CONCLUSION</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20-21</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12.</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FUTURE SCOPE</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22</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13.</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REFERENCE</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kern="1200" dirty="0" smtClean="0">
                          <a:solidFill>
                            <a:schemeClr val="tx1"/>
                          </a:solidFill>
                          <a:latin typeface="Times New Roman" panose="02020603050405020304" pitchFamily="18" charset="0"/>
                          <a:ea typeface="+mn-ea"/>
                          <a:cs typeface="Times New Roman" panose="02020603050405020304" pitchFamily="18" charset="0"/>
                        </a:rPr>
                        <a:t>23</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7107805"/>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chimes.wav"/>
          </p:stSnd>
        </p:sndAc>
      </p:transition>
    </mc:Choice>
    <mc:Fallback xmlns="">
      <p:transition spd="slow">
        <p:circl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7424"/>
            <a:ext cx="9144000" cy="1456267"/>
          </a:xfrm>
        </p:spPr>
        <p:txBody>
          <a:bodyPr>
            <a:normAutofit/>
          </a:bodyPr>
          <a:lstStyle/>
          <a:p>
            <a:pPr algn="ctr"/>
            <a:r>
              <a:rPr lang="en-IN" b="1" u="sng" cap="none" dirty="0" smtClean="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CONCLUSION</a:t>
            </a:r>
            <a:endPar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20</a:t>
            </a:fld>
            <a:endParaRPr lang="en-IN">
              <a:solidFill>
                <a:prstClr val="white"/>
              </a:solidFill>
            </a:endParaRPr>
          </a:p>
        </p:txBody>
      </p:sp>
      <p:sp>
        <p:nvSpPr>
          <p:cNvPr id="5" name="TextBox 4"/>
          <p:cNvSpPr txBox="1"/>
          <p:nvPr/>
        </p:nvSpPr>
        <p:spPr>
          <a:xfrm>
            <a:off x="299091" y="651460"/>
            <a:ext cx="8496944" cy="3046988"/>
          </a:xfrm>
          <a:prstGeom prst="rect">
            <a:avLst/>
          </a:prstGeom>
          <a:noFill/>
        </p:spPr>
        <p:txBody>
          <a:bodyPr wrap="square" rtlCol="0">
            <a:spAutoFit/>
          </a:bodyPr>
          <a:lstStyle/>
          <a:p>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Working on this project is very knowledgeable and worth the effort. Through this project, one can know a lot about the phishing websites and how they are differentiated from legitimate ones</a:t>
            </a:r>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t>
            </a:r>
          </a:p>
          <a:p>
            <a:endPar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r>
              <a:rPr lang="en-US" sz="2400"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We have also made a pickle file to create a website where users have to enter a URL and system based on our training will give the result whether it is a phishing or a legitimate website.</a:t>
            </a:r>
          </a:p>
          <a:p>
            <a:endParaRPr lang="en-IN" sz="2400" dirty="0">
              <a:ln>
                <a:solidFill>
                  <a:schemeClr val="tx1">
                    <a:lumMod val="75000"/>
                  </a:schemeClr>
                </a:solidFill>
              </a:ln>
              <a:solidFill>
                <a:schemeClr val="accent3">
                  <a:lumMod val="40000"/>
                  <a:lumOff val="60000"/>
                </a:schemeClr>
              </a:solidFill>
            </a:endParaRPr>
          </a:p>
        </p:txBody>
      </p:sp>
      <p:pic>
        <p:nvPicPr>
          <p:cNvPr id="819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489" t="40299" r="47658" b="29477"/>
          <a:stretch/>
        </p:blipFill>
        <p:spPr bwMode="auto">
          <a:xfrm>
            <a:off x="1331640" y="4149080"/>
            <a:ext cx="590465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66665"/>
      </p:ext>
    </p:extLst>
  </p:cSld>
  <p:clrMapOvr>
    <a:masterClrMapping/>
  </p:clrMapOvr>
  <mc:AlternateContent xmlns:mc="http://schemas.openxmlformats.org/markup-compatibility/2006" xmlns:p14="http://schemas.microsoft.com/office/powerpoint/2010/main">
    <mc:Choice Requires="p14">
      <p:transition spd="slow" p14:dur="1200">
        <p:dissolve/>
        <p:sndAc>
          <p:stSnd>
            <p:snd r:embed="rId2" name="chimes.wav"/>
          </p:stSnd>
        </p:sndAc>
      </p:transition>
    </mc:Choice>
    <mc:Fallback xmlns="">
      <p:transition spd="slow">
        <p:dissolv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5"/>
                                        </p:tgtEl>
                                        <p:attrNameLst>
                                          <p:attrName>ppt_y</p:attrName>
                                        </p:attrNameLst>
                                      </p:cBhvr>
                                      <p:tavLst>
                                        <p:tav tm="0">
                                          <p:val>
                                            <p:strVal val="#ppt_y"/>
                                          </p:val>
                                        </p:tav>
                                        <p:tav tm="100000">
                                          <p:val>
                                            <p:strVal val="#ppt_y"/>
                                          </p:val>
                                        </p:tav>
                                      </p:tavLst>
                                    </p:anim>
                                    <p:anim calcmode="lin" valueType="num">
                                      <p:cBhvr>
                                        <p:cTn id="17"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5"/>
                                        </p:tgtEl>
                                      </p:cBhvr>
                                    </p:animEffect>
                                  </p:childTnLst>
                                </p:cTn>
                              </p:par>
                            </p:childTnLst>
                          </p:cTn>
                        </p:par>
                        <p:par>
                          <p:cTn id="20" fill="hold">
                            <p:stCondLst>
                              <p:cond delay="8950"/>
                            </p:stCondLst>
                            <p:childTnLst>
                              <p:par>
                                <p:cTn id="21" presetID="42" presetClass="entr" presetSubtype="0" fill="hold" nodeType="afterEffect">
                                  <p:stCondLst>
                                    <p:cond delay="0"/>
                                  </p:stCondLst>
                                  <p:childTnLst>
                                    <p:set>
                                      <p:cBhvr>
                                        <p:cTn id="22" dur="1" fill="hold">
                                          <p:stCondLst>
                                            <p:cond delay="0"/>
                                          </p:stCondLst>
                                        </p:cTn>
                                        <p:tgtEl>
                                          <p:spTgt spid="8194"/>
                                        </p:tgtEl>
                                        <p:attrNameLst>
                                          <p:attrName>style.visibility</p:attrName>
                                        </p:attrNameLst>
                                      </p:cBhvr>
                                      <p:to>
                                        <p:strVal val="visible"/>
                                      </p:to>
                                    </p:set>
                                    <p:animEffect transition="in" filter="fade">
                                      <p:cBhvr>
                                        <p:cTn id="23" dur="1000"/>
                                        <p:tgtEl>
                                          <p:spTgt spid="8194"/>
                                        </p:tgtEl>
                                      </p:cBhvr>
                                    </p:animEffect>
                                    <p:anim calcmode="lin" valueType="num">
                                      <p:cBhvr>
                                        <p:cTn id="24" dur="1000" fill="hold"/>
                                        <p:tgtEl>
                                          <p:spTgt spid="8194"/>
                                        </p:tgtEl>
                                        <p:attrNameLst>
                                          <p:attrName>ppt_x</p:attrName>
                                        </p:attrNameLst>
                                      </p:cBhvr>
                                      <p:tavLst>
                                        <p:tav tm="0">
                                          <p:val>
                                            <p:strVal val="#ppt_x"/>
                                          </p:val>
                                        </p:tav>
                                        <p:tav tm="100000">
                                          <p:val>
                                            <p:strVal val="#ppt_x"/>
                                          </p:val>
                                        </p:tav>
                                      </p:tavLst>
                                    </p:anim>
                                    <p:anim calcmode="lin" valueType="num">
                                      <p:cBhvr>
                                        <p:cTn id="25"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21</a:t>
            </a:fld>
            <a:endParaRPr lang="en-IN">
              <a:solidFill>
                <a:prstClr val="white"/>
              </a:solidFill>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72" t="27798" r="27624" b="15485"/>
          <a:stretch/>
        </p:blipFill>
        <p:spPr bwMode="auto">
          <a:xfrm>
            <a:off x="467544" y="1412776"/>
            <a:ext cx="8379725"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116632"/>
            <a:ext cx="9144000" cy="830997"/>
          </a:xfrm>
          <a:prstGeom prst="rect">
            <a:avLst/>
          </a:prstGeom>
          <a:noFill/>
        </p:spPr>
        <p:txBody>
          <a:bodyPr wrap="square" rtlCol="0">
            <a:spAutoFit/>
          </a:bodyPr>
          <a:lstStyle/>
          <a:p>
            <a:r>
              <a:rPr lang="en-IN"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We have taken data from the data set and checked manually whether it is giving correct and appropriate result.</a:t>
            </a:r>
          </a:p>
        </p:txBody>
      </p:sp>
    </p:spTree>
    <p:extLst>
      <p:ext uri="{BB962C8B-B14F-4D97-AF65-F5344CB8AC3E}">
        <p14:creationId xmlns:p14="http://schemas.microsoft.com/office/powerpoint/2010/main" val="3752524430"/>
      </p:ext>
    </p:extLst>
  </p:cSld>
  <p:clrMapOvr>
    <a:masterClrMapping/>
  </p:clrMapOvr>
  <mc:AlternateContent xmlns:mc="http://schemas.openxmlformats.org/markup-compatibility/2006" xmlns:p14="http://schemas.microsoft.com/office/powerpoint/2010/main">
    <mc:Choice Requires="p14">
      <p:transition spd="slow" p14:dur="1200">
        <p:dissolve/>
        <p:sndAc>
          <p:stSnd>
            <p:snd r:embed="rId2" name="chimes.wav"/>
          </p:stSnd>
        </p:sndAc>
      </p:transition>
    </mc:Choice>
    <mc:Fallback xmlns="">
      <p:transition spd="slow">
        <p:dissolv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250" fill="hold"/>
                                        <p:tgtEl>
                                          <p:spTgt spid="5"/>
                                        </p:tgtEl>
                                        <p:attrNameLst>
                                          <p:attrName>ppt_y</p:attrName>
                                        </p:attrNameLst>
                                      </p:cBhvr>
                                      <p:tavLst>
                                        <p:tav tm="0">
                                          <p:val>
                                            <p:strVal val="#ppt_y"/>
                                          </p:val>
                                        </p:tav>
                                        <p:tav tm="100000">
                                          <p:val>
                                            <p:strVal val="#ppt_y"/>
                                          </p:val>
                                        </p:tav>
                                      </p:tavLst>
                                    </p:anim>
                                    <p:anim calcmode="lin" valueType="num">
                                      <p:cBhvr>
                                        <p:cTn id="15"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2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71400"/>
            <a:ext cx="9149716" cy="1456267"/>
          </a:xfrm>
        </p:spPr>
        <p:txBody>
          <a:bodyPr>
            <a:normAutofit/>
          </a:bodyPr>
          <a:lstStyle/>
          <a:p>
            <a:pPr algn="ctr"/>
            <a:r>
              <a:rPr lang="en-IN" b="1" u="sng" cap="none" dirty="0" smtClean="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FUTURE  SCOPE </a:t>
            </a:r>
            <a:endPar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22</a:t>
            </a:fld>
            <a:endParaRPr lang="en-IN">
              <a:solidFill>
                <a:prstClr val="white"/>
              </a:solidFill>
            </a:endParaRPr>
          </a:p>
        </p:txBody>
      </p:sp>
      <p:sp>
        <p:nvSpPr>
          <p:cNvPr id="5" name="TextBox 4"/>
          <p:cNvSpPr txBox="1"/>
          <p:nvPr/>
        </p:nvSpPr>
        <p:spPr>
          <a:xfrm>
            <a:off x="539552" y="1196752"/>
            <a:ext cx="8064896" cy="4708981"/>
          </a:xfrm>
          <a:prstGeom prst="rect">
            <a:avLst/>
          </a:prstGeom>
          <a:noFill/>
        </p:spPr>
        <p:txBody>
          <a:bodyPr wrap="square" rtlCol="0">
            <a:spAutoFit/>
          </a:bodyPr>
          <a:lstStyle/>
          <a:p>
            <a:pPr marL="285750" indent="-285750">
              <a:lnSpc>
                <a:spcPct val="150000"/>
              </a:lnSpc>
              <a:buFont typeface="Arial" pitchFamily="34" charset="0"/>
              <a:buChar char="•"/>
            </a:pP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We have created a website. However this project can be taken further by creating a browser extensions of developing a GUI. </a:t>
            </a:r>
          </a:p>
          <a:p>
            <a:pPr marL="285750" indent="-285750">
              <a:lnSpc>
                <a:spcPct val="150000"/>
              </a:lnSpc>
              <a:buFont typeface="Arial" pitchFamily="34" charset="0"/>
              <a:buChar char="•"/>
            </a:pPr>
            <a:endPar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285750" indent="-285750">
              <a:lnSpc>
                <a:spcPct val="150000"/>
              </a:lnSpc>
              <a:buFont typeface="Arial" pitchFamily="34" charset="0"/>
              <a:buChar char="•"/>
            </a:pP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More machine learning algorithms can be applied for better comparison and result.</a:t>
            </a:r>
          </a:p>
          <a:p>
            <a:pPr marL="285750" indent="-285750">
              <a:lnSpc>
                <a:spcPct val="150000"/>
              </a:lnSpc>
              <a:buFont typeface="Arial" pitchFamily="34" charset="0"/>
              <a:buChar char="•"/>
            </a:pPr>
            <a:endPar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285750" indent="-285750">
              <a:lnSpc>
                <a:spcPct val="150000"/>
              </a:lnSpc>
              <a:buFont typeface="Arial" pitchFamily="34" charset="0"/>
              <a:buChar char="•"/>
            </a:pPr>
            <a:r>
              <a:rPr lang="en-US" sz="24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We can apply  deep learning techniques also to this project.</a:t>
            </a:r>
          </a:p>
          <a:p>
            <a:pPr marL="285750" indent="-285750">
              <a:buFont typeface="Arial" pitchFamily="34" charset="0"/>
              <a:buChar char="•"/>
            </a:pPr>
            <a:endParaRPr lang="en-US" sz="2400" dirty="0">
              <a:ln>
                <a:solidFill>
                  <a:schemeClr val="tx1">
                    <a:lumMod val="75000"/>
                  </a:schemeClr>
                </a:solidFill>
              </a:ln>
              <a:solidFill>
                <a:schemeClr val="accent3">
                  <a:lumMod val="40000"/>
                  <a:lumOff val="60000"/>
                </a:schemeClr>
              </a:solidFill>
            </a:endParaRPr>
          </a:p>
          <a:p>
            <a:pPr marL="285750" indent="-285750">
              <a:buFont typeface="Arial" pitchFamily="34" charset="0"/>
              <a:buChar char="•"/>
            </a:pPr>
            <a:endParaRPr lang="en-IN" sz="2400" dirty="0">
              <a:ln>
                <a:solidFill>
                  <a:schemeClr val="tx1">
                    <a:lumMod val="75000"/>
                  </a:schemeClr>
                </a:solidFill>
              </a:ln>
              <a:solidFill>
                <a:schemeClr val="accent3">
                  <a:lumMod val="40000"/>
                  <a:lumOff val="60000"/>
                </a:schemeClr>
              </a:solidFill>
            </a:endParaRPr>
          </a:p>
        </p:txBody>
      </p:sp>
    </p:spTree>
    <p:extLst>
      <p:ext uri="{BB962C8B-B14F-4D97-AF65-F5344CB8AC3E}">
        <p14:creationId xmlns:p14="http://schemas.microsoft.com/office/powerpoint/2010/main" val="404542583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path" presetSubtype="0" accel="50000" decel="50000" fill="hold" grpId="0" nodeType="afterEffect">
                                  <p:stCondLst>
                                    <p:cond delay="0"/>
                                  </p:stCondLst>
                                  <p:childTnLst>
                                    <p:animMotion origin="layout" path="M 0 0 L 0.125 0.091 L 0.077 0.238 L -0.077 0.238 L -0.125 0.091 L 0 0 Z" pathEditMode="relative" ptsTypes="">
                                      <p:cBhvr>
                                        <p:cTn id="6" dur="2000" fill="hold"/>
                                        <p:tgtEl>
                                          <p:spTgt spid="2"/>
                                        </p:tgtEl>
                                        <p:attrNameLst>
                                          <p:attrName>ppt_x</p:attrName>
                                          <p:attrName>ppt_y</p:attrName>
                                        </p:attrNameLst>
                                      </p:cBhvr>
                                    </p:animMotion>
                                  </p:childTnLst>
                                </p:cTn>
                              </p:par>
                            </p:childTnLst>
                          </p:cTn>
                        </p:par>
                        <p:par>
                          <p:cTn id="7" fill="hold">
                            <p:stCondLst>
                              <p:cond delay="2000"/>
                            </p:stCondLst>
                            <p:childTnLst>
                              <p:par>
                                <p:cTn id="8" presetID="55"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0.70"/>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 y="-243408"/>
            <a:ext cx="9144000" cy="1456267"/>
          </a:xfrm>
        </p:spPr>
        <p:txBody>
          <a:bodyPr>
            <a:normAutofit/>
          </a:bodyPr>
          <a:lstStyle/>
          <a:p>
            <a:pPr algn="ctr"/>
            <a:r>
              <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REFERENCE </a:t>
            </a: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23</a:t>
            </a:fld>
            <a:endParaRPr lang="en-IN">
              <a:solidFill>
                <a:prstClr val="white"/>
              </a:solidFill>
            </a:endParaRPr>
          </a:p>
        </p:txBody>
      </p:sp>
      <p:sp>
        <p:nvSpPr>
          <p:cNvPr id="5" name="TextBox 4"/>
          <p:cNvSpPr txBox="1"/>
          <p:nvPr/>
        </p:nvSpPr>
        <p:spPr>
          <a:xfrm>
            <a:off x="0" y="1196752"/>
            <a:ext cx="9144000" cy="6247864"/>
          </a:xfrm>
          <a:prstGeom prst="rect">
            <a:avLst/>
          </a:prstGeom>
          <a:noFill/>
        </p:spPr>
        <p:txBody>
          <a:bodyPr wrap="square" rtlCol="0">
            <a:spAutoFit/>
          </a:bodyPr>
          <a:lstStyle/>
          <a:p>
            <a:pPr marL="514350" lvl="0" indent="-514350" algn="just">
              <a:buFont typeface="+mj-lt"/>
              <a:buAutoNum type="arabicPeriod"/>
            </a:pP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Published by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Vaibhav</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Patil</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Pritesh</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Thakkar</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Prof. S. P.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Godse</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Tushar</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Bhat</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and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Chirag</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Shah of “Detection and Prevention of Phishing Websites using Machine Learning Approach”, Dept. of Computer Engineering in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Sinhgad</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Academy of Engineering Pune, India 2018. </a:t>
            </a:r>
          </a:p>
          <a:p>
            <a:pPr lvl="0" algn="just"/>
            <a:endPar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514350" lvl="0" indent="-514350" algn="just">
              <a:buFontTx/>
              <a:buAutoNum type="arabicPeriod" startAt="2"/>
            </a:pP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Ankit</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Kumar Jain and B. B. Gupta, “Phishing Detection Analysis of </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Visual </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Similarity Based Approaches”,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Hindawi</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2017.  </a:t>
            </a:r>
          </a:p>
          <a:p>
            <a:pPr lvl="0" algn="just"/>
            <a:endPar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457200" lvl="0" indent="-457200" algn="just">
              <a:buFontTx/>
              <a:buAutoNum type="arabicPeriod" startAt="3"/>
            </a:pP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Jian</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Mao, Pei Li, Kun Li, Tao Wei, and </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Zhenkai</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Liang, “Bait Alarm Detecting Phishing Sites Using Similarity in Fundamental </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Visual Features</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INCS 2013.</a:t>
            </a:r>
          </a:p>
          <a:p>
            <a:pPr lvl="0" algn="just"/>
            <a:endPar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457200" lvl="0" indent="-457200" algn="just">
              <a:buAutoNum type="arabicPeriod" startAt="4"/>
            </a:pP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Y</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Zhang, J. I. Hong, and L. F. </a:t>
            </a:r>
            <a:r>
              <a:rPr lang="en-IN" alt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Cranor</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Cantina: a content-based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approach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to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p>
          <a:p>
            <a:pPr lvl="0" algn="just"/>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detecting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phishing web sites. In WWW ’07: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Proceedings of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the 16th international </a:t>
            </a:r>
            <a:endPar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lvl="0" algn="just"/>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conference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on World Wide Web, pages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639648</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New York, NY, USA, 2007. ACM.     </a:t>
            </a:r>
          </a:p>
          <a:p>
            <a:pPr lvl="0" algn="just"/>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p>
          <a:p>
            <a:pPr lvl="0" algn="just"/>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5.   </a:t>
            </a:r>
            <a:r>
              <a:rPr lang="en-IN" altLang="en-US" dirty="0" err="1"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Haijun</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Zhang, Gang Liu, Tommy W. S. Chow, and </a:t>
            </a:r>
            <a:r>
              <a:rPr lang="en-IN" alt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rPr>
              <a:t>Wenyin</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Liu,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Textual and Visual </a:t>
            </a:r>
            <a:endPar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lvl="0" algn="just"/>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Content-Based </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Anti-Phishing A Bayesian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Approach</a:t>
            </a:r>
            <a:r>
              <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IEEE </a:t>
            </a:r>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2011</a:t>
            </a:r>
          </a:p>
          <a:p>
            <a:pPr lvl="0" algn="just"/>
            <a:r>
              <a:rPr lang="en-IN" alt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endParaRPr lang="en-IN" alt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marL="342900" lvl="0" indent="-342900" algn="just">
              <a:buAutoNum type="arabicPeriod" startAt="6"/>
            </a:pPr>
            <a:r>
              <a:rPr lang="en-US" dirty="0" err="1"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Github</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link :-  </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1. </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hlinkClick r:id="rId4"/>
              </a:rPr>
              <a:t>https</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hlinkClick r:id="rId4"/>
              </a:rPr>
              <a:t>://github.com/</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hlinkClick r:id="rId4"/>
              </a:rPr>
              <a:t>atulpatelDS</a:t>
            </a:r>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hlinkClick r:id="rId4"/>
              </a:rPr>
              <a:t>/</a:t>
            </a:r>
            <a:r>
              <a:rPr lang="en-US" dirty="0" err="1">
                <a:ln>
                  <a:solidFill>
                    <a:schemeClr val="tx1">
                      <a:lumMod val="75000"/>
                    </a:schemeClr>
                  </a:solidFill>
                </a:ln>
                <a:solidFill>
                  <a:schemeClr val="accent3">
                    <a:lumMod val="40000"/>
                    <a:lumOff val="60000"/>
                  </a:schemeClr>
                </a:solidFill>
                <a:latin typeface="Times New Roman" pitchFamily="18" charset="0"/>
                <a:cs typeface="Times New Roman" pitchFamily="18" charset="0"/>
                <a:hlinkClick r:id="rId4"/>
              </a:rPr>
              <a:t>Youtub</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a:t>
            </a:r>
          </a:p>
          <a:p>
            <a:pPr lvl="0" algn="just"/>
            <a:r>
              <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a:t>
            </a:r>
            <a:r>
              <a:rPr lang="en-US"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                             2. </a:t>
            </a:r>
            <a:r>
              <a:rPr lang="en-IN" dirty="0" smtClean="0">
                <a:ln>
                  <a:solidFill>
                    <a:schemeClr val="tx1">
                      <a:lumMod val="75000"/>
                    </a:schemeClr>
                  </a:solidFill>
                </a:ln>
                <a:solidFill>
                  <a:schemeClr val="accent3">
                    <a:lumMod val="40000"/>
                    <a:lumOff val="60000"/>
                  </a:schemeClr>
                </a:solidFill>
                <a:latin typeface="Times New Roman" pitchFamily="18" charset="0"/>
                <a:cs typeface="Times New Roman" pitchFamily="18" charset="0"/>
              </a:rPr>
              <a:t>https</a:t>
            </a:r>
            <a:r>
              <a:rPr lang="en-IN" dirty="0">
                <a:ln>
                  <a:solidFill>
                    <a:schemeClr val="tx1">
                      <a:lumMod val="75000"/>
                    </a:schemeClr>
                  </a:solidFill>
                </a:ln>
                <a:solidFill>
                  <a:schemeClr val="accent3">
                    <a:lumMod val="40000"/>
                    <a:lumOff val="60000"/>
                  </a:schemeClr>
                </a:solidFill>
                <a:latin typeface="Times New Roman" pitchFamily="18" charset="0"/>
                <a:cs typeface="Times New Roman" pitchFamily="18" charset="0"/>
              </a:rPr>
              <a:t>://www.kaggle.com/code/akashkr/phishing-url-eda-and-modelling/data</a:t>
            </a:r>
            <a:endPar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algn="just"/>
            <a:endParaRPr lang="en-US"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algn="just"/>
            <a:endParaRPr lang="en-US" sz="20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a:p>
            <a:pPr algn="just"/>
            <a:endParaRPr lang="en-US" sz="2000" dirty="0">
              <a:ln>
                <a:solidFill>
                  <a:schemeClr val="tx1">
                    <a:lumMod val="75000"/>
                  </a:schemeClr>
                </a:solidFill>
              </a:ln>
              <a:solidFill>
                <a:schemeClr val="accent3">
                  <a:lumMod val="40000"/>
                  <a:lumOff val="6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1826136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900"/>
                            </p:stCondLst>
                            <p:childTnLst>
                              <p:par>
                                <p:cTn id="12" presetID="43"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
                                        <p:tgtEl>
                                          <p:spTgt spid="5"/>
                                        </p:tgtEl>
                                      </p:cBhvr>
                                    </p:animEffect>
                                    <p:anim calcmode="lin" valueType="num">
                                      <p:cBhvr>
                                        <p:cTn id="15" dur="400" fill="hold"/>
                                        <p:tgtEl>
                                          <p:spTgt spid="5"/>
                                        </p:tgtEl>
                                        <p:attrNameLst>
                                          <p:attrName>ppt_x</p:attrName>
                                        </p:attrNameLst>
                                      </p:cBhvr>
                                      <p:tavLst>
                                        <p:tav tm="0">
                                          <p:val>
                                            <p:strVal val="#ppt_x"/>
                                          </p:val>
                                        </p:tav>
                                        <p:tav tm="100000">
                                          <p:val>
                                            <p:strVal val="#ppt_x"/>
                                          </p:val>
                                        </p:tav>
                                      </p:tavLst>
                                    </p:anim>
                                    <p:anim calcmode="lin" valueType="num">
                                      <p:cBhvr>
                                        <p:cTn id="16" dur="400" fill="hold"/>
                                        <p:tgtEl>
                                          <p:spTgt spid="5"/>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24</a:t>
            </a:fld>
            <a:endParaRPr lang="en-IN">
              <a:solidFill>
                <a:prstClr val="white"/>
              </a:solidFill>
            </a:endParaRPr>
          </a:p>
        </p:txBody>
      </p:sp>
      <p:sp>
        <p:nvSpPr>
          <p:cNvPr id="6" name="Rectangle 5"/>
          <p:cNvSpPr/>
          <p:nvPr/>
        </p:nvSpPr>
        <p:spPr>
          <a:xfrm>
            <a:off x="2281837" y="-531440"/>
            <a:ext cx="4572000" cy="4524315"/>
          </a:xfrm>
          <a:prstGeom prst="rect">
            <a:avLst/>
          </a:prstGeom>
        </p:spPr>
        <p:txBody>
          <a:bodyPr>
            <a:spAutoFit/>
          </a:bodyPr>
          <a:lstStyle/>
          <a:p>
            <a:pPr lvl="0" algn="ctr">
              <a:lnSpc>
                <a:spcPct val="200000"/>
              </a:lnSpc>
            </a:pPr>
            <a:r>
              <a:rPr lang="en-IN" sz="7200" b="1"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THANK </a:t>
            </a:r>
          </a:p>
          <a:p>
            <a:pPr lvl="0" algn="ctr">
              <a:lnSpc>
                <a:spcPct val="200000"/>
              </a:lnSpc>
            </a:pPr>
            <a:r>
              <a:rPr lang="en-IN" sz="7200" b="1"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  YOU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809" y="4365104"/>
            <a:ext cx="3240360" cy="2143125"/>
          </a:xfrm>
          <a:prstGeom prst="rect">
            <a:avLst/>
          </a:prstGeom>
          <a:ln>
            <a:noFill/>
          </a:ln>
          <a:effectLst>
            <a:softEdge rad="317500"/>
          </a:effectLst>
        </p:spPr>
      </p:pic>
    </p:spTree>
    <p:extLst>
      <p:ext uri="{BB962C8B-B14F-4D97-AF65-F5344CB8AC3E}">
        <p14:creationId xmlns:p14="http://schemas.microsoft.com/office/powerpoint/2010/main" val="4245999614"/>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250" fill="hold"/>
                                        <p:tgtEl>
                                          <p:spTgt spid="6"/>
                                        </p:tgtEl>
                                        <p:attrNameLst>
                                          <p:attrName>ppt_x</p:attrName>
                                        </p:attrNameLst>
                                      </p:cBhvr>
                                      <p:tavLst>
                                        <p:tav tm="0">
                                          <p:val>
                                            <p:strVal val="#ppt_x"/>
                                          </p:val>
                                        </p:tav>
                                        <p:tav tm="100000">
                                          <p:val>
                                            <p:strVal val="#ppt_x"/>
                                          </p:val>
                                        </p:tav>
                                      </p:tavLst>
                                    </p:anim>
                                    <p:anim calcmode="lin" valueType="num">
                                      <p:cBhvr>
                                        <p:cTn id="8" dur="3250" fill="hold"/>
                                        <p:tgtEl>
                                          <p:spTgt spid="6"/>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3250" fill="hold"/>
                                        <p:tgtEl>
                                          <p:spTgt spid="7"/>
                                        </p:tgtEl>
                                        <p:attrNameLst>
                                          <p:attrName>ppt_x</p:attrName>
                                        </p:attrNameLst>
                                      </p:cBhvr>
                                      <p:tavLst>
                                        <p:tav tm="0">
                                          <p:val>
                                            <p:strVal val="#ppt_x"/>
                                          </p:val>
                                        </p:tav>
                                        <p:tav tm="100000">
                                          <p:val>
                                            <p:strVal val="#ppt_x"/>
                                          </p:val>
                                        </p:tav>
                                      </p:tavLst>
                                    </p:anim>
                                    <p:anim calcmode="lin" valueType="num">
                                      <p:cBhvr>
                                        <p:cTn id="12" dur="3250" fill="hold"/>
                                        <p:tgtEl>
                                          <p:spTgt spid="7"/>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3"/>
            <a:ext cx="9144000" cy="720080"/>
          </a:xfrm>
        </p:spPr>
        <p:txBody>
          <a:bodyPr/>
          <a:lstStyle/>
          <a:p>
            <a:pPr algn="ctr"/>
            <a:r>
              <a:rPr lang="en-IN" b="1" u="sng" cap="none" dirty="0" smtClean="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OBJECTIVE</a:t>
            </a:r>
            <a:endPar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DB2E785F-6B84-4982-AF4C-667EB03AA88C}"/>
              </a:ext>
            </a:extLst>
          </p:cNvPr>
          <p:cNvSpPr>
            <a:spLocks noGrp="1"/>
          </p:cNvSpPr>
          <p:nvPr>
            <p:ph type="sldNum" sz="quarter" idx="12"/>
          </p:nvPr>
        </p:nvSpPr>
        <p:spPr/>
        <p:txBody>
          <a:bodyPr/>
          <a:lstStyle/>
          <a:p>
            <a:fld id="{459A94B0-8E58-4511-9AAC-803AA321EE9D}" type="slidenum">
              <a:rPr lang="en-IN" smtClean="0">
                <a:solidFill>
                  <a:prstClr val="white"/>
                </a:solidFill>
              </a:rPr>
              <a:pPr/>
              <a:t>3</a:t>
            </a:fld>
            <a:endParaRPr lang="en-IN">
              <a:solidFill>
                <a:prstClr val="white"/>
              </a:solidFill>
            </a:endParaRPr>
          </a:p>
        </p:txBody>
      </p:sp>
      <p:sp>
        <p:nvSpPr>
          <p:cNvPr id="5" name="TextBox 4"/>
          <p:cNvSpPr txBox="1"/>
          <p:nvPr/>
        </p:nvSpPr>
        <p:spPr>
          <a:xfrm>
            <a:off x="216424" y="620688"/>
            <a:ext cx="8568952" cy="3847207"/>
          </a:xfrm>
          <a:prstGeom prst="rect">
            <a:avLst/>
          </a:prstGeom>
          <a:noFill/>
        </p:spPr>
        <p:txBody>
          <a:bodyPr wrap="square" rtlCol="0">
            <a:spAutoFit/>
          </a:bodyPr>
          <a:lstStyle/>
          <a:p>
            <a:pPr algn="just"/>
            <a:r>
              <a:rPr lang="en-US" sz="2400" dirty="0">
                <a:solidFill>
                  <a:prstClr val="white"/>
                </a:solidFill>
                <a:latin typeface="Times New Roman" panose="02020603050405020304" pitchFamily="18" charset="0"/>
                <a:cs typeface="Times New Roman" panose="02020603050405020304" pitchFamily="18" charset="0"/>
              </a:rPr>
              <a:t>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measured and compared. We have used 30 features to train the data set to detect whether it is phishing or legitimate website.</a:t>
            </a:r>
            <a:endParaRPr lang="en-IN" sz="2400" dirty="0">
              <a:solidFill>
                <a:prstClr val="white"/>
              </a:solidFill>
              <a:latin typeface="Times New Roman" panose="02020603050405020304" pitchFamily="18" charset="0"/>
              <a:cs typeface="Times New Roman" panose="02020603050405020304" pitchFamily="18" charset="0"/>
            </a:endParaRPr>
          </a:p>
          <a:p>
            <a:pPr algn="just"/>
            <a:endParaRPr lang="en-IN" sz="2800" i="1" spc="-300" dirty="0">
              <a:solidFill>
                <a:prstClr val="white"/>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2239" r="13283" b="7388"/>
          <a:stretch/>
        </p:blipFill>
        <p:spPr>
          <a:xfrm>
            <a:off x="1835696" y="4221088"/>
            <a:ext cx="4277852" cy="2396992"/>
          </a:xfrm>
          <a:prstGeom prst="rect">
            <a:avLst/>
          </a:prstGeom>
        </p:spPr>
      </p:pic>
    </p:spTree>
    <p:extLst>
      <p:ext uri="{BB962C8B-B14F-4D97-AF65-F5344CB8AC3E}">
        <p14:creationId xmlns:p14="http://schemas.microsoft.com/office/powerpoint/2010/main" val="477723189"/>
      </p:ext>
    </p:extLst>
  </p:cSld>
  <p:clrMapOvr>
    <a:masterClrMapping/>
  </p:clrMapOvr>
  <p:transition spd="slow">
    <p:wipe/>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path" presetSubtype="0" accel="50000" decel="50000" fill="hold" grpId="0" nodeType="afterEffect">
                                  <p:stCondLst>
                                    <p:cond delay="0"/>
                                  </p:stCondLst>
                                  <p:childTnLst>
                                    <p:animMotion origin="layout" path="M 0 0 L 0.125 -0.084 L 0.25 0 L 0.125 0.084 L 0 0 Z" pathEditMode="relative" ptsTypes="">
                                      <p:cBhvr>
                                        <p:cTn id="6" dur="1250" fill="hold"/>
                                        <p:tgtEl>
                                          <p:spTgt spid="2"/>
                                        </p:tgtEl>
                                        <p:attrNameLst>
                                          <p:attrName>ppt_x</p:attrName>
                                          <p:attrName>ppt_y</p:attrName>
                                        </p:attrNameLst>
                                      </p:cBhvr>
                                    </p:animMotion>
                                  </p:childTnLst>
                                </p:cTn>
                              </p:par>
                            </p:childTnLst>
                          </p:cTn>
                        </p:par>
                        <p:par>
                          <p:cTn id="7" fill="hold">
                            <p:stCondLst>
                              <p:cond delay="1250"/>
                            </p:stCondLst>
                            <p:childTnLst>
                              <p:par>
                                <p:cTn id="8" presetID="13" presetClass="entr" presetSubtype="16"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plus(in)">
                                      <p:cBhvr>
                                        <p:cTn id="10" dur="1000"/>
                                        <p:tgtEl>
                                          <p:spTgt spid="5"/>
                                        </p:tgtEl>
                                      </p:cBhvr>
                                    </p:animEffect>
                                  </p:childTnLst>
                                </p:cTn>
                              </p:par>
                            </p:childTnLst>
                          </p:cTn>
                        </p:par>
                        <p:par>
                          <p:cTn id="11" fill="hold">
                            <p:stCondLst>
                              <p:cond delay="2250"/>
                            </p:stCondLst>
                            <p:childTnLst>
                              <p:par>
                                <p:cTn id="12" presetID="1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plus(in)">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4" y="-171400"/>
            <a:ext cx="9144000" cy="1357389"/>
          </a:xfrm>
        </p:spPr>
        <p:txBody>
          <a:bodyPr>
            <a:normAutofit/>
          </a:bodyPr>
          <a:lstStyle/>
          <a:p>
            <a:pPr algn="ctr"/>
            <a:r>
              <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27171" y="908720"/>
            <a:ext cx="8856984" cy="5328592"/>
          </a:xfrm>
        </p:spPr>
        <p:txBody>
          <a:bodyPr>
            <a:noAutofit/>
          </a:bodyPr>
          <a:lstStyle/>
          <a:p>
            <a:pPr marL="0" indent="0" algn="just">
              <a:buNone/>
            </a:pPr>
            <a:r>
              <a:rPr lang="en-IN" sz="2000" dirty="0">
                <a:solidFill>
                  <a:prstClr val="white"/>
                </a:solidFill>
                <a:latin typeface="Times New Roman" panose="02020603050405020304" pitchFamily="18" charset="0"/>
                <a:cs typeface="Times New Roman" panose="02020603050405020304" pitchFamily="18" charset="0"/>
              </a:rPr>
              <a:t>In recent years, advancements in Internet and cloud technologies have led to a significant increase in electronic trading in which consumers make online purchases and transactions. This growth leads to unauthorized access to users’ sensitive information and damages the resources of an enterprise. Phishing is one of the familiar attacks that trick users to access malicious content and gain their information. In terms of website interface and uniform resource locator (URL), most phishing webpages look identical to the actual webpages. However, due to inefficient security technologies, there is an exponential increase in the number of victims. The anonymous and uncontrollable framework of the Internet is more vulnerable to phishing attacks. Existing research works show that the performance of the phishing detection system is limited. There is a demand for an intelligent technique to protect users from the cyber-attacks. Hence, we proposed a URL detection technique based on machine learning approaches. We evaluated the proposed method with 5000 malicious and 5000 legitimate sites, respectively. The experiments’ outcome shows which proposed method’s performance is better in malicious URL detection. </a:t>
            </a:r>
          </a:p>
          <a:p>
            <a:pPr marL="0" indent="0">
              <a:buNone/>
            </a:pPr>
            <a:endParaRPr lang="en-IN" sz="2800" dirty="0">
              <a:solidFill>
                <a:prstClr val="white"/>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4</a:t>
            </a:fld>
            <a:endParaRPr lang="en-IN" dirty="0">
              <a:solidFill>
                <a:prstClr val="white"/>
              </a:solidFill>
            </a:endParaRPr>
          </a:p>
        </p:txBody>
      </p:sp>
    </p:spTree>
    <p:extLst>
      <p:ext uri="{BB962C8B-B14F-4D97-AF65-F5344CB8AC3E}">
        <p14:creationId xmlns:p14="http://schemas.microsoft.com/office/powerpoint/2010/main" val="3688133090"/>
      </p:ext>
    </p:extLst>
  </p:cSld>
  <p:clrMapOvr>
    <a:masterClrMapping/>
  </p:clrMapOvr>
  <mc:AlternateContent xmlns:mc="http://schemas.openxmlformats.org/markup-compatibility/2006" xmlns:p14="http://schemas.microsoft.com/office/powerpoint/2010/main">
    <mc:Choice Requires="p14">
      <p:transition spd="slow" p14:dur="900">
        <p14:warp dir="in"/>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fmla="#ppt_w*sin(2.5*pi*$)">
                                          <p:val>
                                            <p:fltVal val="0"/>
                                          </p:val>
                                        </p:tav>
                                        <p:tav tm="100000">
                                          <p:val>
                                            <p:fltVal val="1"/>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392"/>
            <a:ext cx="9144000" cy="1456267"/>
          </a:xfrm>
        </p:spPr>
        <p:txBody>
          <a:bodyPr/>
          <a:lstStyle/>
          <a:p>
            <a:pPr algn="ctr"/>
            <a:r>
              <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SHORT  INTRODUCTION</a:t>
            </a:r>
            <a:br>
              <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79512" y="2132856"/>
            <a:ext cx="8784976" cy="3649133"/>
          </a:xfrm>
        </p:spPr>
        <p:txBody>
          <a:bodyPr>
            <a:normAutofit fontScale="25000" lnSpcReduction="20000"/>
          </a:bodyPr>
          <a:lstStyle/>
          <a:p>
            <a:pPr marL="0" indent="0" algn="just">
              <a:buNone/>
            </a:pPr>
            <a:r>
              <a:rPr lang="en-IN" sz="9600" dirty="0">
                <a:solidFill>
                  <a:prstClr val="white"/>
                </a:solidFill>
                <a:latin typeface="Times New Roman" panose="02020603050405020304" pitchFamily="18" charset="0"/>
                <a:cs typeface="Times New Roman" panose="02020603050405020304" pitchFamily="18" charset="0"/>
              </a:rPr>
              <a:t>Phishing is a social engineering attack that aims at exploiting the weakness found in the system at the user’s end. For example, a system may be technically secure enough for password theft but the unaware user may leak his/her password when the attacker sends a false update password request through forged (phished) website. For addressing this issue, a layer of protection must be added on the user side to address this problem. A phishing attack is when a criminal sends an email or the </a:t>
            </a:r>
            <a:r>
              <a:rPr lang="en-IN" sz="9600" dirty="0" err="1">
                <a:solidFill>
                  <a:prstClr val="white"/>
                </a:solidFill>
                <a:latin typeface="Times New Roman" panose="02020603050405020304" pitchFamily="18" charset="0"/>
                <a:cs typeface="Times New Roman" panose="02020603050405020304" pitchFamily="18" charset="0"/>
              </a:rPr>
              <a:t>url</a:t>
            </a:r>
            <a:r>
              <a:rPr lang="en-IN" sz="9600" dirty="0">
                <a:solidFill>
                  <a:prstClr val="white"/>
                </a:solidFill>
                <a:latin typeface="Times New Roman" panose="02020603050405020304" pitchFamily="18" charset="0"/>
                <a:cs typeface="Times New Roman" panose="02020603050405020304" pitchFamily="18" charset="0"/>
              </a:rPr>
              <a:t> pretending to be someone or something he’s not, in order to get sensitive information out of the victim. The victim in regard to his/her curiosity or a sense of urgency, they enter the details, like a username, password, or credit card number, they are likely to acquiesce. The recent example of a Gmail phishing scam that targeted around1 billion Gmail users worldwide. </a:t>
            </a:r>
          </a:p>
          <a:p>
            <a:pPr marL="0" indent="0" algn="just">
              <a:buNone/>
            </a:pPr>
            <a:r>
              <a:rPr lang="en-IN" sz="9600" dirty="0">
                <a:solidFill>
                  <a:prstClr val="white"/>
                </a:solidFill>
                <a:latin typeface="Times New Roman" panose="02020603050405020304" pitchFamily="18" charset="0"/>
                <a:cs typeface="Times New Roman" panose="02020603050405020304" pitchFamily="18" charset="0"/>
              </a:rPr>
              <a:t>                </a:t>
            </a:r>
            <a:r>
              <a:rPr lang="en-IN" sz="9600" dirty="0" smtClean="0">
                <a:solidFill>
                  <a:prstClr val="white"/>
                </a:solidFill>
                <a:latin typeface="Times New Roman" panose="02020603050405020304" pitchFamily="18" charset="0"/>
                <a:cs typeface="Times New Roman" panose="02020603050405020304" pitchFamily="18" charset="0"/>
              </a:rPr>
              <a:t>As </a:t>
            </a:r>
            <a:r>
              <a:rPr lang="en-IN" sz="9600" dirty="0">
                <a:solidFill>
                  <a:prstClr val="white"/>
                </a:solidFill>
                <a:latin typeface="Times New Roman" panose="02020603050405020304" pitchFamily="18" charset="0"/>
                <a:cs typeface="Times New Roman" panose="02020603050405020304" pitchFamily="18" charset="0"/>
              </a:rPr>
              <a:t>phishing attack allows attackers a foothold in corporate networks causing access to vital information, it is important to safeguard users from becoming victims of fraud. Thus phishing detection tools play a vital role in ensuring security. So we planned to work on this topic.</a:t>
            </a:r>
          </a:p>
          <a:p>
            <a:pPr marL="0" indent="0">
              <a:buNone/>
            </a:pPr>
            <a:r>
              <a:rPr lang="en-IN" dirty="0"/>
              <a:t> </a:t>
            </a:r>
          </a:p>
          <a:p>
            <a:r>
              <a:rPr lang="en-IN" b="1" dirty="0"/>
              <a:t> </a:t>
            </a:r>
            <a:endParaRPr lang="en-IN" dirty="0"/>
          </a:p>
          <a:p>
            <a:endParaRPr lang="en-IN" dirty="0"/>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5</a:t>
            </a:fld>
            <a:endParaRPr lang="en-IN">
              <a:solidFill>
                <a:prstClr val="white"/>
              </a:solidFill>
            </a:endParaRPr>
          </a:p>
        </p:txBody>
      </p:sp>
    </p:spTree>
    <p:extLst>
      <p:ext uri="{BB962C8B-B14F-4D97-AF65-F5344CB8AC3E}">
        <p14:creationId xmlns:p14="http://schemas.microsoft.com/office/powerpoint/2010/main" val="3929779640"/>
      </p:ext>
    </p:extLst>
  </p:cSld>
  <p:clrMapOvr>
    <a:masterClrMapping/>
  </p:clrMapOvr>
  <mc:AlternateContent xmlns:mc="http://schemas.openxmlformats.org/markup-compatibility/2006" xmlns:p14="http://schemas.microsoft.com/office/powerpoint/2010/main">
    <mc:Choice Requires="p14">
      <p:transition spd="slow" p14:dur="1300">
        <p14:pan dir="u"/>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456267"/>
          </a:xfrm>
        </p:spPr>
        <p:txBody>
          <a:bodyPr>
            <a:normAutofit/>
          </a:bodyPr>
          <a:lstStyle/>
          <a:p>
            <a:pPr algn="ctr"/>
            <a:r>
              <a:rPr lang="en-IN" b="1" u="sng" cap="none" dirty="0" smtClean="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PROPOSED METHOD / WORK</a:t>
            </a:r>
            <a:endParaRPr lang="en-IN" b="1" u="sng" cap="none" dirty="0">
              <a:ln w="17780" cmpd="sng">
                <a:solidFill>
                  <a:srgbClr val="FFFF99"/>
                </a:solidFill>
                <a:prstDash val="solid"/>
                <a:miter lim="800000"/>
              </a:ln>
              <a:blipFill>
                <a:blip r:embed="rId3"/>
                <a:tile tx="0" ty="0" sx="100000" sy="100000" flip="none" algn="tl"/>
              </a:blip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412776"/>
            <a:ext cx="8640960" cy="4738465"/>
          </a:xfrm>
        </p:spPr>
        <p:txBody>
          <a:bodyPr>
            <a:normAutofit fontScale="25000" lnSpcReduction="20000"/>
          </a:bodyPr>
          <a:lstStyle/>
          <a:p>
            <a:pPr marL="0" indent="0">
              <a:buNone/>
            </a:pPr>
            <a:r>
              <a:rPr lang="en-IN" sz="12800" dirty="0">
                <a:solidFill>
                  <a:prstClr val="white"/>
                </a:solidFill>
                <a:latin typeface="Times New Roman" panose="02020603050405020304" pitchFamily="18" charset="0"/>
                <a:cs typeface="Times New Roman" panose="02020603050405020304" pitchFamily="18" charset="0"/>
              </a:rPr>
              <a:t>We have taken </a:t>
            </a:r>
            <a:r>
              <a:rPr lang="en-IN" sz="12800" dirty="0" smtClean="0">
                <a:solidFill>
                  <a:prstClr val="white"/>
                </a:solidFill>
                <a:latin typeface="Times New Roman" panose="02020603050405020304" pitchFamily="18" charset="0"/>
                <a:cs typeface="Times New Roman" panose="02020603050405020304" pitchFamily="18" charset="0"/>
              </a:rPr>
              <a:t>a dataset consisting of 30 features. We </a:t>
            </a:r>
            <a:r>
              <a:rPr lang="en-IN" sz="12800" dirty="0">
                <a:solidFill>
                  <a:prstClr val="white"/>
                </a:solidFill>
                <a:latin typeface="Times New Roman" panose="02020603050405020304" pitchFamily="18" charset="0"/>
                <a:cs typeface="Times New Roman" panose="02020603050405020304" pitchFamily="18" charset="0"/>
              </a:rPr>
              <a:t>have then further proceeded </a:t>
            </a:r>
            <a:r>
              <a:rPr lang="en-IN" sz="12800" dirty="0" smtClean="0">
                <a:solidFill>
                  <a:prstClr val="white"/>
                </a:solidFill>
                <a:latin typeface="Times New Roman" panose="02020603050405020304" pitchFamily="18" charset="0"/>
                <a:cs typeface="Times New Roman" panose="02020603050405020304" pitchFamily="18" charset="0"/>
              </a:rPr>
              <a:t>with </a:t>
            </a:r>
            <a:r>
              <a:rPr lang="en-IN" sz="12800" b="1" i="1" spc="300" dirty="0" smtClean="0">
                <a:latin typeface="Times New Roman" pitchFamily="18" charset="0"/>
                <a:cs typeface="Times New Roman" pitchFamily="18" charset="0"/>
              </a:rPr>
              <a:t>Exploratory </a:t>
            </a:r>
            <a:r>
              <a:rPr lang="en-IN" sz="12800" b="1" i="1" spc="300" dirty="0">
                <a:latin typeface="Times New Roman" pitchFamily="18" charset="0"/>
                <a:cs typeface="Times New Roman" pitchFamily="18" charset="0"/>
              </a:rPr>
              <a:t>Data  Analysis , </a:t>
            </a:r>
            <a:r>
              <a:rPr lang="en-IN" sz="12800" b="1" i="1" spc="300" dirty="0" smtClean="0">
                <a:latin typeface="Times New Roman" pitchFamily="18" charset="0"/>
                <a:cs typeface="Times New Roman" pitchFamily="18" charset="0"/>
              </a:rPr>
              <a:t>Data Cleaning </a:t>
            </a:r>
            <a:r>
              <a:rPr lang="en-IN" sz="12800" dirty="0">
                <a:solidFill>
                  <a:prstClr val="white"/>
                </a:solidFill>
                <a:latin typeface="Times New Roman" panose="02020603050405020304" pitchFamily="18" charset="0"/>
                <a:cs typeface="Times New Roman" panose="02020603050405020304" pitchFamily="18" charset="0"/>
              </a:rPr>
              <a:t>and also applied </a:t>
            </a:r>
            <a:r>
              <a:rPr lang="en-IN" sz="12800" b="1" i="1" spc="300" dirty="0">
                <a:latin typeface="Times New Roman" pitchFamily="18" charset="0"/>
                <a:cs typeface="Times New Roman" pitchFamily="18" charset="0"/>
              </a:rPr>
              <a:t>Feature Selection Algorithm and different types of Machine Learning algorithm like Decision Tree , Support Vector </a:t>
            </a:r>
            <a:r>
              <a:rPr lang="en-IN" sz="12800" b="1" i="1" spc="300" dirty="0" smtClean="0">
                <a:latin typeface="Times New Roman" pitchFamily="18" charset="0"/>
                <a:cs typeface="Times New Roman" pitchFamily="18" charset="0"/>
              </a:rPr>
              <a:t>Machines and</a:t>
            </a:r>
            <a:r>
              <a:rPr lang="en-IN" sz="12800" i="1" spc="300" dirty="0" smtClean="0">
                <a:latin typeface="Times New Roman" panose="02020603050405020304" pitchFamily="18" charset="0"/>
                <a:cs typeface="Times New Roman" panose="02020603050405020304" pitchFamily="18" charset="0"/>
              </a:rPr>
              <a:t> </a:t>
            </a:r>
            <a:r>
              <a:rPr lang="en-IN" sz="12800" b="1" i="1" spc="300" dirty="0">
                <a:latin typeface="Times New Roman" panose="02020603050405020304" pitchFamily="18" charset="0"/>
                <a:cs typeface="Times New Roman" panose="02020603050405020304" pitchFamily="18" charset="0"/>
              </a:rPr>
              <a:t>Random Forest.</a:t>
            </a:r>
            <a:endParaRPr lang="en-US" sz="12800" b="1" i="1" spc="300" dirty="0">
              <a:latin typeface="Times New Roman" panose="02020603050405020304" pitchFamily="18" charset="0"/>
              <a:cs typeface="Times New Roman" panose="02020603050405020304" pitchFamily="18" charset="0"/>
            </a:endParaRPr>
          </a:p>
          <a:p>
            <a:endParaRPr lang="en-IN" b="1" dirty="0"/>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6</a:t>
            </a:fld>
            <a:endParaRPr lang="en-IN">
              <a:solidFill>
                <a:prstClr val="white"/>
              </a:solidFill>
            </a:endParaRPr>
          </a:p>
        </p:txBody>
      </p:sp>
    </p:spTree>
    <p:extLst>
      <p:ext uri="{BB962C8B-B14F-4D97-AF65-F5344CB8AC3E}">
        <p14:creationId xmlns:p14="http://schemas.microsoft.com/office/powerpoint/2010/main" val="1628181131"/>
      </p:ext>
    </p:extLst>
  </p:cSld>
  <p:clrMapOvr>
    <a:masterClrMapping/>
  </p:clrMapOvr>
  <p:transition spd="slow">
    <p:wheel spokes="1"/>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3377"/>
            <a:ext cx="9144000" cy="1456267"/>
          </a:xfrm>
        </p:spPr>
        <p:txBody>
          <a:bodyPr>
            <a:normAutofit/>
          </a:bodyPr>
          <a:lstStyle/>
          <a:p>
            <a:pPr marL="571500" indent="-571500">
              <a:buFont typeface="Wingdings" pitchFamily="2" charset="2"/>
              <a:buChar char="§"/>
            </a:pPr>
            <a:r>
              <a:rPr lang="en-IN" sz="5400" b="1" dirty="0">
                <a:blipFill dpi="0" rotWithShape="1">
                  <a:blip r:embed="rId2">
                    <a:extLst>
                      <a:ext uri="{28A0092B-C50C-407E-A947-70E740481C1C}">
                        <a14:useLocalDpi xmlns:a14="http://schemas.microsoft.com/office/drawing/2010/main" val="0"/>
                      </a:ext>
                    </a:extLst>
                  </a:blip>
                  <a:srcRect/>
                  <a:stretch>
                    <a:fillRect/>
                  </a:stretch>
                </a:blipFill>
                <a:latin typeface="Times New Roman" pitchFamily="18" charset="0"/>
                <a:ea typeface="+mn-ea"/>
                <a:cs typeface="Times New Roman" pitchFamily="18" charset="0"/>
              </a:rPr>
              <a:t>DATA COLLECTION</a:t>
            </a:r>
          </a:p>
        </p:txBody>
      </p:sp>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7</a:t>
            </a:fld>
            <a:endParaRPr lang="en-IN">
              <a:solidFill>
                <a:prstClr val="white"/>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025" y="0"/>
            <a:ext cx="2901950"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79566" y="1844824"/>
            <a:ext cx="8244408" cy="3462486"/>
          </a:xfrm>
          <a:prstGeom prst="rect">
            <a:avLst/>
          </a:prstGeom>
          <a:noFill/>
        </p:spPr>
        <p:txBody>
          <a:bodyPr wrap="square" rtlCol="0">
            <a:spAutoFit/>
          </a:bodyPr>
          <a:lstStyle/>
          <a:p>
            <a:pPr marL="342900" indent="-342900">
              <a:buFont typeface="Arial" pitchFamily="34" charset="0"/>
              <a:buChar char="•"/>
            </a:pPr>
            <a:r>
              <a:rPr lang="en-US" sz="2400" b="1" dirty="0"/>
              <a:t>the process of gathering and measuring information from countless different </a:t>
            </a:r>
            <a:r>
              <a:rPr lang="en-US" sz="2400" b="1" dirty="0" smtClean="0"/>
              <a:t>sources</a:t>
            </a:r>
          </a:p>
          <a:p>
            <a:pPr marL="342900" indent="-342900">
              <a:buFont typeface="Arial" pitchFamily="34" charset="0"/>
              <a:buChar char="•"/>
            </a:pPr>
            <a:r>
              <a:rPr lang="en-US" sz="2400" b="1" dirty="0" smtClean="0"/>
              <a:t>to </a:t>
            </a:r>
            <a:r>
              <a:rPr lang="en-US" sz="2400" b="1" dirty="0"/>
              <a:t>answer stated research questions, test hypotheses, and evaluate </a:t>
            </a:r>
            <a:r>
              <a:rPr lang="en-US" sz="2400" b="1" dirty="0" smtClean="0"/>
              <a:t>outcomes</a:t>
            </a:r>
          </a:p>
          <a:p>
            <a:pPr marL="342900" indent="-342900">
              <a:buFont typeface="Arial" pitchFamily="34" charset="0"/>
              <a:buChar char="•"/>
            </a:pPr>
            <a:r>
              <a:rPr lang="en-IN" sz="2400" b="1" dirty="0" smtClean="0"/>
              <a:t>collected dataset </a:t>
            </a:r>
            <a:r>
              <a:rPr lang="en-IN" sz="2400" b="1" dirty="0"/>
              <a:t>from the internet –https://</a:t>
            </a:r>
            <a:r>
              <a:rPr lang="en-IN" sz="2400" b="1" dirty="0" smtClean="0"/>
              <a:t>www.kaggle.com/code/akashkr/phishing-url-eda-and-modelling/data</a:t>
            </a:r>
          </a:p>
          <a:p>
            <a:pPr marL="342900" indent="-342900">
              <a:buFont typeface="Arial" pitchFamily="34" charset="0"/>
              <a:buChar char="•"/>
            </a:pPr>
            <a:endParaRPr lang="en-IN" sz="2400" b="1" dirty="0"/>
          </a:p>
          <a:p>
            <a:pPr>
              <a:lnSpc>
                <a:spcPct val="150000"/>
              </a:lnSpc>
            </a:pPr>
            <a:endParaRPr lang="en-IN" dirty="0"/>
          </a:p>
        </p:txBody>
      </p:sp>
      <p:pic>
        <p:nvPicPr>
          <p:cNvPr id="2052" name="Picture 4" descr="7 Steps to Machine Learning: How to Prepare for an Automated Future | by Dr  Mark van Rijmenam | DataSeries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27" y="4803939"/>
            <a:ext cx="8352928" cy="162877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088551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250"/>
                                        <p:tgtEl>
                                          <p:spTgt spid="2"/>
                                        </p:tgtEl>
                                      </p:cBhvr>
                                    </p:animEffect>
                                  </p:childTnLst>
                                </p:cTn>
                              </p:par>
                            </p:childTnLst>
                          </p:cTn>
                        </p:par>
                        <p:par>
                          <p:cTn id="12" fill="hold">
                            <p:stCondLst>
                              <p:cond delay="750"/>
                            </p:stCondLst>
                            <p:childTnLst>
                              <p:par>
                                <p:cTn id="13" presetID="8"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1000"/>
                                        <p:tgtEl>
                                          <p:spTgt spid="6"/>
                                        </p:tgtEl>
                                      </p:cBhvr>
                                    </p:animEffect>
                                  </p:childTnLst>
                                </p:cTn>
                              </p:par>
                            </p:childTnLst>
                          </p:cTn>
                        </p:par>
                        <p:par>
                          <p:cTn id="16" fill="hold">
                            <p:stCondLst>
                              <p:cond delay="1750"/>
                            </p:stCondLst>
                            <p:childTnLst>
                              <p:par>
                                <p:cTn id="17" presetID="3" presetClass="entr" presetSubtype="1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blinds(horizontal)">
                                      <p:cBhvr>
                                        <p:cTn id="19" dur="25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8</a:t>
            </a:fld>
            <a:endParaRPr lang="en-IN">
              <a:solidFill>
                <a:prstClr val="white"/>
              </a:solidFill>
            </a:endParaRPr>
          </a:p>
        </p:txBody>
      </p:sp>
      <p:sp>
        <p:nvSpPr>
          <p:cNvPr id="7" name="TextBox 6"/>
          <p:cNvSpPr txBox="1"/>
          <p:nvPr/>
        </p:nvSpPr>
        <p:spPr>
          <a:xfrm>
            <a:off x="20400" y="1213937"/>
            <a:ext cx="9144000" cy="523220"/>
          </a:xfrm>
          <a:prstGeom prst="rect">
            <a:avLst/>
          </a:prstGeom>
          <a:noFill/>
        </p:spPr>
        <p:txBody>
          <a:bodyPr wrap="square" rtlCol="0">
            <a:spAutoFit/>
          </a:bodyPr>
          <a:lstStyle/>
          <a:p>
            <a:r>
              <a:rPr lang="en-IN" sz="2800" b="1" dirty="0" smtClean="0">
                <a:solidFill>
                  <a:schemeClr val="accent4">
                    <a:lumMod val="40000"/>
                    <a:lumOff val="60000"/>
                  </a:schemeClr>
                </a:solidFill>
                <a:latin typeface="Times New Roman" pitchFamily="18" charset="0"/>
                <a:cs typeface="Times New Roman" pitchFamily="18" charset="0"/>
              </a:rPr>
              <a:t>1.ADDRESS </a:t>
            </a:r>
            <a:r>
              <a:rPr lang="en-IN" sz="2800" b="1" dirty="0">
                <a:solidFill>
                  <a:schemeClr val="accent4">
                    <a:lumMod val="40000"/>
                    <a:lumOff val="60000"/>
                  </a:schemeClr>
                </a:solidFill>
                <a:latin typeface="Times New Roman" pitchFamily="18" charset="0"/>
                <a:cs typeface="Times New Roman" pitchFamily="18" charset="0"/>
              </a:rPr>
              <a:t>BAR BASED FEATURES :-</a:t>
            </a:r>
          </a:p>
        </p:txBody>
      </p:sp>
      <p:sp>
        <p:nvSpPr>
          <p:cNvPr id="9" name="TextBox 8"/>
          <p:cNvSpPr txBox="1"/>
          <p:nvPr/>
        </p:nvSpPr>
        <p:spPr>
          <a:xfrm>
            <a:off x="6472" y="1737157"/>
            <a:ext cx="9144000" cy="1200329"/>
          </a:xfrm>
          <a:prstGeom prst="rect">
            <a:avLst/>
          </a:prstGeom>
          <a:noFill/>
        </p:spPr>
        <p:txBody>
          <a:bodyPr wrap="square" numCol="3" rtlCol="0">
            <a:spAutoFit/>
          </a:bodyPr>
          <a:lstStyle/>
          <a:p>
            <a:r>
              <a:rPr lang="en-IN" dirty="0" smtClean="0"/>
              <a:t>1. IP Address</a:t>
            </a:r>
          </a:p>
          <a:p>
            <a:r>
              <a:rPr lang="en-IN" dirty="0" smtClean="0"/>
              <a:t>2.</a:t>
            </a:r>
            <a:r>
              <a:rPr lang="en-IN" dirty="0"/>
              <a:t> URL </a:t>
            </a:r>
            <a:r>
              <a:rPr lang="en-IN" dirty="0" smtClean="0"/>
              <a:t>Length</a:t>
            </a:r>
          </a:p>
          <a:p>
            <a:r>
              <a:rPr lang="en-IN" dirty="0" smtClean="0"/>
              <a:t>3. </a:t>
            </a:r>
            <a:r>
              <a:rPr lang="en-IN" dirty="0"/>
              <a:t>Shortening </a:t>
            </a:r>
            <a:r>
              <a:rPr lang="en-IN" dirty="0" smtClean="0"/>
              <a:t>service</a:t>
            </a:r>
          </a:p>
          <a:p>
            <a:r>
              <a:rPr lang="en-IN" dirty="0" smtClean="0"/>
              <a:t>4. </a:t>
            </a:r>
            <a:r>
              <a:rPr lang="en-IN" dirty="0"/>
              <a:t>@ </a:t>
            </a:r>
            <a:r>
              <a:rPr lang="en-IN" dirty="0" smtClean="0"/>
              <a:t>symbol</a:t>
            </a:r>
          </a:p>
          <a:p>
            <a:r>
              <a:rPr lang="en-IN" dirty="0" smtClean="0"/>
              <a:t>5. </a:t>
            </a:r>
            <a:r>
              <a:rPr lang="en-IN" dirty="0"/>
              <a:t>redirecting using </a:t>
            </a:r>
            <a:r>
              <a:rPr lang="en-IN" dirty="0" smtClean="0"/>
              <a:t>//</a:t>
            </a:r>
          </a:p>
          <a:p>
            <a:r>
              <a:rPr lang="en-IN" dirty="0" smtClean="0"/>
              <a:t>6. Prefix-Suffix</a:t>
            </a:r>
          </a:p>
          <a:p>
            <a:r>
              <a:rPr lang="en-IN" dirty="0" smtClean="0"/>
              <a:t>7. </a:t>
            </a:r>
            <a:r>
              <a:rPr lang="en-IN" dirty="0"/>
              <a:t>Sub </a:t>
            </a:r>
            <a:r>
              <a:rPr lang="en-IN" dirty="0" smtClean="0"/>
              <a:t>Domain</a:t>
            </a:r>
          </a:p>
          <a:p>
            <a:r>
              <a:rPr lang="en-IN" dirty="0" smtClean="0"/>
              <a:t>8. </a:t>
            </a:r>
            <a:r>
              <a:rPr lang="en-IN" dirty="0"/>
              <a:t>SSL final </a:t>
            </a:r>
            <a:r>
              <a:rPr lang="en-IN" dirty="0" smtClean="0"/>
              <a:t>state</a:t>
            </a:r>
          </a:p>
          <a:p>
            <a:r>
              <a:rPr lang="en-IN" dirty="0" smtClean="0"/>
              <a:t>9.   </a:t>
            </a:r>
            <a:r>
              <a:rPr lang="en-IN" sz="1600" dirty="0" smtClean="0"/>
              <a:t>Domain registration length  </a:t>
            </a:r>
          </a:p>
          <a:p>
            <a:r>
              <a:rPr lang="en-IN" dirty="0" smtClean="0"/>
              <a:t>10. Favicon</a:t>
            </a:r>
          </a:p>
          <a:p>
            <a:r>
              <a:rPr lang="en-IN" dirty="0" smtClean="0"/>
              <a:t>11. Non-Standard Port</a:t>
            </a:r>
          </a:p>
          <a:p>
            <a:r>
              <a:rPr lang="en-IN" dirty="0"/>
              <a:t>12. </a:t>
            </a:r>
            <a:r>
              <a:rPr lang="en-IN" dirty="0" smtClean="0"/>
              <a:t>HTTPS Token</a:t>
            </a:r>
            <a:endParaRPr lang="en-IN" dirty="0"/>
          </a:p>
        </p:txBody>
      </p:sp>
      <p:sp>
        <p:nvSpPr>
          <p:cNvPr id="11" name="TextBox 10"/>
          <p:cNvSpPr txBox="1"/>
          <p:nvPr/>
        </p:nvSpPr>
        <p:spPr>
          <a:xfrm>
            <a:off x="-10272" y="2914710"/>
            <a:ext cx="9123600" cy="523220"/>
          </a:xfrm>
          <a:prstGeom prst="rect">
            <a:avLst/>
          </a:prstGeom>
          <a:noFill/>
        </p:spPr>
        <p:txBody>
          <a:bodyPr wrap="square" rtlCol="0">
            <a:spAutoFit/>
          </a:bodyPr>
          <a:lstStyle/>
          <a:p>
            <a:r>
              <a:rPr lang="en-IN" sz="2800" b="1" dirty="0" smtClean="0">
                <a:solidFill>
                  <a:schemeClr val="accent4">
                    <a:lumMod val="40000"/>
                    <a:lumOff val="60000"/>
                  </a:schemeClr>
                </a:solidFill>
                <a:latin typeface="Times New Roman" pitchFamily="18" charset="0"/>
                <a:cs typeface="Times New Roman" pitchFamily="18" charset="0"/>
              </a:rPr>
              <a:t>2.HTML  AND </a:t>
            </a:r>
            <a:r>
              <a:rPr lang="en-IN" sz="2800" b="1" dirty="0">
                <a:solidFill>
                  <a:schemeClr val="accent4">
                    <a:lumMod val="40000"/>
                    <a:lumOff val="60000"/>
                  </a:schemeClr>
                </a:solidFill>
                <a:latin typeface="Times New Roman" pitchFamily="18" charset="0"/>
                <a:cs typeface="Times New Roman" pitchFamily="18" charset="0"/>
              </a:rPr>
              <a:t>JavaScript </a:t>
            </a:r>
            <a:r>
              <a:rPr lang="en-IN" sz="2800" b="1" dirty="0" smtClean="0">
                <a:solidFill>
                  <a:schemeClr val="accent4">
                    <a:lumMod val="40000"/>
                    <a:lumOff val="60000"/>
                  </a:schemeClr>
                </a:solidFill>
                <a:latin typeface="Times New Roman" pitchFamily="18" charset="0"/>
                <a:cs typeface="Times New Roman" pitchFamily="18" charset="0"/>
              </a:rPr>
              <a:t>BASED FEATURES :-</a:t>
            </a:r>
            <a:endParaRPr lang="en-IN" sz="2800" b="1" dirty="0">
              <a:solidFill>
                <a:schemeClr val="accent4">
                  <a:lumMod val="40000"/>
                  <a:lumOff val="60000"/>
                </a:schemeClr>
              </a:solidFill>
              <a:latin typeface="Times New Roman" pitchFamily="18" charset="0"/>
              <a:cs typeface="Times New Roman" pitchFamily="18" charset="0"/>
            </a:endParaRPr>
          </a:p>
        </p:txBody>
      </p:sp>
      <p:sp>
        <p:nvSpPr>
          <p:cNvPr id="12" name="TextBox 11"/>
          <p:cNvSpPr txBox="1"/>
          <p:nvPr/>
        </p:nvSpPr>
        <p:spPr>
          <a:xfrm>
            <a:off x="-34940" y="3437930"/>
            <a:ext cx="9123600" cy="646331"/>
          </a:xfrm>
          <a:prstGeom prst="rect">
            <a:avLst/>
          </a:prstGeom>
          <a:noFill/>
        </p:spPr>
        <p:txBody>
          <a:bodyPr wrap="square" numCol="3" rtlCol="0">
            <a:spAutoFit/>
          </a:bodyPr>
          <a:lstStyle/>
          <a:p>
            <a:pPr marL="342900" indent="-342900">
              <a:buAutoNum type="arabicPeriod"/>
            </a:pPr>
            <a:r>
              <a:rPr lang="en-IN" dirty="0" smtClean="0"/>
              <a:t>Pop-up Window</a:t>
            </a:r>
          </a:p>
          <a:p>
            <a:pPr marL="342900" indent="-342900">
              <a:buAutoNum type="arabicPeriod"/>
            </a:pPr>
            <a:r>
              <a:rPr lang="en-IN" dirty="0" smtClean="0"/>
              <a:t>IFrame redirection</a:t>
            </a:r>
          </a:p>
          <a:p>
            <a:pPr marL="342900" indent="-342900">
              <a:buAutoNum type="arabicPeriod"/>
            </a:pPr>
            <a:r>
              <a:rPr lang="en-IN" dirty="0" smtClean="0"/>
              <a:t>Disabling Right Click</a:t>
            </a:r>
          </a:p>
          <a:p>
            <a:pPr marL="342900" indent="-342900">
              <a:buAutoNum type="arabicPeriod"/>
            </a:pPr>
            <a:r>
              <a:rPr lang="en-IN" dirty="0" smtClean="0"/>
              <a:t>Website Forwarding</a:t>
            </a:r>
          </a:p>
          <a:p>
            <a:pPr marL="342900" indent="-342900">
              <a:buAutoNum type="arabicPeriod"/>
            </a:pPr>
            <a:r>
              <a:rPr lang="en-IN" dirty="0" smtClean="0"/>
              <a:t>Status Bar Customization </a:t>
            </a:r>
          </a:p>
        </p:txBody>
      </p:sp>
      <p:sp>
        <p:nvSpPr>
          <p:cNvPr id="13" name="TextBox 12"/>
          <p:cNvSpPr txBox="1"/>
          <p:nvPr/>
        </p:nvSpPr>
        <p:spPr>
          <a:xfrm>
            <a:off x="-7084" y="4084261"/>
            <a:ext cx="9144000" cy="523220"/>
          </a:xfrm>
          <a:prstGeom prst="rect">
            <a:avLst/>
          </a:prstGeom>
          <a:noFill/>
        </p:spPr>
        <p:txBody>
          <a:bodyPr wrap="square" rtlCol="0">
            <a:spAutoFit/>
          </a:bodyPr>
          <a:lstStyle/>
          <a:p>
            <a:r>
              <a:rPr lang="en-IN" sz="2800" b="1" dirty="0">
                <a:solidFill>
                  <a:schemeClr val="accent4">
                    <a:lumMod val="40000"/>
                    <a:lumOff val="60000"/>
                  </a:schemeClr>
                </a:solidFill>
                <a:latin typeface="Times New Roman" pitchFamily="18" charset="0"/>
                <a:cs typeface="Times New Roman" pitchFamily="18" charset="0"/>
              </a:rPr>
              <a:t>3.DOMAIN BASED FEATURES </a:t>
            </a:r>
            <a:r>
              <a:rPr lang="en-IN" sz="2800" b="1" dirty="0" smtClean="0">
                <a:solidFill>
                  <a:schemeClr val="accent4">
                    <a:lumMod val="40000"/>
                    <a:lumOff val="60000"/>
                  </a:schemeClr>
                </a:solidFill>
                <a:latin typeface="Times New Roman" pitchFamily="18" charset="0"/>
                <a:cs typeface="Times New Roman" pitchFamily="18" charset="0"/>
              </a:rPr>
              <a:t>:-  </a:t>
            </a:r>
            <a:endParaRPr lang="en-IN" sz="2800" b="1" dirty="0">
              <a:solidFill>
                <a:schemeClr val="accent4">
                  <a:lumMod val="40000"/>
                  <a:lumOff val="60000"/>
                </a:schemeClr>
              </a:solidFill>
              <a:latin typeface="Times New Roman" pitchFamily="18" charset="0"/>
              <a:cs typeface="Times New Roman" pitchFamily="18" charset="0"/>
            </a:endParaRPr>
          </a:p>
        </p:txBody>
      </p:sp>
      <p:sp>
        <p:nvSpPr>
          <p:cNvPr id="15" name="TextBox 14"/>
          <p:cNvSpPr txBox="1"/>
          <p:nvPr/>
        </p:nvSpPr>
        <p:spPr>
          <a:xfrm>
            <a:off x="20400" y="4607481"/>
            <a:ext cx="9116144" cy="646331"/>
          </a:xfrm>
          <a:prstGeom prst="rect">
            <a:avLst/>
          </a:prstGeom>
          <a:noFill/>
        </p:spPr>
        <p:txBody>
          <a:bodyPr wrap="square" numCol="4" rtlCol="0">
            <a:spAutoFit/>
          </a:bodyPr>
          <a:lstStyle/>
          <a:p>
            <a:r>
              <a:rPr lang="en-IN" dirty="0"/>
              <a:t>1. Age of Domain</a:t>
            </a:r>
          </a:p>
          <a:p>
            <a:r>
              <a:rPr lang="en-IN" dirty="0" smtClean="0"/>
              <a:t>2. DNS Record</a:t>
            </a:r>
          </a:p>
          <a:p>
            <a:r>
              <a:rPr lang="en-IN" dirty="0" smtClean="0"/>
              <a:t>3.</a:t>
            </a:r>
            <a:r>
              <a:rPr lang="en-IN" dirty="0"/>
              <a:t> Website </a:t>
            </a:r>
            <a:r>
              <a:rPr lang="en-IN" dirty="0" smtClean="0"/>
              <a:t>Traffic </a:t>
            </a:r>
          </a:p>
          <a:p>
            <a:r>
              <a:rPr lang="en-IN" dirty="0" smtClean="0"/>
              <a:t>4. </a:t>
            </a:r>
            <a:r>
              <a:rPr lang="en-IN" dirty="0"/>
              <a:t>Page </a:t>
            </a:r>
            <a:r>
              <a:rPr lang="en-IN" dirty="0" smtClean="0"/>
              <a:t>Rank</a:t>
            </a:r>
          </a:p>
          <a:p>
            <a:r>
              <a:rPr lang="en-IN" dirty="0" smtClean="0"/>
              <a:t>5. </a:t>
            </a:r>
            <a:r>
              <a:rPr lang="en-IN" dirty="0"/>
              <a:t>Google </a:t>
            </a:r>
            <a:r>
              <a:rPr lang="en-IN" dirty="0" smtClean="0"/>
              <a:t>Index</a:t>
            </a:r>
          </a:p>
          <a:p>
            <a:r>
              <a:rPr lang="en-IN" dirty="0" smtClean="0"/>
              <a:t>6. </a:t>
            </a:r>
            <a:r>
              <a:rPr lang="en-IN" sz="1600" dirty="0"/>
              <a:t>links </a:t>
            </a:r>
            <a:r>
              <a:rPr lang="en-IN" sz="1600" dirty="0" smtClean="0"/>
              <a:t>pointing to page</a:t>
            </a:r>
            <a:endParaRPr lang="en-IN" dirty="0" smtClean="0"/>
          </a:p>
          <a:p>
            <a:r>
              <a:rPr lang="en-IN" dirty="0" smtClean="0"/>
              <a:t>7. Statistical-Report</a:t>
            </a:r>
            <a:endParaRPr lang="en-IN" dirty="0"/>
          </a:p>
        </p:txBody>
      </p:sp>
      <p:sp>
        <p:nvSpPr>
          <p:cNvPr id="16" name="TextBox 15"/>
          <p:cNvSpPr txBox="1"/>
          <p:nvPr/>
        </p:nvSpPr>
        <p:spPr>
          <a:xfrm>
            <a:off x="-31824" y="5263962"/>
            <a:ext cx="9140884" cy="523220"/>
          </a:xfrm>
          <a:prstGeom prst="rect">
            <a:avLst/>
          </a:prstGeom>
          <a:noFill/>
        </p:spPr>
        <p:txBody>
          <a:bodyPr wrap="square" rtlCol="0">
            <a:spAutoFit/>
          </a:bodyPr>
          <a:lstStyle/>
          <a:p>
            <a:r>
              <a:rPr lang="en-IN" sz="2800" b="1" dirty="0">
                <a:solidFill>
                  <a:schemeClr val="accent4">
                    <a:lumMod val="40000"/>
                    <a:lumOff val="60000"/>
                  </a:schemeClr>
                </a:solidFill>
                <a:latin typeface="Times New Roman" pitchFamily="18" charset="0"/>
                <a:cs typeface="Times New Roman" pitchFamily="18" charset="0"/>
              </a:rPr>
              <a:t>4.ABNORMAL BASED </a:t>
            </a:r>
            <a:r>
              <a:rPr lang="en-IN" sz="2800" b="1" dirty="0" smtClean="0">
                <a:solidFill>
                  <a:schemeClr val="accent4">
                    <a:lumMod val="40000"/>
                    <a:lumOff val="60000"/>
                  </a:schemeClr>
                </a:solidFill>
                <a:latin typeface="Times New Roman" pitchFamily="18" charset="0"/>
                <a:cs typeface="Times New Roman" pitchFamily="18" charset="0"/>
              </a:rPr>
              <a:t>FEATURES :-</a:t>
            </a:r>
            <a:endParaRPr lang="en-IN" sz="2800" b="1" dirty="0">
              <a:solidFill>
                <a:schemeClr val="accent4">
                  <a:lumMod val="40000"/>
                  <a:lumOff val="60000"/>
                </a:schemeClr>
              </a:solidFill>
              <a:latin typeface="Times New Roman" pitchFamily="18" charset="0"/>
              <a:cs typeface="Times New Roman" pitchFamily="18" charset="0"/>
            </a:endParaRPr>
          </a:p>
        </p:txBody>
      </p:sp>
      <p:sp>
        <p:nvSpPr>
          <p:cNvPr id="17" name="TextBox 16"/>
          <p:cNvSpPr txBox="1"/>
          <p:nvPr/>
        </p:nvSpPr>
        <p:spPr>
          <a:xfrm>
            <a:off x="20400" y="5805264"/>
            <a:ext cx="9144000" cy="923330"/>
          </a:xfrm>
          <a:prstGeom prst="rect">
            <a:avLst/>
          </a:prstGeom>
          <a:noFill/>
        </p:spPr>
        <p:txBody>
          <a:bodyPr wrap="square" numCol="3" rtlCol="0">
            <a:spAutoFit/>
          </a:bodyPr>
          <a:lstStyle/>
          <a:p>
            <a:pPr marL="342900" indent="-342900">
              <a:buAutoNum type="arabicPeriod"/>
            </a:pPr>
            <a:r>
              <a:rPr lang="en-IN" dirty="0"/>
              <a:t>Request URL</a:t>
            </a:r>
          </a:p>
          <a:p>
            <a:pPr marL="342900" indent="-342900">
              <a:buAutoNum type="arabicPeriod"/>
            </a:pPr>
            <a:r>
              <a:rPr lang="en-IN" dirty="0"/>
              <a:t>URL of </a:t>
            </a:r>
            <a:r>
              <a:rPr lang="en-IN" dirty="0" smtClean="0"/>
              <a:t>Anchor</a:t>
            </a:r>
          </a:p>
          <a:p>
            <a:pPr marL="342900" indent="-342900">
              <a:buAutoNum type="arabicPeriod"/>
            </a:pPr>
            <a:r>
              <a:rPr lang="en-IN" dirty="0"/>
              <a:t>Links in </a:t>
            </a:r>
            <a:r>
              <a:rPr lang="en-IN" dirty="0" smtClean="0"/>
              <a:t>tags</a:t>
            </a:r>
          </a:p>
          <a:p>
            <a:pPr marL="342900" indent="-342900">
              <a:buAutoNum type="arabicPeriod"/>
            </a:pPr>
            <a:r>
              <a:rPr lang="en-IN" dirty="0"/>
              <a:t>Server Form Handler</a:t>
            </a:r>
          </a:p>
          <a:p>
            <a:pPr marL="342900" indent="-342900">
              <a:buAutoNum type="arabicPeriod"/>
            </a:pPr>
            <a:r>
              <a:rPr lang="en-IN" sz="1400" dirty="0" smtClean="0"/>
              <a:t>Submitting information to email</a:t>
            </a:r>
          </a:p>
          <a:p>
            <a:pPr marL="342900" indent="-342900">
              <a:buAutoNum type="arabicPeriod"/>
            </a:pPr>
            <a:r>
              <a:rPr lang="en-IN" dirty="0"/>
              <a:t>Abnormal </a:t>
            </a:r>
            <a:r>
              <a:rPr lang="en-IN" dirty="0" smtClean="0"/>
              <a:t>URL</a:t>
            </a:r>
          </a:p>
          <a:p>
            <a:pPr marL="342900" indent="-342900">
              <a:buAutoNum type="arabicPeriod"/>
            </a:pPr>
            <a:endParaRPr lang="en-IN" dirty="0"/>
          </a:p>
          <a:p>
            <a:endParaRPr lang="en-IN" dirty="0"/>
          </a:p>
        </p:txBody>
      </p:sp>
      <p:sp>
        <p:nvSpPr>
          <p:cNvPr id="19" name="Rectangle 18"/>
          <p:cNvSpPr/>
          <p:nvPr/>
        </p:nvSpPr>
        <p:spPr>
          <a:xfrm>
            <a:off x="0" y="121300"/>
            <a:ext cx="9144000" cy="1077218"/>
          </a:xfrm>
          <a:prstGeom prst="rect">
            <a:avLst/>
          </a:prstGeom>
        </p:spPr>
        <p:txBody>
          <a:bodyPr wrap="square">
            <a:spAutoFit/>
          </a:bodyPr>
          <a:lstStyle/>
          <a:p>
            <a:pPr lvl="0"/>
            <a:r>
              <a:rPr lang="en-IN" sz="3200" b="1" i="1" cap="all" dirty="0" smtClean="0">
                <a:ln w="3175" cmpd="sng">
                  <a:noFill/>
                </a:ln>
                <a:blipFill dpi="0" rotWithShape="1">
                  <a:blip r:embed="rId2">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THE dataset </a:t>
            </a:r>
            <a:r>
              <a:rPr lang="en-IN" sz="3200" b="1" i="1" cap="all" dirty="0">
                <a:ln w="3175" cmpd="sng">
                  <a:noFill/>
                </a:ln>
                <a:blipFill dpi="0" rotWithShape="1">
                  <a:blip r:embed="rId2">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consists of 30 features  which are as </a:t>
            </a:r>
            <a:r>
              <a:rPr lang="en-IN" sz="3200" b="1" i="1" cap="all" dirty="0" smtClean="0">
                <a:ln w="3175" cmpd="sng">
                  <a:noFill/>
                </a:ln>
                <a:blipFill dpi="0" rotWithShape="1">
                  <a:blip r:embed="rId2">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following  :- </a:t>
            </a:r>
            <a:endParaRPr lang="en-IN" sz="3200" b="1" i="1" cap="all" dirty="0">
              <a:ln w="3175" cmpd="sng">
                <a:noFill/>
              </a:ln>
              <a:blipFill dpi="0" rotWithShape="1">
                <a:blip r:embed="rId2">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endParaRPr>
          </a:p>
        </p:txBody>
      </p:sp>
    </p:spTree>
    <p:extLst>
      <p:ext uri="{BB962C8B-B14F-4D97-AF65-F5344CB8AC3E}">
        <p14:creationId xmlns:p14="http://schemas.microsoft.com/office/powerpoint/2010/main" val="2355415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up)">
                                      <p:cBhvr>
                                        <p:cTn id="27" dur="500"/>
                                        <p:tgtEl>
                                          <p:spTgt spid="16"/>
                                        </p:tgtEl>
                                      </p:cBhvr>
                                    </p:animEffect>
                                  </p:childTnLst>
                                </p:cTn>
                              </p:par>
                            </p:childTnLst>
                          </p:cTn>
                        </p:par>
                        <p:par>
                          <p:cTn id="28" fill="hold">
                            <p:stCondLst>
                              <p:cond delay="2500"/>
                            </p:stCondLst>
                            <p:childTnLst>
                              <p:par>
                                <p:cTn id="29" presetID="18" presetClass="entr" presetSubtype="1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par>
                          <p:cTn id="32" fill="hold">
                            <p:stCondLst>
                              <p:cond delay="3000"/>
                            </p:stCondLst>
                            <p:childTnLst>
                              <p:par>
                                <p:cTn id="33" presetID="18" presetClass="entr" presetSubtype="1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trips(downLeft)">
                                      <p:cBhvr>
                                        <p:cTn id="35" dur="500"/>
                                        <p:tgtEl>
                                          <p:spTgt spid="12"/>
                                        </p:tgtEl>
                                      </p:cBhvr>
                                    </p:animEffect>
                                  </p:childTnLst>
                                </p:cTn>
                              </p:par>
                            </p:childTnLst>
                          </p:cTn>
                        </p:par>
                        <p:par>
                          <p:cTn id="36" fill="hold">
                            <p:stCondLst>
                              <p:cond delay="3500"/>
                            </p:stCondLst>
                            <p:childTnLst>
                              <p:par>
                                <p:cTn id="37" presetID="18" presetClass="entr" presetSubtype="12"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downLeft)">
                                      <p:cBhvr>
                                        <p:cTn id="39" dur="500"/>
                                        <p:tgtEl>
                                          <p:spTgt spid="15"/>
                                        </p:tgtEl>
                                      </p:cBhvr>
                                    </p:animEffect>
                                  </p:childTnLst>
                                </p:cTn>
                              </p:par>
                            </p:childTnLst>
                          </p:cTn>
                        </p:par>
                        <p:par>
                          <p:cTn id="40" fill="hold">
                            <p:stCondLst>
                              <p:cond delay="4000"/>
                            </p:stCondLst>
                            <p:childTnLst>
                              <p:par>
                                <p:cTn id="41" presetID="18" presetClass="entr" presetSubtype="12"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trips(down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5" grpId="0"/>
      <p:bldP spid="16"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A94B0-8E58-4511-9AAC-803AA321EE9D}" type="slidenum">
              <a:rPr lang="en-IN" smtClean="0">
                <a:solidFill>
                  <a:prstClr val="white"/>
                </a:solidFill>
              </a:rPr>
              <a:pPr/>
              <a:t>9</a:t>
            </a:fld>
            <a:endParaRPr lang="en-IN">
              <a:solidFill>
                <a:prstClr val="white"/>
              </a:solidFill>
            </a:endParaRPr>
          </a:p>
        </p:txBody>
      </p:sp>
      <p:sp>
        <p:nvSpPr>
          <p:cNvPr id="5" name="TextBox 4"/>
          <p:cNvSpPr txBox="1"/>
          <p:nvPr/>
        </p:nvSpPr>
        <p:spPr>
          <a:xfrm>
            <a:off x="3131840" y="332656"/>
            <a:ext cx="2880320"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scene3d>
              <a:camera prst="perspectiveLeft"/>
              <a:lightRig rig="threePt" dir="t"/>
            </a:scene3d>
          </a:bodyPr>
          <a:lstStyle/>
          <a:p>
            <a:pPr algn="ctr"/>
            <a:r>
              <a:rPr lang="en-IN" sz="3600" b="1" i="1" dirty="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rPr>
              <a:t>STEP  2</a:t>
            </a:r>
            <a:r>
              <a:rPr lang="en-IN" sz="3600" b="1" i="1" dirty="0" smtClean="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rPr>
              <a:t>:-</a:t>
            </a:r>
            <a:endParaRPr lang="en-IN" sz="3600" b="1" i="1" dirty="0">
              <a:ln w="17780" cmpd="sng">
                <a:solidFill>
                  <a:srgbClr val="FFFF00"/>
                </a:solidFill>
                <a:prstDash val="solid"/>
                <a:miter lim="800000"/>
              </a:ln>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effectLst>
                <a:outerShdw blurRad="55000" dist="50800" dir="5400000" algn="tl">
                  <a:srgbClr val="000000">
                    <a:alpha val="33000"/>
                  </a:srgbClr>
                </a:outerShdw>
              </a:effectLst>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395536" y="1628800"/>
            <a:ext cx="8064896" cy="1292662"/>
          </a:xfrm>
          <a:prstGeom prst="rect">
            <a:avLst/>
          </a:prstGeom>
          <a:noFill/>
        </p:spPr>
        <p:txBody>
          <a:bodyPr wrap="square" rtlCol="0">
            <a:spAutoFit/>
          </a:bodyPr>
          <a:lstStyle/>
          <a:p>
            <a:pPr marL="457200" indent="-457200">
              <a:buFont typeface="Wingdings" pitchFamily="2" charset="2"/>
              <a:buChar char="§"/>
            </a:pPr>
            <a:r>
              <a:rPr lang="en-IN" sz="5400" b="1" dirty="0" smtClean="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rPr>
              <a:t>EDA :-</a:t>
            </a:r>
          </a:p>
          <a:p>
            <a:endParaRPr lang="en-IN" sz="2400" b="1" dirty="0">
              <a:blipFill dpi="0" rotWithShape="1">
                <a:blip r:embed="rId3">
                  <a:extLst>
                    <a:ext uri="{28A0092B-C50C-407E-A947-70E740481C1C}">
                      <a14:useLocalDpi xmlns:a14="http://schemas.microsoft.com/office/drawing/2010/main" val="0"/>
                    </a:ext>
                  </a:extLst>
                </a:blip>
                <a:srcRect/>
                <a:stretch>
                  <a:fillRect/>
                </a:stretch>
              </a:blipFill>
              <a:latin typeface="Times New Roman" pitchFamily="18" charset="0"/>
              <a:cs typeface="Times New Roman" pitchFamily="18" charset="0"/>
            </a:endParaRPr>
          </a:p>
        </p:txBody>
      </p:sp>
      <p:sp>
        <p:nvSpPr>
          <p:cNvPr id="10" name="TextBox 9"/>
          <p:cNvSpPr txBox="1"/>
          <p:nvPr/>
        </p:nvSpPr>
        <p:spPr>
          <a:xfrm>
            <a:off x="899592" y="2669169"/>
            <a:ext cx="6768752" cy="3046988"/>
          </a:xfrm>
          <a:prstGeom prst="rect">
            <a:avLst/>
          </a:prstGeom>
          <a:noFill/>
        </p:spPr>
        <p:txBody>
          <a:bodyPr wrap="square" rtlCol="0">
            <a:spAutoFit/>
          </a:bodyPr>
          <a:lstStyle/>
          <a:p>
            <a:pPr marL="285750" indent="-285750">
              <a:buFont typeface="Arial" pitchFamily="34" charset="0"/>
              <a:buChar char="•"/>
            </a:pPr>
            <a:r>
              <a:rPr lang="en-US" sz="2400" b="1" dirty="0"/>
              <a:t>to discover </a:t>
            </a:r>
            <a:r>
              <a:rPr lang="en-US" sz="2400" b="1" dirty="0" smtClean="0"/>
              <a:t>patterns</a:t>
            </a:r>
          </a:p>
          <a:p>
            <a:pPr marL="285750" indent="-285750">
              <a:buFont typeface="Arial" pitchFamily="34" charset="0"/>
              <a:buChar char="•"/>
            </a:pPr>
            <a:r>
              <a:rPr lang="en-US" sz="2400" b="1" dirty="0" smtClean="0"/>
              <a:t>to </a:t>
            </a:r>
            <a:r>
              <a:rPr lang="en-US" sz="2400" b="1" dirty="0"/>
              <a:t>spot </a:t>
            </a:r>
            <a:r>
              <a:rPr lang="en-US" sz="2400" b="1" dirty="0" smtClean="0"/>
              <a:t>anomalies</a:t>
            </a:r>
          </a:p>
          <a:p>
            <a:pPr marL="285750" indent="-285750">
              <a:buFont typeface="Arial" pitchFamily="34" charset="0"/>
              <a:buChar char="•"/>
            </a:pPr>
            <a:r>
              <a:rPr lang="en-US" sz="2400" b="1" dirty="0" smtClean="0"/>
              <a:t>to </a:t>
            </a:r>
            <a:r>
              <a:rPr lang="en-US" sz="2400" b="1" dirty="0"/>
              <a:t>test hypothesis </a:t>
            </a:r>
          </a:p>
          <a:p>
            <a:pPr marL="285750" indent="-285750">
              <a:buFont typeface="Arial" pitchFamily="34" charset="0"/>
              <a:buChar char="•"/>
            </a:pPr>
            <a:r>
              <a:rPr lang="en-US" sz="2400" b="1" dirty="0" smtClean="0"/>
              <a:t>to </a:t>
            </a:r>
            <a:r>
              <a:rPr lang="en-US" sz="2400" b="1" dirty="0"/>
              <a:t>check assumptions </a:t>
            </a:r>
            <a:endParaRPr lang="en-US" sz="2400" b="1" dirty="0" smtClean="0"/>
          </a:p>
          <a:p>
            <a:r>
              <a:rPr lang="en-US" sz="2400" b="1" dirty="0"/>
              <a:t> </a:t>
            </a:r>
            <a:r>
              <a:rPr lang="en-US" sz="2400" b="1" dirty="0" smtClean="0"/>
              <a:t>   with the </a:t>
            </a:r>
            <a:r>
              <a:rPr lang="en-US" sz="2400" b="1" dirty="0"/>
              <a:t>help of summary </a:t>
            </a:r>
            <a:endParaRPr lang="en-US" sz="2400" b="1" dirty="0" smtClean="0"/>
          </a:p>
          <a:p>
            <a:r>
              <a:rPr lang="en-US" sz="2400" b="1" dirty="0"/>
              <a:t> </a:t>
            </a:r>
            <a:r>
              <a:rPr lang="en-US" sz="2400" b="1" dirty="0" smtClean="0"/>
              <a:t>   statistics and </a:t>
            </a:r>
            <a:r>
              <a:rPr lang="en-US" sz="2400" b="1" dirty="0"/>
              <a:t>graphical </a:t>
            </a:r>
            <a:endParaRPr lang="en-US" sz="2400" b="1" dirty="0" smtClean="0"/>
          </a:p>
          <a:p>
            <a:r>
              <a:rPr lang="en-US" sz="2400" b="1" dirty="0"/>
              <a:t> </a:t>
            </a:r>
            <a:r>
              <a:rPr lang="en-US" sz="2400" b="1" dirty="0" smtClean="0"/>
              <a:t>   representations</a:t>
            </a:r>
            <a:r>
              <a:rPr lang="en-US" sz="2400" b="1" dirty="0"/>
              <a:t>.</a:t>
            </a:r>
            <a:endParaRPr lang="en-IN" sz="2400" b="1" dirty="0"/>
          </a:p>
          <a:p>
            <a:endParaRPr lang="en-IN" sz="2400" b="1"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1844824"/>
            <a:ext cx="3528392" cy="3559961"/>
          </a:xfrm>
          <a:prstGeom prst="rect">
            <a:avLst/>
          </a:prstGeom>
        </p:spPr>
      </p:pic>
    </p:spTree>
    <p:extLst>
      <p:ext uri="{BB962C8B-B14F-4D97-AF65-F5344CB8AC3E}">
        <p14:creationId xmlns:p14="http://schemas.microsoft.com/office/powerpoint/2010/main" val="2074404894"/>
      </p:ext>
    </p:extLst>
  </p:cSld>
  <p:clrMapOvr>
    <a:masterClrMapping/>
  </p:clrMapOvr>
  <mc:AlternateContent xmlns:mc="http://schemas.openxmlformats.org/markup-compatibility/2006" xmlns:p14="http://schemas.microsoft.com/office/powerpoint/2010/main">
    <mc:Choice Requires="p14">
      <p:transition spd="slow" p14:dur="4400">
        <p14:honeycomb/>
        <p:sndAc>
          <p:stSnd>
            <p:snd r:embed="rId2"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2169</TotalTime>
  <Words>1698</Words>
  <Application>Microsoft Office PowerPoint</Application>
  <PresentationFormat>On-screen Show (4:3)</PresentationFormat>
  <Paragraphs>255</Paragraphs>
  <Slides>24</Slides>
  <Notes>1</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Celestial</vt:lpstr>
      <vt:lpstr>1_Celestial</vt:lpstr>
      <vt:lpstr>2_Celestial</vt:lpstr>
      <vt:lpstr>Detection  of phishing websites using machine learning approach</vt:lpstr>
      <vt:lpstr>CONTENTS </vt:lpstr>
      <vt:lpstr>OBJECTIVE</vt:lpstr>
      <vt:lpstr>ABSTRACT</vt:lpstr>
      <vt:lpstr>SHORT  INTRODUCTION </vt:lpstr>
      <vt:lpstr>PROPOSED METHOD / WORK</vt:lpstr>
      <vt:lpstr>DATA COLLECTION</vt:lpstr>
      <vt:lpstr>PowerPoint Presentation</vt:lpstr>
      <vt:lpstr>PowerPoint Presentation</vt:lpstr>
      <vt:lpstr>The Steps We Have Followed In EDA Are As Following  :-</vt:lpstr>
      <vt:lpstr>PowerPoint Presentation</vt:lpstr>
      <vt:lpstr>The Steps We Have Followed In DATA CLEANING Are As Following  :-</vt:lpstr>
      <vt:lpstr>FEATURE  SELECTION  TECHNIQUES :- </vt:lpstr>
      <vt:lpstr>The TECHNIQUES We Have UTILISED In FEATURE  SELECTION Are As Following  :-</vt:lpstr>
      <vt:lpstr>MACHINE LEARNING ALGORITHM :-</vt:lpstr>
      <vt:lpstr>    The MACHINE LEARNING ALGORITHMS We Have IMPLEMENTED In OUR PROJECT Are As Following  :- </vt:lpstr>
      <vt:lpstr>2. SUPPORT  VECTOR  MACHINE  (SVM)     ALGORITHM: -                </vt:lpstr>
      <vt:lpstr>PowerPoint Presentation</vt:lpstr>
      <vt:lpstr>RESULT</vt:lpstr>
      <vt:lpstr>CONCLUSION</vt:lpstr>
      <vt:lpstr>PowerPoint Presentation</vt:lpstr>
      <vt:lpstr>FUTURE  SCOPE </vt:lpstr>
      <vt:lpstr>REFERENCE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156</cp:revision>
  <dcterms:created xsi:type="dcterms:W3CDTF">2022-05-31T11:10:42Z</dcterms:created>
  <dcterms:modified xsi:type="dcterms:W3CDTF">2022-06-07T11:30:01Z</dcterms:modified>
</cp:coreProperties>
</file>