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2146"/>
            <a:ext cx="9144000" cy="1033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422146"/>
            <a:ext cx="9144000" cy="10337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447800"/>
            <a:ext cx="9144000" cy="34290"/>
          </a:xfrm>
          <a:custGeom>
            <a:avLst/>
            <a:gdLst/>
            <a:ahLst/>
            <a:cxnLst/>
            <a:rect l="l" t="t" r="r" b="b"/>
            <a:pathLst>
              <a:path w="9144000" h="34290">
                <a:moveTo>
                  <a:pt x="0" y="33782"/>
                </a:moveTo>
                <a:lnTo>
                  <a:pt x="9144000" y="33782"/>
                </a:lnTo>
                <a:lnTo>
                  <a:pt x="9144000" y="0"/>
                </a:lnTo>
                <a:lnTo>
                  <a:pt x="0" y="0"/>
                </a:lnTo>
                <a:lnTo>
                  <a:pt x="0" y="337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433830"/>
          </a:xfrm>
          <a:custGeom>
            <a:avLst/>
            <a:gdLst/>
            <a:ahLst/>
            <a:cxnLst/>
            <a:rect l="l" t="t" r="r" b="b"/>
            <a:pathLst>
              <a:path w="9144000" h="1433830">
                <a:moveTo>
                  <a:pt x="9144000" y="0"/>
                </a:moveTo>
                <a:lnTo>
                  <a:pt x="0" y="0"/>
                </a:lnTo>
                <a:lnTo>
                  <a:pt x="0" y="1433702"/>
                </a:lnTo>
                <a:lnTo>
                  <a:pt x="9144000" y="143370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447800"/>
            <a:ext cx="9144000" cy="7315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14478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9144000" cy="1447800"/>
          </a:xfrm>
          <a:custGeom>
            <a:avLst/>
            <a:gdLst/>
            <a:ahLst/>
            <a:cxnLst/>
            <a:rect l="l" t="t" r="r" b="b"/>
            <a:pathLst>
              <a:path w="9144000" h="1447800">
                <a:moveTo>
                  <a:pt x="0" y="1447800"/>
                </a:moveTo>
                <a:lnTo>
                  <a:pt x="9144000" y="1447800"/>
                </a:lnTo>
                <a:lnTo>
                  <a:pt x="9144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12700">
            <a:solidFill>
              <a:srgbClr val="1755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5525" y="441401"/>
            <a:ext cx="7692948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236" y="1738630"/>
            <a:ext cx="7907527" cy="307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jp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jp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59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3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79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7.jpg"/><Relationship Id="rId4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81355" y="0"/>
            <a:ext cx="8781415" cy="1673860"/>
            <a:chOff x="181355" y="0"/>
            <a:chExt cx="8781415" cy="1673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355" y="129539"/>
              <a:ext cx="8781288" cy="15438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19" y="0"/>
              <a:ext cx="8474964" cy="10576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99" y="152400"/>
              <a:ext cx="8686800" cy="1447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52221" y="143365"/>
            <a:ext cx="8686800" cy="649024"/>
          </a:xfrm>
          <a:prstGeom prst="rect">
            <a:avLst/>
          </a:prstGeom>
          <a:ln w="12700">
            <a:solidFill>
              <a:srgbClr val="17557A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100" b="1" dirty="0">
                <a:solidFill>
                  <a:srgbClr val="FFFFFF"/>
                </a:solidFill>
                <a:effectLst/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Multi-page Responsive Web Designing</a:t>
            </a:r>
            <a:endParaRPr lang="en-US" sz="4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9003" y="5520147"/>
            <a:ext cx="2184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D2C3D"/>
                </a:solidFill>
                <a:latin typeface="Corbel"/>
                <a:cs typeface="Corbel"/>
              </a:rPr>
              <a:t>www.</a:t>
            </a:r>
            <a:r>
              <a:rPr lang="en-IN" spc="-5" dirty="0">
                <a:solidFill>
                  <a:srgbClr val="0D2C3D"/>
                </a:solidFill>
                <a:latin typeface="Corbel"/>
                <a:cs typeface="Corbel"/>
              </a:rPr>
              <a:t>firetech.com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69A3D3-5786-44AF-A1F8-4AB9CE601DD5}"/>
              </a:ext>
            </a:extLst>
          </p:cNvPr>
          <p:cNvSpPr/>
          <p:nvPr/>
        </p:nvSpPr>
        <p:spPr>
          <a:xfrm>
            <a:off x="5105400" y="1090834"/>
            <a:ext cx="3756660" cy="3263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FFFF00"/>
                </a:solidFill>
                <a:effectLst/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The  Future of  Education is Here</a:t>
            </a:r>
            <a:endParaRPr lang="en-IN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EC226-2AD1-43D8-9F5A-634BABC4CECA}"/>
              </a:ext>
            </a:extLst>
          </p:cNvPr>
          <p:cNvSpPr/>
          <p:nvPr/>
        </p:nvSpPr>
        <p:spPr>
          <a:xfrm>
            <a:off x="4830318" y="1090834"/>
            <a:ext cx="167640" cy="3263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FFFF00"/>
                </a:solidFill>
                <a:effectLst/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-</a:t>
            </a:r>
            <a:endParaRPr lang="en-IN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63E9A-47C4-4BC3-9CD5-862EAB70D1E5}"/>
              </a:ext>
            </a:extLst>
          </p:cNvPr>
          <p:cNvSpPr/>
          <p:nvPr/>
        </p:nvSpPr>
        <p:spPr>
          <a:xfrm>
            <a:off x="5389174" y="2381638"/>
            <a:ext cx="3526225" cy="12759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spc="88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create a tutorial website </a:t>
            </a:r>
            <a:r>
              <a:rPr lang="en-IN" sz="3200" spc="88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3E2CC7-3576-4721-92A2-9400C48CEB28}"/>
              </a:ext>
            </a:extLst>
          </p:cNvPr>
          <p:cNvSpPr/>
          <p:nvPr/>
        </p:nvSpPr>
        <p:spPr>
          <a:xfrm>
            <a:off x="6509003" y="5863482"/>
            <a:ext cx="2453640" cy="30797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E2C3E"/>
                </a:solidFill>
                <a:effectLst/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By Souhardya Gayen</a:t>
            </a:r>
            <a:endParaRPr lang="en-IN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B77F2D-2A5D-4903-B111-9AF77B183640}"/>
              </a:ext>
            </a:extLst>
          </p:cNvPr>
          <p:cNvSpPr/>
          <p:nvPr/>
        </p:nvSpPr>
        <p:spPr>
          <a:xfrm>
            <a:off x="5389174" y="4122779"/>
            <a:ext cx="3962401" cy="142951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 is a Multi-Page 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Responsive</a:t>
            </a:r>
            <a:r>
              <a:rPr lang="en-IN" sz="3200" spc="8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Website</a:t>
            </a:r>
            <a:r>
              <a:rPr lang="en-IN" sz="3200" spc="88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66676E0-19D6-42D7-8A51-8A013493F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21" y="2514601"/>
            <a:ext cx="4745737" cy="315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9E083E5-9454-4EA6-B3BF-40646451E6F6}"/>
              </a:ext>
            </a:extLst>
          </p:cNvPr>
          <p:cNvSpPr/>
          <p:nvPr/>
        </p:nvSpPr>
        <p:spPr>
          <a:xfrm>
            <a:off x="6508708" y="6171457"/>
            <a:ext cx="2453640" cy="30797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E2C3E"/>
                </a:solidFill>
                <a:effectLst/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AND Pritam </a:t>
            </a:r>
            <a:r>
              <a:rPr lang="en-IN" sz="1800" dirty="0" err="1">
                <a:solidFill>
                  <a:srgbClr val="0E2C3E"/>
                </a:solidFill>
                <a:effectLst/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Kabiraj</a:t>
            </a:r>
            <a:endParaRPr lang="en-IN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0" y="238125"/>
            <a:ext cx="7915275" cy="8096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37187" y="1756028"/>
            <a:ext cx="8545830" cy="5102225"/>
            <a:chOff x="337187" y="1756028"/>
            <a:chExt cx="8545830" cy="51022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187" y="1756028"/>
              <a:ext cx="8545825" cy="47906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716" y="1767838"/>
              <a:ext cx="7783068" cy="5090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" y="1775206"/>
              <a:ext cx="8458200" cy="47017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1000" y="1775206"/>
              <a:ext cx="8458200" cy="4702175"/>
            </a:xfrm>
            <a:custGeom>
              <a:avLst/>
              <a:gdLst/>
              <a:ahLst/>
              <a:cxnLst/>
              <a:rect l="l" t="t" r="r" b="b"/>
              <a:pathLst>
                <a:path w="8458200" h="4702175">
                  <a:moveTo>
                    <a:pt x="0" y="4701794"/>
                  </a:moveTo>
                  <a:lnTo>
                    <a:pt x="8458200" y="4701794"/>
                  </a:lnTo>
                  <a:lnTo>
                    <a:pt x="8458200" y="0"/>
                  </a:lnTo>
                  <a:lnTo>
                    <a:pt x="0" y="0"/>
                  </a:lnTo>
                  <a:lnTo>
                    <a:pt x="0" y="47017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2036" y="1837436"/>
            <a:ext cx="745045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32105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dirty="0">
                <a:latin typeface="Corbel"/>
                <a:cs typeface="Corbel"/>
              </a:rPr>
              <a:t>Designers </a:t>
            </a:r>
            <a:r>
              <a:rPr sz="2000" spc="-5" dirty="0">
                <a:latin typeface="Corbel"/>
                <a:cs typeface="Corbel"/>
              </a:rPr>
              <a:t>should use </a:t>
            </a:r>
            <a:r>
              <a:rPr sz="2000" dirty="0">
                <a:latin typeface="Corbel"/>
                <a:cs typeface="Corbel"/>
              </a:rPr>
              <a:t>appropriate layout </a:t>
            </a:r>
            <a:r>
              <a:rPr sz="2000" spc="-5" dirty="0">
                <a:latin typeface="Corbel"/>
                <a:cs typeface="Corbel"/>
              </a:rPr>
              <a:t>to suit completely </a:t>
            </a:r>
            <a:r>
              <a:rPr sz="2000" dirty="0">
                <a:latin typeface="Corbel"/>
                <a:cs typeface="Corbel"/>
              </a:rPr>
              <a:t>different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screen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sizes.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671195">
              <a:lnSpc>
                <a:spcPct val="100000"/>
              </a:lnSpc>
              <a:tabLst>
                <a:tab pos="3855085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Devices</a:t>
            </a:r>
            <a:r>
              <a:rPr sz="2000" b="1" spc="-5" dirty="0">
                <a:latin typeface="Corbel"/>
                <a:cs typeface="Corbel"/>
              </a:rPr>
              <a:t>	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Size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671195">
              <a:lnSpc>
                <a:spcPct val="100000"/>
              </a:lnSpc>
              <a:tabLst>
                <a:tab pos="3143250" algn="l"/>
              </a:tabLst>
            </a:pPr>
            <a:r>
              <a:rPr sz="2000" spc="-5" dirty="0">
                <a:latin typeface="Corbel"/>
                <a:cs typeface="Corbel"/>
              </a:rPr>
              <a:t>Phones	</a:t>
            </a:r>
            <a:r>
              <a:rPr sz="2000" dirty="0">
                <a:latin typeface="Corbel"/>
                <a:cs typeface="Corbel"/>
              </a:rPr>
              <a:t>480px</a:t>
            </a:r>
            <a:r>
              <a:rPr sz="2000" spc="-5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6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below</a:t>
            </a:r>
            <a:endParaRPr sz="2000">
              <a:latin typeface="Corbel"/>
              <a:cs typeface="Corbel"/>
            </a:endParaRPr>
          </a:p>
          <a:p>
            <a:pPr marL="671195" marR="2539365">
              <a:lnSpc>
                <a:spcPct val="200000"/>
              </a:lnSpc>
              <a:tabLst>
                <a:tab pos="3143250" algn="l"/>
              </a:tabLst>
            </a:pPr>
            <a:r>
              <a:rPr sz="2000" spc="-5" dirty="0">
                <a:latin typeface="Corbel"/>
                <a:cs typeface="Corbel"/>
              </a:rPr>
              <a:t>Phones to</a:t>
            </a:r>
            <a:r>
              <a:rPr sz="2000" spc="-135" dirty="0">
                <a:latin typeface="Corbel"/>
                <a:cs typeface="Corbel"/>
              </a:rPr>
              <a:t> </a:t>
            </a:r>
            <a:r>
              <a:rPr sz="2000" spc="-20" dirty="0">
                <a:latin typeface="Corbel"/>
                <a:cs typeface="Corbel"/>
              </a:rPr>
              <a:t>Tablets	</a:t>
            </a:r>
            <a:r>
              <a:rPr sz="2000" spc="-15" dirty="0">
                <a:latin typeface="Corbel"/>
                <a:cs typeface="Corbel"/>
              </a:rPr>
              <a:t>767px </a:t>
            </a:r>
            <a:r>
              <a:rPr sz="2000" dirty="0">
                <a:latin typeface="Corbel"/>
                <a:cs typeface="Corbel"/>
              </a:rPr>
              <a:t>and below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Portrait</a:t>
            </a:r>
            <a:r>
              <a:rPr sz="2000" spc="-150" dirty="0">
                <a:latin typeface="Corbel"/>
                <a:cs typeface="Corbel"/>
              </a:rPr>
              <a:t> </a:t>
            </a:r>
            <a:r>
              <a:rPr sz="2000" spc="-20" dirty="0">
                <a:latin typeface="Corbel"/>
                <a:cs typeface="Corbel"/>
              </a:rPr>
              <a:t>Tablets	</a:t>
            </a:r>
            <a:r>
              <a:rPr sz="2000" dirty="0">
                <a:latin typeface="Corbel"/>
                <a:cs typeface="Corbel"/>
              </a:rPr>
              <a:t>768px</a:t>
            </a:r>
            <a:r>
              <a:rPr sz="2000" spc="-6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5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above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671195">
              <a:lnSpc>
                <a:spcPct val="100000"/>
              </a:lnSpc>
              <a:spcBef>
                <a:spcPts val="5"/>
              </a:spcBef>
              <a:tabLst>
                <a:tab pos="3143250" algn="l"/>
              </a:tabLst>
            </a:pPr>
            <a:r>
              <a:rPr sz="2000" spc="-5" dirty="0">
                <a:latin typeface="Corbel"/>
                <a:cs typeface="Corbel"/>
              </a:rPr>
              <a:t>Net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Book	</a:t>
            </a:r>
            <a:r>
              <a:rPr sz="2000" dirty="0">
                <a:latin typeface="Corbel"/>
                <a:cs typeface="Corbel"/>
              </a:rPr>
              <a:t>990px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1024px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orbel"/>
              <a:cs typeface="Corbel"/>
            </a:endParaRPr>
          </a:p>
          <a:p>
            <a:pPr marL="671195">
              <a:lnSpc>
                <a:spcPct val="100000"/>
              </a:lnSpc>
              <a:spcBef>
                <a:spcPts val="5"/>
              </a:spcBef>
              <a:tabLst>
                <a:tab pos="3143250" algn="l"/>
              </a:tabLst>
            </a:pPr>
            <a:r>
              <a:rPr sz="2000" dirty="0">
                <a:latin typeface="Corbel"/>
                <a:cs typeface="Corbel"/>
              </a:rPr>
              <a:t>Monitor	</a:t>
            </a:r>
            <a:r>
              <a:rPr sz="2000" spc="-10" dirty="0">
                <a:latin typeface="Corbel"/>
                <a:cs typeface="Corbel"/>
              </a:rPr>
              <a:t>1024px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above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076" y="760476"/>
            <a:ext cx="7851648" cy="53538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81000" y="533399"/>
            <a:ext cx="8305800" cy="5807710"/>
          </a:xfrm>
          <a:custGeom>
            <a:avLst/>
            <a:gdLst/>
            <a:ahLst/>
            <a:cxnLst/>
            <a:rect l="l" t="t" r="r" b="b"/>
            <a:pathLst>
              <a:path w="8305800" h="5807710">
                <a:moveTo>
                  <a:pt x="8122920" y="182880"/>
                </a:moveTo>
                <a:lnTo>
                  <a:pt x="8077200" y="182880"/>
                </a:lnTo>
                <a:lnTo>
                  <a:pt x="8077200" y="228600"/>
                </a:lnTo>
                <a:lnTo>
                  <a:pt x="8077200" y="5579110"/>
                </a:lnTo>
                <a:lnTo>
                  <a:pt x="228600" y="5579110"/>
                </a:lnTo>
                <a:lnTo>
                  <a:pt x="228600" y="228600"/>
                </a:lnTo>
                <a:lnTo>
                  <a:pt x="8077200" y="228600"/>
                </a:lnTo>
                <a:lnTo>
                  <a:pt x="8077200" y="182880"/>
                </a:lnTo>
                <a:lnTo>
                  <a:pt x="182880" y="182880"/>
                </a:lnTo>
                <a:lnTo>
                  <a:pt x="182880" y="228600"/>
                </a:lnTo>
                <a:lnTo>
                  <a:pt x="182880" y="5579110"/>
                </a:lnTo>
                <a:lnTo>
                  <a:pt x="182880" y="5624830"/>
                </a:lnTo>
                <a:lnTo>
                  <a:pt x="8122920" y="5624830"/>
                </a:lnTo>
                <a:lnTo>
                  <a:pt x="8122920" y="5579719"/>
                </a:lnTo>
                <a:lnTo>
                  <a:pt x="8122920" y="5579110"/>
                </a:lnTo>
                <a:lnTo>
                  <a:pt x="8122920" y="228600"/>
                </a:lnTo>
                <a:lnTo>
                  <a:pt x="8122920" y="182880"/>
                </a:lnTo>
                <a:close/>
              </a:path>
              <a:path w="8305800" h="5807710">
                <a:moveTo>
                  <a:pt x="8305800" y="0"/>
                </a:moveTo>
                <a:lnTo>
                  <a:pt x="8168640" y="0"/>
                </a:lnTo>
                <a:lnTo>
                  <a:pt x="8168640" y="137160"/>
                </a:lnTo>
                <a:lnTo>
                  <a:pt x="8168640" y="5670550"/>
                </a:lnTo>
                <a:lnTo>
                  <a:pt x="137160" y="5670550"/>
                </a:lnTo>
                <a:lnTo>
                  <a:pt x="137160" y="137160"/>
                </a:lnTo>
                <a:lnTo>
                  <a:pt x="8168640" y="137160"/>
                </a:lnTo>
                <a:lnTo>
                  <a:pt x="8168640" y="0"/>
                </a:lnTo>
                <a:lnTo>
                  <a:pt x="0" y="0"/>
                </a:lnTo>
                <a:lnTo>
                  <a:pt x="0" y="137160"/>
                </a:lnTo>
                <a:lnTo>
                  <a:pt x="0" y="5670550"/>
                </a:lnTo>
                <a:lnTo>
                  <a:pt x="0" y="5807710"/>
                </a:lnTo>
                <a:lnTo>
                  <a:pt x="8305800" y="5807710"/>
                </a:lnTo>
                <a:lnTo>
                  <a:pt x="8305800" y="5671159"/>
                </a:lnTo>
                <a:lnTo>
                  <a:pt x="8305800" y="5670550"/>
                </a:lnTo>
                <a:lnTo>
                  <a:pt x="8305800" y="137160"/>
                </a:lnTo>
                <a:lnTo>
                  <a:pt x="8305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775" y="285750"/>
            <a:ext cx="6391275" cy="7334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3859" y="1756028"/>
            <a:ext cx="8479155" cy="4638675"/>
            <a:chOff x="403859" y="1756028"/>
            <a:chExt cx="8479155" cy="4638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87" y="1756028"/>
              <a:ext cx="8469625" cy="46382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59" y="1844040"/>
              <a:ext cx="5411724" cy="5821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" y="1775206"/>
              <a:ext cx="8382000" cy="45493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199" y="1775206"/>
              <a:ext cx="8382000" cy="4549775"/>
            </a:xfrm>
            <a:custGeom>
              <a:avLst/>
              <a:gdLst/>
              <a:ahLst/>
              <a:cxnLst/>
              <a:rect l="l" t="t" r="r" b="b"/>
              <a:pathLst>
                <a:path w="8382000" h="4549775">
                  <a:moveTo>
                    <a:pt x="0" y="4549394"/>
                  </a:moveTo>
                  <a:lnTo>
                    <a:pt x="8382000" y="4549394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4549394"/>
                  </a:lnTo>
                  <a:close/>
                </a:path>
              </a:pathLst>
            </a:custGeom>
            <a:ln w="12700">
              <a:solidFill>
                <a:srgbClr val="0D2C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8236" y="1980945"/>
            <a:ext cx="5010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8309" indent="-436245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127500"/>
              <a:buFont typeface="Wingdings"/>
              <a:buChar char=""/>
              <a:tabLst>
                <a:tab pos="448309" algn="l"/>
                <a:tab pos="448945" algn="l"/>
              </a:tabLst>
            </a:pPr>
            <a:r>
              <a:rPr sz="2000" spc="-25" dirty="0">
                <a:latin typeface="Corbel"/>
                <a:cs typeface="Corbel"/>
              </a:rPr>
              <a:t>Web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designers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should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build </a:t>
            </a:r>
            <a:r>
              <a:rPr sz="2000" dirty="0">
                <a:latin typeface="Corbel"/>
                <a:cs typeface="Corbel"/>
              </a:rPr>
              <a:t>pages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that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are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-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70660" y="3171444"/>
            <a:ext cx="2392680" cy="946785"/>
            <a:chOff x="1470660" y="3171444"/>
            <a:chExt cx="2392680" cy="946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0660" y="3171444"/>
              <a:ext cx="2392679" cy="9464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000" y="3200400"/>
              <a:ext cx="2286000" cy="838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24000" y="3200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146300" y="0"/>
                  </a:lnTo>
                  <a:lnTo>
                    <a:pt x="2190430" y="7116"/>
                  </a:lnTo>
                  <a:lnTo>
                    <a:pt x="2228776" y="26936"/>
                  </a:lnTo>
                  <a:lnTo>
                    <a:pt x="2259027" y="57168"/>
                  </a:lnTo>
                  <a:lnTo>
                    <a:pt x="2278871" y="95520"/>
                  </a:lnTo>
                  <a:lnTo>
                    <a:pt x="2286000" y="139700"/>
                  </a:lnTo>
                  <a:lnTo>
                    <a:pt x="2286000" y="698500"/>
                  </a:lnTo>
                  <a:lnTo>
                    <a:pt x="2278871" y="742630"/>
                  </a:lnTo>
                  <a:lnTo>
                    <a:pt x="2259027" y="780976"/>
                  </a:lnTo>
                  <a:lnTo>
                    <a:pt x="2228776" y="811227"/>
                  </a:lnTo>
                  <a:lnTo>
                    <a:pt x="2190430" y="831071"/>
                  </a:lnTo>
                  <a:lnTo>
                    <a:pt x="21463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4A8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52320" y="3337686"/>
            <a:ext cx="1229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rbel"/>
                <a:cs typeface="Corbel"/>
              </a:rPr>
              <a:t>1</a:t>
            </a:r>
            <a:r>
              <a:rPr sz="3200" dirty="0">
                <a:latin typeface="Corbel"/>
                <a:cs typeface="Corbel"/>
              </a:rPr>
              <a:t>.</a:t>
            </a:r>
            <a:r>
              <a:rPr sz="3200" spc="-14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Crisp</a:t>
            </a:r>
            <a:endParaRPr sz="3200">
              <a:latin typeface="Corbel"/>
              <a:cs typeface="Corbe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51859" y="4695444"/>
            <a:ext cx="2392680" cy="946785"/>
            <a:chOff x="3451859" y="4695444"/>
            <a:chExt cx="2392680" cy="9467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1859" y="4695444"/>
              <a:ext cx="2392680" cy="9464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8623" y="4756404"/>
              <a:ext cx="2357628" cy="7025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5199" y="4724400"/>
              <a:ext cx="2286000" cy="8382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05199" y="4724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146300" y="0"/>
                  </a:lnTo>
                  <a:lnTo>
                    <a:pt x="2190430" y="7116"/>
                  </a:lnTo>
                  <a:lnTo>
                    <a:pt x="2228776" y="26936"/>
                  </a:lnTo>
                  <a:lnTo>
                    <a:pt x="2259027" y="57168"/>
                  </a:lnTo>
                  <a:lnTo>
                    <a:pt x="2278871" y="95520"/>
                  </a:lnTo>
                  <a:lnTo>
                    <a:pt x="2286000" y="139700"/>
                  </a:lnTo>
                  <a:lnTo>
                    <a:pt x="2286000" y="698500"/>
                  </a:lnTo>
                  <a:lnTo>
                    <a:pt x="2278883" y="742679"/>
                  </a:lnTo>
                  <a:lnTo>
                    <a:pt x="2259063" y="781031"/>
                  </a:lnTo>
                  <a:lnTo>
                    <a:pt x="2228831" y="811263"/>
                  </a:lnTo>
                  <a:lnTo>
                    <a:pt x="2190479" y="831083"/>
                  </a:lnTo>
                  <a:lnTo>
                    <a:pt x="21463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4A8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47261" y="4861941"/>
            <a:ext cx="1800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rbel"/>
                <a:cs typeface="Corbel"/>
              </a:rPr>
              <a:t>3</a:t>
            </a:r>
            <a:r>
              <a:rPr sz="3200" dirty="0">
                <a:latin typeface="Corbel"/>
                <a:cs typeface="Corbel"/>
              </a:rPr>
              <a:t>.</a:t>
            </a:r>
            <a:r>
              <a:rPr sz="3200" spc="-9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Su</a:t>
            </a:r>
            <a:r>
              <a:rPr sz="3200" spc="-55" dirty="0">
                <a:latin typeface="Corbel"/>
                <a:cs typeface="Corbel"/>
              </a:rPr>
              <a:t>c</a:t>
            </a:r>
            <a:r>
              <a:rPr sz="3200" spc="-5" dirty="0">
                <a:latin typeface="Corbel"/>
                <a:cs typeface="Corbel"/>
              </a:rPr>
              <a:t>cinct</a:t>
            </a:r>
            <a:endParaRPr sz="32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04459" y="3171444"/>
            <a:ext cx="2392680" cy="946785"/>
            <a:chOff x="5204459" y="3171444"/>
            <a:chExt cx="2392680" cy="94678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4459" y="3171444"/>
              <a:ext cx="2392680" cy="9464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7799" y="3200400"/>
              <a:ext cx="2286000" cy="838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57799" y="3200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146300" y="0"/>
                  </a:lnTo>
                  <a:lnTo>
                    <a:pt x="2190430" y="7116"/>
                  </a:lnTo>
                  <a:lnTo>
                    <a:pt x="2228776" y="26936"/>
                  </a:lnTo>
                  <a:lnTo>
                    <a:pt x="2259027" y="57168"/>
                  </a:lnTo>
                  <a:lnTo>
                    <a:pt x="2278871" y="95520"/>
                  </a:lnTo>
                  <a:lnTo>
                    <a:pt x="2286000" y="139700"/>
                  </a:lnTo>
                  <a:lnTo>
                    <a:pt x="2286000" y="698500"/>
                  </a:lnTo>
                  <a:lnTo>
                    <a:pt x="2278883" y="742630"/>
                  </a:lnTo>
                  <a:lnTo>
                    <a:pt x="2259063" y="780976"/>
                  </a:lnTo>
                  <a:lnTo>
                    <a:pt x="2228831" y="811227"/>
                  </a:lnTo>
                  <a:lnTo>
                    <a:pt x="2190479" y="831071"/>
                  </a:lnTo>
                  <a:lnTo>
                    <a:pt x="21463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4A8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22746" y="3337686"/>
            <a:ext cx="1355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rbel"/>
                <a:cs typeface="Corbel"/>
              </a:rPr>
              <a:t>2.</a:t>
            </a:r>
            <a:r>
              <a:rPr sz="3200" spc="-13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Clean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525905"/>
            <a:chOff x="0" y="0"/>
            <a:chExt cx="9144000" cy="1525905"/>
          </a:xfrm>
        </p:grpSpPr>
        <p:sp>
          <p:nvSpPr>
            <p:cNvPr id="3" name="object 3"/>
            <p:cNvSpPr/>
            <p:nvPr/>
          </p:nvSpPr>
          <p:spPr>
            <a:xfrm>
              <a:off x="0" y="1447800"/>
              <a:ext cx="9144000" cy="34290"/>
            </a:xfrm>
            <a:custGeom>
              <a:avLst/>
              <a:gdLst/>
              <a:ahLst/>
              <a:cxnLst/>
              <a:rect l="l" t="t" r="r" b="b"/>
              <a:pathLst>
                <a:path w="9144000" h="34290">
                  <a:moveTo>
                    <a:pt x="0" y="33782"/>
                  </a:moveTo>
                  <a:lnTo>
                    <a:pt x="9144000" y="3378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37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433830"/>
            </a:xfrm>
            <a:custGeom>
              <a:avLst/>
              <a:gdLst/>
              <a:ahLst/>
              <a:cxnLst/>
              <a:rect l="l" t="t" r="r" b="b"/>
              <a:pathLst>
                <a:path w="9144000" h="1433830">
                  <a:moveTo>
                    <a:pt x="9144000" y="0"/>
                  </a:moveTo>
                  <a:lnTo>
                    <a:pt x="0" y="0"/>
                  </a:lnTo>
                  <a:lnTo>
                    <a:pt x="0" y="1433702"/>
                  </a:lnTo>
                  <a:lnTo>
                    <a:pt x="9144000" y="143370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13387" y="1885575"/>
            <a:ext cx="8469630" cy="4661535"/>
            <a:chOff x="413387" y="1885575"/>
            <a:chExt cx="8469630" cy="46615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87" y="1885575"/>
              <a:ext cx="8469625" cy="46611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051" y="2225040"/>
              <a:ext cx="7780020" cy="31958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199" y="1905000"/>
              <a:ext cx="8382000" cy="4572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7199" y="1905000"/>
              <a:ext cx="8382000" cy="4572000"/>
            </a:xfrm>
            <a:custGeom>
              <a:avLst/>
              <a:gdLst/>
              <a:ahLst/>
              <a:cxnLst/>
              <a:rect l="l" t="t" r="r" b="b"/>
              <a:pathLst>
                <a:path w="8382000" h="4572000">
                  <a:moveTo>
                    <a:pt x="0" y="4572000"/>
                  </a:moveTo>
                  <a:lnTo>
                    <a:pt x="8382000" y="4572000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8236" y="2302891"/>
            <a:ext cx="7373620" cy="304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296545" algn="l"/>
              </a:tabLst>
            </a:pPr>
            <a:r>
              <a:rPr sz="2200" b="1" spc="-10" dirty="0">
                <a:latin typeface="Corbel"/>
                <a:cs typeface="Corbel"/>
              </a:rPr>
              <a:t>Resizing</a:t>
            </a:r>
            <a:r>
              <a:rPr sz="2200" b="1" spc="2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images</a:t>
            </a:r>
            <a:r>
              <a:rPr sz="2200" b="1" spc="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to</a:t>
            </a:r>
            <a:r>
              <a:rPr sz="2200" b="1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fit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the</a:t>
            </a:r>
            <a:r>
              <a:rPr sz="2200" b="1" spc="-5" dirty="0">
                <a:latin typeface="Corbel"/>
                <a:cs typeface="Corbel"/>
              </a:rPr>
              <a:t> screen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resolution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rbel"/>
              <a:buAutoNum type="arabicPeriod" startAt="4"/>
            </a:pPr>
            <a:endParaRPr sz="2150">
              <a:latin typeface="Corbel"/>
              <a:cs typeface="Corbel"/>
            </a:endParaRPr>
          </a:p>
          <a:p>
            <a:pPr marL="285115" indent="-273050">
              <a:lnSpc>
                <a:spcPct val="100000"/>
              </a:lnSpc>
              <a:buAutoNum type="arabicPeriod" startAt="4"/>
              <a:tabLst>
                <a:tab pos="285750" algn="l"/>
              </a:tabLst>
            </a:pPr>
            <a:r>
              <a:rPr sz="2200" b="1" spc="-10" dirty="0">
                <a:latin typeface="Corbel"/>
                <a:cs typeface="Corbel"/>
              </a:rPr>
              <a:t>Hiding</a:t>
            </a:r>
            <a:r>
              <a:rPr sz="2200" b="1" spc="4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non-essential</a:t>
            </a:r>
            <a:r>
              <a:rPr sz="2200" b="1" spc="3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elements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especially</a:t>
            </a:r>
            <a:r>
              <a:rPr sz="2200" b="1" spc="10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for</a:t>
            </a:r>
            <a:r>
              <a:rPr sz="2200" b="1" spc="2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smaller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screen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rbel"/>
              <a:buAutoNum type="arabicPeriod" startAt="4"/>
            </a:pPr>
            <a:endParaRPr sz="2150">
              <a:latin typeface="Corbel"/>
              <a:cs typeface="Corbel"/>
            </a:endParaRPr>
          </a:p>
          <a:p>
            <a:pPr marL="290830" indent="-278765">
              <a:lnSpc>
                <a:spcPct val="100000"/>
              </a:lnSpc>
              <a:buAutoNum type="arabicPeriod" startAt="4"/>
              <a:tabLst>
                <a:tab pos="291465" algn="l"/>
              </a:tabLst>
            </a:pPr>
            <a:r>
              <a:rPr sz="2200" b="1" spc="-20" dirty="0">
                <a:latin typeface="Corbel"/>
                <a:cs typeface="Corbel"/>
              </a:rPr>
              <a:t>Avoid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web technologies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that</a:t>
            </a:r>
            <a:r>
              <a:rPr sz="2200" b="1" spc="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don’t</a:t>
            </a:r>
            <a:r>
              <a:rPr sz="2200" b="1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work</a:t>
            </a:r>
            <a:r>
              <a:rPr sz="2200" b="1" spc="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on</a:t>
            </a:r>
            <a:r>
              <a:rPr sz="2200" b="1" spc="-1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mobile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rbel"/>
              <a:buAutoNum type="arabicPeriod" startAt="4"/>
            </a:pPr>
            <a:endParaRPr sz="2150">
              <a:latin typeface="Corbel"/>
              <a:cs typeface="Corbel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85750" algn="l"/>
              </a:tabLst>
            </a:pPr>
            <a:r>
              <a:rPr sz="2200" b="1" spc="-20" dirty="0">
                <a:latin typeface="Corbel"/>
                <a:cs typeface="Corbel"/>
              </a:rPr>
              <a:t>Make</a:t>
            </a:r>
            <a:r>
              <a:rPr sz="2200" b="1" spc="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sure</a:t>
            </a:r>
            <a:r>
              <a:rPr sz="2200" b="1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that</a:t>
            </a:r>
            <a:r>
              <a:rPr sz="2200" b="1" spc="20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website</a:t>
            </a:r>
            <a:r>
              <a:rPr sz="2200" b="1" spc="2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can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be</a:t>
            </a:r>
            <a:r>
              <a:rPr sz="2200" b="1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read</a:t>
            </a:r>
            <a:r>
              <a:rPr sz="2200" b="1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in</a:t>
            </a:r>
            <a:r>
              <a:rPr sz="2200" b="1" spc="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seconds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rbel"/>
              <a:buAutoNum type="arabicPeriod" startAt="4"/>
            </a:pPr>
            <a:endParaRPr sz="2150">
              <a:latin typeface="Corbel"/>
              <a:cs typeface="Corbel"/>
            </a:endParaRPr>
          </a:p>
          <a:p>
            <a:pPr marL="294005" indent="-281940">
              <a:lnSpc>
                <a:spcPct val="100000"/>
              </a:lnSpc>
              <a:buAutoNum type="arabicPeriod" startAt="4"/>
              <a:tabLst>
                <a:tab pos="294640" algn="l"/>
              </a:tabLst>
            </a:pPr>
            <a:r>
              <a:rPr sz="2200" b="1" spc="-10" dirty="0">
                <a:latin typeface="Corbel"/>
                <a:cs typeface="Corbel"/>
              </a:rPr>
              <a:t>Optimize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your</a:t>
            </a:r>
            <a:r>
              <a:rPr sz="2200" b="1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page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for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vertical</a:t>
            </a:r>
            <a:r>
              <a:rPr sz="2200" b="1" spc="2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scrolling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6350" y="0"/>
            <a:ext cx="9156700" cy="1527810"/>
            <a:chOff x="-6350" y="0"/>
            <a:chExt cx="9156700" cy="152781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447800"/>
              <a:ext cx="9144000" cy="731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4000" cy="1447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0"/>
              <a:ext cx="9144000" cy="1447800"/>
            </a:xfrm>
            <a:custGeom>
              <a:avLst/>
              <a:gdLst/>
              <a:ahLst/>
              <a:cxnLst/>
              <a:rect l="l" t="t" r="r" b="b"/>
              <a:pathLst>
                <a:path w="9144000" h="1447800">
                  <a:moveTo>
                    <a:pt x="0" y="1447800"/>
                  </a:moveTo>
                  <a:lnTo>
                    <a:pt x="9144000" y="1447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12700">
              <a:solidFill>
                <a:srgbClr val="1755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52041" y="407873"/>
            <a:ext cx="5435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Other</a:t>
            </a:r>
            <a:r>
              <a:rPr sz="3600" spc="-40" dirty="0"/>
              <a:t> </a:t>
            </a:r>
            <a:r>
              <a:rPr sz="3600" spc="-5" dirty="0"/>
              <a:t>Important</a:t>
            </a:r>
            <a:r>
              <a:rPr sz="3600" spc="-180" dirty="0"/>
              <a:t> </a:t>
            </a:r>
            <a:r>
              <a:rPr sz="3600" spc="-5" dirty="0"/>
              <a:t>Guidelines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5135880"/>
            </a:xfrm>
            <a:custGeom>
              <a:avLst/>
              <a:gdLst/>
              <a:ahLst/>
              <a:cxnLst/>
              <a:rect l="l" t="t" r="r" b="b"/>
              <a:pathLst>
                <a:path w="9144000" h="5135880">
                  <a:moveTo>
                    <a:pt x="9144000" y="0"/>
                  </a:moveTo>
                  <a:lnTo>
                    <a:pt x="0" y="0"/>
                  </a:lnTo>
                  <a:lnTo>
                    <a:pt x="0" y="5135372"/>
                  </a:lnTo>
                  <a:lnTo>
                    <a:pt x="9144000" y="51353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05399"/>
              <a:ext cx="9144000" cy="112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128386"/>
              <a:ext cx="9144000" cy="45720"/>
            </a:xfrm>
            <a:custGeom>
              <a:avLst/>
              <a:gdLst/>
              <a:ahLst/>
              <a:cxnLst/>
              <a:rect l="l" t="t" r="r" b="b"/>
              <a:pathLst>
                <a:path w="9144000" h="45720">
                  <a:moveTo>
                    <a:pt x="91440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9144000" y="4571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8960" y="6313930"/>
              <a:ext cx="5593080" cy="5440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4200" y="3148330"/>
              <a:ext cx="5562600" cy="31762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" y="714375"/>
              <a:ext cx="7924800" cy="1562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1532255"/>
            <a:chOff x="-6350" y="0"/>
            <a:chExt cx="9156700" cy="1532255"/>
          </a:xfrm>
        </p:grpSpPr>
        <p:sp>
          <p:nvSpPr>
            <p:cNvPr id="3" name="object 3"/>
            <p:cNvSpPr/>
            <p:nvPr/>
          </p:nvSpPr>
          <p:spPr>
            <a:xfrm>
              <a:off x="0" y="1447800"/>
              <a:ext cx="9144000" cy="34290"/>
            </a:xfrm>
            <a:custGeom>
              <a:avLst/>
              <a:gdLst/>
              <a:ahLst/>
              <a:cxnLst/>
              <a:rect l="l" t="t" r="r" b="b"/>
              <a:pathLst>
                <a:path w="9144000" h="34290">
                  <a:moveTo>
                    <a:pt x="0" y="33782"/>
                  </a:moveTo>
                  <a:lnTo>
                    <a:pt x="9144000" y="3378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37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433830"/>
            </a:xfrm>
            <a:custGeom>
              <a:avLst/>
              <a:gdLst/>
              <a:ahLst/>
              <a:cxnLst/>
              <a:rect l="l" t="t" r="r" b="b"/>
              <a:pathLst>
                <a:path w="9144000" h="1433830">
                  <a:moveTo>
                    <a:pt x="9144000" y="0"/>
                  </a:moveTo>
                  <a:lnTo>
                    <a:pt x="0" y="0"/>
                  </a:lnTo>
                  <a:lnTo>
                    <a:pt x="0" y="1433702"/>
                  </a:lnTo>
                  <a:lnTo>
                    <a:pt x="9144000" y="143370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47800"/>
              <a:ext cx="9144000" cy="731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1447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1447800"/>
            </a:xfrm>
            <a:custGeom>
              <a:avLst/>
              <a:gdLst/>
              <a:ahLst/>
              <a:cxnLst/>
              <a:rect l="l" t="t" r="r" b="b"/>
              <a:pathLst>
                <a:path w="9144000" h="1447800">
                  <a:moveTo>
                    <a:pt x="0" y="1447800"/>
                  </a:moveTo>
                  <a:lnTo>
                    <a:pt x="9144000" y="1447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12700">
              <a:solidFill>
                <a:srgbClr val="1755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8236" y="1738630"/>
            <a:ext cx="691451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-5" dirty="0">
                <a:latin typeface="Corbel"/>
                <a:cs typeface="Corbel"/>
              </a:rPr>
              <a:t>Responsive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website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designing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modern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approach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website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designing.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It </a:t>
            </a:r>
            <a:r>
              <a:rPr sz="2000" spc="-5" dirty="0">
                <a:latin typeface="Corbel"/>
                <a:cs typeface="Corbel"/>
              </a:rPr>
              <a:t>comprises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four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core</a:t>
            </a:r>
            <a:r>
              <a:rPr sz="2000" dirty="0">
                <a:latin typeface="Corbel"/>
                <a:cs typeface="Corbel"/>
              </a:rPr>
              <a:t> elements.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314325" indent="-254000">
              <a:lnSpc>
                <a:spcPct val="100000"/>
              </a:lnSpc>
              <a:buAutoNum type="arabicPeriod"/>
              <a:tabLst>
                <a:tab pos="314960" algn="l"/>
              </a:tabLst>
            </a:pPr>
            <a:r>
              <a:rPr sz="2000" b="1" spc="-5" dirty="0">
                <a:latin typeface="Corbel"/>
                <a:cs typeface="Corbel"/>
              </a:rPr>
              <a:t>Met</a:t>
            </a:r>
            <a:r>
              <a:rPr sz="2000" b="1" dirty="0">
                <a:latin typeface="Corbel"/>
                <a:cs typeface="Corbel"/>
              </a:rPr>
              <a:t>a</a:t>
            </a:r>
            <a:r>
              <a:rPr sz="2000" b="1" spc="-155" dirty="0">
                <a:latin typeface="Corbel"/>
                <a:cs typeface="Corbel"/>
              </a:rPr>
              <a:t> </a:t>
            </a:r>
            <a:r>
              <a:rPr sz="2000" b="1" spc="-150" dirty="0">
                <a:latin typeface="Corbel"/>
                <a:cs typeface="Corbel"/>
              </a:rPr>
              <a:t>T</a:t>
            </a:r>
            <a:r>
              <a:rPr sz="2000" b="1" dirty="0">
                <a:latin typeface="Corbel"/>
                <a:cs typeface="Corbel"/>
              </a:rPr>
              <a:t>ags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rbel"/>
              <a:buAutoNum type="arabicPeriod"/>
            </a:pPr>
            <a:endParaRPr sz="1950">
              <a:latin typeface="Corbel"/>
              <a:cs typeface="Corbel"/>
            </a:endParaRPr>
          </a:p>
          <a:p>
            <a:pPr marL="264795" indent="-202565">
              <a:lnSpc>
                <a:spcPct val="100000"/>
              </a:lnSpc>
              <a:buAutoNum type="arabicPeriod"/>
              <a:tabLst>
                <a:tab pos="265430" algn="l"/>
              </a:tabLst>
            </a:pPr>
            <a:r>
              <a:rPr sz="2000" b="1" dirty="0">
                <a:latin typeface="Corbel"/>
                <a:cs typeface="Corbel"/>
              </a:rPr>
              <a:t>CSS3</a:t>
            </a:r>
            <a:r>
              <a:rPr sz="2000" b="1" spc="-5" dirty="0">
                <a:latin typeface="Corbel"/>
                <a:cs typeface="Corbel"/>
              </a:rPr>
              <a:t> Med</a:t>
            </a:r>
            <a:r>
              <a:rPr sz="2000" b="1" spc="5" dirty="0">
                <a:latin typeface="Corbel"/>
                <a:cs typeface="Corbel"/>
              </a:rPr>
              <a:t>i</a:t>
            </a:r>
            <a:r>
              <a:rPr sz="2000" b="1" dirty="0">
                <a:latin typeface="Corbel"/>
                <a:cs typeface="Corbel"/>
              </a:rPr>
              <a:t>a</a:t>
            </a:r>
            <a:r>
              <a:rPr sz="2000" b="1" spc="-114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Queri</a:t>
            </a:r>
            <a:r>
              <a:rPr sz="2000" b="1" spc="5" dirty="0">
                <a:latin typeface="Corbel"/>
                <a:cs typeface="Corbel"/>
              </a:rPr>
              <a:t>e</a:t>
            </a:r>
            <a:r>
              <a:rPr sz="2000" b="1" dirty="0">
                <a:latin typeface="Corbel"/>
                <a:cs typeface="Corbel"/>
              </a:rPr>
              <a:t>s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rbel"/>
              <a:buAutoNum type="arabicPeriod"/>
            </a:pPr>
            <a:endParaRPr sz="1950">
              <a:latin typeface="Corbel"/>
              <a:cs typeface="Corbel"/>
            </a:endParaRPr>
          </a:p>
          <a:p>
            <a:pPr marL="303530" indent="-241300">
              <a:lnSpc>
                <a:spcPct val="100000"/>
              </a:lnSpc>
              <a:buAutoNum type="arabicPeriod"/>
              <a:tabLst>
                <a:tab pos="304165" algn="l"/>
              </a:tabLst>
            </a:pPr>
            <a:r>
              <a:rPr sz="2000" b="1" spc="-5" dirty="0">
                <a:latin typeface="Corbel"/>
                <a:cs typeface="Corbel"/>
              </a:rPr>
              <a:t>Grid</a:t>
            </a:r>
            <a:r>
              <a:rPr sz="2000" b="1" spc="-7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Systems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rbel"/>
              <a:buAutoNum type="arabicPeriod"/>
            </a:pPr>
            <a:endParaRPr sz="1950">
              <a:latin typeface="Corbel"/>
              <a:cs typeface="Corbel"/>
            </a:endParaRPr>
          </a:p>
          <a:p>
            <a:pPr marL="323850" indent="-261620">
              <a:lnSpc>
                <a:spcPct val="100000"/>
              </a:lnSpc>
              <a:buAutoNum type="arabicPeriod"/>
              <a:tabLst>
                <a:tab pos="324485" algn="l"/>
              </a:tabLst>
            </a:pPr>
            <a:r>
              <a:rPr sz="2000" b="1" spc="-5" dirty="0">
                <a:latin typeface="Corbel"/>
                <a:cs typeface="Corbel"/>
              </a:rPr>
              <a:t>Frameworks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0400" y="4191000"/>
            <a:ext cx="5791200" cy="22860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25525" y="441401"/>
            <a:ext cx="7691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Majo</a:t>
            </a:r>
            <a:r>
              <a:rPr dirty="0"/>
              <a:t>r</a:t>
            </a:r>
            <a:r>
              <a:rPr spc="-135" dirty="0"/>
              <a:t> </a:t>
            </a:r>
            <a:r>
              <a:rPr spc="-5" dirty="0"/>
              <a:t>Component</a:t>
            </a:r>
            <a:r>
              <a:rPr dirty="0"/>
              <a:t>s</a:t>
            </a:r>
            <a:r>
              <a:rPr spc="-30" dirty="0"/>
              <a:t> </a:t>
            </a:r>
            <a:r>
              <a:rPr dirty="0"/>
              <a:t>of</a:t>
            </a:r>
            <a:r>
              <a:rPr spc="-14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65" dirty="0"/>
              <a:t>R</a:t>
            </a:r>
            <a:r>
              <a:rPr dirty="0"/>
              <a:t>espon</a:t>
            </a:r>
            <a:r>
              <a:rPr spc="-15" dirty="0"/>
              <a:t>s</a:t>
            </a:r>
            <a:r>
              <a:rPr dirty="0"/>
              <a:t>ive</a:t>
            </a:r>
            <a:r>
              <a:rPr spc="-180" dirty="0"/>
              <a:t> </a:t>
            </a:r>
            <a:r>
              <a:rPr spc="-120" dirty="0"/>
              <a:t>W</a:t>
            </a:r>
            <a:r>
              <a:rPr dirty="0"/>
              <a:t>ebsi</a:t>
            </a:r>
            <a:r>
              <a:rPr spc="-15" dirty="0"/>
              <a:t>t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9350" y="342900"/>
            <a:ext cx="4686300" cy="7429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3387" y="1733176"/>
            <a:ext cx="8317230" cy="4739640"/>
            <a:chOff x="413387" y="1733176"/>
            <a:chExt cx="8317230" cy="4739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87" y="1733176"/>
              <a:ext cx="8317225" cy="42039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343" y="1737360"/>
              <a:ext cx="7549896" cy="47350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" y="1752600"/>
              <a:ext cx="8229600" cy="411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199" y="1752600"/>
              <a:ext cx="8229600" cy="4114800"/>
            </a:xfrm>
            <a:custGeom>
              <a:avLst/>
              <a:gdLst/>
              <a:ahLst/>
              <a:cxnLst/>
              <a:rect l="l" t="t" r="r" b="b"/>
              <a:pathLst>
                <a:path w="8229600" h="4114800">
                  <a:moveTo>
                    <a:pt x="0" y="4114800"/>
                  </a:moveTo>
                  <a:lnTo>
                    <a:pt x="8229600" y="41148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12700">
              <a:solidFill>
                <a:srgbClr val="0D2C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8236" y="1814829"/>
            <a:ext cx="7138670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EF7E09"/>
              </a:buClr>
              <a:buSzPct val="79545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200" spc="-10" dirty="0">
                <a:latin typeface="Corbel"/>
                <a:cs typeface="Corbel"/>
              </a:rPr>
              <a:t>Meta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tag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 a </a:t>
            </a:r>
            <a:r>
              <a:rPr sz="2200" spc="-10" dirty="0">
                <a:latin typeface="Corbel"/>
                <a:cs typeface="Corbel"/>
              </a:rPr>
              <a:t>coding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statement </a:t>
            </a:r>
            <a:r>
              <a:rPr sz="2200" spc="-10" dirty="0">
                <a:latin typeface="Corbel"/>
                <a:cs typeface="Corbel"/>
              </a:rPr>
              <a:t>in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HTML.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F7E09"/>
              </a:buClr>
              <a:buFont typeface="Cambria"/>
              <a:buChar char="◾"/>
            </a:pPr>
            <a:endParaRPr sz="21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EF7E09"/>
              </a:buClr>
              <a:buSzPct val="79545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200" spc="-5" dirty="0">
                <a:latin typeface="Corbel"/>
                <a:cs typeface="Corbel"/>
              </a:rPr>
              <a:t>It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describes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few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aspects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contents of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 </a:t>
            </a:r>
            <a:r>
              <a:rPr sz="2200" spc="-10" dirty="0">
                <a:latin typeface="Corbel"/>
                <a:cs typeface="Corbel"/>
              </a:rPr>
              <a:t>web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page.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F7E09"/>
              </a:buClr>
              <a:buFont typeface="Cambria"/>
              <a:buChar char="◾"/>
            </a:pPr>
            <a:endParaRPr sz="2150">
              <a:latin typeface="Corbel"/>
              <a:cs typeface="Corbel"/>
            </a:endParaRPr>
          </a:p>
          <a:p>
            <a:pPr marL="332105" marR="5080" indent="-320040">
              <a:lnSpc>
                <a:spcPct val="100000"/>
              </a:lnSpc>
              <a:buClr>
                <a:srgbClr val="EF7E09"/>
              </a:buClr>
              <a:buSzPct val="79545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200" spc="-5" dirty="0">
                <a:latin typeface="Corbel"/>
                <a:cs typeface="Corbel"/>
              </a:rPr>
              <a:t>Information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provided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meta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tags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used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by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search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engines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for page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indexation.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F7E09"/>
              </a:buClr>
              <a:buFont typeface="Cambria"/>
              <a:buChar char="◾"/>
            </a:pPr>
            <a:endParaRPr sz="21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79545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200" spc="-5" dirty="0">
                <a:latin typeface="Corbel"/>
                <a:cs typeface="Corbel"/>
              </a:rPr>
              <a:t>Placed </a:t>
            </a:r>
            <a:r>
              <a:rPr sz="2200" dirty="0">
                <a:latin typeface="Corbel"/>
                <a:cs typeface="Corbel"/>
              </a:rPr>
              <a:t>at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top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 a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web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page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as a part of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heading.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F7E09"/>
              </a:buClr>
              <a:buFont typeface="Cambria"/>
              <a:buChar char="◾"/>
            </a:pPr>
            <a:endParaRPr sz="2150">
              <a:latin typeface="Corbel"/>
              <a:cs typeface="Corbel"/>
            </a:endParaRPr>
          </a:p>
          <a:p>
            <a:pPr marL="332105" marR="278765" indent="-320040">
              <a:lnSpc>
                <a:spcPct val="100000"/>
              </a:lnSpc>
              <a:buClr>
                <a:srgbClr val="EF7E09"/>
              </a:buClr>
              <a:buSzPct val="79545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200" spc="-50" dirty="0">
                <a:latin typeface="Corbel"/>
                <a:cs typeface="Corbel"/>
              </a:rPr>
              <a:t>We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use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viewport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meta tag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for making a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web page Mobile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Optimized.</a:t>
            </a:r>
            <a:r>
              <a:rPr sz="2200" spc="-6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See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-5" dirty="0">
                <a:latin typeface="Corbel"/>
                <a:cs typeface="Corbel"/>
              </a:rPr>
              <a:t> example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next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page.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08977" y="5410200"/>
            <a:ext cx="1835021" cy="1447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775" y="285750"/>
            <a:ext cx="4324350" cy="7334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37187" y="1885576"/>
            <a:ext cx="8469630" cy="4509135"/>
            <a:chOff x="337187" y="1885576"/>
            <a:chExt cx="8469630" cy="45091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187" y="1885576"/>
              <a:ext cx="8469625" cy="45087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716" y="1897379"/>
              <a:ext cx="8159496" cy="41330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" y="1904999"/>
              <a:ext cx="8382000" cy="4419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1000" y="1904999"/>
              <a:ext cx="8382000" cy="4419600"/>
            </a:xfrm>
            <a:custGeom>
              <a:avLst/>
              <a:gdLst/>
              <a:ahLst/>
              <a:cxnLst/>
              <a:rect l="l" t="t" r="r" b="b"/>
              <a:pathLst>
                <a:path w="8382000" h="4419600">
                  <a:moveTo>
                    <a:pt x="0" y="4419600"/>
                  </a:moveTo>
                  <a:lnTo>
                    <a:pt x="8382000" y="4419600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4419600"/>
                  </a:lnTo>
                  <a:close/>
                </a:path>
              </a:pathLst>
            </a:custGeom>
            <a:ln w="12700">
              <a:solidFill>
                <a:srgbClr val="0D2C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2036" y="1967230"/>
            <a:ext cx="7773034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-5" dirty="0">
                <a:latin typeface="Corbel"/>
                <a:cs typeface="Corbel"/>
              </a:rPr>
              <a:t>There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are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three</a:t>
            </a:r>
            <a:r>
              <a:rPr sz="2000" dirty="0">
                <a:latin typeface="Corbel"/>
                <a:cs typeface="Corbel"/>
              </a:rPr>
              <a:t> different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meta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tags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that </a:t>
            </a:r>
            <a:r>
              <a:rPr sz="2000" dirty="0">
                <a:latin typeface="Corbel"/>
                <a:cs typeface="Corbel"/>
              </a:rPr>
              <a:t>work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for </a:t>
            </a:r>
            <a:r>
              <a:rPr sz="2000" spc="-5" dirty="0">
                <a:latin typeface="Corbel"/>
                <a:cs typeface="Corbel"/>
              </a:rPr>
              <a:t>old,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20" dirty="0">
                <a:latin typeface="Corbel"/>
                <a:cs typeface="Corbel"/>
              </a:rPr>
              <a:t>new,</a:t>
            </a:r>
            <a:r>
              <a:rPr sz="2000" dirty="0">
                <a:latin typeface="Corbel"/>
                <a:cs typeface="Corbel"/>
              </a:rPr>
              <a:t> and</a:t>
            </a:r>
            <a:r>
              <a:rPr sz="2000" spc="-5" dirty="0">
                <a:latin typeface="Corbel"/>
                <a:cs typeface="Corbel"/>
              </a:rPr>
              <a:t> modern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hand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held devices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like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mobiles</a:t>
            </a:r>
            <a:r>
              <a:rPr sz="2000" dirty="0">
                <a:latin typeface="Corbel"/>
                <a:cs typeface="Corbel"/>
              </a:rPr>
              <a:t> (all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types)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tablets.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"/>
            </a:pPr>
            <a:endParaRPr sz="1950">
              <a:latin typeface="Corbel"/>
              <a:cs typeface="Corbel"/>
            </a:endParaRPr>
          </a:p>
          <a:p>
            <a:pPr marL="116205">
              <a:lnSpc>
                <a:spcPct val="100000"/>
              </a:lnSpc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Example:</a:t>
            </a:r>
            <a:endParaRPr sz="2000">
              <a:latin typeface="Corbel"/>
              <a:cs typeface="Corbel"/>
            </a:endParaRPr>
          </a:p>
          <a:p>
            <a:pPr marL="11303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Put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these </a:t>
            </a:r>
            <a:r>
              <a:rPr sz="2000" dirty="0">
                <a:latin typeface="Corbel"/>
                <a:cs typeface="Corbel"/>
              </a:rPr>
              <a:t>3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lines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head section of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your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site.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163195">
              <a:lnSpc>
                <a:spcPct val="100000"/>
              </a:lnSpc>
            </a:pPr>
            <a:r>
              <a:rPr sz="2000" b="1" dirty="0">
                <a:latin typeface="Corbel"/>
                <a:cs typeface="Corbel"/>
              </a:rPr>
              <a:t>&lt;meta</a:t>
            </a:r>
            <a:r>
              <a:rPr sz="2000" b="1" spc="-1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name=”HandheldFriendly”</a:t>
            </a:r>
            <a:r>
              <a:rPr sz="2000" b="1" spc="-4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content=”true”</a:t>
            </a:r>
            <a:r>
              <a:rPr sz="2000" b="1" spc="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/&gt;</a:t>
            </a:r>
            <a:endParaRPr sz="2000">
              <a:latin typeface="Corbel"/>
              <a:cs typeface="Corbel"/>
            </a:endParaRPr>
          </a:p>
          <a:p>
            <a:pPr marL="167640">
              <a:lnSpc>
                <a:spcPct val="100000"/>
              </a:lnSpc>
            </a:pPr>
            <a:r>
              <a:rPr sz="2000" b="1" spc="-5" dirty="0">
                <a:latin typeface="Corbel"/>
                <a:cs typeface="Corbel"/>
              </a:rPr>
              <a:t>&lt;meta</a:t>
            </a:r>
            <a:r>
              <a:rPr sz="2000" b="1" spc="-3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name=”MobileOptimized”</a:t>
            </a:r>
            <a:r>
              <a:rPr sz="2000" b="1" spc="-6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content=”320”</a:t>
            </a:r>
            <a:r>
              <a:rPr sz="2000" b="1" spc="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/&gt;</a:t>
            </a:r>
            <a:endParaRPr sz="2000">
              <a:latin typeface="Corbel"/>
              <a:cs typeface="Corbel"/>
            </a:endParaRPr>
          </a:p>
          <a:p>
            <a:pPr marL="332105" marR="683260" indent="-165100">
              <a:lnSpc>
                <a:spcPct val="100000"/>
              </a:lnSpc>
            </a:pPr>
            <a:r>
              <a:rPr sz="2000" b="1" spc="-5" dirty="0">
                <a:latin typeface="Corbel"/>
                <a:cs typeface="Corbel"/>
              </a:rPr>
              <a:t>&lt;meta </a:t>
            </a:r>
            <a:r>
              <a:rPr sz="2000" b="1" dirty="0">
                <a:latin typeface="Corbel"/>
                <a:cs typeface="Corbel"/>
              </a:rPr>
              <a:t>name=”viewport” content=”width=device-width, initial- </a:t>
            </a:r>
            <a:r>
              <a:rPr sz="2000" b="1" spc="-40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scale=1.0”</a:t>
            </a:r>
            <a:r>
              <a:rPr sz="2000" b="1" spc="-4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/&gt;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orbel"/>
              <a:cs typeface="Corbel"/>
            </a:endParaRPr>
          </a:p>
          <a:p>
            <a:pPr marL="370840" indent="-3581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"/>
              <a:tabLst>
                <a:tab pos="370205" algn="l"/>
                <a:tab pos="370840" algn="l"/>
              </a:tabLst>
            </a:pPr>
            <a:r>
              <a:rPr sz="2000" dirty="0">
                <a:latin typeface="Corbel"/>
                <a:cs typeface="Corbel"/>
              </a:rPr>
              <a:t>A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responsive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designer</a:t>
            </a:r>
            <a:r>
              <a:rPr sz="2000" spc="-5" dirty="0">
                <a:latin typeface="Corbel"/>
                <a:cs typeface="Corbel"/>
              </a:rPr>
              <a:t> needs</a:t>
            </a:r>
            <a:r>
              <a:rPr sz="2000" dirty="0">
                <a:latin typeface="Corbel"/>
                <a:cs typeface="Corbel"/>
              </a:rPr>
              <a:t> to add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these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meta tags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to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make</a:t>
            </a:r>
            <a:r>
              <a:rPr sz="2000" dirty="0">
                <a:latin typeface="Corbel"/>
                <a:cs typeface="Corbel"/>
              </a:rPr>
              <a:t> a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website</a:t>
            </a:r>
            <a:endParaRPr sz="2000">
              <a:latin typeface="Corbel"/>
              <a:cs typeface="Corbel"/>
            </a:endParaRPr>
          </a:p>
          <a:p>
            <a:pPr marL="33210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mobile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optimized.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90525"/>
            <a:ext cx="5981700" cy="6572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3387" y="1809376"/>
            <a:ext cx="8317230" cy="4051935"/>
            <a:chOff x="413387" y="1809376"/>
            <a:chExt cx="8317230" cy="40519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87" y="1809376"/>
              <a:ext cx="8317225" cy="40515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915" y="1821179"/>
              <a:ext cx="7927848" cy="29138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" y="1828799"/>
              <a:ext cx="8229600" cy="3962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199" y="1828799"/>
              <a:ext cx="8229600" cy="3962400"/>
            </a:xfrm>
            <a:custGeom>
              <a:avLst/>
              <a:gdLst/>
              <a:ahLst/>
              <a:cxnLst/>
              <a:rect l="l" t="t" r="r" b="b"/>
              <a:pathLst>
                <a:path w="8229600" h="3962400">
                  <a:moveTo>
                    <a:pt x="0" y="3962400"/>
                  </a:moveTo>
                  <a:lnTo>
                    <a:pt x="8229600" y="39624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12700">
              <a:solidFill>
                <a:srgbClr val="0D2C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8236" y="1891030"/>
            <a:ext cx="754380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75565" indent="-32004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-5" dirty="0">
                <a:latin typeface="Corbel"/>
                <a:cs typeface="Corbel"/>
              </a:rPr>
              <a:t>CSS3 Media Queries consists of </a:t>
            </a:r>
            <a:r>
              <a:rPr sz="2000" dirty="0">
                <a:latin typeface="Corbel"/>
                <a:cs typeface="Corbel"/>
              </a:rPr>
              <a:t>a </a:t>
            </a:r>
            <a:r>
              <a:rPr sz="2000" spc="-5" dirty="0">
                <a:latin typeface="Corbel"/>
                <a:cs typeface="Corbel"/>
              </a:rPr>
              <a:t>media type </a:t>
            </a:r>
            <a:r>
              <a:rPr sz="2000" dirty="0">
                <a:latin typeface="Corbel"/>
                <a:cs typeface="Corbel"/>
              </a:rPr>
              <a:t>and </a:t>
            </a:r>
            <a:r>
              <a:rPr sz="2000" spc="-5" dirty="0">
                <a:latin typeface="Corbel"/>
                <a:cs typeface="Corbel"/>
              </a:rPr>
              <a:t>zero or </a:t>
            </a:r>
            <a:r>
              <a:rPr sz="2000" dirty="0">
                <a:latin typeface="Corbel"/>
                <a:cs typeface="Corbel"/>
              </a:rPr>
              <a:t>an </a:t>
            </a:r>
            <a:r>
              <a:rPr sz="2000" spc="-5" dirty="0">
                <a:latin typeface="Corbel"/>
                <a:cs typeface="Corbel"/>
              </a:rPr>
              <a:t>optional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expression to assign </a:t>
            </a:r>
            <a:r>
              <a:rPr sz="2000" spc="-5" dirty="0">
                <a:latin typeface="Corbel"/>
                <a:cs typeface="Corbel"/>
              </a:rPr>
              <a:t>different </a:t>
            </a:r>
            <a:r>
              <a:rPr sz="2000" dirty="0">
                <a:latin typeface="Corbel"/>
                <a:cs typeface="Corbel"/>
              </a:rPr>
              <a:t>style-sheets depending on browser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window size </a:t>
            </a:r>
            <a:r>
              <a:rPr sz="2000" spc="-5" dirty="0">
                <a:latin typeface="Corbel"/>
                <a:cs typeface="Corbel"/>
              </a:rPr>
              <a:t>using media </a:t>
            </a:r>
            <a:r>
              <a:rPr sz="2000" dirty="0">
                <a:latin typeface="Corbel"/>
                <a:cs typeface="Corbel"/>
              </a:rPr>
              <a:t>features </a:t>
            </a:r>
            <a:r>
              <a:rPr sz="2000" spc="-5" dirty="0">
                <a:latin typeface="Corbel"/>
                <a:cs typeface="Corbel"/>
              </a:rPr>
              <a:t>such </a:t>
            </a:r>
            <a:r>
              <a:rPr sz="2000" dirty="0">
                <a:latin typeface="Corbel"/>
                <a:cs typeface="Corbel"/>
              </a:rPr>
              <a:t>as width, </a:t>
            </a:r>
            <a:r>
              <a:rPr sz="2000" spc="-5" dirty="0">
                <a:latin typeface="Corbel"/>
                <a:cs typeface="Corbel"/>
              </a:rPr>
              <a:t>height, orientation,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resolution,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pixel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aspect ration,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color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etc.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"/>
            </a:pPr>
            <a:endParaRPr sz="1950">
              <a:latin typeface="Corbel"/>
              <a:cs typeface="Corbel"/>
            </a:endParaRPr>
          </a:p>
          <a:p>
            <a:pPr marL="373380" indent="-361315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"/>
              <a:tabLst>
                <a:tab pos="373380" algn="l"/>
                <a:tab pos="374015" algn="l"/>
              </a:tabLst>
            </a:pPr>
            <a:r>
              <a:rPr sz="2000" dirty="0">
                <a:latin typeface="Corbel"/>
                <a:cs typeface="Corbel"/>
              </a:rPr>
              <a:t>Using</a:t>
            </a:r>
            <a:r>
              <a:rPr sz="2000" spc="-9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CSS3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media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queries,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presentations</a:t>
            </a:r>
            <a:r>
              <a:rPr sz="2000" spc="-5" dirty="0">
                <a:latin typeface="Corbel"/>
                <a:cs typeface="Corbel"/>
              </a:rPr>
              <a:t> can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tailored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specific</a:t>
            </a:r>
            <a:endParaRPr sz="2000">
              <a:latin typeface="Corbel"/>
              <a:cs typeface="Corbel"/>
            </a:endParaRPr>
          </a:p>
          <a:p>
            <a:pPr marL="332105">
              <a:lnSpc>
                <a:spcPct val="100000"/>
              </a:lnSpc>
            </a:pPr>
            <a:r>
              <a:rPr sz="2000" dirty="0">
                <a:latin typeface="Corbel"/>
                <a:cs typeface="Corbel"/>
              </a:rPr>
              <a:t>range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of</a:t>
            </a:r>
            <a:r>
              <a:rPr sz="2000" spc="-5" dirty="0">
                <a:latin typeface="Corbel"/>
                <a:cs typeface="Corbel"/>
              </a:rPr>
              <a:t> output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devices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without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changing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content</a:t>
            </a:r>
            <a:r>
              <a:rPr sz="2000" spc="-10" dirty="0">
                <a:latin typeface="Corbel"/>
                <a:cs typeface="Corbel"/>
              </a:rPr>
              <a:t> itself.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-55" dirty="0">
                <a:latin typeface="Corbel"/>
                <a:cs typeface="Corbel"/>
              </a:rPr>
              <a:t>You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can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use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media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queries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different ways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for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different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reasons.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48400" y="4991100"/>
            <a:ext cx="27432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" y="333375"/>
            <a:ext cx="5391150" cy="6572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3387" y="1697735"/>
            <a:ext cx="8393430" cy="4773295"/>
            <a:chOff x="413387" y="1697735"/>
            <a:chExt cx="8393430" cy="47732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87" y="1733175"/>
              <a:ext cx="8393425" cy="47373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912" y="1697735"/>
              <a:ext cx="8330184" cy="43875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752599"/>
              <a:ext cx="8305800" cy="4648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" y="1752599"/>
              <a:ext cx="8305800" cy="4648200"/>
            </a:xfrm>
            <a:custGeom>
              <a:avLst/>
              <a:gdLst/>
              <a:ahLst/>
              <a:cxnLst/>
              <a:rect l="l" t="t" r="r" b="b"/>
              <a:pathLst>
                <a:path w="8305800" h="4648200">
                  <a:moveTo>
                    <a:pt x="0" y="4648200"/>
                  </a:moveTo>
                  <a:lnTo>
                    <a:pt x="8305800" y="4648200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4648200"/>
                  </a:lnTo>
                  <a:close/>
                </a:path>
              </a:pathLst>
            </a:custGeom>
            <a:ln w="12700">
              <a:solidFill>
                <a:srgbClr val="0D2C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8236" y="1764537"/>
            <a:ext cx="7919084" cy="425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EF7E09"/>
              </a:buClr>
              <a:buSzPct val="78947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900" spc="-5" dirty="0">
                <a:latin typeface="Corbel"/>
                <a:cs typeface="Corbel"/>
              </a:rPr>
              <a:t>Use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following</a:t>
            </a:r>
            <a:r>
              <a:rPr sz="1900" spc="-6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CSS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media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query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syntax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for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calling</a:t>
            </a:r>
            <a:r>
              <a:rPr sz="1900" spc="-5" dirty="0">
                <a:latin typeface="Corbel"/>
                <a:cs typeface="Corbel"/>
              </a:rPr>
              <a:t> an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external</a:t>
            </a:r>
            <a:r>
              <a:rPr sz="1900" spc="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stylesheet:</a:t>
            </a:r>
            <a:endParaRPr sz="19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EF7E09"/>
              </a:buClr>
              <a:buFont typeface="Wingdings"/>
              <a:buChar char=""/>
            </a:pPr>
            <a:endParaRPr sz="1450">
              <a:latin typeface="Corbel"/>
              <a:cs typeface="Corbel"/>
            </a:endParaRPr>
          </a:p>
          <a:p>
            <a:pPr marL="332105" marR="5080" indent="-320040">
              <a:lnSpc>
                <a:spcPct val="80000"/>
              </a:lnSpc>
            </a:pPr>
            <a:r>
              <a:rPr sz="1900" b="1" spc="-10" dirty="0">
                <a:latin typeface="Corbel"/>
                <a:cs typeface="Corbel"/>
              </a:rPr>
              <a:t>&lt;link</a:t>
            </a:r>
            <a:r>
              <a:rPr sz="1900" b="1" spc="-5" dirty="0">
                <a:latin typeface="Corbel"/>
                <a:cs typeface="Corbel"/>
              </a:rPr>
              <a:t> rel='stylesheet'</a:t>
            </a:r>
            <a:r>
              <a:rPr sz="1900" b="1" spc="20" dirty="0">
                <a:latin typeface="Corbel"/>
                <a:cs typeface="Corbel"/>
              </a:rPr>
              <a:t> </a:t>
            </a:r>
            <a:r>
              <a:rPr sz="1900" b="1" spc="-10" dirty="0">
                <a:latin typeface="Corbel"/>
                <a:cs typeface="Corbel"/>
              </a:rPr>
              <a:t>media='screen</a:t>
            </a:r>
            <a:r>
              <a:rPr sz="1900" b="1" spc="40" dirty="0">
                <a:latin typeface="Corbel"/>
                <a:cs typeface="Corbel"/>
              </a:rPr>
              <a:t> </a:t>
            </a:r>
            <a:r>
              <a:rPr sz="1900" b="1" spc="-5" dirty="0">
                <a:latin typeface="Corbel"/>
                <a:cs typeface="Corbel"/>
              </a:rPr>
              <a:t>and</a:t>
            </a:r>
            <a:r>
              <a:rPr sz="1900" b="1" dirty="0">
                <a:latin typeface="Corbel"/>
                <a:cs typeface="Corbel"/>
              </a:rPr>
              <a:t> </a:t>
            </a:r>
            <a:r>
              <a:rPr sz="1900" b="1" spc="-5" dirty="0">
                <a:latin typeface="Corbel"/>
                <a:cs typeface="Corbel"/>
              </a:rPr>
              <a:t>(min-width:</a:t>
            </a:r>
            <a:r>
              <a:rPr sz="1900" b="1" spc="45" dirty="0">
                <a:latin typeface="Corbel"/>
                <a:cs typeface="Corbel"/>
              </a:rPr>
              <a:t> </a:t>
            </a:r>
            <a:r>
              <a:rPr sz="1900" b="1" spc="-20" dirty="0">
                <a:latin typeface="Corbel"/>
                <a:cs typeface="Corbel"/>
              </a:rPr>
              <a:t>320px)</a:t>
            </a:r>
            <a:r>
              <a:rPr sz="1900" b="1" dirty="0">
                <a:latin typeface="Corbel"/>
                <a:cs typeface="Corbel"/>
              </a:rPr>
              <a:t> </a:t>
            </a:r>
            <a:r>
              <a:rPr sz="1900" b="1" spc="-5" dirty="0">
                <a:latin typeface="Corbel"/>
                <a:cs typeface="Corbel"/>
              </a:rPr>
              <a:t>and</a:t>
            </a:r>
            <a:r>
              <a:rPr sz="1900" b="1" spc="15" dirty="0">
                <a:latin typeface="Corbel"/>
                <a:cs typeface="Corbel"/>
              </a:rPr>
              <a:t> </a:t>
            </a:r>
            <a:r>
              <a:rPr sz="1900" b="1" spc="-10" dirty="0">
                <a:latin typeface="Corbel"/>
                <a:cs typeface="Corbel"/>
              </a:rPr>
              <a:t>(max-width: </a:t>
            </a:r>
            <a:r>
              <a:rPr sz="1900" b="1" spc="-380" dirty="0">
                <a:latin typeface="Corbel"/>
                <a:cs typeface="Corbel"/>
              </a:rPr>
              <a:t> </a:t>
            </a:r>
            <a:r>
              <a:rPr sz="1900" b="1" spc="-10" dirty="0">
                <a:latin typeface="Corbel"/>
                <a:cs typeface="Corbel"/>
              </a:rPr>
              <a:t>480px)'</a:t>
            </a:r>
            <a:r>
              <a:rPr sz="1900" b="1" spc="-15" dirty="0">
                <a:latin typeface="Corbel"/>
                <a:cs typeface="Corbel"/>
              </a:rPr>
              <a:t> </a:t>
            </a:r>
            <a:r>
              <a:rPr sz="1900" b="1" spc="-5" dirty="0">
                <a:latin typeface="Corbel"/>
                <a:cs typeface="Corbel"/>
              </a:rPr>
              <a:t>href='css/phone.css'</a:t>
            </a:r>
            <a:r>
              <a:rPr sz="1900" b="1" spc="15" dirty="0">
                <a:latin typeface="Corbel"/>
                <a:cs typeface="Corbel"/>
              </a:rPr>
              <a:t> </a:t>
            </a:r>
            <a:r>
              <a:rPr sz="1900" b="1" spc="-5" dirty="0">
                <a:latin typeface="Corbel"/>
                <a:cs typeface="Corbel"/>
              </a:rPr>
              <a:t>/&gt;</a:t>
            </a:r>
            <a:endParaRPr sz="190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spcBef>
                <a:spcPts val="1370"/>
              </a:spcBef>
              <a:buClr>
                <a:srgbClr val="EF7E09"/>
              </a:buClr>
              <a:buSzPct val="78947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900" spc="-10" dirty="0">
                <a:latin typeface="Corbel"/>
                <a:cs typeface="Corbel"/>
              </a:rPr>
              <a:t>And</a:t>
            </a:r>
            <a:r>
              <a:rPr sz="1900" spc="-5" dirty="0">
                <a:latin typeface="Corbel"/>
                <a:cs typeface="Corbel"/>
              </a:rPr>
              <a:t> you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can control</a:t>
            </a:r>
            <a:r>
              <a:rPr sz="1900" spc="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css presentation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in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css file </a:t>
            </a:r>
            <a:r>
              <a:rPr sz="1900" spc="-10" dirty="0">
                <a:latin typeface="Corbel"/>
                <a:cs typeface="Corbel"/>
              </a:rPr>
              <a:t>too:</a:t>
            </a:r>
            <a:endParaRPr sz="1900">
              <a:latin typeface="Corbel"/>
              <a:cs typeface="Corbel"/>
            </a:endParaRPr>
          </a:p>
          <a:p>
            <a:pPr marL="439420">
              <a:lnSpc>
                <a:spcPts val="2050"/>
              </a:lnSpc>
              <a:spcBef>
                <a:spcPts val="1365"/>
              </a:spcBef>
            </a:pPr>
            <a:r>
              <a:rPr sz="1900" b="1" spc="-5" dirty="0">
                <a:latin typeface="Corbel"/>
                <a:cs typeface="Corbel"/>
              </a:rPr>
              <a:t>@media screen</a:t>
            </a:r>
            <a:r>
              <a:rPr sz="1900" b="1" spc="-25" dirty="0">
                <a:latin typeface="Corbel"/>
                <a:cs typeface="Corbel"/>
              </a:rPr>
              <a:t> </a:t>
            </a:r>
            <a:r>
              <a:rPr sz="1900" b="1" spc="-5" dirty="0">
                <a:latin typeface="Corbel"/>
                <a:cs typeface="Corbel"/>
              </a:rPr>
              <a:t>{</a:t>
            </a:r>
            <a:endParaRPr sz="1900">
              <a:latin typeface="Corbel"/>
              <a:cs typeface="Corbel"/>
            </a:endParaRPr>
          </a:p>
          <a:p>
            <a:pPr marL="1240790">
              <a:lnSpc>
                <a:spcPts val="1825"/>
              </a:lnSpc>
              <a:tabLst>
                <a:tab pos="1915795" algn="l"/>
              </a:tabLst>
            </a:pPr>
            <a:r>
              <a:rPr sz="1900" b="1" spc="-5" dirty="0">
                <a:latin typeface="Corbel"/>
                <a:cs typeface="Corbel"/>
              </a:rPr>
              <a:t>body	{</a:t>
            </a:r>
            <a:endParaRPr sz="1900">
              <a:latin typeface="Corbel"/>
              <a:cs typeface="Corbel"/>
            </a:endParaRPr>
          </a:p>
          <a:p>
            <a:pPr marL="2078989">
              <a:lnSpc>
                <a:spcPts val="1825"/>
              </a:lnSpc>
            </a:pPr>
            <a:r>
              <a:rPr sz="1900" b="1" spc="-5" dirty="0">
                <a:latin typeface="Corbel"/>
                <a:cs typeface="Corbel"/>
              </a:rPr>
              <a:t>width:</a:t>
            </a:r>
            <a:r>
              <a:rPr sz="1900" b="1" spc="-25" dirty="0">
                <a:latin typeface="Corbel"/>
                <a:cs typeface="Corbel"/>
              </a:rPr>
              <a:t> </a:t>
            </a:r>
            <a:r>
              <a:rPr sz="1900" b="1" spc="-20" dirty="0">
                <a:latin typeface="Corbel"/>
                <a:cs typeface="Corbel"/>
              </a:rPr>
              <a:t>75%;</a:t>
            </a:r>
            <a:endParaRPr sz="1900">
              <a:latin typeface="Corbel"/>
              <a:cs typeface="Corbel"/>
            </a:endParaRPr>
          </a:p>
          <a:p>
            <a:pPr marL="1685925">
              <a:lnSpc>
                <a:spcPts val="1825"/>
              </a:lnSpc>
            </a:pPr>
            <a:r>
              <a:rPr sz="1900" b="1" spc="-5" dirty="0">
                <a:latin typeface="Corbel"/>
                <a:cs typeface="Corbel"/>
              </a:rPr>
              <a:t>}</a:t>
            </a:r>
            <a:endParaRPr sz="1900">
              <a:latin typeface="Corbel"/>
              <a:cs typeface="Corbel"/>
            </a:endParaRPr>
          </a:p>
          <a:p>
            <a:pPr marL="1193800">
              <a:lnSpc>
                <a:spcPts val="2050"/>
              </a:lnSpc>
            </a:pPr>
            <a:r>
              <a:rPr sz="1900" b="1" spc="-5" dirty="0">
                <a:latin typeface="Corbel"/>
                <a:cs typeface="Corbel"/>
              </a:rPr>
              <a:t>}</a:t>
            </a:r>
            <a:endParaRPr sz="1900">
              <a:latin typeface="Corbel"/>
              <a:cs typeface="Corbel"/>
            </a:endParaRPr>
          </a:p>
          <a:p>
            <a:pPr marL="504825">
              <a:lnSpc>
                <a:spcPts val="2050"/>
              </a:lnSpc>
              <a:spcBef>
                <a:spcPts val="1370"/>
              </a:spcBef>
            </a:pPr>
            <a:r>
              <a:rPr sz="1900" b="1" spc="-5" dirty="0">
                <a:latin typeface="Corbel"/>
                <a:cs typeface="Corbel"/>
              </a:rPr>
              <a:t>@media</a:t>
            </a:r>
            <a:r>
              <a:rPr sz="1900" b="1" spc="-20" dirty="0">
                <a:latin typeface="Corbel"/>
                <a:cs typeface="Corbel"/>
              </a:rPr>
              <a:t> </a:t>
            </a:r>
            <a:r>
              <a:rPr sz="1900" b="1" spc="-5" dirty="0">
                <a:latin typeface="Corbel"/>
                <a:cs typeface="Corbel"/>
              </a:rPr>
              <a:t>print</a:t>
            </a:r>
            <a:r>
              <a:rPr sz="1900" b="1" spc="-15" dirty="0">
                <a:latin typeface="Corbel"/>
                <a:cs typeface="Corbel"/>
              </a:rPr>
              <a:t> </a:t>
            </a:r>
            <a:r>
              <a:rPr sz="1900" b="1" spc="-5" dirty="0">
                <a:latin typeface="Corbel"/>
                <a:cs typeface="Corbel"/>
              </a:rPr>
              <a:t>{</a:t>
            </a:r>
            <a:endParaRPr sz="1900">
              <a:latin typeface="Corbel"/>
              <a:cs typeface="Corbel"/>
            </a:endParaRPr>
          </a:p>
          <a:p>
            <a:pPr marL="1240790">
              <a:lnSpc>
                <a:spcPts val="1825"/>
              </a:lnSpc>
            </a:pPr>
            <a:r>
              <a:rPr sz="1900" b="1" spc="-10" dirty="0">
                <a:latin typeface="Corbel"/>
                <a:cs typeface="Corbel"/>
              </a:rPr>
              <a:t>body</a:t>
            </a:r>
            <a:r>
              <a:rPr sz="1900" b="1" spc="-25" dirty="0">
                <a:latin typeface="Corbel"/>
                <a:cs typeface="Corbel"/>
              </a:rPr>
              <a:t> </a:t>
            </a:r>
            <a:r>
              <a:rPr sz="1900" b="1" spc="-5" dirty="0">
                <a:latin typeface="Corbel"/>
                <a:cs typeface="Corbel"/>
              </a:rPr>
              <a:t>{</a:t>
            </a:r>
            <a:endParaRPr sz="1900">
              <a:latin typeface="Corbel"/>
              <a:cs typeface="Corbel"/>
            </a:endParaRPr>
          </a:p>
          <a:p>
            <a:pPr marL="2078989">
              <a:lnSpc>
                <a:spcPts val="1825"/>
              </a:lnSpc>
            </a:pPr>
            <a:r>
              <a:rPr sz="1900" b="1" spc="-10" dirty="0">
                <a:latin typeface="Corbel"/>
                <a:cs typeface="Corbel"/>
              </a:rPr>
              <a:t>width:</a:t>
            </a:r>
            <a:r>
              <a:rPr sz="1900" b="1" spc="-15" dirty="0">
                <a:latin typeface="Corbel"/>
                <a:cs typeface="Corbel"/>
              </a:rPr>
              <a:t> </a:t>
            </a:r>
            <a:r>
              <a:rPr sz="1900" b="1" spc="-10" dirty="0">
                <a:latin typeface="Corbel"/>
                <a:cs typeface="Corbel"/>
              </a:rPr>
              <a:t>100%;</a:t>
            </a:r>
            <a:endParaRPr sz="1900">
              <a:latin typeface="Corbel"/>
              <a:cs typeface="Corbel"/>
            </a:endParaRPr>
          </a:p>
          <a:p>
            <a:pPr marL="1733550">
              <a:lnSpc>
                <a:spcPts val="1825"/>
              </a:lnSpc>
            </a:pPr>
            <a:r>
              <a:rPr sz="1900" b="1" spc="-5" dirty="0">
                <a:latin typeface="Corbel"/>
                <a:cs typeface="Corbel"/>
              </a:rPr>
              <a:t>}</a:t>
            </a:r>
            <a:endParaRPr sz="1900">
              <a:latin typeface="Corbel"/>
              <a:cs typeface="Corbel"/>
            </a:endParaRPr>
          </a:p>
          <a:p>
            <a:pPr marL="1339850">
              <a:lnSpc>
                <a:spcPts val="2050"/>
              </a:lnSpc>
            </a:pPr>
            <a:r>
              <a:rPr sz="1900" b="1" spc="-5" dirty="0">
                <a:latin typeface="Corbel"/>
                <a:cs typeface="Corbel"/>
              </a:rPr>
              <a:t>}</a:t>
            </a:r>
            <a:endParaRPr sz="19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1532255"/>
            <a:chOff x="-6350" y="0"/>
            <a:chExt cx="9156700" cy="1532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47800"/>
              <a:ext cx="9144000" cy="731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1447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1447800"/>
            </a:xfrm>
            <a:custGeom>
              <a:avLst/>
              <a:gdLst/>
              <a:ahLst/>
              <a:cxnLst/>
              <a:rect l="l" t="t" r="r" b="b"/>
              <a:pathLst>
                <a:path w="9144000" h="1447800">
                  <a:moveTo>
                    <a:pt x="0" y="1447800"/>
                  </a:moveTo>
                  <a:lnTo>
                    <a:pt x="9144000" y="1447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12700">
              <a:solidFill>
                <a:srgbClr val="1755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1882" y="305765"/>
            <a:ext cx="6858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305" dirty="0">
                <a:latin typeface="Corbel"/>
                <a:cs typeface="Corbel"/>
              </a:rPr>
              <a:t>T</a:t>
            </a:r>
            <a:r>
              <a:rPr sz="4800" b="0" spc="-5" dirty="0">
                <a:latin typeface="Corbel"/>
                <a:cs typeface="Corbel"/>
              </a:rPr>
              <a:t>opic</a:t>
            </a:r>
            <a:r>
              <a:rPr sz="4800" b="0" dirty="0">
                <a:latin typeface="Corbel"/>
                <a:cs typeface="Corbel"/>
              </a:rPr>
              <a:t>s</a:t>
            </a:r>
            <a:r>
              <a:rPr sz="4800" b="0" spc="-215" dirty="0">
                <a:latin typeface="Corbel"/>
                <a:cs typeface="Corbel"/>
              </a:rPr>
              <a:t> </a:t>
            </a:r>
            <a:r>
              <a:rPr sz="4800" b="0" dirty="0">
                <a:latin typeface="Corbel"/>
                <a:cs typeface="Corbel"/>
              </a:rPr>
              <a:t>Going</a:t>
            </a:r>
            <a:r>
              <a:rPr sz="4800" b="0" spc="-5" dirty="0">
                <a:latin typeface="Corbel"/>
                <a:cs typeface="Corbel"/>
              </a:rPr>
              <a:t> t</a:t>
            </a:r>
            <a:r>
              <a:rPr sz="4800" b="0" dirty="0">
                <a:latin typeface="Corbel"/>
                <a:cs typeface="Corbel"/>
              </a:rPr>
              <a:t>o</a:t>
            </a:r>
            <a:r>
              <a:rPr sz="4800" b="0" spc="15" dirty="0">
                <a:latin typeface="Corbel"/>
                <a:cs typeface="Corbel"/>
              </a:rPr>
              <a:t> </a:t>
            </a:r>
            <a:r>
              <a:rPr sz="4800" b="0" dirty="0">
                <a:latin typeface="Corbel"/>
                <a:cs typeface="Corbel"/>
              </a:rPr>
              <a:t>be</a:t>
            </a:r>
            <a:r>
              <a:rPr sz="4800" b="0" spc="-190" dirty="0">
                <a:latin typeface="Corbel"/>
                <a:cs typeface="Corbel"/>
              </a:rPr>
              <a:t> </a:t>
            </a:r>
            <a:r>
              <a:rPr sz="4800" b="0" spc="-5" dirty="0">
                <a:latin typeface="Corbel"/>
                <a:cs typeface="Corbel"/>
              </a:rPr>
              <a:t>Covered</a:t>
            </a:r>
            <a:endParaRPr sz="480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8036" y="1656975"/>
            <a:ext cx="4175760" cy="4737735"/>
            <a:chOff x="288036" y="1656975"/>
            <a:chExt cx="4175760" cy="47377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189" y="1656975"/>
              <a:ext cx="4126221" cy="47373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036" y="1674875"/>
              <a:ext cx="4175760" cy="40050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0" y="1676399"/>
              <a:ext cx="4038600" cy="46482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81000" y="1676400"/>
            <a:ext cx="4038600" cy="4648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359410" indent="-305435">
              <a:lnSpc>
                <a:spcPct val="100000"/>
              </a:lnSpc>
              <a:spcBef>
                <a:spcPts val="600"/>
              </a:spcBef>
              <a:buSzPct val="80555"/>
              <a:buFont typeface="Wingdings"/>
              <a:buChar char=""/>
              <a:tabLst>
                <a:tab pos="359410" algn="l"/>
                <a:tab pos="360045" algn="l"/>
              </a:tabLst>
            </a:pPr>
            <a:r>
              <a:rPr sz="1800" b="1" spc="-5" dirty="0">
                <a:latin typeface="Corbel"/>
                <a:cs typeface="Corbel"/>
              </a:rPr>
              <a:t>Meaning</a:t>
            </a:r>
            <a:r>
              <a:rPr sz="1800" b="1" spc="-2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of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Responsive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"/>
            </a:pPr>
            <a:endParaRPr sz="1750">
              <a:latin typeface="Corbel"/>
              <a:cs typeface="Corbel"/>
            </a:endParaRPr>
          </a:p>
          <a:p>
            <a:pPr marL="337820" marR="381635" indent="-283845">
              <a:lnSpc>
                <a:spcPct val="100000"/>
              </a:lnSpc>
              <a:buSzPct val="80555"/>
              <a:buFont typeface="Wingdings"/>
              <a:buChar char=""/>
              <a:tabLst>
                <a:tab pos="347345" algn="l"/>
                <a:tab pos="347980" algn="l"/>
              </a:tabLst>
            </a:pPr>
            <a:r>
              <a:rPr sz="1800" b="1" dirty="0">
                <a:latin typeface="Corbel"/>
                <a:cs typeface="Corbel"/>
              </a:rPr>
              <a:t>What is</a:t>
            </a:r>
            <a:r>
              <a:rPr sz="1800" b="1" spc="-7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A </a:t>
            </a:r>
            <a:r>
              <a:rPr sz="1800" b="1" spc="-40" dirty="0">
                <a:latin typeface="Corbel"/>
                <a:cs typeface="Corbel"/>
              </a:rPr>
              <a:t>R</a:t>
            </a:r>
            <a:r>
              <a:rPr sz="1800" b="1" dirty="0">
                <a:latin typeface="Corbel"/>
                <a:cs typeface="Corbel"/>
              </a:rPr>
              <a:t>esponsive</a:t>
            </a:r>
            <a:r>
              <a:rPr sz="1800" b="1" spc="-85" dirty="0">
                <a:latin typeface="Corbel"/>
                <a:cs typeface="Corbel"/>
              </a:rPr>
              <a:t> </a:t>
            </a:r>
            <a:r>
              <a:rPr sz="1800" b="1" spc="-55" dirty="0">
                <a:latin typeface="Corbel"/>
                <a:cs typeface="Corbel"/>
              </a:rPr>
              <a:t>W</a:t>
            </a:r>
            <a:r>
              <a:rPr sz="1800" b="1" dirty="0">
                <a:latin typeface="Corbel"/>
                <a:cs typeface="Corbel"/>
              </a:rPr>
              <a:t>eb</a:t>
            </a:r>
            <a:r>
              <a:rPr sz="1800" b="1" spc="-2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Desi</a:t>
            </a:r>
            <a:r>
              <a:rPr sz="1800" b="1" spc="-10" dirty="0">
                <a:latin typeface="Corbel"/>
                <a:cs typeface="Corbel"/>
              </a:rPr>
              <a:t>g</a:t>
            </a:r>
            <a:r>
              <a:rPr sz="1800" b="1" dirty="0">
                <a:latin typeface="Corbel"/>
                <a:cs typeface="Corbel"/>
              </a:rPr>
              <a:t>n  </a:t>
            </a:r>
            <a:r>
              <a:rPr sz="1800" b="1" spc="-15" dirty="0">
                <a:latin typeface="Corbel"/>
                <a:cs typeface="Corbel"/>
              </a:rPr>
              <a:t>(RWD)?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"/>
            </a:pPr>
            <a:endParaRPr sz="1750">
              <a:latin typeface="Corbel"/>
              <a:cs typeface="Corbel"/>
            </a:endParaRPr>
          </a:p>
          <a:p>
            <a:pPr marL="337820" marR="720090" indent="-283845">
              <a:lnSpc>
                <a:spcPct val="100000"/>
              </a:lnSpc>
              <a:buSzPct val="80555"/>
              <a:buFont typeface="Wingdings"/>
              <a:buChar char=""/>
              <a:tabLst>
                <a:tab pos="347345" algn="l"/>
                <a:tab pos="347980" algn="l"/>
              </a:tabLst>
            </a:pPr>
            <a:r>
              <a:rPr sz="1800" b="1" dirty="0">
                <a:latin typeface="Corbel"/>
                <a:cs typeface="Corbel"/>
              </a:rPr>
              <a:t>What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is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the </a:t>
            </a:r>
            <a:r>
              <a:rPr sz="1800" b="1" dirty="0">
                <a:latin typeface="Corbel"/>
                <a:cs typeface="Corbel"/>
              </a:rPr>
              <a:t>Need </a:t>
            </a:r>
            <a:r>
              <a:rPr sz="1800" b="1" spc="-5" dirty="0">
                <a:latin typeface="Corbel"/>
                <a:cs typeface="Corbel"/>
              </a:rPr>
              <a:t>to</a:t>
            </a:r>
            <a:r>
              <a:rPr sz="1800" b="1" spc="-7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Construct </a:t>
            </a:r>
            <a:r>
              <a:rPr sz="1800" b="1" spc="-35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Responsive</a:t>
            </a:r>
            <a:r>
              <a:rPr sz="1800" b="1" spc="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Designs?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"/>
            </a:pPr>
            <a:endParaRPr sz="1750">
              <a:latin typeface="Corbel"/>
              <a:cs typeface="Corbel"/>
            </a:endParaRPr>
          </a:p>
          <a:p>
            <a:pPr marL="359410" indent="-305435">
              <a:lnSpc>
                <a:spcPct val="100000"/>
              </a:lnSpc>
              <a:buSzPct val="80555"/>
              <a:buFont typeface="Wingdings"/>
              <a:buChar char=""/>
              <a:tabLst>
                <a:tab pos="359410" algn="l"/>
                <a:tab pos="360045" algn="l"/>
              </a:tabLst>
            </a:pPr>
            <a:r>
              <a:rPr sz="1800" b="1" spc="-10" dirty="0">
                <a:latin typeface="Corbel"/>
                <a:cs typeface="Corbel"/>
              </a:rPr>
              <a:t>B</a:t>
            </a:r>
            <a:r>
              <a:rPr sz="1800" b="1" dirty="0">
                <a:latin typeface="Corbel"/>
                <a:cs typeface="Corbel"/>
              </a:rPr>
              <a:t>asics of</a:t>
            </a:r>
            <a:r>
              <a:rPr sz="1800" b="1" spc="5" dirty="0">
                <a:latin typeface="Corbel"/>
                <a:cs typeface="Corbel"/>
              </a:rPr>
              <a:t> </a:t>
            </a:r>
            <a:r>
              <a:rPr sz="1800" b="1" spc="-40" dirty="0">
                <a:latin typeface="Corbel"/>
                <a:cs typeface="Corbel"/>
              </a:rPr>
              <a:t>R</a:t>
            </a:r>
            <a:r>
              <a:rPr sz="1800" b="1" dirty="0">
                <a:latin typeface="Corbel"/>
                <a:cs typeface="Corbel"/>
              </a:rPr>
              <a:t>esponsive</a:t>
            </a:r>
            <a:r>
              <a:rPr sz="1800" b="1" spc="-95" dirty="0">
                <a:latin typeface="Corbel"/>
                <a:cs typeface="Corbel"/>
              </a:rPr>
              <a:t> </a:t>
            </a:r>
            <a:r>
              <a:rPr sz="1800" b="1" spc="-55" dirty="0">
                <a:latin typeface="Corbel"/>
                <a:cs typeface="Corbel"/>
              </a:rPr>
              <a:t>W</a:t>
            </a:r>
            <a:r>
              <a:rPr sz="1800" b="1" dirty="0">
                <a:latin typeface="Corbel"/>
                <a:cs typeface="Corbel"/>
              </a:rPr>
              <a:t>eb</a:t>
            </a:r>
            <a:r>
              <a:rPr sz="1800" b="1" spc="-1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Desi</a:t>
            </a:r>
            <a:r>
              <a:rPr sz="1800" b="1" spc="-10" dirty="0">
                <a:latin typeface="Corbel"/>
                <a:cs typeface="Corbel"/>
              </a:rPr>
              <a:t>g</a:t>
            </a:r>
            <a:r>
              <a:rPr sz="1800" b="1" dirty="0">
                <a:latin typeface="Corbel"/>
                <a:cs typeface="Corbel"/>
              </a:rPr>
              <a:t>n</a:t>
            </a:r>
            <a:r>
              <a:rPr sz="1800" b="1" spc="-10" dirty="0">
                <a:latin typeface="Corbel"/>
                <a:cs typeface="Corbel"/>
              </a:rPr>
              <a:t>i</a:t>
            </a:r>
            <a:r>
              <a:rPr sz="1800" b="1" dirty="0">
                <a:latin typeface="Corbel"/>
                <a:cs typeface="Corbel"/>
              </a:rPr>
              <a:t>ng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"/>
            </a:pPr>
            <a:endParaRPr sz="1750">
              <a:latin typeface="Corbel"/>
              <a:cs typeface="Corbel"/>
            </a:endParaRPr>
          </a:p>
          <a:p>
            <a:pPr marL="386715" marR="755015" indent="-332740">
              <a:lnSpc>
                <a:spcPct val="100000"/>
              </a:lnSpc>
              <a:buSzPct val="80555"/>
              <a:buFont typeface="Wingdings"/>
              <a:buChar char=""/>
              <a:tabLst>
                <a:tab pos="359410" algn="l"/>
                <a:tab pos="360045" algn="l"/>
              </a:tabLst>
            </a:pPr>
            <a:r>
              <a:rPr sz="1800" b="1" spc="-5" dirty="0">
                <a:latin typeface="Corbel"/>
                <a:cs typeface="Corbel"/>
              </a:rPr>
              <a:t>Essentials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to</a:t>
            </a:r>
            <a:r>
              <a:rPr sz="1800" b="1" spc="-7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Create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your</a:t>
            </a:r>
            <a:r>
              <a:rPr sz="1800" b="1" spc="-1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First </a:t>
            </a:r>
            <a:r>
              <a:rPr sz="1800" b="1" spc="-355" dirty="0">
                <a:latin typeface="Corbel"/>
                <a:cs typeface="Corbel"/>
              </a:rPr>
              <a:t> </a:t>
            </a:r>
            <a:r>
              <a:rPr sz="1800" b="1" spc="-40" dirty="0">
                <a:latin typeface="Corbel"/>
                <a:cs typeface="Corbel"/>
              </a:rPr>
              <a:t>R</a:t>
            </a:r>
            <a:r>
              <a:rPr sz="1800" b="1" dirty="0">
                <a:latin typeface="Corbel"/>
                <a:cs typeface="Corbel"/>
              </a:rPr>
              <a:t>esponsive</a:t>
            </a:r>
            <a:r>
              <a:rPr sz="1800" b="1" spc="-95" dirty="0">
                <a:latin typeface="Corbel"/>
                <a:cs typeface="Corbel"/>
              </a:rPr>
              <a:t> </a:t>
            </a:r>
            <a:r>
              <a:rPr sz="1800" b="1" spc="-55" dirty="0">
                <a:latin typeface="Corbel"/>
                <a:cs typeface="Corbel"/>
              </a:rPr>
              <a:t>W</a:t>
            </a:r>
            <a:r>
              <a:rPr sz="1800" b="1" dirty="0">
                <a:latin typeface="Corbel"/>
                <a:cs typeface="Corbel"/>
              </a:rPr>
              <a:t>ebsite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"/>
            </a:pPr>
            <a:endParaRPr sz="1750">
              <a:latin typeface="Corbel"/>
              <a:cs typeface="Corbel"/>
            </a:endParaRPr>
          </a:p>
          <a:p>
            <a:pPr marL="396240" indent="-341630">
              <a:lnSpc>
                <a:spcPct val="100000"/>
              </a:lnSpc>
              <a:buSzPct val="80555"/>
              <a:buFont typeface="Wingdings"/>
              <a:buChar char=""/>
              <a:tabLst>
                <a:tab pos="395605" algn="l"/>
                <a:tab pos="396240" algn="l"/>
              </a:tabLst>
            </a:pPr>
            <a:r>
              <a:rPr sz="1800" b="1" spc="-5" dirty="0">
                <a:latin typeface="Corbel"/>
                <a:cs typeface="Corbel"/>
              </a:rPr>
              <a:t>Advantages</a:t>
            </a:r>
            <a:r>
              <a:rPr sz="1800" b="1" spc="-1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of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RWD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29200" y="6332374"/>
            <a:ext cx="40034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rbel"/>
                <a:cs typeface="Corbel"/>
              </a:rPr>
              <a:t>Can</a:t>
            </a:r>
            <a:r>
              <a:rPr sz="1500" b="1" spc="-15" dirty="0">
                <a:latin typeface="Corbel"/>
                <a:cs typeface="Corbel"/>
              </a:rPr>
              <a:t> </a:t>
            </a:r>
            <a:r>
              <a:rPr sz="1500" b="1" dirty="0">
                <a:latin typeface="Corbel"/>
                <a:cs typeface="Corbel"/>
              </a:rPr>
              <a:t>send</a:t>
            </a:r>
            <a:r>
              <a:rPr sz="1500" b="1" spc="15" dirty="0">
                <a:latin typeface="Corbel"/>
                <a:cs typeface="Corbel"/>
              </a:rPr>
              <a:t> </a:t>
            </a:r>
            <a:r>
              <a:rPr sz="1500" b="1" spc="-5" dirty="0">
                <a:latin typeface="Corbel"/>
                <a:cs typeface="Corbel"/>
              </a:rPr>
              <a:t>feedback at:</a:t>
            </a:r>
            <a:r>
              <a:rPr lang="en-IN" sz="1500" b="1" spc="5" dirty="0">
                <a:latin typeface="Corbel"/>
                <a:cs typeface="Corbel"/>
              </a:rPr>
              <a:t> </a:t>
            </a:r>
            <a:r>
              <a:rPr lang="en-IN" sz="16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</a:rPr>
              <a:t>info@</a:t>
            </a:r>
            <a:r>
              <a:rPr lang="en-IN" sz="1600" dirty="0">
                <a:solidFill>
                  <a:srgbClr val="555555"/>
                </a:solidFill>
                <a:latin typeface="Times New Roman" panose="02020603050405020304" pitchFamily="18" charset="0"/>
              </a:rPr>
              <a:t>firetech</a:t>
            </a:r>
            <a:r>
              <a:rPr lang="en-IN" sz="16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</a:rPr>
              <a:t>.com</a:t>
            </a:r>
            <a:endParaRPr sz="1500" dirty="0">
              <a:latin typeface="Corbel"/>
              <a:cs typeface="Corbe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0" y="1676400"/>
            <a:ext cx="4314571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525905"/>
            <a:chOff x="0" y="0"/>
            <a:chExt cx="9144000" cy="1525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2146"/>
              <a:ext cx="9144000" cy="1033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447800"/>
              <a:ext cx="9144000" cy="34290"/>
            </a:xfrm>
            <a:custGeom>
              <a:avLst/>
              <a:gdLst/>
              <a:ahLst/>
              <a:cxnLst/>
              <a:rect l="l" t="t" r="r" b="b"/>
              <a:pathLst>
                <a:path w="9144000" h="34290">
                  <a:moveTo>
                    <a:pt x="0" y="33782"/>
                  </a:moveTo>
                  <a:lnTo>
                    <a:pt x="9144000" y="3378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37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1433830"/>
            </a:xfrm>
            <a:custGeom>
              <a:avLst/>
              <a:gdLst/>
              <a:ahLst/>
              <a:cxnLst/>
              <a:rect l="l" t="t" r="r" b="b"/>
              <a:pathLst>
                <a:path w="9144000" h="1433830">
                  <a:moveTo>
                    <a:pt x="9144000" y="0"/>
                  </a:moveTo>
                  <a:lnTo>
                    <a:pt x="0" y="0"/>
                  </a:lnTo>
                  <a:lnTo>
                    <a:pt x="0" y="1433702"/>
                  </a:lnTo>
                  <a:lnTo>
                    <a:pt x="9144000" y="143370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13387" y="1961776"/>
            <a:ext cx="8404860" cy="4204335"/>
            <a:chOff x="413387" y="1961776"/>
            <a:chExt cx="8404860" cy="42043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87" y="1961776"/>
              <a:ext cx="8317225" cy="42039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291" y="1973580"/>
              <a:ext cx="8386572" cy="37825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" y="1981200"/>
              <a:ext cx="8229600" cy="41148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7200" y="1981200"/>
            <a:ext cx="8229600" cy="4114800"/>
          </a:xfrm>
          <a:prstGeom prst="rect">
            <a:avLst/>
          </a:prstGeom>
          <a:ln w="12700">
            <a:solidFill>
              <a:srgbClr val="0D2C3D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493395" indent="-320675">
              <a:lnSpc>
                <a:spcPct val="100000"/>
              </a:lnSpc>
              <a:spcBef>
                <a:spcPts val="595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493395" algn="l"/>
                <a:tab pos="494030" algn="l"/>
              </a:tabLst>
            </a:pPr>
            <a:r>
              <a:rPr sz="2000" spc="-5" dirty="0">
                <a:latin typeface="Corbel"/>
                <a:cs typeface="Corbel"/>
              </a:rPr>
              <a:t>Likewise,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you</a:t>
            </a:r>
            <a:r>
              <a:rPr sz="2000" spc="-5" dirty="0">
                <a:latin typeface="Corbel"/>
                <a:cs typeface="Corbel"/>
              </a:rPr>
              <a:t> can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use</a:t>
            </a:r>
            <a:r>
              <a:rPr sz="2000" dirty="0">
                <a:latin typeface="Corbel"/>
                <a:cs typeface="Corbel"/>
              </a:rPr>
              <a:t> more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advanced</a:t>
            </a:r>
            <a:r>
              <a:rPr sz="2000" spc="-9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CSS media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queries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like: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493395" marR="109855" indent="-320040">
              <a:lnSpc>
                <a:spcPct val="100000"/>
              </a:lnSpc>
            </a:pPr>
            <a:r>
              <a:rPr sz="2000" b="1" spc="-5" dirty="0">
                <a:latin typeface="Corbel"/>
                <a:cs typeface="Corbel"/>
              </a:rPr>
              <a:t>@media </a:t>
            </a:r>
            <a:r>
              <a:rPr sz="2000" b="1" dirty="0">
                <a:latin typeface="Corbel"/>
                <a:cs typeface="Corbel"/>
              </a:rPr>
              <a:t>all and </a:t>
            </a:r>
            <a:r>
              <a:rPr sz="2000" b="1" spc="-5" dirty="0">
                <a:latin typeface="Corbel"/>
                <a:cs typeface="Corbel"/>
              </a:rPr>
              <a:t>(max-width: </a:t>
            </a:r>
            <a:r>
              <a:rPr sz="2000" b="1" spc="-10" dirty="0">
                <a:latin typeface="Corbel"/>
                <a:cs typeface="Corbel"/>
              </a:rPr>
              <a:t>699px) </a:t>
            </a:r>
            <a:r>
              <a:rPr sz="2000" b="1" dirty="0">
                <a:latin typeface="Corbel"/>
                <a:cs typeface="Corbel"/>
              </a:rPr>
              <a:t>and </a:t>
            </a:r>
            <a:r>
              <a:rPr sz="2000" b="1" spc="-5" dirty="0">
                <a:latin typeface="Corbel"/>
                <a:cs typeface="Corbel"/>
              </a:rPr>
              <a:t>(min-width: </a:t>
            </a:r>
            <a:r>
              <a:rPr sz="2000" b="1" spc="-15" dirty="0">
                <a:latin typeface="Corbel"/>
                <a:cs typeface="Corbel"/>
              </a:rPr>
              <a:t>520px), </a:t>
            </a:r>
            <a:r>
              <a:rPr sz="2000" b="1" spc="-5" dirty="0">
                <a:latin typeface="Corbel"/>
                <a:cs typeface="Corbel"/>
              </a:rPr>
              <a:t>(min-width: </a:t>
            </a:r>
            <a:r>
              <a:rPr sz="2000" b="1" spc="-40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1151px)</a:t>
            </a:r>
            <a:endParaRPr sz="2000">
              <a:latin typeface="Corbel"/>
              <a:cs typeface="Corbel"/>
            </a:endParaRPr>
          </a:p>
          <a:p>
            <a:pPr marL="223520">
              <a:lnSpc>
                <a:spcPct val="100000"/>
              </a:lnSpc>
            </a:pPr>
            <a:r>
              <a:rPr sz="2000" b="1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539115">
              <a:lnSpc>
                <a:spcPct val="100000"/>
              </a:lnSpc>
            </a:pPr>
            <a:r>
              <a:rPr sz="2000" b="1" spc="-5" dirty="0">
                <a:latin typeface="Corbel"/>
                <a:cs typeface="Corbel"/>
              </a:rPr>
              <a:t>body</a:t>
            </a:r>
            <a:r>
              <a:rPr sz="2000" b="1" spc="-35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1272540">
              <a:lnSpc>
                <a:spcPct val="100000"/>
              </a:lnSpc>
            </a:pPr>
            <a:r>
              <a:rPr sz="2000" b="1" spc="-5" dirty="0">
                <a:latin typeface="Corbel"/>
                <a:cs typeface="Corbel"/>
              </a:rPr>
              <a:t>background:</a:t>
            </a:r>
            <a:r>
              <a:rPr sz="2000" b="1" spc="-40" dirty="0">
                <a:latin typeface="Corbel"/>
                <a:cs typeface="Corbel"/>
              </a:rPr>
              <a:t> </a:t>
            </a:r>
            <a:r>
              <a:rPr sz="2000" b="1" spc="-10" dirty="0">
                <a:latin typeface="Corbel"/>
                <a:cs typeface="Corbel"/>
              </a:rPr>
              <a:t>#ccc;</a:t>
            </a:r>
            <a:endParaRPr sz="2000">
              <a:latin typeface="Corbel"/>
              <a:cs typeface="Corbel"/>
            </a:endParaRPr>
          </a:p>
          <a:p>
            <a:pPr marL="643255">
              <a:lnSpc>
                <a:spcPct val="100000"/>
              </a:lnSpc>
            </a:pPr>
            <a:r>
              <a:rPr sz="2000" b="1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 marL="328930">
              <a:lnSpc>
                <a:spcPct val="100000"/>
              </a:lnSpc>
            </a:pPr>
            <a:r>
              <a:rPr sz="2000" b="1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6350" y="0"/>
            <a:ext cx="9156700" cy="1527810"/>
            <a:chOff x="-6350" y="0"/>
            <a:chExt cx="9156700" cy="15278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447800"/>
              <a:ext cx="9144000" cy="731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9144000" cy="1447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0"/>
              <a:ext cx="9144000" cy="1447800"/>
            </a:xfrm>
            <a:custGeom>
              <a:avLst/>
              <a:gdLst/>
              <a:ahLst/>
              <a:cxnLst/>
              <a:rect l="l" t="t" r="r" b="b"/>
              <a:pathLst>
                <a:path w="9144000" h="1447800">
                  <a:moveTo>
                    <a:pt x="0" y="1447800"/>
                  </a:moveTo>
                  <a:lnTo>
                    <a:pt x="9144000" y="1447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12700">
              <a:solidFill>
                <a:srgbClr val="1755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25" y="333375"/>
              <a:ext cx="5314950" cy="657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323850"/>
            <a:ext cx="5229225" cy="7334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3387" y="1961777"/>
            <a:ext cx="8334375" cy="3823335"/>
            <a:chOff x="413387" y="1961777"/>
            <a:chExt cx="8334375" cy="38233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87" y="1961777"/>
              <a:ext cx="8241025" cy="38229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916" y="1973580"/>
              <a:ext cx="8276844" cy="37612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981200"/>
              <a:ext cx="8153400" cy="3733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" y="1981200"/>
              <a:ext cx="8153400" cy="3733800"/>
            </a:xfrm>
            <a:custGeom>
              <a:avLst/>
              <a:gdLst/>
              <a:ahLst/>
              <a:cxnLst/>
              <a:rect l="l" t="t" r="r" b="b"/>
              <a:pathLst>
                <a:path w="8153400" h="3733800">
                  <a:moveTo>
                    <a:pt x="0" y="3733800"/>
                  </a:moveTo>
                  <a:lnTo>
                    <a:pt x="8153400" y="37338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3733800"/>
                  </a:lnTo>
                  <a:close/>
                </a:path>
              </a:pathLst>
            </a:custGeom>
            <a:ln w="12700">
              <a:solidFill>
                <a:srgbClr val="0D2C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8236" y="2043430"/>
            <a:ext cx="789432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120014" indent="-32004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dirty="0">
                <a:latin typeface="Corbel"/>
                <a:cs typeface="Corbel"/>
              </a:rPr>
              <a:t>Grids are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simplest, </a:t>
            </a:r>
            <a:r>
              <a:rPr sz="2000" spc="-5" dirty="0">
                <a:latin typeface="Corbel"/>
                <a:cs typeface="Corbel"/>
              </a:rPr>
              <a:t>strongest, </a:t>
            </a:r>
            <a:r>
              <a:rPr sz="2000" dirty="0">
                <a:latin typeface="Corbel"/>
                <a:cs typeface="Corbel"/>
              </a:rPr>
              <a:t>and </a:t>
            </a:r>
            <a:r>
              <a:rPr sz="2000" spc="-5" dirty="0">
                <a:latin typeface="Corbel"/>
                <a:cs typeface="Corbel"/>
              </a:rPr>
              <a:t>quick </a:t>
            </a:r>
            <a:r>
              <a:rPr sz="2000" dirty="0">
                <a:latin typeface="Corbel"/>
                <a:cs typeface="Corbel"/>
              </a:rPr>
              <a:t>way </a:t>
            </a:r>
            <a:r>
              <a:rPr sz="2000" spc="-5" dirty="0">
                <a:latin typeface="Corbel"/>
                <a:cs typeface="Corbel"/>
              </a:rPr>
              <a:t>to create </a:t>
            </a:r>
            <a:r>
              <a:rPr sz="2000" dirty="0">
                <a:latin typeface="Corbel"/>
                <a:cs typeface="Corbel"/>
              </a:rPr>
              <a:t>page layouts.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grid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 </a:t>
            </a:r>
            <a:r>
              <a:rPr sz="2000" spc="-5" dirty="0">
                <a:latin typeface="Corbel"/>
                <a:cs typeface="Corbel"/>
              </a:rPr>
              <a:t>set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number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“columns”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intervening</a:t>
            </a:r>
            <a:r>
              <a:rPr sz="2000" spc="38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“gutters”</a:t>
            </a:r>
            <a:endParaRPr sz="2000">
              <a:latin typeface="Corbel"/>
              <a:cs typeface="Corbel"/>
            </a:endParaRPr>
          </a:p>
          <a:p>
            <a:pPr marL="33210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(margins)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inside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5" dirty="0">
                <a:latin typeface="Corbel"/>
                <a:cs typeface="Corbel"/>
              </a:rPr>
              <a:t>“container”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with any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width and</a:t>
            </a:r>
            <a:r>
              <a:rPr sz="2000" spc="-10" dirty="0">
                <a:latin typeface="Corbel"/>
                <a:cs typeface="Corbel"/>
              </a:rPr>
              <a:t> flexibility.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dirty="0">
                <a:latin typeface="Corbel"/>
                <a:cs typeface="Corbel"/>
              </a:rPr>
              <a:t>It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gives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feeling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considered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organization</a:t>
            </a:r>
            <a:r>
              <a:rPr sz="2000" spc="-5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one’s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website.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"/>
            </a:pPr>
            <a:endParaRPr sz="1950">
              <a:latin typeface="Corbel"/>
              <a:cs typeface="Corbel"/>
            </a:endParaRPr>
          </a:p>
          <a:p>
            <a:pPr marL="332105" marR="508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b="1" dirty="0">
                <a:latin typeface="Corbel"/>
                <a:cs typeface="Corbel"/>
              </a:rPr>
              <a:t>In</a:t>
            </a:r>
            <a:r>
              <a:rPr sz="2000" b="1" spc="-1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the</a:t>
            </a:r>
            <a:r>
              <a:rPr sz="2000" b="1" spc="1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words</a:t>
            </a:r>
            <a:r>
              <a:rPr sz="2000" b="1" spc="1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of</a:t>
            </a:r>
            <a:r>
              <a:rPr sz="2000" b="1" spc="-3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Josef</a:t>
            </a:r>
            <a:r>
              <a:rPr sz="2000" b="1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Muller</a:t>
            </a:r>
            <a:r>
              <a:rPr sz="2000" b="1" dirty="0">
                <a:latin typeface="Corbel"/>
                <a:cs typeface="Corbel"/>
              </a:rPr>
              <a:t> Brockmann</a:t>
            </a:r>
            <a:r>
              <a:rPr sz="2000" dirty="0">
                <a:latin typeface="Corbel"/>
                <a:cs typeface="Corbel"/>
              </a:rPr>
              <a:t>,”</a:t>
            </a:r>
            <a:r>
              <a:rPr sz="2000" spc="-15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grid </a:t>
            </a:r>
            <a:r>
              <a:rPr sz="2000" spc="-5" dirty="0">
                <a:latin typeface="Corbel"/>
                <a:cs typeface="Corbel"/>
              </a:rPr>
              <a:t>system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aid,</a:t>
            </a:r>
            <a:r>
              <a:rPr sz="2000" spc="-5" dirty="0">
                <a:latin typeface="Corbel"/>
                <a:cs typeface="Corbel"/>
              </a:rPr>
              <a:t> not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 guarantee. It permits a </a:t>
            </a:r>
            <a:r>
              <a:rPr sz="2000" spc="-5" dirty="0">
                <a:latin typeface="Corbel"/>
                <a:cs typeface="Corbel"/>
              </a:rPr>
              <a:t>number of </a:t>
            </a:r>
            <a:r>
              <a:rPr sz="2000" dirty="0">
                <a:latin typeface="Corbel"/>
                <a:cs typeface="Corbel"/>
              </a:rPr>
              <a:t>possible </a:t>
            </a:r>
            <a:r>
              <a:rPr sz="2000" spc="-5" dirty="0">
                <a:latin typeface="Corbel"/>
                <a:cs typeface="Corbel"/>
              </a:rPr>
              <a:t>uses </a:t>
            </a:r>
            <a:r>
              <a:rPr sz="2000" dirty="0">
                <a:latin typeface="Corbel"/>
                <a:cs typeface="Corbel"/>
              </a:rPr>
              <a:t>and each designer </a:t>
            </a:r>
            <a:r>
              <a:rPr sz="2000" spc="-5" dirty="0">
                <a:latin typeface="Corbel"/>
                <a:cs typeface="Corbel"/>
              </a:rPr>
              <a:t>can </a:t>
            </a:r>
            <a:r>
              <a:rPr sz="2000" dirty="0">
                <a:latin typeface="Corbel"/>
                <a:cs typeface="Corbel"/>
              </a:rPr>
              <a:t> look for a </a:t>
            </a:r>
            <a:r>
              <a:rPr sz="2000" spc="-5" dirty="0">
                <a:latin typeface="Corbel"/>
                <a:cs typeface="Corbel"/>
              </a:rPr>
              <a:t>solution </a:t>
            </a:r>
            <a:r>
              <a:rPr sz="2000" dirty="0">
                <a:latin typeface="Corbel"/>
                <a:cs typeface="Corbel"/>
              </a:rPr>
              <a:t>appropriate </a:t>
            </a:r>
            <a:r>
              <a:rPr sz="2000" spc="-5" dirty="0">
                <a:latin typeface="Corbel"/>
                <a:cs typeface="Corbel"/>
              </a:rPr>
              <a:t>to his </a:t>
            </a:r>
            <a:r>
              <a:rPr sz="2000" dirty="0">
                <a:latin typeface="Corbel"/>
                <a:cs typeface="Corbel"/>
              </a:rPr>
              <a:t>personal </a:t>
            </a:r>
            <a:r>
              <a:rPr sz="2000" spc="-5" dirty="0">
                <a:latin typeface="Corbel"/>
                <a:cs typeface="Corbel"/>
              </a:rPr>
              <a:t>style. But one must </a:t>
            </a:r>
            <a:r>
              <a:rPr sz="2000" dirty="0">
                <a:latin typeface="Corbel"/>
                <a:cs typeface="Corbel"/>
              </a:rPr>
              <a:t>learn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how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 use</a:t>
            </a:r>
            <a:r>
              <a:rPr sz="2000" dirty="0">
                <a:latin typeface="Corbel"/>
                <a:cs typeface="Corbel"/>
              </a:rPr>
              <a:t> the grid; it 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art </a:t>
            </a:r>
            <a:r>
              <a:rPr sz="2000" spc="-5" dirty="0">
                <a:latin typeface="Corbel"/>
                <a:cs typeface="Corbel"/>
              </a:rPr>
              <a:t>that requires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practice.”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371475"/>
            <a:ext cx="5800725" cy="6572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3387" y="1961777"/>
            <a:ext cx="8241030" cy="3823335"/>
            <a:chOff x="413387" y="1961777"/>
            <a:chExt cx="8241030" cy="38233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87" y="1961777"/>
              <a:ext cx="8241025" cy="38229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916" y="1973580"/>
              <a:ext cx="7409688" cy="26090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981200"/>
              <a:ext cx="8153400" cy="3733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" y="1981200"/>
              <a:ext cx="8153400" cy="3733800"/>
            </a:xfrm>
            <a:custGeom>
              <a:avLst/>
              <a:gdLst/>
              <a:ahLst/>
              <a:cxnLst/>
              <a:rect l="l" t="t" r="r" b="b"/>
              <a:pathLst>
                <a:path w="8153400" h="3733800">
                  <a:moveTo>
                    <a:pt x="0" y="3733800"/>
                  </a:moveTo>
                  <a:lnTo>
                    <a:pt x="8153400" y="37338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3733800"/>
                  </a:lnTo>
                  <a:close/>
                </a:path>
              </a:pathLst>
            </a:custGeom>
            <a:ln w="12700">
              <a:solidFill>
                <a:srgbClr val="0D2C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8236" y="2043430"/>
            <a:ext cx="702246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-5" dirty="0">
                <a:latin typeface="Corbel"/>
                <a:cs typeface="Corbel"/>
              </a:rPr>
              <a:t>Following </a:t>
            </a:r>
            <a:r>
              <a:rPr sz="2000" dirty="0">
                <a:latin typeface="Corbel"/>
                <a:cs typeface="Corbel"/>
              </a:rPr>
              <a:t>are </a:t>
            </a:r>
            <a:r>
              <a:rPr sz="2000" spc="-5" dirty="0">
                <a:latin typeface="Corbel"/>
                <a:cs typeface="Corbel"/>
              </a:rPr>
              <a:t>some of the common </a:t>
            </a:r>
            <a:r>
              <a:rPr sz="2000" dirty="0">
                <a:latin typeface="Corbel"/>
                <a:cs typeface="Corbel"/>
              </a:rPr>
              <a:t>grid system used </a:t>
            </a:r>
            <a:r>
              <a:rPr sz="2000" spc="-5" dirty="0">
                <a:latin typeface="Corbel"/>
                <a:cs typeface="Corbel"/>
              </a:rPr>
              <a:t>to create </a:t>
            </a:r>
            <a:r>
              <a:rPr sz="2000" dirty="0">
                <a:latin typeface="Corbel"/>
                <a:cs typeface="Corbel"/>
              </a:rPr>
              <a:t>a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responsive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website: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000" b="1" spc="-5" dirty="0">
                <a:latin typeface="Corbel"/>
                <a:cs typeface="Corbel"/>
              </a:rPr>
              <a:t>YU</a:t>
            </a:r>
            <a:r>
              <a:rPr sz="2000" b="1" dirty="0">
                <a:latin typeface="Corbel"/>
                <a:cs typeface="Corbel"/>
              </a:rPr>
              <a:t>I</a:t>
            </a:r>
            <a:r>
              <a:rPr sz="2000" b="1" spc="-10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CS</a:t>
            </a:r>
            <a:r>
              <a:rPr sz="2000" b="1" dirty="0">
                <a:latin typeface="Corbel"/>
                <a:cs typeface="Corbel"/>
              </a:rPr>
              <a:t>S</a:t>
            </a:r>
            <a:r>
              <a:rPr sz="2000" b="1" spc="-9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G</a:t>
            </a:r>
            <a:r>
              <a:rPr sz="2000" b="1" spc="-10" dirty="0">
                <a:latin typeface="Corbel"/>
                <a:cs typeface="Corbel"/>
              </a:rPr>
              <a:t>r</a:t>
            </a:r>
            <a:r>
              <a:rPr sz="2000" b="1" dirty="0">
                <a:latin typeface="Corbel"/>
                <a:cs typeface="Corbel"/>
              </a:rPr>
              <a:t>id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"/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000" b="1" dirty="0">
                <a:latin typeface="Corbel"/>
                <a:cs typeface="Corbel"/>
              </a:rPr>
              <a:t>960</a:t>
            </a:r>
            <a:r>
              <a:rPr sz="2000" b="1" spc="-10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G</a:t>
            </a:r>
            <a:r>
              <a:rPr sz="2000" b="1" spc="-10" dirty="0">
                <a:latin typeface="Corbel"/>
                <a:cs typeface="Corbel"/>
              </a:rPr>
              <a:t>r</a:t>
            </a:r>
            <a:r>
              <a:rPr sz="2000" b="1" dirty="0">
                <a:latin typeface="Corbel"/>
                <a:cs typeface="Corbel"/>
              </a:rPr>
              <a:t>id</a:t>
            </a:r>
            <a:r>
              <a:rPr sz="2000" b="1" spc="-5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System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"/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000" b="1" spc="-5" dirty="0">
                <a:latin typeface="Corbel"/>
                <a:cs typeface="Corbel"/>
              </a:rPr>
              <a:t>Golden</a:t>
            </a:r>
            <a:r>
              <a:rPr sz="2000" b="1" spc="-9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Grid</a:t>
            </a:r>
            <a:r>
              <a:rPr sz="2000" b="1" spc="-5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System(also</a:t>
            </a:r>
            <a:r>
              <a:rPr sz="2000" b="1" spc="-3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referred</a:t>
            </a:r>
            <a:r>
              <a:rPr sz="2000" b="1" spc="-1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to</a:t>
            </a:r>
            <a:r>
              <a:rPr sz="2000" b="1" spc="5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as </a:t>
            </a:r>
            <a:r>
              <a:rPr sz="2000" b="1" spc="-5" dirty="0">
                <a:latin typeface="Corbel"/>
                <a:cs typeface="Corbel"/>
              </a:rPr>
              <a:t>Folding</a:t>
            </a:r>
            <a:r>
              <a:rPr sz="2000" b="1" spc="-9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Grid)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18019" y="4052314"/>
            <a:ext cx="2092960" cy="2696210"/>
            <a:chOff x="7018019" y="4052314"/>
            <a:chExt cx="2092960" cy="269621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8019" y="4052314"/>
              <a:ext cx="2092452" cy="26959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2789" y="4116958"/>
              <a:ext cx="1908809" cy="25124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63739" y="4097908"/>
              <a:ext cx="1946910" cy="2550795"/>
            </a:xfrm>
            <a:custGeom>
              <a:avLst/>
              <a:gdLst/>
              <a:ahLst/>
              <a:cxnLst/>
              <a:rect l="l" t="t" r="r" b="b"/>
              <a:pathLst>
                <a:path w="1946909" h="2550795">
                  <a:moveTo>
                    <a:pt x="0" y="2550541"/>
                  </a:moveTo>
                  <a:lnTo>
                    <a:pt x="1946909" y="2550541"/>
                  </a:lnTo>
                  <a:lnTo>
                    <a:pt x="1946909" y="0"/>
                  </a:lnTo>
                  <a:lnTo>
                    <a:pt x="0" y="0"/>
                  </a:lnTo>
                  <a:lnTo>
                    <a:pt x="0" y="255054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225" y="190500"/>
            <a:ext cx="6362700" cy="8858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3387" y="1885576"/>
            <a:ext cx="8317230" cy="4280535"/>
            <a:chOff x="413387" y="1885576"/>
            <a:chExt cx="8317230" cy="42805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87" y="1885576"/>
              <a:ext cx="8317225" cy="42801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915" y="1897379"/>
              <a:ext cx="8161020" cy="38282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" y="1904999"/>
              <a:ext cx="8229600" cy="4191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199" y="1904999"/>
              <a:ext cx="8229600" cy="4191000"/>
            </a:xfrm>
            <a:custGeom>
              <a:avLst/>
              <a:gdLst/>
              <a:ahLst/>
              <a:cxnLst/>
              <a:rect l="l" t="t" r="r" b="b"/>
              <a:pathLst>
                <a:path w="8229600" h="4191000">
                  <a:moveTo>
                    <a:pt x="0" y="4191000"/>
                  </a:moveTo>
                  <a:lnTo>
                    <a:pt x="8229600" y="41910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191000"/>
                  </a:lnTo>
                  <a:close/>
                </a:path>
              </a:pathLst>
            </a:custGeom>
            <a:ln w="12700">
              <a:solidFill>
                <a:srgbClr val="0D2C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8236" y="1967230"/>
            <a:ext cx="777875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37465" indent="-320040" algn="just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32740" algn="l"/>
              </a:tabLst>
            </a:pPr>
            <a:r>
              <a:rPr sz="2000" spc="-5" dirty="0">
                <a:latin typeface="Corbel"/>
                <a:cs typeface="Corbel"/>
              </a:rPr>
              <a:t>Frameworks can be </a:t>
            </a:r>
            <a:r>
              <a:rPr sz="2000" dirty="0">
                <a:latin typeface="Corbel"/>
                <a:cs typeface="Corbel"/>
              </a:rPr>
              <a:t>defined as a </a:t>
            </a:r>
            <a:r>
              <a:rPr sz="2000" spc="-5" dirty="0">
                <a:latin typeface="Corbel"/>
                <a:cs typeface="Corbel"/>
              </a:rPr>
              <a:t>set of tools, </a:t>
            </a:r>
            <a:r>
              <a:rPr sz="2000" dirty="0">
                <a:latin typeface="Corbel"/>
                <a:cs typeface="Corbel"/>
              </a:rPr>
              <a:t>libraries, </a:t>
            </a:r>
            <a:r>
              <a:rPr sz="2000" spc="-5" dirty="0">
                <a:latin typeface="Corbel"/>
                <a:cs typeface="Corbel"/>
              </a:rPr>
              <a:t>conventions </a:t>
            </a:r>
            <a:r>
              <a:rPr sz="2000" dirty="0">
                <a:latin typeface="Corbel"/>
                <a:cs typeface="Corbel"/>
              </a:rPr>
              <a:t>and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best practices that </a:t>
            </a:r>
            <a:r>
              <a:rPr sz="2000" dirty="0">
                <a:latin typeface="Corbel"/>
                <a:cs typeface="Corbel"/>
              </a:rPr>
              <a:t>enable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designers </a:t>
            </a:r>
            <a:r>
              <a:rPr sz="2000" spc="-5" dirty="0">
                <a:latin typeface="Corbel"/>
                <a:cs typeface="Corbel"/>
              </a:rPr>
              <a:t>to cut down their </a:t>
            </a:r>
            <a:r>
              <a:rPr sz="2000" dirty="0">
                <a:latin typeface="Corbel"/>
                <a:cs typeface="Corbel"/>
              </a:rPr>
              <a:t>routine tasks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into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reusable generic</a:t>
            </a:r>
            <a:r>
              <a:rPr sz="2000" spc="-5" dirty="0">
                <a:latin typeface="Corbel"/>
                <a:cs typeface="Corbel"/>
              </a:rPr>
              <a:t> modules.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"/>
            </a:pPr>
            <a:endParaRPr sz="1950">
              <a:latin typeface="Corbel"/>
              <a:cs typeface="Corbel"/>
            </a:endParaRPr>
          </a:p>
          <a:p>
            <a:pPr marL="332105" marR="48768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"/>
              <a:tabLst>
                <a:tab pos="372110" algn="l"/>
                <a:tab pos="372745" algn="l"/>
              </a:tabLst>
            </a:pPr>
            <a:r>
              <a:rPr dirty="0"/>
              <a:t>	</a:t>
            </a:r>
            <a:r>
              <a:rPr sz="2000" spc="-5" dirty="0">
                <a:latin typeface="Corbel"/>
                <a:cs typeface="Corbel"/>
              </a:rPr>
              <a:t>CSS3 </a:t>
            </a:r>
            <a:r>
              <a:rPr sz="2000" dirty="0">
                <a:latin typeface="Corbel"/>
                <a:cs typeface="Corbel"/>
              </a:rPr>
              <a:t>frameworks provide following benefits </a:t>
            </a:r>
            <a:r>
              <a:rPr sz="2000" spc="-5" dirty="0">
                <a:latin typeface="Corbel"/>
                <a:cs typeface="Corbel"/>
              </a:rPr>
              <a:t>to </a:t>
            </a:r>
            <a:r>
              <a:rPr sz="2000" dirty="0">
                <a:latin typeface="Corbel"/>
                <a:cs typeface="Corbel"/>
              </a:rPr>
              <a:t>web designers and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developers: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"/>
            </a:pPr>
            <a:endParaRPr sz="1950">
              <a:latin typeface="Corbel"/>
              <a:cs typeface="Corbel"/>
            </a:endParaRPr>
          </a:p>
          <a:p>
            <a:pPr marL="1278890" lvl="1" indent="-252095">
              <a:lnSpc>
                <a:spcPct val="100000"/>
              </a:lnSpc>
              <a:buFont typeface="Corbel"/>
              <a:buAutoNum type="arabicPeriod"/>
              <a:tabLst>
                <a:tab pos="1279525" algn="l"/>
              </a:tabLst>
            </a:pPr>
            <a:r>
              <a:rPr sz="2000" spc="-5" dirty="0">
                <a:latin typeface="Corbel"/>
                <a:cs typeface="Corbel"/>
              </a:rPr>
              <a:t>Faster </a:t>
            </a:r>
            <a:r>
              <a:rPr sz="2000" dirty="0">
                <a:latin typeface="Corbel"/>
                <a:cs typeface="Corbel"/>
              </a:rPr>
              <a:t>designing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building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websites.</a:t>
            </a:r>
            <a:endParaRPr sz="20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orbel"/>
              <a:buAutoNum type="arabicPeriod"/>
            </a:pPr>
            <a:endParaRPr sz="1950">
              <a:latin typeface="Corbel"/>
              <a:cs typeface="Corbel"/>
            </a:endParaRPr>
          </a:p>
          <a:p>
            <a:pPr marL="1280795" marR="5080" lvl="1" indent="-251460">
              <a:lnSpc>
                <a:spcPct val="100000"/>
              </a:lnSpc>
              <a:buFont typeface="Corbel"/>
              <a:buAutoNum type="arabicPeriod"/>
              <a:tabLst>
                <a:tab pos="1282700" algn="l"/>
              </a:tabLst>
            </a:pPr>
            <a:r>
              <a:rPr sz="2000" dirty="0">
                <a:latin typeface="Corbel"/>
                <a:cs typeface="Corbel"/>
              </a:rPr>
              <a:t>Designers </a:t>
            </a:r>
            <a:r>
              <a:rPr sz="2000" spc="-5" dirty="0">
                <a:latin typeface="Corbel"/>
                <a:cs typeface="Corbel"/>
              </a:rPr>
              <a:t>can focus on crucial </a:t>
            </a:r>
            <a:r>
              <a:rPr sz="2000" dirty="0">
                <a:latin typeface="Corbel"/>
                <a:cs typeface="Corbel"/>
              </a:rPr>
              <a:t>segments </a:t>
            </a:r>
            <a:r>
              <a:rPr sz="2000" spc="-5" dirty="0">
                <a:latin typeface="Corbel"/>
                <a:cs typeface="Corbel"/>
              </a:rPr>
              <a:t>of </a:t>
            </a:r>
            <a:r>
              <a:rPr sz="2000" dirty="0">
                <a:latin typeface="Corbel"/>
                <a:cs typeface="Corbel"/>
              </a:rPr>
              <a:t>website building-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using </a:t>
            </a:r>
            <a:r>
              <a:rPr sz="2000" dirty="0">
                <a:latin typeface="Corbel"/>
                <a:cs typeface="Corbel"/>
              </a:rPr>
              <a:t>a grid, including a print </a:t>
            </a:r>
            <a:r>
              <a:rPr sz="2000" spc="-5" dirty="0">
                <a:latin typeface="Corbel"/>
                <a:cs typeface="Corbel"/>
              </a:rPr>
              <a:t>style sheet, </a:t>
            </a:r>
            <a:r>
              <a:rPr sz="2000" dirty="0">
                <a:latin typeface="Corbel"/>
                <a:cs typeface="Corbel"/>
              </a:rPr>
              <a:t>browser compliance,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creation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multiple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layouts,etc.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675" y="285750"/>
            <a:ext cx="6153150" cy="7334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3387" y="2037978"/>
            <a:ext cx="8241030" cy="3366135"/>
            <a:chOff x="413387" y="2037978"/>
            <a:chExt cx="8241030" cy="33661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87" y="2037978"/>
              <a:ext cx="8241025" cy="33657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916" y="2049780"/>
              <a:ext cx="7193280" cy="26090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2057400"/>
              <a:ext cx="8153400" cy="3276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" y="2057400"/>
              <a:ext cx="8153400" cy="3276600"/>
            </a:xfrm>
            <a:custGeom>
              <a:avLst/>
              <a:gdLst/>
              <a:ahLst/>
              <a:cxnLst/>
              <a:rect l="l" t="t" r="r" b="b"/>
              <a:pathLst>
                <a:path w="8153400" h="3276600">
                  <a:moveTo>
                    <a:pt x="0" y="3276600"/>
                  </a:moveTo>
                  <a:lnTo>
                    <a:pt x="8153400" y="32766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3276600"/>
                  </a:lnTo>
                  <a:close/>
                </a:path>
              </a:pathLst>
            </a:custGeom>
            <a:ln w="12700">
              <a:solidFill>
                <a:srgbClr val="0D2C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8236" y="2119706"/>
            <a:ext cx="680656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-5" dirty="0">
                <a:latin typeface="Corbel"/>
                <a:cs typeface="Corbel"/>
              </a:rPr>
              <a:t>Following</a:t>
            </a:r>
            <a:r>
              <a:rPr sz="2000" spc="-6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are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popular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frameworks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that</a:t>
            </a:r>
            <a:r>
              <a:rPr sz="2000" dirty="0">
                <a:latin typeface="Corbel"/>
                <a:cs typeface="Corbel"/>
              </a:rPr>
              <a:t> web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designers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endParaRPr sz="2000">
              <a:latin typeface="Corbel"/>
              <a:cs typeface="Corbel"/>
            </a:endParaRPr>
          </a:p>
          <a:p>
            <a:pPr marL="33210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developers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used to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develop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responsive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websites: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2000" b="1" spc="-10" dirty="0">
                <a:latin typeface="Corbel"/>
                <a:cs typeface="Corbel"/>
              </a:rPr>
              <a:t>Skeleton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"/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2000" b="1" dirty="0">
                <a:latin typeface="Corbel"/>
                <a:cs typeface="Corbel"/>
              </a:rPr>
              <a:t>Foundation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"/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2000" b="1" spc="-5" dirty="0">
                <a:latin typeface="Corbel"/>
                <a:cs typeface="Corbel"/>
              </a:rPr>
              <a:t>Bootstrap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10128" y="3767326"/>
            <a:ext cx="5834380" cy="3091180"/>
            <a:chOff x="3310128" y="3767326"/>
            <a:chExt cx="5834380" cy="309118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10128" y="3767326"/>
              <a:ext cx="5833872" cy="30906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5200" y="3962349"/>
              <a:ext cx="5544184" cy="2768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75" y="1314450"/>
            <a:ext cx="7810500" cy="16954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962400"/>
            <a:ext cx="9144000" cy="28955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075" y="190500"/>
            <a:ext cx="6610350" cy="8858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5836" y="1843786"/>
            <a:ext cx="8236584" cy="35585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32740" marR="5080" indent="-320040">
              <a:lnSpc>
                <a:spcPct val="80100"/>
              </a:lnSpc>
              <a:spcBef>
                <a:spcPts val="550"/>
              </a:spcBef>
              <a:buClr>
                <a:srgbClr val="EF7E09"/>
              </a:buClr>
              <a:buSzPct val="78947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1900" spc="-5" dirty="0">
                <a:latin typeface="Corbel"/>
                <a:cs typeface="Corbel"/>
              </a:rPr>
              <a:t>Using Smartphone, </a:t>
            </a:r>
            <a:r>
              <a:rPr sz="1900" spc="-25" dirty="0">
                <a:latin typeface="Corbel"/>
                <a:cs typeface="Corbel"/>
              </a:rPr>
              <a:t>Tablets, </a:t>
            </a:r>
            <a:r>
              <a:rPr sz="1900" spc="-10" dirty="0">
                <a:latin typeface="Corbel"/>
                <a:cs typeface="Corbel"/>
              </a:rPr>
              <a:t>and Notebooks </a:t>
            </a:r>
            <a:r>
              <a:rPr sz="1900" spc="-5" dirty="0">
                <a:latin typeface="Corbel"/>
                <a:cs typeface="Corbel"/>
              </a:rPr>
              <a:t>for </a:t>
            </a:r>
            <a:r>
              <a:rPr sz="1900" spc="-10" dirty="0">
                <a:latin typeface="Corbel"/>
                <a:cs typeface="Corbel"/>
              </a:rPr>
              <a:t>accessing </a:t>
            </a:r>
            <a:r>
              <a:rPr sz="1900" spc="-5" dirty="0">
                <a:latin typeface="Corbel"/>
                <a:cs typeface="Corbel"/>
              </a:rPr>
              <a:t>internet </a:t>
            </a:r>
            <a:r>
              <a:rPr sz="1900" spc="-10" dirty="0">
                <a:latin typeface="Corbel"/>
                <a:cs typeface="Corbel"/>
              </a:rPr>
              <a:t>has </a:t>
            </a:r>
            <a:r>
              <a:rPr sz="1900" spc="-5" dirty="0">
                <a:latin typeface="Corbel"/>
                <a:cs typeface="Corbel"/>
              </a:rPr>
              <a:t>become a </a:t>
            </a:r>
            <a:r>
              <a:rPr sz="1900" spc="-37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common</a:t>
            </a:r>
            <a:r>
              <a:rPr sz="1900" spc="2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fashion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or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trend.</a:t>
            </a:r>
            <a:r>
              <a:rPr sz="1900" spc="-7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</a:t>
            </a:r>
            <a:r>
              <a:rPr sz="1900" spc="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popularity</a:t>
            </a:r>
            <a:r>
              <a:rPr sz="1900" spc="2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or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charm</a:t>
            </a:r>
            <a:r>
              <a:rPr sz="1900" spc="3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had</a:t>
            </a:r>
            <a:r>
              <a:rPr sz="1900" spc="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been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seen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among</a:t>
            </a:r>
            <a:r>
              <a:rPr sz="1900" spc="2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the </a:t>
            </a:r>
            <a:r>
              <a:rPr sz="1900" spc="-5" dirty="0">
                <a:latin typeface="Corbel"/>
                <a:cs typeface="Corbel"/>
              </a:rPr>
              <a:t> users</a:t>
            </a:r>
            <a:r>
              <a:rPr sz="1900" spc="-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for responsive sites</a:t>
            </a:r>
            <a:r>
              <a:rPr sz="1900" spc="-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as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it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serve </a:t>
            </a: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following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advantages.</a:t>
            </a:r>
            <a:endParaRPr sz="190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spcBef>
                <a:spcPts val="1365"/>
              </a:spcBef>
              <a:buClr>
                <a:srgbClr val="EF7E09"/>
              </a:buClr>
              <a:buSzPct val="78947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1900" spc="-5" dirty="0">
                <a:latin typeface="Corbel"/>
                <a:cs typeface="Corbel"/>
              </a:rPr>
              <a:t>A</a:t>
            </a:r>
            <a:r>
              <a:rPr sz="1900" spc="-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Responsive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website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is</a:t>
            </a:r>
            <a:r>
              <a:rPr sz="1900" spc="-2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flexible</a:t>
            </a:r>
            <a:r>
              <a:rPr sz="1900" spc="-3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to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use.</a:t>
            </a:r>
            <a:endParaRPr sz="190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spcBef>
                <a:spcPts val="1370"/>
              </a:spcBef>
              <a:buClr>
                <a:srgbClr val="EF7E09"/>
              </a:buClr>
              <a:buSzPct val="78947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1900" spc="-5" dirty="0">
                <a:latin typeface="Corbel"/>
                <a:cs typeface="Corbel"/>
              </a:rPr>
              <a:t>It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automatically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shuffles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content,</a:t>
            </a:r>
            <a:r>
              <a:rPr sz="1900" spc="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resizes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images,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and </a:t>
            </a:r>
            <a:r>
              <a:rPr sz="1900" spc="-5" dirty="0">
                <a:latin typeface="Corbel"/>
                <a:cs typeface="Corbel"/>
              </a:rPr>
              <a:t>adjusts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font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size.</a:t>
            </a:r>
            <a:endParaRPr sz="190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spcBef>
                <a:spcPts val="1370"/>
              </a:spcBef>
              <a:buClr>
                <a:srgbClr val="EF7E09"/>
              </a:buClr>
              <a:buSzPct val="78947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1900" spc="-5" dirty="0">
                <a:latin typeface="Corbel"/>
                <a:cs typeface="Corbel"/>
              </a:rPr>
              <a:t>Users</a:t>
            </a:r>
            <a:r>
              <a:rPr sz="1900" spc="-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are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able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to read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information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as</a:t>
            </a:r>
            <a:r>
              <a:rPr sz="1900" spc="-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per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their needs </a:t>
            </a:r>
            <a:r>
              <a:rPr sz="1900" spc="-10" dirty="0">
                <a:latin typeface="Corbel"/>
                <a:cs typeface="Corbel"/>
              </a:rPr>
              <a:t>and </a:t>
            </a:r>
            <a:r>
              <a:rPr sz="1900" spc="-5" dirty="0">
                <a:latin typeface="Corbel"/>
                <a:cs typeface="Corbel"/>
              </a:rPr>
              <a:t>preferences.</a:t>
            </a:r>
            <a:endParaRPr sz="190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spcBef>
                <a:spcPts val="1365"/>
              </a:spcBef>
              <a:buClr>
                <a:srgbClr val="EF7E09"/>
              </a:buClr>
              <a:buSzPct val="78947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1900" spc="-10" dirty="0">
                <a:latin typeface="Corbel"/>
                <a:cs typeface="Corbel"/>
              </a:rPr>
              <a:t>Helps</a:t>
            </a:r>
            <a:r>
              <a:rPr sz="1900" spc="-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encountering</a:t>
            </a:r>
            <a:r>
              <a:rPr sz="1900" spc="3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fast</a:t>
            </a:r>
            <a:r>
              <a:rPr sz="1900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and </a:t>
            </a:r>
            <a:r>
              <a:rPr sz="1900" spc="-5" dirty="0">
                <a:latin typeface="Corbel"/>
                <a:cs typeface="Corbel"/>
              </a:rPr>
              <a:t>intelligent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sites.</a:t>
            </a:r>
            <a:endParaRPr sz="190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spcBef>
                <a:spcPts val="1370"/>
              </a:spcBef>
              <a:buClr>
                <a:srgbClr val="EF7E09"/>
              </a:buClr>
              <a:buSzPct val="78947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1900" spc="-5" dirty="0">
                <a:latin typeface="Corbel"/>
                <a:cs typeface="Corbel"/>
              </a:rPr>
              <a:t>Saves</a:t>
            </a:r>
            <a:r>
              <a:rPr sz="1900" spc="-2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user’s </a:t>
            </a:r>
            <a:r>
              <a:rPr sz="1900" spc="-10" dirty="0">
                <a:latin typeface="Corbel"/>
                <a:cs typeface="Corbel"/>
              </a:rPr>
              <a:t>time </a:t>
            </a:r>
            <a:r>
              <a:rPr sz="1900" spc="-5" dirty="0">
                <a:latin typeface="Corbel"/>
                <a:cs typeface="Corbel"/>
              </a:rPr>
              <a:t>while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browsing</a:t>
            </a:r>
            <a:r>
              <a:rPr sz="1900" spc="-1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site.</a:t>
            </a:r>
            <a:endParaRPr sz="190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spcBef>
                <a:spcPts val="1370"/>
              </a:spcBef>
              <a:buClr>
                <a:srgbClr val="EF7E09"/>
              </a:buClr>
              <a:buSzPct val="78947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1900" spc="-10" dirty="0">
                <a:latin typeface="Corbel"/>
                <a:cs typeface="Corbel"/>
              </a:rPr>
              <a:t>Helps</a:t>
            </a:r>
            <a:r>
              <a:rPr sz="1900" spc="-2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increasing</a:t>
            </a:r>
            <a:r>
              <a:rPr sz="1900" spc="5" dirty="0">
                <a:latin typeface="Corbel"/>
                <a:cs typeface="Corbel"/>
              </a:rPr>
              <a:t> </a:t>
            </a:r>
            <a:r>
              <a:rPr sz="1900" spc="-10" dirty="0">
                <a:latin typeface="Corbel"/>
                <a:cs typeface="Corbel"/>
              </a:rPr>
              <a:t>the</a:t>
            </a:r>
            <a:r>
              <a:rPr sz="1900" spc="10" dirty="0">
                <a:latin typeface="Corbel"/>
                <a:cs typeface="Corbel"/>
              </a:rPr>
              <a:t> </a:t>
            </a:r>
            <a:r>
              <a:rPr sz="1900" spc="-5" dirty="0">
                <a:latin typeface="Corbel"/>
                <a:cs typeface="Corbel"/>
              </a:rPr>
              <a:t>user experience.</a:t>
            </a:r>
            <a:endParaRPr sz="19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5022213"/>
            <a:ext cx="4038599" cy="183578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525905"/>
            <a:chOff x="0" y="0"/>
            <a:chExt cx="9144000" cy="1525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2146"/>
              <a:ext cx="9144000" cy="1033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447800"/>
              <a:ext cx="9144000" cy="34290"/>
            </a:xfrm>
            <a:custGeom>
              <a:avLst/>
              <a:gdLst/>
              <a:ahLst/>
              <a:cxnLst/>
              <a:rect l="l" t="t" r="r" b="b"/>
              <a:pathLst>
                <a:path w="9144000" h="34290">
                  <a:moveTo>
                    <a:pt x="0" y="33782"/>
                  </a:moveTo>
                  <a:lnTo>
                    <a:pt x="9144000" y="3378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37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1433830"/>
            </a:xfrm>
            <a:custGeom>
              <a:avLst/>
              <a:gdLst/>
              <a:ahLst/>
              <a:cxnLst/>
              <a:rect l="l" t="t" r="r" b="b"/>
              <a:pathLst>
                <a:path w="9144000" h="1433830">
                  <a:moveTo>
                    <a:pt x="9144000" y="0"/>
                  </a:moveTo>
                  <a:lnTo>
                    <a:pt x="0" y="0"/>
                  </a:lnTo>
                  <a:lnTo>
                    <a:pt x="0" y="1433702"/>
                  </a:lnTo>
                  <a:lnTo>
                    <a:pt x="9144000" y="143370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37187" y="3028578"/>
            <a:ext cx="7860030" cy="3289935"/>
            <a:chOff x="337187" y="3028578"/>
            <a:chExt cx="7860030" cy="32899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187" y="3028578"/>
              <a:ext cx="7860025" cy="328953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3048000"/>
              <a:ext cx="7772400" cy="3200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0999" y="3048000"/>
              <a:ext cx="7772400" cy="3200400"/>
            </a:xfrm>
            <a:custGeom>
              <a:avLst/>
              <a:gdLst/>
              <a:ahLst/>
              <a:cxnLst/>
              <a:rect l="l" t="t" r="r" b="b"/>
              <a:pathLst>
                <a:path w="7772400" h="3200400">
                  <a:moveTo>
                    <a:pt x="0" y="139446"/>
                  </a:moveTo>
                  <a:lnTo>
                    <a:pt x="7112" y="95390"/>
                  </a:lnTo>
                  <a:lnTo>
                    <a:pt x="26916" y="57113"/>
                  </a:lnTo>
                  <a:lnTo>
                    <a:pt x="57116" y="26919"/>
                  </a:lnTo>
                  <a:lnTo>
                    <a:pt x="95412" y="7114"/>
                  </a:lnTo>
                  <a:lnTo>
                    <a:pt x="139509" y="0"/>
                  </a:lnTo>
                  <a:lnTo>
                    <a:pt x="7632954" y="0"/>
                  </a:lnTo>
                  <a:lnTo>
                    <a:pt x="7677009" y="7114"/>
                  </a:lnTo>
                  <a:lnTo>
                    <a:pt x="7715286" y="26919"/>
                  </a:lnTo>
                  <a:lnTo>
                    <a:pt x="7745480" y="57113"/>
                  </a:lnTo>
                  <a:lnTo>
                    <a:pt x="7765285" y="95390"/>
                  </a:lnTo>
                  <a:lnTo>
                    <a:pt x="7772400" y="139446"/>
                  </a:lnTo>
                  <a:lnTo>
                    <a:pt x="7772400" y="3060890"/>
                  </a:lnTo>
                  <a:lnTo>
                    <a:pt x="7765285" y="3104987"/>
                  </a:lnTo>
                  <a:lnTo>
                    <a:pt x="7745480" y="3143283"/>
                  </a:lnTo>
                  <a:lnTo>
                    <a:pt x="7715286" y="3173483"/>
                  </a:lnTo>
                  <a:lnTo>
                    <a:pt x="7677009" y="3193287"/>
                  </a:lnTo>
                  <a:lnTo>
                    <a:pt x="7632954" y="3200400"/>
                  </a:lnTo>
                  <a:lnTo>
                    <a:pt x="139509" y="3200400"/>
                  </a:lnTo>
                  <a:lnTo>
                    <a:pt x="95412" y="3193287"/>
                  </a:lnTo>
                  <a:lnTo>
                    <a:pt x="57116" y="3173483"/>
                  </a:lnTo>
                  <a:lnTo>
                    <a:pt x="26916" y="3143283"/>
                  </a:lnTo>
                  <a:lnTo>
                    <a:pt x="7112" y="3104987"/>
                  </a:lnTo>
                  <a:lnTo>
                    <a:pt x="0" y="3060890"/>
                  </a:lnTo>
                  <a:lnTo>
                    <a:pt x="0" y="139446"/>
                  </a:lnTo>
                  <a:close/>
                </a:path>
              </a:pathLst>
            </a:custGeom>
            <a:ln w="12700">
              <a:solidFill>
                <a:srgbClr val="1755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2036" y="1967230"/>
            <a:ext cx="781304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-5" dirty="0">
                <a:latin typeface="Corbel"/>
                <a:cs typeface="Corbel"/>
              </a:rPr>
              <a:t>Responsive </a:t>
            </a:r>
            <a:r>
              <a:rPr sz="2000" dirty="0">
                <a:latin typeface="Corbel"/>
                <a:cs typeface="Corbel"/>
              </a:rPr>
              <a:t>websites </a:t>
            </a:r>
            <a:r>
              <a:rPr sz="2000" spc="-5" dirty="0">
                <a:latin typeface="Corbel"/>
                <a:cs typeface="Corbel"/>
              </a:rPr>
              <a:t>has changed the overall outlook of </a:t>
            </a:r>
            <a:r>
              <a:rPr sz="2000" dirty="0">
                <a:latin typeface="Corbel"/>
                <a:cs typeface="Corbel"/>
              </a:rPr>
              <a:t>web </a:t>
            </a:r>
            <a:r>
              <a:rPr sz="2000" spc="-15" dirty="0">
                <a:latin typeface="Corbel"/>
                <a:cs typeface="Corbel"/>
              </a:rPr>
              <a:t>industry. </a:t>
            </a:r>
            <a:r>
              <a:rPr sz="2000" spc="-5" dirty="0">
                <a:latin typeface="Corbel"/>
                <a:cs typeface="Corbel"/>
              </a:rPr>
              <a:t>It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extends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numerous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benefits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web designers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company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at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large.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2000" dirty="0">
                <a:latin typeface="Corbel"/>
                <a:cs typeface="Corbel"/>
              </a:rPr>
              <a:t>Simplifies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designing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process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"/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2000" dirty="0">
                <a:latin typeface="Corbel"/>
                <a:cs typeface="Corbel"/>
              </a:rPr>
              <a:t>Saves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time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efforts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"/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2000" spc="-10" dirty="0">
                <a:latin typeface="Corbel"/>
                <a:cs typeface="Corbel"/>
              </a:rPr>
              <a:t>Reduces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capital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employed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"/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2000" spc="-5" dirty="0">
                <a:latin typeface="Corbel"/>
                <a:cs typeface="Corbel"/>
              </a:rPr>
              <a:t>Eliminates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need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 </a:t>
            </a:r>
            <a:r>
              <a:rPr sz="2000" dirty="0">
                <a:latin typeface="Corbel"/>
                <a:cs typeface="Corbel"/>
              </a:rPr>
              <a:t>maintain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multiple </a:t>
            </a:r>
            <a:r>
              <a:rPr sz="2000" dirty="0">
                <a:latin typeface="Corbel"/>
                <a:cs typeface="Corbel"/>
              </a:rPr>
              <a:t>websites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"/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EF7E09"/>
              </a:buClr>
              <a:buSzPct val="80000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2000" dirty="0">
                <a:latin typeface="Corbel"/>
                <a:cs typeface="Corbel"/>
              </a:rPr>
              <a:t>Minimizes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maintenance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development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cost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6350" y="0"/>
            <a:ext cx="9156700" cy="1527810"/>
            <a:chOff x="-6350" y="0"/>
            <a:chExt cx="9156700" cy="152781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447800"/>
              <a:ext cx="9144000" cy="731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4000" cy="1447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0"/>
              <a:ext cx="9144000" cy="1447800"/>
            </a:xfrm>
            <a:custGeom>
              <a:avLst/>
              <a:gdLst/>
              <a:ahLst/>
              <a:cxnLst/>
              <a:rect l="l" t="t" r="r" b="b"/>
              <a:pathLst>
                <a:path w="9144000" h="1447800">
                  <a:moveTo>
                    <a:pt x="0" y="1447800"/>
                  </a:moveTo>
                  <a:lnTo>
                    <a:pt x="9144000" y="1447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12700">
              <a:solidFill>
                <a:srgbClr val="1755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925" y="257175"/>
              <a:ext cx="8134350" cy="809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257175"/>
            <a:ext cx="8134350" cy="809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8236" y="1967230"/>
            <a:ext cx="644588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2000" dirty="0">
                <a:latin typeface="Corbel"/>
                <a:cs typeface="Corbel"/>
              </a:rPr>
              <a:t>Increases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Return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on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Investment in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long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run.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"/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2000" dirty="0">
                <a:latin typeface="Corbel"/>
                <a:cs typeface="Corbel"/>
              </a:rPr>
              <a:t>Improved</a:t>
            </a:r>
            <a:r>
              <a:rPr sz="2000" spc="-8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SEO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rank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"/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2000" spc="-5" dirty="0">
                <a:latin typeface="Corbel"/>
                <a:cs typeface="Corbel"/>
              </a:rPr>
              <a:t>Better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performance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means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better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sales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"/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2000" dirty="0">
                <a:latin typeface="Corbel"/>
                <a:cs typeface="Corbel"/>
              </a:rPr>
              <a:t>Higher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conversion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rates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"/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2000" spc="-20" dirty="0">
                <a:latin typeface="Corbel"/>
                <a:cs typeface="Corbel"/>
              </a:rPr>
              <a:t>Key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 </a:t>
            </a:r>
            <a:r>
              <a:rPr sz="2000" dirty="0">
                <a:latin typeface="Corbel"/>
                <a:cs typeface="Corbel"/>
              </a:rPr>
              <a:t>create competitive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advantage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over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competitors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"/>
            </a:pPr>
            <a:endParaRPr sz="19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80000"/>
              <a:buFont typeface="Wingdings"/>
              <a:buChar char=""/>
              <a:tabLst>
                <a:tab pos="332105" algn="l"/>
                <a:tab pos="332740" algn="l"/>
              </a:tabLst>
            </a:pPr>
            <a:r>
              <a:rPr sz="2000" dirty="0">
                <a:latin typeface="Corbel"/>
                <a:cs typeface="Corbel"/>
              </a:rPr>
              <a:t>Increasing</a:t>
            </a:r>
            <a:r>
              <a:rPr sz="2000" spc="-6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market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share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8458200" cy="2286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9194" y="3304794"/>
            <a:ext cx="3830320" cy="3220720"/>
            <a:chOff x="409194" y="3304794"/>
            <a:chExt cx="3830320" cy="32207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352800"/>
              <a:ext cx="3733800" cy="3124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9194" y="3304794"/>
              <a:ext cx="3830320" cy="3220720"/>
            </a:xfrm>
            <a:custGeom>
              <a:avLst/>
              <a:gdLst/>
              <a:ahLst/>
              <a:cxnLst/>
              <a:rect l="l" t="t" r="r" b="b"/>
              <a:pathLst>
                <a:path w="3830320" h="3220720">
                  <a:moveTo>
                    <a:pt x="3805808" y="0"/>
                  </a:moveTo>
                  <a:lnTo>
                    <a:pt x="24003" y="0"/>
                  </a:lnTo>
                  <a:lnTo>
                    <a:pt x="14664" y="1893"/>
                  </a:lnTo>
                  <a:lnTo>
                    <a:pt x="7034" y="7048"/>
                  </a:lnTo>
                  <a:lnTo>
                    <a:pt x="1887" y="14680"/>
                  </a:lnTo>
                  <a:lnTo>
                    <a:pt x="0" y="24002"/>
                  </a:lnTo>
                  <a:lnTo>
                    <a:pt x="0" y="3196208"/>
                  </a:lnTo>
                  <a:lnTo>
                    <a:pt x="1887" y="3205545"/>
                  </a:lnTo>
                  <a:lnTo>
                    <a:pt x="7034" y="3213171"/>
                  </a:lnTo>
                  <a:lnTo>
                    <a:pt x="14664" y="3218313"/>
                  </a:lnTo>
                  <a:lnTo>
                    <a:pt x="24003" y="3220199"/>
                  </a:lnTo>
                  <a:lnTo>
                    <a:pt x="3805808" y="3220199"/>
                  </a:lnTo>
                  <a:lnTo>
                    <a:pt x="3815131" y="3218313"/>
                  </a:lnTo>
                  <a:lnTo>
                    <a:pt x="3822763" y="3213171"/>
                  </a:lnTo>
                  <a:lnTo>
                    <a:pt x="3827918" y="3205545"/>
                  </a:lnTo>
                  <a:lnTo>
                    <a:pt x="3829811" y="3196208"/>
                  </a:lnTo>
                  <a:lnTo>
                    <a:pt x="3829811" y="3191408"/>
                  </a:lnTo>
                  <a:lnTo>
                    <a:pt x="28803" y="3191408"/>
                  </a:lnTo>
                  <a:lnTo>
                    <a:pt x="28803" y="28828"/>
                  </a:lnTo>
                  <a:lnTo>
                    <a:pt x="3829811" y="28828"/>
                  </a:lnTo>
                  <a:lnTo>
                    <a:pt x="3829811" y="24002"/>
                  </a:lnTo>
                  <a:lnTo>
                    <a:pt x="3827918" y="14680"/>
                  </a:lnTo>
                  <a:lnTo>
                    <a:pt x="3822763" y="7048"/>
                  </a:lnTo>
                  <a:lnTo>
                    <a:pt x="3815131" y="1893"/>
                  </a:lnTo>
                  <a:lnTo>
                    <a:pt x="3805808" y="0"/>
                  </a:lnTo>
                  <a:close/>
                </a:path>
                <a:path w="3830320" h="3220720">
                  <a:moveTo>
                    <a:pt x="3829811" y="28828"/>
                  </a:moveTo>
                  <a:lnTo>
                    <a:pt x="3800982" y="28828"/>
                  </a:lnTo>
                  <a:lnTo>
                    <a:pt x="3800982" y="3191408"/>
                  </a:lnTo>
                  <a:lnTo>
                    <a:pt x="3829811" y="3191408"/>
                  </a:lnTo>
                  <a:lnTo>
                    <a:pt x="3829811" y="28828"/>
                  </a:lnTo>
                  <a:close/>
                </a:path>
                <a:path w="3830320" h="3220720">
                  <a:moveTo>
                    <a:pt x="3791457" y="38353"/>
                  </a:moveTo>
                  <a:lnTo>
                    <a:pt x="38404" y="38353"/>
                  </a:lnTo>
                  <a:lnTo>
                    <a:pt x="38404" y="3181807"/>
                  </a:lnTo>
                  <a:lnTo>
                    <a:pt x="3791457" y="3181807"/>
                  </a:lnTo>
                  <a:lnTo>
                    <a:pt x="3791457" y="3172205"/>
                  </a:lnTo>
                  <a:lnTo>
                    <a:pt x="48006" y="3172205"/>
                  </a:lnTo>
                  <a:lnTo>
                    <a:pt x="48006" y="48005"/>
                  </a:lnTo>
                  <a:lnTo>
                    <a:pt x="3791457" y="48005"/>
                  </a:lnTo>
                  <a:lnTo>
                    <a:pt x="3791457" y="38353"/>
                  </a:lnTo>
                  <a:close/>
                </a:path>
                <a:path w="3830320" h="3220720">
                  <a:moveTo>
                    <a:pt x="3791457" y="48005"/>
                  </a:moveTo>
                  <a:lnTo>
                    <a:pt x="3781805" y="48005"/>
                  </a:lnTo>
                  <a:lnTo>
                    <a:pt x="3781805" y="3172205"/>
                  </a:lnTo>
                  <a:lnTo>
                    <a:pt x="3791457" y="3172205"/>
                  </a:lnTo>
                  <a:lnTo>
                    <a:pt x="3791457" y="4800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600194" y="3304794"/>
            <a:ext cx="3982720" cy="3438525"/>
            <a:chOff x="4600194" y="3304794"/>
            <a:chExt cx="3982720" cy="34385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200" y="3352800"/>
              <a:ext cx="3886200" cy="33425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00194" y="3304794"/>
              <a:ext cx="3982720" cy="3438525"/>
            </a:xfrm>
            <a:custGeom>
              <a:avLst/>
              <a:gdLst/>
              <a:ahLst/>
              <a:cxnLst/>
              <a:rect l="l" t="t" r="r" b="b"/>
              <a:pathLst>
                <a:path w="3982720" h="3438525">
                  <a:moveTo>
                    <a:pt x="3958208" y="0"/>
                  </a:moveTo>
                  <a:lnTo>
                    <a:pt x="24002" y="0"/>
                  </a:lnTo>
                  <a:lnTo>
                    <a:pt x="14680" y="1893"/>
                  </a:lnTo>
                  <a:lnTo>
                    <a:pt x="7048" y="7048"/>
                  </a:lnTo>
                  <a:lnTo>
                    <a:pt x="1893" y="14680"/>
                  </a:lnTo>
                  <a:lnTo>
                    <a:pt x="0" y="24002"/>
                  </a:lnTo>
                  <a:lnTo>
                    <a:pt x="0" y="3414521"/>
                  </a:lnTo>
                  <a:lnTo>
                    <a:pt x="1893" y="3423863"/>
                  </a:lnTo>
                  <a:lnTo>
                    <a:pt x="7048" y="3431492"/>
                  </a:lnTo>
                  <a:lnTo>
                    <a:pt x="14680" y="3436635"/>
                  </a:lnTo>
                  <a:lnTo>
                    <a:pt x="24002" y="3438521"/>
                  </a:lnTo>
                  <a:lnTo>
                    <a:pt x="3958208" y="3438521"/>
                  </a:lnTo>
                  <a:lnTo>
                    <a:pt x="3967531" y="3436635"/>
                  </a:lnTo>
                  <a:lnTo>
                    <a:pt x="3975163" y="3431492"/>
                  </a:lnTo>
                  <a:lnTo>
                    <a:pt x="3980318" y="3423863"/>
                  </a:lnTo>
                  <a:lnTo>
                    <a:pt x="3982211" y="3414521"/>
                  </a:lnTo>
                  <a:lnTo>
                    <a:pt x="3982211" y="3409721"/>
                  </a:lnTo>
                  <a:lnTo>
                    <a:pt x="28828" y="3409721"/>
                  </a:lnTo>
                  <a:lnTo>
                    <a:pt x="28828" y="28828"/>
                  </a:lnTo>
                  <a:lnTo>
                    <a:pt x="3982211" y="28828"/>
                  </a:lnTo>
                  <a:lnTo>
                    <a:pt x="3982211" y="24002"/>
                  </a:lnTo>
                  <a:lnTo>
                    <a:pt x="3980318" y="14680"/>
                  </a:lnTo>
                  <a:lnTo>
                    <a:pt x="3975163" y="7048"/>
                  </a:lnTo>
                  <a:lnTo>
                    <a:pt x="3967531" y="1893"/>
                  </a:lnTo>
                  <a:lnTo>
                    <a:pt x="3958208" y="0"/>
                  </a:lnTo>
                  <a:close/>
                </a:path>
                <a:path w="3982720" h="3438525">
                  <a:moveTo>
                    <a:pt x="3982211" y="28828"/>
                  </a:moveTo>
                  <a:lnTo>
                    <a:pt x="3953382" y="28828"/>
                  </a:lnTo>
                  <a:lnTo>
                    <a:pt x="3953382" y="3409721"/>
                  </a:lnTo>
                  <a:lnTo>
                    <a:pt x="3982211" y="3409721"/>
                  </a:lnTo>
                  <a:lnTo>
                    <a:pt x="3982211" y="28828"/>
                  </a:lnTo>
                  <a:close/>
                </a:path>
                <a:path w="3982720" h="3438525">
                  <a:moveTo>
                    <a:pt x="3943857" y="38353"/>
                  </a:moveTo>
                  <a:lnTo>
                    <a:pt x="38353" y="38353"/>
                  </a:lnTo>
                  <a:lnTo>
                    <a:pt x="38353" y="3400120"/>
                  </a:lnTo>
                  <a:lnTo>
                    <a:pt x="3943857" y="3400120"/>
                  </a:lnTo>
                  <a:lnTo>
                    <a:pt x="3943857" y="3390518"/>
                  </a:lnTo>
                  <a:lnTo>
                    <a:pt x="48005" y="3390518"/>
                  </a:lnTo>
                  <a:lnTo>
                    <a:pt x="48005" y="48005"/>
                  </a:lnTo>
                  <a:lnTo>
                    <a:pt x="3943857" y="48005"/>
                  </a:lnTo>
                  <a:lnTo>
                    <a:pt x="3943857" y="38353"/>
                  </a:lnTo>
                  <a:close/>
                </a:path>
                <a:path w="3982720" h="3438525">
                  <a:moveTo>
                    <a:pt x="3943857" y="48005"/>
                  </a:moveTo>
                  <a:lnTo>
                    <a:pt x="3934205" y="48005"/>
                  </a:lnTo>
                  <a:lnTo>
                    <a:pt x="3934205" y="3390518"/>
                  </a:lnTo>
                  <a:lnTo>
                    <a:pt x="3943857" y="3390518"/>
                  </a:lnTo>
                  <a:lnTo>
                    <a:pt x="3943857" y="4800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525" y="190500"/>
            <a:ext cx="6496050" cy="8858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3387" y="1809375"/>
            <a:ext cx="8393430" cy="4661535"/>
            <a:chOff x="413387" y="1809375"/>
            <a:chExt cx="8393430" cy="46615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87" y="1809375"/>
              <a:ext cx="8393425" cy="46611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1828800"/>
              <a:ext cx="8305800" cy="4572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" y="1828800"/>
              <a:ext cx="8305800" cy="4572000"/>
            </a:xfrm>
            <a:custGeom>
              <a:avLst/>
              <a:gdLst/>
              <a:ahLst/>
              <a:cxnLst/>
              <a:rect l="l" t="t" r="r" b="b"/>
              <a:pathLst>
                <a:path w="8305800" h="4572000">
                  <a:moveTo>
                    <a:pt x="0" y="4572000"/>
                  </a:moveTo>
                  <a:lnTo>
                    <a:pt x="8305800" y="4572000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12700">
              <a:solidFill>
                <a:srgbClr val="0D2C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92604" y="1793448"/>
            <a:ext cx="5717540" cy="358267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260"/>
              </a:spcBef>
            </a:pPr>
            <a:r>
              <a:rPr sz="3600" spc="-5" dirty="0">
                <a:latin typeface="Corbel"/>
                <a:cs typeface="Corbel"/>
              </a:rPr>
              <a:t>The</a:t>
            </a:r>
            <a:r>
              <a:rPr sz="3600" spc="-40" dirty="0">
                <a:latin typeface="Corbel"/>
                <a:cs typeface="Corbel"/>
              </a:rPr>
              <a:t> </a:t>
            </a:r>
            <a:r>
              <a:rPr sz="3600" spc="-5" dirty="0">
                <a:latin typeface="Corbel"/>
                <a:cs typeface="Corbel"/>
              </a:rPr>
              <a:t>term </a:t>
            </a:r>
            <a:r>
              <a:rPr sz="3600" spc="-10" dirty="0">
                <a:latin typeface="Corbel"/>
                <a:cs typeface="Corbel"/>
              </a:rPr>
              <a:t>Responsive</a:t>
            </a:r>
            <a:r>
              <a:rPr sz="3600" spc="-15" dirty="0">
                <a:latin typeface="Corbel"/>
                <a:cs typeface="Corbel"/>
              </a:rPr>
              <a:t> </a:t>
            </a:r>
            <a:r>
              <a:rPr sz="3600" spc="-5" dirty="0">
                <a:latin typeface="Corbel"/>
                <a:cs typeface="Corbel"/>
              </a:rPr>
              <a:t>means</a:t>
            </a:r>
            <a:r>
              <a:rPr sz="3600" spc="-20" dirty="0">
                <a:latin typeface="Corbel"/>
                <a:cs typeface="Corbel"/>
              </a:rPr>
              <a:t> </a:t>
            </a:r>
            <a:r>
              <a:rPr sz="3600" dirty="0">
                <a:latin typeface="Corbel"/>
                <a:cs typeface="Corbel"/>
              </a:rPr>
              <a:t>,</a:t>
            </a:r>
            <a:endParaRPr sz="3600">
              <a:latin typeface="Corbel"/>
              <a:cs typeface="Corbel"/>
            </a:endParaRPr>
          </a:p>
          <a:p>
            <a:pPr marL="1985010">
              <a:lnSpc>
                <a:spcPct val="100000"/>
              </a:lnSpc>
              <a:spcBef>
                <a:spcPts val="2160"/>
              </a:spcBef>
            </a:pPr>
            <a:r>
              <a:rPr sz="3600" b="1" spc="-114" dirty="0">
                <a:latin typeface="Corbel"/>
                <a:cs typeface="Corbel"/>
              </a:rPr>
              <a:t>To</a:t>
            </a:r>
            <a:r>
              <a:rPr sz="3600" b="1" spc="-65" dirty="0">
                <a:latin typeface="Corbel"/>
                <a:cs typeface="Corbel"/>
              </a:rPr>
              <a:t> </a:t>
            </a:r>
            <a:r>
              <a:rPr sz="3600" b="1" dirty="0">
                <a:latin typeface="Corbel"/>
                <a:cs typeface="Corbel"/>
              </a:rPr>
              <a:t>provide</a:t>
            </a:r>
            <a:endParaRPr sz="3600">
              <a:latin typeface="Corbel"/>
              <a:cs typeface="Corbel"/>
            </a:endParaRPr>
          </a:p>
          <a:p>
            <a:pPr marL="916305" marR="5080" indent="-904240">
              <a:lnSpc>
                <a:spcPct val="100000"/>
              </a:lnSpc>
              <a:spcBef>
                <a:spcPts val="650"/>
              </a:spcBef>
            </a:pPr>
            <a:r>
              <a:rPr sz="4000" b="1" spc="-5" dirty="0">
                <a:solidFill>
                  <a:srgbClr val="006FC0"/>
                </a:solidFill>
                <a:latin typeface="Corbel"/>
                <a:cs typeface="Corbel"/>
              </a:rPr>
              <a:t>“</a:t>
            </a:r>
            <a:r>
              <a:rPr sz="4000" i="1" spc="-5" dirty="0">
                <a:solidFill>
                  <a:srgbClr val="006FC0"/>
                </a:solidFill>
                <a:latin typeface="Corbel"/>
                <a:cs typeface="Corbel"/>
              </a:rPr>
              <a:t>Responses or</a:t>
            </a:r>
            <a:r>
              <a:rPr sz="4000" i="1" spc="-12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4000" i="1" spc="-10" dirty="0">
                <a:solidFill>
                  <a:srgbClr val="006FC0"/>
                </a:solidFill>
                <a:latin typeface="Corbel"/>
                <a:cs typeface="Corbel"/>
              </a:rPr>
              <a:t>Adaptiveness </a:t>
            </a:r>
            <a:r>
              <a:rPr sz="4000" i="1" spc="-78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4000" i="1" spc="-5" dirty="0">
                <a:solidFill>
                  <a:srgbClr val="006FC0"/>
                </a:solidFill>
                <a:latin typeface="Corbel"/>
                <a:cs typeface="Corbel"/>
              </a:rPr>
              <a:t>Quickly</a:t>
            </a:r>
            <a:r>
              <a:rPr sz="4000" i="1" spc="-2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4000" i="1" spc="-10" dirty="0">
                <a:solidFill>
                  <a:srgbClr val="006FC0"/>
                </a:solidFill>
                <a:latin typeface="Corbel"/>
                <a:cs typeface="Corbel"/>
              </a:rPr>
              <a:t>and</a:t>
            </a:r>
            <a:r>
              <a:rPr sz="4000" i="1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4000" i="1" spc="-15" dirty="0">
                <a:solidFill>
                  <a:srgbClr val="006FC0"/>
                </a:solidFill>
                <a:latin typeface="Corbel"/>
                <a:cs typeface="Corbel"/>
              </a:rPr>
              <a:t>Positively</a:t>
            </a:r>
            <a:r>
              <a:rPr sz="4000" b="1" spc="-15" dirty="0">
                <a:solidFill>
                  <a:srgbClr val="006FC0"/>
                </a:solidFill>
                <a:latin typeface="Corbel"/>
                <a:cs typeface="Corbel"/>
              </a:rPr>
              <a:t>”</a:t>
            </a:r>
            <a:endParaRPr sz="4000">
              <a:latin typeface="Corbel"/>
              <a:cs typeface="Corbel"/>
            </a:endParaRPr>
          </a:p>
          <a:p>
            <a:pPr marL="1632585">
              <a:lnSpc>
                <a:spcPct val="100000"/>
              </a:lnSpc>
            </a:pPr>
            <a:r>
              <a:rPr sz="3600" b="1" spc="-5" dirty="0">
                <a:latin typeface="Corbel"/>
                <a:cs typeface="Corbel"/>
              </a:rPr>
              <a:t>to</a:t>
            </a:r>
            <a:r>
              <a:rPr sz="3600" b="1" spc="-50" dirty="0">
                <a:latin typeface="Corbel"/>
                <a:cs typeface="Corbel"/>
              </a:rPr>
              <a:t> </a:t>
            </a:r>
            <a:r>
              <a:rPr sz="3600" b="1" spc="-5" dirty="0">
                <a:latin typeface="Corbel"/>
                <a:cs typeface="Corbel"/>
              </a:rPr>
              <a:t>the</a:t>
            </a:r>
            <a:r>
              <a:rPr sz="3600" b="1" spc="-45" dirty="0">
                <a:latin typeface="Corbel"/>
                <a:cs typeface="Corbel"/>
              </a:rPr>
              <a:t> </a:t>
            </a:r>
            <a:r>
              <a:rPr sz="3600" b="1" dirty="0">
                <a:latin typeface="Corbel"/>
                <a:cs typeface="Corbel"/>
              </a:rPr>
              <a:t>users</a:t>
            </a:r>
            <a:r>
              <a:rPr sz="4000" b="1" dirty="0">
                <a:latin typeface="Corbel"/>
                <a:cs typeface="Corbel"/>
              </a:rPr>
              <a:t>.</a:t>
            </a:r>
            <a:endParaRPr sz="4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5285" y="1600200"/>
            <a:ext cx="8393430" cy="4280535"/>
            <a:chOff x="337187" y="1656976"/>
            <a:chExt cx="8393430" cy="4280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187" y="1656976"/>
              <a:ext cx="8393425" cy="42801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99" y="1676399"/>
              <a:ext cx="8305800" cy="4191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0999" y="1676399"/>
              <a:ext cx="8305800" cy="4191000"/>
            </a:xfrm>
            <a:custGeom>
              <a:avLst/>
              <a:gdLst/>
              <a:ahLst/>
              <a:cxnLst/>
              <a:rect l="l" t="t" r="r" b="b"/>
              <a:pathLst>
                <a:path w="8305800" h="4191000">
                  <a:moveTo>
                    <a:pt x="0" y="4191000"/>
                  </a:moveTo>
                  <a:lnTo>
                    <a:pt x="8305800" y="4191000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4191000"/>
                  </a:lnTo>
                  <a:close/>
                </a:path>
              </a:pathLst>
            </a:custGeom>
            <a:ln w="12700">
              <a:solidFill>
                <a:srgbClr val="4A84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4100" y="133350"/>
            <a:ext cx="4533900" cy="1076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EAA35C-D956-4AB5-A56B-DA88056E3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81200"/>
            <a:ext cx="4883816" cy="27349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B9EFF6-6507-468B-9750-3CE9907F8F04}"/>
              </a:ext>
            </a:extLst>
          </p:cNvPr>
          <p:cNvSpPr/>
          <p:nvPr/>
        </p:nvSpPr>
        <p:spPr>
          <a:xfrm>
            <a:off x="6251836" y="4985592"/>
            <a:ext cx="2453640" cy="30797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E2C3E"/>
                </a:solidFill>
                <a:effectLst/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By Souhardya Gayen</a:t>
            </a:r>
            <a:endParaRPr lang="en-IN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6623E-9CE0-4A5C-9DE1-85BF806241EF}"/>
              </a:ext>
            </a:extLst>
          </p:cNvPr>
          <p:cNvSpPr/>
          <p:nvPr/>
        </p:nvSpPr>
        <p:spPr>
          <a:xfrm>
            <a:off x="6237045" y="5364740"/>
            <a:ext cx="2453640" cy="30797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E2C3E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And Pritam </a:t>
            </a:r>
            <a:r>
              <a:rPr lang="en-IN" dirty="0" err="1">
                <a:solidFill>
                  <a:srgbClr val="0E2C3E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Kabiraj</a:t>
            </a:r>
            <a:endParaRPr lang="en-IN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" y="238125"/>
            <a:ext cx="8210550" cy="8096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3387" y="1733175"/>
            <a:ext cx="8393430" cy="4661535"/>
            <a:chOff x="413387" y="1733175"/>
            <a:chExt cx="8393430" cy="46615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87" y="1733175"/>
              <a:ext cx="8393425" cy="46611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" y="2049780"/>
              <a:ext cx="6451092" cy="19385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752600"/>
              <a:ext cx="8305800" cy="4572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" y="1752600"/>
              <a:ext cx="8305800" cy="4572000"/>
            </a:xfrm>
            <a:custGeom>
              <a:avLst/>
              <a:gdLst/>
              <a:ahLst/>
              <a:cxnLst/>
              <a:rect l="l" t="t" r="r" b="b"/>
              <a:pathLst>
                <a:path w="8305800" h="4572000">
                  <a:moveTo>
                    <a:pt x="0" y="4572000"/>
                  </a:moveTo>
                  <a:lnTo>
                    <a:pt x="8305800" y="4572000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12700">
              <a:solidFill>
                <a:srgbClr val="0D2C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8236" y="2119706"/>
            <a:ext cx="3971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dirty="0">
                <a:latin typeface="Corbel"/>
                <a:cs typeface="Corbel"/>
              </a:rPr>
              <a:t>A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40" dirty="0">
                <a:latin typeface="Corbel"/>
                <a:cs typeface="Corbel"/>
              </a:rPr>
              <a:t>R</a:t>
            </a:r>
            <a:r>
              <a:rPr sz="2000" dirty="0">
                <a:latin typeface="Corbel"/>
                <a:cs typeface="Corbel"/>
              </a:rPr>
              <a:t>espon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ive</a:t>
            </a:r>
            <a:r>
              <a:rPr sz="2000" spc="-140" dirty="0">
                <a:latin typeface="Corbel"/>
                <a:cs typeface="Corbel"/>
              </a:rPr>
              <a:t> </a:t>
            </a:r>
            <a:r>
              <a:rPr sz="2000" spc="-75" dirty="0">
                <a:latin typeface="Corbel"/>
                <a:cs typeface="Corbel"/>
              </a:rPr>
              <a:t>W</a:t>
            </a:r>
            <a:r>
              <a:rPr sz="2000" dirty="0">
                <a:latin typeface="Corbel"/>
                <a:cs typeface="Corbel"/>
              </a:rPr>
              <a:t>eb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Design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ref</a:t>
            </a:r>
            <a:r>
              <a:rPr sz="2000" spc="-10" dirty="0">
                <a:latin typeface="Corbel"/>
                <a:cs typeface="Corbel"/>
              </a:rPr>
              <a:t>e</a:t>
            </a:r>
            <a:r>
              <a:rPr sz="2000" dirty="0">
                <a:latin typeface="Corbel"/>
                <a:cs typeface="Corbel"/>
              </a:rPr>
              <a:t>rs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483" y="2903347"/>
            <a:ext cx="581215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635" marR="5715" indent="-242570">
              <a:lnSpc>
                <a:spcPct val="100000"/>
              </a:lnSpc>
              <a:spcBef>
                <a:spcPts val="105"/>
              </a:spcBef>
            </a:pPr>
            <a:r>
              <a:rPr sz="3200" i="1" dirty="0">
                <a:latin typeface="Corbel"/>
                <a:cs typeface="Corbel"/>
              </a:rPr>
              <a:t>“</a:t>
            </a:r>
            <a:r>
              <a:rPr sz="3200" i="1" spc="-150" dirty="0">
                <a:latin typeface="Corbel"/>
                <a:cs typeface="Corbel"/>
              </a:rPr>
              <a:t> </a:t>
            </a:r>
            <a:r>
              <a:rPr sz="3200" i="1" spc="-5" dirty="0">
                <a:latin typeface="Corbel"/>
                <a:cs typeface="Corbel"/>
              </a:rPr>
              <a:t>Creating</a:t>
            </a:r>
            <a:r>
              <a:rPr sz="3200" i="1" spc="-15" dirty="0">
                <a:latin typeface="Corbel"/>
                <a:cs typeface="Corbel"/>
              </a:rPr>
              <a:t> </a:t>
            </a:r>
            <a:r>
              <a:rPr sz="3200" i="1" dirty="0">
                <a:latin typeface="Corbel"/>
                <a:cs typeface="Corbel"/>
              </a:rPr>
              <a:t>a</a:t>
            </a:r>
            <a:r>
              <a:rPr sz="3200" i="1" spc="-150" dirty="0">
                <a:latin typeface="Corbel"/>
                <a:cs typeface="Corbel"/>
              </a:rPr>
              <a:t> </a:t>
            </a:r>
            <a:r>
              <a:rPr sz="3200" i="1" spc="-10" dirty="0">
                <a:latin typeface="Corbel"/>
                <a:cs typeface="Corbel"/>
              </a:rPr>
              <a:t>Catalog</a:t>
            </a:r>
            <a:r>
              <a:rPr sz="3200" i="1" spc="-15" dirty="0">
                <a:latin typeface="Corbel"/>
                <a:cs typeface="Corbel"/>
              </a:rPr>
              <a:t> </a:t>
            </a:r>
            <a:r>
              <a:rPr sz="3200" i="1" spc="-5" dirty="0">
                <a:latin typeface="Corbel"/>
                <a:cs typeface="Corbel"/>
              </a:rPr>
              <a:t>of</a:t>
            </a:r>
            <a:r>
              <a:rPr sz="3200" i="1" spc="-15" dirty="0">
                <a:latin typeface="Corbel"/>
                <a:cs typeface="Corbel"/>
              </a:rPr>
              <a:t> </a:t>
            </a:r>
            <a:r>
              <a:rPr sz="3200" i="1" dirty="0">
                <a:latin typeface="Corbel"/>
                <a:cs typeface="Corbel"/>
              </a:rPr>
              <a:t>Multi-Device </a:t>
            </a:r>
            <a:r>
              <a:rPr sz="3200" i="1" spc="-630" dirty="0">
                <a:latin typeface="Corbel"/>
                <a:cs typeface="Corbel"/>
              </a:rPr>
              <a:t> </a:t>
            </a:r>
            <a:r>
              <a:rPr sz="3200" i="1" dirty="0">
                <a:latin typeface="Corbel"/>
                <a:cs typeface="Corbel"/>
              </a:rPr>
              <a:t>Layout</a:t>
            </a:r>
            <a:r>
              <a:rPr sz="3200" i="1" spc="-5" dirty="0">
                <a:latin typeface="Corbel"/>
                <a:cs typeface="Corbel"/>
              </a:rPr>
              <a:t> </a:t>
            </a:r>
            <a:r>
              <a:rPr sz="3200" i="1" spc="-10" dirty="0">
                <a:latin typeface="Corbel"/>
                <a:cs typeface="Corbel"/>
              </a:rPr>
              <a:t>patterns”.</a:t>
            </a:r>
            <a:endParaRPr sz="3200">
              <a:latin typeface="Corbel"/>
              <a:cs typeface="Corbe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10200" y="3581400"/>
            <a:ext cx="3205988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75991" y="1809375"/>
            <a:ext cx="2907030" cy="4661535"/>
            <a:chOff x="5975991" y="1809375"/>
            <a:chExt cx="2907030" cy="4661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5991" y="1809375"/>
              <a:ext cx="2907017" cy="46611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799" y="1828800"/>
              <a:ext cx="2819400" cy="45720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5" y="238125"/>
            <a:ext cx="8305800" cy="8096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56997" y="1804797"/>
            <a:ext cx="5382260" cy="4620260"/>
          </a:xfrm>
          <a:custGeom>
            <a:avLst/>
            <a:gdLst/>
            <a:ahLst/>
            <a:cxnLst/>
            <a:rect l="l" t="t" r="r" b="b"/>
            <a:pathLst>
              <a:path w="5382260" h="4620260">
                <a:moveTo>
                  <a:pt x="5358003" y="0"/>
                </a:moveTo>
                <a:lnTo>
                  <a:pt x="24003" y="0"/>
                </a:lnTo>
                <a:lnTo>
                  <a:pt x="14658" y="1893"/>
                </a:lnTo>
                <a:lnTo>
                  <a:pt x="7029" y="7048"/>
                </a:lnTo>
                <a:lnTo>
                  <a:pt x="1885" y="14680"/>
                </a:lnTo>
                <a:lnTo>
                  <a:pt x="0" y="24002"/>
                </a:lnTo>
                <a:lnTo>
                  <a:pt x="0" y="4596003"/>
                </a:lnTo>
                <a:lnTo>
                  <a:pt x="1885" y="4605341"/>
                </a:lnTo>
                <a:lnTo>
                  <a:pt x="7029" y="4612971"/>
                </a:lnTo>
                <a:lnTo>
                  <a:pt x="14658" y="4618118"/>
                </a:lnTo>
                <a:lnTo>
                  <a:pt x="24003" y="4620006"/>
                </a:lnTo>
                <a:lnTo>
                  <a:pt x="5358003" y="4620006"/>
                </a:lnTo>
                <a:lnTo>
                  <a:pt x="5367325" y="4618118"/>
                </a:lnTo>
                <a:lnTo>
                  <a:pt x="5374957" y="4612971"/>
                </a:lnTo>
                <a:lnTo>
                  <a:pt x="5380112" y="4605341"/>
                </a:lnTo>
                <a:lnTo>
                  <a:pt x="5382006" y="4596003"/>
                </a:lnTo>
                <a:lnTo>
                  <a:pt x="5382006" y="4591202"/>
                </a:lnTo>
                <a:lnTo>
                  <a:pt x="28803" y="4591202"/>
                </a:lnTo>
                <a:lnTo>
                  <a:pt x="28803" y="28828"/>
                </a:lnTo>
                <a:lnTo>
                  <a:pt x="5382006" y="28828"/>
                </a:lnTo>
                <a:lnTo>
                  <a:pt x="5382006" y="24002"/>
                </a:lnTo>
                <a:lnTo>
                  <a:pt x="5380112" y="14680"/>
                </a:lnTo>
                <a:lnTo>
                  <a:pt x="5374957" y="7048"/>
                </a:lnTo>
                <a:lnTo>
                  <a:pt x="5367325" y="1893"/>
                </a:lnTo>
                <a:lnTo>
                  <a:pt x="5358003" y="0"/>
                </a:lnTo>
                <a:close/>
              </a:path>
              <a:path w="5382260" h="4620260">
                <a:moveTo>
                  <a:pt x="5382006" y="28828"/>
                </a:moveTo>
                <a:lnTo>
                  <a:pt x="5353177" y="28828"/>
                </a:lnTo>
                <a:lnTo>
                  <a:pt x="5353177" y="4591202"/>
                </a:lnTo>
                <a:lnTo>
                  <a:pt x="5382006" y="4591202"/>
                </a:lnTo>
                <a:lnTo>
                  <a:pt x="5382006" y="28828"/>
                </a:lnTo>
                <a:close/>
              </a:path>
              <a:path w="5382260" h="4620260">
                <a:moveTo>
                  <a:pt x="5343652" y="38353"/>
                </a:moveTo>
                <a:lnTo>
                  <a:pt x="38404" y="38353"/>
                </a:lnTo>
                <a:lnTo>
                  <a:pt x="38404" y="4581601"/>
                </a:lnTo>
                <a:lnTo>
                  <a:pt x="5343652" y="4581601"/>
                </a:lnTo>
                <a:lnTo>
                  <a:pt x="5343652" y="4572000"/>
                </a:lnTo>
                <a:lnTo>
                  <a:pt x="48006" y="4572000"/>
                </a:lnTo>
                <a:lnTo>
                  <a:pt x="48006" y="48005"/>
                </a:lnTo>
                <a:lnTo>
                  <a:pt x="5343652" y="48005"/>
                </a:lnTo>
                <a:lnTo>
                  <a:pt x="5343652" y="38353"/>
                </a:lnTo>
                <a:close/>
              </a:path>
              <a:path w="5382260" h="4620260">
                <a:moveTo>
                  <a:pt x="5343652" y="48005"/>
                </a:moveTo>
                <a:lnTo>
                  <a:pt x="5334000" y="48005"/>
                </a:lnTo>
                <a:lnTo>
                  <a:pt x="5334000" y="4572000"/>
                </a:lnTo>
                <a:lnTo>
                  <a:pt x="5343652" y="4572000"/>
                </a:lnTo>
                <a:lnTo>
                  <a:pt x="5343652" y="48005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2036" y="1891030"/>
            <a:ext cx="507492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-35" dirty="0">
                <a:latin typeface="Corbel"/>
                <a:cs typeface="Corbel"/>
              </a:rPr>
              <a:t>R</a:t>
            </a:r>
            <a:r>
              <a:rPr sz="2000" dirty="0">
                <a:latin typeface="Corbel"/>
                <a:cs typeface="Corbel"/>
              </a:rPr>
              <a:t>es</a:t>
            </a:r>
            <a:r>
              <a:rPr sz="2000" spc="5" dirty="0">
                <a:latin typeface="Corbel"/>
                <a:cs typeface="Corbel"/>
              </a:rPr>
              <a:t>p</a:t>
            </a:r>
            <a:r>
              <a:rPr sz="2000" spc="-5" dirty="0">
                <a:latin typeface="Corbel"/>
                <a:cs typeface="Corbel"/>
              </a:rPr>
              <a:t>on</a:t>
            </a:r>
            <a:r>
              <a:rPr sz="2000" dirty="0">
                <a:latin typeface="Corbel"/>
                <a:cs typeface="Corbel"/>
              </a:rPr>
              <a:t>sive</a:t>
            </a:r>
            <a:r>
              <a:rPr sz="2000" spc="-150" dirty="0">
                <a:latin typeface="Corbel"/>
                <a:cs typeface="Corbel"/>
              </a:rPr>
              <a:t> </a:t>
            </a:r>
            <a:r>
              <a:rPr sz="2000" spc="-80" dirty="0">
                <a:latin typeface="Corbel"/>
                <a:cs typeface="Corbel"/>
              </a:rPr>
              <a:t>W</a:t>
            </a:r>
            <a:r>
              <a:rPr sz="2000" dirty="0">
                <a:latin typeface="Corbel"/>
                <a:cs typeface="Corbel"/>
              </a:rPr>
              <a:t>eb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Designi</a:t>
            </a:r>
            <a:r>
              <a:rPr sz="2000" spc="-5" dirty="0">
                <a:latin typeface="Corbel"/>
                <a:cs typeface="Corbel"/>
              </a:rPr>
              <a:t>n</a:t>
            </a:r>
            <a:r>
              <a:rPr sz="2000" dirty="0">
                <a:latin typeface="Corbel"/>
                <a:cs typeface="Corbel"/>
              </a:rPr>
              <a:t>g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(RW</a:t>
            </a:r>
            <a:r>
              <a:rPr sz="2000" b="1" spc="-75" dirty="0">
                <a:latin typeface="Corbel"/>
                <a:cs typeface="Corbel"/>
              </a:rPr>
              <a:t>D</a:t>
            </a:r>
            <a:r>
              <a:rPr sz="2000" b="1" dirty="0">
                <a:latin typeface="Corbel"/>
                <a:cs typeface="Corbel"/>
              </a:rPr>
              <a:t>)</a:t>
            </a:r>
            <a:r>
              <a:rPr sz="2000" b="1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  process of </a:t>
            </a:r>
            <a:r>
              <a:rPr sz="2000" b="1" dirty="0">
                <a:latin typeface="Corbel"/>
                <a:cs typeface="Corbel"/>
              </a:rPr>
              <a:t>designing a single </a:t>
            </a:r>
            <a:r>
              <a:rPr sz="2000" b="1" spc="-5" dirty="0">
                <a:latin typeface="Corbel"/>
                <a:cs typeface="Corbel"/>
              </a:rPr>
              <a:t>website </a:t>
            </a:r>
            <a:r>
              <a:rPr sz="2000" dirty="0">
                <a:latin typeface="Corbel"/>
                <a:cs typeface="Corbel"/>
              </a:rPr>
              <a:t>to </a:t>
            </a:r>
            <a:r>
              <a:rPr sz="2000" spc="-5" dirty="0">
                <a:latin typeface="Corbel"/>
                <a:cs typeface="Corbel"/>
              </a:rPr>
              <a:t>be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used </a:t>
            </a:r>
            <a:r>
              <a:rPr sz="2000" dirty="0">
                <a:latin typeface="Corbel"/>
                <a:cs typeface="Corbel"/>
              </a:rPr>
              <a:t>and </a:t>
            </a:r>
            <a:r>
              <a:rPr sz="2000" spc="-5" dirty="0">
                <a:latin typeface="Corbel"/>
                <a:cs typeface="Corbel"/>
              </a:rPr>
              <a:t>compatible on </a:t>
            </a:r>
            <a:r>
              <a:rPr sz="2000" dirty="0">
                <a:latin typeface="Corbel"/>
                <a:cs typeface="Corbel"/>
              </a:rPr>
              <a:t>different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portable </a:t>
            </a:r>
            <a:r>
              <a:rPr sz="2000" spc="-5" dirty="0">
                <a:latin typeface="Corbel"/>
                <a:cs typeface="Corbel"/>
              </a:rPr>
              <a:t>or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handy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electronic </a:t>
            </a:r>
            <a:r>
              <a:rPr sz="2000" spc="-5" dirty="0">
                <a:latin typeface="Corbel"/>
                <a:cs typeface="Corbel"/>
              </a:rPr>
              <a:t>devices.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036" y="3415410"/>
            <a:ext cx="45732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spc="-5" dirty="0">
                <a:latin typeface="Corbel"/>
                <a:cs typeface="Corbel"/>
              </a:rPr>
              <a:t>Al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o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known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as </a:t>
            </a:r>
            <a:r>
              <a:rPr sz="2000" b="1" spc="-5" dirty="0">
                <a:latin typeface="Corbel"/>
                <a:cs typeface="Corbel"/>
              </a:rPr>
              <a:t>Adaptiv</a:t>
            </a:r>
            <a:r>
              <a:rPr sz="2000" b="1" dirty="0">
                <a:latin typeface="Corbel"/>
                <a:cs typeface="Corbel"/>
              </a:rPr>
              <a:t>e</a:t>
            </a:r>
            <a:r>
              <a:rPr sz="2000" b="1" spc="-130" dirty="0">
                <a:latin typeface="Corbel"/>
                <a:cs typeface="Corbel"/>
              </a:rPr>
              <a:t> </a:t>
            </a:r>
            <a:r>
              <a:rPr sz="2000" b="1" spc="-75" dirty="0">
                <a:latin typeface="Corbel"/>
                <a:cs typeface="Corbel"/>
              </a:rPr>
              <a:t>W</a:t>
            </a:r>
            <a:r>
              <a:rPr sz="2000" b="1" dirty="0">
                <a:latin typeface="Corbel"/>
                <a:cs typeface="Corbel"/>
              </a:rPr>
              <a:t>eb Des</a:t>
            </a:r>
            <a:r>
              <a:rPr sz="2000" b="1" spc="5" dirty="0">
                <a:latin typeface="Corbel"/>
                <a:cs typeface="Corbel"/>
              </a:rPr>
              <a:t>i</a:t>
            </a:r>
            <a:r>
              <a:rPr sz="2000" b="1" dirty="0">
                <a:latin typeface="Corbel"/>
                <a:cs typeface="Corbel"/>
              </a:rPr>
              <a:t>gn</a:t>
            </a:r>
            <a:r>
              <a:rPr sz="2000" b="1" spc="5" dirty="0">
                <a:latin typeface="Corbel"/>
                <a:cs typeface="Corbel"/>
              </a:rPr>
              <a:t>i</a:t>
            </a:r>
            <a:r>
              <a:rPr sz="2000" b="1" dirty="0">
                <a:latin typeface="Corbel"/>
                <a:cs typeface="Corbel"/>
              </a:rPr>
              <a:t>ng</a:t>
            </a:r>
            <a:endParaRPr sz="2000">
              <a:latin typeface="Corbel"/>
              <a:cs typeface="Corbel"/>
            </a:endParaRPr>
          </a:p>
          <a:p>
            <a:pPr marL="332105">
              <a:lnSpc>
                <a:spcPct val="100000"/>
              </a:lnSpc>
            </a:pPr>
            <a:r>
              <a:rPr sz="2000" spc="-30" dirty="0">
                <a:latin typeface="Corbel"/>
                <a:cs typeface="Corbel"/>
              </a:rPr>
              <a:t>(AWD).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036" y="4360545"/>
            <a:ext cx="505015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32105" algn="l"/>
                <a:tab pos="332740" algn="l"/>
              </a:tabLst>
            </a:pPr>
            <a:r>
              <a:rPr sz="2000" dirty="0">
                <a:latin typeface="Corbel"/>
                <a:cs typeface="Corbel"/>
              </a:rPr>
              <a:t>It regarded as an integrated approach </a:t>
            </a:r>
            <a:r>
              <a:rPr sz="2000" spc="-5" dirty="0">
                <a:latin typeface="Corbel"/>
                <a:cs typeface="Corbel"/>
              </a:rPr>
              <a:t>of </a:t>
            </a:r>
            <a:r>
              <a:rPr sz="2000" dirty="0">
                <a:latin typeface="Corbel"/>
                <a:cs typeface="Corbel"/>
              </a:rPr>
              <a:t> designing </a:t>
            </a:r>
            <a:r>
              <a:rPr sz="2000" spc="-5" dirty="0">
                <a:latin typeface="Corbel"/>
                <a:cs typeface="Corbel"/>
              </a:rPr>
              <a:t>through </a:t>
            </a:r>
            <a:r>
              <a:rPr sz="2000" dirty="0">
                <a:latin typeface="Corbel"/>
                <a:cs typeface="Corbel"/>
              </a:rPr>
              <a:t>which compelling and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easy </a:t>
            </a:r>
            <a:r>
              <a:rPr sz="2000" spc="-5" dirty="0">
                <a:latin typeface="Corbel"/>
                <a:cs typeface="Corbel"/>
              </a:rPr>
              <a:t>to use </a:t>
            </a:r>
            <a:r>
              <a:rPr sz="2000" dirty="0">
                <a:latin typeface="Corbel"/>
                <a:cs typeface="Corbel"/>
              </a:rPr>
              <a:t>websites are </a:t>
            </a:r>
            <a:r>
              <a:rPr sz="2000" spc="-5" dirty="0">
                <a:latin typeface="Corbel"/>
                <a:cs typeface="Corbel"/>
              </a:rPr>
              <a:t>built, </a:t>
            </a:r>
            <a:r>
              <a:rPr sz="2000" b="1" spc="-5" dirty="0">
                <a:latin typeface="Corbel"/>
                <a:cs typeface="Corbel"/>
              </a:rPr>
              <a:t>to </a:t>
            </a:r>
            <a:r>
              <a:rPr sz="2000" b="1" dirty="0">
                <a:latin typeface="Corbel"/>
                <a:cs typeface="Corbel"/>
              </a:rPr>
              <a:t>give an </a:t>
            </a:r>
            <a:r>
              <a:rPr sz="2000" b="1" spc="5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optimal viewing user experience </a:t>
            </a:r>
            <a:r>
              <a:rPr sz="2000" dirty="0">
                <a:latin typeface="Corbel"/>
                <a:cs typeface="Corbel"/>
              </a:rPr>
              <a:t>across a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wide variety </a:t>
            </a:r>
            <a:r>
              <a:rPr sz="2000" spc="-5" dirty="0">
                <a:latin typeface="Corbel"/>
                <a:cs typeface="Corbel"/>
              </a:rPr>
              <a:t>of devices starting </a:t>
            </a:r>
            <a:r>
              <a:rPr sz="2000" dirty="0">
                <a:latin typeface="Corbel"/>
                <a:cs typeface="Corbel"/>
              </a:rPr>
              <a:t>from desktop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computers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 mobile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phones.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9800" y="1828800"/>
            <a:ext cx="2819400" cy="4572000"/>
          </a:xfrm>
          <a:prstGeom prst="rect">
            <a:avLst/>
          </a:prstGeom>
          <a:ln w="12700">
            <a:solidFill>
              <a:srgbClr val="274220"/>
            </a:solidFill>
          </a:ln>
        </p:spPr>
        <p:txBody>
          <a:bodyPr vert="horz" wrap="square" lIns="0" tIns="227330" rIns="0" bIns="0" rtlCol="0">
            <a:spAutoFit/>
          </a:bodyPr>
          <a:lstStyle/>
          <a:p>
            <a:pPr marL="174625" marR="247015">
              <a:lnSpc>
                <a:spcPct val="100000"/>
              </a:lnSpc>
              <a:spcBef>
                <a:spcPts val="1790"/>
              </a:spcBef>
            </a:pPr>
            <a:r>
              <a:rPr sz="2100" b="1" spc="-40" dirty="0">
                <a:solidFill>
                  <a:srgbClr val="2F233B"/>
                </a:solidFill>
                <a:latin typeface="Corbel"/>
                <a:cs typeface="Corbel"/>
              </a:rPr>
              <a:t>R</a:t>
            </a:r>
            <a:r>
              <a:rPr sz="2100" b="1" dirty="0">
                <a:solidFill>
                  <a:srgbClr val="2F233B"/>
                </a:solidFill>
                <a:latin typeface="Corbel"/>
                <a:cs typeface="Corbel"/>
              </a:rPr>
              <a:t>esponsive</a:t>
            </a:r>
            <a:r>
              <a:rPr sz="2100" b="1" spc="-145" dirty="0">
                <a:solidFill>
                  <a:srgbClr val="2F233B"/>
                </a:solidFill>
                <a:latin typeface="Corbel"/>
                <a:cs typeface="Corbel"/>
              </a:rPr>
              <a:t> </a:t>
            </a:r>
            <a:r>
              <a:rPr sz="2100" b="1" spc="-80" dirty="0">
                <a:solidFill>
                  <a:srgbClr val="2F233B"/>
                </a:solidFill>
                <a:latin typeface="Corbel"/>
                <a:cs typeface="Corbel"/>
              </a:rPr>
              <a:t>W</a:t>
            </a:r>
            <a:r>
              <a:rPr sz="2100" b="1" dirty="0">
                <a:solidFill>
                  <a:srgbClr val="2F233B"/>
                </a:solidFill>
                <a:latin typeface="Corbel"/>
                <a:cs typeface="Corbel"/>
              </a:rPr>
              <a:t>e</a:t>
            </a:r>
            <a:r>
              <a:rPr sz="2100" b="1" spc="5" dirty="0">
                <a:solidFill>
                  <a:srgbClr val="2F233B"/>
                </a:solidFill>
                <a:latin typeface="Corbel"/>
                <a:cs typeface="Corbel"/>
              </a:rPr>
              <a:t>b</a:t>
            </a:r>
            <a:r>
              <a:rPr sz="2100" b="1" dirty="0">
                <a:solidFill>
                  <a:srgbClr val="2F233B"/>
                </a:solidFill>
                <a:latin typeface="Corbel"/>
                <a:cs typeface="Corbel"/>
              </a:rPr>
              <a:t>sites  </a:t>
            </a:r>
            <a:r>
              <a:rPr sz="2100" b="1" spc="-5" dirty="0">
                <a:solidFill>
                  <a:srgbClr val="2F233B"/>
                </a:solidFill>
                <a:latin typeface="Corbel"/>
                <a:cs typeface="Corbel"/>
              </a:rPr>
              <a:t>Offers</a:t>
            </a:r>
            <a:endParaRPr sz="21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orbel"/>
              <a:cs typeface="Corbel"/>
            </a:endParaRPr>
          </a:p>
          <a:p>
            <a:pPr marL="494665" indent="-320040">
              <a:lnSpc>
                <a:spcPct val="100000"/>
              </a:lnSpc>
              <a:spcBef>
                <a:spcPts val="5"/>
              </a:spcBef>
              <a:buClr>
                <a:srgbClr val="EF7E09"/>
              </a:buClr>
              <a:buSzPct val="80000"/>
              <a:buFont typeface="Wingdings"/>
              <a:buChar char=""/>
              <a:tabLst>
                <a:tab pos="494030" algn="l"/>
                <a:tab pos="494665" algn="l"/>
              </a:tabLst>
            </a:pPr>
            <a:r>
              <a:rPr sz="2000" b="1" spc="-5" dirty="0">
                <a:solidFill>
                  <a:srgbClr val="47365A"/>
                </a:solidFill>
                <a:latin typeface="Corbel"/>
                <a:cs typeface="Corbel"/>
              </a:rPr>
              <a:t>Smooth</a:t>
            </a:r>
            <a:r>
              <a:rPr sz="2000" b="1" spc="-20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7365A"/>
                </a:solidFill>
                <a:latin typeface="Corbel"/>
                <a:cs typeface="Corbel"/>
              </a:rPr>
              <a:t>navigation</a:t>
            </a:r>
            <a:endParaRPr sz="2000">
              <a:latin typeface="Corbel"/>
              <a:cs typeface="Corbel"/>
            </a:endParaRPr>
          </a:p>
          <a:p>
            <a:pPr marL="494665" indent="-320040">
              <a:lnSpc>
                <a:spcPct val="100000"/>
              </a:lnSpc>
              <a:spcBef>
                <a:spcPts val="480"/>
              </a:spcBef>
              <a:buClr>
                <a:srgbClr val="EF7E09"/>
              </a:buClr>
              <a:buSzPct val="80000"/>
              <a:buFont typeface="Wingdings"/>
              <a:buChar char=""/>
              <a:tabLst>
                <a:tab pos="494030" algn="l"/>
                <a:tab pos="494665" algn="l"/>
              </a:tabLst>
            </a:pPr>
            <a:r>
              <a:rPr sz="2000" b="1" dirty="0">
                <a:solidFill>
                  <a:srgbClr val="47365A"/>
                </a:solidFill>
                <a:latin typeface="Corbel"/>
                <a:cs typeface="Corbel"/>
              </a:rPr>
              <a:t>Easy</a:t>
            </a:r>
            <a:r>
              <a:rPr sz="2000" b="1" spc="-55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7365A"/>
                </a:solidFill>
                <a:latin typeface="Corbel"/>
                <a:cs typeface="Corbel"/>
              </a:rPr>
              <a:t>reading</a:t>
            </a:r>
            <a:endParaRPr sz="2000">
              <a:latin typeface="Corbel"/>
              <a:cs typeface="Corbel"/>
            </a:endParaRPr>
          </a:p>
          <a:p>
            <a:pPr marL="494665" indent="-320040">
              <a:lnSpc>
                <a:spcPct val="100000"/>
              </a:lnSpc>
              <a:spcBef>
                <a:spcPts val="480"/>
              </a:spcBef>
              <a:buClr>
                <a:srgbClr val="EF7E09"/>
              </a:buClr>
              <a:buSzPct val="80000"/>
              <a:buFont typeface="Wingdings"/>
              <a:buChar char=""/>
              <a:tabLst>
                <a:tab pos="494030" algn="l"/>
                <a:tab pos="494665" algn="l"/>
              </a:tabLst>
            </a:pPr>
            <a:r>
              <a:rPr sz="2000" b="1" dirty="0">
                <a:solidFill>
                  <a:srgbClr val="47365A"/>
                </a:solidFill>
                <a:latin typeface="Corbel"/>
                <a:cs typeface="Corbel"/>
              </a:rPr>
              <a:t>Minimum</a:t>
            </a:r>
            <a:r>
              <a:rPr sz="2000" b="1" spc="-75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7365A"/>
                </a:solidFill>
                <a:latin typeface="Corbel"/>
                <a:cs typeface="Corbel"/>
              </a:rPr>
              <a:t>pinching</a:t>
            </a:r>
            <a:endParaRPr sz="2000">
              <a:latin typeface="Corbel"/>
              <a:cs typeface="Corbel"/>
            </a:endParaRPr>
          </a:p>
          <a:p>
            <a:pPr marL="539750" marR="376555" indent="-365760">
              <a:lnSpc>
                <a:spcPct val="120000"/>
              </a:lnSpc>
              <a:buClr>
                <a:srgbClr val="EF7E09"/>
              </a:buClr>
              <a:buSzPct val="80000"/>
              <a:buFont typeface="Wingdings"/>
              <a:buChar char=""/>
              <a:tabLst>
                <a:tab pos="494030" algn="l"/>
                <a:tab pos="494665" algn="l"/>
              </a:tabLst>
            </a:pPr>
            <a:r>
              <a:rPr sz="2000" b="1" spc="-5" dirty="0">
                <a:solidFill>
                  <a:srgbClr val="47365A"/>
                </a:solidFill>
                <a:latin typeface="Corbel"/>
                <a:cs typeface="Corbel"/>
              </a:rPr>
              <a:t>Reduces</a:t>
            </a:r>
            <a:r>
              <a:rPr sz="2000" b="1" spc="315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7365A"/>
                </a:solidFill>
                <a:latin typeface="Corbel"/>
                <a:cs typeface="Corbel"/>
              </a:rPr>
              <a:t>scrolling </a:t>
            </a:r>
            <a:r>
              <a:rPr sz="2000" b="1" spc="-395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7365A"/>
                </a:solidFill>
                <a:latin typeface="Corbel"/>
                <a:cs typeface="Corbel"/>
              </a:rPr>
              <a:t>and</a:t>
            </a:r>
            <a:r>
              <a:rPr sz="2000" b="1" spc="-25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7365A"/>
                </a:solidFill>
                <a:latin typeface="Corbel"/>
                <a:cs typeface="Corbel"/>
              </a:rPr>
              <a:t>zooming.</a:t>
            </a:r>
            <a:endParaRPr sz="2000">
              <a:latin typeface="Corbel"/>
              <a:cs typeface="Corbel"/>
            </a:endParaRPr>
          </a:p>
          <a:p>
            <a:pPr marL="494665" indent="-320040">
              <a:lnSpc>
                <a:spcPct val="100000"/>
              </a:lnSpc>
              <a:spcBef>
                <a:spcPts val="480"/>
              </a:spcBef>
              <a:buClr>
                <a:srgbClr val="EF7E09"/>
              </a:buClr>
              <a:buSzPct val="80000"/>
              <a:buFont typeface="Wingdings"/>
              <a:buChar char=""/>
              <a:tabLst>
                <a:tab pos="494030" algn="l"/>
                <a:tab pos="494665" algn="l"/>
              </a:tabLst>
            </a:pPr>
            <a:r>
              <a:rPr sz="2000" b="1" spc="-5" dirty="0">
                <a:solidFill>
                  <a:srgbClr val="47365A"/>
                </a:solidFill>
                <a:latin typeface="Corbel"/>
                <a:cs typeface="Corbel"/>
              </a:rPr>
              <a:t>Excellent</a:t>
            </a:r>
            <a:r>
              <a:rPr sz="2000" b="1" spc="-70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47365A"/>
                </a:solidFill>
                <a:latin typeface="Corbel"/>
                <a:cs typeface="Corbel"/>
              </a:rPr>
              <a:t>user</a:t>
            </a:r>
            <a:endParaRPr sz="2000">
              <a:latin typeface="Corbel"/>
              <a:cs typeface="Corbel"/>
            </a:endParaRPr>
          </a:p>
          <a:p>
            <a:pPr marL="53975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47365A"/>
                </a:solidFill>
                <a:latin typeface="Corbel"/>
                <a:cs typeface="Corbel"/>
              </a:rPr>
              <a:t>experience</a:t>
            </a:r>
            <a:r>
              <a:rPr sz="2000" dirty="0">
                <a:solidFill>
                  <a:srgbClr val="47365A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69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70700"/>
            <a:chOff x="-6350" y="0"/>
            <a:chExt cx="9156700" cy="68707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9E24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2133599"/>
              <a:ext cx="6714363" cy="449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9575"/>
              <a:ext cx="9144000" cy="18097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9740" y="2956686"/>
            <a:ext cx="12465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7365A"/>
                </a:solidFill>
                <a:latin typeface="Corbel"/>
                <a:cs typeface="Corbel"/>
              </a:rPr>
              <a:t>A</a:t>
            </a:r>
            <a:r>
              <a:rPr sz="1800" spc="-20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6000" spc="-5" dirty="0">
                <a:solidFill>
                  <a:srgbClr val="47365A"/>
                </a:solidFill>
                <a:latin typeface="Corbel"/>
                <a:cs typeface="Corbel"/>
              </a:rPr>
              <a:t>Big</a:t>
            </a:r>
            <a:endParaRPr sz="60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4642" y="3490086"/>
            <a:ext cx="1231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7365A"/>
                </a:solidFill>
                <a:latin typeface="Corbel"/>
                <a:cs typeface="Corbel"/>
              </a:rPr>
              <a:t>Question</a:t>
            </a:r>
            <a:r>
              <a:rPr sz="1800" spc="-70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47365A"/>
                </a:solidFill>
                <a:latin typeface="Corbel"/>
                <a:cs typeface="Corbel"/>
              </a:rPr>
              <a:t>???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957953"/>
            <a:ext cx="155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7365A"/>
                </a:solidFill>
                <a:latin typeface="Corbel"/>
                <a:cs typeface="Corbel"/>
              </a:rPr>
              <a:t>A</a:t>
            </a:r>
            <a:r>
              <a:rPr sz="1050" spc="-20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47365A"/>
                </a:solidFill>
                <a:latin typeface="Corbel"/>
                <a:cs typeface="Corbel"/>
              </a:rPr>
              <a:t>Bi</a:t>
            </a:r>
            <a:r>
              <a:rPr sz="3600" dirty="0">
                <a:solidFill>
                  <a:srgbClr val="47365A"/>
                </a:solidFill>
                <a:latin typeface="Corbel"/>
                <a:cs typeface="Corbel"/>
              </a:rPr>
              <a:t>g</a:t>
            </a:r>
            <a:r>
              <a:rPr sz="3600" spc="20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1050" spc="-5" dirty="0">
                <a:solidFill>
                  <a:srgbClr val="47365A"/>
                </a:solidFill>
                <a:latin typeface="Corbel"/>
                <a:cs typeface="Corbel"/>
              </a:rPr>
              <a:t>Q</a:t>
            </a:r>
            <a:r>
              <a:rPr sz="1050" dirty="0">
                <a:solidFill>
                  <a:srgbClr val="47365A"/>
                </a:solidFill>
                <a:latin typeface="Corbel"/>
                <a:cs typeface="Corbel"/>
              </a:rPr>
              <a:t>ue</a:t>
            </a:r>
            <a:r>
              <a:rPr sz="1050" spc="5" dirty="0">
                <a:solidFill>
                  <a:srgbClr val="47365A"/>
                </a:solidFill>
                <a:latin typeface="Corbel"/>
                <a:cs typeface="Corbel"/>
              </a:rPr>
              <a:t>s</a:t>
            </a:r>
            <a:r>
              <a:rPr sz="1050" dirty="0">
                <a:solidFill>
                  <a:srgbClr val="47365A"/>
                </a:solidFill>
                <a:latin typeface="Corbel"/>
                <a:cs typeface="Corbel"/>
              </a:rPr>
              <a:t>t</a:t>
            </a:r>
            <a:r>
              <a:rPr sz="1050" spc="-10" dirty="0">
                <a:solidFill>
                  <a:srgbClr val="47365A"/>
                </a:solidFill>
                <a:latin typeface="Corbel"/>
                <a:cs typeface="Corbel"/>
              </a:rPr>
              <a:t>i</a:t>
            </a:r>
            <a:r>
              <a:rPr sz="1050" spc="-5" dirty="0">
                <a:solidFill>
                  <a:srgbClr val="47365A"/>
                </a:solidFill>
                <a:latin typeface="Corbel"/>
                <a:cs typeface="Corbel"/>
              </a:rPr>
              <a:t>o</a:t>
            </a:r>
            <a:r>
              <a:rPr sz="1050" dirty="0">
                <a:solidFill>
                  <a:srgbClr val="47365A"/>
                </a:solidFill>
                <a:latin typeface="Corbel"/>
                <a:cs typeface="Corbel"/>
              </a:rPr>
              <a:t>n</a:t>
            </a:r>
            <a:r>
              <a:rPr sz="1050" spc="-50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1050" spc="5" dirty="0">
                <a:solidFill>
                  <a:srgbClr val="47365A"/>
                </a:solidFill>
                <a:latin typeface="Corbel"/>
                <a:cs typeface="Corbel"/>
              </a:rPr>
              <a:t>??</a:t>
            </a:r>
            <a:r>
              <a:rPr sz="1050" dirty="0">
                <a:solidFill>
                  <a:srgbClr val="47365A"/>
                </a:solidFill>
                <a:latin typeface="Corbel"/>
                <a:cs typeface="Corbel"/>
              </a:rPr>
              <a:t>?</a:t>
            </a:r>
            <a:endParaRPr sz="105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3809" y="6269837"/>
            <a:ext cx="1275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47365A"/>
                </a:solidFill>
                <a:latin typeface="Corbel"/>
                <a:cs typeface="Corbel"/>
              </a:rPr>
              <a:t>A</a:t>
            </a:r>
            <a:r>
              <a:rPr sz="900" spc="-40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7365A"/>
                </a:solidFill>
                <a:latin typeface="Corbel"/>
                <a:cs typeface="Corbel"/>
              </a:rPr>
              <a:t>Big</a:t>
            </a:r>
            <a:r>
              <a:rPr sz="2800" spc="-30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900" spc="-5" dirty="0">
                <a:solidFill>
                  <a:srgbClr val="47365A"/>
                </a:solidFill>
                <a:latin typeface="Corbel"/>
                <a:cs typeface="Corbel"/>
              </a:rPr>
              <a:t>Question</a:t>
            </a:r>
            <a:r>
              <a:rPr sz="900" spc="-15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900" spc="-5" dirty="0">
                <a:solidFill>
                  <a:srgbClr val="47365A"/>
                </a:solidFill>
                <a:latin typeface="Corbel"/>
                <a:cs typeface="Corbel"/>
              </a:rPr>
              <a:t>???</a:t>
            </a:r>
            <a:endParaRPr sz="9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6229299"/>
            <a:ext cx="9632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47365A"/>
                </a:solidFill>
                <a:latin typeface="Corbel"/>
                <a:cs typeface="Corbel"/>
              </a:rPr>
              <a:t>A</a:t>
            </a:r>
            <a:r>
              <a:rPr sz="700" spc="-20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7365A"/>
                </a:solidFill>
                <a:latin typeface="Corbel"/>
                <a:cs typeface="Corbel"/>
              </a:rPr>
              <a:t>Big</a:t>
            </a:r>
            <a:r>
              <a:rPr sz="2000" spc="-35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700" spc="-10" dirty="0">
                <a:solidFill>
                  <a:srgbClr val="47365A"/>
                </a:solidFill>
                <a:latin typeface="Corbel"/>
                <a:cs typeface="Corbel"/>
              </a:rPr>
              <a:t>Question</a:t>
            </a:r>
            <a:r>
              <a:rPr sz="700" spc="20" dirty="0">
                <a:solidFill>
                  <a:srgbClr val="47365A"/>
                </a:solidFill>
                <a:latin typeface="Corbel"/>
                <a:cs typeface="Corbel"/>
              </a:rPr>
              <a:t> </a:t>
            </a:r>
            <a:r>
              <a:rPr sz="700" spc="-5" dirty="0">
                <a:solidFill>
                  <a:srgbClr val="47365A"/>
                </a:solidFill>
                <a:latin typeface="Corbel"/>
                <a:cs typeface="Corbel"/>
              </a:rPr>
              <a:t>???</a:t>
            </a:r>
            <a:endParaRPr sz="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3867785"/>
            <a:chOff x="-6350" y="0"/>
            <a:chExt cx="9156700" cy="3867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12747"/>
              <a:ext cx="9144000" cy="1844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1524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1524000"/>
            </a:xfrm>
            <a:custGeom>
              <a:avLst/>
              <a:gdLst/>
              <a:ahLst/>
              <a:cxnLst/>
              <a:rect l="l" t="t" r="r" b="b"/>
              <a:pathLst>
                <a:path w="9144000" h="1524000">
                  <a:moveTo>
                    <a:pt x="0" y="1524000"/>
                  </a:moveTo>
                  <a:lnTo>
                    <a:pt x="9144000" y="1524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12700">
              <a:solidFill>
                <a:srgbClr val="1755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5600" y="1219200"/>
              <a:ext cx="2290318" cy="264223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89636" y="2150186"/>
            <a:ext cx="4535805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EF7E09"/>
              </a:buClr>
              <a:buSzPct val="79545"/>
              <a:buFont typeface="Wingdings"/>
              <a:buChar char=""/>
              <a:tabLst>
                <a:tab pos="332740" algn="l"/>
              </a:tabLst>
            </a:pPr>
            <a:r>
              <a:rPr sz="2200" b="1" spc="-10" dirty="0">
                <a:latin typeface="Corbel"/>
                <a:cs typeface="Corbel"/>
              </a:rPr>
              <a:t>Growing</a:t>
            </a:r>
            <a:r>
              <a:rPr sz="2200" b="1" spc="-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Demand </a:t>
            </a:r>
            <a:r>
              <a:rPr sz="2200" b="1" spc="-10" dirty="0">
                <a:latin typeface="Corbel"/>
                <a:cs typeface="Corbel"/>
              </a:rPr>
              <a:t>for</a:t>
            </a:r>
            <a:r>
              <a:rPr sz="2200" b="1" spc="-4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Smartphones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F7E09"/>
              </a:buClr>
              <a:buFont typeface="Wingdings"/>
              <a:buChar char=""/>
            </a:pPr>
            <a:endParaRPr sz="2150">
              <a:latin typeface="Corbel"/>
              <a:cs typeface="Corbel"/>
            </a:endParaRPr>
          </a:p>
          <a:p>
            <a:pPr marL="332740" marR="261620" indent="-320040">
              <a:lnSpc>
                <a:spcPct val="100000"/>
              </a:lnSpc>
              <a:buClr>
                <a:srgbClr val="EF7E09"/>
              </a:buClr>
              <a:buSzPct val="79545"/>
              <a:buFont typeface="Wingdings"/>
              <a:buChar char=""/>
              <a:tabLst>
                <a:tab pos="332740" algn="l"/>
              </a:tabLst>
            </a:pPr>
            <a:r>
              <a:rPr sz="2200" b="1" spc="-10" dirty="0">
                <a:latin typeface="Corbel"/>
                <a:cs typeface="Corbel"/>
              </a:rPr>
              <a:t>Multiple </a:t>
            </a:r>
            <a:r>
              <a:rPr sz="2200" b="1" spc="-5" dirty="0">
                <a:latin typeface="Corbel"/>
                <a:cs typeface="Corbel"/>
              </a:rPr>
              <a:t>Screen </a:t>
            </a:r>
            <a:r>
              <a:rPr sz="2200" b="1" spc="-10" dirty="0">
                <a:latin typeface="Corbel"/>
                <a:cs typeface="Corbel"/>
              </a:rPr>
              <a:t>Sizes </a:t>
            </a:r>
            <a:r>
              <a:rPr sz="2200" b="1" spc="-5" dirty="0">
                <a:latin typeface="Corbel"/>
                <a:cs typeface="Corbel"/>
              </a:rPr>
              <a:t>and </a:t>
            </a:r>
            <a:r>
              <a:rPr sz="2200" b="1" spc="-10" dirty="0">
                <a:latin typeface="Corbel"/>
                <a:cs typeface="Corbel"/>
              </a:rPr>
              <a:t>Mobile </a:t>
            </a:r>
            <a:r>
              <a:rPr sz="2200" b="1" spc="-440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Browsers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7E09"/>
              </a:buClr>
              <a:buFont typeface="Wingdings"/>
              <a:buChar char=""/>
            </a:pPr>
            <a:endParaRPr sz="21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79545"/>
              <a:buFont typeface="Wingdings"/>
              <a:buChar char=""/>
              <a:tabLst>
                <a:tab pos="332740" algn="l"/>
              </a:tabLst>
            </a:pPr>
            <a:r>
              <a:rPr sz="2200" b="1" spc="-10" dirty="0">
                <a:latin typeface="Corbel"/>
                <a:cs typeface="Corbel"/>
              </a:rPr>
              <a:t>Wide</a:t>
            </a:r>
            <a:r>
              <a:rPr sz="2200" b="1" spc="-9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Usage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of Internet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F7E09"/>
              </a:buClr>
              <a:buFont typeface="Wingdings"/>
              <a:buChar char=""/>
            </a:pPr>
            <a:endParaRPr sz="215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7E09"/>
              </a:buClr>
              <a:buSzPct val="79545"/>
              <a:buFont typeface="Wingdings"/>
              <a:buChar char=""/>
              <a:tabLst>
                <a:tab pos="332740" algn="l"/>
              </a:tabLst>
            </a:pPr>
            <a:r>
              <a:rPr sz="2200" b="1" spc="-20" dirty="0">
                <a:latin typeface="Corbel"/>
                <a:cs typeface="Corbel"/>
              </a:rPr>
              <a:t>Permits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wider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browser</a:t>
            </a:r>
            <a:r>
              <a:rPr sz="2200" b="1" spc="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support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F7E09"/>
              </a:buClr>
              <a:buFont typeface="Wingdings"/>
              <a:buChar char=""/>
            </a:pPr>
            <a:endParaRPr sz="2150">
              <a:latin typeface="Corbel"/>
              <a:cs typeface="Corbel"/>
            </a:endParaRPr>
          </a:p>
          <a:p>
            <a:pPr marL="332740" marR="685800" indent="-320040">
              <a:lnSpc>
                <a:spcPct val="100000"/>
              </a:lnSpc>
              <a:buClr>
                <a:srgbClr val="EF7E09"/>
              </a:buClr>
              <a:buSzPct val="79545"/>
              <a:buFont typeface="Wingdings"/>
              <a:buChar char=""/>
              <a:tabLst>
                <a:tab pos="332740" algn="l"/>
              </a:tabLst>
            </a:pPr>
            <a:r>
              <a:rPr sz="2200" b="1" spc="-5" dirty="0">
                <a:latin typeface="Corbel"/>
                <a:cs typeface="Corbel"/>
              </a:rPr>
              <a:t>Compulsory</a:t>
            </a:r>
            <a:r>
              <a:rPr sz="2200" b="1" spc="-4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for</a:t>
            </a:r>
            <a:r>
              <a:rPr sz="2200" b="1" spc="-9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Getting</a:t>
            </a:r>
            <a:r>
              <a:rPr sz="2200" b="1" spc="-8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Good </a:t>
            </a:r>
            <a:r>
              <a:rPr sz="2200" b="1" spc="-44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Business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8400" y="4114798"/>
            <a:ext cx="2667000" cy="26670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7340" y="424688"/>
            <a:ext cx="7141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orbel"/>
                <a:cs typeface="Corbel"/>
              </a:rPr>
              <a:t>Why</a:t>
            </a:r>
            <a:r>
              <a:rPr sz="3600" b="0" spc="-409" dirty="0">
                <a:latin typeface="Corbel"/>
                <a:cs typeface="Corbel"/>
              </a:rPr>
              <a:t> </a:t>
            </a:r>
            <a:r>
              <a:rPr sz="3600" b="0" spc="-280" dirty="0">
                <a:latin typeface="Corbel"/>
                <a:cs typeface="Corbel"/>
              </a:rPr>
              <a:t>Y</a:t>
            </a:r>
            <a:r>
              <a:rPr sz="3600" b="0" spc="-5" dirty="0">
                <a:latin typeface="Corbel"/>
                <a:cs typeface="Corbel"/>
              </a:rPr>
              <a:t>o</a:t>
            </a:r>
            <a:r>
              <a:rPr sz="3600" b="0" dirty="0">
                <a:latin typeface="Corbel"/>
                <a:cs typeface="Corbel"/>
              </a:rPr>
              <a:t>u</a:t>
            </a:r>
            <a:r>
              <a:rPr sz="3600" b="0" spc="-5" dirty="0">
                <a:latin typeface="Corbel"/>
                <a:cs typeface="Corbel"/>
              </a:rPr>
              <a:t> </a:t>
            </a:r>
            <a:r>
              <a:rPr sz="3600" b="0" spc="5" dirty="0">
                <a:latin typeface="Corbel"/>
                <a:cs typeface="Corbel"/>
              </a:rPr>
              <a:t>N</a:t>
            </a:r>
            <a:r>
              <a:rPr sz="3600" b="0" dirty="0">
                <a:latin typeface="Corbel"/>
                <a:cs typeface="Corbel"/>
              </a:rPr>
              <a:t>eed</a:t>
            </a:r>
            <a:r>
              <a:rPr sz="3600" b="0" spc="-160" dirty="0">
                <a:latin typeface="Corbel"/>
                <a:cs typeface="Corbel"/>
              </a:rPr>
              <a:t> </a:t>
            </a:r>
            <a:r>
              <a:rPr sz="3600" b="0" dirty="0">
                <a:latin typeface="Corbel"/>
                <a:cs typeface="Corbel"/>
              </a:rPr>
              <a:t>A</a:t>
            </a:r>
            <a:r>
              <a:rPr sz="3600" b="0" spc="-5" dirty="0">
                <a:latin typeface="Corbel"/>
                <a:cs typeface="Corbel"/>
              </a:rPr>
              <a:t> </a:t>
            </a:r>
            <a:r>
              <a:rPr sz="3600" b="0" spc="-65" dirty="0">
                <a:latin typeface="Corbel"/>
                <a:cs typeface="Corbel"/>
              </a:rPr>
              <a:t>R</a:t>
            </a:r>
            <a:r>
              <a:rPr sz="3600" b="0" dirty="0">
                <a:latin typeface="Corbel"/>
                <a:cs typeface="Corbel"/>
              </a:rPr>
              <a:t>es</a:t>
            </a:r>
            <a:r>
              <a:rPr sz="3600" b="0" spc="-10" dirty="0">
                <a:latin typeface="Corbel"/>
                <a:cs typeface="Corbel"/>
              </a:rPr>
              <a:t>p</a:t>
            </a:r>
            <a:r>
              <a:rPr sz="3600" b="0" spc="-5" dirty="0">
                <a:latin typeface="Corbel"/>
                <a:cs typeface="Corbel"/>
              </a:rPr>
              <a:t>onsiv</a:t>
            </a:r>
            <a:r>
              <a:rPr sz="3600" b="0" dirty="0">
                <a:latin typeface="Corbel"/>
                <a:cs typeface="Corbel"/>
              </a:rPr>
              <a:t>e</a:t>
            </a:r>
            <a:r>
              <a:rPr sz="3600" b="0" spc="-204" dirty="0">
                <a:latin typeface="Corbel"/>
                <a:cs typeface="Corbel"/>
              </a:rPr>
              <a:t> </a:t>
            </a:r>
            <a:r>
              <a:rPr sz="3600" b="0" spc="-130" dirty="0">
                <a:latin typeface="Corbel"/>
                <a:cs typeface="Corbel"/>
              </a:rPr>
              <a:t>W</a:t>
            </a:r>
            <a:r>
              <a:rPr sz="3600" b="0" dirty="0">
                <a:latin typeface="Corbel"/>
                <a:cs typeface="Corbel"/>
              </a:rPr>
              <a:t>ebsite?</a:t>
            </a:r>
            <a:endParaRPr sz="3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22146"/>
              <a:ext cx="9144000" cy="1033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660" y="5679946"/>
              <a:ext cx="7078980" cy="11780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900" y="990600"/>
              <a:ext cx="7048500" cy="4699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50" y="342900"/>
            <a:ext cx="8734425" cy="6572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37187" y="1733175"/>
            <a:ext cx="8469630" cy="4661535"/>
            <a:chOff x="337187" y="1733175"/>
            <a:chExt cx="8469630" cy="46615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187" y="1733175"/>
              <a:ext cx="8469625" cy="46611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716" y="1744980"/>
              <a:ext cx="8353044" cy="44378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" y="1752600"/>
              <a:ext cx="8382000" cy="4572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1000" y="1752600"/>
              <a:ext cx="8382000" cy="4572000"/>
            </a:xfrm>
            <a:custGeom>
              <a:avLst/>
              <a:gdLst/>
              <a:ahLst/>
              <a:cxnLst/>
              <a:rect l="l" t="t" r="r" b="b"/>
              <a:pathLst>
                <a:path w="8382000" h="4572000">
                  <a:moveTo>
                    <a:pt x="0" y="4572000"/>
                  </a:moveTo>
                  <a:lnTo>
                    <a:pt x="8382000" y="4572000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2036" y="1814830"/>
            <a:ext cx="791781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419100" algn="l"/>
                <a:tab pos="419734" algn="l"/>
              </a:tabLst>
            </a:pPr>
            <a:r>
              <a:rPr sz="2000" spc="-25" dirty="0">
                <a:latin typeface="Corbel"/>
                <a:cs typeface="Corbel"/>
              </a:rPr>
              <a:t>Web</a:t>
            </a:r>
            <a:r>
              <a:rPr sz="2000" dirty="0">
                <a:latin typeface="Corbel"/>
                <a:cs typeface="Corbel"/>
              </a:rPr>
              <a:t> designers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should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consider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following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questions </a:t>
            </a:r>
            <a:r>
              <a:rPr sz="2000" dirty="0">
                <a:latin typeface="Corbel"/>
                <a:cs typeface="Corbel"/>
              </a:rPr>
              <a:t>while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mobilizing</a:t>
            </a:r>
            <a:endParaRPr sz="2000">
              <a:latin typeface="Corbel"/>
              <a:cs typeface="Corbel"/>
            </a:endParaRPr>
          </a:p>
          <a:p>
            <a:pPr marL="46799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content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20447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Q</a:t>
            </a:r>
            <a:r>
              <a:rPr sz="2000" dirty="0">
                <a:latin typeface="Corbel"/>
                <a:cs typeface="Corbel"/>
              </a:rPr>
              <a:t>.</a:t>
            </a:r>
            <a:r>
              <a:rPr sz="2000" spc="-1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What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purpo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5" dirty="0">
                <a:latin typeface="Corbel"/>
                <a:cs typeface="Corbel"/>
              </a:rPr>
              <a:t> o</a:t>
            </a:r>
            <a:r>
              <a:rPr sz="2000" dirty="0">
                <a:latin typeface="Corbel"/>
                <a:cs typeface="Corbel"/>
              </a:rPr>
              <a:t>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site?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20447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Q</a:t>
            </a:r>
            <a:r>
              <a:rPr sz="2000" dirty="0">
                <a:latin typeface="Corbel"/>
                <a:cs typeface="Corbel"/>
              </a:rPr>
              <a:t>.</a:t>
            </a:r>
            <a:r>
              <a:rPr sz="2000" spc="-1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Who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are </a:t>
            </a: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 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sers?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20447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Q.</a:t>
            </a:r>
            <a:r>
              <a:rPr sz="2000" spc="-1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What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sort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data</a:t>
            </a:r>
            <a:r>
              <a:rPr sz="2000" dirty="0">
                <a:latin typeface="Corbel"/>
                <a:cs typeface="Corbel"/>
              </a:rPr>
              <a:t> is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being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accessed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by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them?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20447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Q.</a:t>
            </a:r>
            <a:r>
              <a:rPr sz="2000" spc="-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User’s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locations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?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467995" marR="40640" indent="-264160" algn="just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Q. </a:t>
            </a:r>
            <a:r>
              <a:rPr sz="2000" spc="-10" dirty="0">
                <a:latin typeface="Corbel"/>
                <a:cs typeface="Corbel"/>
              </a:rPr>
              <a:t>What’s </a:t>
            </a:r>
            <a:r>
              <a:rPr sz="2000" spc="-5" dirty="0">
                <a:latin typeface="Corbel"/>
                <a:cs typeface="Corbel"/>
              </a:rPr>
              <a:t>the capacity of the devices </a:t>
            </a:r>
            <a:r>
              <a:rPr sz="2000" dirty="0">
                <a:latin typeface="Corbel"/>
                <a:cs typeface="Corbel"/>
              </a:rPr>
              <a:t>and </a:t>
            </a:r>
            <a:r>
              <a:rPr sz="2000" spc="-5" dirty="0">
                <a:latin typeface="Corbel"/>
                <a:cs typeface="Corbel"/>
              </a:rPr>
              <a:t>screen </a:t>
            </a:r>
            <a:r>
              <a:rPr sz="2000" dirty="0">
                <a:latin typeface="Corbel"/>
                <a:cs typeface="Corbel"/>
              </a:rPr>
              <a:t>information </a:t>
            </a:r>
            <a:r>
              <a:rPr sz="2000" spc="-5" dirty="0">
                <a:latin typeface="Corbel"/>
                <a:cs typeface="Corbel"/>
              </a:rPr>
              <a:t>such </a:t>
            </a:r>
            <a:r>
              <a:rPr sz="2000" dirty="0">
                <a:latin typeface="Corbel"/>
                <a:cs typeface="Corbel"/>
              </a:rPr>
              <a:t>as size,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resolution, </a:t>
            </a:r>
            <a:r>
              <a:rPr sz="2000" spc="-5" dirty="0">
                <a:latin typeface="Corbel"/>
                <a:cs typeface="Corbel"/>
              </a:rPr>
              <a:t>pixel </a:t>
            </a:r>
            <a:r>
              <a:rPr sz="2000" spc="-10" dirty="0">
                <a:latin typeface="Corbel"/>
                <a:cs typeface="Corbel"/>
              </a:rPr>
              <a:t>density, </a:t>
            </a:r>
            <a:r>
              <a:rPr sz="2000" dirty="0">
                <a:latin typeface="Corbel"/>
                <a:cs typeface="Corbel"/>
              </a:rPr>
              <a:t>and </a:t>
            </a:r>
            <a:r>
              <a:rPr sz="2000" spc="-5" dirty="0">
                <a:latin typeface="Corbel"/>
                <a:cs typeface="Corbel"/>
              </a:rPr>
              <a:t>color </a:t>
            </a:r>
            <a:r>
              <a:rPr sz="2000" dirty="0">
                <a:latin typeface="Corbel"/>
                <a:cs typeface="Corbel"/>
              </a:rPr>
              <a:t>information from which information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 </a:t>
            </a:r>
            <a:r>
              <a:rPr sz="2000" spc="-5" dirty="0">
                <a:latin typeface="Corbel"/>
                <a:cs typeface="Corbel"/>
              </a:rPr>
              <a:t>being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accessed?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8359" y="4332732"/>
            <a:ext cx="2781299" cy="18592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43600" y="2514600"/>
            <a:ext cx="2750566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1252</Words>
  <Application>Microsoft Office PowerPoint</Application>
  <PresentationFormat>On-screen Show (4:3)</PresentationFormat>
  <Paragraphs>207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Corbel</vt:lpstr>
      <vt:lpstr>Times New Roman</vt:lpstr>
      <vt:lpstr>Wingdings</vt:lpstr>
      <vt:lpstr>Office Theme</vt:lpstr>
      <vt:lpstr>PowerPoint Presentation</vt:lpstr>
      <vt:lpstr>Topics Going to be Covered</vt:lpstr>
      <vt:lpstr>PowerPoint Presentation</vt:lpstr>
      <vt:lpstr>PowerPoint Presentation</vt:lpstr>
      <vt:lpstr>PowerPoint Presentation</vt:lpstr>
      <vt:lpstr>PowerPoint Presentation</vt:lpstr>
      <vt:lpstr>Why You Need A Responsive Website?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Important Guidelines</vt:lpstr>
      <vt:lpstr>PowerPoint Presentation</vt:lpstr>
      <vt:lpstr>Major Components of A Responsive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souhardya Gayen</cp:lastModifiedBy>
  <cp:revision>17</cp:revision>
  <dcterms:created xsi:type="dcterms:W3CDTF">2021-09-04T07:37:48Z</dcterms:created>
  <dcterms:modified xsi:type="dcterms:W3CDTF">2021-09-05T15:41:10Z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2021-09-04T00:00:00Z</vt:filetime>
  </property>
</Properties>
</file>