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71" r:id="rId11"/>
    <p:sldId id="264" r:id="rId12"/>
    <p:sldId id="265" r:id="rId13"/>
    <p:sldId id="272"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80" autoAdjust="0"/>
  </p:normalViewPr>
  <p:slideViewPr>
    <p:cSldViewPr>
      <p:cViewPr varScale="1">
        <p:scale>
          <a:sx n="83" d="100"/>
          <a:sy n="83" d="100"/>
        </p:scale>
        <p:origin x="-1402"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08B662B-E656-4715-99D5-40B62B3D7010}" type="datetimeFigureOut">
              <a:rPr lang="en-IN" smtClean="0"/>
            </a:fld>
            <a:endParaRPr lang="en-IN"/>
          </a:p>
        </p:txBody>
      </p:sp>
      <p:sp>
        <p:nvSpPr>
          <p:cNvPr id="8" name="Slide Number Placeholder 7"/>
          <p:cNvSpPr>
            <a:spLocks noGrp="1"/>
          </p:cNvSpPr>
          <p:nvPr>
            <p:ph type="sldNum" sz="quarter" idx="11"/>
          </p:nvPr>
        </p:nvSpPr>
        <p:spPr/>
        <p:txBody>
          <a:bodyPr/>
          <a:lstStyle/>
          <a:p>
            <a:fld id="{C73A984B-A7F5-45F7-A8A4-E300CEB1EC95}" type="slidenum">
              <a:rPr lang="en-IN" smtClean="0"/>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08B662B-E656-4715-99D5-40B62B3D70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08B662B-E656-4715-99D5-40B62B3D70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08B662B-E656-4715-99D5-40B62B3D70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08B662B-E656-4715-99D5-40B62B3D70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984B-A7F5-45F7-A8A4-E300CEB1EC95}" type="slidenum">
              <a:rPr lang="en-IN" smtClean="0"/>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08B662B-E656-4715-99D5-40B62B3D701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A984B-A7F5-45F7-A8A4-E300CEB1EC95}" type="slidenum">
              <a:rPr lang="en-IN" smtClean="0"/>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C08B662B-E656-4715-99D5-40B62B3D701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A984B-A7F5-45F7-A8A4-E300CEB1EC95}" type="slidenum">
              <a:rPr lang="en-IN" smtClean="0"/>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8B662B-E656-4715-99D5-40B62B3D701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B662B-E656-4715-99D5-40B62B3D701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08B662B-E656-4715-99D5-40B62B3D701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08B662B-E656-4715-99D5-40B62B3D701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A984B-A7F5-45F7-A8A4-E300CEB1EC9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C08B662B-E656-4715-99D5-40B62B3D7010}" type="datetimeFigureOut">
              <a:rPr lang="en-IN" smtClean="0"/>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C73A984B-A7F5-45F7-A8A4-E300CEB1EC95}" type="slidenum">
              <a:rPr lang="en-IN" smtClean="0"/>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
            <a:ext cx="7315200" cy="3124199"/>
          </a:xfrm>
        </p:spPr>
        <p:txBody>
          <a:bodyPr/>
          <a:lstStyle/>
          <a:p>
            <a:r>
              <a:rPr lang="en-US" sz="3600" dirty="0" smtClean="0"/>
              <a:t>DIABETES PREDICTION USING </a:t>
            </a:r>
            <a:br>
              <a:rPr lang="en-US" sz="3600" dirty="0" smtClean="0"/>
            </a:br>
            <a:r>
              <a:rPr lang="en-US" sz="3600" dirty="0" smtClean="0"/>
              <a:t>DATA-SCIENCE</a:t>
            </a:r>
            <a:br>
              <a:rPr lang="en-US" sz="4000" dirty="0"/>
            </a:br>
            <a:br>
              <a:rPr lang="en-US" sz="4400" dirty="0" smtClean="0"/>
            </a:br>
            <a:r>
              <a:rPr lang="en-US" sz="2000" b="1" dirty="0" smtClean="0">
                <a:solidFill>
                  <a:srgbClr val="00B050"/>
                </a:solidFill>
              </a:rPr>
              <a:t>EXPOSYS DATALABS INTERNSHIP PROJECT</a:t>
            </a:r>
            <a:br>
              <a:rPr lang="en-US" sz="4400" dirty="0" smtClean="0"/>
            </a:br>
            <a:endParaRPr lang="en-US" sz="4400" dirty="0" smtClean="0"/>
          </a:p>
        </p:txBody>
      </p:sp>
      <p:sp>
        <p:nvSpPr>
          <p:cNvPr id="3" name="Subtitle 2"/>
          <p:cNvSpPr>
            <a:spLocks noGrp="1"/>
          </p:cNvSpPr>
          <p:nvPr>
            <p:ph type="subTitle" idx="1"/>
          </p:nvPr>
        </p:nvSpPr>
        <p:spPr>
          <a:xfrm>
            <a:off x="1447800" y="2819400"/>
            <a:ext cx="6400800" cy="1219200"/>
          </a:xfrm>
        </p:spPr>
        <p:txBody>
          <a:bodyPr>
            <a:normAutofit/>
          </a:bodyPr>
          <a:lstStyle/>
          <a:p>
            <a:r>
              <a:rPr lang="en-US" sz="3200" dirty="0" smtClean="0"/>
              <a:t>By</a:t>
            </a:r>
            <a:r>
              <a:rPr lang="en-US" sz="3200" b="1" dirty="0" smtClean="0"/>
              <a:t> </a:t>
            </a:r>
            <a:endParaRPr lang="en-US" sz="3200" b="1" dirty="0" smtClean="0"/>
          </a:p>
          <a:p>
            <a:r>
              <a:rPr lang="en-US" sz="3200" b="1" dirty="0" smtClean="0"/>
              <a:t>SOUHARDYA GAYEN</a:t>
            </a:r>
            <a:endParaRPr lang="en-US" sz="3200" b="1" dirty="0" smtClean="0"/>
          </a:p>
          <a:p>
            <a:endParaRPr lang="en-IN" sz="3200" b="1"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18944" y="4114800"/>
            <a:ext cx="4419600" cy="2486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a:t>
            </a:r>
            <a:endParaRPr lang="en-IN" dirty="0"/>
          </a:p>
        </p:txBody>
      </p:sp>
      <p:sp>
        <p:nvSpPr>
          <p:cNvPr id="3" name="Content Placeholder 2"/>
          <p:cNvSpPr>
            <a:spLocks noGrp="1"/>
          </p:cNvSpPr>
          <p:nvPr>
            <p:ph idx="1"/>
          </p:nvPr>
        </p:nvSpPr>
        <p:spPr/>
        <p:txBody>
          <a:bodyPr>
            <a:normAutofit lnSpcReduction="10000"/>
          </a:bodyPr>
          <a:lstStyle/>
          <a:p>
            <a:r>
              <a:rPr lang="en-IN" dirty="0"/>
              <a:t>In the conducted research the purpose is to classify the data available into diabetic or non-diabetic using the supervised learning algorithms. The dataset will be divided into training and testing sets. In order to achieve more accuracy we must train more data. </a:t>
            </a:r>
            <a:r>
              <a:rPr lang="en-IN" smtClean="0"/>
              <a:t>Then </a:t>
            </a:r>
            <a:r>
              <a:rPr lang="en-IN" dirty="0"/>
              <a:t>we </a:t>
            </a:r>
            <a:r>
              <a:rPr lang="en-IN"/>
              <a:t>will </a:t>
            </a:r>
            <a:r>
              <a:rPr lang="en-IN"/>
              <a:t>d</a:t>
            </a:r>
            <a:r>
              <a:rPr lang="en-IN" smtClean="0"/>
              <a:t>o </a:t>
            </a:r>
            <a:r>
              <a:rPr lang="en-IN" dirty="0"/>
              <a:t>a comparative analysis on the results achieved from the algorithms for early detection of diabetes. The models like Support vector machine, Naive Bayes prove to be most useful in detection of diabetes in a patient. The centre objective of our model is to achieve a better accuracy and overall improvement in early diagnosis of diabetes.</a:t>
            </a: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endParaRPr lang="en-IN" dirty="0"/>
          </a:p>
        </p:txBody>
      </p:sp>
      <p:sp>
        <p:nvSpPr>
          <p:cNvPr id="3" name="Content Placeholder 2"/>
          <p:cNvSpPr>
            <a:spLocks noGrp="1"/>
          </p:cNvSpPr>
          <p:nvPr>
            <p:ph idx="1"/>
          </p:nvPr>
        </p:nvSpPr>
        <p:spPr/>
        <p:txBody>
          <a:bodyPr/>
          <a:lstStyle/>
          <a:p>
            <a:r>
              <a:rPr lang="en-IN" dirty="0" smtClean="0"/>
              <a:t>The </a:t>
            </a:r>
            <a:r>
              <a:rPr lang="en-IN" dirty="0"/>
              <a:t>system will detect whether the person has diabetes or not using the dataset. If diabetes is detected the classification value will be 1 and if not the value will be 0. </a:t>
            </a:r>
            <a:endParaRPr lang="en-IN" dirty="0" smtClean="0"/>
          </a:p>
          <a:p>
            <a:r>
              <a:rPr lang="en-IN" dirty="0" smtClean="0"/>
              <a:t>We </a:t>
            </a:r>
            <a:r>
              <a:rPr lang="en-IN" dirty="0"/>
              <a:t>will be using 3 machine learning model in order to detect the disease. The models used are KNN, Support vector machine and Naive Bayes. The system architecture will help in the future too diagnosis diabetes. It will also predict whether someone has diabetes or not on the basis of using a trained dataset</a:t>
            </a:r>
            <a:r>
              <a:rPr lang="en-IN" dirty="0" smtClean="0"/>
              <a:t>.</a:t>
            </a:r>
            <a:endParaRPr lang="en-IN" dirty="0" smtClean="0"/>
          </a:p>
          <a:p>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Diagram</a:t>
            </a:r>
            <a:endParaRPr lang="en-IN" b="1"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20986" y="1600200"/>
            <a:ext cx="5302028" cy="45259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IN" dirty="0"/>
          </a:p>
        </p:txBody>
      </p:sp>
      <p:sp>
        <p:nvSpPr>
          <p:cNvPr id="4" name="Content Placeholder 3"/>
          <p:cNvSpPr>
            <a:spLocks noGrp="1"/>
          </p:cNvSpPr>
          <p:nvPr>
            <p:ph idx="1"/>
          </p:nvPr>
        </p:nvSpPr>
        <p:spPr/>
        <p:txBody>
          <a:bodyPr>
            <a:normAutofit/>
          </a:bodyPr>
          <a:lstStyle/>
          <a:p>
            <a:r>
              <a:rPr lang="en-GB" sz="1800" dirty="0"/>
              <a:t>In computer science, an implementation is a realization of a technical specification or algorithm as a program, software component, or other computer system through computer programming and deployment. Many implementations may exist for a given specification or standard. For example, web browsers contain implementations of World Wide Web Consortium-recommended specifications, and software development tools contain implementations of programming languages</a:t>
            </a:r>
            <a:endParaRPr lang="en-IN" sz="1800" dirty="0"/>
          </a:p>
          <a:p>
            <a:endParaRPr lang="en-US" dirty="0" smtClean="0"/>
          </a:p>
          <a:p>
            <a:endParaRPr lang="en-US" dirty="0"/>
          </a:p>
          <a:p>
            <a:endParaRPr lang="en-US" dirty="0" smtClean="0"/>
          </a:p>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7800" y="4038600"/>
            <a:ext cx="5867400" cy="1911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r>
              <a:rPr lang="en-US" dirty="0" smtClean="0"/>
              <a:t>Result Discussion </a:t>
            </a:r>
            <a:endParaRPr lang="en-IN" dirty="0"/>
          </a:p>
        </p:txBody>
      </p:sp>
      <p:sp>
        <p:nvSpPr>
          <p:cNvPr id="3" name="Content Placeholder 2"/>
          <p:cNvSpPr>
            <a:spLocks noGrp="1"/>
          </p:cNvSpPr>
          <p:nvPr>
            <p:ph idx="1"/>
          </p:nvPr>
        </p:nvSpPr>
        <p:spPr/>
        <p:txBody>
          <a:bodyPr>
            <a:normAutofit/>
          </a:bodyPr>
          <a:lstStyle/>
          <a:p>
            <a:r>
              <a:rPr lang="en-IN" dirty="0"/>
              <a:t>In this Project Study, </a:t>
            </a:r>
            <a:r>
              <a:rPr lang="en-IN" dirty="0" smtClean="0"/>
              <a:t>The </a:t>
            </a:r>
            <a:r>
              <a:rPr lang="en-IN" dirty="0"/>
              <a:t>higher accuracy the better prediction rate we will achieve. The SVM and KNN algorithm obtained the best accuracy. While on the other hand </a:t>
            </a:r>
            <a:r>
              <a:rPr lang="en-IN" dirty="0" smtClean="0"/>
              <a:t>Naive </a:t>
            </a:r>
            <a:r>
              <a:rPr lang="en-IN" dirty="0"/>
              <a:t>Bias had the lowest score. </a:t>
            </a:r>
            <a:endParaRPr lang="en-IN" dirty="0" smtClean="0"/>
          </a:p>
          <a:p>
            <a:r>
              <a:rPr lang="en-IN" dirty="0"/>
              <a:t>The overall experimentation displayed that KNN and SVM is better than other algorithms (Naive Bias) in diabetes prediction</a:t>
            </a:r>
            <a:r>
              <a:rPr lang="en-IN" dirty="0" smtClean="0"/>
              <a:t>.</a:t>
            </a:r>
            <a:endParaRPr lang="en-IN" dirty="0" smtClean="0"/>
          </a:p>
          <a:p>
            <a:endParaRPr lang="en-IN" dirty="0"/>
          </a:p>
        </p:txBody>
      </p:sp>
      <p:graphicFrame>
        <p:nvGraphicFramePr>
          <p:cNvPr id="4" name="Table 3"/>
          <p:cNvGraphicFramePr>
            <a:graphicFrameLocks noGrp="1"/>
          </p:cNvGraphicFramePr>
          <p:nvPr/>
        </p:nvGraphicFramePr>
        <p:xfrm>
          <a:off x="1143000" y="4572000"/>
          <a:ext cx="6629400" cy="1676400"/>
        </p:xfrm>
        <a:graphic>
          <a:graphicData uri="http://schemas.openxmlformats.org/drawingml/2006/table">
            <a:tbl>
              <a:tblPr firstRow="1" firstCol="1" bandRow="1">
                <a:tableStyleId>{5C22544A-7EE6-4342-B048-85BDC9FD1C3A}</a:tableStyleId>
              </a:tblPr>
              <a:tblGrid>
                <a:gridCol w="3180339"/>
                <a:gridCol w="3449061"/>
              </a:tblGrid>
              <a:tr h="394447">
                <a:tc>
                  <a:txBody>
                    <a:bodyPr/>
                    <a:lstStyle/>
                    <a:p>
                      <a:pPr marL="0" marR="0">
                        <a:lnSpc>
                          <a:spcPct val="115000"/>
                        </a:lnSpc>
                        <a:spcBef>
                          <a:spcPts val="0"/>
                        </a:spcBef>
                        <a:spcAft>
                          <a:spcPts val="0"/>
                        </a:spcAft>
                      </a:pPr>
                      <a:r>
                        <a:rPr lang="en-IN" sz="1100" dirty="0">
                          <a:effectLst/>
                        </a:rPr>
                        <a:t>                                </a:t>
                      </a:r>
                      <a:r>
                        <a:rPr lang="en-IN" sz="1600" dirty="0">
                          <a:effectLst/>
                        </a:rPr>
                        <a:t>Algorithm</a:t>
                      </a:r>
                      <a:endParaRPr lang="en-IN"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IN" sz="1100">
                          <a:effectLst/>
                        </a:rPr>
                        <a:t>                             </a:t>
                      </a:r>
                      <a:r>
                        <a:rPr lang="en-IN" sz="1600">
                          <a:effectLst/>
                        </a:rPr>
                        <a:t> Accuracy</a:t>
                      </a:r>
                      <a:endParaRPr lang="en-IN" sz="1100">
                        <a:effectLst/>
                        <a:latin typeface="Calibri" panose="020F0502020204030204"/>
                        <a:ea typeface="Calibri" panose="020F0502020204030204"/>
                        <a:cs typeface="Times New Roman" panose="02020603050405020304"/>
                      </a:endParaRPr>
                    </a:p>
                  </a:txBody>
                  <a:tcPr marL="68580" marR="68580" marT="0" marB="0"/>
                </a:tc>
              </a:tr>
              <a:tr h="394447">
                <a:tc>
                  <a:txBody>
                    <a:bodyPr/>
                    <a:lstStyle/>
                    <a:p>
                      <a:pPr marL="0" marR="0">
                        <a:lnSpc>
                          <a:spcPct val="115000"/>
                        </a:lnSpc>
                        <a:spcBef>
                          <a:spcPts val="0"/>
                        </a:spcBef>
                        <a:spcAft>
                          <a:spcPts val="0"/>
                        </a:spcAft>
                      </a:pPr>
                      <a:r>
                        <a:rPr lang="en-IN" sz="1600">
                          <a:effectLst/>
                        </a:rPr>
                        <a:t>                         KNN</a:t>
                      </a:r>
                      <a:endParaRPr lang="en-IN"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IN" sz="1600" dirty="0">
                          <a:effectLst/>
                        </a:rPr>
                        <a:t>                      81.68%</a:t>
                      </a:r>
                      <a:endParaRPr lang="en-IN" sz="1100" dirty="0">
                        <a:effectLst/>
                        <a:latin typeface="Calibri" panose="020F0502020204030204"/>
                        <a:ea typeface="Calibri" panose="020F0502020204030204"/>
                        <a:cs typeface="Times New Roman" panose="02020603050405020304"/>
                      </a:endParaRPr>
                    </a:p>
                  </a:txBody>
                  <a:tcPr marL="68580" marR="68580" marT="0" marB="0"/>
                </a:tc>
              </a:tr>
              <a:tr h="443753">
                <a:tc>
                  <a:txBody>
                    <a:bodyPr/>
                    <a:lstStyle/>
                    <a:p>
                      <a:pPr marL="0" marR="0">
                        <a:lnSpc>
                          <a:spcPct val="115000"/>
                        </a:lnSpc>
                        <a:spcBef>
                          <a:spcPts val="0"/>
                        </a:spcBef>
                        <a:spcAft>
                          <a:spcPts val="0"/>
                        </a:spcAft>
                      </a:pPr>
                      <a:r>
                        <a:rPr lang="en-IN" sz="1800">
                          <a:effectLst/>
                        </a:rPr>
                        <a:t>                      SVM</a:t>
                      </a:r>
                      <a:endParaRPr lang="en-IN"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IN" sz="1600" dirty="0">
                          <a:effectLst/>
                        </a:rPr>
                        <a:t>                      81.68%</a:t>
                      </a:r>
                      <a:endParaRPr lang="en-IN" sz="1100" dirty="0">
                        <a:effectLst/>
                        <a:latin typeface="Calibri" panose="020F0502020204030204"/>
                        <a:ea typeface="Calibri" panose="020F0502020204030204"/>
                        <a:cs typeface="Times New Roman" panose="02020603050405020304"/>
                      </a:endParaRPr>
                    </a:p>
                  </a:txBody>
                  <a:tcPr marL="68580" marR="68580" marT="0" marB="0"/>
                </a:tc>
              </a:tr>
              <a:tr h="443753">
                <a:tc>
                  <a:txBody>
                    <a:bodyPr/>
                    <a:lstStyle/>
                    <a:p>
                      <a:pPr marL="0" marR="0">
                        <a:lnSpc>
                          <a:spcPct val="115000"/>
                        </a:lnSpc>
                        <a:spcBef>
                          <a:spcPts val="0"/>
                        </a:spcBef>
                        <a:spcAft>
                          <a:spcPts val="0"/>
                        </a:spcAft>
                      </a:pPr>
                      <a:r>
                        <a:rPr lang="en-IN" sz="1800">
                          <a:effectLst/>
                        </a:rPr>
                        <a:t>                 Naïve Bias</a:t>
                      </a:r>
                      <a:endParaRPr lang="en-IN"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IN" sz="1800" dirty="0">
                          <a:effectLst/>
                        </a:rPr>
                        <a:t>                   77.92%.</a:t>
                      </a:r>
                      <a:endParaRPr lang="en-IN"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r>
              <a:rPr lang="en-US" dirty="0"/>
              <a:t>Result Discussion </a:t>
            </a:r>
            <a:endParaRPr lang="en-IN" dirty="0"/>
          </a:p>
        </p:txBody>
      </p:sp>
      <p:sp>
        <p:nvSpPr>
          <p:cNvPr id="3" name="Content Placeholder 2"/>
          <p:cNvSpPr>
            <a:spLocks noGrp="1"/>
          </p:cNvSpPr>
          <p:nvPr>
            <p:ph idx="1"/>
          </p:nvPr>
        </p:nvSpPr>
        <p:spPr/>
        <p:txBody>
          <a:bodyPr>
            <a:normAutofit/>
          </a:bodyPr>
          <a:lstStyle/>
          <a:p>
            <a:r>
              <a:rPr lang="en-IN" dirty="0" smtClean="0"/>
              <a:t>So we have not taken the Naïve bias Classifier as its giving the less accuracy. So we have used either SVM classifier or KNN classifier to predict Diabetes </a:t>
            </a:r>
            <a:endParaRPr lang="en-IN" dirty="0" smtClean="0"/>
          </a:p>
          <a:p>
            <a:endParaRPr lang="en-IN" dirty="0" smtClean="0"/>
          </a:p>
          <a:p>
            <a:r>
              <a:rPr lang="en-IN" dirty="0" smtClean="0"/>
              <a:t>The result will be like ,If diabetes is detected the classification value will be 1 and if not the value will be 0.</a:t>
            </a:r>
            <a:endParaRPr lang="en-IN" dirty="0" smtClean="0"/>
          </a:p>
          <a:p>
            <a:endParaRPr lang="en-IN" dirty="0"/>
          </a:p>
          <a:p>
            <a:r>
              <a:rPr lang="en-IN" dirty="0"/>
              <a:t>So when the prediction value is '</a:t>
            </a:r>
            <a:r>
              <a:rPr lang="en-IN" b="1" dirty="0"/>
              <a:t>1</a:t>
            </a:r>
            <a:r>
              <a:rPr lang="en-IN" dirty="0"/>
              <a:t>', it will show "</a:t>
            </a:r>
            <a:r>
              <a:rPr lang="en-IN" b="1" dirty="0"/>
              <a:t>The person is Diabetic</a:t>
            </a:r>
            <a:r>
              <a:rPr lang="en-IN" dirty="0"/>
              <a:t>" and if its '</a:t>
            </a:r>
            <a:r>
              <a:rPr lang="en-IN" b="1" dirty="0"/>
              <a:t>0</a:t>
            </a:r>
            <a:r>
              <a:rPr lang="en-IN" dirty="0"/>
              <a:t>' then it will show "</a:t>
            </a:r>
            <a:r>
              <a:rPr lang="en-IN" b="1" dirty="0"/>
              <a:t>The person is not diabetic</a:t>
            </a:r>
            <a:r>
              <a:rPr lang="en-IN" dirty="0"/>
              <a:t>".</a:t>
            </a: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1600200"/>
          </a:xfrm>
        </p:spPr>
        <p:txBody>
          <a:bodyPr/>
          <a:lstStyle/>
          <a:p>
            <a:r>
              <a:rPr lang="en-US" sz="8000" dirty="0" smtClean="0"/>
              <a:t>THANK YOU</a:t>
            </a:r>
            <a:endParaRPr lang="en-IN" sz="8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b="1" dirty="0"/>
              <a:t>What is </a:t>
            </a:r>
            <a:r>
              <a:rPr lang="en-US" b="1" dirty="0" smtClean="0"/>
              <a:t>Diabetes?</a:t>
            </a:r>
            <a:endParaRPr lang="en-US" b="1" dirty="0" smtClean="0"/>
          </a:p>
          <a:p>
            <a:r>
              <a:rPr lang="en-US" b="1" dirty="0" smtClean="0"/>
              <a:t>Advantage </a:t>
            </a:r>
            <a:r>
              <a:rPr lang="en-US" b="1" dirty="0"/>
              <a:t>of Predicting Diabetes </a:t>
            </a:r>
            <a:endParaRPr lang="en-US" b="1" dirty="0" smtClean="0"/>
          </a:p>
          <a:p>
            <a:r>
              <a:rPr lang="en-GB" b="1" dirty="0"/>
              <a:t>Introduction to Machine learning  </a:t>
            </a:r>
            <a:endParaRPr lang="en-GB" b="1" dirty="0"/>
          </a:p>
          <a:p>
            <a:r>
              <a:rPr lang="en-GB" b="1" dirty="0"/>
              <a:t>Different Machine Learning algorithm</a:t>
            </a:r>
            <a:endParaRPr lang="en-GB" b="1" dirty="0"/>
          </a:p>
          <a:p>
            <a:r>
              <a:rPr lang="en-GB" b="1" dirty="0"/>
              <a:t>Steps Of Predicting Diabetes </a:t>
            </a:r>
            <a:endParaRPr lang="en-GB" b="1" dirty="0"/>
          </a:p>
          <a:p>
            <a:r>
              <a:rPr lang="en-GB" b="1" dirty="0"/>
              <a:t>Proposed Methodology </a:t>
            </a:r>
            <a:endParaRPr lang="en-GB" b="1" dirty="0"/>
          </a:p>
          <a:p>
            <a:r>
              <a:rPr lang="en-GB" b="1" dirty="0" smtClean="0"/>
              <a:t>Architecture</a:t>
            </a:r>
            <a:endParaRPr lang="en-GB" b="1" dirty="0" smtClean="0"/>
          </a:p>
          <a:p>
            <a:r>
              <a:rPr lang="en-GB" b="1" dirty="0" smtClean="0"/>
              <a:t>Architecture Diagram</a:t>
            </a:r>
            <a:endParaRPr lang="en-GB" b="1" dirty="0"/>
          </a:p>
          <a:p>
            <a:r>
              <a:rPr lang="en-GB" b="1" dirty="0" smtClean="0"/>
              <a:t>Implementation</a:t>
            </a:r>
            <a:endParaRPr lang="en-GB" b="1" dirty="0"/>
          </a:p>
          <a:p>
            <a:r>
              <a:rPr lang="en-GB" b="1" dirty="0"/>
              <a:t>Result Discussion </a:t>
            </a:r>
            <a:endParaRPr lang="en-US" b="1" dirty="0" smtClean="0"/>
          </a:p>
          <a:p>
            <a:endParaRPr lang="en-IN"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0" y="3444240"/>
            <a:ext cx="2917809"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0" dur="500"/>
                                        <p:tgtEl>
                                          <p:spTgt spid="3">
                                            <p:txEl>
                                              <p:pRg st="7" end="7"/>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500"/>
                                        <p:tgtEl>
                                          <p:spTgt spid="3">
                                            <p:txEl>
                                              <p:pRg st="8" end="8"/>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
            <a:ext cx="8229600" cy="1371600"/>
          </a:xfrm>
        </p:spPr>
        <p:txBody>
          <a:bodyPr/>
          <a:lstStyle/>
          <a:p>
            <a:r>
              <a:rPr lang="en-US" sz="4800" dirty="0" smtClean="0"/>
              <a:t>What is Diabetes?</a:t>
            </a:r>
            <a:endParaRPr lang="en-IN" sz="4800" dirty="0"/>
          </a:p>
        </p:txBody>
      </p:sp>
      <p:sp>
        <p:nvSpPr>
          <p:cNvPr id="3" name="Content Placeholder 2"/>
          <p:cNvSpPr>
            <a:spLocks noGrp="1"/>
          </p:cNvSpPr>
          <p:nvPr>
            <p:ph idx="1"/>
          </p:nvPr>
        </p:nvSpPr>
        <p:spPr/>
        <p:txBody>
          <a:bodyPr>
            <a:normAutofit lnSpcReduction="10000"/>
          </a:bodyPr>
          <a:lstStyle/>
          <a:p>
            <a:endParaRPr lang="en-IN" b="1" dirty="0" smtClean="0"/>
          </a:p>
          <a:p>
            <a:r>
              <a:rPr lang="en-IN" b="1" dirty="0" smtClean="0"/>
              <a:t>Diabetes</a:t>
            </a:r>
            <a:r>
              <a:rPr lang="en-IN" dirty="0" smtClean="0"/>
              <a:t> </a:t>
            </a:r>
            <a:r>
              <a:rPr lang="en-IN" dirty="0"/>
              <a:t>is an illness caused because of high glucose level in a human body. </a:t>
            </a:r>
            <a:endParaRPr lang="en-IN" dirty="0" smtClean="0"/>
          </a:p>
          <a:p>
            <a:endParaRPr lang="en-US" dirty="0" smtClean="0"/>
          </a:p>
          <a:p>
            <a:endParaRPr lang="en-US" dirty="0"/>
          </a:p>
          <a:p>
            <a:endParaRPr lang="en-US" dirty="0" smtClean="0"/>
          </a:p>
          <a:p>
            <a:pPr marL="0" indent="0">
              <a:buNone/>
            </a:pPr>
            <a:endParaRPr lang="en-IN" dirty="0"/>
          </a:p>
          <a:p>
            <a:r>
              <a:rPr lang="en-IN" dirty="0" smtClean="0"/>
              <a:t>Diabetes </a:t>
            </a:r>
            <a:r>
              <a:rPr lang="en-IN" dirty="0"/>
              <a:t>should not be ignored if it is untreated then Diabetes may cause some major issues in a person like: heart related problems, kidney problem, blood pressure, eye damage and it can also affects other organs of human body. </a:t>
            </a:r>
            <a:endParaRPr lang="en-IN"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97902" y="2731770"/>
            <a:ext cx="2421848" cy="1611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Advantage of Predicting Diabetes </a:t>
            </a:r>
            <a:endParaRPr lang="en-IN" sz="4800" dirty="0"/>
          </a:p>
        </p:txBody>
      </p:sp>
      <p:sp>
        <p:nvSpPr>
          <p:cNvPr id="3" name="Content Placeholder 2"/>
          <p:cNvSpPr>
            <a:spLocks noGrp="1"/>
          </p:cNvSpPr>
          <p:nvPr>
            <p:ph idx="1"/>
          </p:nvPr>
        </p:nvSpPr>
        <p:spPr/>
        <p:txBody>
          <a:bodyPr/>
          <a:lstStyle/>
          <a:p>
            <a:r>
              <a:rPr lang="en-IN" b="1" dirty="0" smtClean="0"/>
              <a:t>Diabetes</a:t>
            </a:r>
            <a:r>
              <a:rPr lang="en-IN" dirty="0" smtClean="0"/>
              <a:t> </a:t>
            </a:r>
            <a:r>
              <a:rPr lang="en-IN" dirty="0"/>
              <a:t>can be controlled if it is predicted earlier</a:t>
            </a:r>
            <a:r>
              <a:rPr lang="en-IN" dirty="0" smtClean="0"/>
              <a:t>.</a:t>
            </a:r>
            <a:endParaRPr lang="en-IN" dirty="0" smtClean="0"/>
          </a:p>
          <a:p>
            <a:endParaRPr lang="en-IN" dirty="0" smtClean="0"/>
          </a:p>
          <a:p>
            <a:r>
              <a:rPr lang="en-IN" dirty="0" smtClean="0"/>
              <a:t>It will be helpful for the person to know that whether he or she have diabetes or not , so that he/she can follow the proper diet to control it.</a:t>
            </a:r>
            <a:endParaRPr lang="en-IN" dirty="0" smtClean="0"/>
          </a:p>
          <a:p>
            <a:r>
              <a:rPr lang="en-GB" dirty="0"/>
              <a:t>When detected early, </a:t>
            </a:r>
            <a:r>
              <a:rPr lang="en-GB" b="1" dirty="0"/>
              <a:t>the patient may not only delay but even prevent progression to diabetes</a:t>
            </a:r>
            <a:r>
              <a:rPr lang="en-GB" dirty="0" smtClean="0"/>
              <a:t>.</a:t>
            </a:r>
            <a:endParaRPr lang="en-GB" dirty="0" smtClean="0"/>
          </a:p>
          <a:p>
            <a:r>
              <a:rPr lang="en-GB" dirty="0"/>
              <a:t>Disease prevention is significantly less expensive than the treatment </a:t>
            </a:r>
            <a:r>
              <a:rPr lang="en-GB" dirty="0" smtClean="0"/>
              <a:t>and </a:t>
            </a:r>
            <a:r>
              <a:rPr lang="en-GB" dirty="0"/>
              <a:t>diabetic complications.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 to Machine learning  </a:t>
            </a:r>
            <a:endParaRPr lang="en-IN" sz="4800" dirty="0"/>
          </a:p>
        </p:txBody>
      </p:sp>
      <p:sp>
        <p:nvSpPr>
          <p:cNvPr id="3" name="Content Placeholder 2"/>
          <p:cNvSpPr>
            <a:spLocks noGrp="1"/>
          </p:cNvSpPr>
          <p:nvPr>
            <p:ph idx="1"/>
          </p:nvPr>
        </p:nvSpPr>
        <p:spPr/>
        <p:txBody>
          <a:bodyPr>
            <a:normAutofit fontScale="85000" lnSpcReduction="20000"/>
          </a:bodyPr>
          <a:lstStyle/>
          <a:p>
            <a:r>
              <a:rPr lang="en-GB" dirty="0"/>
              <a:t>Machine learning is </a:t>
            </a:r>
            <a:r>
              <a:rPr lang="en-GB" b="1" dirty="0"/>
              <a:t>a subfield of artificial intelligence (AI)</a:t>
            </a:r>
            <a:r>
              <a:rPr lang="en-GB" dirty="0"/>
              <a:t>. </a:t>
            </a:r>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r>
              <a:rPr lang="en-GB" dirty="0" smtClean="0"/>
              <a:t>Because </a:t>
            </a:r>
            <a:r>
              <a:rPr lang="en-GB" dirty="0"/>
              <a:t>of this, machine learning facilitates computers in building models from sample data in order to automate decision-making processes based on data </a:t>
            </a:r>
            <a:r>
              <a:rPr lang="en-GB" dirty="0" smtClean="0"/>
              <a:t>inputs.</a:t>
            </a:r>
            <a:endParaRPr lang="en-GB" dirty="0" smtClean="0"/>
          </a:p>
          <a:p>
            <a:endParaRPr lang="en-GB" dirty="0" smtClean="0"/>
          </a:p>
          <a:p>
            <a:r>
              <a:rPr lang="en-GB" dirty="0" smtClean="0"/>
              <a:t>Machine </a:t>
            </a:r>
            <a:r>
              <a:rPr lang="en-GB" dirty="0"/>
              <a:t>learning algorithms use historical data as input to predict new output </a:t>
            </a:r>
            <a:r>
              <a:rPr lang="en-GB" dirty="0" smtClean="0"/>
              <a:t>values.</a:t>
            </a:r>
            <a:endParaRPr lang="en-GB" dirty="0" smtClean="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200" y="2209800"/>
            <a:ext cx="3733800" cy="19512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wipe(down)">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Different Machine Learning algorithm</a:t>
            </a:r>
            <a:endParaRPr lang="en-IN" sz="4400" dirty="0"/>
          </a:p>
        </p:txBody>
      </p:sp>
      <p:sp>
        <p:nvSpPr>
          <p:cNvPr id="3" name="Content Placeholder 2"/>
          <p:cNvSpPr>
            <a:spLocks noGrp="1"/>
          </p:cNvSpPr>
          <p:nvPr>
            <p:ph idx="1"/>
          </p:nvPr>
        </p:nvSpPr>
        <p:spPr/>
        <p:txBody>
          <a:bodyPr>
            <a:normAutofit fontScale="92500" lnSpcReduction="20000"/>
          </a:bodyPr>
          <a:lstStyle/>
          <a:p>
            <a:r>
              <a:rPr lang="en-US" dirty="0"/>
              <a:t>Here is the list of commonly used machine learning algorithms. These algorithms can be applied to almost any data problem:</a:t>
            </a:r>
            <a:endParaRPr lang="en-IN" dirty="0"/>
          </a:p>
          <a:p>
            <a:pPr lvl="0"/>
            <a:endParaRPr lang="en-IN" dirty="0" smtClean="0"/>
          </a:p>
          <a:p>
            <a:pPr lvl="0"/>
            <a:r>
              <a:rPr lang="en-IN" b="1" dirty="0" smtClean="0"/>
              <a:t>Linear </a:t>
            </a:r>
            <a:r>
              <a:rPr lang="en-IN" b="1" dirty="0"/>
              <a:t>Regression</a:t>
            </a:r>
            <a:endParaRPr lang="en-IN" b="1" dirty="0"/>
          </a:p>
          <a:p>
            <a:pPr lvl="0"/>
            <a:r>
              <a:rPr lang="en-IN" b="1" dirty="0"/>
              <a:t>Logistic Regression</a:t>
            </a:r>
            <a:endParaRPr lang="en-IN" b="1" dirty="0"/>
          </a:p>
          <a:p>
            <a:pPr lvl="0"/>
            <a:r>
              <a:rPr lang="en-IN" b="1" dirty="0"/>
              <a:t>Decision Tree</a:t>
            </a:r>
            <a:endParaRPr lang="en-IN" b="1" dirty="0"/>
          </a:p>
          <a:p>
            <a:pPr lvl="0"/>
            <a:r>
              <a:rPr lang="en-IN" b="1" dirty="0"/>
              <a:t>SVM</a:t>
            </a:r>
            <a:endParaRPr lang="en-IN" b="1" dirty="0"/>
          </a:p>
          <a:p>
            <a:pPr lvl="0"/>
            <a:r>
              <a:rPr lang="en-IN" b="1" dirty="0"/>
              <a:t>Naive Bayes</a:t>
            </a:r>
            <a:endParaRPr lang="en-IN" b="1" dirty="0"/>
          </a:p>
          <a:p>
            <a:pPr lvl="0"/>
            <a:r>
              <a:rPr lang="en-IN" b="1" dirty="0"/>
              <a:t>KNN (K-Nearest Neighbours)</a:t>
            </a:r>
            <a:endParaRPr lang="en-IN" b="1" dirty="0"/>
          </a:p>
          <a:p>
            <a:pPr lvl="0"/>
            <a:r>
              <a:rPr lang="en-IN" b="1" dirty="0"/>
              <a:t>K-Means</a:t>
            </a:r>
            <a:endParaRPr lang="en-IN" b="1" dirty="0"/>
          </a:p>
          <a:p>
            <a:pPr lvl="0"/>
            <a:r>
              <a:rPr lang="en-IN" b="1" dirty="0"/>
              <a:t>Random Forest</a:t>
            </a:r>
            <a:endParaRPr lang="en-IN" b="1" dirty="0"/>
          </a:p>
          <a:p>
            <a:pPr lvl="0"/>
            <a:r>
              <a:rPr lang="en-IN" b="1" dirty="0"/>
              <a:t>Dimensionality Reduction Algorithms.</a:t>
            </a:r>
            <a:endParaRPr lang="en-IN" b="1" dirty="0"/>
          </a:p>
          <a:p>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Different Machine Learning algorithm</a:t>
            </a:r>
            <a:endParaRPr lang="en-IN" sz="4400" dirty="0"/>
          </a:p>
        </p:txBody>
      </p:sp>
      <p:sp>
        <p:nvSpPr>
          <p:cNvPr id="3" name="Content Placeholder 2"/>
          <p:cNvSpPr>
            <a:spLocks noGrp="1"/>
          </p:cNvSpPr>
          <p:nvPr>
            <p:ph idx="1"/>
          </p:nvPr>
        </p:nvSpPr>
        <p:spPr/>
        <p:txBody>
          <a:bodyPr/>
          <a:lstStyle/>
          <a:p>
            <a:endParaRPr lang="en-IN" b="1" dirty="0" smtClean="0"/>
          </a:p>
          <a:p>
            <a:r>
              <a:rPr lang="en-IN" b="1" dirty="0" smtClean="0"/>
              <a:t>There </a:t>
            </a:r>
            <a:r>
              <a:rPr lang="en-IN" b="1" dirty="0"/>
              <a:t>are also Gradient Boosting Algorithms:</a:t>
            </a:r>
            <a:endParaRPr lang="en-IN" b="1" dirty="0"/>
          </a:p>
          <a:p>
            <a:pPr marL="0" indent="0">
              <a:buNone/>
            </a:pPr>
            <a:endParaRPr lang="en-IN" dirty="0"/>
          </a:p>
          <a:p>
            <a:r>
              <a:rPr lang="en-IN" dirty="0" smtClean="0"/>
              <a:t>1. </a:t>
            </a:r>
            <a:r>
              <a:rPr lang="en-IN" b="1" dirty="0" smtClean="0"/>
              <a:t>GBM</a:t>
            </a:r>
            <a:endParaRPr lang="en-IN" b="1" dirty="0"/>
          </a:p>
          <a:p>
            <a:r>
              <a:rPr lang="en-IN" dirty="0"/>
              <a:t>2</a:t>
            </a:r>
            <a:r>
              <a:rPr lang="en-IN" dirty="0" smtClean="0"/>
              <a:t>. </a:t>
            </a:r>
            <a:r>
              <a:rPr lang="en-IN" b="1" dirty="0" err="1" smtClean="0"/>
              <a:t>XGBoost</a:t>
            </a:r>
            <a:endParaRPr lang="en-IN" b="1" dirty="0"/>
          </a:p>
          <a:p>
            <a:r>
              <a:rPr lang="en-IN" dirty="0"/>
              <a:t>3</a:t>
            </a:r>
            <a:r>
              <a:rPr lang="en-IN" dirty="0" smtClean="0"/>
              <a:t>. </a:t>
            </a:r>
            <a:r>
              <a:rPr lang="en-IN" b="1" dirty="0" smtClean="0"/>
              <a:t>Light</a:t>
            </a:r>
            <a:r>
              <a:rPr lang="en-IN" dirty="0" smtClean="0"/>
              <a:t> </a:t>
            </a:r>
            <a:r>
              <a:rPr lang="en-IN" b="1" dirty="0"/>
              <a:t>GBM</a:t>
            </a:r>
            <a:endParaRPr lang="en-IN" b="1" dirty="0"/>
          </a:p>
          <a:p>
            <a:r>
              <a:rPr lang="en-IN" dirty="0"/>
              <a:t>4</a:t>
            </a:r>
            <a:r>
              <a:rPr lang="en-IN" dirty="0" smtClean="0"/>
              <a:t>. </a:t>
            </a:r>
            <a:r>
              <a:rPr lang="en-IN" b="1" dirty="0" err="1" smtClean="0"/>
              <a:t>CatBoost</a:t>
            </a:r>
            <a:endParaRPr lang="en-IN" b="1"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Predicting Diabetes </a:t>
            </a:r>
            <a:endParaRPr lang="en-IN" dirty="0"/>
          </a:p>
        </p:txBody>
      </p:sp>
      <p:sp>
        <p:nvSpPr>
          <p:cNvPr id="5" name="Content Placeholder 4"/>
          <p:cNvSpPr>
            <a:spLocks noGrp="1"/>
          </p:cNvSpPr>
          <p:nvPr>
            <p:ph idx="1"/>
          </p:nvPr>
        </p:nvSpPr>
        <p:spPr/>
        <p:txBody>
          <a:bodyPr>
            <a:normAutofit fontScale="92500"/>
          </a:bodyPr>
          <a:lstStyle/>
          <a:p>
            <a:endParaRPr lang="en-GB" dirty="0" smtClean="0"/>
          </a:p>
          <a:p>
            <a:r>
              <a:rPr lang="en-GB" b="1" dirty="0" smtClean="0"/>
              <a:t>Step1</a:t>
            </a:r>
            <a:r>
              <a:rPr lang="en-GB" dirty="0"/>
              <a:t>: Import required libraries, Import diabetes dataset.</a:t>
            </a:r>
            <a:endParaRPr lang="en-GB" dirty="0"/>
          </a:p>
          <a:p>
            <a:endParaRPr lang="en-GB" dirty="0"/>
          </a:p>
          <a:p>
            <a:r>
              <a:rPr lang="en-GB" b="1" dirty="0"/>
              <a:t>Step2</a:t>
            </a:r>
            <a:r>
              <a:rPr lang="en-GB" dirty="0"/>
              <a:t>: Pre-process data to remove missing data.</a:t>
            </a:r>
            <a:endParaRPr lang="en-GB" dirty="0"/>
          </a:p>
          <a:p>
            <a:endParaRPr lang="en-GB" dirty="0"/>
          </a:p>
          <a:p>
            <a:r>
              <a:rPr lang="en-GB" b="1" dirty="0"/>
              <a:t>Step3</a:t>
            </a:r>
            <a:r>
              <a:rPr lang="en-GB" dirty="0"/>
              <a:t>: Perform percentage split of 80% to divide dataset as Training set and 20% to Test set.</a:t>
            </a:r>
            <a:endParaRPr lang="en-GB" dirty="0"/>
          </a:p>
          <a:p>
            <a:endParaRPr lang="en-GB" dirty="0"/>
          </a:p>
          <a:p>
            <a:r>
              <a:rPr lang="en-GB" b="1" dirty="0" smtClean="0"/>
              <a:t>Step4</a:t>
            </a:r>
            <a:r>
              <a:rPr lang="en-GB" dirty="0" smtClean="0"/>
              <a:t>: Select the machine learning algorithm i.e. K- Nearest Neighbour, Support Vector Machine, and Naive Bias.</a:t>
            </a:r>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1000"/>
                                        <p:tgtEl>
                                          <p:spTgt spid="5">
                                            <p:txEl>
                                              <p:pRg st="7" end="7"/>
                                            </p:txEl>
                                          </p:spTgt>
                                        </p:tgtEl>
                                      </p:cBhvr>
                                    </p:animEffect>
                                    <p:anim calcmode="lin" valueType="num">
                                      <p:cBhvr>
                                        <p:cTn id="2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Predicting Diabetes </a:t>
            </a:r>
            <a:endParaRPr lang="en-IN" dirty="0"/>
          </a:p>
        </p:txBody>
      </p:sp>
      <p:sp>
        <p:nvSpPr>
          <p:cNvPr id="3" name="Content Placeholder 2"/>
          <p:cNvSpPr>
            <a:spLocks noGrp="1"/>
          </p:cNvSpPr>
          <p:nvPr>
            <p:ph idx="1"/>
          </p:nvPr>
        </p:nvSpPr>
        <p:spPr/>
        <p:txBody>
          <a:bodyPr>
            <a:normAutofit lnSpcReduction="10000"/>
          </a:bodyPr>
          <a:lstStyle/>
          <a:p>
            <a:r>
              <a:rPr lang="en-GB" b="1" dirty="0"/>
              <a:t>Step5</a:t>
            </a:r>
            <a:r>
              <a:rPr lang="en-GB" dirty="0"/>
              <a:t>: Build the classifier model for the mentioned </a:t>
            </a:r>
            <a:r>
              <a:rPr lang="en-GB" dirty="0" smtClean="0"/>
              <a:t>machine </a:t>
            </a:r>
            <a:r>
              <a:rPr lang="en-GB" dirty="0"/>
              <a:t>learning algorithm based on training set.</a:t>
            </a:r>
            <a:endParaRPr lang="en-GB" dirty="0"/>
          </a:p>
          <a:p>
            <a:endParaRPr lang="en-GB" dirty="0"/>
          </a:p>
          <a:p>
            <a:r>
              <a:rPr lang="en-GB" b="1" dirty="0"/>
              <a:t>Step6</a:t>
            </a:r>
            <a:r>
              <a:rPr lang="en-GB" dirty="0"/>
              <a:t>: Test the Classifier model for the mentioned </a:t>
            </a:r>
            <a:r>
              <a:rPr lang="en-GB" dirty="0" smtClean="0"/>
              <a:t>machine </a:t>
            </a:r>
            <a:r>
              <a:rPr lang="en-GB" dirty="0"/>
              <a:t>learning algorithm based on test set.</a:t>
            </a:r>
            <a:endParaRPr lang="en-GB" dirty="0"/>
          </a:p>
          <a:p>
            <a:endParaRPr lang="en-GB" dirty="0"/>
          </a:p>
          <a:p>
            <a:r>
              <a:rPr lang="en-GB" b="1" dirty="0"/>
              <a:t>Step7</a:t>
            </a:r>
            <a:r>
              <a:rPr lang="en-GB" dirty="0"/>
              <a:t>: Perform Comparison Evaluation of the </a:t>
            </a:r>
            <a:r>
              <a:rPr lang="en-GB" dirty="0" err="1" smtClean="0"/>
              <a:t>experi</a:t>
            </a:r>
            <a:r>
              <a:rPr lang="en-GB" dirty="0" smtClean="0"/>
              <a:t> </a:t>
            </a:r>
            <a:r>
              <a:rPr lang="en-GB" dirty="0"/>
              <a:t>mental performance results obtained for each classifier.</a:t>
            </a:r>
            <a:endParaRPr lang="en-GB" dirty="0"/>
          </a:p>
          <a:p>
            <a:endParaRPr lang="en-GB" dirty="0"/>
          </a:p>
          <a:p>
            <a:r>
              <a:rPr lang="en-GB" b="1" dirty="0"/>
              <a:t>Step8</a:t>
            </a:r>
            <a:r>
              <a:rPr lang="en-GB" dirty="0"/>
              <a:t>: After </a:t>
            </a:r>
            <a:r>
              <a:rPr lang="en-GB" dirty="0" err="1"/>
              <a:t>analyzing</a:t>
            </a:r>
            <a:r>
              <a:rPr lang="en-GB" dirty="0"/>
              <a:t> based on various measures </a:t>
            </a:r>
            <a:r>
              <a:rPr lang="en-GB" dirty="0" smtClean="0"/>
              <a:t>conclude </a:t>
            </a:r>
            <a:r>
              <a:rPr lang="en-GB" dirty="0"/>
              <a:t>the best performing algorithm.</a:t>
            </a: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5242</Words>
  <Application>WPS Presentation</Application>
  <PresentationFormat>On-screen Show (4:3)</PresentationFormat>
  <Paragraphs>156</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Century Gothic</vt:lpstr>
      <vt:lpstr>Courier New</vt:lpstr>
      <vt:lpstr>Calibri</vt:lpstr>
      <vt:lpstr>Times New Roman</vt:lpstr>
      <vt:lpstr>Palatino Linotype</vt:lpstr>
      <vt:lpstr>Microsoft YaHei</vt:lpstr>
      <vt:lpstr>Arial Unicode MS</vt:lpstr>
      <vt:lpstr>Executive</vt:lpstr>
      <vt:lpstr>DIABETES PREDICTION USING  DATA-SCIENCE  EXPOSYS DATALABS INTERNSHIP PROJECT </vt:lpstr>
      <vt:lpstr>Agenda</vt:lpstr>
      <vt:lpstr>What is Diabetes?</vt:lpstr>
      <vt:lpstr>Advantage of Predicting Diabetes </vt:lpstr>
      <vt:lpstr>Introduction to Machine learning  </vt:lpstr>
      <vt:lpstr>Different Machine Learning algorithm</vt:lpstr>
      <vt:lpstr>Different Machine Learning algorithm</vt:lpstr>
      <vt:lpstr>Steps Of Predicting Diabetes </vt:lpstr>
      <vt:lpstr>Steps Of Predicting Diabetes </vt:lpstr>
      <vt:lpstr>Proposed Methodology </vt:lpstr>
      <vt:lpstr>Architecture</vt:lpstr>
      <vt:lpstr>Architecture Diagram</vt:lpstr>
      <vt:lpstr>IMPLEMENTATION</vt:lpstr>
      <vt:lpstr>Result Discussion </vt:lpstr>
      <vt:lpstr>Result Discussion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s2ag</cp:lastModifiedBy>
  <cp:revision>18</cp:revision>
  <dcterms:created xsi:type="dcterms:W3CDTF">2021-09-05T05:25:00Z</dcterms:created>
  <dcterms:modified xsi:type="dcterms:W3CDTF">2023-09-07T15:31:22Z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1FA576D85154428FB20A7D1A6D63F93A</vt:lpwstr>
  </property>
  <property fmtid="{D5CDD505-2E9C-101B-9397-08002B2CF9AE}" pid="3" name="KSOProductBuildVer">
    <vt:lpwstr>1033-11.2.0.11537</vt:lpwstr>
  </property>
</Properties>
</file>