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387" r:id="rId3"/>
    <p:sldId id="390" r:id="rId4"/>
    <p:sldId id="388" r:id="rId5"/>
    <p:sldId id="389" r:id="rId6"/>
    <p:sldId id="327" r:id="rId7"/>
    <p:sldId id="394" r:id="rId8"/>
    <p:sldId id="377" r:id="rId9"/>
    <p:sldId id="391" r:id="rId10"/>
    <p:sldId id="392" r:id="rId11"/>
    <p:sldId id="393" r:id="rId12"/>
    <p:sldId id="395" r:id="rId13"/>
    <p:sldId id="396" r:id="rId14"/>
    <p:sldId id="397" r:id="rId15"/>
    <p:sldId id="398" r:id="rId16"/>
    <p:sldId id="399" r:id="rId17"/>
    <p:sldId id="349" r:id="rId18"/>
    <p:sldId id="351" r:id="rId19"/>
    <p:sldId id="350" r:id="rId20"/>
  </p:sldIdLst>
  <p:sldSz cx="9144000" cy="6858000" type="screen4x3"/>
  <p:notesSz cx="7315200" cy="9601200"/>
  <p:embeddedFontLst>
    <p:embeddedFont>
      <p:font typeface="Caladea" panose="020405030504060302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gnDPSPeYCxd/ra/EiUCY/JLwaMT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hardya Gayen" initials="sG" lastIdx="2" clrIdx="0">
    <p:extLst>
      <p:ext uri="{19B8F6BF-5375-455C-9EA6-DF929625EA0E}">
        <p15:presenceInfo xmlns:p15="http://schemas.microsoft.com/office/powerpoint/2012/main" userId="b3968d357bbcb7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E6D77D-69E4-47CC-9A72-AC8146FE62CD}">
  <a:tblStyle styleId="{2CE6D77D-69E4-47CC-9A72-AC8146FE62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82" d="100"/>
          <a:sy n="82" d="100"/>
        </p:scale>
        <p:origin x="157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8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82"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8" Type="http://schemas.openxmlformats.org/officeDocument/2006/relationships/slide" Target="slides/slide7.xml"/><Relationship Id="rId80" Type="http://customschemas.google.com/relationships/presentationmetadata" Target="metadata"/><Relationship Id="rId8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77648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30" name="Google Shape;130;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750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629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73"/>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73"/>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73"/>
          <p:cNvSpPr/>
          <p:nvPr/>
        </p:nvSpPr>
        <p:spPr>
          <a:xfrm>
            <a:off x="381000" y="1295400"/>
            <a:ext cx="8229600" cy="2057400"/>
          </a:xfrm>
          <a:prstGeom prst="roundRect">
            <a:avLst>
              <a:gd name="adj" fmla="val 16667"/>
            </a:avLst>
          </a:prstGeom>
          <a:solidFill>
            <a:srgbClr val="3333B2"/>
          </a:solidFill>
          <a:ln w="25400" cap="flat" cmpd="sng">
            <a:solidFill>
              <a:srgbClr val="3333B2"/>
            </a:solidFill>
            <a:prstDash val="solid"/>
            <a:round/>
            <a:headEnd type="none" w="sm" len="sm"/>
            <a:tailEnd type="none" w="sm" len="sm"/>
          </a:ln>
          <a:effectLst>
            <a:outerShdw blurRad="114300" dist="152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73"/>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20" name="Google Shape;20;p73"/>
          <p:cNvSpPr txBox="1">
            <a:spLocks noGrp="1"/>
          </p:cNvSpPr>
          <p:nvPr>
            <p:ph type="ctrTitle"/>
          </p:nvPr>
        </p:nvSpPr>
        <p:spPr>
          <a:xfrm>
            <a:off x="609600" y="14478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73"/>
          <p:cNvSpPr txBox="1">
            <a:spLocks noGrp="1"/>
          </p:cNvSpPr>
          <p:nvPr>
            <p:ph type="subTitle" idx="1"/>
          </p:nvPr>
        </p:nvSpPr>
        <p:spPr>
          <a:xfrm>
            <a:off x="1219200" y="2667000"/>
            <a:ext cx="6400800" cy="533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73"/>
          <p:cNvSpPr txBox="1">
            <a:spLocks noGrp="1"/>
          </p:cNvSpPr>
          <p:nvPr>
            <p:ph type="dt" idx="10"/>
          </p:nvPr>
        </p:nvSpPr>
        <p:spPr>
          <a:xfrm>
            <a:off x="0" y="6492875"/>
            <a:ext cx="10715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7A93B6D-A40E-47BA-BC17-876C5038A10F}" type="datetime1">
              <a:rPr lang="en-US" smtClean="0"/>
              <a:t>7/28/2024</a:t>
            </a:fld>
            <a:endParaRPr/>
          </a:p>
        </p:txBody>
      </p:sp>
      <p:sp>
        <p:nvSpPr>
          <p:cNvPr id="23" name="Google Shape;23;p73"/>
          <p:cNvSpPr txBox="1">
            <a:spLocks noGrp="1"/>
          </p:cNvSpPr>
          <p:nvPr>
            <p:ph type="ftr" idx="11"/>
          </p:nvPr>
        </p:nvSpPr>
        <p:spPr>
          <a:xfrm>
            <a:off x="4572000" y="6492875"/>
            <a:ext cx="3429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24" name="Google Shape;24;p73"/>
          <p:cNvSpPr txBox="1">
            <a:spLocks noGrp="1"/>
          </p:cNvSpPr>
          <p:nvPr>
            <p:ph type="sldNum" idx="12"/>
          </p:nvPr>
        </p:nvSpPr>
        <p:spPr>
          <a:xfrm>
            <a:off x="8001000" y="6492875"/>
            <a:ext cx="11430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8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8497C8D-C6EE-4945-8049-80B8F8C64F8E}" type="datetime1">
              <a:rPr lang="en-US" smtClean="0"/>
              <a:t>7/28/2024</a:t>
            </a:fld>
            <a:endParaRPr/>
          </a:p>
        </p:txBody>
      </p:sp>
      <p:sp>
        <p:nvSpPr>
          <p:cNvPr id="119" name="Google Shape;119;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120" name="Google Shape;120;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8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3" name="Google Shape;123;p8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64A292E-9168-4ADA-806A-FD58FCA04B4A}" type="datetime1">
              <a:rPr lang="en-US" smtClean="0"/>
              <a:t>7/28/2024</a:t>
            </a:fld>
            <a:endParaRPr/>
          </a:p>
        </p:txBody>
      </p:sp>
      <p:sp>
        <p:nvSpPr>
          <p:cNvPr id="125" name="Google Shape;125;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126" name="Google Shape;126;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74"/>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74"/>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74"/>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74"/>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30" name="Google Shape;30;p74"/>
          <p:cNvSpPr txBox="1">
            <a:spLocks noGrp="1"/>
          </p:cNvSpPr>
          <p:nvPr>
            <p:ph type="body" idx="1"/>
          </p:nvPr>
        </p:nvSpPr>
        <p:spPr>
          <a:xfrm>
            <a:off x="304800" y="1066800"/>
            <a:ext cx="8382000" cy="505936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Clr>
                <a:schemeClr val="dk1"/>
              </a:buClr>
              <a:buSzPts val="1920"/>
              <a:buFont typeface="Calibri"/>
              <a:buChar char="•"/>
              <a:defRPr/>
            </a:lvl1pPr>
            <a:lvl2pPr marL="914400" lvl="1" indent="-335280" algn="l">
              <a:spcBef>
                <a:spcPts val="560"/>
              </a:spcBef>
              <a:spcAft>
                <a:spcPts val="0"/>
              </a:spcAft>
              <a:buClr>
                <a:schemeClr val="dk1"/>
              </a:buClr>
              <a:buSzPts val="1680"/>
              <a:buFont typeface="Calibri"/>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74"/>
          <p:cNvSpPr txBox="1">
            <a:spLocks noGrp="1"/>
          </p:cNvSpPr>
          <p:nvPr>
            <p:ph type="title"/>
          </p:nvPr>
        </p:nvSpPr>
        <p:spPr>
          <a:xfrm>
            <a:off x="0" y="0"/>
            <a:ext cx="89154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74"/>
          <p:cNvSpPr txBox="1">
            <a:spLocks noGrp="1"/>
          </p:cNvSpPr>
          <p:nvPr>
            <p:ph type="dt" idx="10"/>
          </p:nvPr>
        </p:nvSpPr>
        <p:spPr>
          <a:xfrm>
            <a:off x="0" y="6492875"/>
            <a:ext cx="10715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DF637C5-9A53-4149-B1C6-CECA6607E2C9}" type="datetime1">
              <a:rPr lang="en-US" smtClean="0"/>
              <a:t>7/28/2024</a:t>
            </a:fld>
            <a:endParaRPr/>
          </a:p>
        </p:txBody>
      </p:sp>
      <p:sp>
        <p:nvSpPr>
          <p:cNvPr id="33" name="Google Shape;33;p74"/>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34" name="Google Shape;34;p74"/>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7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7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8" name="Google Shape;58;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9CE6527-19A6-4465-AFD2-0918017B7579}" type="datetime1">
              <a:rPr lang="en-US" smtClean="0"/>
              <a:t>7/28/2024</a:t>
            </a:fld>
            <a:endParaRPr/>
          </a:p>
        </p:txBody>
      </p:sp>
      <p:sp>
        <p:nvSpPr>
          <p:cNvPr id="59" name="Google Shape;59;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60" name="Google Shape;60;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79"/>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79"/>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79"/>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79"/>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Calibri"/>
              <a:ea typeface="Calibri"/>
              <a:cs typeface="Calibri"/>
              <a:sym typeface="Calibri"/>
            </a:endParaRPr>
          </a:p>
        </p:txBody>
      </p:sp>
      <p:sp>
        <p:nvSpPr>
          <p:cNvPr id="66" name="Google Shape;66;p79"/>
          <p:cNvSpPr txBox="1">
            <a:spLocks noGrp="1"/>
          </p:cNvSpPr>
          <p:nvPr>
            <p:ph type="body" idx="1"/>
          </p:nvPr>
        </p:nvSpPr>
        <p:spPr>
          <a:xfrm>
            <a:off x="228600" y="1066800"/>
            <a:ext cx="4267200" cy="5059363"/>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Clr>
                <a:schemeClr val="dk1"/>
              </a:buClr>
              <a:buSzPts val="1680"/>
              <a:buFont typeface="Calibri"/>
              <a:buChar char="•"/>
              <a:defRPr sz="2800"/>
            </a:lvl1pPr>
            <a:lvl2pPr marL="914400" lvl="1" indent="-320040" algn="l">
              <a:spcBef>
                <a:spcPts val="480"/>
              </a:spcBef>
              <a:spcAft>
                <a:spcPts val="0"/>
              </a:spcAft>
              <a:buClr>
                <a:schemeClr val="dk1"/>
              </a:buClr>
              <a:buSzPts val="1440"/>
              <a:buFont typeface="Calibri"/>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79"/>
          <p:cNvSpPr txBox="1">
            <a:spLocks noGrp="1"/>
          </p:cNvSpPr>
          <p:nvPr>
            <p:ph type="body" idx="2"/>
          </p:nvPr>
        </p:nvSpPr>
        <p:spPr>
          <a:xfrm>
            <a:off x="4648200" y="1066800"/>
            <a:ext cx="4267200" cy="5059363"/>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Clr>
                <a:schemeClr val="dk1"/>
              </a:buClr>
              <a:buSzPts val="1680"/>
              <a:buFont typeface="Calibri"/>
              <a:buChar char="•"/>
              <a:defRPr sz="2800"/>
            </a:lvl1pPr>
            <a:lvl2pPr marL="914400" lvl="1" indent="-320040" algn="l">
              <a:spcBef>
                <a:spcPts val="480"/>
              </a:spcBef>
              <a:spcAft>
                <a:spcPts val="0"/>
              </a:spcAft>
              <a:buClr>
                <a:schemeClr val="dk1"/>
              </a:buClr>
              <a:buSzPts val="1440"/>
              <a:buFont typeface="Calibri"/>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79"/>
          <p:cNvSpPr txBox="1">
            <a:spLocks noGrp="1"/>
          </p:cNvSpPr>
          <p:nvPr>
            <p:ph type="title"/>
          </p:nvPr>
        </p:nvSpPr>
        <p:spPr>
          <a:xfrm>
            <a:off x="0" y="0"/>
            <a:ext cx="88392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79"/>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050F9AD-DFF8-4793-9DFD-3E80B1157EBE}" type="datetime1">
              <a:rPr lang="en-US" smtClean="0"/>
              <a:t>7/28/2024</a:t>
            </a:fld>
            <a:endParaRPr/>
          </a:p>
        </p:txBody>
      </p:sp>
      <p:sp>
        <p:nvSpPr>
          <p:cNvPr id="70" name="Google Shape;70;p79"/>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71" name="Google Shape;71;p79"/>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a:ea typeface="Calibri"/>
                <a:cs typeface="Calibri"/>
                <a:sym typeface="Calibri"/>
              </a:defRPr>
            </a:lvl1pPr>
            <a:lvl2pPr marL="0" marR="0" lvl="1" indent="0" algn="r">
              <a:spcBef>
                <a:spcPts val="0"/>
              </a:spcBef>
              <a:spcAft>
                <a:spcPts val="0"/>
              </a:spcAft>
              <a:buNone/>
              <a:defRPr sz="1200">
                <a:solidFill>
                  <a:schemeClr val="lt1"/>
                </a:solidFill>
                <a:latin typeface="Calibri"/>
                <a:ea typeface="Calibri"/>
                <a:cs typeface="Calibri"/>
                <a:sym typeface="Calibri"/>
              </a:defRPr>
            </a:lvl2pPr>
            <a:lvl3pPr marL="0" marR="0" lvl="2" indent="0" algn="r">
              <a:spcBef>
                <a:spcPts val="0"/>
              </a:spcBef>
              <a:spcAft>
                <a:spcPts val="0"/>
              </a:spcAft>
              <a:buNone/>
              <a:defRPr sz="1200">
                <a:solidFill>
                  <a:schemeClr val="lt1"/>
                </a:solidFill>
                <a:latin typeface="Calibri"/>
                <a:ea typeface="Calibri"/>
                <a:cs typeface="Calibri"/>
                <a:sym typeface="Calibri"/>
              </a:defRPr>
            </a:lvl3pPr>
            <a:lvl4pPr marL="0" marR="0" lvl="3" indent="0" algn="r">
              <a:spcBef>
                <a:spcPts val="0"/>
              </a:spcBef>
              <a:spcAft>
                <a:spcPts val="0"/>
              </a:spcAft>
              <a:buNone/>
              <a:defRPr sz="1200">
                <a:solidFill>
                  <a:schemeClr val="lt1"/>
                </a:solidFill>
                <a:latin typeface="Calibri"/>
                <a:ea typeface="Calibri"/>
                <a:cs typeface="Calibri"/>
                <a:sym typeface="Calibri"/>
              </a:defRPr>
            </a:lvl4pPr>
            <a:lvl5pPr marL="0" marR="0" lvl="4" indent="0" algn="r">
              <a:spcBef>
                <a:spcPts val="0"/>
              </a:spcBef>
              <a:spcAft>
                <a:spcPts val="0"/>
              </a:spcAft>
              <a:buNone/>
              <a:defRPr sz="1200">
                <a:solidFill>
                  <a:schemeClr val="lt1"/>
                </a:solidFill>
                <a:latin typeface="Calibri"/>
                <a:ea typeface="Calibri"/>
                <a:cs typeface="Calibri"/>
                <a:sym typeface="Calibri"/>
              </a:defRPr>
            </a:lvl5pPr>
            <a:lvl6pPr marL="0" marR="0" lvl="5" indent="0" algn="r">
              <a:spcBef>
                <a:spcPts val="0"/>
              </a:spcBef>
              <a:spcAft>
                <a:spcPts val="0"/>
              </a:spcAft>
              <a:buNone/>
              <a:defRPr sz="1200">
                <a:solidFill>
                  <a:schemeClr val="lt1"/>
                </a:solidFill>
                <a:latin typeface="Calibri"/>
                <a:ea typeface="Calibri"/>
                <a:cs typeface="Calibri"/>
                <a:sym typeface="Calibri"/>
              </a:defRPr>
            </a:lvl6pPr>
            <a:lvl7pPr marL="0" marR="0" lvl="6" indent="0" algn="r">
              <a:spcBef>
                <a:spcPts val="0"/>
              </a:spcBef>
              <a:spcAft>
                <a:spcPts val="0"/>
              </a:spcAft>
              <a:buNone/>
              <a:defRPr sz="1200">
                <a:solidFill>
                  <a:schemeClr val="lt1"/>
                </a:solidFill>
                <a:latin typeface="Calibri"/>
                <a:ea typeface="Calibri"/>
                <a:cs typeface="Calibri"/>
                <a:sym typeface="Calibri"/>
              </a:defRPr>
            </a:lvl7pPr>
            <a:lvl8pPr marL="0" marR="0" lvl="7" indent="0" algn="r">
              <a:spcBef>
                <a:spcPts val="0"/>
              </a:spcBef>
              <a:spcAft>
                <a:spcPts val="0"/>
              </a:spcAft>
              <a:buNone/>
              <a:defRPr sz="1200">
                <a:solidFill>
                  <a:schemeClr val="lt1"/>
                </a:solidFill>
                <a:latin typeface="Calibri"/>
                <a:ea typeface="Calibri"/>
                <a:cs typeface="Calibri"/>
                <a:sym typeface="Calibri"/>
              </a:defRPr>
            </a:lvl8pPr>
            <a:lvl9pPr marL="0" marR="0" lvl="8" indent="0" algn="r">
              <a:spcBef>
                <a:spcPts val="0"/>
              </a:spcBef>
              <a:spcAft>
                <a:spcPts val="0"/>
              </a:spcAft>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2"/>
        <p:cNvGrpSpPr/>
        <p:nvPr/>
      </p:nvGrpSpPr>
      <p:grpSpPr>
        <a:xfrm>
          <a:off x="0" y="0"/>
          <a:ext cx="0" cy="0"/>
          <a:chOff x="0" y="0"/>
          <a:chExt cx="0" cy="0"/>
        </a:xfrm>
      </p:grpSpPr>
      <p:sp>
        <p:nvSpPr>
          <p:cNvPr id="73" name="Google Shape;73;p80"/>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80"/>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80"/>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80"/>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200">
                <a:solidFill>
                  <a:schemeClr val="lt1"/>
                </a:solidFill>
                <a:latin typeface="Calibri"/>
                <a:ea typeface="Calibri"/>
                <a:cs typeface="Calibri"/>
                <a:sym typeface="Calibri"/>
              </a:rPr>
              <a:t>Vu Pham</a:t>
            </a:r>
            <a:endParaRPr/>
          </a:p>
        </p:txBody>
      </p:sp>
      <p:sp>
        <p:nvSpPr>
          <p:cNvPr id="77" name="Google Shape;77;p80"/>
          <p:cNvSpPr txBox="1">
            <a:spLocks noGrp="1"/>
          </p:cNvSpPr>
          <p:nvPr>
            <p:ph type="body" idx="1"/>
          </p:nvPr>
        </p:nvSpPr>
        <p:spPr>
          <a:xfrm>
            <a:off x="457200" y="990600"/>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8" name="Google Shape;78;p80"/>
          <p:cNvSpPr txBox="1">
            <a:spLocks noGrp="1"/>
          </p:cNvSpPr>
          <p:nvPr>
            <p:ph type="body" idx="2"/>
          </p:nvPr>
        </p:nvSpPr>
        <p:spPr>
          <a:xfrm>
            <a:off x="457200" y="1676400"/>
            <a:ext cx="4040188" cy="4449763"/>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Clr>
                <a:schemeClr val="dk1"/>
              </a:buClr>
              <a:buSzPts val="1440"/>
              <a:buFont typeface="Calibri"/>
              <a:buChar char="•"/>
              <a:defRPr sz="2400"/>
            </a:lvl1pPr>
            <a:lvl2pPr marL="914400" lvl="1" indent="-304800" algn="l">
              <a:spcBef>
                <a:spcPts val="400"/>
              </a:spcBef>
              <a:spcAft>
                <a:spcPts val="0"/>
              </a:spcAft>
              <a:buClr>
                <a:schemeClr val="dk1"/>
              </a:buClr>
              <a:buSzPts val="1200"/>
              <a:buFont typeface="Calibri"/>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9" name="Google Shape;79;p80"/>
          <p:cNvSpPr txBox="1">
            <a:spLocks noGrp="1"/>
          </p:cNvSpPr>
          <p:nvPr>
            <p:ph type="body" idx="3"/>
          </p:nvPr>
        </p:nvSpPr>
        <p:spPr>
          <a:xfrm>
            <a:off x="4645025" y="990600"/>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0" name="Google Shape;80;p80"/>
          <p:cNvSpPr txBox="1">
            <a:spLocks noGrp="1"/>
          </p:cNvSpPr>
          <p:nvPr>
            <p:ph type="body" idx="4"/>
          </p:nvPr>
        </p:nvSpPr>
        <p:spPr>
          <a:xfrm>
            <a:off x="4645025" y="1676400"/>
            <a:ext cx="4041775" cy="4449763"/>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Clr>
                <a:schemeClr val="dk1"/>
              </a:buClr>
              <a:buSzPts val="1440"/>
              <a:buFont typeface="Calibri"/>
              <a:buChar char="•"/>
              <a:defRPr sz="2400"/>
            </a:lvl1pPr>
            <a:lvl2pPr marL="914400" lvl="1" indent="-304800" algn="l">
              <a:spcBef>
                <a:spcPts val="400"/>
              </a:spcBef>
              <a:spcAft>
                <a:spcPts val="0"/>
              </a:spcAft>
              <a:buClr>
                <a:schemeClr val="dk1"/>
              </a:buClr>
              <a:buSzPts val="1200"/>
              <a:buFont typeface="Calibri"/>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1" name="Google Shape;81;p80"/>
          <p:cNvSpPr txBox="1">
            <a:spLocks noGrp="1"/>
          </p:cNvSpPr>
          <p:nvPr>
            <p:ph type="title"/>
          </p:nvPr>
        </p:nvSpPr>
        <p:spPr>
          <a:xfrm>
            <a:off x="0" y="0"/>
            <a:ext cx="88392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80"/>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90A68EC-63CD-480F-A43D-0811274BCDD2}" type="datetime1">
              <a:rPr lang="en-US" smtClean="0"/>
              <a:t>7/28/2024</a:t>
            </a:fld>
            <a:endParaRPr/>
          </a:p>
        </p:txBody>
      </p:sp>
      <p:sp>
        <p:nvSpPr>
          <p:cNvPr id="83" name="Google Shape;83;p80"/>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84" name="Google Shape;84;p80"/>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a:ea typeface="Calibri"/>
                <a:cs typeface="Calibri"/>
                <a:sym typeface="Calibri"/>
              </a:defRPr>
            </a:lvl1pPr>
            <a:lvl2pPr marL="0" marR="0" lvl="1" indent="0" algn="r">
              <a:spcBef>
                <a:spcPts val="0"/>
              </a:spcBef>
              <a:spcAft>
                <a:spcPts val="0"/>
              </a:spcAft>
              <a:buNone/>
              <a:defRPr sz="1200">
                <a:solidFill>
                  <a:schemeClr val="lt1"/>
                </a:solidFill>
                <a:latin typeface="Calibri"/>
                <a:ea typeface="Calibri"/>
                <a:cs typeface="Calibri"/>
                <a:sym typeface="Calibri"/>
              </a:defRPr>
            </a:lvl2pPr>
            <a:lvl3pPr marL="0" marR="0" lvl="2" indent="0" algn="r">
              <a:spcBef>
                <a:spcPts val="0"/>
              </a:spcBef>
              <a:spcAft>
                <a:spcPts val="0"/>
              </a:spcAft>
              <a:buNone/>
              <a:defRPr sz="1200">
                <a:solidFill>
                  <a:schemeClr val="lt1"/>
                </a:solidFill>
                <a:latin typeface="Calibri"/>
                <a:ea typeface="Calibri"/>
                <a:cs typeface="Calibri"/>
                <a:sym typeface="Calibri"/>
              </a:defRPr>
            </a:lvl3pPr>
            <a:lvl4pPr marL="0" marR="0" lvl="3" indent="0" algn="r">
              <a:spcBef>
                <a:spcPts val="0"/>
              </a:spcBef>
              <a:spcAft>
                <a:spcPts val="0"/>
              </a:spcAft>
              <a:buNone/>
              <a:defRPr sz="1200">
                <a:solidFill>
                  <a:schemeClr val="lt1"/>
                </a:solidFill>
                <a:latin typeface="Calibri"/>
                <a:ea typeface="Calibri"/>
                <a:cs typeface="Calibri"/>
                <a:sym typeface="Calibri"/>
              </a:defRPr>
            </a:lvl4pPr>
            <a:lvl5pPr marL="0" marR="0" lvl="4" indent="0" algn="r">
              <a:spcBef>
                <a:spcPts val="0"/>
              </a:spcBef>
              <a:spcAft>
                <a:spcPts val="0"/>
              </a:spcAft>
              <a:buNone/>
              <a:defRPr sz="1200">
                <a:solidFill>
                  <a:schemeClr val="lt1"/>
                </a:solidFill>
                <a:latin typeface="Calibri"/>
                <a:ea typeface="Calibri"/>
                <a:cs typeface="Calibri"/>
                <a:sym typeface="Calibri"/>
              </a:defRPr>
            </a:lvl5pPr>
            <a:lvl6pPr marL="0" marR="0" lvl="5" indent="0" algn="r">
              <a:spcBef>
                <a:spcPts val="0"/>
              </a:spcBef>
              <a:spcAft>
                <a:spcPts val="0"/>
              </a:spcAft>
              <a:buNone/>
              <a:defRPr sz="1200">
                <a:solidFill>
                  <a:schemeClr val="lt1"/>
                </a:solidFill>
                <a:latin typeface="Calibri"/>
                <a:ea typeface="Calibri"/>
                <a:cs typeface="Calibri"/>
                <a:sym typeface="Calibri"/>
              </a:defRPr>
            </a:lvl6pPr>
            <a:lvl7pPr marL="0" marR="0" lvl="6" indent="0" algn="r">
              <a:spcBef>
                <a:spcPts val="0"/>
              </a:spcBef>
              <a:spcAft>
                <a:spcPts val="0"/>
              </a:spcAft>
              <a:buNone/>
              <a:defRPr sz="1200">
                <a:solidFill>
                  <a:schemeClr val="lt1"/>
                </a:solidFill>
                <a:latin typeface="Calibri"/>
                <a:ea typeface="Calibri"/>
                <a:cs typeface="Calibri"/>
                <a:sym typeface="Calibri"/>
              </a:defRPr>
            </a:lvl7pPr>
            <a:lvl8pPr marL="0" marR="0" lvl="7" indent="0" algn="r">
              <a:spcBef>
                <a:spcPts val="0"/>
              </a:spcBef>
              <a:spcAft>
                <a:spcPts val="0"/>
              </a:spcAft>
              <a:buNone/>
              <a:defRPr sz="1200">
                <a:solidFill>
                  <a:schemeClr val="lt1"/>
                </a:solidFill>
                <a:latin typeface="Calibri"/>
                <a:ea typeface="Calibri"/>
                <a:cs typeface="Calibri"/>
                <a:sym typeface="Calibri"/>
              </a:defRPr>
            </a:lvl8pPr>
            <a:lvl9pPr marL="0" marR="0" lvl="8" indent="0" algn="r">
              <a:spcBef>
                <a:spcPts val="0"/>
              </a:spcBef>
              <a:spcAft>
                <a:spcPts val="0"/>
              </a:spcAft>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81"/>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81"/>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81"/>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81"/>
          <p:cNvSpPr txBox="1">
            <a:spLocks noGrp="1"/>
          </p:cNvSpPr>
          <p:nvPr>
            <p:ph type="title"/>
          </p:nvPr>
        </p:nvSpPr>
        <p:spPr>
          <a:xfrm>
            <a:off x="0" y="0"/>
            <a:ext cx="89154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81"/>
          <p:cNvSpPr txBox="1">
            <a:spLocks noGrp="1"/>
          </p:cNvSpPr>
          <p:nvPr>
            <p:ph type="body" idx="1"/>
          </p:nvPr>
        </p:nvSpPr>
        <p:spPr>
          <a:xfrm>
            <a:off x="1066800" y="6477000"/>
            <a:ext cx="3505200" cy="381000"/>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Clr>
                <a:schemeClr val="lt1"/>
              </a:buClr>
              <a:buSzPts val="1200"/>
              <a:buNone/>
              <a:defRPr sz="1200">
                <a:solidFill>
                  <a:schemeClr val="lt1"/>
                </a:solidFill>
                <a:latin typeface="Calibri"/>
                <a:ea typeface="Calibri"/>
                <a:cs typeface="Calibri"/>
                <a:sym typeface="Calibri"/>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81"/>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B3D3571-9C98-4899-A626-33B97EEAF6F0}" type="datetime1">
              <a:rPr lang="en-US" smtClean="0"/>
              <a:t>7/28/2024</a:t>
            </a:fld>
            <a:endParaRPr/>
          </a:p>
        </p:txBody>
      </p:sp>
      <p:sp>
        <p:nvSpPr>
          <p:cNvPr id="92" name="Google Shape;92;p81"/>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93" name="Google Shape;93;p81"/>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a:ea typeface="Calibri"/>
                <a:cs typeface="Calibri"/>
                <a:sym typeface="Calibri"/>
              </a:defRPr>
            </a:lvl1pPr>
            <a:lvl2pPr marL="0" marR="0" lvl="1" indent="0" algn="r">
              <a:spcBef>
                <a:spcPts val="0"/>
              </a:spcBef>
              <a:spcAft>
                <a:spcPts val="0"/>
              </a:spcAft>
              <a:buNone/>
              <a:defRPr sz="1200">
                <a:solidFill>
                  <a:schemeClr val="lt1"/>
                </a:solidFill>
                <a:latin typeface="Calibri"/>
                <a:ea typeface="Calibri"/>
                <a:cs typeface="Calibri"/>
                <a:sym typeface="Calibri"/>
              </a:defRPr>
            </a:lvl2pPr>
            <a:lvl3pPr marL="0" marR="0" lvl="2" indent="0" algn="r">
              <a:spcBef>
                <a:spcPts val="0"/>
              </a:spcBef>
              <a:spcAft>
                <a:spcPts val="0"/>
              </a:spcAft>
              <a:buNone/>
              <a:defRPr sz="1200">
                <a:solidFill>
                  <a:schemeClr val="lt1"/>
                </a:solidFill>
                <a:latin typeface="Calibri"/>
                <a:ea typeface="Calibri"/>
                <a:cs typeface="Calibri"/>
                <a:sym typeface="Calibri"/>
              </a:defRPr>
            </a:lvl3pPr>
            <a:lvl4pPr marL="0" marR="0" lvl="3" indent="0" algn="r">
              <a:spcBef>
                <a:spcPts val="0"/>
              </a:spcBef>
              <a:spcAft>
                <a:spcPts val="0"/>
              </a:spcAft>
              <a:buNone/>
              <a:defRPr sz="1200">
                <a:solidFill>
                  <a:schemeClr val="lt1"/>
                </a:solidFill>
                <a:latin typeface="Calibri"/>
                <a:ea typeface="Calibri"/>
                <a:cs typeface="Calibri"/>
                <a:sym typeface="Calibri"/>
              </a:defRPr>
            </a:lvl4pPr>
            <a:lvl5pPr marL="0" marR="0" lvl="4" indent="0" algn="r">
              <a:spcBef>
                <a:spcPts val="0"/>
              </a:spcBef>
              <a:spcAft>
                <a:spcPts val="0"/>
              </a:spcAft>
              <a:buNone/>
              <a:defRPr sz="1200">
                <a:solidFill>
                  <a:schemeClr val="lt1"/>
                </a:solidFill>
                <a:latin typeface="Calibri"/>
                <a:ea typeface="Calibri"/>
                <a:cs typeface="Calibri"/>
                <a:sym typeface="Calibri"/>
              </a:defRPr>
            </a:lvl5pPr>
            <a:lvl6pPr marL="0" marR="0" lvl="5" indent="0" algn="r">
              <a:spcBef>
                <a:spcPts val="0"/>
              </a:spcBef>
              <a:spcAft>
                <a:spcPts val="0"/>
              </a:spcAft>
              <a:buNone/>
              <a:defRPr sz="1200">
                <a:solidFill>
                  <a:schemeClr val="lt1"/>
                </a:solidFill>
                <a:latin typeface="Calibri"/>
                <a:ea typeface="Calibri"/>
                <a:cs typeface="Calibri"/>
                <a:sym typeface="Calibri"/>
              </a:defRPr>
            </a:lvl6pPr>
            <a:lvl7pPr marL="0" marR="0" lvl="6" indent="0" algn="r">
              <a:spcBef>
                <a:spcPts val="0"/>
              </a:spcBef>
              <a:spcAft>
                <a:spcPts val="0"/>
              </a:spcAft>
              <a:buNone/>
              <a:defRPr sz="1200">
                <a:solidFill>
                  <a:schemeClr val="lt1"/>
                </a:solidFill>
                <a:latin typeface="Calibri"/>
                <a:ea typeface="Calibri"/>
                <a:cs typeface="Calibri"/>
                <a:sym typeface="Calibri"/>
              </a:defRPr>
            </a:lvl7pPr>
            <a:lvl8pPr marL="0" marR="0" lvl="7" indent="0" algn="r">
              <a:spcBef>
                <a:spcPts val="0"/>
              </a:spcBef>
              <a:spcAft>
                <a:spcPts val="0"/>
              </a:spcAft>
              <a:buNone/>
              <a:defRPr sz="1200">
                <a:solidFill>
                  <a:schemeClr val="lt1"/>
                </a:solidFill>
                <a:latin typeface="Calibri"/>
                <a:ea typeface="Calibri"/>
                <a:cs typeface="Calibri"/>
                <a:sym typeface="Calibri"/>
              </a:defRPr>
            </a:lvl8pPr>
            <a:lvl9pPr marL="0" marR="0" lvl="8" indent="0" algn="r">
              <a:spcBef>
                <a:spcPts val="0"/>
              </a:spcBef>
              <a:spcAft>
                <a:spcPts val="0"/>
              </a:spcAft>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82"/>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 name="Google Shape;96;p82"/>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Google Shape;97;p82"/>
          <p:cNvSpPr txBox="1">
            <a:spLocks noGrp="1"/>
          </p:cNvSpPr>
          <p:nvPr>
            <p:ph type="body" idx="1"/>
          </p:nvPr>
        </p:nvSpPr>
        <p:spPr>
          <a:xfrm>
            <a:off x="1066800" y="6477000"/>
            <a:ext cx="3505200" cy="381000"/>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Clr>
                <a:schemeClr val="lt1"/>
              </a:buClr>
              <a:buSzPts val="1200"/>
              <a:buNone/>
              <a:defRPr sz="1200">
                <a:solidFill>
                  <a:schemeClr val="lt1"/>
                </a:solidFill>
                <a:latin typeface="Calibri"/>
                <a:ea typeface="Calibri"/>
                <a:cs typeface="Calibri"/>
                <a:sym typeface="Calibri"/>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82"/>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F430012-932F-4DDB-A4EE-3B82B61476EF}" type="datetime1">
              <a:rPr lang="en-US" smtClean="0"/>
              <a:t>7/28/2024</a:t>
            </a:fld>
            <a:endParaRPr/>
          </a:p>
        </p:txBody>
      </p:sp>
      <p:sp>
        <p:nvSpPr>
          <p:cNvPr id="99" name="Google Shape;99;p82"/>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100" name="Google Shape;100;p82"/>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a:ea typeface="Calibri"/>
                <a:cs typeface="Calibri"/>
                <a:sym typeface="Calibri"/>
              </a:defRPr>
            </a:lvl1pPr>
            <a:lvl2pPr marL="0" marR="0" lvl="1" indent="0" algn="r">
              <a:spcBef>
                <a:spcPts val="0"/>
              </a:spcBef>
              <a:spcAft>
                <a:spcPts val="0"/>
              </a:spcAft>
              <a:buNone/>
              <a:defRPr sz="1200">
                <a:solidFill>
                  <a:schemeClr val="lt1"/>
                </a:solidFill>
                <a:latin typeface="Calibri"/>
                <a:ea typeface="Calibri"/>
                <a:cs typeface="Calibri"/>
                <a:sym typeface="Calibri"/>
              </a:defRPr>
            </a:lvl2pPr>
            <a:lvl3pPr marL="0" marR="0" lvl="2" indent="0" algn="r">
              <a:spcBef>
                <a:spcPts val="0"/>
              </a:spcBef>
              <a:spcAft>
                <a:spcPts val="0"/>
              </a:spcAft>
              <a:buNone/>
              <a:defRPr sz="1200">
                <a:solidFill>
                  <a:schemeClr val="lt1"/>
                </a:solidFill>
                <a:latin typeface="Calibri"/>
                <a:ea typeface="Calibri"/>
                <a:cs typeface="Calibri"/>
                <a:sym typeface="Calibri"/>
              </a:defRPr>
            </a:lvl3pPr>
            <a:lvl4pPr marL="0" marR="0" lvl="3" indent="0" algn="r">
              <a:spcBef>
                <a:spcPts val="0"/>
              </a:spcBef>
              <a:spcAft>
                <a:spcPts val="0"/>
              </a:spcAft>
              <a:buNone/>
              <a:defRPr sz="1200">
                <a:solidFill>
                  <a:schemeClr val="lt1"/>
                </a:solidFill>
                <a:latin typeface="Calibri"/>
                <a:ea typeface="Calibri"/>
                <a:cs typeface="Calibri"/>
                <a:sym typeface="Calibri"/>
              </a:defRPr>
            </a:lvl4pPr>
            <a:lvl5pPr marL="0" marR="0" lvl="4" indent="0" algn="r">
              <a:spcBef>
                <a:spcPts val="0"/>
              </a:spcBef>
              <a:spcAft>
                <a:spcPts val="0"/>
              </a:spcAft>
              <a:buNone/>
              <a:defRPr sz="1200">
                <a:solidFill>
                  <a:schemeClr val="lt1"/>
                </a:solidFill>
                <a:latin typeface="Calibri"/>
                <a:ea typeface="Calibri"/>
                <a:cs typeface="Calibri"/>
                <a:sym typeface="Calibri"/>
              </a:defRPr>
            </a:lvl5pPr>
            <a:lvl6pPr marL="0" marR="0" lvl="5" indent="0" algn="r">
              <a:spcBef>
                <a:spcPts val="0"/>
              </a:spcBef>
              <a:spcAft>
                <a:spcPts val="0"/>
              </a:spcAft>
              <a:buNone/>
              <a:defRPr sz="1200">
                <a:solidFill>
                  <a:schemeClr val="lt1"/>
                </a:solidFill>
                <a:latin typeface="Calibri"/>
                <a:ea typeface="Calibri"/>
                <a:cs typeface="Calibri"/>
                <a:sym typeface="Calibri"/>
              </a:defRPr>
            </a:lvl6pPr>
            <a:lvl7pPr marL="0" marR="0" lvl="6" indent="0" algn="r">
              <a:spcBef>
                <a:spcPts val="0"/>
              </a:spcBef>
              <a:spcAft>
                <a:spcPts val="0"/>
              </a:spcAft>
              <a:buNone/>
              <a:defRPr sz="1200">
                <a:solidFill>
                  <a:schemeClr val="lt1"/>
                </a:solidFill>
                <a:latin typeface="Calibri"/>
                <a:ea typeface="Calibri"/>
                <a:cs typeface="Calibri"/>
                <a:sym typeface="Calibri"/>
              </a:defRPr>
            </a:lvl7pPr>
            <a:lvl8pPr marL="0" marR="0" lvl="7" indent="0" algn="r">
              <a:spcBef>
                <a:spcPts val="0"/>
              </a:spcBef>
              <a:spcAft>
                <a:spcPts val="0"/>
              </a:spcAft>
              <a:buNone/>
              <a:defRPr sz="1200">
                <a:solidFill>
                  <a:schemeClr val="lt1"/>
                </a:solidFill>
                <a:latin typeface="Calibri"/>
                <a:ea typeface="Calibri"/>
                <a:cs typeface="Calibri"/>
                <a:sym typeface="Calibri"/>
              </a:defRPr>
            </a:lvl8pPr>
            <a:lvl9pPr marL="0" marR="0" lvl="8" indent="0" algn="r">
              <a:spcBef>
                <a:spcPts val="0"/>
              </a:spcBef>
              <a:spcAft>
                <a:spcPts val="0"/>
              </a:spcAft>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8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8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4" name="Google Shape;104;p8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5" name="Google Shape;105;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AF4F315-12E8-4DCA-89A0-DD3744AA1346}" type="datetime1">
              <a:rPr lang="en-US" smtClean="0"/>
              <a:t>7/28/2024</a:t>
            </a:fld>
            <a:endParaRPr/>
          </a:p>
        </p:txBody>
      </p:sp>
      <p:sp>
        <p:nvSpPr>
          <p:cNvPr id="106" name="Google Shape;106;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107" name="Google Shape;107;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8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84"/>
          <p:cNvSpPr>
            <a:spLocks noGrp="1"/>
          </p:cNvSpPr>
          <p:nvPr>
            <p:ph type="pic" idx="2"/>
          </p:nvPr>
        </p:nvSpPr>
        <p:spPr>
          <a:xfrm>
            <a:off x="1792288" y="612775"/>
            <a:ext cx="5486400" cy="4114800"/>
          </a:xfrm>
          <a:prstGeom prst="rect">
            <a:avLst/>
          </a:prstGeom>
          <a:noFill/>
          <a:ln>
            <a:noFill/>
          </a:ln>
        </p:spPr>
      </p:sp>
      <p:sp>
        <p:nvSpPr>
          <p:cNvPr id="111" name="Google Shape;111;p8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2" name="Google Shape;112;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A6FB5AD-4193-4A0E-8E10-B5AF4139C4D4}" type="datetime1">
              <a:rPr lang="en-US" smtClean="0"/>
              <a:t>7/28/2024</a:t>
            </a:fld>
            <a:endParaRPr/>
          </a:p>
        </p:txBody>
      </p:sp>
      <p:sp>
        <p:nvSpPr>
          <p:cNvPr id="113" name="Google Shape;113;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Application Development Practices (24UETES101)  by Souhardya Gayen and Aparupa Chakroborty</a:t>
            </a:r>
            <a:endParaRPr/>
          </a:p>
        </p:txBody>
      </p:sp>
      <p:sp>
        <p:nvSpPr>
          <p:cNvPr id="114" name="Google Shape;114;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DD59820A-1603-4727-882E-6EDA9CEEF59F}" type="datetime1">
              <a:rPr lang="en-US" smtClean="0"/>
              <a:t>7/28/2024</a:t>
            </a:fld>
            <a:endParaRPr/>
          </a:p>
        </p:txBody>
      </p:sp>
      <p:sp>
        <p:nvSpPr>
          <p:cNvPr id="13" name="Google Shape;1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Application Development Practices (24UETES101)  by Souhardya Gayen and Aparupa Chakroborty</a:t>
            </a:r>
            <a:endParaRPr/>
          </a:p>
        </p:txBody>
      </p:sp>
      <p:sp>
        <p:nvSpPr>
          <p:cNvPr id="14" name="Google Shape;1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
          <p:cNvSpPr txBox="1">
            <a:spLocks noGrp="1"/>
          </p:cNvSpPr>
          <p:nvPr>
            <p:ph type="ctrTitle"/>
          </p:nvPr>
        </p:nvSpPr>
        <p:spPr>
          <a:xfrm>
            <a:off x="435429" y="2514003"/>
            <a:ext cx="8077200" cy="838200"/>
          </a:xfrm>
          <a:prstGeom prst="rect">
            <a:avLst/>
          </a:prstGeom>
          <a:noFill/>
          <a:ln>
            <a:noFill/>
          </a:ln>
        </p:spPr>
        <p:txBody>
          <a:bodyPr spcFirstLastPara="1" wrap="square" lIns="91425" tIns="45700" rIns="91425" bIns="45700" anchor="ctr" anchorCtr="0">
            <a:noAutofit/>
          </a:bodyPr>
          <a:lstStyle/>
          <a:p>
            <a:br>
              <a:rPr lang="en-US" sz="3500" dirty="0">
                <a:solidFill>
                  <a:schemeClr val="bg1"/>
                </a:solidFill>
                <a:latin typeface="Times New Roman" panose="02020603050405020304" pitchFamily="18" charset="0"/>
                <a:cs typeface="Times New Roman" panose="02020603050405020304" pitchFamily="18" charset="0"/>
              </a:rPr>
            </a:br>
            <a:r>
              <a:rPr lang="en-US" sz="3500" dirty="0">
                <a:solidFill>
                  <a:schemeClr val="bg1"/>
                </a:solidFill>
                <a:latin typeface="Times New Roman" panose="02020603050405020304" pitchFamily="18" charset="0"/>
                <a:cs typeface="Times New Roman" panose="02020603050405020304" pitchFamily="18" charset="0"/>
              </a:rPr>
              <a:t>Application Development Practices (</a:t>
            </a:r>
            <a:r>
              <a:rPr lang="en-US" sz="3500" dirty="0">
                <a:solidFill>
                  <a:schemeClr val="bg1"/>
                </a:solidFill>
                <a:latin typeface="Times New Roman" panose="02020603050405020304" pitchFamily="18" charset="0"/>
                <a:ea typeface="Caladea Bold"/>
                <a:cs typeface="Times New Roman" panose="02020603050405020304" pitchFamily="18" charset="0"/>
                <a:sym typeface="Caladea Bold"/>
              </a:rPr>
              <a:t>24UETES101)</a:t>
            </a:r>
            <a:br>
              <a:rPr lang="en-US" sz="3500" dirty="0">
                <a:solidFill>
                  <a:schemeClr val="bg1"/>
                </a:solidFill>
                <a:latin typeface="Times New Roman" panose="02020603050405020304" pitchFamily="18" charset="0"/>
                <a:ea typeface="Caladea Bold"/>
                <a:cs typeface="Times New Roman" panose="02020603050405020304" pitchFamily="18" charset="0"/>
                <a:sym typeface="Caladea Bold"/>
              </a:rPr>
            </a:br>
            <a:br>
              <a:rPr lang="en-US" sz="3500" dirty="0">
                <a:solidFill>
                  <a:schemeClr val="bg1"/>
                </a:solidFill>
                <a:latin typeface="Times New Roman" panose="02020603050405020304" pitchFamily="18" charset="0"/>
                <a:cs typeface="Times New Roman" panose="02020603050405020304" pitchFamily="18" charset="0"/>
              </a:rPr>
            </a:br>
            <a:br>
              <a:rPr lang="en-US" sz="3500" dirty="0">
                <a:solidFill>
                  <a:schemeClr val="bg1"/>
                </a:solidFill>
                <a:latin typeface="Times New Roman" panose="02020603050405020304" pitchFamily="18" charset="0"/>
                <a:cs typeface="Times New Roman" panose="02020603050405020304" pitchFamily="18" charset="0"/>
              </a:rPr>
            </a:br>
            <a:endParaRPr lang="en-US" sz="35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04799" y="3630305"/>
            <a:ext cx="2615821" cy="2156346"/>
          </a:xfrm>
          <a:prstGeom prst="rect">
            <a:avLst/>
          </a:prstGeom>
        </p:spPr>
      </p:pic>
      <p:sp>
        <p:nvSpPr>
          <p:cNvPr id="3" name="Rectangle 2"/>
          <p:cNvSpPr/>
          <p:nvPr/>
        </p:nvSpPr>
        <p:spPr>
          <a:xfrm>
            <a:off x="918717" y="0"/>
            <a:ext cx="7460172" cy="1200329"/>
          </a:xfrm>
          <a:prstGeom prst="rect">
            <a:avLst/>
          </a:prstGeom>
        </p:spPr>
        <p:txBody>
          <a:bodyPr wrap="square">
            <a:spAutoFit/>
          </a:bodyPr>
          <a:lstStyle/>
          <a:p>
            <a:pPr algn="ctr"/>
            <a:r>
              <a:rPr lang="en-US" sz="2400" b="1" dirty="0" err="1">
                <a:solidFill>
                  <a:schemeClr val="accent2">
                    <a:lumMod val="75000"/>
                  </a:schemeClr>
                </a:solidFill>
                <a:latin typeface="Times New Roman" panose="02020603050405020304" pitchFamily="18" charset="0"/>
                <a:ea typeface="Calibri"/>
                <a:cs typeface="Times New Roman" panose="02020603050405020304" pitchFamily="18" charset="0"/>
              </a:rPr>
              <a:t>Sanjivani</a:t>
            </a:r>
            <a:r>
              <a:rPr lang="en-US" sz="2400" b="1" dirty="0">
                <a:solidFill>
                  <a:schemeClr val="accent2">
                    <a:lumMod val="75000"/>
                  </a:schemeClr>
                </a:solidFill>
                <a:latin typeface="Times New Roman" panose="02020603050405020304" pitchFamily="18" charset="0"/>
                <a:ea typeface="Calibri"/>
                <a:cs typeface="Times New Roman" panose="02020603050405020304" pitchFamily="18" charset="0"/>
              </a:rPr>
              <a:t> University</a:t>
            </a:r>
          </a:p>
          <a:p>
            <a:pPr algn="ctr"/>
            <a:r>
              <a:rPr lang="en-US" sz="2400" b="1" dirty="0">
                <a:solidFill>
                  <a:schemeClr val="accent2">
                    <a:lumMod val="75000"/>
                  </a:schemeClr>
                </a:solidFill>
                <a:latin typeface="Times New Roman" panose="02020603050405020304" pitchFamily="18" charset="0"/>
                <a:ea typeface="Calibri"/>
                <a:cs typeface="Times New Roman" panose="02020603050405020304" pitchFamily="18" charset="0"/>
              </a:rPr>
              <a:t>School of Engineering and Technology</a:t>
            </a:r>
          </a:p>
          <a:p>
            <a:pPr algn="ctr"/>
            <a:r>
              <a:rPr lang="en-US" sz="2400" b="1" dirty="0">
                <a:solidFill>
                  <a:schemeClr val="accent2">
                    <a:lumMod val="75000"/>
                  </a:schemeClr>
                </a:solidFill>
                <a:latin typeface="Times New Roman" panose="02020603050405020304" pitchFamily="18" charset="0"/>
                <a:ea typeface="Calibri"/>
                <a:cs typeface="Times New Roman" panose="02020603050405020304" pitchFamily="18" charset="0"/>
              </a:rPr>
              <a:t>Department of Artificial Intelligence and </a:t>
            </a:r>
            <a:r>
              <a:rPr lang="en-US" sz="2400" b="1" dirty="0" err="1">
                <a:solidFill>
                  <a:schemeClr val="accent2">
                    <a:lumMod val="75000"/>
                  </a:schemeClr>
                </a:solidFill>
                <a:latin typeface="Times New Roman" panose="02020603050405020304" pitchFamily="18" charset="0"/>
                <a:ea typeface="Calibri"/>
                <a:cs typeface="Times New Roman" panose="02020603050405020304" pitchFamily="18" charset="0"/>
              </a:rPr>
              <a:t>DataScience</a:t>
            </a:r>
            <a:endParaRPr lang="en-US" sz="2400" b="1" dirty="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4" name="TextBox 3"/>
          <p:cNvSpPr txBox="1"/>
          <p:nvPr/>
        </p:nvSpPr>
        <p:spPr>
          <a:xfrm>
            <a:off x="3534770" y="4053385"/>
            <a:ext cx="3862317" cy="1200329"/>
          </a:xfrm>
          <a:prstGeom prst="rect">
            <a:avLst/>
          </a:prstGeom>
          <a:noFill/>
        </p:spPr>
        <p:txBody>
          <a:bodyPr wrap="square" rtlCol="0">
            <a:spAutoFit/>
          </a:bodyPr>
          <a:lstStyle/>
          <a:p>
            <a:r>
              <a:rPr lang="en-US" sz="2400" dirty="0"/>
              <a:t>By,</a:t>
            </a:r>
          </a:p>
          <a:p>
            <a:r>
              <a:rPr lang="en-US" sz="2400" dirty="0"/>
              <a:t>Souhardya Gayen</a:t>
            </a:r>
          </a:p>
          <a:p>
            <a:r>
              <a:rPr lang="en-US" sz="2400" dirty="0" err="1"/>
              <a:t>Aparupa</a:t>
            </a:r>
            <a:r>
              <a:rPr lang="en-US" sz="2400" dirty="0"/>
              <a:t> </a:t>
            </a:r>
            <a:r>
              <a:rPr lang="en-US" sz="2400" dirty="0" err="1"/>
              <a:t>Chakroborty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BA1AB8-72A5-4440-9A9A-17A7D7C9BBD0}"/>
              </a:ext>
            </a:extLst>
          </p:cNvPr>
          <p:cNvSpPr>
            <a:spLocks noGrp="1"/>
          </p:cNvSpPr>
          <p:nvPr>
            <p:ph type="body" idx="1"/>
          </p:nvPr>
        </p:nvSpPr>
        <p:spPr/>
        <p:txBody>
          <a:bodyPr/>
          <a:lstStyle/>
          <a:p>
            <a:pPr marL="106680" indent="0">
              <a:buNone/>
            </a:pPr>
            <a:r>
              <a:rPr lang="en-US" sz="2100" b="1" dirty="0"/>
              <a:t>Fundamental Principles:</a:t>
            </a:r>
            <a:endParaRPr lang="en-US" sz="1700" dirty="0"/>
          </a:p>
          <a:p>
            <a:r>
              <a:rPr lang="en-US" sz="1700" dirty="0"/>
              <a:t>Modularity: Divide software into manageable parts.</a:t>
            </a:r>
          </a:p>
          <a:p>
            <a:r>
              <a:rPr lang="en-US" sz="1700" dirty="0"/>
              <a:t>Abstraction: Simplify complex systems by focusing on essential details.</a:t>
            </a:r>
          </a:p>
          <a:p>
            <a:r>
              <a:rPr lang="en-US" sz="1700" dirty="0"/>
              <a:t>Encapsulation: Bundle data and methods that operate on the data.</a:t>
            </a:r>
          </a:p>
          <a:p>
            <a:r>
              <a:rPr lang="en-US" sz="1700" dirty="0"/>
              <a:t>Separation of Concerns: Divide a program into distinct sections.</a:t>
            </a:r>
          </a:p>
          <a:p>
            <a:r>
              <a:rPr lang="en-US" sz="1700" dirty="0"/>
              <a:t>Cohesion: Ensure components are well-defined and related.</a:t>
            </a:r>
          </a:p>
          <a:p>
            <a:r>
              <a:rPr lang="en-US" sz="1700" dirty="0"/>
              <a:t>Coupling: Minimize dependencies between components.</a:t>
            </a:r>
          </a:p>
          <a:p>
            <a:pPr marL="106680" indent="0">
              <a:buNone/>
            </a:pPr>
            <a:endParaRPr lang="en-US" sz="1700" dirty="0"/>
          </a:p>
          <a:p>
            <a:pPr marL="106680" indent="0">
              <a:buNone/>
            </a:pPr>
            <a:r>
              <a:rPr lang="en-US" sz="2100" b="1" dirty="0"/>
              <a:t>Impact on Software Development:</a:t>
            </a:r>
          </a:p>
          <a:p>
            <a:r>
              <a:rPr lang="en-US" sz="1700" dirty="0"/>
              <a:t>Reliability: Produces dependable and predictable software.</a:t>
            </a:r>
          </a:p>
          <a:p>
            <a:r>
              <a:rPr lang="en-US" sz="1700" dirty="0"/>
              <a:t>Maintainability: Facilitates easy updates and fixes.</a:t>
            </a:r>
            <a:endParaRPr lang="en-IN" sz="1700" dirty="0"/>
          </a:p>
        </p:txBody>
      </p:sp>
      <p:sp>
        <p:nvSpPr>
          <p:cNvPr id="3" name="Title 2">
            <a:extLst>
              <a:ext uri="{FF2B5EF4-FFF2-40B4-BE49-F238E27FC236}">
                <a16:creationId xmlns:a16="http://schemas.microsoft.com/office/drawing/2014/main" id="{F12C781A-D8E0-4067-A29F-BB1470BEC131}"/>
              </a:ext>
            </a:extLst>
          </p:cNvPr>
          <p:cNvSpPr>
            <a:spLocks noGrp="1"/>
          </p:cNvSpPr>
          <p:nvPr>
            <p:ph type="title"/>
          </p:nvPr>
        </p:nvSpPr>
        <p:spPr/>
        <p:txBody>
          <a:bodyPr/>
          <a:lstStyle/>
          <a:p>
            <a:pPr algn="ctr"/>
            <a:r>
              <a:rPr lang="en-IN" dirty="0"/>
              <a:t>Software Engineering Principles</a:t>
            </a:r>
          </a:p>
        </p:txBody>
      </p:sp>
      <p:sp>
        <p:nvSpPr>
          <p:cNvPr id="4" name="Date Placeholder 3">
            <a:extLst>
              <a:ext uri="{FF2B5EF4-FFF2-40B4-BE49-F238E27FC236}">
                <a16:creationId xmlns:a16="http://schemas.microsoft.com/office/drawing/2014/main" id="{36F16B32-1EF2-4078-B579-CA611DA534A4}"/>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56D0367E-7C46-4311-901E-A49281BF49C1}"/>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F37CDD0C-4613-4FEB-8574-CDB991593B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07708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C32CF-B49F-4A23-8C9B-F5F7D4CA36CA}"/>
              </a:ext>
            </a:extLst>
          </p:cNvPr>
          <p:cNvSpPr>
            <a:spLocks noGrp="1"/>
          </p:cNvSpPr>
          <p:nvPr>
            <p:ph type="body" idx="1"/>
          </p:nvPr>
        </p:nvSpPr>
        <p:spPr>
          <a:xfrm>
            <a:off x="266700" y="2401547"/>
            <a:ext cx="8382000" cy="3915278"/>
          </a:xfrm>
        </p:spPr>
        <p:txBody>
          <a:bodyPr/>
          <a:lstStyle/>
          <a:p>
            <a:pPr marL="106680" indent="0">
              <a:buNone/>
            </a:pPr>
            <a:r>
              <a:rPr lang="en-US" sz="2700" b="1" dirty="0"/>
              <a:t>Main Techniques:</a:t>
            </a:r>
            <a:endParaRPr lang="en-US" sz="2700" dirty="0"/>
          </a:p>
          <a:p>
            <a:pPr>
              <a:buFont typeface="Arial" panose="020B0604020202020204" pitchFamily="34" charset="0"/>
              <a:buChar char="•"/>
            </a:pPr>
            <a:r>
              <a:rPr lang="en-US" sz="1700" b="1" dirty="0"/>
              <a:t>Interviews:</a:t>
            </a:r>
            <a:r>
              <a:rPr lang="en-US" sz="1700" dirty="0"/>
              <a:t> Direct discussions to gather information.</a:t>
            </a:r>
          </a:p>
          <a:p>
            <a:pPr>
              <a:buFont typeface="Arial" panose="020B0604020202020204" pitchFamily="34" charset="0"/>
              <a:buChar char="•"/>
            </a:pPr>
            <a:r>
              <a:rPr lang="en-US" sz="1700" b="1" dirty="0"/>
              <a:t>Surveys:</a:t>
            </a:r>
            <a:r>
              <a:rPr lang="en-US" sz="1700" dirty="0"/>
              <a:t> Collect data from a large audience.</a:t>
            </a:r>
          </a:p>
          <a:p>
            <a:pPr>
              <a:buFont typeface="Arial" panose="020B0604020202020204" pitchFamily="34" charset="0"/>
              <a:buChar char="•"/>
            </a:pPr>
            <a:r>
              <a:rPr lang="en-US" sz="1700" b="1" dirty="0"/>
              <a:t>Document Analysis:</a:t>
            </a:r>
            <a:r>
              <a:rPr lang="en-US" sz="1700" dirty="0"/>
              <a:t> Review existing documentation.</a:t>
            </a:r>
          </a:p>
          <a:p>
            <a:pPr>
              <a:buFont typeface="Arial" panose="020B0604020202020204" pitchFamily="34" charset="0"/>
              <a:buChar char="•"/>
            </a:pPr>
            <a:r>
              <a:rPr lang="en-US" sz="1700" b="1" dirty="0"/>
              <a:t>Observation:</a:t>
            </a:r>
            <a:r>
              <a:rPr lang="en-US" sz="1700" dirty="0"/>
              <a:t> Watch users interact with the system.</a:t>
            </a:r>
          </a:p>
          <a:p>
            <a:pPr>
              <a:buFont typeface="Arial" panose="020B0604020202020204" pitchFamily="34" charset="0"/>
              <a:buChar char="•"/>
            </a:pPr>
            <a:r>
              <a:rPr lang="en-US" sz="1700" b="1" dirty="0"/>
              <a:t>Workshops:</a:t>
            </a:r>
            <a:r>
              <a:rPr lang="en-US" sz="1700" dirty="0"/>
              <a:t> Collaborative sessions to define requirements.</a:t>
            </a:r>
          </a:p>
          <a:p>
            <a:pPr>
              <a:buFont typeface="Arial" panose="020B0604020202020204" pitchFamily="34" charset="0"/>
              <a:buChar char="•"/>
            </a:pPr>
            <a:endParaRPr lang="en-US" sz="2100" dirty="0"/>
          </a:p>
          <a:p>
            <a:pPr marL="106680" indent="0">
              <a:buNone/>
            </a:pPr>
            <a:r>
              <a:rPr lang="en-US" sz="2700" b="1" dirty="0"/>
              <a:t>Importance:</a:t>
            </a:r>
            <a:endParaRPr lang="en-US" sz="2700" dirty="0"/>
          </a:p>
          <a:p>
            <a:pPr>
              <a:buFont typeface="Arial" panose="020B0604020202020204" pitchFamily="34" charset="0"/>
              <a:buChar char="•"/>
            </a:pPr>
            <a:r>
              <a:rPr lang="en-US" sz="1700" b="1" dirty="0"/>
              <a:t>Foundation for Development:</a:t>
            </a:r>
            <a:r>
              <a:rPr lang="en-US" sz="1700" dirty="0"/>
              <a:t> Establishes clear objectives.</a:t>
            </a:r>
          </a:p>
          <a:p>
            <a:pPr>
              <a:buFont typeface="Arial" panose="020B0604020202020204" pitchFamily="34" charset="0"/>
              <a:buChar char="•"/>
            </a:pPr>
            <a:r>
              <a:rPr lang="en-US" sz="1700" b="1" dirty="0"/>
              <a:t>Avoids Misunderstandings:</a:t>
            </a:r>
            <a:r>
              <a:rPr lang="en-US" sz="1700" dirty="0"/>
              <a:t> Ensures all stakeholders are aligned.</a:t>
            </a:r>
          </a:p>
          <a:p>
            <a:endParaRPr lang="en-IN" sz="2100" dirty="0"/>
          </a:p>
        </p:txBody>
      </p:sp>
      <p:sp>
        <p:nvSpPr>
          <p:cNvPr id="3" name="Title 2">
            <a:extLst>
              <a:ext uri="{FF2B5EF4-FFF2-40B4-BE49-F238E27FC236}">
                <a16:creationId xmlns:a16="http://schemas.microsoft.com/office/drawing/2014/main" id="{72B60BA2-16FA-475C-8404-ECBCC6786E94}"/>
              </a:ext>
            </a:extLst>
          </p:cNvPr>
          <p:cNvSpPr>
            <a:spLocks noGrp="1"/>
          </p:cNvSpPr>
          <p:nvPr>
            <p:ph type="title"/>
          </p:nvPr>
        </p:nvSpPr>
        <p:spPr/>
        <p:txBody>
          <a:bodyPr/>
          <a:lstStyle/>
          <a:p>
            <a:pPr algn="ctr"/>
            <a:r>
              <a:rPr lang="en-IN" dirty="0"/>
              <a:t>Requirements Gathering and Analysis</a:t>
            </a:r>
          </a:p>
        </p:txBody>
      </p:sp>
      <p:sp>
        <p:nvSpPr>
          <p:cNvPr id="4" name="Date Placeholder 3">
            <a:extLst>
              <a:ext uri="{FF2B5EF4-FFF2-40B4-BE49-F238E27FC236}">
                <a16:creationId xmlns:a16="http://schemas.microsoft.com/office/drawing/2014/main" id="{C6882E6D-E85E-4066-9A07-BD00944CDAF4}"/>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0D4B6502-53F8-400D-92C8-9DA6749E1C79}"/>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933F9280-766B-44EB-B60A-99DD09ACE7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Image 1">
            <a:extLst>
              <a:ext uri="{FF2B5EF4-FFF2-40B4-BE49-F238E27FC236}">
                <a16:creationId xmlns:a16="http://schemas.microsoft.com/office/drawing/2014/main" id="{56909FF8-F66D-4942-B614-4D772E8F2116}"/>
              </a:ext>
            </a:extLst>
          </p:cNvPr>
          <p:cNvPicPr>
            <a:picLocks noChangeAspect="1"/>
          </p:cNvPicPr>
          <p:nvPr/>
        </p:nvPicPr>
        <p:blipFill>
          <a:blip r:embed="rId2"/>
          <a:stretch>
            <a:fillRect/>
          </a:stretch>
        </p:blipFill>
        <p:spPr>
          <a:xfrm>
            <a:off x="228600" y="938050"/>
            <a:ext cx="8686800" cy="1429755"/>
          </a:xfrm>
          <a:prstGeom prst="rect">
            <a:avLst/>
          </a:prstGeom>
        </p:spPr>
      </p:pic>
    </p:spTree>
    <p:extLst>
      <p:ext uri="{BB962C8B-B14F-4D97-AF65-F5344CB8AC3E}">
        <p14:creationId xmlns:p14="http://schemas.microsoft.com/office/powerpoint/2010/main" val="326480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55E65-E810-4458-971C-C203E96FBED3}"/>
              </a:ext>
            </a:extLst>
          </p:cNvPr>
          <p:cNvSpPr>
            <a:spLocks noGrp="1"/>
          </p:cNvSpPr>
          <p:nvPr>
            <p:ph type="body" idx="1"/>
          </p:nvPr>
        </p:nvSpPr>
        <p:spPr/>
        <p:txBody>
          <a:bodyPr/>
          <a:lstStyle/>
          <a:p>
            <a:pPr marL="106680" indent="0">
              <a:buNone/>
            </a:pPr>
            <a:r>
              <a:rPr lang="en-IN" sz="2100" b="1" dirty="0"/>
              <a:t>Programming Example:</a:t>
            </a:r>
          </a:p>
          <a:p>
            <a:r>
              <a:rPr lang="en-IN" sz="1700" b="1" dirty="0"/>
              <a:t>Procedural: </a:t>
            </a:r>
            <a:r>
              <a:rPr lang="en-IN" sz="1700" dirty="0"/>
              <a:t>Step-by-step instructions (e.g., C).</a:t>
            </a:r>
          </a:p>
          <a:p>
            <a:r>
              <a:rPr lang="en-IN" sz="1700" b="1" dirty="0"/>
              <a:t>Object-Oriented: </a:t>
            </a:r>
            <a:r>
              <a:rPr lang="en-IN" sz="1700" dirty="0"/>
              <a:t>Objects and classes (e.g., Java).</a:t>
            </a:r>
          </a:p>
          <a:p>
            <a:r>
              <a:rPr lang="en-IN" sz="1700" b="1" dirty="0"/>
              <a:t>Functional: </a:t>
            </a:r>
            <a:r>
              <a:rPr lang="en-IN" sz="1700" dirty="0"/>
              <a:t>Functions and immutability (e.g., Haskell).</a:t>
            </a:r>
          </a:p>
          <a:p>
            <a:r>
              <a:rPr lang="en-IN" sz="1700" b="1" dirty="0"/>
              <a:t>Scripting: </a:t>
            </a:r>
            <a:r>
              <a:rPr lang="en-IN" sz="1700" dirty="0"/>
              <a:t>Automation and quick prototyping (e.g., Python).</a:t>
            </a:r>
            <a:endParaRPr lang="en-IN" sz="2100" dirty="0"/>
          </a:p>
          <a:p>
            <a:pPr marL="106680" indent="0">
              <a:buNone/>
            </a:pPr>
            <a:r>
              <a:rPr lang="en-IN" sz="2100" b="1" dirty="0"/>
              <a:t>Choosing a Language:</a:t>
            </a:r>
          </a:p>
          <a:p>
            <a:r>
              <a:rPr lang="en-IN" sz="1700" b="1" dirty="0"/>
              <a:t>Project Requirements: </a:t>
            </a:r>
            <a:r>
              <a:rPr lang="en-IN" sz="1700" dirty="0"/>
              <a:t>Match language capabilities to needs.</a:t>
            </a:r>
          </a:p>
          <a:p>
            <a:r>
              <a:rPr lang="en-IN" sz="1700" b="1" dirty="0"/>
              <a:t>Performance Needs: </a:t>
            </a:r>
            <a:r>
              <a:rPr lang="en-IN" sz="1700" dirty="0"/>
              <a:t>Ensure the language can handle the load.</a:t>
            </a:r>
          </a:p>
          <a:p>
            <a:r>
              <a:rPr lang="en-IN" sz="1700" b="1" dirty="0"/>
              <a:t>Developer Expertise: </a:t>
            </a:r>
            <a:r>
              <a:rPr lang="en-IN" sz="1700" dirty="0"/>
              <a:t>Utilize team strengths.</a:t>
            </a:r>
          </a:p>
          <a:p>
            <a:pPr marL="106680" indent="0">
              <a:buNone/>
            </a:pPr>
            <a:r>
              <a:rPr lang="en-US" sz="2100" b="1" dirty="0"/>
              <a:t>High-Level Languages: </a:t>
            </a:r>
            <a:r>
              <a:rPr lang="en-US" sz="2100" dirty="0"/>
              <a:t>Easier to read and write, more abstract from hardware (e.g., Python, Java).</a:t>
            </a:r>
          </a:p>
          <a:p>
            <a:pPr marL="106680" indent="0">
              <a:buNone/>
            </a:pPr>
            <a:r>
              <a:rPr lang="en-US" sz="2100" b="1" dirty="0"/>
              <a:t>Low-Level Languages: </a:t>
            </a:r>
            <a:r>
              <a:rPr lang="en-US" sz="2100" dirty="0"/>
              <a:t>Closer to hardware, more control over system resources (e.g., Assembly, Machine code).</a:t>
            </a:r>
            <a:endParaRPr lang="en-IN" sz="2100" dirty="0"/>
          </a:p>
        </p:txBody>
      </p:sp>
      <p:sp>
        <p:nvSpPr>
          <p:cNvPr id="3" name="Title 2">
            <a:extLst>
              <a:ext uri="{FF2B5EF4-FFF2-40B4-BE49-F238E27FC236}">
                <a16:creationId xmlns:a16="http://schemas.microsoft.com/office/drawing/2014/main" id="{C24EB8F0-DACB-4688-B165-92EF1AF9320A}"/>
              </a:ext>
            </a:extLst>
          </p:cNvPr>
          <p:cNvSpPr>
            <a:spLocks noGrp="1"/>
          </p:cNvSpPr>
          <p:nvPr>
            <p:ph type="title"/>
          </p:nvPr>
        </p:nvSpPr>
        <p:spPr/>
        <p:txBody>
          <a:bodyPr/>
          <a:lstStyle/>
          <a:p>
            <a:pPr algn="ctr"/>
            <a:r>
              <a:rPr lang="en-IN" dirty="0"/>
              <a:t>Overview of Programming Languages</a:t>
            </a:r>
          </a:p>
        </p:txBody>
      </p:sp>
      <p:sp>
        <p:nvSpPr>
          <p:cNvPr id="4" name="Date Placeholder 3">
            <a:extLst>
              <a:ext uri="{FF2B5EF4-FFF2-40B4-BE49-F238E27FC236}">
                <a16:creationId xmlns:a16="http://schemas.microsoft.com/office/drawing/2014/main" id="{15D9CB46-367A-4652-AE12-3105D43534E7}"/>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E9445CA9-A00F-4BCE-9E08-9100D97E3EEE}"/>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94FACC7C-7D09-4B52-8C64-8BF6D5380D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id="{518F475D-00FA-4E1C-8BC6-E09B4C18DFE5}"/>
              </a:ext>
            </a:extLst>
          </p:cNvPr>
          <p:cNvPicPr>
            <a:picLocks noChangeAspect="1"/>
          </p:cNvPicPr>
          <p:nvPr/>
        </p:nvPicPr>
        <p:blipFill>
          <a:blip r:embed="rId2"/>
          <a:stretch>
            <a:fillRect/>
          </a:stretch>
        </p:blipFill>
        <p:spPr>
          <a:xfrm>
            <a:off x="6494250" y="886409"/>
            <a:ext cx="2617828" cy="2799184"/>
          </a:xfrm>
          <a:prstGeom prst="rect">
            <a:avLst/>
          </a:prstGeom>
        </p:spPr>
      </p:pic>
    </p:spTree>
    <p:extLst>
      <p:ext uri="{BB962C8B-B14F-4D97-AF65-F5344CB8AC3E}">
        <p14:creationId xmlns:p14="http://schemas.microsoft.com/office/powerpoint/2010/main" val="91492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B54812-5533-40CF-AEE9-5439088E8B43}"/>
              </a:ext>
            </a:extLst>
          </p:cNvPr>
          <p:cNvSpPr>
            <a:spLocks noGrp="1"/>
          </p:cNvSpPr>
          <p:nvPr>
            <p:ph type="body" idx="1"/>
          </p:nvPr>
        </p:nvSpPr>
        <p:spPr>
          <a:xfrm>
            <a:off x="304800" y="1066800"/>
            <a:ext cx="5162939" cy="5059363"/>
          </a:xfrm>
        </p:spPr>
        <p:txBody>
          <a:bodyPr/>
          <a:lstStyle/>
          <a:p>
            <a:pPr marL="106680" indent="0">
              <a:buNone/>
            </a:pPr>
            <a:r>
              <a:rPr lang="en-US" sz="2100" b="1" dirty="0">
                <a:solidFill>
                  <a:srgbClr val="454240"/>
                </a:solidFill>
                <a:latin typeface="Times New Roman" panose="02020603050405020304" pitchFamily="18" charset="0"/>
                <a:ea typeface="Libre Baskerville" pitchFamily="34" charset="-122"/>
                <a:cs typeface="Times New Roman" panose="02020603050405020304" pitchFamily="18" charset="0"/>
              </a:rPr>
              <a:t>Waterfall Model</a:t>
            </a:r>
            <a:endParaRPr lang="en-US" sz="2100" b="1" dirty="0">
              <a:latin typeface="Times New Roman" panose="02020603050405020304" pitchFamily="18" charset="0"/>
              <a:cs typeface="Times New Roman" panose="02020603050405020304" pitchFamily="18" charset="0"/>
            </a:endParaRPr>
          </a:p>
          <a:p>
            <a:r>
              <a:rPr lang="en-US" sz="1700" dirty="0"/>
              <a:t>The Waterfall model is a traditional, linear approach to software development, where each phase (requirements, design, development, testing, and deployment) is completed before the next phase begins. This model is well-suited for projects with well-defined and stable requirements, but it lacks the flexibility to adapt to changing needs.</a:t>
            </a:r>
          </a:p>
          <a:p>
            <a:pPr marL="106680" indent="0">
              <a:buNone/>
            </a:pPr>
            <a:r>
              <a:rPr lang="en-US" sz="2100" b="1" dirty="0">
                <a:solidFill>
                  <a:srgbClr val="454240"/>
                </a:solidFill>
                <a:latin typeface="Times New Roman" panose="02020603050405020304" pitchFamily="18" charset="0"/>
                <a:ea typeface="Libre Baskerville" pitchFamily="34" charset="-122"/>
                <a:cs typeface="Times New Roman" panose="02020603050405020304" pitchFamily="18" charset="0"/>
              </a:rPr>
              <a:t>V-Shaped Model</a:t>
            </a:r>
            <a:endParaRPr lang="en-IN" sz="2100" b="1" dirty="0">
              <a:solidFill>
                <a:srgbClr val="454240"/>
              </a:solidFill>
              <a:latin typeface="Times New Roman" panose="02020603050405020304" pitchFamily="18" charset="0"/>
              <a:ea typeface="Libre Baskerville" pitchFamily="34" charset="-122"/>
              <a:cs typeface="Times New Roman" panose="02020603050405020304" pitchFamily="18" charset="0"/>
            </a:endParaRPr>
          </a:p>
          <a:p>
            <a:r>
              <a:rPr lang="en-US" sz="1700" dirty="0"/>
              <a:t>The V-Shaped model is a variation of the Waterfall model, where testing activities are integrated throughout the development process. This approach helps to identify and address issues earlier, improving the overall quality of the software. However, it still maintains the linear, sequential nature of the Waterfall model.</a:t>
            </a:r>
          </a:p>
          <a:p>
            <a:endParaRPr lang="en-IN" sz="1700" dirty="0"/>
          </a:p>
        </p:txBody>
      </p:sp>
      <p:sp>
        <p:nvSpPr>
          <p:cNvPr id="3" name="Title 2">
            <a:extLst>
              <a:ext uri="{FF2B5EF4-FFF2-40B4-BE49-F238E27FC236}">
                <a16:creationId xmlns:a16="http://schemas.microsoft.com/office/drawing/2014/main" id="{C3EA0E8F-30F5-4FFF-8355-902D24935EDF}"/>
              </a:ext>
            </a:extLst>
          </p:cNvPr>
          <p:cNvSpPr>
            <a:spLocks noGrp="1"/>
          </p:cNvSpPr>
          <p:nvPr>
            <p:ph type="title"/>
          </p:nvPr>
        </p:nvSpPr>
        <p:spPr>
          <a:xfrm>
            <a:off x="0" y="0"/>
            <a:ext cx="9144000" cy="762000"/>
          </a:xfrm>
        </p:spPr>
        <p:txBody>
          <a:bodyPr/>
          <a:lstStyle/>
          <a:p>
            <a:pPr algn="ctr"/>
            <a:r>
              <a:rPr lang="en-IN" sz="3700" dirty="0"/>
              <a:t>Traditional Software Development Models</a:t>
            </a:r>
          </a:p>
        </p:txBody>
      </p:sp>
      <p:sp>
        <p:nvSpPr>
          <p:cNvPr id="4" name="Date Placeholder 3">
            <a:extLst>
              <a:ext uri="{FF2B5EF4-FFF2-40B4-BE49-F238E27FC236}">
                <a16:creationId xmlns:a16="http://schemas.microsoft.com/office/drawing/2014/main" id="{5AD94C80-7DA0-497F-935D-3FFAE94A7D6E}"/>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FCBDC0D6-DC8C-4493-9E19-763B797A8EC9}"/>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8015E2DA-ED88-45C0-87FE-7FE24606A0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7" name="Picture 6">
            <a:extLst>
              <a:ext uri="{FF2B5EF4-FFF2-40B4-BE49-F238E27FC236}">
                <a16:creationId xmlns:a16="http://schemas.microsoft.com/office/drawing/2014/main" id="{90FD6A18-9AEB-4CCC-915A-285121F02CBB}"/>
              </a:ext>
            </a:extLst>
          </p:cNvPr>
          <p:cNvPicPr>
            <a:picLocks noChangeAspect="1"/>
          </p:cNvPicPr>
          <p:nvPr/>
        </p:nvPicPr>
        <p:blipFill>
          <a:blip r:embed="rId2"/>
          <a:stretch>
            <a:fillRect/>
          </a:stretch>
        </p:blipFill>
        <p:spPr>
          <a:xfrm>
            <a:off x="5355771" y="1066800"/>
            <a:ext cx="3638939" cy="2256343"/>
          </a:xfrm>
          <a:prstGeom prst="rect">
            <a:avLst/>
          </a:prstGeom>
        </p:spPr>
      </p:pic>
      <p:pic>
        <p:nvPicPr>
          <p:cNvPr id="8" name="Picture 7">
            <a:extLst>
              <a:ext uri="{FF2B5EF4-FFF2-40B4-BE49-F238E27FC236}">
                <a16:creationId xmlns:a16="http://schemas.microsoft.com/office/drawing/2014/main" id="{BE7F0796-670A-4397-8CAC-E2E2F007F07F}"/>
              </a:ext>
            </a:extLst>
          </p:cNvPr>
          <p:cNvPicPr>
            <a:picLocks noChangeAspect="1"/>
          </p:cNvPicPr>
          <p:nvPr/>
        </p:nvPicPr>
        <p:blipFill>
          <a:blip r:embed="rId3"/>
          <a:stretch>
            <a:fillRect/>
          </a:stretch>
        </p:blipFill>
        <p:spPr>
          <a:xfrm>
            <a:off x="5537717" y="3596481"/>
            <a:ext cx="3275045" cy="2753807"/>
          </a:xfrm>
          <a:prstGeom prst="rect">
            <a:avLst/>
          </a:prstGeom>
        </p:spPr>
      </p:pic>
    </p:spTree>
    <p:extLst>
      <p:ext uri="{BB962C8B-B14F-4D97-AF65-F5344CB8AC3E}">
        <p14:creationId xmlns:p14="http://schemas.microsoft.com/office/powerpoint/2010/main" val="156757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2EFD4B-93AB-4D9D-AE19-6622547DD3B3}"/>
              </a:ext>
            </a:extLst>
          </p:cNvPr>
          <p:cNvSpPr>
            <a:spLocks noGrp="1"/>
          </p:cNvSpPr>
          <p:nvPr>
            <p:ph type="body" idx="1"/>
          </p:nvPr>
        </p:nvSpPr>
        <p:spPr>
          <a:xfrm>
            <a:off x="381000" y="1097756"/>
            <a:ext cx="8382000" cy="5059363"/>
          </a:xfrm>
        </p:spPr>
        <p:txBody>
          <a:bodyPr/>
          <a:lstStyle/>
          <a:p>
            <a:pPr marL="106680" indent="0">
              <a:buNone/>
            </a:pPr>
            <a:r>
              <a:rPr lang="en-IN" sz="2100" b="1" dirty="0"/>
              <a:t>Agile Principles</a:t>
            </a:r>
          </a:p>
          <a:p>
            <a:r>
              <a:rPr lang="en-US" sz="1700" dirty="0"/>
              <a:t>Agile software development is an iterative and incremental approach that emphasizes collaboration, flexibility, and rapid delivery of working software. The core principles of Agile include responding to change, delivering working software frequently, and involving the customer throughout the development process.</a:t>
            </a:r>
          </a:p>
          <a:p>
            <a:pPr marL="106680" indent="0">
              <a:buNone/>
            </a:pPr>
            <a:r>
              <a:rPr lang="en-IN" sz="2100" b="1" dirty="0"/>
              <a:t>Scrum Methodology</a:t>
            </a:r>
          </a:p>
          <a:p>
            <a:r>
              <a:rPr lang="en-US" sz="1700" dirty="0"/>
              <a:t>Scrum is a popular Agile framework that uses sprints, cross-functional teams, and constant feedback to deliver working software in short iterations. Key roles in Scrum include the Product Owner, Scrum Master, and Development Team, while artifacts like the Product Backlog and Sprint Backlog help to manage the project.</a:t>
            </a:r>
          </a:p>
          <a:p>
            <a:pPr marL="106680" indent="0">
              <a:buNone/>
            </a:pPr>
            <a:r>
              <a:rPr lang="en-US" sz="2100" b="1" dirty="0"/>
              <a:t>Kanban Methodology</a:t>
            </a:r>
          </a:p>
          <a:p>
            <a:r>
              <a:rPr lang="en-US" sz="1700" dirty="0"/>
              <a:t>Kanban is another Agile approach that focuses on continuous delivery and visualizing the workflow. It uses a Kanban board to track the progress of work items, emphasizing the "pull" system to limit work-in-progress and enhance efficiency.</a:t>
            </a:r>
          </a:p>
          <a:p>
            <a:endParaRPr lang="en-US" sz="1700" dirty="0"/>
          </a:p>
          <a:p>
            <a:endParaRPr lang="en-IN" dirty="0"/>
          </a:p>
        </p:txBody>
      </p:sp>
      <p:sp>
        <p:nvSpPr>
          <p:cNvPr id="3" name="Title 2">
            <a:extLst>
              <a:ext uri="{FF2B5EF4-FFF2-40B4-BE49-F238E27FC236}">
                <a16:creationId xmlns:a16="http://schemas.microsoft.com/office/drawing/2014/main" id="{B587510D-5C27-4EF2-8A58-DE9C31D592C2}"/>
              </a:ext>
            </a:extLst>
          </p:cNvPr>
          <p:cNvSpPr>
            <a:spLocks noGrp="1"/>
          </p:cNvSpPr>
          <p:nvPr>
            <p:ph type="title"/>
          </p:nvPr>
        </p:nvSpPr>
        <p:spPr/>
        <p:txBody>
          <a:bodyPr/>
          <a:lstStyle/>
          <a:p>
            <a:pPr algn="ctr"/>
            <a:r>
              <a:rPr lang="en-IN" dirty="0"/>
              <a:t>Agile Software Development</a:t>
            </a:r>
          </a:p>
        </p:txBody>
      </p:sp>
      <p:sp>
        <p:nvSpPr>
          <p:cNvPr id="4" name="Date Placeholder 3">
            <a:extLst>
              <a:ext uri="{FF2B5EF4-FFF2-40B4-BE49-F238E27FC236}">
                <a16:creationId xmlns:a16="http://schemas.microsoft.com/office/drawing/2014/main" id="{6BC0CDEB-BDF8-4FF4-AF15-86C984EDECE4}"/>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0881D21F-42AD-45F9-B663-B7BEEFD5D3EF}"/>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608E7907-FF56-4F43-B27C-96D5619F6C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39152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34E193-EFD4-403F-8C1B-D3488994DEFE}"/>
              </a:ext>
            </a:extLst>
          </p:cNvPr>
          <p:cNvSpPr>
            <a:spLocks noGrp="1"/>
          </p:cNvSpPr>
          <p:nvPr>
            <p:ph type="body" idx="1"/>
          </p:nvPr>
        </p:nvSpPr>
        <p:spPr>
          <a:xfrm>
            <a:off x="304801" y="1066800"/>
            <a:ext cx="5222034" cy="5059363"/>
          </a:xfrm>
        </p:spPr>
        <p:txBody>
          <a:bodyPr/>
          <a:lstStyle/>
          <a:p>
            <a:pPr marL="106680" indent="0">
              <a:buNone/>
            </a:pPr>
            <a:r>
              <a:rPr lang="en-US" sz="2100" b="1" dirty="0"/>
              <a:t>    Collaboration:</a:t>
            </a:r>
          </a:p>
          <a:p>
            <a:r>
              <a:rPr lang="en-US" sz="1700" dirty="0"/>
              <a:t>DevOps emphasizes the collaboration between development and operations teams, breaking down the traditional silos and fostering a culture of shared responsibility and continuous improvement.</a:t>
            </a:r>
          </a:p>
          <a:p>
            <a:pPr marL="106680" indent="0">
              <a:buNone/>
            </a:pPr>
            <a:r>
              <a:rPr lang="en-US" sz="1700" dirty="0"/>
              <a:t>     </a:t>
            </a:r>
            <a:r>
              <a:rPr lang="en-US" sz="2100" b="1" dirty="0"/>
              <a:t>Automation</a:t>
            </a:r>
          </a:p>
          <a:p>
            <a:r>
              <a:rPr lang="en-US" sz="1700" dirty="0"/>
              <a:t>DevOps practices rely heavily on automation to streamline the software delivery process, including tasks like building, testing, and deploying applications.</a:t>
            </a:r>
          </a:p>
          <a:p>
            <a:pPr marL="106680" indent="0">
              <a:buNone/>
            </a:pPr>
            <a:r>
              <a:rPr lang="en-US" sz="1700" dirty="0"/>
              <a:t>     </a:t>
            </a:r>
            <a:r>
              <a:rPr lang="en-US" sz="2100" b="1" dirty="0"/>
              <a:t>Continuous Integration and Delivery</a:t>
            </a:r>
          </a:p>
          <a:p>
            <a:r>
              <a:rPr lang="en-US" sz="1700" dirty="0"/>
              <a:t>DevOps promotes the practice of Continuous Integration (CI) and Continuous Deployment (CD), where code changes are automatically built, tested, and deployed to production, ensuring a faster and more reliable release cycle.</a:t>
            </a:r>
          </a:p>
          <a:p>
            <a:endParaRPr lang="en-US" sz="1700" dirty="0"/>
          </a:p>
          <a:p>
            <a:endParaRPr lang="en-US" sz="1700" dirty="0"/>
          </a:p>
          <a:p>
            <a:endParaRPr lang="en-IN" dirty="0"/>
          </a:p>
        </p:txBody>
      </p:sp>
      <p:sp>
        <p:nvSpPr>
          <p:cNvPr id="3" name="Title 2">
            <a:extLst>
              <a:ext uri="{FF2B5EF4-FFF2-40B4-BE49-F238E27FC236}">
                <a16:creationId xmlns:a16="http://schemas.microsoft.com/office/drawing/2014/main" id="{00B0BF5F-D232-409D-89DE-5BEB8E4B48A2}"/>
              </a:ext>
            </a:extLst>
          </p:cNvPr>
          <p:cNvSpPr>
            <a:spLocks noGrp="1"/>
          </p:cNvSpPr>
          <p:nvPr>
            <p:ph type="title"/>
          </p:nvPr>
        </p:nvSpPr>
        <p:spPr/>
        <p:txBody>
          <a:bodyPr/>
          <a:lstStyle/>
          <a:p>
            <a:pPr algn="ctr"/>
            <a:r>
              <a:rPr lang="en-IN" dirty="0"/>
              <a:t>DevOps Practices</a:t>
            </a:r>
          </a:p>
        </p:txBody>
      </p:sp>
      <p:sp>
        <p:nvSpPr>
          <p:cNvPr id="4" name="Date Placeholder 3">
            <a:extLst>
              <a:ext uri="{FF2B5EF4-FFF2-40B4-BE49-F238E27FC236}">
                <a16:creationId xmlns:a16="http://schemas.microsoft.com/office/drawing/2014/main" id="{120FFC2B-5592-4243-830A-BA89618B1296}"/>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A5AE588D-6A2F-4B7A-A110-614528FC2A30}"/>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532C8E1B-B708-4D68-9F3A-C2E10FA81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 name="Image 3">
            <a:extLst>
              <a:ext uri="{FF2B5EF4-FFF2-40B4-BE49-F238E27FC236}">
                <a16:creationId xmlns:a16="http://schemas.microsoft.com/office/drawing/2014/main" id="{703A25F3-A32E-4A86-A09A-64D4729C83ED}"/>
              </a:ext>
            </a:extLst>
          </p:cNvPr>
          <p:cNvPicPr>
            <a:picLocks noChangeAspect="1"/>
          </p:cNvPicPr>
          <p:nvPr/>
        </p:nvPicPr>
        <p:blipFill>
          <a:blip r:embed="rId2"/>
          <a:stretch>
            <a:fillRect/>
          </a:stretch>
        </p:blipFill>
        <p:spPr>
          <a:xfrm>
            <a:off x="386491" y="1197430"/>
            <a:ext cx="298580" cy="298580"/>
          </a:xfrm>
          <a:prstGeom prst="rect">
            <a:avLst/>
          </a:prstGeom>
        </p:spPr>
      </p:pic>
      <p:pic>
        <p:nvPicPr>
          <p:cNvPr id="8" name="Picture 7">
            <a:extLst>
              <a:ext uri="{FF2B5EF4-FFF2-40B4-BE49-F238E27FC236}">
                <a16:creationId xmlns:a16="http://schemas.microsoft.com/office/drawing/2014/main" id="{C14C492F-7CC3-4420-AED3-E236352928B8}"/>
              </a:ext>
            </a:extLst>
          </p:cNvPr>
          <p:cNvPicPr>
            <a:picLocks noChangeAspect="1"/>
          </p:cNvPicPr>
          <p:nvPr/>
        </p:nvPicPr>
        <p:blipFill>
          <a:blip r:embed="rId3"/>
          <a:stretch>
            <a:fillRect/>
          </a:stretch>
        </p:blipFill>
        <p:spPr>
          <a:xfrm>
            <a:off x="5526834" y="1987420"/>
            <a:ext cx="3505200" cy="3279143"/>
          </a:xfrm>
          <a:prstGeom prst="rect">
            <a:avLst/>
          </a:prstGeom>
        </p:spPr>
      </p:pic>
      <p:pic>
        <p:nvPicPr>
          <p:cNvPr id="9" name="Image 4">
            <a:extLst>
              <a:ext uri="{FF2B5EF4-FFF2-40B4-BE49-F238E27FC236}">
                <a16:creationId xmlns:a16="http://schemas.microsoft.com/office/drawing/2014/main" id="{84D95FE9-FD1B-433A-B4F7-F6C92D812A9E}"/>
              </a:ext>
            </a:extLst>
          </p:cNvPr>
          <p:cNvPicPr>
            <a:picLocks noChangeAspect="1"/>
          </p:cNvPicPr>
          <p:nvPr/>
        </p:nvPicPr>
        <p:blipFill>
          <a:blip r:embed="rId4"/>
          <a:stretch>
            <a:fillRect/>
          </a:stretch>
        </p:blipFill>
        <p:spPr>
          <a:xfrm>
            <a:off x="386491" y="2778496"/>
            <a:ext cx="298580" cy="298580"/>
          </a:xfrm>
          <a:prstGeom prst="rect">
            <a:avLst/>
          </a:prstGeom>
        </p:spPr>
      </p:pic>
      <p:pic>
        <p:nvPicPr>
          <p:cNvPr id="10" name="Image 5">
            <a:extLst>
              <a:ext uri="{FF2B5EF4-FFF2-40B4-BE49-F238E27FC236}">
                <a16:creationId xmlns:a16="http://schemas.microsoft.com/office/drawing/2014/main" id="{AE73BAB3-CC44-4581-B9F0-739F515FF1ED}"/>
              </a:ext>
            </a:extLst>
          </p:cNvPr>
          <p:cNvPicPr>
            <a:picLocks noChangeAspect="1"/>
          </p:cNvPicPr>
          <p:nvPr/>
        </p:nvPicPr>
        <p:blipFill>
          <a:blip r:embed="rId5"/>
          <a:stretch>
            <a:fillRect/>
          </a:stretch>
        </p:blipFill>
        <p:spPr>
          <a:xfrm>
            <a:off x="386492" y="4168680"/>
            <a:ext cx="298580" cy="298580"/>
          </a:xfrm>
          <a:prstGeom prst="rect">
            <a:avLst/>
          </a:prstGeom>
        </p:spPr>
      </p:pic>
    </p:spTree>
    <p:extLst>
      <p:ext uri="{BB962C8B-B14F-4D97-AF65-F5344CB8AC3E}">
        <p14:creationId xmlns:p14="http://schemas.microsoft.com/office/powerpoint/2010/main" val="134587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86E820-CD73-4FA9-8597-D8AC29594196}"/>
              </a:ext>
            </a:extLst>
          </p:cNvPr>
          <p:cNvSpPr>
            <a:spLocks noGrp="1"/>
          </p:cNvSpPr>
          <p:nvPr>
            <p:ph type="body" idx="1"/>
          </p:nvPr>
        </p:nvSpPr>
        <p:spPr/>
        <p:txBody>
          <a:bodyPr/>
          <a:lstStyle/>
          <a:p>
            <a:pPr marL="106680" indent="0">
              <a:buNone/>
            </a:pPr>
            <a:r>
              <a:rPr lang="en-US" sz="2100" b="1" dirty="0"/>
              <a:t>Agile vs. Waterfall vs. DevOps:</a:t>
            </a:r>
          </a:p>
          <a:p>
            <a:endParaRPr lang="en-US" sz="2100" dirty="0"/>
          </a:p>
          <a:p>
            <a:r>
              <a:rPr lang="en-US" sz="2100" dirty="0"/>
              <a:t>Flexibility: Agile and DevOps are adaptable; Waterfall is static.</a:t>
            </a:r>
          </a:p>
          <a:p>
            <a:r>
              <a:rPr lang="en-US" sz="2100" dirty="0"/>
              <a:t>Speed: Agile and DevOps promote rapid iterations; Waterfall is slower.</a:t>
            </a:r>
          </a:p>
          <a:p>
            <a:r>
              <a:rPr lang="en-US" sz="2100" dirty="0"/>
              <a:t>Collaboration: Agile and DevOps emphasize teamwork; Waterfall is more isolated.</a:t>
            </a:r>
          </a:p>
          <a:p>
            <a:endParaRPr lang="en-US" sz="2100" dirty="0"/>
          </a:p>
          <a:p>
            <a:pPr marL="106680" indent="0">
              <a:buNone/>
            </a:pPr>
            <a:r>
              <a:rPr lang="en-US" sz="2100" b="1" dirty="0"/>
              <a:t>Best Use Cases:</a:t>
            </a:r>
          </a:p>
          <a:p>
            <a:endParaRPr lang="en-US" sz="2100" dirty="0"/>
          </a:p>
          <a:p>
            <a:r>
              <a:rPr lang="en-US" sz="2100" dirty="0"/>
              <a:t>Agile: Suitable for projects with evolving requirements.</a:t>
            </a:r>
          </a:p>
          <a:p>
            <a:r>
              <a:rPr lang="en-US" sz="2100" dirty="0"/>
              <a:t>Waterfall: Ideal for well-defined, unchanging projects.</a:t>
            </a:r>
          </a:p>
          <a:p>
            <a:endParaRPr lang="en-IN" sz="2100" dirty="0"/>
          </a:p>
        </p:txBody>
      </p:sp>
      <p:sp>
        <p:nvSpPr>
          <p:cNvPr id="3" name="Title 2">
            <a:extLst>
              <a:ext uri="{FF2B5EF4-FFF2-40B4-BE49-F238E27FC236}">
                <a16:creationId xmlns:a16="http://schemas.microsoft.com/office/drawing/2014/main" id="{2E141B24-6F07-4F9E-82F4-1737B4AA2B85}"/>
              </a:ext>
            </a:extLst>
          </p:cNvPr>
          <p:cNvSpPr>
            <a:spLocks noGrp="1"/>
          </p:cNvSpPr>
          <p:nvPr>
            <p:ph type="title"/>
          </p:nvPr>
        </p:nvSpPr>
        <p:spPr/>
        <p:txBody>
          <a:bodyPr/>
          <a:lstStyle/>
          <a:p>
            <a:pPr algn="ctr"/>
            <a:r>
              <a:rPr lang="en-IN" dirty="0"/>
              <a:t>Comparison of Methodologies</a:t>
            </a:r>
          </a:p>
        </p:txBody>
      </p:sp>
      <p:sp>
        <p:nvSpPr>
          <p:cNvPr id="4" name="Date Placeholder 3">
            <a:extLst>
              <a:ext uri="{FF2B5EF4-FFF2-40B4-BE49-F238E27FC236}">
                <a16:creationId xmlns:a16="http://schemas.microsoft.com/office/drawing/2014/main" id="{9084B317-973D-4963-969F-2654F66B0256}"/>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7A4CD58E-AEA4-4317-A75E-DCE97F7447D5}"/>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FE66E84C-2BA3-42F9-BB3D-4300347E6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96298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160107"/>
            <a:ext cx="8382000" cy="4736841"/>
          </a:xfrm>
        </p:spPr>
        <p:txBody>
          <a:bodyPr/>
          <a:lstStyle/>
          <a:p>
            <a:pPr>
              <a:spcBef>
                <a:spcPts val="450"/>
              </a:spcBef>
            </a:pPr>
            <a:r>
              <a:rPr lang="en-US" altLang="en-US" sz="2100" i="1" dirty="0">
                <a:solidFill>
                  <a:srgbClr val="CC0000"/>
                </a:solidFill>
                <a:ea typeface="ＭＳ Ｐゴシック" panose="020B0600070205080204" pitchFamily="34" charset="-128"/>
              </a:rPr>
              <a:t>What are the key phases in the software development process?</a:t>
            </a:r>
          </a:p>
          <a:p>
            <a:pPr>
              <a:spcBef>
                <a:spcPts val="450"/>
              </a:spcBef>
            </a:pPr>
            <a:r>
              <a:rPr lang="en-US" altLang="en-US" sz="2100" i="1" dirty="0">
                <a:solidFill>
                  <a:srgbClr val="CC0000"/>
                </a:solidFill>
                <a:ea typeface="ＭＳ Ｐゴシック" panose="020B0600070205080204" pitchFamily="34" charset="-128"/>
              </a:rPr>
              <a:t>How does the software development life cycle (SDLC) ensure the quality of a software product?</a:t>
            </a:r>
          </a:p>
          <a:p>
            <a:pPr>
              <a:spcBef>
                <a:spcPts val="450"/>
              </a:spcBef>
            </a:pPr>
            <a:r>
              <a:rPr lang="en-US" altLang="en-US" sz="2100" i="1" dirty="0">
                <a:solidFill>
                  <a:srgbClr val="CC0000"/>
                </a:solidFill>
                <a:ea typeface="ＭＳ Ｐゴシック" panose="020B0600070205080204" pitchFamily="34" charset="-128"/>
              </a:rPr>
              <a:t>What are the fundamental principles of software engineering?</a:t>
            </a:r>
          </a:p>
          <a:p>
            <a:pPr>
              <a:spcBef>
                <a:spcPts val="450"/>
              </a:spcBef>
            </a:pPr>
            <a:r>
              <a:rPr lang="en-US" altLang="en-US" sz="2100" i="1" dirty="0">
                <a:solidFill>
                  <a:srgbClr val="CC0000"/>
                </a:solidFill>
                <a:ea typeface="ＭＳ Ｐゴシック" panose="020B0600070205080204" pitchFamily="34" charset="-128"/>
              </a:rPr>
              <a:t>Why is requirements analysis crucial in the software development process?</a:t>
            </a:r>
          </a:p>
          <a:p>
            <a:pPr>
              <a:spcBef>
                <a:spcPts val="450"/>
              </a:spcBef>
            </a:pPr>
            <a:r>
              <a:rPr lang="en-US" altLang="en-US" sz="2100" i="1" dirty="0">
                <a:solidFill>
                  <a:srgbClr val="CC0000"/>
                </a:solidFill>
                <a:ea typeface="ＭＳ Ｐゴシック" panose="020B0600070205080204" pitchFamily="34" charset="-128"/>
              </a:rPr>
              <a:t>How do you choose the appropriate programming language for a specific project?</a:t>
            </a:r>
          </a:p>
          <a:p>
            <a:pPr>
              <a:spcBef>
                <a:spcPts val="450"/>
              </a:spcBef>
            </a:pPr>
            <a:r>
              <a:rPr lang="en-US" altLang="en-US" sz="2100" i="1" dirty="0">
                <a:solidFill>
                  <a:srgbClr val="CC0000"/>
                </a:solidFill>
                <a:ea typeface="ＭＳ Ｐゴシック" panose="020B0600070205080204" pitchFamily="34" charset="-128"/>
              </a:rPr>
              <a:t>How does Agile development differ from traditional software development models?</a:t>
            </a:r>
          </a:p>
          <a:p>
            <a:pPr>
              <a:spcBef>
                <a:spcPts val="450"/>
              </a:spcBef>
            </a:pPr>
            <a:r>
              <a:rPr lang="en-US" altLang="en-US" sz="2100" i="1" dirty="0">
                <a:solidFill>
                  <a:srgbClr val="CC0000"/>
                </a:solidFill>
                <a:ea typeface="ＭＳ Ｐゴシック" panose="020B0600070205080204" pitchFamily="34" charset="-128"/>
              </a:rPr>
              <a:t>What is DevOps, and how does it bridge the gap between development and operations?</a:t>
            </a:r>
          </a:p>
        </p:txBody>
      </p:sp>
      <p:sp>
        <p:nvSpPr>
          <p:cNvPr id="3" name="Title 2"/>
          <p:cNvSpPr>
            <a:spLocks noGrp="1"/>
          </p:cNvSpPr>
          <p:nvPr>
            <p:ph type="title"/>
          </p:nvPr>
        </p:nvSpPr>
        <p:spPr/>
        <p:txBody>
          <a:bodyPr/>
          <a:lstStyle/>
          <a:p>
            <a:r>
              <a:rPr lang="en-US" dirty="0"/>
              <a:t>Important Questions</a:t>
            </a:r>
            <a:endParaRPr lang="en-IN" dirty="0"/>
          </a:p>
        </p:txBody>
      </p:sp>
      <p:sp>
        <p:nvSpPr>
          <p:cNvPr id="4" name="Date Placeholder 3"/>
          <p:cNvSpPr>
            <a:spLocks noGrp="1"/>
          </p:cNvSpPr>
          <p:nvPr>
            <p:ph type="dt" idx="10"/>
          </p:nvPr>
        </p:nvSpPr>
        <p:spPr/>
        <p:txBody>
          <a:bodyPr/>
          <a:lstStyle/>
          <a:p>
            <a:fld id="{F5EFDC28-0383-4D1D-B245-455A7924946E}" type="datetime1">
              <a:rPr lang="en-US" smtClean="0"/>
              <a:t>7/28/2024</a:t>
            </a:fld>
            <a:endParaRPr lang="en-US"/>
          </a:p>
        </p:txBody>
      </p:sp>
      <p:sp>
        <p:nvSpPr>
          <p:cNvPr id="5" name="Footer Placeholder 4"/>
          <p:cNvSpPr>
            <a:spLocks noGrp="1"/>
          </p:cNvSpPr>
          <p:nvPr>
            <p:ph type="ftr" idx="11"/>
          </p:nvPr>
        </p:nvSpPr>
        <p:spPr/>
        <p:txBody>
          <a:bodyPr/>
          <a:lstStyle/>
          <a:p>
            <a:r>
              <a:rPr lang="en-US"/>
              <a:t>Application Development Practices (24UETES101)  by Souhardya Gayen and Aparupa Chakroborty</a:t>
            </a:r>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523436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2258008"/>
            <a:ext cx="8382000" cy="3461657"/>
          </a:xfrm>
        </p:spPr>
        <p:txBody>
          <a:bodyPr/>
          <a:lstStyle/>
          <a:p>
            <a:r>
              <a:rPr lang="en-US" sz="2700" dirty="0"/>
              <a:t>Simple application idea (e.g., calculator, to-do list)</a:t>
            </a:r>
          </a:p>
          <a:p>
            <a:r>
              <a:rPr lang="en-US" sz="2700" dirty="0"/>
              <a:t>Technology stack chosen (programming language, frameworks)</a:t>
            </a:r>
          </a:p>
          <a:p>
            <a:r>
              <a:rPr lang="en-US" sz="2700" dirty="0"/>
              <a:t>Basic functionalities to be implemented</a:t>
            </a:r>
          </a:p>
          <a:p>
            <a:r>
              <a:rPr lang="en-US" sz="2700" dirty="0"/>
              <a:t>Demo of the developed application (optional)</a:t>
            </a:r>
            <a:endParaRPr lang="en-IN" sz="2700" dirty="0"/>
          </a:p>
        </p:txBody>
      </p:sp>
      <p:sp>
        <p:nvSpPr>
          <p:cNvPr id="3" name="Title 2"/>
          <p:cNvSpPr>
            <a:spLocks noGrp="1"/>
          </p:cNvSpPr>
          <p:nvPr>
            <p:ph type="title"/>
          </p:nvPr>
        </p:nvSpPr>
        <p:spPr/>
        <p:txBody>
          <a:bodyPr/>
          <a:lstStyle/>
          <a:p>
            <a:r>
              <a:rPr lang="en-US" dirty="0"/>
              <a:t>Case Study</a:t>
            </a:r>
            <a:endParaRPr lang="en-IN" dirty="0"/>
          </a:p>
        </p:txBody>
      </p:sp>
      <p:sp>
        <p:nvSpPr>
          <p:cNvPr id="4" name="Date Placeholder 3"/>
          <p:cNvSpPr>
            <a:spLocks noGrp="1"/>
          </p:cNvSpPr>
          <p:nvPr>
            <p:ph type="dt" idx="10"/>
          </p:nvPr>
        </p:nvSpPr>
        <p:spPr/>
        <p:txBody>
          <a:bodyPr/>
          <a:lstStyle/>
          <a:p>
            <a:fld id="{A09E0C3D-6399-4796-AE0E-45393C70B121}" type="datetime1">
              <a:rPr lang="en-US" smtClean="0"/>
              <a:t>7/28/2024</a:t>
            </a:fld>
            <a:endParaRPr lang="en-US"/>
          </a:p>
        </p:txBody>
      </p:sp>
      <p:sp>
        <p:nvSpPr>
          <p:cNvPr id="5" name="Footer Placeholder 4"/>
          <p:cNvSpPr>
            <a:spLocks noGrp="1"/>
          </p:cNvSpPr>
          <p:nvPr>
            <p:ph type="ftr" idx="11"/>
          </p:nvPr>
        </p:nvSpPr>
        <p:spPr/>
        <p:txBody>
          <a:bodyPr/>
          <a:lstStyle/>
          <a:p>
            <a:r>
              <a:rPr lang="en-US"/>
              <a:t>Application Development Practices (24UETES101)  by Souhardya Gayen and Aparupa Chakroborty</a:t>
            </a:r>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07956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47650" y="1625406"/>
            <a:ext cx="8648700" cy="3413125"/>
          </a:xfrm>
        </p:spPr>
        <p:txBody>
          <a:bodyPr/>
          <a:lstStyle/>
          <a:p>
            <a:pPr marL="106680" indent="0">
              <a:buNone/>
            </a:pPr>
            <a:r>
              <a:rPr lang="en-US" sz="2100" b="1" dirty="0">
                <a:latin typeface="Times New Roman" panose="02020603050405020304" pitchFamily="18" charset="0"/>
                <a:cs typeface="Times New Roman" panose="02020603050405020304" pitchFamily="18" charset="0"/>
              </a:rPr>
              <a:t>Textbooks and Resources:</a:t>
            </a:r>
          </a:p>
          <a:p>
            <a:r>
              <a:rPr lang="en-US" sz="2100" dirty="0">
                <a:latin typeface="Times New Roman" panose="02020603050405020304" pitchFamily="18" charset="0"/>
                <a:cs typeface="Times New Roman" panose="02020603050405020304" pitchFamily="18" charset="0"/>
              </a:rPr>
              <a:t>RAJIB MALL - Fundamentals of software engineering</a:t>
            </a:r>
          </a:p>
          <a:p>
            <a:r>
              <a:rPr lang="en-US" sz="2100" dirty="0">
                <a:latin typeface="Times New Roman" panose="02020603050405020304" pitchFamily="18" charset="0"/>
                <a:cs typeface="Times New Roman" panose="02020603050405020304" pitchFamily="18" charset="0"/>
              </a:rPr>
              <a:t>Pressman, R. S. Software Engineering: A Practitioner's Approach</a:t>
            </a:r>
          </a:p>
          <a:p>
            <a:r>
              <a:rPr lang="en-US" sz="2100" dirty="0">
                <a:latin typeface="Times New Roman" panose="02020603050405020304" pitchFamily="18" charset="0"/>
                <a:cs typeface="Times New Roman" panose="02020603050405020304" pitchFamily="18" charset="0"/>
              </a:rPr>
              <a:t>Sommerville, I. Software Engineering</a:t>
            </a:r>
          </a:p>
          <a:p>
            <a:r>
              <a:rPr lang="en-US" sz="2100" dirty="0">
                <a:latin typeface="Times New Roman" panose="02020603050405020304" pitchFamily="18" charset="0"/>
                <a:cs typeface="Times New Roman" panose="02020603050405020304" pitchFamily="18" charset="0"/>
              </a:rPr>
              <a:t>Beck, K. Extreme Programming Explained: Embrace Change</a:t>
            </a:r>
          </a:p>
          <a:p>
            <a:r>
              <a:rPr lang="en-US" sz="2100" dirty="0">
                <a:latin typeface="Times New Roman" panose="02020603050405020304" pitchFamily="18" charset="0"/>
                <a:cs typeface="Times New Roman" panose="02020603050405020304" pitchFamily="18" charset="0"/>
              </a:rPr>
              <a:t>Online Articles and Guides</a:t>
            </a:r>
          </a:p>
        </p:txBody>
      </p:sp>
      <p:sp>
        <p:nvSpPr>
          <p:cNvPr id="3" name="Title 2"/>
          <p:cNvSpPr>
            <a:spLocks noGrp="1"/>
          </p:cNvSpPr>
          <p:nvPr>
            <p:ph type="title"/>
          </p:nvPr>
        </p:nvSpPr>
        <p:spPr/>
        <p:txBody>
          <a:bodyPr/>
          <a:lstStyle/>
          <a:p>
            <a:r>
              <a:rPr lang="en-US" dirty="0"/>
              <a:t>References</a:t>
            </a:r>
            <a:endParaRPr lang="en-IN" dirty="0"/>
          </a:p>
        </p:txBody>
      </p:sp>
      <p:sp>
        <p:nvSpPr>
          <p:cNvPr id="4" name="Date Placeholder 3"/>
          <p:cNvSpPr>
            <a:spLocks noGrp="1"/>
          </p:cNvSpPr>
          <p:nvPr>
            <p:ph type="dt" idx="10"/>
          </p:nvPr>
        </p:nvSpPr>
        <p:spPr/>
        <p:txBody>
          <a:bodyPr/>
          <a:lstStyle/>
          <a:p>
            <a:fld id="{705D141E-7F9C-4AD2-A496-EB6ACA245448}" type="datetime1">
              <a:rPr lang="en-US" smtClean="0"/>
              <a:t>7/28/2024</a:t>
            </a:fld>
            <a:endParaRPr lang="en-US"/>
          </a:p>
        </p:txBody>
      </p:sp>
      <p:sp>
        <p:nvSpPr>
          <p:cNvPr id="5" name="Footer Placeholder 4"/>
          <p:cNvSpPr>
            <a:spLocks noGrp="1"/>
          </p:cNvSpPr>
          <p:nvPr>
            <p:ph type="ftr" idx="11"/>
          </p:nvPr>
        </p:nvSpPr>
        <p:spPr/>
        <p:txBody>
          <a:bodyPr/>
          <a:lstStyle/>
          <a:p>
            <a:r>
              <a:rPr lang="en-US"/>
              <a:t>Application Development Practices (24UETES101)  by Souhardya Gayen and Aparupa Chakroborty</a:t>
            </a:r>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0666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58DA-ACA7-4D7D-8126-92E2D5D80D0D}"/>
              </a:ext>
            </a:extLst>
          </p:cNvPr>
          <p:cNvSpPr>
            <a:spLocks noGrp="1"/>
          </p:cNvSpPr>
          <p:nvPr>
            <p:ph type="title"/>
          </p:nvPr>
        </p:nvSpPr>
        <p:spPr/>
        <p:txBody>
          <a:bodyPr/>
          <a:lstStyle/>
          <a:p>
            <a:pPr algn="ctr"/>
            <a:r>
              <a:rPr lang="en-IN" sz="3500" dirty="0">
                <a:latin typeface="Times New Roman" panose="02020603050405020304" pitchFamily="18" charset="0"/>
                <a:cs typeface="Times New Roman" panose="02020603050405020304" pitchFamily="18" charset="0"/>
              </a:rPr>
              <a:t> CIA - I</a:t>
            </a:r>
          </a:p>
        </p:txBody>
      </p:sp>
      <p:sp>
        <p:nvSpPr>
          <p:cNvPr id="3" name="Text Placeholder 2">
            <a:extLst>
              <a:ext uri="{FF2B5EF4-FFF2-40B4-BE49-F238E27FC236}">
                <a16:creationId xmlns:a16="http://schemas.microsoft.com/office/drawing/2014/main" id="{BCC416B1-FCAE-6C3E-207F-29F235362033}"/>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0FF323F3-D483-BC55-CA65-461F1B2D1995}"/>
              </a:ext>
            </a:extLst>
          </p:cNvPr>
          <p:cNvSpPr>
            <a:spLocks noGrp="1"/>
          </p:cNvSpPr>
          <p:nvPr>
            <p:ph type="dt" idx="10"/>
          </p:nvPr>
        </p:nvSpPr>
        <p:spPr/>
        <p:txBody>
          <a:bodyPr/>
          <a:lstStyle/>
          <a:p>
            <a:fld id="{8BDC8FFB-0A94-4D10-A8F6-E8A3950A1D74}" type="datetime1">
              <a:rPr lang="en-US" smtClean="0"/>
              <a:t>7/28/2024</a:t>
            </a:fld>
            <a:endParaRPr lang="en-US" dirty="0"/>
          </a:p>
        </p:txBody>
      </p:sp>
      <p:sp>
        <p:nvSpPr>
          <p:cNvPr id="5" name="Footer Placeholder 4">
            <a:extLst>
              <a:ext uri="{FF2B5EF4-FFF2-40B4-BE49-F238E27FC236}">
                <a16:creationId xmlns:a16="http://schemas.microsoft.com/office/drawing/2014/main" id="{4610AF04-ABDE-340C-48B4-75B5DFAA7BCE}"/>
              </a:ext>
            </a:extLst>
          </p:cNvPr>
          <p:cNvSpPr>
            <a:spLocks noGrp="1"/>
          </p:cNvSpPr>
          <p:nvPr>
            <p:ph type="ftr" idx="11"/>
          </p:nvPr>
        </p:nvSpPr>
        <p:spPr/>
        <p:txBody>
          <a:bodyPr/>
          <a:lstStyle/>
          <a:p>
            <a:r>
              <a:rPr lang="en-US" dirty="0"/>
              <a:t>Application Development Practices (24UETES101) </a:t>
            </a:r>
          </a:p>
          <a:p>
            <a:r>
              <a:rPr lang="en-IN" dirty="0"/>
              <a:t>by Souhardya Gayen and </a:t>
            </a:r>
            <a:r>
              <a:rPr lang="en-IN" dirty="0" err="1"/>
              <a:t>Aparupa</a:t>
            </a:r>
            <a:r>
              <a:rPr lang="en-IN" dirty="0"/>
              <a:t> </a:t>
            </a:r>
            <a:r>
              <a:rPr lang="en-IN" dirty="0" err="1"/>
              <a:t>Chakroborty</a:t>
            </a:r>
            <a:endParaRPr lang="en-IN" dirty="0"/>
          </a:p>
        </p:txBody>
      </p:sp>
      <p:sp>
        <p:nvSpPr>
          <p:cNvPr id="6" name="Slide Number Placeholder 5">
            <a:extLst>
              <a:ext uri="{FF2B5EF4-FFF2-40B4-BE49-F238E27FC236}">
                <a16:creationId xmlns:a16="http://schemas.microsoft.com/office/drawing/2014/main" id="{0156BE14-9072-7C07-9AAC-34CBDF3084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aphicFrame>
        <p:nvGraphicFramePr>
          <p:cNvPr id="8" name="Table 7">
            <a:extLst>
              <a:ext uri="{FF2B5EF4-FFF2-40B4-BE49-F238E27FC236}">
                <a16:creationId xmlns:a16="http://schemas.microsoft.com/office/drawing/2014/main" id="{F286689D-D544-47A2-9E1D-24A3CA5165C6}"/>
              </a:ext>
            </a:extLst>
          </p:cNvPr>
          <p:cNvGraphicFramePr>
            <a:graphicFrameLocks noGrp="1"/>
          </p:cNvGraphicFramePr>
          <p:nvPr>
            <p:extLst>
              <p:ext uri="{D42A27DB-BD31-4B8C-83A1-F6EECF244321}">
                <p14:modId xmlns:p14="http://schemas.microsoft.com/office/powerpoint/2010/main" val="1605685897"/>
              </p:ext>
            </p:extLst>
          </p:nvPr>
        </p:nvGraphicFramePr>
        <p:xfrm>
          <a:off x="705084" y="1348581"/>
          <a:ext cx="7733832" cy="4326053"/>
        </p:xfrm>
        <a:graphic>
          <a:graphicData uri="http://schemas.openxmlformats.org/drawingml/2006/table">
            <a:tbl>
              <a:tblPr>
                <a:tableStyleId>{2CE6D77D-69E4-47CC-9A72-AC8146FE62CD}</a:tableStyleId>
              </a:tblPr>
              <a:tblGrid>
                <a:gridCol w="1288972">
                  <a:extLst>
                    <a:ext uri="{9D8B030D-6E8A-4147-A177-3AD203B41FA5}">
                      <a16:colId xmlns:a16="http://schemas.microsoft.com/office/drawing/2014/main" val="1572997847"/>
                    </a:ext>
                  </a:extLst>
                </a:gridCol>
                <a:gridCol w="1288972">
                  <a:extLst>
                    <a:ext uri="{9D8B030D-6E8A-4147-A177-3AD203B41FA5}">
                      <a16:colId xmlns:a16="http://schemas.microsoft.com/office/drawing/2014/main" val="3414629825"/>
                    </a:ext>
                  </a:extLst>
                </a:gridCol>
                <a:gridCol w="1288972">
                  <a:extLst>
                    <a:ext uri="{9D8B030D-6E8A-4147-A177-3AD203B41FA5}">
                      <a16:colId xmlns:a16="http://schemas.microsoft.com/office/drawing/2014/main" val="41000204"/>
                    </a:ext>
                  </a:extLst>
                </a:gridCol>
                <a:gridCol w="1288972">
                  <a:extLst>
                    <a:ext uri="{9D8B030D-6E8A-4147-A177-3AD203B41FA5}">
                      <a16:colId xmlns:a16="http://schemas.microsoft.com/office/drawing/2014/main" val="65259948"/>
                    </a:ext>
                  </a:extLst>
                </a:gridCol>
                <a:gridCol w="1288972">
                  <a:extLst>
                    <a:ext uri="{9D8B030D-6E8A-4147-A177-3AD203B41FA5}">
                      <a16:colId xmlns:a16="http://schemas.microsoft.com/office/drawing/2014/main" val="1619539728"/>
                    </a:ext>
                  </a:extLst>
                </a:gridCol>
                <a:gridCol w="1288972">
                  <a:extLst>
                    <a:ext uri="{9D8B030D-6E8A-4147-A177-3AD203B41FA5}">
                      <a16:colId xmlns:a16="http://schemas.microsoft.com/office/drawing/2014/main" val="3980349127"/>
                    </a:ext>
                  </a:extLst>
                </a:gridCol>
              </a:tblGrid>
              <a:tr h="199910">
                <a:tc>
                  <a:txBody>
                    <a:bodyPr/>
                    <a:lstStyle/>
                    <a:p>
                      <a:pPr algn="ctr">
                        <a:lnSpc>
                          <a:spcPct val="114000"/>
                        </a:lnSpc>
                        <a:spcAft>
                          <a:spcPts val="1000"/>
                        </a:spcAft>
                      </a:pPr>
                      <a:r>
                        <a:rPr lang="en-IN" sz="1100" kern="0">
                          <a:effectLst/>
                        </a:rPr>
                        <a:t>Component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ctr">
                        <a:lnSpc>
                          <a:spcPct val="114000"/>
                        </a:lnSpc>
                        <a:spcAft>
                          <a:spcPts val="1000"/>
                        </a:spcAft>
                      </a:pPr>
                      <a:r>
                        <a:rPr lang="en-IN" sz="1100" kern="0">
                          <a:effectLst/>
                        </a:rPr>
                        <a:t>Capstone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ctr">
                        <a:lnSpc>
                          <a:spcPct val="114000"/>
                        </a:lnSpc>
                        <a:spcAft>
                          <a:spcPts val="1000"/>
                        </a:spcAft>
                      </a:pPr>
                      <a:r>
                        <a:rPr lang="en-IN" sz="1100" kern="0">
                          <a:effectLst/>
                        </a:rPr>
                        <a:t>Details of FA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ctr">
                        <a:lnSpc>
                          <a:spcPct val="114000"/>
                        </a:lnSpc>
                        <a:spcAft>
                          <a:spcPts val="1000"/>
                        </a:spcAft>
                      </a:pPr>
                      <a:r>
                        <a:rPr lang="en-IN" sz="1100" kern="0">
                          <a:effectLst/>
                        </a:rPr>
                        <a:t>Bloom's Level</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ctr">
                        <a:lnSpc>
                          <a:spcPct val="114000"/>
                        </a:lnSpc>
                        <a:spcAft>
                          <a:spcPts val="1000"/>
                        </a:spcAft>
                      </a:pPr>
                      <a:r>
                        <a:rPr lang="en-IN" sz="1100" kern="0">
                          <a:effectLst/>
                        </a:rPr>
                        <a:t>Marks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ctr">
                        <a:lnSpc>
                          <a:spcPct val="114000"/>
                        </a:lnSpc>
                        <a:spcAft>
                          <a:spcPts val="1000"/>
                        </a:spcAft>
                      </a:pPr>
                      <a:r>
                        <a:rPr lang="en-IN" sz="1100" kern="0">
                          <a:effectLst/>
                        </a:rPr>
                        <a:t>Rationale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extLst>
                  <a:ext uri="{0D108BD9-81ED-4DB2-BD59-A6C34878D82A}">
                    <a16:rowId xmlns:a16="http://schemas.microsoft.com/office/drawing/2014/main" val="1518730525"/>
                  </a:ext>
                </a:extLst>
              </a:tr>
              <a:tr h="1375381">
                <a:tc>
                  <a:txBody>
                    <a:bodyPr/>
                    <a:lstStyle/>
                    <a:p>
                      <a:pPr algn="l">
                        <a:lnSpc>
                          <a:spcPct val="114000"/>
                        </a:lnSpc>
                        <a:spcAft>
                          <a:spcPts val="1000"/>
                        </a:spcAft>
                      </a:pPr>
                      <a:r>
                        <a:rPr lang="en-IN" sz="1100" kern="0">
                          <a:effectLst/>
                        </a:rPr>
                        <a:t>(FA)-1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dirty="0">
                          <a:effectLst/>
                        </a:rPr>
                        <a:t>Introduction to Software Development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US" sz="1100" kern="0">
                          <a:effectLst/>
                        </a:rPr>
                        <a:t>Write a brief essay on various software development models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Understand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US" sz="1100" kern="0" dirty="0">
                          <a:effectLst/>
                        </a:rPr>
                        <a:t>To check students' understanding of fundamental software development concepts.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extLst>
                  <a:ext uri="{0D108BD9-81ED-4DB2-BD59-A6C34878D82A}">
                    <a16:rowId xmlns:a16="http://schemas.microsoft.com/office/drawing/2014/main" val="2835350794"/>
                  </a:ext>
                </a:extLst>
              </a:tr>
              <a:tr h="1571293">
                <a:tc>
                  <a:txBody>
                    <a:bodyPr/>
                    <a:lstStyle/>
                    <a:p>
                      <a:pPr algn="l">
                        <a:lnSpc>
                          <a:spcPct val="114000"/>
                        </a:lnSpc>
                        <a:spcAft>
                          <a:spcPts val="1000"/>
                        </a:spcAft>
                      </a:pPr>
                      <a:r>
                        <a:rPr lang="en-IN" sz="1100" kern="0">
                          <a:effectLst/>
                        </a:rPr>
                        <a:t>(FA)-2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Quiz</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Online quiz on Agile Methodologies, Scrum, and Kanban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Apply</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US" sz="1100" kern="0">
                          <a:effectLst/>
                        </a:rPr>
                        <a:t>To assess students' ability to apply knowledge of agile methodologies in software development.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extLst>
                  <a:ext uri="{0D108BD9-81ED-4DB2-BD59-A6C34878D82A}">
                    <a16:rowId xmlns:a16="http://schemas.microsoft.com/office/drawing/2014/main" val="2188366038"/>
                  </a:ext>
                </a:extLst>
              </a:tr>
              <a:tr h="1179469">
                <a:tc>
                  <a:txBody>
                    <a:bodyPr/>
                    <a:lstStyle/>
                    <a:p>
                      <a:pPr algn="l">
                        <a:lnSpc>
                          <a:spcPct val="114000"/>
                        </a:lnSpc>
                        <a:spcAft>
                          <a:spcPts val="1000"/>
                        </a:spcAft>
                      </a:pPr>
                      <a:r>
                        <a:rPr lang="en-IN" sz="1100" kern="0">
                          <a:effectLst/>
                        </a:rPr>
                        <a:t>(FA)-3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Report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US" sz="1100" kern="0">
                          <a:effectLst/>
                        </a:rPr>
                        <a:t>Create a project proposal document for a hypothetical software application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Apply</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IN" sz="1100" kern="0">
                          <a:effectLst/>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tc>
                  <a:txBody>
                    <a:bodyPr/>
                    <a:lstStyle/>
                    <a:p>
                      <a:pPr algn="l">
                        <a:lnSpc>
                          <a:spcPct val="114000"/>
                        </a:lnSpc>
                        <a:spcAft>
                          <a:spcPts val="1000"/>
                        </a:spcAft>
                      </a:pPr>
                      <a:r>
                        <a:rPr lang="en-US" sz="1100" kern="0" dirty="0">
                          <a:effectLst/>
                        </a:rPr>
                        <a:t>Simulates real-world tasks of planning and proposing software projects.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1" marR="8951" marT="8951" marB="8951" anchor="ctr"/>
                </a:tc>
                <a:extLst>
                  <a:ext uri="{0D108BD9-81ED-4DB2-BD59-A6C34878D82A}">
                    <a16:rowId xmlns:a16="http://schemas.microsoft.com/office/drawing/2014/main" val="2831329764"/>
                  </a:ext>
                </a:extLst>
              </a:tr>
            </a:tbl>
          </a:graphicData>
        </a:graphic>
      </p:graphicFrame>
    </p:spTree>
    <p:extLst>
      <p:ext uri="{BB962C8B-B14F-4D97-AF65-F5344CB8AC3E}">
        <p14:creationId xmlns:p14="http://schemas.microsoft.com/office/powerpoint/2010/main" val="336107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176E-4D98-4ABD-B6B7-8FFC986CA0D8}"/>
              </a:ext>
            </a:extLst>
          </p:cNvPr>
          <p:cNvSpPr>
            <a:spLocks noGrp="1"/>
          </p:cNvSpPr>
          <p:nvPr>
            <p:ph type="title"/>
          </p:nvPr>
        </p:nvSpPr>
        <p:spPr/>
        <p:txBody>
          <a:bodyPr/>
          <a:lstStyle/>
          <a:p>
            <a:pPr algn="ctr"/>
            <a:r>
              <a:rPr lang="en-US" dirty="0"/>
              <a:t>CIA - II</a:t>
            </a:r>
            <a:endParaRPr lang="en-IN" dirty="0"/>
          </a:p>
        </p:txBody>
      </p:sp>
      <p:sp>
        <p:nvSpPr>
          <p:cNvPr id="3" name="Text Placeholder 2">
            <a:extLst>
              <a:ext uri="{FF2B5EF4-FFF2-40B4-BE49-F238E27FC236}">
                <a16:creationId xmlns:a16="http://schemas.microsoft.com/office/drawing/2014/main" id="{FCA0D500-DA7A-4482-8CA1-77AB3A2EFF0A}"/>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E2A3C970-C3CE-4DA3-B0A8-32F7C0A9D2CB}"/>
              </a:ext>
            </a:extLst>
          </p:cNvPr>
          <p:cNvSpPr>
            <a:spLocks noGrp="1"/>
          </p:cNvSpPr>
          <p:nvPr>
            <p:ph type="dt" idx="10"/>
          </p:nvPr>
        </p:nvSpPr>
        <p:spPr/>
        <p:txBody>
          <a:bodyPr/>
          <a:lstStyle/>
          <a:p>
            <a:fld id="{B60C8522-FFB1-4426-9C82-F9B4449968C6}" type="datetime1">
              <a:rPr lang="en-US" smtClean="0"/>
              <a:t>7/28/2024</a:t>
            </a:fld>
            <a:endParaRPr lang="en-US"/>
          </a:p>
        </p:txBody>
      </p:sp>
      <p:sp>
        <p:nvSpPr>
          <p:cNvPr id="5" name="Footer Placeholder 4">
            <a:extLst>
              <a:ext uri="{FF2B5EF4-FFF2-40B4-BE49-F238E27FC236}">
                <a16:creationId xmlns:a16="http://schemas.microsoft.com/office/drawing/2014/main" id="{A78CF1A9-70A7-4E6C-AC7E-A09E0B6AD503}"/>
              </a:ext>
            </a:extLst>
          </p:cNvPr>
          <p:cNvSpPr>
            <a:spLocks noGrp="1"/>
          </p:cNvSpPr>
          <p:nvPr>
            <p:ph type="ftr" idx="11"/>
          </p:nvPr>
        </p:nvSpPr>
        <p:spPr/>
        <p:txBody>
          <a:bodyPr/>
          <a:lstStyle/>
          <a:p>
            <a:r>
              <a:rPr lang="en-US" dirty="0"/>
              <a:t>Application Development Practices (24UETES101) </a:t>
            </a:r>
          </a:p>
          <a:p>
            <a:r>
              <a:rPr lang="en-IN" dirty="0"/>
              <a:t>by Souhardya Gayen and </a:t>
            </a:r>
            <a:r>
              <a:rPr lang="en-IN" dirty="0" err="1"/>
              <a:t>Aparupa</a:t>
            </a:r>
            <a:r>
              <a:rPr lang="en-IN" dirty="0"/>
              <a:t> </a:t>
            </a:r>
            <a:r>
              <a:rPr lang="en-IN" dirty="0" err="1"/>
              <a:t>Chakroborty</a:t>
            </a:r>
            <a:endParaRPr lang="en-IN" dirty="0"/>
          </a:p>
        </p:txBody>
      </p:sp>
      <p:sp>
        <p:nvSpPr>
          <p:cNvPr id="6" name="Slide Number Placeholder 5">
            <a:extLst>
              <a:ext uri="{FF2B5EF4-FFF2-40B4-BE49-F238E27FC236}">
                <a16:creationId xmlns:a16="http://schemas.microsoft.com/office/drawing/2014/main" id="{E96C162F-8173-4CE5-8F96-AE490DE964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aphicFrame>
        <p:nvGraphicFramePr>
          <p:cNvPr id="8" name="Table 7">
            <a:extLst>
              <a:ext uri="{FF2B5EF4-FFF2-40B4-BE49-F238E27FC236}">
                <a16:creationId xmlns:a16="http://schemas.microsoft.com/office/drawing/2014/main" id="{771BC863-11B2-4268-ABFD-7A41ACE821AC}"/>
              </a:ext>
            </a:extLst>
          </p:cNvPr>
          <p:cNvGraphicFramePr>
            <a:graphicFrameLocks noGrp="1"/>
          </p:cNvGraphicFramePr>
          <p:nvPr>
            <p:extLst>
              <p:ext uri="{D42A27DB-BD31-4B8C-83A1-F6EECF244321}">
                <p14:modId xmlns:p14="http://schemas.microsoft.com/office/powerpoint/2010/main" val="2409178110"/>
              </p:ext>
            </p:extLst>
          </p:nvPr>
        </p:nvGraphicFramePr>
        <p:xfrm>
          <a:off x="701664" y="1266062"/>
          <a:ext cx="7740672" cy="4325876"/>
        </p:xfrm>
        <a:graphic>
          <a:graphicData uri="http://schemas.openxmlformats.org/drawingml/2006/table">
            <a:tbl>
              <a:tblPr>
                <a:tableStyleId>{2CE6D77D-69E4-47CC-9A72-AC8146FE62CD}</a:tableStyleId>
              </a:tblPr>
              <a:tblGrid>
                <a:gridCol w="1290112">
                  <a:extLst>
                    <a:ext uri="{9D8B030D-6E8A-4147-A177-3AD203B41FA5}">
                      <a16:colId xmlns:a16="http://schemas.microsoft.com/office/drawing/2014/main" val="3620894684"/>
                    </a:ext>
                  </a:extLst>
                </a:gridCol>
                <a:gridCol w="1290112">
                  <a:extLst>
                    <a:ext uri="{9D8B030D-6E8A-4147-A177-3AD203B41FA5}">
                      <a16:colId xmlns:a16="http://schemas.microsoft.com/office/drawing/2014/main" val="1098409552"/>
                    </a:ext>
                  </a:extLst>
                </a:gridCol>
                <a:gridCol w="1290112">
                  <a:extLst>
                    <a:ext uri="{9D8B030D-6E8A-4147-A177-3AD203B41FA5}">
                      <a16:colId xmlns:a16="http://schemas.microsoft.com/office/drawing/2014/main" val="2970043809"/>
                    </a:ext>
                  </a:extLst>
                </a:gridCol>
                <a:gridCol w="1290112">
                  <a:extLst>
                    <a:ext uri="{9D8B030D-6E8A-4147-A177-3AD203B41FA5}">
                      <a16:colId xmlns:a16="http://schemas.microsoft.com/office/drawing/2014/main" val="106564586"/>
                    </a:ext>
                  </a:extLst>
                </a:gridCol>
                <a:gridCol w="1290112">
                  <a:extLst>
                    <a:ext uri="{9D8B030D-6E8A-4147-A177-3AD203B41FA5}">
                      <a16:colId xmlns:a16="http://schemas.microsoft.com/office/drawing/2014/main" val="1476091007"/>
                    </a:ext>
                  </a:extLst>
                </a:gridCol>
                <a:gridCol w="1290112">
                  <a:extLst>
                    <a:ext uri="{9D8B030D-6E8A-4147-A177-3AD203B41FA5}">
                      <a16:colId xmlns:a16="http://schemas.microsoft.com/office/drawing/2014/main" val="4143913874"/>
                    </a:ext>
                  </a:extLst>
                </a:gridCol>
              </a:tblGrid>
              <a:tr h="1376597">
                <a:tc>
                  <a:txBody>
                    <a:bodyPr/>
                    <a:lstStyle/>
                    <a:p>
                      <a:pPr algn="l">
                        <a:lnSpc>
                          <a:spcPct val="114000"/>
                        </a:lnSpc>
                        <a:spcAft>
                          <a:spcPts val="1000"/>
                        </a:spcAft>
                      </a:pPr>
                      <a:r>
                        <a:rPr lang="en-IN" sz="1100" kern="0">
                          <a:effectLst/>
                        </a:rPr>
                        <a:t>(FA)-4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dirty="0">
                          <a:effectLst/>
                        </a:rPr>
                        <a:t>Group Discussion</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US" sz="1100" kern="0">
                          <a:effectLst/>
                        </a:rPr>
                        <a:t>Participate in a discussion on the benefits and challenges of Extreme Programming (XP)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dirty="0" err="1">
                          <a:effectLst/>
                        </a:rPr>
                        <a:t>Analyze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US" sz="1100" kern="0" dirty="0">
                          <a:effectLst/>
                        </a:rPr>
                        <a:t>Enhances critical thinking and the ability to evaluate and discuss software development methodologies.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extLst>
                  <a:ext uri="{0D108BD9-81ED-4DB2-BD59-A6C34878D82A}">
                    <a16:rowId xmlns:a16="http://schemas.microsoft.com/office/drawing/2014/main" val="288132430"/>
                  </a:ext>
                </a:extLst>
              </a:tr>
              <a:tr h="1768767">
                <a:tc>
                  <a:txBody>
                    <a:bodyPr/>
                    <a:lstStyle/>
                    <a:p>
                      <a:pPr algn="l">
                        <a:lnSpc>
                          <a:spcPct val="114000"/>
                        </a:lnSpc>
                        <a:spcAft>
                          <a:spcPts val="1000"/>
                        </a:spcAft>
                      </a:pPr>
                      <a:r>
                        <a:rPr lang="en-IN" sz="1100" kern="0">
                          <a:effectLst/>
                        </a:rPr>
                        <a:t>(FA)-5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GitHub Repository Analysis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US" sz="1100" kern="0">
                          <a:effectLst/>
                        </a:rPr>
                        <a:t>Analyze a GitHub repository for a popular open-source project. Submit a report detailing the structure, commits, and contributions.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Analyze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US" sz="1100" kern="0">
                          <a:effectLst/>
                        </a:rPr>
                        <a:t>Sharpens analytical skills and understanding of collaborative software development.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extLst>
                  <a:ext uri="{0D108BD9-81ED-4DB2-BD59-A6C34878D82A}">
                    <a16:rowId xmlns:a16="http://schemas.microsoft.com/office/drawing/2014/main" val="1329408185"/>
                  </a:ext>
                </a:extLst>
              </a:tr>
              <a:tr h="1180512">
                <a:tc>
                  <a:txBody>
                    <a:bodyPr/>
                    <a:lstStyle/>
                    <a:p>
                      <a:pPr algn="l">
                        <a:lnSpc>
                          <a:spcPct val="114000"/>
                        </a:lnSpc>
                        <a:spcAft>
                          <a:spcPts val="1000"/>
                        </a:spcAft>
                      </a:pPr>
                      <a:r>
                        <a:rPr lang="en-IN" sz="1100" kern="0">
                          <a:effectLst/>
                        </a:rPr>
                        <a:t>(FA)-6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Presentation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US" sz="1100" kern="0">
                          <a:effectLst/>
                        </a:rPr>
                        <a:t>Create and present a simple static web page using HTML and CSS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Apply</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IN" sz="1100" kern="0">
                          <a:effectLst/>
                        </a:rPr>
                        <a:t>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tc>
                  <a:txBody>
                    <a:bodyPr/>
                    <a:lstStyle/>
                    <a:p>
                      <a:pPr algn="l">
                        <a:lnSpc>
                          <a:spcPct val="114000"/>
                        </a:lnSpc>
                        <a:spcAft>
                          <a:spcPts val="1000"/>
                        </a:spcAft>
                      </a:pPr>
                      <a:r>
                        <a:rPr lang="en-US" sz="1100" kern="0" dirty="0">
                          <a:effectLst/>
                        </a:rPr>
                        <a:t>To assess students' ability to design and implement web pages using HTML and CSS.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9" marR="8959" marT="8959" marB="8959" anchor="ctr"/>
                </a:tc>
                <a:extLst>
                  <a:ext uri="{0D108BD9-81ED-4DB2-BD59-A6C34878D82A}">
                    <a16:rowId xmlns:a16="http://schemas.microsoft.com/office/drawing/2014/main" val="1460202335"/>
                  </a:ext>
                </a:extLst>
              </a:tr>
            </a:tbl>
          </a:graphicData>
        </a:graphic>
      </p:graphicFrame>
    </p:spTree>
    <p:extLst>
      <p:ext uri="{BB962C8B-B14F-4D97-AF65-F5344CB8AC3E}">
        <p14:creationId xmlns:p14="http://schemas.microsoft.com/office/powerpoint/2010/main" val="195077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3D9B-32AB-BF66-23FA-520B7E8339D3}"/>
              </a:ext>
            </a:extLst>
          </p:cNvPr>
          <p:cNvSpPr>
            <a:spLocks noGrp="1"/>
          </p:cNvSpPr>
          <p:nvPr>
            <p:ph type="title"/>
          </p:nvPr>
        </p:nvSpPr>
        <p:spPr/>
        <p:txBody>
          <a:bodyPr/>
          <a:lstStyle/>
          <a:p>
            <a:pPr algn="ctr"/>
            <a:r>
              <a:rPr lang="en-US" sz="3500" b="1" kern="0" dirty="0">
                <a:effectLst/>
                <a:latin typeface="Times New Roman" panose="02020603050405020304" pitchFamily="18" charset="0"/>
                <a:ea typeface="Times New Roman" panose="02020603050405020304" pitchFamily="18" charset="0"/>
                <a:cs typeface="Times New Roman" panose="02020603050405020304" pitchFamily="18" charset="0"/>
              </a:rPr>
              <a:t>Continuous Practical Assessment </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63A6A80-97DA-4FD0-8662-F147EE1C305F}"/>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FFCAF27C-1808-32B3-6CCA-424BBFC6523B}"/>
              </a:ext>
            </a:extLst>
          </p:cNvPr>
          <p:cNvSpPr>
            <a:spLocks noGrp="1"/>
          </p:cNvSpPr>
          <p:nvPr>
            <p:ph type="dt" idx="10"/>
          </p:nvPr>
        </p:nvSpPr>
        <p:spPr/>
        <p:txBody>
          <a:bodyPr/>
          <a:lstStyle/>
          <a:p>
            <a:fld id="{29F1DE33-2D93-494E-B1ED-FC8F6992C0A5}" type="datetime1">
              <a:rPr lang="en-US" smtClean="0"/>
              <a:t>7/28/2024</a:t>
            </a:fld>
            <a:endParaRPr lang="en-US"/>
          </a:p>
        </p:txBody>
      </p:sp>
      <p:sp>
        <p:nvSpPr>
          <p:cNvPr id="5" name="Footer Placeholder 4">
            <a:extLst>
              <a:ext uri="{FF2B5EF4-FFF2-40B4-BE49-F238E27FC236}">
                <a16:creationId xmlns:a16="http://schemas.microsoft.com/office/drawing/2014/main" id="{06624524-DF2D-EFE4-714F-7A006DEBCD76}"/>
              </a:ext>
            </a:extLst>
          </p:cNvPr>
          <p:cNvSpPr>
            <a:spLocks noGrp="1"/>
          </p:cNvSpPr>
          <p:nvPr>
            <p:ph type="ftr" idx="11"/>
          </p:nvPr>
        </p:nvSpPr>
        <p:spPr/>
        <p:txBody>
          <a:bodyPr/>
          <a:lstStyle/>
          <a:p>
            <a:r>
              <a:rPr lang="en-US" dirty="0"/>
              <a:t>Application Development Practices (24UETES101) </a:t>
            </a:r>
          </a:p>
          <a:p>
            <a:r>
              <a:rPr lang="en-IN" dirty="0"/>
              <a:t>by Souhardya Gayen and </a:t>
            </a:r>
            <a:r>
              <a:rPr lang="en-IN" dirty="0" err="1"/>
              <a:t>Aparupa</a:t>
            </a:r>
            <a:r>
              <a:rPr lang="en-IN" dirty="0"/>
              <a:t> </a:t>
            </a:r>
            <a:r>
              <a:rPr lang="en-IN" dirty="0" err="1"/>
              <a:t>Chakroborty</a:t>
            </a:r>
            <a:endParaRPr lang="en-IN" dirty="0"/>
          </a:p>
        </p:txBody>
      </p:sp>
      <p:sp>
        <p:nvSpPr>
          <p:cNvPr id="6" name="Slide Number Placeholder 5">
            <a:extLst>
              <a:ext uri="{FF2B5EF4-FFF2-40B4-BE49-F238E27FC236}">
                <a16:creationId xmlns:a16="http://schemas.microsoft.com/office/drawing/2014/main" id="{B8264563-4AD0-5C55-6451-D36F16E7A0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7" name="Table 6">
            <a:extLst>
              <a:ext uri="{FF2B5EF4-FFF2-40B4-BE49-F238E27FC236}">
                <a16:creationId xmlns:a16="http://schemas.microsoft.com/office/drawing/2014/main" id="{FD939723-CEFC-4DA9-8472-3D45107512CB}"/>
              </a:ext>
            </a:extLst>
          </p:cNvPr>
          <p:cNvGraphicFramePr>
            <a:graphicFrameLocks noGrp="1"/>
          </p:cNvGraphicFramePr>
          <p:nvPr>
            <p:extLst>
              <p:ext uri="{D42A27DB-BD31-4B8C-83A1-F6EECF244321}">
                <p14:modId xmlns:p14="http://schemas.microsoft.com/office/powerpoint/2010/main" val="967042201"/>
              </p:ext>
            </p:extLst>
          </p:nvPr>
        </p:nvGraphicFramePr>
        <p:xfrm>
          <a:off x="457200" y="1940767"/>
          <a:ext cx="8229600" cy="3041780"/>
        </p:xfrm>
        <a:graphic>
          <a:graphicData uri="http://schemas.openxmlformats.org/drawingml/2006/table">
            <a:tbl>
              <a:tblPr>
                <a:tableStyleId>{2CE6D77D-69E4-47CC-9A72-AC8146FE62CD}</a:tableStyleId>
              </a:tblPr>
              <a:tblGrid>
                <a:gridCol w="1371600">
                  <a:extLst>
                    <a:ext uri="{9D8B030D-6E8A-4147-A177-3AD203B41FA5}">
                      <a16:colId xmlns:a16="http://schemas.microsoft.com/office/drawing/2014/main" val="2808010394"/>
                    </a:ext>
                  </a:extLst>
                </a:gridCol>
                <a:gridCol w="1371600">
                  <a:extLst>
                    <a:ext uri="{9D8B030D-6E8A-4147-A177-3AD203B41FA5}">
                      <a16:colId xmlns:a16="http://schemas.microsoft.com/office/drawing/2014/main" val="2285623796"/>
                    </a:ext>
                  </a:extLst>
                </a:gridCol>
                <a:gridCol w="1371600">
                  <a:extLst>
                    <a:ext uri="{9D8B030D-6E8A-4147-A177-3AD203B41FA5}">
                      <a16:colId xmlns:a16="http://schemas.microsoft.com/office/drawing/2014/main" val="261545326"/>
                    </a:ext>
                  </a:extLst>
                </a:gridCol>
                <a:gridCol w="1371600">
                  <a:extLst>
                    <a:ext uri="{9D8B030D-6E8A-4147-A177-3AD203B41FA5}">
                      <a16:colId xmlns:a16="http://schemas.microsoft.com/office/drawing/2014/main" val="495970100"/>
                    </a:ext>
                  </a:extLst>
                </a:gridCol>
                <a:gridCol w="1371600">
                  <a:extLst>
                    <a:ext uri="{9D8B030D-6E8A-4147-A177-3AD203B41FA5}">
                      <a16:colId xmlns:a16="http://schemas.microsoft.com/office/drawing/2014/main" val="3418896103"/>
                    </a:ext>
                  </a:extLst>
                </a:gridCol>
                <a:gridCol w="1371600">
                  <a:extLst>
                    <a:ext uri="{9D8B030D-6E8A-4147-A177-3AD203B41FA5}">
                      <a16:colId xmlns:a16="http://schemas.microsoft.com/office/drawing/2014/main" val="4099793529"/>
                    </a:ext>
                  </a:extLst>
                </a:gridCol>
              </a:tblGrid>
              <a:tr h="310286">
                <a:tc>
                  <a:txBody>
                    <a:bodyPr/>
                    <a:lstStyle/>
                    <a:p>
                      <a:pPr algn="ctr">
                        <a:lnSpc>
                          <a:spcPct val="114000"/>
                        </a:lnSpc>
                        <a:spcAft>
                          <a:spcPts val="1000"/>
                        </a:spcAft>
                      </a:pPr>
                      <a:r>
                        <a:rPr lang="en-IN" sz="1200" kern="0">
                          <a:effectLst/>
                        </a:rPr>
                        <a:t>Component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Capstone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Details of FA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Bloom's Level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Marks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Rationale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1454382"/>
                  </a:ext>
                </a:extLst>
              </a:tr>
              <a:tr h="1516527">
                <a:tc>
                  <a:txBody>
                    <a:bodyPr/>
                    <a:lstStyle/>
                    <a:p>
                      <a:pPr algn="l">
                        <a:lnSpc>
                          <a:spcPct val="114000"/>
                        </a:lnSpc>
                        <a:spcAft>
                          <a:spcPts val="1000"/>
                        </a:spcAft>
                      </a:pPr>
                      <a:r>
                        <a:rPr lang="en-IN" sz="1200" kern="0">
                          <a:effectLst/>
                        </a:rPr>
                        <a:t>(CPA)-1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Lab Exercises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a:effectLst/>
                        </a:rPr>
                        <a:t>Complete weekly lab exercises on HTML, CSS, JavaScript, and Bootstrap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Apply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a:effectLst/>
                        </a:rPr>
                        <a:t>Ensures continuous hands-on practice and application of course concepts.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49005874"/>
                  </a:ext>
                </a:extLst>
              </a:tr>
              <a:tr h="1214967">
                <a:tc>
                  <a:txBody>
                    <a:bodyPr/>
                    <a:lstStyle/>
                    <a:p>
                      <a:pPr algn="l">
                        <a:lnSpc>
                          <a:spcPct val="114000"/>
                        </a:lnSpc>
                        <a:spcAft>
                          <a:spcPts val="1000"/>
                        </a:spcAft>
                      </a:pPr>
                      <a:r>
                        <a:rPr lang="en-IN" sz="1200" kern="0">
                          <a:effectLst/>
                        </a:rPr>
                        <a:t>(CPA)-2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Attendance and Class Participation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Active participation in lectures and labs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Apply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dirty="0">
                          <a:effectLst/>
                        </a:rPr>
                        <a:t>Encourages regular attendance and engagement in class activities.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0360831"/>
                  </a:ext>
                </a:extLst>
              </a:tr>
            </a:tbl>
          </a:graphicData>
        </a:graphic>
      </p:graphicFrame>
    </p:spTree>
    <p:extLst>
      <p:ext uri="{BB962C8B-B14F-4D97-AF65-F5344CB8AC3E}">
        <p14:creationId xmlns:p14="http://schemas.microsoft.com/office/powerpoint/2010/main" val="62097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C9CA-9937-8F29-F6A9-7EA87A531736}"/>
              </a:ext>
            </a:extLst>
          </p:cNvPr>
          <p:cNvSpPr>
            <a:spLocks noGrp="1"/>
          </p:cNvSpPr>
          <p:nvPr>
            <p:ph type="title"/>
          </p:nvPr>
        </p:nvSpPr>
        <p:spPr/>
        <p:txBody>
          <a:bodyPr/>
          <a:lstStyle/>
          <a:p>
            <a:pPr algn="ctr"/>
            <a:r>
              <a:rPr lang="en-US" sz="3500" b="1" kern="0" dirty="0">
                <a:effectLst/>
                <a:latin typeface="Times New Roman" panose="02020603050405020304" pitchFamily="18" charset="0"/>
                <a:ea typeface="Times New Roman" panose="02020603050405020304" pitchFamily="18" charset="0"/>
                <a:cs typeface="Times New Roman" panose="02020603050405020304" pitchFamily="18" charset="0"/>
              </a:rPr>
              <a:t>End Semester Practical Examination </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DC6067D-EFC2-89C9-47B3-BBEB6AEFD4E1}"/>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CABEFF26-543E-1E3C-9B8E-5D87B6351DCD}"/>
              </a:ext>
            </a:extLst>
          </p:cNvPr>
          <p:cNvSpPr>
            <a:spLocks noGrp="1"/>
          </p:cNvSpPr>
          <p:nvPr>
            <p:ph type="dt" idx="10"/>
          </p:nvPr>
        </p:nvSpPr>
        <p:spPr/>
        <p:txBody>
          <a:bodyPr/>
          <a:lstStyle/>
          <a:p>
            <a:fld id="{2E2F7090-225C-4C3A-BA33-9ED093E3B736}" type="datetime1">
              <a:rPr lang="en-US" smtClean="0"/>
              <a:t>7/28/2024</a:t>
            </a:fld>
            <a:endParaRPr lang="en-US"/>
          </a:p>
        </p:txBody>
      </p:sp>
      <p:sp>
        <p:nvSpPr>
          <p:cNvPr id="5" name="Footer Placeholder 4">
            <a:extLst>
              <a:ext uri="{FF2B5EF4-FFF2-40B4-BE49-F238E27FC236}">
                <a16:creationId xmlns:a16="http://schemas.microsoft.com/office/drawing/2014/main" id="{304A4215-6081-FF8C-17EC-5FCA23885059}"/>
              </a:ext>
            </a:extLst>
          </p:cNvPr>
          <p:cNvSpPr>
            <a:spLocks noGrp="1"/>
          </p:cNvSpPr>
          <p:nvPr>
            <p:ph type="ftr" idx="11"/>
          </p:nvPr>
        </p:nvSpPr>
        <p:spPr/>
        <p:txBody>
          <a:bodyPr/>
          <a:lstStyle/>
          <a:p>
            <a:r>
              <a:rPr lang="en-US" dirty="0"/>
              <a:t>Application Development Practices (24UETES101) </a:t>
            </a:r>
          </a:p>
          <a:p>
            <a:r>
              <a:rPr lang="en-IN" dirty="0"/>
              <a:t>by Souhardya Gayen and </a:t>
            </a:r>
            <a:r>
              <a:rPr lang="en-IN" dirty="0" err="1"/>
              <a:t>Aparupa</a:t>
            </a:r>
            <a:r>
              <a:rPr lang="en-IN" dirty="0"/>
              <a:t> </a:t>
            </a:r>
            <a:r>
              <a:rPr lang="en-IN" dirty="0" err="1"/>
              <a:t>Chakroborty</a:t>
            </a:r>
            <a:endParaRPr lang="en-IN" dirty="0"/>
          </a:p>
        </p:txBody>
      </p:sp>
      <p:sp>
        <p:nvSpPr>
          <p:cNvPr id="6" name="Slide Number Placeholder 5">
            <a:extLst>
              <a:ext uri="{FF2B5EF4-FFF2-40B4-BE49-F238E27FC236}">
                <a16:creationId xmlns:a16="http://schemas.microsoft.com/office/drawing/2014/main" id="{A906F6AE-A984-0050-3B81-B72E2C6400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8" name="Table 7">
            <a:extLst>
              <a:ext uri="{FF2B5EF4-FFF2-40B4-BE49-F238E27FC236}">
                <a16:creationId xmlns:a16="http://schemas.microsoft.com/office/drawing/2014/main" id="{F371FD13-CA29-49DD-A2C4-D6A40D05BF4F}"/>
              </a:ext>
            </a:extLst>
          </p:cNvPr>
          <p:cNvGraphicFramePr>
            <a:graphicFrameLocks noGrp="1"/>
          </p:cNvGraphicFramePr>
          <p:nvPr>
            <p:extLst>
              <p:ext uri="{D42A27DB-BD31-4B8C-83A1-F6EECF244321}">
                <p14:modId xmlns:p14="http://schemas.microsoft.com/office/powerpoint/2010/main" val="1091002002"/>
              </p:ext>
            </p:extLst>
          </p:nvPr>
        </p:nvGraphicFramePr>
        <p:xfrm>
          <a:off x="457200" y="1554277"/>
          <a:ext cx="8229600" cy="3521576"/>
        </p:xfrm>
        <a:graphic>
          <a:graphicData uri="http://schemas.openxmlformats.org/drawingml/2006/table">
            <a:tbl>
              <a:tblPr>
                <a:tableStyleId>{2CE6D77D-69E4-47CC-9A72-AC8146FE62CD}</a:tableStyleId>
              </a:tblPr>
              <a:tblGrid>
                <a:gridCol w="1371600">
                  <a:extLst>
                    <a:ext uri="{9D8B030D-6E8A-4147-A177-3AD203B41FA5}">
                      <a16:colId xmlns:a16="http://schemas.microsoft.com/office/drawing/2014/main" val="1347790444"/>
                    </a:ext>
                  </a:extLst>
                </a:gridCol>
                <a:gridCol w="1371600">
                  <a:extLst>
                    <a:ext uri="{9D8B030D-6E8A-4147-A177-3AD203B41FA5}">
                      <a16:colId xmlns:a16="http://schemas.microsoft.com/office/drawing/2014/main" val="3259258228"/>
                    </a:ext>
                  </a:extLst>
                </a:gridCol>
                <a:gridCol w="1371600">
                  <a:extLst>
                    <a:ext uri="{9D8B030D-6E8A-4147-A177-3AD203B41FA5}">
                      <a16:colId xmlns:a16="http://schemas.microsoft.com/office/drawing/2014/main" val="3300088434"/>
                    </a:ext>
                  </a:extLst>
                </a:gridCol>
                <a:gridCol w="1371600">
                  <a:extLst>
                    <a:ext uri="{9D8B030D-6E8A-4147-A177-3AD203B41FA5}">
                      <a16:colId xmlns:a16="http://schemas.microsoft.com/office/drawing/2014/main" val="2128466544"/>
                    </a:ext>
                  </a:extLst>
                </a:gridCol>
                <a:gridCol w="1371600">
                  <a:extLst>
                    <a:ext uri="{9D8B030D-6E8A-4147-A177-3AD203B41FA5}">
                      <a16:colId xmlns:a16="http://schemas.microsoft.com/office/drawing/2014/main" val="1825646163"/>
                    </a:ext>
                  </a:extLst>
                </a:gridCol>
                <a:gridCol w="1371600">
                  <a:extLst>
                    <a:ext uri="{9D8B030D-6E8A-4147-A177-3AD203B41FA5}">
                      <a16:colId xmlns:a16="http://schemas.microsoft.com/office/drawing/2014/main" val="2891239923"/>
                    </a:ext>
                  </a:extLst>
                </a:gridCol>
              </a:tblGrid>
              <a:tr h="257225">
                <a:tc>
                  <a:txBody>
                    <a:bodyPr/>
                    <a:lstStyle/>
                    <a:p>
                      <a:pPr algn="ctr">
                        <a:lnSpc>
                          <a:spcPct val="114000"/>
                        </a:lnSpc>
                        <a:spcAft>
                          <a:spcPts val="1000"/>
                        </a:spcAft>
                      </a:pPr>
                      <a:r>
                        <a:rPr lang="en-IN" sz="1200" kern="0">
                          <a:effectLst/>
                        </a:rPr>
                        <a:t>Component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Capstone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Details of FA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Bloom's Level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Marks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14000"/>
                        </a:lnSpc>
                        <a:spcAft>
                          <a:spcPts val="1000"/>
                        </a:spcAft>
                      </a:pPr>
                      <a:r>
                        <a:rPr lang="en-IN" sz="1200" kern="0">
                          <a:effectLst/>
                        </a:rPr>
                        <a:t>Rationale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73175450"/>
                  </a:ext>
                </a:extLst>
              </a:tr>
              <a:tr h="2007162">
                <a:tc>
                  <a:txBody>
                    <a:bodyPr/>
                    <a:lstStyle/>
                    <a:p>
                      <a:pPr algn="l">
                        <a:lnSpc>
                          <a:spcPct val="114000"/>
                        </a:lnSpc>
                        <a:spcAft>
                          <a:spcPts val="1000"/>
                        </a:spcAft>
                      </a:pPr>
                      <a:r>
                        <a:rPr lang="en-IN" sz="1200" kern="0">
                          <a:effectLst/>
                        </a:rPr>
                        <a:t>(SA)-1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Case Study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dirty="0">
                          <a:effectLst/>
                        </a:rPr>
                        <a:t>Develop a mini-project implementing a dynamic web page with interactive elements using HTML, CSS, and JavaScript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Analyze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a:effectLst/>
                        </a:rPr>
                        <a:t>Evaluates students' ability to integrate and apply their knowledge to solve a practical problem.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47964889"/>
                  </a:ext>
                </a:extLst>
              </a:tr>
              <a:tr h="1257189">
                <a:tc>
                  <a:txBody>
                    <a:bodyPr/>
                    <a:lstStyle/>
                    <a:p>
                      <a:pPr algn="l">
                        <a:lnSpc>
                          <a:spcPct val="114000"/>
                        </a:lnSpc>
                        <a:spcAft>
                          <a:spcPts val="1000"/>
                        </a:spcAft>
                      </a:pPr>
                      <a:r>
                        <a:rPr lang="en-IN" sz="1200" kern="0">
                          <a:effectLst/>
                        </a:rPr>
                        <a:t>(SA)-2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Technical Skills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a:effectLst/>
                        </a:rPr>
                        <a:t>Assessment of skills in HTML, CSS, JavaScript, and GitHub through a practical test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Remember and Understand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IN" sz="1200" kern="0">
                          <a:effectLst/>
                        </a:rPr>
                        <a:t>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lnSpc>
                          <a:spcPct val="114000"/>
                        </a:lnSpc>
                        <a:spcAft>
                          <a:spcPts val="1000"/>
                        </a:spcAft>
                      </a:pPr>
                      <a:r>
                        <a:rPr lang="en-US" sz="1200" kern="0" dirty="0">
                          <a:effectLst/>
                        </a:rPr>
                        <a:t>Assesses the students' technical proficiency and understanding of key concepts.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87737991"/>
                  </a:ext>
                </a:extLst>
              </a:tr>
            </a:tbl>
          </a:graphicData>
        </a:graphic>
      </p:graphicFrame>
    </p:spTree>
    <p:extLst>
      <p:ext uri="{BB962C8B-B14F-4D97-AF65-F5344CB8AC3E}">
        <p14:creationId xmlns:p14="http://schemas.microsoft.com/office/powerpoint/2010/main" val="366496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94014" y="2318266"/>
            <a:ext cx="6727371" cy="2514991"/>
          </a:xfrm>
        </p:spPr>
        <p:txBody>
          <a:bodyPr/>
          <a:lstStyle/>
          <a:p>
            <a:pPr marL="106680" indent="0" algn="ctr">
              <a:buNone/>
            </a:pPr>
            <a:r>
              <a:rPr lang="en-US" sz="3000" dirty="0">
                <a:solidFill>
                  <a:srgbClr val="000000"/>
                </a:solidFill>
                <a:latin typeface="Times New Roman" panose="02020603050405020304" pitchFamily="18" charset="0"/>
                <a:ea typeface="Caladea"/>
                <a:cs typeface="Times New Roman" panose="02020603050405020304" pitchFamily="18" charset="0"/>
                <a:sym typeface="Caladea"/>
              </a:rPr>
              <a:t>To Learn Various Software Development Models.</a:t>
            </a:r>
            <a:endParaRPr lang="en-IN" sz="3000" dirty="0"/>
          </a:p>
        </p:txBody>
      </p:sp>
      <p:sp>
        <p:nvSpPr>
          <p:cNvPr id="3" name="Title 2"/>
          <p:cNvSpPr>
            <a:spLocks noGrp="1"/>
          </p:cNvSpPr>
          <p:nvPr>
            <p:ph type="title"/>
          </p:nvPr>
        </p:nvSpPr>
        <p:spPr/>
        <p:txBody>
          <a:bodyPr/>
          <a:lstStyle/>
          <a:p>
            <a:pPr marL="0" lvl="0" indent="0" algn="ctr">
              <a:lnSpc>
                <a:spcPts val="8000"/>
              </a:lnSpc>
              <a:spcBef>
                <a:spcPct val="0"/>
              </a:spcBef>
            </a:pPr>
            <a:r>
              <a:rPr lang="en-US" sz="4400" spc="1500" dirty="0">
                <a:solidFill>
                  <a:srgbClr val="FFFFFF"/>
                </a:solidFill>
                <a:latin typeface="Caladea"/>
                <a:ea typeface="Caladea"/>
                <a:cs typeface="Caladea"/>
                <a:sym typeface="Caladea"/>
              </a:rPr>
              <a:t>UNIT-1</a:t>
            </a:r>
          </a:p>
        </p:txBody>
      </p:sp>
      <p:sp>
        <p:nvSpPr>
          <p:cNvPr id="4" name="Date Placeholder 3"/>
          <p:cNvSpPr>
            <a:spLocks noGrp="1"/>
          </p:cNvSpPr>
          <p:nvPr>
            <p:ph type="dt" idx="10"/>
          </p:nvPr>
        </p:nvSpPr>
        <p:spPr/>
        <p:txBody>
          <a:bodyPr/>
          <a:lstStyle/>
          <a:p>
            <a:fld id="{E2BF0C5B-00F7-4B95-A45C-7E3DE8086F1E}" type="datetime1">
              <a:rPr lang="en-US" smtClean="0"/>
              <a:t>7/28/2024</a:t>
            </a:fld>
            <a:endParaRPr lang="en-US"/>
          </a:p>
        </p:txBody>
      </p:sp>
      <p:sp>
        <p:nvSpPr>
          <p:cNvPr id="5" name="Footer Placeholder 4"/>
          <p:cNvSpPr>
            <a:spLocks noGrp="1"/>
          </p:cNvSpPr>
          <p:nvPr>
            <p:ph type="ftr" idx="11"/>
          </p:nvPr>
        </p:nvSpPr>
        <p:spPr/>
        <p:txBody>
          <a:bodyPr/>
          <a:lstStyle/>
          <a:p>
            <a:r>
              <a:rPr lang="en-US"/>
              <a:t>Application Development Practices (24UETES101)  by Souhardya Gayen and Aparupa Chakroborty</a:t>
            </a:r>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28328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0B6EE4-0AEA-42E8-855F-06B3D38FE722}"/>
              </a:ext>
            </a:extLst>
          </p:cNvPr>
          <p:cNvSpPr>
            <a:spLocks noGrp="1"/>
          </p:cNvSpPr>
          <p:nvPr>
            <p:ph type="body" idx="1"/>
          </p:nvPr>
        </p:nvSpPr>
        <p:spPr>
          <a:xfrm>
            <a:off x="228600" y="1073021"/>
            <a:ext cx="8382000" cy="2808514"/>
          </a:xfrm>
        </p:spPr>
        <p:txBody>
          <a:bodyPr/>
          <a:lstStyle/>
          <a:p>
            <a:r>
              <a:rPr lang="en-US" sz="2100" dirty="0"/>
              <a:t>In today's fast-paced digital landscape, the ability to develop high-quality software efficiently and effectively is crucial. This presentation will provide an in-depth exploration of the various software development models, from traditional approaches to modern agile methodologies and DevOps practices. By understanding the nuances of each model, you will gain the knowledge to choose the right approach for your software projects and deliver exceptional results.</a:t>
            </a:r>
            <a:endParaRPr lang="en-IN" sz="2100" dirty="0"/>
          </a:p>
        </p:txBody>
      </p:sp>
      <p:sp>
        <p:nvSpPr>
          <p:cNvPr id="3" name="Title 2">
            <a:extLst>
              <a:ext uri="{FF2B5EF4-FFF2-40B4-BE49-F238E27FC236}">
                <a16:creationId xmlns:a16="http://schemas.microsoft.com/office/drawing/2014/main" id="{3F4F04CE-9DC9-49D4-8BB3-226650AC6776}"/>
              </a:ext>
            </a:extLst>
          </p:cNvPr>
          <p:cNvSpPr>
            <a:spLocks noGrp="1"/>
          </p:cNvSpPr>
          <p:nvPr>
            <p:ph type="title"/>
          </p:nvPr>
        </p:nvSpPr>
        <p:spPr/>
        <p:txBody>
          <a:bodyPr/>
          <a:lstStyle/>
          <a:p>
            <a:pPr algn="ctr"/>
            <a:r>
              <a:rPr lang="en-IN" b="1" dirty="0"/>
              <a:t>Software Development Models</a:t>
            </a:r>
            <a:endParaRPr lang="en-IN" dirty="0"/>
          </a:p>
        </p:txBody>
      </p:sp>
      <p:sp>
        <p:nvSpPr>
          <p:cNvPr id="4" name="Date Placeholder 3">
            <a:extLst>
              <a:ext uri="{FF2B5EF4-FFF2-40B4-BE49-F238E27FC236}">
                <a16:creationId xmlns:a16="http://schemas.microsoft.com/office/drawing/2014/main" id="{E09B5386-1DC6-4660-BA7B-4429DDC3481C}"/>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68AA6263-6988-4602-B0DC-4FB7F1748C16}"/>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18F8BABD-70E8-4D8A-8931-3974EFE23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7" name="Picture 6">
            <a:extLst>
              <a:ext uri="{FF2B5EF4-FFF2-40B4-BE49-F238E27FC236}">
                <a16:creationId xmlns:a16="http://schemas.microsoft.com/office/drawing/2014/main" id="{7CC6850A-D5CD-4F1D-98FB-5AE136413601}"/>
              </a:ext>
            </a:extLst>
          </p:cNvPr>
          <p:cNvPicPr>
            <a:picLocks noChangeAspect="1"/>
          </p:cNvPicPr>
          <p:nvPr/>
        </p:nvPicPr>
        <p:blipFill>
          <a:blip r:embed="rId2"/>
          <a:stretch>
            <a:fillRect/>
          </a:stretch>
        </p:blipFill>
        <p:spPr>
          <a:xfrm>
            <a:off x="1847461" y="3769567"/>
            <a:ext cx="4991878" cy="2301926"/>
          </a:xfrm>
          <a:prstGeom prst="rect">
            <a:avLst/>
          </a:prstGeom>
        </p:spPr>
      </p:pic>
    </p:spTree>
    <p:extLst>
      <p:ext uri="{BB962C8B-B14F-4D97-AF65-F5344CB8AC3E}">
        <p14:creationId xmlns:p14="http://schemas.microsoft.com/office/powerpoint/2010/main" val="263397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99EE61-62E7-EDC4-49BF-FA38DECA88E1}"/>
              </a:ext>
            </a:extLst>
          </p:cNvPr>
          <p:cNvSpPr>
            <a:spLocks noGrp="1"/>
          </p:cNvSpPr>
          <p:nvPr>
            <p:ph type="body" idx="1"/>
          </p:nvPr>
        </p:nvSpPr>
        <p:spPr/>
        <p:txBody>
          <a:bodyPr/>
          <a:lstStyle/>
          <a:p>
            <a:pPr marL="0" marR="0" indent="0" algn="just">
              <a:spcBef>
                <a:spcPts val="0"/>
              </a:spcBef>
              <a:spcAft>
                <a:spcPts val="0"/>
              </a:spcAft>
              <a:buNone/>
            </a:pPr>
            <a:endParaRPr lang="en-IN" sz="2100" kern="100" dirty="0">
              <a:solidFill>
                <a:srgbClr val="000000"/>
              </a:solidFill>
              <a:effectLst/>
              <a:latin typeface="Calibri" panose="020F0502020204030204" pitchFamily="34" charset="0"/>
              <a:ea typeface="宋体" panose="02010600030101010101" pitchFamily="2" charset="-122"/>
            </a:endParaRPr>
          </a:p>
          <a:p>
            <a:pPr marL="0" marR="0" indent="0" algn="just">
              <a:spcBef>
                <a:spcPts val="0"/>
              </a:spcBef>
              <a:spcAft>
                <a:spcPts val="0"/>
              </a:spcAft>
              <a:buNone/>
            </a:pPr>
            <a:endParaRPr lang="en-IN" sz="2100" kern="100" dirty="0">
              <a:solidFill>
                <a:srgbClr val="000000"/>
              </a:solidFill>
              <a:latin typeface="Calibri" panose="020F0502020204030204" pitchFamily="34" charset="0"/>
              <a:ea typeface="宋体" panose="02010600030101010101" pitchFamily="2" charset="-122"/>
            </a:endParaRPr>
          </a:p>
          <a:p>
            <a:pPr marL="0" marR="0" indent="0" algn="just">
              <a:spcBef>
                <a:spcPts val="0"/>
              </a:spcBef>
              <a:spcAft>
                <a:spcPts val="0"/>
              </a:spcAft>
              <a:buNone/>
            </a:pPr>
            <a:endParaRPr lang="en-IN" sz="2100" kern="100" dirty="0">
              <a:solidFill>
                <a:srgbClr val="000000"/>
              </a:solidFill>
              <a:effectLst/>
              <a:latin typeface="Calibri" panose="020F0502020204030204" pitchFamily="34" charset="0"/>
              <a:ea typeface="宋体" panose="02010600030101010101" pitchFamily="2" charset="-122"/>
            </a:endParaRPr>
          </a:p>
          <a:p>
            <a:pPr marL="0" marR="0" indent="0" algn="just">
              <a:spcBef>
                <a:spcPts val="0"/>
              </a:spcBef>
              <a:spcAft>
                <a:spcPts val="0"/>
              </a:spcAft>
              <a:buNone/>
            </a:pPr>
            <a:r>
              <a:rPr lang="en-IN" sz="2100" kern="100" dirty="0">
                <a:solidFill>
                  <a:srgbClr val="000000"/>
                </a:solidFill>
                <a:effectLst/>
                <a:latin typeface="Calibri" panose="020F0502020204030204" pitchFamily="34" charset="0"/>
                <a:ea typeface="宋体" panose="02010600030101010101" pitchFamily="2" charset="-122"/>
              </a:rPr>
              <a:t>Introduction to software development process, Software engineering principles, requirements gathering and analysis, Overview of programming languages. Agile Software Development: Traditional Software Development Models, Agile methodology (Scrum, Kanban), DevOps practices, Comparison of methodologies.</a:t>
            </a:r>
            <a:endParaRPr lang="en-IN" sz="2100" kern="100" dirty="0">
              <a:effectLst/>
              <a:latin typeface="Calibri" panose="020F0502020204030204" pitchFamily="34" charset="0"/>
              <a:ea typeface="宋体" panose="02010600030101010101" pitchFamily="2" charset="-122"/>
            </a:endParaRPr>
          </a:p>
        </p:txBody>
      </p:sp>
      <p:sp>
        <p:nvSpPr>
          <p:cNvPr id="3" name="Title 2">
            <a:extLst>
              <a:ext uri="{FF2B5EF4-FFF2-40B4-BE49-F238E27FC236}">
                <a16:creationId xmlns:a16="http://schemas.microsoft.com/office/drawing/2014/main" id="{5F5571C6-31B5-699B-357C-7C1FDB70E9E1}"/>
              </a:ext>
            </a:extLst>
          </p:cNvPr>
          <p:cNvSpPr>
            <a:spLocks noGrp="1"/>
          </p:cNvSpPr>
          <p:nvPr>
            <p:ph type="title"/>
          </p:nvPr>
        </p:nvSpPr>
        <p:spPr>
          <a:xfrm>
            <a:off x="0" y="0"/>
            <a:ext cx="8915400" cy="762000"/>
          </a:xfrm>
        </p:spPr>
        <p:txBody>
          <a:bodyPr/>
          <a:lstStyle/>
          <a:p>
            <a:pPr algn="ctr"/>
            <a:r>
              <a:rPr lang="en-US" sz="4400" dirty="0">
                <a:solidFill>
                  <a:schemeClr val="bg1"/>
                </a:solidFill>
                <a:latin typeface="Times New Roman" panose="02020603050405020304" pitchFamily="18" charset="0"/>
                <a:ea typeface="Caladea Bold"/>
                <a:cs typeface="Times New Roman" panose="02020603050405020304" pitchFamily="18" charset="0"/>
                <a:sym typeface="Caladea Bold"/>
              </a:rPr>
              <a:t>LEARNING OBJECTIVES</a:t>
            </a:r>
            <a:endParaRPr lang="en-IN" dirty="0">
              <a:solidFill>
                <a:schemeClr val="bg1"/>
              </a:solidFill>
            </a:endParaRPr>
          </a:p>
        </p:txBody>
      </p:sp>
      <p:sp>
        <p:nvSpPr>
          <p:cNvPr id="4" name="Date Placeholder 3">
            <a:extLst>
              <a:ext uri="{FF2B5EF4-FFF2-40B4-BE49-F238E27FC236}">
                <a16:creationId xmlns:a16="http://schemas.microsoft.com/office/drawing/2014/main" id="{05FD1A47-6E4F-55A8-A565-F181AE803F41}"/>
              </a:ext>
            </a:extLst>
          </p:cNvPr>
          <p:cNvSpPr>
            <a:spLocks noGrp="1"/>
          </p:cNvSpPr>
          <p:nvPr>
            <p:ph type="dt" idx="10"/>
          </p:nvPr>
        </p:nvSpPr>
        <p:spPr/>
        <p:txBody>
          <a:bodyPr/>
          <a:lstStyle/>
          <a:p>
            <a:fld id="{28B86A6F-796C-4479-8B6C-077862FBC05D}" type="datetime1">
              <a:rPr lang="en-US" smtClean="0"/>
              <a:t>7/28/2024</a:t>
            </a:fld>
            <a:endParaRPr lang="en-US"/>
          </a:p>
        </p:txBody>
      </p:sp>
      <p:sp>
        <p:nvSpPr>
          <p:cNvPr id="5" name="Footer Placeholder 4">
            <a:extLst>
              <a:ext uri="{FF2B5EF4-FFF2-40B4-BE49-F238E27FC236}">
                <a16:creationId xmlns:a16="http://schemas.microsoft.com/office/drawing/2014/main" id="{7BBF2CCA-E0BA-A4AF-9B94-F1BDF1C15646}"/>
              </a:ext>
            </a:extLst>
          </p:cNvPr>
          <p:cNvSpPr>
            <a:spLocks noGrp="1"/>
          </p:cNvSpPr>
          <p:nvPr>
            <p:ph type="ftr" idx="11"/>
          </p:nvPr>
        </p:nvSpPr>
        <p:spPr/>
        <p:txBody>
          <a:bodyPr/>
          <a:lstStyle/>
          <a:p>
            <a:r>
              <a:rPr lang="en-US"/>
              <a:t>Application Development Practices (24UETES101)  by Souhardya Gayen and Aparupa Chakroborty</a:t>
            </a:r>
            <a:endParaRPr lang="en-IN" dirty="0"/>
          </a:p>
        </p:txBody>
      </p:sp>
      <p:sp>
        <p:nvSpPr>
          <p:cNvPr id="6" name="Slide Number Placeholder 5">
            <a:extLst>
              <a:ext uri="{FF2B5EF4-FFF2-40B4-BE49-F238E27FC236}">
                <a16:creationId xmlns:a16="http://schemas.microsoft.com/office/drawing/2014/main" id="{2BE3C1CE-B305-8691-4DDF-52FDA3EEF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50092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33B03A-3065-409B-8535-A7BF5996362A}"/>
              </a:ext>
            </a:extLst>
          </p:cNvPr>
          <p:cNvSpPr>
            <a:spLocks noGrp="1"/>
          </p:cNvSpPr>
          <p:nvPr>
            <p:ph type="body" idx="1"/>
          </p:nvPr>
        </p:nvSpPr>
        <p:spPr/>
        <p:txBody>
          <a:bodyPr/>
          <a:lstStyle/>
          <a:p>
            <a:pPr marL="106680" indent="0">
              <a:buNone/>
            </a:pPr>
            <a:r>
              <a:rPr lang="en-US" sz="2100" b="1" dirty="0"/>
              <a:t>Key Phases:</a:t>
            </a:r>
            <a:endParaRPr lang="en-US" sz="2100" dirty="0"/>
          </a:p>
          <a:p>
            <a:r>
              <a:rPr lang="en-US" sz="1700" dirty="0"/>
              <a:t>Requirement Analysis: Identify and document software needs.</a:t>
            </a:r>
          </a:p>
          <a:p>
            <a:r>
              <a:rPr lang="en-US" sz="1700" dirty="0"/>
              <a:t>Design: Plan the system architecture and components.</a:t>
            </a:r>
          </a:p>
          <a:p>
            <a:r>
              <a:rPr lang="en-US" sz="1700" dirty="0"/>
              <a:t>Implementation: Write and compile the source code.</a:t>
            </a:r>
          </a:p>
          <a:p>
            <a:r>
              <a:rPr lang="en-US" sz="1700" dirty="0"/>
              <a:t>Testing: Verify the software functions correctly.</a:t>
            </a:r>
          </a:p>
          <a:p>
            <a:r>
              <a:rPr lang="en-US" sz="1700" dirty="0"/>
              <a:t>Deployment: Release the software to users.</a:t>
            </a:r>
          </a:p>
          <a:p>
            <a:r>
              <a:rPr lang="en-US" sz="1700" dirty="0"/>
              <a:t>Maintenance: Update and fix software post-deployment.</a:t>
            </a:r>
          </a:p>
          <a:p>
            <a:endParaRPr lang="en-US" sz="1200" dirty="0"/>
          </a:p>
          <a:p>
            <a:pPr marL="106680" indent="0">
              <a:buNone/>
            </a:pPr>
            <a:r>
              <a:rPr lang="en-US" sz="2100" b="1" dirty="0"/>
              <a:t>SDLC Importance:</a:t>
            </a:r>
            <a:endParaRPr lang="en-US" sz="2100" dirty="0"/>
          </a:p>
          <a:p>
            <a:r>
              <a:rPr lang="en-US" sz="1700" dirty="0"/>
              <a:t>Ensures Quality: Maintains high standards through structured phases.</a:t>
            </a:r>
          </a:p>
          <a:p>
            <a:r>
              <a:rPr lang="en-US" sz="1700" dirty="0"/>
              <a:t>Provides Structure: Offers a clear framework for development.</a:t>
            </a:r>
          </a:p>
          <a:p>
            <a:endParaRPr lang="en-US" sz="1700" dirty="0"/>
          </a:p>
        </p:txBody>
      </p:sp>
      <p:sp>
        <p:nvSpPr>
          <p:cNvPr id="3" name="Title 2">
            <a:extLst>
              <a:ext uri="{FF2B5EF4-FFF2-40B4-BE49-F238E27FC236}">
                <a16:creationId xmlns:a16="http://schemas.microsoft.com/office/drawing/2014/main" id="{0599E69A-84E5-4FA4-83C8-FC9205A0BB56}"/>
              </a:ext>
            </a:extLst>
          </p:cNvPr>
          <p:cNvSpPr>
            <a:spLocks noGrp="1"/>
          </p:cNvSpPr>
          <p:nvPr>
            <p:ph type="title"/>
          </p:nvPr>
        </p:nvSpPr>
        <p:spPr/>
        <p:txBody>
          <a:bodyPr/>
          <a:lstStyle/>
          <a:p>
            <a:pPr algn="ctr"/>
            <a:r>
              <a:rPr lang="en-US" sz="3100" dirty="0"/>
              <a:t>Introduction to Software Development Process</a:t>
            </a:r>
            <a:endParaRPr lang="en-IN" sz="3100" dirty="0"/>
          </a:p>
        </p:txBody>
      </p:sp>
      <p:sp>
        <p:nvSpPr>
          <p:cNvPr id="4" name="Date Placeholder 3">
            <a:extLst>
              <a:ext uri="{FF2B5EF4-FFF2-40B4-BE49-F238E27FC236}">
                <a16:creationId xmlns:a16="http://schemas.microsoft.com/office/drawing/2014/main" id="{60198696-4380-4836-A1D5-690FE7C77714}"/>
              </a:ext>
            </a:extLst>
          </p:cNvPr>
          <p:cNvSpPr>
            <a:spLocks noGrp="1"/>
          </p:cNvSpPr>
          <p:nvPr>
            <p:ph type="dt" idx="10"/>
          </p:nvPr>
        </p:nvSpPr>
        <p:spPr/>
        <p:txBody>
          <a:bodyPr/>
          <a:lstStyle/>
          <a:p>
            <a:fld id="{5DF637C5-9A53-4149-B1C6-CECA6607E2C9}" type="datetime1">
              <a:rPr lang="en-US" smtClean="0"/>
              <a:t>7/28/2024</a:t>
            </a:fld>
            <a:endParaRPr lang="en-US"/>
          </a:p>
        </p:txBody>
      </p:sp>
      <p:sp>
        <p:nvSpPr>
          <p:cNvPr id="5" name="Footer Placeholder 4">
            <a:extLst>
              <a:ext uri="{FF2B5EF4-FFF2-40B4-BE49-F238E27FC236}">
                <a16:creationId xmlns:a16="http://schemas.microsoft.com/office/drawing/2014/main" id="{E17571A1-A63D-40F6-95A4-7AE13ACF27D3}"/>
              </a:ext>
            </a:extLst>
          </p:cNvPr>
          <p:cNvSpPr>
            <a:spLocks noGrp="1"/>
          </p:cNvSpPr>
          <p:nvPr>
            <p:ph type="ftr" idx="11"/>
          </p:nvPr>
        </p:nvSpPr>
        <p:spPr/>
        <p:txBody>
          <a:bodyPr/>
          <a:lstStyle/>
          <a:p>
            <a:r>
              <a:rPr lang="en-US"/>
              <a:t>Application Development Practices (24UETES101)  by Souhardya Gayen and Aparupa Chakroborty</a:t>
            </a:r>
          </a:p>
        </p:txBody>
      </p:sp>
      <p:sp>
        <p:nvSpPr>
          <p:cNvPr id="6" name="Slide Number Placeholder 5">
            <a:extLst>
              <a:ext uri="{FF2B5EF4-FFF2-40B4-BE49-F238E27FC236}">
                <a16:creationId xmlns:a16="http://schemas.microsoft.com/office/drawing/2014/main" id="{82EDAE0D-EC9C-4B5D-9827-E295897B63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2B1D16B2-66B7-4B39-B471-882FCBD51171}"/>
              </a:ext>
            </a:extLst>
          </p:cNvPr>
          <p:cNvPicPr>
            <a:picLocks noChangeAspect="1"/>
          </p:cNvPicPr>
          <p:nvPr/>
        </p:nvPicPr>
        <p:blipFill rotWithShape="1">
          <a:blip r:embed="rId2"/>
          <a:srcRect l="13360" r="15928"/>
          <a:stretch/>
        </p:blipFill>
        <p:spPr>
          <a:xfrm>
            <a:off x="6102220" y="1845872"/>
            <a:ext cx="2584581" cy="1933025"/>
          </a:xfrm>
          <a:prstGeom prst="rect">
            <a:avLst/>
          </a:prstGeom>
        </p:spPr>
      </p:pic>
    </p:spTree>
    <p:extLst>
      <p:ext uri="{BB962C8B-B14F-4D97-AF65-F5344CB8AC3E}">
        <p14:creationId xmlns:p14="http://schemas.microsoft.com/office/powerpoint/2010/main" val="526532228"/>
      </p:ext>
    </p:extLst>
  </p:cSld>
  <p:clrMapOvr>
    <a:masterClrMapping/>
  </p:clrMapOvr>
</p:sld>
</file>

<file path=ppt/theme/theme1.xml><?xml version="1.0" encoding="utf-8"?>
<a:theme xmlns:a="http://schemas.openxmlformats.org/drawingml/2006/main" name="Beam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1768</Words>
  <Application>Microsoft Office PowerPoint</Application>
  <PresentationFormat>On-screen Show (4:3)</PresentationFormat>
  <Paragraphs>256</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Caladea</vt:lpstr>
      <vt:lpstr>Calibri</vt:lpstr>
      <vt:lpstr>Beamer</vt:lpstr>
      <vt:lpstr> Application Development Practices (24UETES101)   </vt:lpstr>
      <vt:lpstr> CIA - I</vt:lpstr>
      <vt:lpstr>CIA - II</vt:lpstr>
      <vt:lpstr>Continuous Practical Assessment </vt:lpstr>
      <vt:lpstr>End Semester Practical Examination </vt:lpstr>
      <vt:lpstr>UNIT-1</vt:lpstr>
      <vt:lpstr>Software Development Models</vt:lpstr>
      <vt:lpstr>LEARNING OBJECTIVES</vt:lpstr>
      <vt:lpstr>Introduction to Software Development Process</vt:lpstr>
      <vt:lpstr>Software Engineering Principles</vt:lpstr>
      <vt:lpstr>Requirements Gathering and Analysis</vt:lpstr>
      <vt:lpstr>Overview of Programming Languages</vt:lpstr>
      <vt:lpstr>Traditional Software Development Models</vt:lpstr>
      <vt:lpstr>Agile Software Development</vt:lpstr>
      <vt:lpstr>DevOps Practices</vt:lpstr>
      <vt:lpstr>Comparison of Methodologies</vt:lpstr>
      <vt:lpstr>Important Questions</vt:lpstr>
      <vt:lpstr>Case Study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Networking Fundamentals</dc:title>
  <dc:creator>Chirag</dc:creator>
  <cp:lastModifiedBy>souhardya Gayen</cp:lastModifiedBy>
  <cp:revision>61</cp:revision>
  <dcterms:created xsi:type="dcterms:W3CDTF">2013-06-23T05:10:56Z</dcterms:created>
  <dcterms:modified xsi:type="dcterms:W3CDTF">2024-07-28T13:01:06Z</dcterms:modified>
</cp:coreProperties>
</file>