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8.JPG" ContentType="image/jpeg"/>
  <Override PartName="/ppt/media/image10.JPG" ContentType="image/jpeg"/>
  <Override PartName="/ppt/media/image11.JPG" ContentType="image/jpeg"/>
  <Override PartName="/ppt/media/image12.JPG" ContentType="image/jpeg"/>
  <Override PartName="/ppt/media/image13.JPG" ContentType="image/jpeg"/>
  <Override PartName="/ppt/media/image1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87" r:id="rId11"/>
    <p:sldId id="265" r:id="rId12"/>
    <p:sldId id="266" r:id="rId13"/>
    <p:sldId id="267" r:id="rId14"/>
    <p:sldId id="268" r:id="rId15"/>
    <p:sldId id="269" r:id="rId16"/>
    <p:sldId id="270" r:id="rId17"/>
    <p:sldId id="271" r:id="rId18"/>
    <p:sldId id="272" r:id="rId19"/>
    <p:sldId id="288" r:id="rId20"/>
    <p:sldId id="289" r:id="rId21"/>
    <p:sldId id="273" r:id="rId22"/>
    <p:sldId id="274" r:id="rId23"/>
    <p:sldId id="275" r:id="rId24"/>
    <p:sldId id="276" r:id="rId25"/>
    <p:sldId id="277" r:id="rId26"/>
    <p:sldId id="278" r:id="rId27"/>
    <p:sldId id="279" r:id="rId28"/>
    <p:sldId id="280" r:id="rId29"/>
    <p:sldId id="281" r:id="rId30"/>
    <p:sldId id="290" r:id="rId31"/>
    <p:sldId id="282" r:id="rId32"/>
    <p:sldId id="283" r:id="rId33"/>
    <p:sldId id="284" r:id="rId34"/>
    <p:sldId id="285" r:id="rId35"/>
    <p:sldId id="286" r:id="rId3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(24UETES101)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(24UETES101)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(24UETES101)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7" name="Holder 7"/>
          <p:cNvSpPr>
            <a:spLocks noGrp="1"/>
          </p:cNvSpPr>
          <p:nvPr>
            <p:ph type="sldNum" sz="quarter" idx="7"/>
          </p:nvPr>
        </p:nvSpPr>
        <p:spPr/>
        <p:txBody>
          <a:bodyPr lIns="0" tIns="0" rIns="0" bIns="0"/>
          <a:lstStyle>
            <a:lvl1pPr>
              <a:defRPr sz="1200" b="0"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(24UETES101)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5" name="Holder 5"/>
          <p:cNvSpPr>
            <a:spLocks noGrp="1"/>
          </p:cNvSpPr>
          <p:nvPr>
            <p:ph type="sldNum" sz="quarter" idx="7"/>
          </p:nvPr>
        </p:nvSpPr>
        <p:spPr/>
        <p:txBody>
          <a:bodyPr lIns="0" tIns="0" rIns="0" bIns="0"/>
          <a:lstStyle>
            <a:lvl1pPr>
              <a:defRPr sz="1200" b="0"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0" y="6476999"/>
            <a:ext cx="4572000" cy="381000"/>
          </a:xfrm>
          <a:custGeom>
            <a:avLst/>
            <a:gdLst/>
            <a:ahLst/>
            <a:cxnLst/>
            <a:rect l="l" t="t" r="r" b="b"/>
            <a:pathLst>
              <a:path w="4572000" h="381000">
                <a:moveTo>
                  <a:pt x="4572000" y="0"/>
                </a:moveTo>
                <a:lnTo>
                  <a:pt x="0" y="0"/>
                </a:lnTo>
                <a:lnTo>
                  <a:pt x="0" y="380999"/>
                </a:lnTo>
                <a:lnTo>
                  <a:pt x="4572000" y="380999"/>
                </a:lnTo>
                <a:lnTo>
                  <a:pt x="4572000" y="0"/>
                </a:lnTo>
                <a:close/>
              </a:path>
            </a:pathLst>
          </a:custGeom>
          <a:solidFill>
            <a:srgbClr val="3333B1"/>
          </a:solidFill>
        </p:spPr>
        <p:txBody>
          <a:bodyPr wrap="square" lIns="0" tIns="0" rIns="0" bIns="0" rtlCol="0"/>
          <a:lstStyle/>
          <a:p>
            <a:endParaRPr/>
          </a:p>
        </p:txBody>
      </p:sp>
      <p:sp>
        <p:nvSpPr>
          <p:cNvPr id="17" name="bg object 17"/>
          <p:cNvSpPr/>
          <p:nvPr/>
        </p:nvSpPr>
        <p:spPr>
          <a:xfrm>
            <a:off x="0" y="6476999"/>
            <a:ext cx="4572000" cy="381000"/>
          </a:xfrm>
          <a:custGeom>
            <a:avLst/>
            <a:gdLst/>
            <a:ahLst/>
            <a:cxnLst/>
            <a:rect l="l" t="t" r="r" b="b"/>
            <a:pathLst>
              <a:path w="4572000" h="381000">
                <a:moveTo>
                  <a:pt x="4572000" y="0"/>
                </a:moveTo>
                <a:lnTo>
                  <a:pt x="0" y="0"/>
                </a:lnTo>
                <a:lnTo>
                  <a:pt x="0" y="380999"/>
                </a:lnTo>
                <a:lnTo>
                  <a:pt x="4572000" y="380999"/>
                </a:lnTo>
                <a:lnTo>
                  <a:pt x="4572000" y="0"/>
                </a:lnTo>
                <a:close/>
              </a:path>
            </a:pathLst>
          </a:custGeom>
          <a:solidFill>
            <a:srgbClr val="000000"/>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379459" y="1311899"/>
            <a:ext cx="8441468" cy="2251344"/>
          </a:xfrm>
          <a:prstGeom prst="rect">
            <a:avLst/>
          </a:prstGeom>
        </p:spPr>
      </p:pic>
      <p:sp>
        <p:nvSpPr>
          <p:cNvPr id="19" name="bg object 19"/>
          <p:cNvSpPr/>
          <p:nvPr/>
        </p:nvSpPr>
        <p:spPr>
          <a:xfrm>
            <a:off x="381761" y="1296161"/>
            <a:ext cx="8229600" cy="2057400"/>
          </a:xfrm>
          <a:custGeom>
            <a:avLst/>
            <a:gdLst/>
            <a:ahLst/>
            <a:cxnLst/>
            <a:rect l="l" t="t" r="r" b="b"/>
            <a:pathLst>
              <a:path w="8229600" h="2057400">
                <a:moveTo>
                  <a:pt x="7886700" y="0"/>
                </a:moveTo>
                <a:lnTo>
                  <a:pt x="342912" y="0"/>
                </a:lnTo>
                <a:lnTo>
                  <a:pt x="296382" y="3130"/>
                </a:lnTo>
                <a:lnTo>
                  <a:pt x="251753" y="12250"/>
                </a:lnTo>
                <a:lnTo>
                  <a:pt x="209436" y="26949"/>
                </a:lnTo>
                <a:lnTo>
                  <a:pt x="169839" y="46820"/>
                </a:lnTo>
                <a:lnTo>
                  <a:pt x="133370" y="71454"/>
                </a:lnTo>
                <a:lnTo>
                  <a:pt x="100437" y="100441"/>
                </a:lnTo>
                <a:lnTo>
                  <a:pt x="71451" y="133373"/>
                </a:lnTo>
                <a:lnTo>
                  <a:pt x="46818" y="169841"/>
                </a:lnTo>
                <a:lnTo>
                  <a:pt x="26948" y="209436"/>
                </a:lnTo>
                <a:lnTo>
                  <a:pt x="12249" y="251751"/>
                </a:lnTo>
                <a:lnTo>
                  <a:pt x="3130" y="296375"/>
                </a:lnTo>
                <a:lnTo>
                  <a:pt x="0" y="342900"/>
                </a:lnTo>
                <a:lnTo>
                  <a:pt x="0" y="1714500"/>
                </a:lnTo>
                <a:lnTo>
                  <a:pt x="3130" y="1761024"/>
                </a:lnTo>
                <a:lnTo>
                  <a:pt x="12249" y="1805648"/>
                </a:lnTo>
                <a:lnTo>
                  <a:pt x="26948" y="1847963"/>
                </a:lnTo>
                <a:lnTo>
                  <a:pt x="46818" y="1887558"/>
                </a:lnTo>
                <a:lnTo>
                  <a:pt x="71451" y="1924026"/>
                </a:lnTo>
                <a:lnTo>
                  <a:pt x="100437" y="1956958"/>
                </a:lnTo>
                <a:lnTo>
                  <a:pt x="133370" y="1985945"/>
                </a:lnTo>
                <a:lnTo>
                  <a:pt x="169839" y="2010579"/>
                </a:lnTo>
                <a:lnTo>
                  <a:pt x="209436" y="2030450"/>
                </a:lnTo>
                <a:lnTo>
                  <a:pt x="251753" y="2045149"/>
                </a:lnTo>
                <a:lnTo>
                  <a:pt x="296382" y="2054269"/>
                </a:lnTo>
                <a:lnTo>
                  <a:pt x="342912" y="2057400"/>
                </a:lnTo>
                <a:lnTo>
                  <a:pt x="7886700" y="2057400"/>
                </a:lnTo>
                <a:lnTo>
                  <a:pt x="7933224" y="2054269"/>
                </a:lnTo>
                <a:lnTo>
                  <a:pt x="7977848" y="2045149"/>
                </a:lnTo>
                <a:lnTo>
                  <a:pt x="8020163" y="2030450"/>
                </a:lnTo>
                <a:lnTo>
                  <a:pt x="8059758" y="2010579"/>
                </a:lnTo>
                <a:lnTo>
                  <a:pt x="8096226" y="1985945"/>
                </a:lnTo>
                <a:lnTo>
                  <a:pt x="8129158" y="1956958"/>
                </a:lnTo>
                <a:lnTo>
                  <a:pt x="8158145" y="1924026"/>
                </a:lnTo>
                <a:lnTo>
                  <a:pt x="8182779" y="1887558"/>
                </a:lnTo>
                <a:lnTo>
                  <a:pt x="8202650" y="1847963"/>
                </a:lnTo>
                <a:lnTo>
                  <a:pt x="8217349" y="1805648"/>
                </a:lnTo>
                <a:lnTo>
                  <a:pt x="8226469" y="1761024"/>
                </a:lnTo>
                <a:lnTo>
                  <a:pt x="8229600" y="1714500"/>
                </a:lnTo>
                <a:lnTo>
                  <a:pt x="8229600" y="342900"/>
                </a:lnTo>
                <a:lnTo>
                  <a:pt x="8226469" y="296375"/>
                </a:lnTo>
                <a:lnTo>
                  <a:pt x="8217349" y="251751"/>
                </a:lnTo>
                <a:lnTo>
                  <a:pt x="8202650" y="209436"/>
                </a:lnTo>
                <a:lnTo>
                  <a:pt x="8182779" y="169841"/>
                </a:lnTo>
                <a:lnTo>
                  <a:pt x="8158145" y="133373"/>
                </a:lnTo>
                <a:lnTo>
                  <a:pt x="8129158" y="100441"/>
                </a:lnTo>
                <a:lnTo>
                  <a:pt x="8096226" y="71454"/>
                </a:lnTo>
                <a:lnTo>
                  <a:pt x="8059758" y="46820"/>
                </a:lnTo>
                <a:lnTo>
                  <a:pt x="8020163" y="26949"/>
                </a:lnTo>
                <a:lnTo>
                  <a:pt x="7977848" y="12250"/>
                </a:lnTo>
                <a:lnTo>
                  <a:pt x="7933224" y="3130"/>
                </a:lnTo>
                <a:lnTo>
                  <a:pt x="7886700" y="0"/>
                </a:lnTo>
                <a:close/>
              </a:path>
            </a:pathLst>
          </a:custGeom>
          <a:solidFill>
            <a:srgbClr val="3333B1"/>
          </a:solidFill>
        </p:spPr>
        <p:txBody>
          <a:bodyPr wrap="square" lIns="0" tIns="0" rIns="0" bIns="0" rtlCol="0"/>
          <a:lstStyle/>
          <a:p>
            <a:endParaRPr/>
          </a:p>
        </p:txBody>
      </p:sp>
      <p:sp>
        <p:nvSpPr>
          <p:cNvPr id="20" name="bg object 20"/>
          <p:cNvSpPr/>
          <p:nvPr/>
        </p:nvSpPr>
        <p:spPr>
          <a:xfrm>
            <a:off x="381761" y="1296161"/>
            <a:ext cx="8229600" cy="2057400"/>
          </a:xfrm>
          <a:custGeom>
            <a:avLst/>
            <a:gdLst/>
            <a:ahLst/>
            <a:cxnLst/>
            <a:rect l="l" t="t" r="r" b="b"/>
            <a:pathLst>
              <a:path w="8229600" h="2057400">
                <a:moveTo>
                  <a:pt x="0" y="342900"/>
                </a:moveTo>
                <a:lnTo>
                  <a:pt x="3130" y="296375"/>
                </a:lnTo>
                <a:lnTo>
                  <a:pt x="12249" y="251751"/>
                </a:lnTo>
                <a:lnTo>
                  <a:pt x="26948" y="209436"/>
                </a:lnTo>
                <a:lnTo>
                  <a:pt x="46818" y="169841"/>
                </a:lnTo>
                <a:lnTo>
                  <a:pt x="71451" y="133373"/>
                </a:lnTo>
                <a:lnTo>
                  <a:pt x="100437" y="100441"/>
                </a:lnTo>
                <a:lnTo>
                  <a:pt x="133370" y="71454"/>
                </a:lnTo>
                <a:lnTo>
                  <a:pt x="169839" y="46820"/>
                </a:lnTo>
                <a:lnTo>
                  <a:pt x="209436" y="26949"/>
                </a:lnTo>
                <a:lnTo>
                  <a:pt x="251753" y="12250"/>
                </a:lnTo>
                <a:lnTo>
                  <a:pt x="296382" y="3130"/>
                </a:lnTo>
                <a:lnTo>
                  <a:pt x="342912" y="0"/>
                </a:lnTo>
                <a:lnTo>
                  <a:pt x="7886700" y="0"/>
                </a:lnTo>
                <a:lnTo>
                  <a:pt x="7933224" y="3130"/>
                </a:lnTo>
                <a:lnTo>
                  <a:pt x="7977848" y="12250"/>
                </a:lnTo>
                <a:lnTo>
                  <a:pt x="8020163" y="26949"/>
                </a:lnTo>
                <a:lnTo>
                  <a:pt x="8059758" y="46820"/>
                </a:lnTo>
                <a:lnTo>
                  <a:pt x="8096226" y="71454"/>
                </a:lnTo>
                <a:lnTo>
                  <a:pt x="8129158" y="100441"/>
                </a:lnTo>
                <a:lnTo>
                  <a:pt x="8158145" y="133373"/>
                </a:lnTo>
                <a:lnTo>
                  <a:pt x="8182779" y="169841"/>
                </a:lnTo>
                <a:lnTo>
                  <a:pt x="8202650" y="209436"/>
                </a:lnTo>
                <a:lnTo>
                  <a:pt x="8217349" y="251751"/>
                </a:lnTo>
                <a:lnTo>
                  <a:pt x="8226469" y="296375"/>
                </a:lnTo>
                <a:lnTo>
                  <a:pt x="8229600" y="342900"/>
                </a:lnTo>
                <a:lnTo>
                  <a:pt x="8229600" y="1714500"/>
                </a:lnTo>
                <a:lnTo>
                  <a:pt x="8226469" y="1761024"/>
                </a:lnTo>
                <a:lnTo>
                  <a:pt x="8217349" y="1805648"/>
                </a:lnTo>
                <a:lnTo>
                  <a:pt x="8202650" y="1847963"/>
                </a:lnTo>
                <a:lnTo>
                  <a:pt x="8182779" y="1887558"/>
                </a:lnTo>
                <a:lnTo>
                  <a:pt x="8158145" y="1924026"/>
                </a:lnTo>
                <a:lnTo>
                  <a:pt x="8129158" y="1956958"/>
                </a:lnTo>
                <a:lnTo>
                  <a:pt x="8096226" y="1985945"/>
                </a:lnTo>
                <a:lnTo>
                  <a:pt x="8059758" y="2010579"/>
                </a:lnTo>
                <a:lnTo>
                  <a:pt x="8020163" y="2030450"/>
                </a:lnTo>
                <a:lnTo>
                  <a:pt x="7977848" y="2045149"/>
                </a:lnTo>
                <a:lnTo>
                  <a:pt x="7933224" y="2054269"/>
                </a:lnTo>
                <a:lnTo>
                  <a:pt x="7886700" y="2057400"/>
                </a:lnTo>
                <a:lnTo>
                  <a:pt x="342912" y="2057400"/>
                </a:lnTo>
                <a:lnTo>
                  <a:pt x="296382" y="2054269"/>
                </a:lnTo>
                <a:lnTo>
                  <a:pt x="251753" y="2045149"/>
                </a:lnTo>
                <a:lnTo>
                  <a:pt x="209436" y="2030450"/>
                </a:lnTo>
                <a:lnTo>
                  <a:pt x="169839" y="2010579"/>
                </a:lnTo>
                <a:lnTo>
                  <a:pt x="133370" y="1985945"/>
                </a:lnTo>
                <a:lnTo>
                  <a:pt x="100437" y="1956958"/>
                </a:lnTo>
                <a:lnTo>
                  <a:pt x="71451" y="1924026"/>
                </a:lnTo>
                <a:lnTo>
                  <a:pt x="46818" y="1887558"/>
                </a:lnTo>
                <a:lnTo>
                  <a:pt x="26948" y="1847963"/>
                </a:lnTo>
                <a:lnTo>
                  <a:pt x="12249" y="1805648"/>
                </a:lnTo>
                <a:lnTo>
                  <a:pt x="3130" y="1761024"/>
                </a:lnTo>
                <a:lnTo>
                  <a:pt x="0" y="1714500"/>
                </a:lnTo>
                <a:lnTo>
                  <a:pt x="0" y="342900"/>
                </a:lnTo>
                <a:close/>
              </a:path>
            </a:pathLst>
          </a:custGeom>
          <a:ln w="25400">
            <a:solidFill>
              <a:srgbClr val="3333B1"/>
            </a:solidFill>
          </a:ln>
        </p:spPr>
        <p:txBody>
          <a:bodyPr wrap="square" lIns="0" tIns="0" rIns="0" bIns="0" rtlCol="0"/>
          <a:lstStyle/>
          <a:p>
            <a:endParaRPr/>
          </a:p>
        </p:txBody>
      </p:sp>
      <p:pic>
        <p:nvPicPr>
          <p:cNvPr id="21" name="bg object 21"/>
          <p:cNvPicPr/>
          <p:nvPr/>
        </p:nvPicPr>
        <p:blipFill>
          <a:blip r:embed="rId3" cstate="print"/>
          <a:stretch>
            <a:fillRect/>
          </a:stretch>
        </p:blipFill>
        <p:spPr>
          <a:xfrm>
            <a:off x="451401" y="3694815"/>
            <a:ext cx="2345626" cy="2064106"/>
          </a:xfrm>
          <a:prstGeom prst="rect">
            <a:avLst/>
          </a:prstGeom>
        </p:spPr>
      </p:pic>
      <p:sp>
        <p:nvSpPr>
          <p:cNvPr id="2" name="Holder 2"/>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(24UETES101)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4" name="Holder 4"/>
          <p:cNvSpPr>
            <a:spLocks noGrp="1"/>
          </p:cNvSpPr>
          <p:nvPr>
            <p:ph type="sldNum" sz="quarter" idx="7"/>
          </p:nvPr>
        </p:nvSpPr>
        <p:spPr/>
        <p:txBody>
          <a:bodyPr lIns="0" tIns="0" rIns="0" bIns="0"/>
          <a:lstStyle>
            <a:lvl1pPr>
              <a:defRPr sz="1200" b="0"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0" y="6476999"/>
            <a:ext cx="4572000" cy="381000"/>
          </a:xfrm>
          <a:custGeom>
            <a:avLst/>
            <a:gdLst/>
            <a:ahLst/>
            <a:cxnLst/>
            <a:rect l="l" t="t" r="r" b="b"/>
            <a:pathLst>
              <a:path w="4572000" h="381000">
                <a:moveTo>
                  <a:pt x="4572000" y="0"/>
                </a:moveTo>
                <a:lnTo>
                  <a:pt x="0" y="0"/>
                </a:lnTo>
                <a:lnTo>
                  <a:pt x="0" y="380999"/>
                </a:lnTo>
                <a:lnTo>
                  <a:pt x="4572000" y="380999"/>
                </a:lnTo>
                <a:lnTo>
                  <a:pt x="4572000" y="0"/>
                </a:lnTo>
                <a:close/>
              </a:path>
            </a:pathLst>
          </a:custGeom>
          <a:solidFill>
            <a:srgbClr val="3333B1"/>
          </a:solidFill>
        </p:spPr>
        <p:txBody>
          <a:bodyPr wrap="square" lIns="0" tIns="0" rIns="0" bIns="0" rtlCol="0"/>
          <a:lstStyle/>
          <a:p>
            <a:endParaRPr/>
          </a:p>
        </p:txBody>
      </p:sp>
      <p:sp>
        <p:nvSpPr>
          <p:cNvPr id="17" name="bg object 17"/>
          <p:cNvSpPr/>
          <p:nvPr/>
        </p:nvSpPr>
        <p:spPr>
          <a:xfrm>
            <a:off x="0" y="6476999"/>
            <a:ext cx="4572000" cy="381000"/>
          </a:xfrm>
          <a:custGeom>
            <a:avLst/>
            <a:gdLst/>
            <a:ahLst/>
            <a:cxnLst/>
            <a:rect l="l" t="t" r="r" b="b"/>
            <a:pathLst>
              <a:path w="4572000" h="381000">
                <a:moveTo>
                  <a:pt x="4572000" y="0"/>
                </a:moveTo>
                <a:lnTo>
                  <a:pt x="0" y="0"/>
                </a:lnTo>
                <a:lnTo>
                  <a:pt x="0" y="380999"/>
                </a:lnTo>
                <a:lnTo>
                  <a:pt x="4572000" y="380999"/>
                </a:lnTo>
                <a:lnTo>
                  <a:pt x="4572000" y="0"/>
                </a:lnTo>
                <a:close/>
              </a:path>
            </a:pathLst>
          </a:custGeom>
          <a:solidFill>
            <a:srgbClr val="00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0" y="53243"/>
            <a:ext cx="9143999" cy="836820"/>
          </a:xfrm>
          <a:prstGeom prst="rect">
            <a:avLst/>
          </a:prstGeom>
        </p:spPr>
      </p:pic>
      <p:pic>
        <p:nvPicPr>
          <p:cNvPr id="19" name="bg object 19"/>
          <p:cNvPicPr/>
          <p:nvPr/>
        </p:nvPicPr>
        <p:blipFill>
          <a:blip r:embed="rId8" cstate="print"/>
          <a:stretch>
            <a:fillRect/>
          </a:stretch>
        </p:blipFill>
        <p:spPr>
          <a:xfrm>
            <a:off x="0" y="0"/>
            <a:ext cx="9144000" cy="762000"/>
          </a:xfrm>
          <a:prstGeom prst="rect">
            <a:avLst/>
          </a:prstGeom>
        </p:spPr>
      </p:pic>
      <p:sp>
        <p:nvSpPr>
          <p:cNvPr id="2" name="Holder 2"/>
          <p:cNvSpPr>
            <a:spLocks noGrp="1"/>
          </p:cNvSpPr>
          <p:nvPr>
            <p:ph type="title"/>
          </p:nvPr>
        </p:nvSpPr>
        <p:spPr>
          <a:xfrm>
            <a:off x="78739" y="-3860"/>
            <a:ext cx="8986520" cy="697230"/>
          </a:xfrm>
          <a:prstGeom prst="rect">
            <a:avLst/>
          </a:prstGeom>
        </p:spPr>
        <p:txBody>
          <a:bodyPr wrap="square" lIns="0" tIns="0" rIns="0" bIns="0">
            <a:spAutoFit/>
          </a:bodyPr>
          <a:lstStyle>
            <a:lvl1pPr>
              <a:defRPr sz="4400" b="0" i="0">
                <a:solidFill>
                  <a:schemeClr val="bg1"/>
                </a:solidFill>
                <a:latin typeface="Calibri"/>
                <a:cs typeface="Calibri"/>
              </a:defRPr>
            </a:lvl1pPr>
          </a:lstStyle>
          <a:p>
            <a:endParaRPr/>
          </a:p>
        </p:txBody>
      </p:sp>
      <p:sp>
        <p:nvSpPr>
          <p:cNvPr id="3" name="Holder 3"/>
          <p:cNvSpPr>
            <a:spLocks noGrp="1"/>
          </p:cNvSpPr>
          <p:nvPr>
            <p:ph type="body" idx="1"/>
          </p:nvPr>
        </p:nvSpPr>
        <p:spPr>
          <a:xfrm>
            <a:off x="857250" y="1670050"/>
            <a:ext cx="7651750" cy="27355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651628" y="6601764"/>
            <a:ext cx="3098165" cy="177800"/>
          </a:xfrm>
          <a:prstGeom prst="rect">
            <a:avLst/>
          </a:prstGeom>
        </p:spPr>
        <p:txBody>
          <a:bodyPr wrap="square" lIns="0" tIns="0" rIns="0" bIns="0">
            <a:spAutoFit/>
          </a:bodyPr>
          <a:lstStyle>
            <a:lvl1pPr>
              <a:defRPr sz="1200" b="0" i="0">
                <a:solidFill>
                  <a:schemeClr val="bg1"/>
                </a:solidFill>
                <a:latin typeface="Calibri"/>
                <a:cs typeface="Calibri"/>
              </a:defRPr>
            </a:lvl1p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(24UETES101)</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7/6/2024</a:t>
            </a:fld>
            <a:endParaRPr lang="en-US"/>
          </a:p>
        </p:txBody>
      </p:sp>
      <p:sp>
        <p:nvSpPr>
          <p:cNvPr id="6" name="Holder 6"/>
          <p:cNvSpPr>
            <a:spLocks noGrp="1"/>
          </p:cNvSpPr>
          <p:nvPr>
            <p:ph type="sldNum" sz="quarter" idx="7"/>
          </p:nvPr>
        </p:nvSpPr>
        <p:spPr>
          <a:xfrm>
            <a:off x="8859011" y="6601764"/>
            <a:ext cx="231775" cy="177800"/>
          </a:xfrm>
          <a:prstGeom prst="rect">
            <a:avLst/>
          </a:prstGeom>
        </p:spPr>
        <p:txBody>
          <a:bodyPr wrap="square" lIns="0" tIns="0" rIns="0" bIns="0">
            <a:spAutoFit/>
          </a:bodyPr>
          <a:lstStyle>
            <a:lvl1pPr>
              <a:defRPr sz="1200" b="0" i="0">
                <a:solidFill>
                  <a:schemeClr val="bg1"/>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8eVXTyIZ1H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atlassian.com/agile/kanban" TargetMode="Externa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atlassian.com/agile/kanban" TargetMode="External"/><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about.gitlab.com/topics/ci-cd/"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atlassian.com/agile/kanba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152400"/>
            <a:ext cx="7772399" cy="4719241"/>
          </a:xfrm>
          <a:prstGeom prst="rect">
            <a:avLst/>
          </a:prstGeom>
        </p:spPr>
        <p:txBody>
          <a:bodyPr vert="horz" wrap="square" lIns="0" tIns="12700" rIns="0" bIns="0" rtlCol="0">
            <a:spAutoFit/>
          </a:bodyPr>
          <a:lstStyle/>
          <a:p>
            <a:pPr marL="2540" algn="ctr">
              <a:lnSpc>
                <a:spcPct val="100000"/>
              </a:lnSpc>
              <a:spcBef>
                <a:spcPts val="100"/>
              </a:spcBef>
            </a:pPr>
            <a:r>
              <a:rPr sz="2400" b="1" spc="-5" dirty="0">
                <a:solidFill>
                  <a:srgbClr val="943735"/>
                </a:solidFill>
                <a:latin typeface="Times New Roman"/>
                <a:cs typeface="Times New Roman"/>
              </a:rPr>
              <a:t>Sanjivani</a:t>
            </a:r>
            <a:r>
              <a:rPr sz="2400" b="1" spc="-10" dirty="0">
                <a:solidFill>
                  <a:srgbClr val="943735"/>
                </a:solidFill>
                <a:latin typeface="Times New Roman"/>
                <a:cs typeface="Times New Roman"/>
              </a:rPr>
              <a:t> </a:t>
            </a:r>
            <a:r>
              <a:rPr sz="2400" b="1" spc="-5" dirty="0">
                <a:solidFill>
                  <a:srgbClr val="943735"/>
                </a:solidFill>
                <a:latin typeface="Times New Roman"/>
                <a:cs typeface="Times New Roman"/>
              </a:rPr>
              <a:t>University</a:t>
            </a:r>
            <a:endParaRPr sz="2400" dirty="0">
              <a:latin typeface="Times New Roman"/>
              <a:cs typeface="Times New Roman"/>
            </a:endParaRPr>
          </a:p>
          <a:p>
            <a:pPr marL="12065" marR="5080" indent="1270" algn="ctr">
              <a:lnSpc>
                <a:spcPct val="100000"/>
              </a:lnSpc>
            </a:pPr>
            <a:r>
              <a:rPr sz="2400" b="1" spc="-5" dirty="0">
                <a:solidFill>
                  <a:srgbClr val="943735"/>
                </a:solidFill>
                <a:latin typeface="Times New Roman"/>
                <a:cs typeface="Times New Roman"/>
              </a:rPr>
              <a:t>School</a:t>
            </a:r>
            <a:r>
              <a:rPr sz="2400" b="1" spc="55" dirty="0">
                <a:solidFill>
                  <a:srgbClr val="943735"/>
                </a:solidFill>
                <a:latin typeface="Times New Roman"/>
                <a:cs typeface="Times New Roman"/>
              </a:rPr>
              <a:t> </a:t>
            </a:r>
            <a:r>
              <a:rPr sz="2400" b="1" dirty="0">
                <a:solidFill>
                  <a:srgbClr val="943735"/>
                </a:solidFill>
                <a:latin typeface="Times New Roman"/>
                <a:cs typeface="Times New Roman"/>
              </a:rPr>
              <a:t>of</a:t>
            </a:r>
            <a:r>
              <a:rPr sz="2400" b="1" spc="45" dirty="0">
                <a:solidFill>
                  <a:srgbClr val="943735"/>
                </a:solidFill>
                <a:latin typeface="Times New Roman"/>
                <a:cs typeface="Times New Roman"/>
              </a:rPr>
              <a:t> </a:t>
            </a:r>
            <a:r>
              <a:rPr sz="2400" b="1" spc="-5" dirty="0">
                <a:solidFill>
                  <a:srgbClr val="943735"/>
                </a:solidFill>
                <a:latin typeface="Times New Roman"/>
                <a:cs typeface="Times New Roman"/>
              </a:rPr>
              <a:t>Engineering</a:t>
            </a:r>
            <a:r>
              <a:rPr sz="2400" b="1" spc="45" dirty="0">
                <a:solidFill>
                  <a:srgbClr val="943735"/>
                </a:solidFill>
                <a:latin typeface="Times New Roman"/>
                <a:cs typeface="Times New Roman"/>
              </a:rPr>
              <a:t> </a:t>
            </a:r>
            <a:r>
              <a:rPr sz="2400" b="1" spc="-5" dirty="0">
                <a:solidFill>
                  <a:srgbClr val="943735"/>
                </a:solidFill>
                <a:latin typeface="Times New Roman"/>
                <a:cs typeface="Times New Roman"/>
              </a:rPr>
              <a:t>and</a:t>
            </a:r>
            <a:r>
              <a:rPr sz="2400" b="1" spc="60" dirty="0">
                <a:solidFill>
                  <a:srgbClr val="943735"/>
                </a:solidFill>
                <a:latin typeface="Times New Roman"/>
                <a:cs typeface="Times New Roman"/>
              </a:rPr>
              <a:t> </a:t>
            </a:r>
            <a:r>
              <a:rPr sz="2400" b="1" dirty="0">
                <a:solidFill>
                  <a:srgbClr val="943735"/>
                </a:solidFill>
                <a:latin typeface="Times New Roman"/>
                <a:cs typeface="Times New Roman"/>
              </a:rPr>
              <a:t>Technology </a:t>
            </a:r>
            <a:r>
              <a:rPr sz="2400" b="1" spc="5" dirty="0">
                <a:solidFill>
                  <a:srgbClr val="943735"/>
                </a:solidFill>
                <a:latin typeface="Times New Roman"/>
                <a:cs typeface="Times New Roman"/>
              </a:rPr>
              <a:t> </a:t>
            </a:r>
            <a:r>
              <a:rPr lang="en-US" sz="2400" b="1" spc="5" dirty="0" smtClean="0">
                <a:solidFill>
                  <a:srgbClr val="943735"/>
                </a:solidFill>
                <a:latin typeface="Times New Roman"/>
                <a:cs typeface="Times New Roman"/>
              </a:rPr>
              <a:t>               </a:t>
            </a:r>
            <a:r>
              <a:rPr sz="2400" b="1" dirty="0" smtClean="0">
                <a:solidFill>
                  <a:srgbClr val="943735"/>
                </a:solidFill>
                <a:latin typeface="Times New Roman"/>
                <a:cs typeface="Times New Roman"/>
              </a:rPr>
              <a:t>Department</a:t>
            </a:r>
            <a:r>
              <a:rPr sz="2400" b="1" spc="-25" dirty="0" smtClean="0">
                <a:solidFill>
                  <a:srgbClr val="943735"/>
                </a:solidFill>
                <a:latin typeface="Times New Roman"/>
                <a:cs typeface="Times New Roman"/>
              </a:rPr>
              <a:t> </a:t>
            </a:r>
            <a:r>
              <a:rPr sz="2400" b="1" dirty="0">
                <a:solidFill>
                  <a:srgbClr val="943735"/>
                </a:solidFill>
                <a:latin typeface="Times New Roman"/>
                <a:cs typeface="Times New Roman"/>
              </a:rPr>
              <a:t>of</a:t>
            </a:r>
            <a:r>
              <a:rPr sz="2400" b="1" spc="-10" dirty="0">
                <a:solidFill>
                  <a:srgbClr val="943735"/>
                </a:solidFill>
                <a:latin typeface="Times New Roman"/>
                <a:cs typeface="Times New Roman"/>
              </a:rPr>
              <a:t> </a:t>
            </a:r>
            <a:r>
              <a:rPr sz="2400" b="1" spc="-5" dirty="0">
                <a:solidFill>
                  <a:srgbClr val="943735"/>
                </a:solidFill>
                <a:latin typeface="Times New Roman"/>
                <a:cs typeface="Times New Roman"/>
              </a:rPr>
              <a:t>Computer</a:t>
            </a:r>
            <a:r>
              <a:rPr sz="2400" b="1" spc="-10" dirty="0">
                <a:solidFill>
                  <a:srgbClr val="943735"/>
                </a:solidFill>
                <a:latin typeface="Times New Roman"/>
                <a:cs typeface="Times New Roman"/>
              </a:rPr>
              <a:t> </a:t>
            </a:r>
            <a:r>
              <a:rPr sz="2400" b="1" dirty="0">
                <a:solidFill>
                  <a:srgbClr val="943735"/>
                </a:solidFill>
                <a:latin typeface="Times New Roman"/>
                <a:cs typeface="Times New Roman"/>
              </a:rPr>
              <a:t>Science</a:t>
            </a:r>
            <a:r>
              <a:rPr sz="2400" b="1" spc="-35" dirty="0">
                <a:solidFill>
                  <a:srgbClr val="943735"/>
                </a:solidFill>
                <a:latin typeface="Times New Roman"/>
                <a:cs typeface="Times New Roman"/>
              </a:rPr>
              <a:t> </a:t>
            </a:r>
            <a:r>
              <a:rPr sz="2400" b="1" dirty="0">
                <a:solidFill>
                  <a:srgbClr val="943735"/>
                </a:solidFill>
                <a:latin typeface="Times New Roman"/>
                <a:cs typeface="Times New Roman"/>
              </a:rPr>
              <a:t>and</a:t>
            </a:r>
            <a:r>
              <a:rPr sz="2400" b="1" spc="-10" dirty="0">
                <a:solidFill>
                  <a:srgbClr val="943735"/>
                </a:solidFill>
                <a:latin typeface="Times New Roman"/>
                <a:cs typeface="Times New Roman"/>
              </a:rPr>
              <a:t> </a:t>
            </a:r>
            <a:r>
              <a:rPr sz="2400" b="1" dirty="0" smtClean="0">
                <a:solidFill>
                  <a:srgbClr val="943735"/>
                </a:solidFill>
                <a:latin typeface="Times New Roman"/>
                <a:cs typeface="Times New Roman"/>
              </a:rPr>
              <a:t>Engineering</a:t>
            </a:r>
            <a:r>
              <a:rPr lang="en-US" sz="2400" b="1" dirty="0" smtClean="0">
                <a:solidFill>
                  <a:srgbClr val="943735"/>
                </a:solidFill>
                <a:latin typeface="Times New Roman"/>
                <a:cs typeface="Times New Roman"/>
              </a:rPr>
              <a:t> (AIML)</a:t>
            </a:r>
            <a:endParaRPr sz="2400" dirty="0">
              <a:latin typeface="Times New Roman"/>
              <a:cs typeface="Times New Roman"/>
            </a:endParaRPr>
          </a:p>
          <a:p>
            <a:pPr marL="10160" algn="ctr">
              <a:lnSpc>
                <a:spcPct val="100000"/>
              </a:lnSpc>
              <a:spcBef>
                <a:spcPts val="375"/>
              </a:spcBef>
            </a:pPr>
            <a:r>
              <a:rPr sz="3600" dirty="0">
                <a:solidFill>
                  <a:srgbClr val="FFFFFF"/>
                </a:solidFill>
                <a:latin typeface="Calibri"/>
                <a:cs typeface="Calibri"/>
              </a:rPr>
              <a:t>Application</a:t>
            </a:r>
            <a:r>
              <a:rPr sz="3600" spc="-50" dirty="0">
                <a:solidFill>
                  <a:srgbClr val="FFFFFF"/>
                </a:solidFill>
                <a:latin typeface="Calibri"/>
                <a:cs typeface="Calibri"/>
              </a:rPr>
              <a:t> </a:t>
            </a:r>
            <a:r>
              <a:rPr sz="3600" dirty="0">
                <a:solidFill>
                  <a:srgbClr val="FFFFFF"/>
                </a:solidFill>
                <a:latin typeface="Calibri"/>
                <a:cs typeface="Calibri"/>
              </a:rPr>
              <a:t>Development</a:t>
            </a:r>
            <a:r>
              <a:rPr sz="3600" spc="-50" dirty="0">
                <a:solidFill>
                  <a:srgbClr val="FFFFFF"/>
                </a:solidFill>
                <a:latin typeface="Calibri"/>
                <a:cs typeface="Calibri"/>
              </a:rPr>
              <a:t> </a:t>
            </a:r>
            <a:r>
              <a:rPr sz="3600" dirty="0">
                <a:solidFill>
                  <a:srgbClr val="FFFFFF"/>
                </a:solidFill>
                <a:latin typeface="Calibri"/>
                <a:cs typeface="Calibri"/>
              </a:rPr>
              <a:t>Practices</a:t>
            </a:r>
            <a:endParaRPr sz="3600" dirty="0">
              <a:latin typeface="Calibri"/>
              <a:cs typeface="Calibri"/>
            </a:endParaRPr>
          </a:p>
          <a:p>
            <a:pPr algn="ctr">
              <a:lnSpc>
                <a:spcPts val="2845"/>
              </a:lnSpc>
              <a:spcBef>
                <a:spcPts val="70"/>
              </a:spcBef>
            </a:pPr>
            <a:r>
              <a:rPr sz="2400" spc="-10" dirty="0">
                <a:solidFill>
                  <a:srgbClr val="FFFFFF"/>
                </a:solidFill>
                <a:latin typeface="Calibri"/>
                <a:cs typeface="Calibri"/>
              </a:rPr>
              <a:t>(</a:t>
            </a:r>
            <a:r>
              <a:rPr sz="2400" spc="-10" dirty="0" smtClean="0">
                <a:solidFill>
                  <a:srgbClr val="FFFFFF"/>
                </a:solidFill>
                <a:latin typeface="Calibri"/>
                <a:cs typeface="Calibri"/>
              </a:rPr>
              <a:t>24U</a:t>
            </a:r>
            <a:r>
              <a:rPr lang="en-US" sz="2400" spc="-10" dirty="0" smtClean="0">
                <a:solidFill>
                  <a:srgbClr val="FFFFFF"/>
                </a:solidFill>
                <a:latin typeface="Calibri"/>
                <a:cs typeface="Calibri"/>
              </a:rPr>
              <a:t>MLES</a:t>
            </a:r>
            <a:r>
              <a:rPr sz="2400" spc="-10" dirty="0" smtClean="0">
                <a:solidFill>
                  <a:srgbClr val="FFFFFF"/>
                </a:solidFill>
                <a:latin typeface="Calibri"/>
                <a:cs typeface="Calibri"/>
              </a:rPr>
              <a:t>101</a:t>
            </a:r>
            <a:r>
              <a:rPr sz="2400" spc="-10" dirty="0">
                <a:solidFill>
                  <a:srgbClr val="FFFFFF"/>
                </a:solidFill>
                <a:latin typeface="Calibri"/>
                <a:cs typeface="Calibri"/>
              </a:rPr>
              <a:t>)</a:t>
            </a:r>
            <a:endParaRPr sz="2400" dirty="0">
              <a:latin typeface="Calibri"/>
              <a:cs typeface="Calibri"/>
            </a:endParaRPr>
          </a:p>
          <a:p>
            <a:pPr marL="1905" algn="ctr">
              <a:lnSpc>
                <a:spcPts val="4285"/>
              </a:lnSpc>
            </a:pPr>
            <a:r>
              <a:rPr sz="3600" dirty="0">
                <a:solidFill>
                  <a:srgbClr val="FFFFFF"/>
                </a:solidFill>
                <a:latin typeface="Calibri"/>
                <a:cs typeface="Calibri"/>
              </a:rPr>
              <a:t>Unit</a:t>
            </a:r>
            <a:r>
              <a:rPr sz="3600" spc="-65" dirty="0">
                <a:solidFill>
                  <a:srgbClr val="FFFFFF"/>
                </a:solidFill>
                <a:latin typeface="Calibri"/>
                <a:cs typeface="Calibri"/>
              </a:rPr>
              <a:t> </a:t>
            </a:r>
            <a:r>
              <a:rPr sz="3600" dirty="0">
                <a:solidFill>
                  <a:srgbClr val="FFFFFF"/>
                </a:solidFill>
                <a:latin typeface="Calibri"/>
                <a:cs typeface="Calibri"/>
              </a:rPr>
              <a:t>-1</a:t>
            </a:r>
            <a:endParaRPr sz="3600" dirty="0">
              <a:latin typeface="Calibri"/>
              <a:cs typeface="Calibri"/>
            </a:endParaRPr>
          </a:p>
          <a:p>
            <a:pPr algn="ctr">
              <a:lnSpc>
                <a:spcPct val="100000"/>
              </a:lnSpc>
              <a:spcBef>
                <a:spcPts val="5"/>
              </a:spcBef>
            </a:pPr>
            <a:r>
              <a:rPr sz="3600" spc="-5" dirty="0">
                <a:solidFill>
                  <a:srgbClr val="FFFFFF"/>
                </a:solidFill>
                <a:latin typeface="Calibri"/>
                <a:cs typeface="Calibri"/>
              </a:rPr>
              <a:t>Software</a:t>
            </a:r>
            <a:r>
              <a:rPr sz="3600" spc="-40" dirty="0">
                <a:solidFill>
                  <a:srgbClr val="FFFFFF"/>
                </a:solidFill>
                <a:latin typeface="Calibri"/>
                <a:cs typeface="Calibri"/>
              </a:rPr>
              <a:t> </a:t>
            </a:r>
            <a:r>
              <a:rPr sz="3600" spc="-5" dirty="0">
                <a:solidFill>
                  <a:srgbClr val="FFFFFF"/>
                </a:solidFill>
                <a:latin typeface="Calibri"/>
                <a:cs typeface="Calibri"/>
              </a:rPr>
              <a:t>Development</a:t>
            </a:r>
            <a:r>
              <a:rPr sz="3600" spc="-70" dirty="0">
                <a:solidFill>
                  <a:srgbClr val="FFFFFF"/>
                </a:solidFill>
                <a:latin typeface="Calibri"/>
                <a:cs typeface="Calibri"/>
              </a:rPr>
              <a:t> </a:t>
            </a:r>
            <a:r>
              <a:rPr sz="3600" dirty="0">
                <a:solidFill>
                  <a:srgbClr val="FFFFFF"/>
                </a:solidFill>
                <a:latin typeface="Calibri"/>
                <a:cs typeface="Calibri"/>
              </a:rPr>
              <a:t>Model</a:t>
            </a:r>
            <a:endParaRPr sz="3600" dirty="0">
              <a:latin typeface="Calibri"/>
              <a:cs typeface="Calibri"/>
            </a:endParaRPr>
          </a:p>
          <a:p>
            <a:pPr>
              <a:lnSpc>
                <a:spcPct val="100000"/>
              </a:lnSpc>
              <a:spcBef>
                <a:spcPts val="45"/>
              </a:spcBef>
            </a:pPr>
            <a:endParaRPr sz="5050" dirty="0">
              <a:latin typeface="Calibri"/>
              <a:cs typeface="Calibri"/>
            </a:endParaRPr>
          </a:p>
          <a:p>
            <a:pPr marL="2583815">
              <a:lnSpc>
                <a:spcPct val="100000"/>
              </a:lnSpc>
            </a:pPr>
            <a:r>
              <a:rPr sz="2400" dirty="0">
                <a:latin typeface="Arial MT"/>
                <a:cs typeface="Arial MT"/>
              </a:rPr>
              <a:t>By,</a:t>
            </a:r>
          </a:p>
          <a:p>
            <a:pPr marL="2583815">
              <a:lnSpc>
                <a:spcPct val="100000"/>
              </a:lnSpc>
            </a:pPr>
            <a:r>
              <a:rPr lang="en-US" sz="2400" spc="-5" dirty="0" smtClean="0">
                <a:latin typeface="Arial MT"/>
                <a:cs typeface="Arial MT"/>
              </a:rPr>
              <a:t>Mr. </a:t>
            </a:r>
            <a:r>
              <a:rPr lang="en-US" sz="2400" spc="-5" dirty="0" err="1" smtClean="0">
                <a:latin typeface="Arial MT"/>
                <a:cs typeface="Arial MT"/>
              </a:rPr>
              <a:t>Yogesh</a:t>
            </a:r>
            <a:r>
              <a:rPr lang="en-US" sz="2400" spc="-5" dirty="0" smtClean="0">
                <a:latin typeface="Arial MT"/>
                <a:cs typeface="Arial MT"/>
              </a:rPr>
              <a:t> </a:t>
            </a:r>
            <a:r>
              <a:rPr lang="en-US" sz="2400" spc="-5" dirty="0" err="1" smtClean="0">
                <a:latin typeface="Arial MT"/>
                <a:cs typeface="Arial MT"/>
              </a:rPr>
              <a:t>Sopan</a:t>
            </a:r>
            <a:r>
              <a:rPr lang="en-US" sz="2400" spc="-5" dirty="0" smtClean="0">
                <a:latin typeface="Arial MT"/>
                <a:cs typeface="Arial MT"/>
              </a:rPr>
              <a:t> </a:t>
            </a:r>
            <a:r>
              <a:rPr lang="en-US" sz="2400" spc="-5" dirty="0" err="1" smtClean="0">
                <a:latin typeface="Arial MT"/>
                <a:cs typeface="Arial MT"/>
              </a:rPr>
              <a:t>Modhe</a:t>
            </a:r>
            <a:endParaRPr sz="2400" dirty="0">
              <a:latin typeface="Arial MT"/>
              <a:cs typeface="Arial M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3750310" cy="697230"/>
          </a:xfrm>
          <a:prstGeom prst="rect">
            <a:avLst/>
          </a:prstGeom>
        </p:spPr>
        <p:txBody>
          <a:bodyPr vert="horz" wrap="square" lIns="0" tIns="13335" rIns="0" bIns="0" rtlCol="0">
            <a:spAutoFit/>
          </a:bodyPr>
          <a:lstStyle/>
          <a:p>
            <a:pPr marL="12700">
              <a:lnSpc>
                <a:spcPct val="100000"/>
              </a:lnSpc>
              <a:spcBef>
                <a:spcPts val="105"/>
              </a:spcBef>
            </a:pPr>
            <a:r>
              <a:rPr dirty="0"/>
              <a:t>Waterfall</a:t>
            </a:r>
            <a:r>
              <a:rPr spc="-70" dirty="0"/>
              <a:t> </a:t>
            </a:r>
            <a:r>
              <a:rPr dirty="0"/>
              <a:t>Model</a:t>
            </a:r>
          </a:p>
        </p:txBody>
      </p:sp>
      <p:sp>
        <p:nvSpPr>
          <p:cNvPr id="4" name="object 4"/>
          <p:cNvSpPr txBox="1"/>
          <p:nvPr/>
        </p:nvSpPr>
        <p:spPr>
          <a:xfrm>
            <a:off x="3794504" y="5721502"/>
            <a:ext cx="1996695" cy="22890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Fig.</a:t>
            </a:r>
            <a:r>
              <a:rPr sz="1400" spc="-35" dirty="0">
                <a:latin typeface="Arial MT"/>
                <a:cs typeface="Arial MT"/>
              </a:rPr>
              <a:t> </a:t>
            </a:r>
            <a:r>
              <a:rPr sz="1400" dirty="0" smtClean="0">
                <a:latin typeface="Arial MT"/>
                <a:cs typeface="Arial MT"/>
              </a:rPr>
              <a:t>3</a:t>
            </a:r>
            <a:r>
              <a:rPr lang="en-US" sz="1400" dirty="0" smtClean="0">
                <a:latin typeface="Arial MT"/>
                <a:cs typeface="Arial MT"/>
              </a:rPr>
              <a:t>.1</a:t>
            </a:r>
            <a:r>
              <a:rPr sz="1400" spc="-30" dirty="0" smtClean="0">
                <a:latin typeface="Arial MT"/>
                <a:cs typeface="Arial MT"/>
              </a:rPr>
              <a:t> </a:t>
            </a:r>
            <a:r>
              <a:rPr sz="1400" dirty="0">
                <a:latin typeface="Arial MT"/>
                <a:cs typeface="Arial MT"/>
              </a:rPr>
              <a:t>Waterfall</a:t>
            </a:r>
            <a:r>
              <a:rPr sz="1400" spc="-50" dirty="0">
                <a:latin typeface="Arial MT"/>
                <a:cs typeface="Arial MT"/>
              </a:rPr>
              <a:t> </a:t>
            </a:r>
            <a:r>
              <a:rPr sz="1400" spc="-5" dirty="0">
                <a:latin typeface="Arial MT"/>
                <a:cs typeface="Arial MT"/>
              </a:rPr>
              <a:t>Model</a:t>
            </a:r>
            <a:endParaRPr sz="1400" dirty="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45643"/>
            <a:ext cx="8020811" cy="4775859"/>
          </a:xfrm>
          <a:prstGeom prst="rect">
            <a:avLst/>
          </a:prstGeom>
        </p:spPr>
      </p:pic>
    </p:spTree>
    <p:extLst>
      <p:ext uri="{BB962C8B-B14F-4D97-AF65-F5344CB8AC3E}">
        <p14:creationId xmlns:p14="http://schemas.microsoft.com/office/powerpoint/2010/main" val="1250693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3801110" cy="697230"/>
          </a:xfrm>
          <a:prstGeom prst="rect">
            <a:avLst/>
          </a:prstGeom>
        </p:spPr>
        <p:txBody>
          <a:bodyPr vert="horz" wrap="square" lIns="0" tIns="13335" rIns="0" bIns="0" rtlCol="0">
            <a:spAutoFit/>
          </a:bodyPr>
          <a:lstStyle/>
          <a:p>
            <a:pPr marL="12700">
              <a:lnSpc>
                <a:spcPct val="100000"/>
              </a:lnSpc>
              <a:spcBef>
                <a:spcPts val="105"/>
              </a:spcBef>
            </a:pPr>
            <a:r>
              <a:rPr dirty="0"/>
              <a:t>V-Shaped</a:t>
            </a:r>
            <a:r>
              <a:rPr spc="-70" dirty="0"/>
              <a:t> </a:t>
            </a:r>
            <a:r>
              <a:rPr dirty="0"/>
              <a:t>Model</a:t>
            </a:r>
          </a:p>
        </p:txBody>
      </p:sp>
      <p:pic>
        <p:nvPicPr>
          <p:cNvPr id="3" name="object 3"/>
          <p:cNvPicPr/>
          <p:nvPr/>
        </p:nvPicPr>
        <p:blipFill>
          <a:blip r:embed="rId2" cstate="print"/>
          <a:stretch>
            <a:fillRect/>
          </a:stretch>
        </p:blipFill>
        <p:spPr>
          <a:xfrm>
            <a:off x="947927" y="1217675"/>
            <a:ext cx="7248144" cy="3819144"/>
          </a:xfrm>
          <a:prstGeom prst="rect">
            <a:avLst/>
          </a:prstGeom>
        </p:spPr>
      </p:pic>
      <p:sp>
        <p:nvSpPr>
          <p:cNvPr id="4" name="object 4"/>
          <p:cNvSpPr txBox="1"/>
          <p:nvPr/>
        </p:nvSpPr>
        <p:spPr>
          <a:xfrm>
            <a:off x="3694557" y="5260085"/>
            <a:ext cx="1840864"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Fig.</a:t>
            </a:r>
            <a:r>
              <a:rPr sz="1400" spc="-35" dirty="0">
                <a:latin typeface="Arial MT"/>
                <a:cs typeface="Arial MT"/>
              </a:rPr>
              <a:t> </a:t>
            </a:r>
            <a:r>
              <a:rPr sz="1400" dirty="0">
                <a:latin typeface="Arial MT"/>
                <a:cs typeface="Arial MT"/>
              </a:rPr>
              <a:t>4</a:t>
            </a:r>
            <a:r>
              <a:rPr sz="1400" spc="-30" dirty="0">
                <a:latin typeface="Arial MT"/>
                <a:cs typeface="Arial MT"/>
              </a:rPr>
              <a:t> </a:t>
            </a:r>
            <a:r>
              <a:rPr sz="1400" dirty="0">
                <a:latin typeface="Arial MT"/>
                <a:cs typeface="Arial MT"/>
              </a:rPr>
              <a:t>V-Shaped</a:t>
            </a:r>
            <a:r>
              <a:rPr sz="1400" spc="-55" dirty="0">
                <a:latin typeface="Arial MT"/>
                <a:cs typeface="Arial MT"/>
              </a:rPr>
              <a:t> </a:t>
            </a:r>
            <a:r>
              <a:rPr sz="1400" dirty="0">
                <a:latin typeface="Arial MT"/>
                <a:cs typeface="Arial MT"/>
              </a:rPr>
              <a:t>Model</a:t>
            </a:r>
            <a:endParaRPr sz="140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4719"/>
            <a:ext cx="8381365" cy="574675"/>
          </a:xfrm>
          <a:prstGeom prst="rect">
            <a:avLst/>
          </a:prstGeom>
        </p:spPr>
        <p:txBody>
          <a:bodyPr vert="horz" wrap="square" lIns="0" tIns="12700" rIns="0" bIns="0" rtlCol="0">
            <a:spAutoFit/>
          </a:bodyPr>
          <a:lstStyle/>
          <a:p>
            <a:pPr marL="12700">
              <a:lnSpc>
                <a:spcPct val="100000"/>
              </a:lnSpc>
              <a:spcBef>
                <a:spcPts val="100"/>
              </a:spcBef>
            </a:pPr>
            <a:r>
              <a:rPr sz="3600" dirty="0"/>
              <a:t>Rapid</a:t>
            </a:r>
            <a:r>
              <a:rPr sz="3600" spc="-40" dirty="0"/>
              <a:t> </a:t>
            </a:r>
            <a:r>
              <a:rPr sz="3600" dirty="0"/>
              <a:t>Application</a:t>
            </a:r>
            <a:r>
              <a:rPr sz="3600" spc="-45" dirty="0"/>
              <a:t> </a:t>
            </a:r>
            <a:r>
              <a:rPr sz="3600" spc="-5" dirty="0"/>
              <a:t>Development</a:t>
            </a:r>
            <a:r>
              <a:rPr sz="3600" spc="-55" dirty="0"/>
              <a:t> </a:t>
            </a:r>
            <a:r>
              <a:rPr sz="3600" spc="-5" dirty="0"/>
              <a:t>(RAD)</a:t>
            </a:r>
            <a:r>
              <a:rPr sz="3600" spc="-30" dirty="0"/>
              <a:t> </a:t>
            </a:r>
            <a:r>
              <a:rPr sz="3600" dirty="0"/>
              <a:t>Model</a:t>
            </a:r>
            <a:endParaRPr sz="3600"/>
          </a:p>
        </p:txBody>
      </p:sp>
      <p:sp>
        <p:nvSpPr>
          <p:cNvPr id="4" name="object 4"/>
          <p:cNvSpPr txBox="1"/>
          <p:nvPr/>
        </p:nvSpPr>
        <p:spPr>
          <a:xfrm>
            <a:off x="3886200" y="6096000"/>
            <a:ext cx="142748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Fig.</a:t>
            </a:r>
            <a:r>
              <a:rPr sz="1400" spc="-40" dirty="0">
                <a:latin typeface="Arial MT"/>
                <a:cs typeface="Arial MT"/>
              </a:rPr>
              <a:t> </a:t>
            </a:r>
            <a:r>
              <a:rPr sz="1400" dirty="0">
                <a:latin typeface="Arial MT"/>
                <a:cs typeface="Arial MT"/>
              </a:rPr>
              <a:t>5</a:t>
            </a:r>
            <a:r>
              <a:rPr sz="1400" spc="-30" dirty="0">
                <a:latin typeface="Arial MT"/>
                <a:cs typeface="Arial MT"/>
              </a:rPr>
              <a:t> </a:t>
            </a:r>
            <a:r>
              <a:rPr sz="1400" spc="-5" dirty="0">
                <a:latin typeface="Arial MT"/>
                <a:cs typeface="Arial MT"/>
              </a:rPr>
              <a:t>RAD</a:t>
            </a:r>
            <a:r>
              <a:rPr sz="1400" spc="-25" dirty="0">
                <a:latin typeface="Arial MT"/>
                <a:cs typeface="Arial MT"/>
              </a:rPr>
              <a:t> </a:t>
            </a:r>
            <a:r>
              <a:rPr sz="1400" dirty="0">
                <a:latin typeface="Arial MT"/>
                <a:cs typeface="Arial MT"/>
              </a:rPr>
              <a:t>Model</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05763"/>
            <a:ext cx="7393304" cy="519023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897" y="821994"/>
            <a:ext cx="8754114" cy="2598147"/>
          </a:xfrm>
          <a:prstGeom prst="rect">
            <a:avLst/>
          </a:prstGeom>
        </p:spPr>
        <p:txBody>
          <a:bodyPr vert="horz" wrap="square" lIns="0" tIns="12700" rIns="0" bIns="0" rtlCol="0">
            <a:spAutoFit/>
          </a:bodyPr>
          <a:lstStyle/>
          <a:p>
            <a:pPr marL="363220" marR="5080" indent="-351155" algn="just">
              <a:lnSpc>
                <a:spcPct val="100000"/>
              </a:lnSpc>
              <a:spcBef>
                <a:spcPts val="100"/>
              </a:spcBef>
              <a:buSzPct val="79166"/>
              <a:buChar char="•"/>
              <a:tabLst>
                <a:tab pos="363855" algn="l"/>
              </a:tabLst>
            </a:pPr>
            <a:r>
              <a:rPr lang="en-US" sz="2400" b="1" dirty="0"/>
              <a:t>Situation in which prototyping model is applicable</a:t>
            </a:r>
            <a:r>
              <a:rPr lang="en-US" sz="2400" dirty="0"/>
              <a:t>: Often, a customer defines a set of general objectives for software, but does not identify detailed requirements for functions and features. In other cases, the developer may be unsure of the efficiency of an algorithm, the adaptability of an operating system, or the form that human-machine interaction should take. In these, and many other situations, a prototyping paradigm may offer the best approach. </a:t>
            </a:r>
            <a:endParaRPr sz="24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3" name="object 3"/>
          <p:cNvSpPr txBox="1">
            <a:spLocks noGrp="1"/>
          </p:cNvSpPr>
          <p:nvPr>
            <p:ph type="title"/>
          </p:nvPr>
        </p:nvSpPr>
        <p:spPr>
          <a:xfrm>
            <a:off x="78739" y="0"/>
            <a:ext cx="3905885" cy="697230"/>
          </a:xfrm>
          <a:prstGeom prst="rect">
            <a:avLst/>
          </a:prstGeom>
        </p:spPr>
        <p:txBody>
          <a:bodyPr vert="horz" wrap="square" lIns="0" tIns="13335" rIns="0" bIns="0" rtlCol="0">
            <a:spAutoFit/>
          </a:bodyPr>
          <a:lstStyle/>
          <a:p>
            <a:pPr marL="12700">
              <a:lnSpc>
                <a:spcPct val="100000"/>
              </a:lnSpc>
              <a:spcBef>
                <a:spcPts val="105"/>
              </a:spcBef>
            </a:pPr>
            <a:r>
              <a:rPr dirty="0"/>
              <a:t>Prototype</a:t>
            </a:r>
            <a:r>
              <a:rPr spc="-55" dirty="0"/>
              <a:t> </a:t>
            </a:r>
            <a:r>
              <a:rPr dirty="0"/>
              <a:t>Model</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420141"/>
            <a:ext cx="6019800" cy="298065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2894965" cy="697230"/>
          </a:xfrm>
          <a:prstGeom prst="rect">
            <a:avLst/>
          </a:prstGeom>
        </p:spPr>
        <p:txBody>
          <a:bodyPr vert="horz" wrap="square" lIns="0" tIns="13335" rIns="0" bIns="0" rtlCol="0">
            <a:spAutoFit/>
          </a:bodyPr>
          <a:lstStyle/>
          <a:p>
            <a:pPr marL="12700">
              <a:lnSpc>
                <a:spcPct val="100000"/>
              </a:lnSpc>
              <a:spcBef>
                <a:spcPts val="105"/>
              </a:spcBef>
            </a:pPr>
            <a:r>
              <a:rPr spc="-5" dirty="0"/>
              <a:t>Spiral</a:t>
            </a:r>
            <a:r>
              <a:rPr spc="-75" dirty="0"/>
              <a:t> </a:t>
            </a:r>
            <a:r>
              <a:rPr dirty="0"/>
              <a:t>Model</a:t>
            </a:r>
          </a:p>
        </p:txBody>
      </p:sp>
      <p:sp>
        <p:nvSpPr>
          <p:cNvPr id="4" name="object 4"/>
          <p:cNvSpPr txBox="1"/>
          <p:nvPr/>
        </p:nvSpPr>
        <p:spPr>
          <a:xfrm>
            <a:off x="3897248" y="5981978"/>
            <a:ext cx="1508760"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Fig.</a:t>
            </a:r>
            <a:r>
              <a:rPr sz="1400" spc="-40" dirty="0">
                <a:latin typeface="Arial MT"/>
                <a:cs typeface="Arial MT"/>
              </a:rPr>
              <a:t> </a:t>
            </a:r>
            <a:r>
              <a:rPr sz="1400" dirty="0">
                <a:latin typeface="Arial MT"/>
                <a:cs typeface="Arial MT"/>
              </a:rPr>
              <a:t>6</a:t>
            </a:r>
            <a:r>
              <a:rPr sz="1400" spc="-25" dirty="0">
                <a:latin typeface="Arial MT"/>
                <a:cs typeface="Arial MT"/>
              </a:rPr>
              <a:t> </a:t>
            </a:r>
            <a:r>
              <a:rPr sz="1400" dirty="0">
                <a:latin typeface="Arial MT"/>
                <a:cs typeface="Arial MT"/>
              </a:rPr>
              <a:t>Spiral</a:t>
            </a:r>
            <a:r>
              <a:rPr sz="1400" spc="-35" dirty="0">
                <a:latin typeface="Arial MT"/>
                <a:cs typeface="Arial MT"/>
              </a:rPr>
              <a:t> </a:t>
            </a:r>
            <a:r>
              <a:rPr sz="1400" dirty="0">
                <a:latin typeface="Arial MT"/>
                <a:cs typeface="Arial MT"/>
              </a:rPr>
              <a:t>Model</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1" y="914400"/>
            <a:ext cx="6934200" cy="506757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956119"/>
            <a:ext cx="8121650" cy="1854835"/>
          </a:xfrm>
          <a:prstGeom prst="rect">
            <a:avLst/>
          </a:prstGeom>
        </p:spPr>
        <p:txBody>
          <a:bodyPr vert="horz" wrap="square" lIns="0" tIns="12700" rIns="0" bIns="0" rtlCol="0">
            <a:spAutoFit/>
          </a:bodyPr>
          <a:lstStyle/>
          <a:p>
            <a:pPr marL="363220" marR="5080" indent="-351155" algn="just">
              <a:lnSpc>
                <a:spcPct val="100000"/>
              </a:lnSpc>
              <a:spcBef>
                <a:spcPts val="100"/>
              </a:spcBef>
              <a:buSzPct val="79166"/>
              <a:buChar char="•"/>
              <a:tabLst>
                <a:tab pos="363855" algn="l"/>
              </a:tabLst>
            </a:pPr>
            <a:r>
              <a:rPr sz="2400" spc="-5" dirty="0">
                <a:latin typeface="Calibri"/>
                <a:cs typeface="Calibri"/>
              </a:rPr>
              <a:t>The </a:t>
            </a:r>
            <a:r>
              <a:rPr sz="2400" dirty="0">
                <a:latin typeface="Calibri"/>
                <a:cs typeface="Calibri"/>
              </a:rPr>
              <a:t>incremental model allows </a:t>
            </a:r>
            <a:r>
              <a:rPr sz="2400" spc="-5" dirty="0">
                <a:latin typeface="Calibri"/>
                <a:cs typeface="Calibri"/>
              </a:rPr>
              <a:t>stakeholders </a:t>
            </a:r>
            <a:r>
              <a:rPr sz="2400" dirty="0">
                <a:latin typeface="Calibri"/>
                <a:cs typeface="Calibri"/>
              </a:rPr>
              <a:t>and </a:t>
            </a:r>
            <a:r>
              <a:rPr sz="2400" spc="-5" dirty="0">
                <a:latin typeface="Calibri"/>
                <a:cs typeface="Calibri"/>
              </a:rPr>
              <a:t>developers </a:t>
            </a:r>
            <a:r>
              <a:rPr sz="2400" spc="10" dirty="0">
                <a:latin typeface="Calibri"/>
                <a:cs typeface="Calibri"/>
              </a:rPr>
              <a:t>to </a:t>
            </a:r>
            <a:r>
              <a:rPr sz="2400" spc="-530" dirty="0">
                <a:latin typeface="Calibri"/>
                <a:cs typeface="Calibri"/>
              </a:rPr>
              <a:t> </a:t>
            </a:r>
            <a:r>
              <a:rPr sz="2400" dirty="0">
                <a:latin typeface="Calibri"/>
                <a:cs typeface="Calibri"/>
              </a:rPr>
              <a:t>check </a:t>
            </a:r>
            <a:r>
              <a:rPr sz="2400" spc="-5" dirty="0">
                <a:latin typeface="Calibri"/>
                <a:cs typeface="Calibri"/>
              </a:rPr>
              <a:t>results using </a:t>
            </a:r>
            <a:r>
              <a:rPr sz="2400" dirty="0">
                <a:latin typeface="Calibri"/>
                <a:cs typeface="Calibri"/>
              </a:rPr>
              <a:t>the </a:t>
            </a:r>
            <a:r>
              <a:rPr sz="2400" spc="-5" dirty="0">
                <a:latin typeface="Calibri"/>
                <a:cs typeface="Calibri"/>
              </a:rPr>
              <a:t>first </a:t>
            </a:r>
            <a:r>
              <a:rPr sz="2400" dirty="0">
                <a:latin typeface="Calibri"/>
                <a:cs typeface="Calibri"/>
              </a:rPr>
              <a:t>increment. </a:t>
            </a:r>
            <a:r>
              <a:rPr sz="2400" spc="-5" dirty="0">
                <a:latin typeface="Calibri"/>
                <a:cs typeface="Calibri"/>
              </a:rPr>
              <a:t>The developer</a:t>
            </a:r>
            <a:r>
              <a:rPr sz="2400" dirty="0">
                <a:latin typeface="Calibri"/>
                <a:cs typeface="Calibri"/>
              </a:rPr>
              <a:t> </a:t>
            </a:r>
            <a:r>
              <a:rPr sz="2400" spc="-5" dirty="0">
                <a:latin typeface="Calibri"/>
                <a:cs typeface="Calibri"/>
              </a:rPr>
              <a:t>only </a:t>
            </a:r>
            <a:r>
              <a:rPr sz="2400" dirty="0">
                <a:latin typeface="Calibri"/>
                <a:cs typeface="Calibri"/>
              </a:rPr>
              <a:t> </a:t>
            </a:r>
            <a:r>
              <a:rPr sz="2400" spc="-5" dirty="0">
                <a:latin typeface="Calibri"/>
                <a:cs typeface="Calibri"/>
              </a:rPr>
              <a:t>focuses</a:t>
            </a:r>
            <a:r>
              <a:rPr sz="2400" dirty="0">
                <a:latin typeface="Calibri"/>
                <a:cs typeface="Calibri"/>
              </a:rPr>
              <a:t> </a:t>
            </a:r>
            <a:r>
              <a:rPr sz="2400" spc="-5" dirty="0">
                <a:latin typeface="Calibri"/>
                <a:cs typeface="Calibri"/>
              </a:rPr>
              <a:t>on</a:t>
            </a:r>
            <a:r>
              <a:rPr sz="2400" dirty="0">
                <a:latin typeface="Calibri"/>
                <a:cs typeface="Calibri"/>
              </a:rPr>
              <a:t> a</a:t>
            </a:r>
            <a:r>
              <a:rPr sz="2400" spc="5" dirty="0">
                <a:latin typeface="Calibri"/>
                <a:cs typeface="Calibri"/>
              </a:rPr>
              <a:t> </a:t>
            </a:r>
            <a:r>
              <a:rPr sz="2400" dirty="0">
                <a:latin typeface="Calibri"/>
                <a:cs typeface="Calibri"/>
              </a:rPr>
              <a:t>clear</a:t>
            </a:r>
            <a:r>
              <a:rPr sz="2400" spc="5" dirty="0">
                <a:latin typeface="Calibri"/>
                <a:cs typeface="Calibri"/>
              </a:rPr>
              <a:t> </a:t>
            </a:r>
            <a:r>
              <a:rPr sz="2400" spc="-5" dirty="0">
                <a:latin typeface="Calibri"/>
                <a:cs typeface="Calibri"/>
              </a:rPr>
              <a:t>and</a:t>
            </a:r>
            <a:r>
              <a:rPr sz="2400" dirty="0">
                <a:latin typeface="Calibri"/>
                <a:cs typeface="Calibri"/>
              </a:rPr>
              <a:t> </a:t>
            </a:r>
            <a:r>
              <a:rPr sz="2400" spc="-5" dirty="0">
                <a:latin typeface="Calibri"/>
                <a:cs typeface="Calibri"/>
              </a:rPr>
              <a:t>complete</a:t>
            </a:r>
            <a:r>
              <a:rPr sz="2400" dirty="0">
                <a:latin typeface="Calibri"/>
                <a:cs typeface="Calibri"/>
              </a:rPr>
              <a:t> </a:t>
            </a:r>
            <a:r>
              <a:rPr sz="2400" spc="-5" dirty="0">
                <a:latin typeface="Calibri"/>
                <a:cs typeface="Calibri"/>
              </a:rPr>
              <a:t>definition</a:t>
            </a:r>
            <a:r>
              <a:rPr sz="2400" dirty="0">
                <a:latin typeface="Calibri"/>
                <a:cs typeface="Calibri"/>
              </a:rPr>
              <a:t> </a:t>
            </a:r>
            <a:r>
              <a:rPr sz="2400" spc="-5" dirty="0">
                <a:latin typeface="Calibri"/>
                <a:cs typeface="Calibri"/>
              </a:rPr>
              <a:t>of</a:t>
            </a:r>
            <a:r>
              <a:rPr sz="2400" dirty="0">
                <a:latin typeface="Calibri"/>
                <a:cs typeface="Calibri"/>
              </a:rPr>
              <a:t> the</a:t>
            </a:r>
            <a:r>
              <a:rPr sz="2400" spc="540" dirty="0">
                <a:latin typeface="Calibri"/>
                <a:cs typeface="Calibri"/>
              </a:rPr>
              <a:t> </a:t>
            </a:r>
            <a:r>
              <a:rPr sz="2400" spc="-5" dirty="0">
                <a:latin typeface="Calibri"/>
                <a:cs typeface="Calibri"/>
              </a:rPr>
              <a:t>whole </a:t>
            </a:r>
            <a:r>
              <a:rPr sz="2400" dirty="0">
                <a:latin typeface="Calibri"/>
                <a:cs typeface="Calibri"/>
              </a:rPr>
              <a:t> </a:t>
            </a:r>
            <a:r>
              <a:rPr sz="2400" spc="-5" dirty="0">
                <a:latin typeface="Calibri"/>
                <a:cs typeface="Calibri"/>
              </a:rPr>
              <a:t>system before </a:t>
            </a:r>
            <a:r>
              <a:rPr sz="2400" dirty="0">
                <a:latin typeface="Calibri"/>
                <a:cs typeface="Calibri"/>
              </a:rPr>
              <a:t>you </a:t>
            </a:r>
            <a:r>
              <a:rPr sz="2400" spc="-5" dirty="0">
                <a:latin typeface="Calibri"/>
                <a:cs typeface="Calibri"/>
              </a:rPr>
              <a:t>start. The Model </a:t>
            </a:r>
            <a:r>
              <a:rPr sz="2400" dirty="0">
                <a:latin typeface="Calibri"/>
                <a:cs typeface="Calibri"/>
              </a:rPr>
              <a:t>is great </a:t>
            </a:r>
            <a:r>
              <a:rPr sz="2400" spc="-5" dirty="0">
                <a:latin typeface="Calibri"/>
                <a:cs typeface="Calibri"/>
              </a:rPr>
              <a:t>for </a:t>
            </a:r>
            <a:r>
              <a:rPr sz="2400" dirty="0">
                <a:latin typeface="Calibri"/>
                <a:cs typeface="Calibri"/>
              </a:rPr>
              <a:t>a </a:t>
            </a:r>
            <a:r>
              <a:rPr sz="2400" spc="-5" dirty="0">
                <a:latin typeface="Calibri"/>
                <a:cs typeface="Calibri"/>
              </a:rPr>
              <a:t>project with </a:t>
            </a:r>
            <a:r>
              <a:rPr sz="2400" dirty="0">
                <a:latin typeface="Calibri"/>
                <a:cs typeface="Calibri"/>
              </a:rPr>
              <a:t> </a:t>
            </a:r>
            <a:r>
              <a:rPr sz="2400" spc="-5" dirty="0">
                <a:latin typeface="Calibri"/>
                <a:cs typeface="Calibri"/>
              </a:rPr>
              <a:t>loosely</a:t>
            </a:r>
            <a:r>
              <a:rPr sz="2400" dirty="0">
                <a:latin typeface="Calibri"/>
                <a:cs typeface="Calibri"/>
              </a:rPr>
              <a:t> coupled</a:t>
            </a:r>
            <a:r>
              <a:rPr sz="2400" spc="-10" dirty="0">
                <a:latin typeface="Calibri"/>
                <a:cs typeface="Calibri"/>
              </a:rPr>
              <a:t> </a:t>
            </a:r>
            <a:r>
              <a:rPr sz="2400" spc="-5" dirty="0">
                <a:latin typeface="Calibri"/>
                <a:cs typeface="Calibri"/>
              </a:rPr>
              <a:t>parts</a:t>
            </a:r>
            <a:r>
              <a:rPr sz="2400" dirty="0">
                <a:latin typeface="Calibri"/>
                <a:cs typeface="Calibri"/>
              </a:rPr>
              <a:t> and</a:t>
            </a:r>
            <a:r>
              <a:rPr sz="2400" spc="-5" dirty="0">
                <a:latin typeface="Calibri"/>
                <a:cs typeface="Calibri"/>
              </a:rPr>
              <a:t> projects</a:t>
            </a:r>
            <a:r>
              <a:rPr sz="2400" spc="-25" dirty="0">
                <a:latin typeface="Calibri"/>
                <a:cs typeface="Calibri"/>
              </a:rPr>
              <a:t> </a:t>
            </a:r>
            <a:r>
              <a:rPr sz="2400" dirty="0">
                <a:latin typeface="Calibri"/>
                <a:cs typeface="Calibri"/>
              </a:rPr>
              <a:t>with</a:t>
            </a:r>
            <a:r>
              <a:rPr sz="2400" spc="-15" dirty="0">
                <a:latin typeface="Calibri"/>
                <a:cs typeface="Calibri"/>
              </a:rPr>
              <a:t> </a:t>
            </a:r>
            <a:r>
              <a:rPr sz="2400" dirty="0">
                <a:latin typeface="Calibri"/>
                <a:cs typeface="Calibri"/>
              </a:rPr>
              <a:t>exact,</a:t>
            </a:r>
            <a:r>
              <a:rPr sz="2400" spc="-25" dirty="0">
                <a:latin typeface="Calibri"/>
                <a:cs typeface="Calibri"/>
              </a:rPr>
              <a:t> </a:t>
            </a:r>
            <a:r>
              <a:rPr sz="2400" spc="-5" dirty="0">
                <a:latin typeface="Calibri"/>
                <a:cs typeface="Calibri"/>
              </a:rPr>
              <a:t>precise</a:t>
            </a:r>
            <a:r>
              <a:rPr sz="2400" dirty="0">
                <a:latin typeface="Calibri"/>
                <a:cs typeface="Calibri"/>
              </a:rPr>
              <a:t> </a:t>
            </a:r>
            <a:r>
              <a:rPr sz="2400" spc="-5" dirty="0">
                <a:latin typeface="Calibri"/>
                <a:cs typeface="Calibri"/>
              </a:rPr>
              <a:t>needs.</a:t>
            </a:r>
            <a:endParaRPr sz="24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3" name="object 3"/>
          <p:cNvSpPr txBox="1">
            <a:spLocks noGrp="1"/>
          </p:cNvSpPr>
          <p:nvPr>
            <p:ph type="title"/>
          </p:nvPr>
        </p:nvSpPr>
        <p:spPr>
          <a:xfrm>
            <a:off x="78739" y="0"/>
            <a:ext cx="7400925" cy="697230"/>
          </a:xfrm>
          <a:prstGeom prst="rect">
            <a:avLst/>
          </a:prstGeom>
        </p:spPr>
        <p:txBody>
          <a:bodyPr vert="horz" wrap="square" lIns="0" tIns="13335" rIns="0" bIns="0" rtlCol="0">
            <a:spAutoFit/>
          </a:bodyPr>
          <a:lstStyle/>
          <a:p>
            <a:pPr marL="12700">
              <a:lnSpc>
                <a:spcPct val="100000"/>
              </a:lnSpc>
              <a:spcBef>
                <a:spcPts val="105"/>
              </a:spcBef>
            </a:pPr>
            <a:r>
              <a:rPr dirty="0"/>
              <a:t>Iterative</a:t>
            </a:r>
            <a:r>
              <a:rPr spc="-10" dirty="0"/>
              <a:t> </a:t>
            </a:r>
            <a:r>
              <a:rPr dirty="0"/>
              <a:t>and</a:t>
            </a:r>
            <a:r>
              <a:rPr spc="-20" dirty="0"/>
              <a:t> </a:t>
            </a:r>
            <a:r>
              <a:rPr dirty="0"/>
              <a:t>Incremental</a:t>
            </a:r>
            <a:r>
              <a:rPr spc="-5" dirty="0"/>
              <a:t> </a:t>
            </a:r>
            <a:r>
              <a:rPr dirty="0"/>
              <a:t>Model</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95601"/>
            <a:ext cx="7696200" cy="357327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091945"/>
            <a:ext cx="8227059" cy="4404360"/>
          </a:xfrm>
          <a:prstGeom prst="rect">
            <a:avLst/>
          </a:prstGeom>
        </p:spPr>
        <p:txBody>
          <a:bodyPr vert="horz" wrap="square" lIns="0" tIns="13335" rIns="0" bIns="0" rtlCol="0">
            <a:spAutoFit/>
          </a:bodyPr>
          <a:lstStyle/>
          <a:p>
            <a:pPr marL="362585" marR="236854" indent="-350520">
              <a:lnSpc>
                <a:spcPct val="100000"/>
              </a:lnSpc>
              <a:spcBef>
                <a:spcPts val="105"/>
              </a:spcBef>
              <a:buSzPct val="95000"/>
              <a:buChar char="•"/>
              <a:tabLst>
                <a:tab pos="362585" algn="l"/>
                <a:tab pos="363220" algn="l"/>
              </a:tabLst>
            </a:pPr>
            <a:r>
              <a:rPr sz="2000" dirty="0">
                <a:latin typeface="Calibri"/>
                <a:cs typeface="Calibri"/>
              </a:rPr>
              <a:t>A </a:t>
            </a:r>
            <a:r>
              <a:rPr sz="2000" spc="-5" dirty="0">
                <a:latin typeface="Calibri"/>
                <a:cs typeface="Calibri"/>
              </a:rPr>
              <a:t>programming </a:t>
            </a:r>
            <a:r>
              <a:rPr sz="2000" dirty="0">
                <a:latin typeface="Calibri"/>
                <a:cs typeface="Calibri"/>
              </a:rPr>
              <a:t>language is a </a:t>
            </a:r>
            <a:r>
              <a:rPr sz="2000" spc="-5" dirty="0">
                <a:latin typeface="Calibri"/>
                <a:cs typeface="Calibri"/>
              </a:rPr>
              <a:t>set of </a:t>
            </a:r>
            <a:r>
              <a:rPr sz="2000" dirty="0">
                <a:latin typeface="Calibri"/>
                <a:cs typeface="Calibri"/>
              </a:rPr>
              <a:t>instructions and </a:t>
            </a:r>
            <a:r>
              <a:rPr sz="2000" spc="-5" dirty="0">
                <a:latin typeface="Calibri"/>
                <a:cs typeface="Calibri"/>
              </a:rPr>
              <a:t>syntax used </a:t>
            </a:r>
            <a:r>
              <a:rPr sz="2000" dirty="0">
                <a:latin typeface="Calibri"/>
                <a:cs typeface="Calibri"/>
              </a:rPr>
              <a:t>to create </a:t>
            </a:r>
            <a:r>
              <a:rPr sz="2000" spc="-440" dirty="0">
                <a:latin typeface="Calibri"/>
                <a:cs typeface="Calibri"/>
              </a:rPr>
              <a:t> </a:t>
            </a:r>
            <a:r>
              <a:rPr sz="2000" spc="-5" dirty="0">
                <a:latin typeface="Calibri"/>
                <a:cs typeface="Calibri"/>
              </a:rPr>
              <a:t>software programs. Some </a:t>
            </a:r>
            <a:r>
              <a:rPr sz="2000" dirty="0">
                <a:latin typeface="Calibri"/>
                <a:cs typeface="Calibri"/>
              </a:rPr>
              <a:t>of the key </a:t>
            </a:r>
            <a:r>
              <a:rPr sz="2000" spc="-5" dirty="0">
                <a:latin typeface="Calibri"/>
                <a:cs typeface="Calibri"/>
              </a:rPr>
              <a:t>features </a:t>
            </a:r>
            <a:r>
              <a:rPr sz="2000" dirty="0">
                <a:latin typeface="Calibri"/>
                <a:cs typeface="Calibri"/>
              </a:rPr>
              <a:t>of </a:t>
            </a:r>
            <a:r>
              <a:rPr sz="2000" spc="-5" dirty="0">
                <a:latin typeface="Calibri"/>
                <a:cs typeface="Calibri"/>
              </a:rPr>
              <a:t>programming </a:t>
            </a:r>
            <a:r>
              <a:rPr sz="2000" dirty="0">
                <a:latin typeface="Calibri"/>
                <a:cs typeface="Calibri"/>
              </a:rPr>
              <a:t>languages </a:t>
            </a:r>
            <a:r>
              <a:rPr sz="2000" spc="5" dirty="0">
                <a:latin typeface="Calibri"/>
                <a:cs typeface="Calibri"/>
              </a:rPr>
              <a:t> </a:t>
            </a:r>
            <a:r>
              <a:rPr sz="2000" dirty="0">
                <a:latin typeface="Calibri"/>
                <a:cs typeface="Calibri"/>
              </a:rPr>
              <a:t>include:</a:t>
            </a:r>
            <a:endParaRPr sz="2000">
              <a:latin typeface="Calibri"/>
              <a:cs typeface="Calibri"/>
            </a:endParaRPr>
          </a:p>
          <a:p>
            <a:pPr marL="820419" lvl="1" indent="-335280">
              <a:lnSpc>
                <a:spcPct val="100000"/>
              </a:lnSpc>
              <a:spcBef>
                <a:spcPts val="630"/>
              </a:spcBef>
              <a:buSzPct val="106250"/>
              <a:buChar char="•"/>
              <a:tabLst>
                <a:tab pos="819785" algn="l"/>
                <a:tab pos="820419" algn="l"/>
              </a:tabLst>
            </a:pPr>
            <a:r>
              <a:rPr sz="1600" spc="-5" dirty="0">
                <a:latin typeface="Calibri"/>
                <a:cs typeface="Calibri"/>
              </a:rPr>
              <a:t>Syntax:</a:t>
            </a:r>
            <a:r>
              <a:rPr sz="1600" spc="-10" dirty="0">
                <a:latin typeface="Calibri"/>
                <a:cs typeface="Calibri"/>
              </a:rPr>
              <a:t> </a:t>
            </a:r>
            <a:r>
              <a:rPr sz="1600" spc="-5" dirty="0">
                <a:latin typeface="Calibri"/>
                <a:cs typeface="Calibri"/>
              </a:rPr>
              <a:t>The</a:t>
            </a:r>
            <a:r>
              <a:rPr sz="1600" dirty="0">
                <a:latin typeface="Calibri"/>
                <a:cs typeface="Calibri"/>
              </a:rPr>
              <a:t> </a:t>
            </a:r>
            <a:r>
              <a:rPr sz="1600" spc="-5" dirty="0">
                <a:latin typeface="Calibri"/>
                <a:cs typeface="Calibri"/>
              </a:rPr>
              <a:t>specific</a:t>
            </a:r>
            <a:r>
              <a:rPr sz="1600" spc="-10" dirty="0">
                <a:latin typeface="Calibri"/>
                <a:cs typeface="Calibri"/>
              </a:rPr>
              <a:t> </a:t>
            </a:r>
            <a:r>
              <a:rPr sz="1600" spc="-5" dirty="0">
                <a:latin typeface="Calibri"/>
                <a:cs typeface="Calibri"/>
              </a:rPr>
              <a:t>rules</a:t>
            </a:r>
            <a:r>
              <a:rPr sz="1600" spc="15" dirty="0">
                <a:latin typeface="Calibri"/>
                <a:cs typeface="Calibri"/>
              </a:rPr>
              <a:t> </a:t>
            </a:r>
            <a:r>
              <a:rPr sz="1600" spc="-5" dirty="0">
                <a:latin typeface="Calibri"/>
                <a:cs typeface="Calibri"/>
              </a:rPr>
              <a:t>and</a:t>
            </a:r>
            <a:r>
              <a:rPr sz="1600" spc="5" dirty="0">
                <a:latin typeface="Calibri"/>
                <a:cs typeface="Calibri"/>
              </a:rPr>
              <a:t> </a:t>
            </a:r>
            <a:r>
              <a:rPr sz="1600" spc="-5" dirty="0">
                <a:latin typeface="Calibri"/>
                <a:cs typeface="Calibri"/>
              </a:rPr>
              <a:t>structure</a:t>
            </a:r>
            <a:r>
              <a:rPr sz="1600" spc="30" dirty="0">
                <a:latin typeface="Calibri"/>
                <a:cs typeface="Calibri"/>
              </a:rPr>
              <a:t> </a:t>
            </a:r>
            <a:r>
              <a:rPr sz="1600" spc="-10" dirty="0">
                <a:latin typeface="Calibri"/>
                <a:cs typeface="Calibri"/>
              </a:rPr>
              <a:t>used</a:t>
            </a:r>
            <a:r>
              <a:rPr sz="1600" dirty="0">
                <a:latin typeface="Calibri"/>
                <a:cs typeface="Calibri"/>
              </a:rPr>
              <a:t> to</a:t>
            </a:r>
            <a:r>
              <a:rPr sz="1600" spc="10" dirty="0">
                <a:latin typeface="Calibri"/>
                <a:cs typeface="Calibri"/>
              </a:rPr>
              <a:t> </a:t>
            </a:r>
            <a:r>
              <a:rPr sz="1600" spc="-5" dirty="0">
                <a:latin typeface="Calibri"/>
                <a:cs typeface="Calibri"/>
              </a:rPr>
              <a:t>write</a:t>
            </a:r>
            <a:r>
              <a:rPr sz="1600" spc="25" dirty="0">
                <a:latin typeface="Calibri"/>
                <a:cs typeface="Calibri"/>
              </a:rPr>
              <a:t> </a:t>
            </a:r>
            <a:r>
              <a:rPr sz="1600" spc="-5" dirty="0">
                <a:latin typeface="Calibri"/>
                <a:cs typeface="Calibri"/>
              </a:rPr>
              <a:t>code</a:t>
            </a:r>
            <a:r>
              <a:rPr sz="1600" spc="5" dirty="0">
                <a:latin typeface="Calibri"/>
                <a:cs typeface="Calibri"/>
              </a:rPr>
              <a:t> </a:t>
            </a:r>
            <a:r>
              <a:rPr sz="1600" dirty="0">
                <a:latin typeface="Calibri"/>
                <a:cs typeface="Calibri"/>
              </a:rPr>
              <a:t>in </a:t>
            </a:r>
            <a:r>
              <a:rPr sz="1600" spc="-5" dirty="0">
                <a:latin typeface="Calibri"/>
                <a:cs typeface="Calibri"/>
              </a:rPr>
              <a:t>a</a:t>
            </a:r>
            <a:r>
              <a:rPr sz="1600" spc="-10" dirty="0">
                <a:latin typeface="Calibri"/>
                <a:cs typeface="Calibri"/>
              </a:rPr>
              <a:t> programming</a:t>
            </a:r>
            <a:r>
              <a:rPr sz="1600" spc="25" dirty="0">
                <a:latin typeface="Calibri"/>
                <a:cs typeface="Calibri"/>
              </a:rPr>
              <a:t> </a:t>
            </a:r>
            <a:r>
              <a:rPr sz="1600" spc="-5" dirty="0">
                <a:latin typeface="Calibri"/>
                <a:cs typeface="Calibri"/>
              </a:rPr>
              <a:t>language.</a:t>
            </a:r>
            <a:endParaRPr sz="1600">
              <a:latin typeface="Calibri"/>
              <a:cs typeface="Calibri"/>
            </a:endParaRPr>
          </a:p>
          <a:p>
            <a:pPr marL="820419" marR="5715" lvl="1" indent="-335280">
              <a:lnSpc>
                <a:spcPct val="100000"/>
              </a:lnSpc>
              <a:spcBef>
                <a:spcPts val="600"/>
              </a:spcBef>
              <a:buSzPct val="106250"/>
              <a:buChar char="•"/>
              <a:tabLst>
                <a:tab pos="819785" algn="l"/>
                <a:tab pos="820419" algn="l"/>
              </a:tabLst>
            </a:pPr>
            <a:r>
              <a:rPr sz="1600" spc="-5" dirty="0">
                <a:latin typeface="Calibri"/>
                <a:cs typeface="Calibri"/>
              </a:rPr>
              <a:t>Data</a:t>
            </a:r>
            <a:r>
              <a:rPr sz="1600" spc="30" dirty="0">
                <a:latin typeface="Calibri"/>
                <a:cs typeface="Calibri"/>
              </a:rPr>
              <a:t> </a:t>
            </a:r>
            <a:r>
              <a:rPr sz="1600" spc="-5" dirty="0">
                <a:latin typeface="Calibri"/>
                <a:cs typeface="Calibri"/>
              </a:rPr>
              <a:t>Types:</a:t>
            </a:r>
            <a:r>
              <a:rPr sz="1600" spc="30" dirty="0">
                <a:latin typeface="Calibri"/>
                <a:cs typeface="Calibri"/>
              </a:rPr>
              <a:t> </a:t>
            </a:r>
            <a:r>
              <a:rPr sz="1600" spc="-5" dirty="0">
                <a:latin typeface="Calibri"/>
                <a:cs typeface="Calibri"/>
              </a:rPr>
              <a:t>The</a:t>
            </a:r>
            <a:r>
              <a:rPr sz="1600" spc="20" dirty="0">
                <a:latin typeface="Calibri"/>
                <a:cs typeface="Calibri"/>
              </a:rPr>
              <a:t> </a:t>
            </a:r>
            <a:r>
              <a:rPr sz="1600" spc="-5" dirty="0">
                <a:latin typeface="Calibri"/>
                <a:cs typeface="Calibri"/>
              </a:rPr>
              <a:t>type</a:t>
            </a:r>
            <a:r>
              <a:rPr sz="1600" spc="35" dirty="0">
                <a:latin typeface="Calibri"/>
                <a:cs typeface="Calibri"/>
              </a:rPr>
              <a:t> </a:t>
            </a:r>
            <a:r>
              <a:rPr sz="1600" spc="-5" dirty="0">
                <a:latin typeface="Calibri"/>
                <a:cs typeface="Calibri"/>
              </a:rPr>
              <a:t>of</a:t>
            </a:r>
            <a:r>
              <a:rPr sz="1600" spc="30" dirty="0">
                <a:latin typeface="Calibri"/>
                <a:cs typeface="Calibri"/>
              </a:rPr>
              <a:t> </a:t>
            </a:r>
            <a:r>
              <a:rPr sz="1600" spc="-5" dirty="0">
                <a:latin typeface="Calibri"/>
                <a:cs typeface="Calibri"/>
              </a:rPr>
              <a:t>values</a:t>
            </a:r>
            <a:r>
              <a:rPr sz="1600" spc="30" dirty="0">
                <a:latin typeface="Calibri"/>
                <a:cs typeface="Calibri"/>
              </a:rPr>
              <a:t> </a:t>
            </a:r>
            <a:r>
              <a:rPr sz="1600" spc="-5" dirty="0">
                <a:latin typeface="Calibri"/>
                <a:cs typeface="Calibri"/>
              </a:rPr>
              <a:t>that</a:t>
            </a:r>
            <a:r>
              <a:rPr sz="1600" spc="35" dirty="0">
                <a:latin typeface="Calibri"/>
                <a:cs typeface="Calibri"/>
              </a:rPr>
              <a:t> </a:t>
            </a:r>
            <a:r>
              <a:rPr sz="1600" spc="-5" dirty="0">
                <a:latin typeface="Calibri"/>
                <a:cs typeface="Calibri"/>
              </a:rPr>
              <a:t>can</a:t>
            </a:r>
            <a:r>
              <a:rPr sz="1600" spc="25" dirty="0">
                <a:latin typeface="Calibri"/>
                <a:cs typeface="Calibri"/>
              </a:rPr>
              <a:t> </a:t>
            </a:r>
            <a:r>
              <a:rPr sz="1600" spc="-5" dirty="0">
                <a:latin typeface="Calibri"/>
                <a:cs typeface="Calibri"/>
              </a:rPr>
              <a:t>be</a:t>
            </a:r>
            <a:r>
              <a:rPr sz="1600" spc="25" dirty="0">
                <a:latin typeface="Calibri"/>
                <a:cs typeface="Calibri"/>
              </a:rPr>
              <a:t> </a:t>
            </a:r>
            <a:r>
              <a:rPr sz="1600" spc="-5" dirty="0">
                <a:latin typeface="Calibri"/>
                <a:cs typeface="Calibri"/>
              </a:rPr>
              <a:t>stored</a:t>
            </a:r>
            <a:r>
              <a:rPr sz="1600" spc="30" dirty="0">
                <a:latin typeface="Calibri"/>
                <a:cs typeface="Calibri"/>
              </a:rPr>
              <a:t> </a:t>
            </a:r>
            <a:r>
              <a:rPr sz="1600" dirty="0">
                <a:latin typeface="Calibri"/>
                <a:cs typeface="Calibri"/>
              </a:rPr>
              <a:t>in</a:t>
            </a:r>
            <a:r>
              <a:rPr sz="1600" spc="25" dirty="0">
                <a:latin typeface="Calibri"/>
                <a:cs typeface="Calibri"/>
              </a:rPr>
              <a:t> </a:t>
            </a:r>
            <a:r>
              <a:rPr sz="1600" spc="-5" dirty="0">
                <a:latin typeface="Calibri"/>
                <a:cs typeface="Calibri"/>
              </a:rPr>
              <a:t>a</a:t>
            </a:r>
            <a:r>
              <a:rPr sz="1600" spc="30" dirty="0">
                <a:latin typeface="Calibri"/>
                <a:cs typeface="Calibri"/>
              </a:rPr>
              <a:t> </a:t>
            </a:r>
            <a:r>
              <a:rPr sz="1600" spc="-5" dirty="0">
                <a:latin typeface="Calibri"/>
                <a:cs typeface="Calibri"/>
              </a:rPr>
              <a:t>program,</a:t>
            </a:r>
            <a:r>
              <a:rPr sz="1600" spc="40" dirty="0">
                <a:latin typeface="Calibri"/>
                <a:cs typeface="Calibri"/>
              </a:rPr>
              <a:t> </a:t>
            </a:r>
            <a:r>
              <a:rPr sz="1600" spc="-5" dirty="0">
                <a:latin typeface="Calibri"/>
                <a:cs typeface="Calibri"/>
              </a:rPr>
              <a:t>such</a:t>
            </a:r>
            <a:r>
              <a:rPr sz="1600" spc="25" dirty="0">
                <a:latin typeface="Calibri"/>
                <a:cs typeface="Calibri"/>
              </a:rPr>
              <a:t> </a:t>
            </a:r>
            <a:r>
              <a:rPr sz="1600" spc="-5" dirty="0">
                <a:latin typeface="Calibri"/>
                <a:cs typeface="Calibri"/>
              </a:rPr>
              <a:t>as</a:t>
            </a:r>
            <a:r>
              <a:rPr sz="1600" spc="25" dirty="0">
                <a:latin typeface="Calibri"/>
                <a:cs typeface="Calibri"/>
              </a:rPr>
              <a:t> </a:t>
            </a:r>
            <a:r>
              <a:rPr sz="1600" spc="-10" dirty="0">
                <a:latin typeface="Calibri"/>
                <a:cs typeface="Calibri"/>
              </a:rPr>
              <a:t>numbers,</a:t>
            </a:r>
            <a:r>
              <a:rPr sz="1600" spc="25" dirty="0">
                <a:latin typeface="Calibri"/>
                <a:cs typeface="Calibri"/>
              </a:rPr>
              <a:t> </a:t>
            </a:r>
            <a:r>
              <a:rPr sz="1600" spc="-5" dirty="0">
                <a:latin typeface="Calibri"/>
                <a:cs typeface="Calibri"/>
              </a:rPr>
              <a:t>strings, </a:t>
            </a:r>
            <a:r>
              <a:rPr sz="1600" spc="-345" dirty="0">
                <a:latin typeface="Calibri"/>
                <a:cs typeface="Calibri"/>
              </a:rPr>
              <a:t> </a:t>
            </a:r>
            <a:r>
              <a:rPr sz="1600" spc="-5" dirty="0">
                <a:latin typeface="Calibri"/>
                <a:cs typeface="Calibri"/>
              </a:rPr>
              <a:t>and</a:t>
            </a:r>
            <a:r>
              <a:rPr sz="1600" spc="-20" dirty="0">
                <a:latin typeface="Calibri"/>
                <a:cs typeface="Calibri"/>
              </a:rPr>
              <a:t> </a:t>
            </a:r>
            <a:r>
              <a:rPr sz="1600" spc="-5" dirty="0">
                <a:latin typeface="Calibri"/>
                <a:cs typeface="Calibri"/>
              </a:rPr>
              <a:t>booleans.</a:t>
            </a:r>
            <a:endParaRPr sz="1600">
              <a:latin typeface="Calibri"/>
              <a:cs typeface="Calibri"/>
            </a:endParaRPr>
          </a:p>
          <a:p>
            <a:pPr marL="820419" lvl="1" indent="-335280">
              <a:lnSpc>
                <a:spcPct val="100000"/>
              </a:lnSpc>
              <a:spcBef>
                <a:spcPts val="600"/>
              </a:spcBef>
              <a:buSzPct val="106250"/>
              <a:buChar char="•"/>
              <a:tabLst>
                <a:tab pos="819785" algn="l"/>
                <a:tab pos="820419" algn="l"/>
              </a:tabLst>
            </a:pPr>
            <a:r>
              <a:rPr sz="1600" spc="-5" dirty="0">
                <a:latin typeface="Calibri"/>
                <a:cs typeface="Calibri"/>
              </a:rPr>
              <a:t>Variables:</a:t>
            </a:r>
            <a:r>
              <a:rPr sz="1600" spc="5" dirty="0">
                <a:latin typeface="Calibri"/>
                <a:cs typeface="Calibri"/>
              </a:rPr>
              <a:t> </a:t>
            </a:r>
            <a:r>
              <a:rPr sz="1600" spc="-5" dirty="0">
                <a:latin typeface="Calibri"/>
                <a:cs typeface="Calibri"/>
              </a:rPr>
              <a:t>Named</a:t>
            </a:r>
            <a:r>
              <a:rPr sz="1600" spc="5" dirty="0">
                <a:latin typeface="Calibri"/>
                <a:cs typeface="Calibri"/>
              </a:rPr>
              <a:t> </a:t>
            </a:r>
            <a:r>
              <a:rPr sz="1600" spc="-10" dirty="0">
                <a:latin typeface="Calibri"/>
                <a:cs typeface="Calibri"/>
              </a:rPr>
              <a:t>memory</a:t>
            </a:r>
            <a:r>
              <a:rPr sz="1600" spc="55" dirty="0">
                <a:latin typeface="Calibri"/>
                <a:cs typeface="Calibri"/>
              </a:rPr>
              <a:t> </a:t>
            </a:r>
            <a:r>
              <a:rPr sz="1600" spc="-5" dirty="0">
                <a:latin typeface="Calibri"/>
                <a:cs typeface="Calibri"/>
              </a:rPr>
              <a:t>locations</a:t>
            </a:r>
            <a:r>
              <a:rPr sz="1600" dirty="0">
                <a:latin typeface="Calibri"/>
                <a:cs typeface="Calibri"/>
              </a:rPr>
              <a:t> </a:t>
            </a:r>
            <a:r>
              <a:rPr sz="1600" spc="-5" dirty="0">
                <a:latin typeface="Calibri"/>
                <a:cs typeface="Calibri"/>
              </a:rPr>
              <a:t>that can</a:t>
            </a:r>
            <a:r>
              <a:rPr sz="1600" spc="5" dirty="0">
                <a:latin typeface="Calibri"/>
                <a:cs typeface="Calibri"/>
              </a:rPr>
              <a:t> </a:t>
            </a:r>
            <a:r>
              <a:rPr sz="1600" spc="-5" dirty="0">
                <a:latin typeface="Calibri"/>
                <a:cs typeface="Calibri"/>
              </a:rPr>
              <a:t>store</a:t>
            </a:r>
            <a:r>
              <a:rPr sz="1600" spc="20" dirty="0">
                <a:latin typeface="Calibri"/>
                <a:cs typeface="Calibri"/>
              </a:rPr>
              <a:t> </a:t>
            </a:r>
            <a:r>
              <a:rPr sz="1600" spc="-5" dirty="0">
                <a:latin typeface="Calibri"/>
                <a:cs typeface="Calibri"/>
              </a:rPr>
              <a:t>values.</a:t>
            </a:r>
            <a:endParaRPr sz="1600">
              <a:latin typeface="Calibri"/>
              <a:cs typeface="Calibri"/>
            </a:endParaRPr>
          </a:p>
          <a:p>
            <a:pPr marL="820419" marR="7620" lvl="1" indent="-335280">
              <a:lnSpc>
                <a:spcPct val="100000"/>
              </a:lnSpc>
              <a:spcBef>
                <a:spcPts val="600"/>
              </a:spcBef>
              <a:buSzPct val="106250"/>
              <a:buChar char="•"/>
              <a:tabLst>
                <a:tab pos="819785" algn="l"/>
                <a:tab pos="820419" algn="l"/>
              </a:tabLst>
            </a:pPr>
            <a:r>
              <a:rPr sz="1600" spc="-5" dirty="0">
                <a:latin typeface="Calibri"/>
                <a:cs typeface="Calibri"/>
              </a:rPr>
              <a:t>Operators:</a:t>
            </a:r>
            <a:r>
              <a:rPr sz="1600" spc="65" dirty="0">
                <a:latin typeface="Calibri"/>
                <a:cs typeface="Calibri"/>
              </a:rPr>
              <a:t> </a:t>
            </a:r>
            <a:r>
              <a:rPr sz="1600" spc="-5" dirty="0">
                <a:latin typeface="Calibri"/>
                <a:cs typeface="Calibri"/>
              </a:rPr>
              <a:t>Symbols</a:t>
            </a:r>
            <a:r>
              <a:rPr sz="1600" spc="70" dirty="0">
                <a:latin typeface="Calibri"/>
                <a:cs typeface="Calibri"/>
              </a:rPr>
              <a:t> </a:t>
            </a:r>
            <a:r>
              <a:rPr sz="1600" spc="-10" dirty="0">
                <a:latin typeface="Calibri"/>
                <a:cs typeface="Calibri"/>
              </a:rPr>
              <a:t>used</a:t>
            </a:r>
            <a:r>
              <a:rPr sz="1600" spc="80" dirty="0">
                <a:latin typeface="Calibri"/>
                <a:cs typeface="Calibri"/>
              </a:rPr>
              <a:t> </a:t>
            </a:r>
            <a:r>
              <a:rPr sz="1600" dirty="0">
                <a:latin typeface="Calibri"/>
                <a:cs typeface="Calibri"/>
              </a:rPr>
              <a:t>to</a:t>
            </a:r>
            <a:r>
              <a:rPr sz="1600" spc="70" dirty="0">
                <a:latin typeface="Calibri"/>
                <a:cs typeface="Calibri"/>
              </a:rPr>
              <a:t> </a:t>
            </a:r>
            <a:r>
              <a:rPr sz="1600" spc="-5" dirty="0">
                <a:latin typeface="Calibri"/>
                <a:cs typeface="Calibri"/>
              </a:rPr>
              <a:t>perform</a:t>
            </a:r>
            <a:r>
              <a:rPr sz="1600" spc="80" dirty="0">
                <a:latin typeface="Calibri"/>
                <a:cs typeface="Calibri"/>
              </a:rPr>
              <a:t> </a:t>
            </a:r>
            <a:r>
              <a:rPr sz="1600" spc="-5" dirty="0">
                <a:latin typeface="Calibri"/>
                <a:cs typeface="Calibri"/>
              </a:rPr>
              <a:t>operations</a:t>
            </a:r>
            <a:r>
              <a:rPr sz="1600" spc="80" dirty="0">
                <a:latin typeface="Calibri"/>
                <a:cs typeface="Calibri"/>
              </a:rPr>
              <a:t> </a:t>
            </a:r>
            <a:r>
              <a:rPr sz="1600" spc="-5" dirty="0">
                <a:latin typeface="Calibri"/>
                <a:cs typeface="Calibri"/>
              </a:rPr>
              <a:t>on</a:t>
            </a:r>
            <a:r>
              <a:rPr sz="1600" spc="75" dirty="0">
                <a:latin typeface="Calibri"/>
                <a:cs typeface="Calibri"/>
              </a:rPr>
              <a:t> </a:t>
            </a:r>
            <a:r>
              <a:rPr sz="1600" spc="-5" dirty="0">
                <a:latin typeface="Calibri"/>
                <a:cs typeface="Calibri"/>
              </a:rPr>
              <a:t>values,</a:t>
            </a:r>
            <a:r>
              <a:rPr sz="1600" spc="70" dirty="0">
                <a:latin typeface="Calibri"/>
                <a:cs typeface="Calibri"/>
              </a:rPr>
              <a:t> </a:t>
            </a:r>
            <a:r>
              <a:rPr sz="1600" spc="-10" dirty="0">
                <a:latin typeface="Calibri"/>
                <a:cs typeface="Calibri"/>
              </a:rPr>
              <a:t>such</a:t>
            </a:r>
            <a:r>
              <a:rPr sz="1600" spc="65" dirty="0">
                <a:latin typeface="Calibri"/>
                <a:cs typeface="Calibri"/>
              </a:rPr>
              <a:t> </a:t>
            </a:r>
            <a:r>
              <a:rPr sz="1600" dirty="0">
                <a:latin typeface="Calibri"/>
                <a:cs typeface="Calibri"/>
              </a:rPr>
              <a:t>as</a:t>
            </a:r>
            <a:r>
              <a:rPr sz="1600" spc="60" dirty="0">
                <a:latin typeface="Calibri"/>
                <a:cs typeface="Calibri"/>
              </a:rPr>
              <a:t> </a:t>
            </a:r>
            <a:r>
              <a:rPr sz="1600" spc="-5" dirty="0">
                <a:latin typeface="Calibri"/>
                <a:cs typeface="Calibri"/>
              </a:rPr>
              <a:t>addition,</a:t>
            </a:r>
            <a:r>
              <a:rPr sz="1600" spc="65" dirty="0">
                <a:latin typeface="Calibri"/>
                <a:cs typeface="Calibri"/>
              </a:rPr>
              <a:t> </a:t>
            </a:r>
            <a:r>
              <a:rPr sz="1600" spc="-5" dirty="0">
                <a:latin typeface="Calibri"/>
                <a:cs typeface="Calibri"/>
              </a:rPr>
              <a:t>subtraction, </a:t>
            </a:r>
            <a:r>
              <a:rPr sz="1600" spc="-345" dirty="0">
                <a:latin typeface="Calibri"/>
                <a:cs typeface="Calibri"/>
              </a:rPr>
              <a:t> </a:t>
            </a:r>
            <a:r>
              <a:rPr sz="1600" spc="-5" dirty="0">
                <a:latin typeface="Calibri"/>
                <a:cs typeface="Calibri"/>
              </a:rPr>
              <a:t>and</a:t>
            </a:r>
            <a:r>
              <a:rPr sz="1600" spc="-20" dirty="0">
                <a:latin typeface="Calibri"/>
                <a:cs typeface="Calibri"/>
              </a:rPr>
              <a:t> </a:t>
            </a:r>
            <a:r>
              <a:rPr sz="1600" spc="-5" dirty="0">
                <a:latin typeface="Calibri"/>
                <a:cs typeface="Calibri"/>
              </a:rPr>
              <a:t>comparison.</a:t>
            </a:r>
            <a:endParaRPr sz="1600">
              <a:latin typeface="Calibri"/>
              <a:cs typeface="Calibri"/>
            </a:endParaRPr>
          </a:p>
          <a:p>
            <a:pPr marL="820419" marR="6350" lvl="1" indent="-335280">
              <a:lnSpc>
                <a:spcPct val="100000"/>
              </a:lnSpc>
              <a:spcBef>
                <a:spcPts val="600"/>
              </a:spcBef>
              <a:buSzPct val="106250"/>
              <a:buChar char="•"/>
              <a:tabLst>
                <a:tab pos="819785" algn="l"/>
                <a:tab pos="820419" algn="l"/>
              </a:tabLst>
            </a:pPr>
            <a:r>
              <a:rPr sz="1600" spc="-5" dirty="0">
                <a:latin typeface="Calibri"/>
                <a:cs typeface="Calibri"/>
              </a:rPr>
              <a:t>Control</a:t>
            </a:r>
            <a:r>
              <a:rPr sz="1600" spc="275" dirty="0">
                <a:latin typeface="Calibri"/>
                <a:cs typeface="Calibri"/>
              </a:rPr>
              <a:t> </a:t>
            </a:r>
            <a:r>
              <a:rPr sz="1600" spc="-5" dirty="0">
                <a:latin typeface="Calibri"/>
                <a:cs typeface="Calibri"/>
              </a:rPr>
              <a:t>Structures:</a:t>
            </a:r>
            <a:r>
              <a:rPr sz="1600" spc="270" dirty="0">
                <a:latin typeface="Calibri"/>
                <a:cs typeface="Calibri"/>
              </a:rPr>
              <a:t> </a:t>
            </a:r>
            <a:r>
              <a:rPr sz="1600" spc="-5" dirty="0">
                <a:latin typeface="Calibri"/>
                <a:cs typeface="Calibri"/>
              </a:rPr>
              <a:t>Statements</a:t>
            </a:r>
            <a:r>
              <a:rPr sz="1600" spc="275" dirty="0">
                <a:latin typeface="Calibri"/>
                <a:cs typeface="Calibri"/>
              </a:rPr>
              <a:t> </a:t>
            </a:r>
            <a:r>
              <a:rPr sz="1600" spc="-5" dirty="0">
                <a:latin typeface="Calibri"/>
                <a:cs typeface="Calibri"/>
              </a:rPr>
              <a:t>used</a:t>
            </a:r>
            <a:r>
              <a:rPr sz="1600" spc="270" dirty="0">
                <a:latin typeface="Calibri"/>
                <a:cs typeface="Calibri"/>
              </a:rPr>
              <a:t> </a:t>
            </a:r>
            <a:r>
              <a:rPr sz="1600" dirty="0">
                <a:latin typeface="Calibri"/>
                <a:cs typeface="Calibri"/>
              </a:rPr>
              <a:t>to</a:t>
            </a:r>
            <a:r>
              <a:rPr sz="1600" spc="275" dirty="0">
                <a:latin typeface="Calibri"/>
                <a:cs typeface="Calibri"/>
              </a:rPr>
              <a:t> </a:t>
            </a:r>
            <a:r>
              <a:rPr sz="1600" spc="-5" dirty="0">
                <a:latin typeface="Calibri"/>
                <a:cs typeface="Calibri"/>
              </a:rPr>
              <a:t>control</a:t>
            </a:r>
            <a:r>
              <a:rPr sz="1600" spc="275" dirty="0">
                <a:latin typeface="Calibri"/>
                <a:cs typeface="Calibri"/>
              </a:rPr>
              <a:t> </a:t>
            </a:r>
            <a:r>
              <a:rPr sz="1600" spc="-5" dirty="0">
                <a:latin typeface="Calibri"/>
                <a:cs typeface="Calibri"/>
              </a:rPr>
              <a:t>the</a:t>
            </a:r>
            <a:r>
              <a:rPr sz="1600" spc="270" dirty="0">
                <a:latin typeface="Calibri"/>
                <a:cs typeface="Calibri"/>
              </a:rPr>
              <a:t> </a:t>
            </a:r>
            <a:r>
              <a:rPr sz="1600" spc="-5" dirty="0">
                <a:latin typeface="Calibri"/>
                <a:cs typeface="Calibri"/>
              </a:rPr>
              <a:t>flow</a:t>
            </a:r>
            <a:r>
              <a:rPr sz="1600" spc="280" dirty="0">
                <a:latin typeface="Calibri"/>
                <a:cs typeface="Calibri"/>
              </a:rPr>
              <a:t> </a:t>
            </a:r>
            <a:r>
              <a:rPr sz="1600" spc="-5" dirty="0">
                <a:latin typeface="Calibri"/>
                <a:cs typeface="Calibri"/>
              </a:rPr>
              <a:t>of</a:t>
            </a:r>
            <a:r>
              <a:rPr sz="1600" spc="270" dirty="0">
                <a:latin typeface="Calibri"/>
                <a:cs typeface="Calibri"/>
              </a:rPr>
              <a:t> </a:t>
            </a:r>
            <a:r>
              <a:rPr sz="1600" spc="-5" dirty="0">
                <a:latin typeface="Calibri"/>
                <a:cs typeface="Calibri"/>
              </a:rPr>
              <a:t>a</a:t>
            </a:r>
            <a:r>
              <a:rPr sz="1600" spc="270" dirty="0">
                <a:latin typeface="Calibri"/>
                <a:cs typeface="Calibri"/>
              </a:rPr>
              <a:t> </a:t>
            </a:r>
            <a:r>
              <a:rPr sz="1600" dirty="0">
                <a:latin typeface="Calibri"/>
                <a:cs typeface="Calibri"/>
              </a:rPr>
              <a:t>program,</a:t>
            </a:r>
            <a:r>
              <a:rPr sz="1600" spc="265" dirty="0">
                <a:latin typeface="Calibri"/>
                <a:cs typeface="Calibri"/>
              </a:rPr>
              <a:t> </a:t>
            </a:r>
            <a:r>
              <a:rPr sz="1600" spc="-10" dirty="0">
                <a:latin typeface="Calibri"/>
                <a:cs typeface="Calibri"/>
              </a:rPr>
              <a:t>such</a:t>
            </a:r>
            <a:r>
              <a:rPr sz="1600" spc="265" dirty="0">
                <a:latin typeface="Calibri"/>
                <a:cs typeface="Calibri"/>
              </a:rPr>
              <a:t> </a:t>
            </a:r>
            <a:r>
              <a:rPr sz="1600" spc="-5" dirty="0">
                <a:latin typeface="Calibri"/>
                <a:cs typeface="Calibri"/>
              </a:rPr>
              <a:t>as</a:t>
            </a:r>
            <a:r>
              <a:rPr sz="1600" spc="270" dirty="0">
                <a:latin typeface="Calibri"/>
                <a:cs typeface="Calibri"/>
              </a:rPr>
              <a:t> </a:t>
            </a:r>
            <a:r>
              <a:rPr sz="1600" dirty="0">
                <a:latin typeface="Calibri"/>
                <a:cs typeface="Calibri"/>
              </a:rPr>
              <a:t>if-else </a:t>
            </a:r>
            <a:r>
              <a:rPr sz="1600" spc="-350" dirty="0">
                <a:latin typeface="Calibri"/>
                <a:cs typeface="Calibri"/>
              </a:rPr>
              <a:t> </a:t>
            </a:r>
            <a:r>
              <a:rPr sz="1600" spc="-5" dirty="0">
                <a:latin typeface="Calibri"/>
                <a:cs typeface="Calibri"/>
              </a:rPr>
              <a:t>statements,</a:t>
            </a:r>
            <a:r>
              <a:rPr sz="1600" spc="10" dirty="0">
                <a:latin typeface="Calibri"/>
                <a:cs typeface="Calibri"/>
              </a:rPr>
              <a:t> </a:t>
            </a:r>
            <a:r>
              <a:rPr sz="1600" spc="-5" dirty="0">
                <a:latin typeface="Calibri"/>
                <a:cs typeface="Calibri"/>
              </a:rPr>
              <a:t>loops,</a:t>
            </a:r>
            <a:r>
              <a:rPr sz="1600" spc="10" dirty="0">
                <a:latin typeface="Calibri"/>
                <a:cs typeface="Calibri"/>
              </a:rPr>
              <a:t> </a:t>
            </a:r>
            <a:r>
              <a:rPr sz="1600" spc="-5" dirty="0">
                <a:latin typeface="Calibri"/>
                <a:cs typeface="Calibri"/>
              </a:rPr>
              <a:t>and</a:t>
            </a:r>
            <a:r>
              <a:rPr sz="1600" dirty="0">
                <a:latin typeface="Calibri"/>
                <a:cs typeface="Calibri"/>
              </a:rPr>
              <a:t> </a:t>
            </a:r>
            <a:r>
              <a:rPr sz="1600" spc="-5" dirty="0">
                <a:latin typeface="Calibri"/>
                <a:cs typeface="Calibri"/>
              </a:rPr>
              <a:t>function calls.</a:t>
            </a:r>
            <a:endParaRPr sz="1600">
              <a:latin typeface="Calibri"/>
              <a:cs typeface="Calibri"/>
            </a:endParaRPr>
          </a:p>
          <a:p>
            <a:pPr marL="820419" lvl="1" indent="-335280">
              <a:lnSpc>
                <a:spcPct val="100000"/>
              </a:lnSpc>
              <a:spcBef>
                <a:spcPts val="600"/>
              </a:spcBef>
              <a:buSzPct val="106250"/>
              <a:buChar char="•"/>
              <a:tabLst>
                <a:tab pos="819785" algn="l"/>
                <a:tab pos="820419" algn="l"/>
              </a:tabLst>
            </a:pPr>
            <a:r>
              <a:rPr sz="1600" spc="-5" dirty="0">
                <a:latin typeface="Calibri"/>
                <a:cs typeface="Calibri"/>
              </a:rPr>
              <a:t>Libraries</a:t>
            </a:r>
            <a:r>
              <a:rPr sz="1600" spc="160" dirty="0">
                <a:latin typeface="Calibri"/>
                <a:cs typeface="Calibri"/>
              </a:rPr>
              <a:t> </a:t>
            </a:r>
            <a:r>
              <a:rPr sz="1600" spc="-5" dirty="0">
                <a:latin typeface="Calibri"/>
                <a:cs typeface="Calibri"/>
              </a:rPr>
              <a:t>and</a:t>
            </a:r>
            <a:r>
              <a:rPr sz="1600" spc="165" dirty="0">
                <a:latin typeface="Calibri"/>
                <a:cs typeface="Calibri"/>
              </a:rPr>
              <a:t> </a:t>
            </a:r>
            <a:r>
              <a:rPr sz="1600" spc="-5" dirty="0">
                <a:latin typeface="Calibri"/>
                <a:cs typeface="Calibri"/>
              </a:rPr>
              <a:t>Frameworks:</a:t>
            </a:r>
            <a:r>
              <a:rPr sz="1600" spc="165" dirty="0">
                <a:latin typeface="Calibri"/>
                <a:cs typeface="Calibri"/>
              </a:rPr>
              <a:t> </a:t>
            </a:r>
            <a:r>
              <a:rPr sz="1600" spc="-5" dirty="0">
                <a:latin typeface="Calibri"/>
                <a:cs typeface="Calibri"/>
              </a:rPr>
              <a:t>Collections</a:t>
            </a:r>
            <a:r>
              <a:rPr sz="1600" spc="175" dirty="0">
                <a:latin typeface="Calibri"/>
                <a:cs typeface="Calibri"/>
              </a:rPr>
              <a:t> </a:t>
            </a:r>
            <a:r>
              <a:rPr sz="1600" spc="-5" dirty="0">
                <a:latin typeface="Calibri"/>
                <a:cs typeface="Calibri"/>
              </a:rPr>
              <a:t>of</a:t>
            </a:r>
            <a:r>
              <a:rPr sz="1600" spc="165" dirty="0">
                <a:latin typeface="Calibri"/>
                <a:cs typeface="Calibri"/>
              </a:rPr>
              <a:t> </a:t>
            </a:r>
            <a:r>
              <a:rPr sz="1600" spc="-5" dirty="0">
                <a:latin typeface="Calibri"/>
                <a:cs typeface="Calibri"/>
              </a:rPr>
              <a:t>pre-written</a:t>
            </a:r>
            <a:r>
              <a:rPr sz="1600" spc="165" dirty="0">
                <a:latin typeface="Calibri"/>
                <a:cs typeface="Calibri"/>
              </a:rPr>
              <a:t> </a:t>
            </a:r>
            <a:r>
              <a:rPr sz="1600" spc="-5" dirty="0">
                <a:latin typeface="Calibri"/>
                <a:cs typeface="Calibri"/>
              </a:rPr>
              <a:t>code</a:t>
            </a:r>
            <a:r>
              <a:rPr sz="1600" spc="160" dirty="0">
                <a:latin typeface="Calibri"/>
                <a:cs typeface="Calibri"/>
              </a:rPr>
              <a:t> </a:t>
            </a:r>
            <a:r>
              <a:rPr sz="1600" spc="-5" dirty="0">
                <a:latin typeface="Calibri"/>
                <a:cs typeface="Calibri"/>
              </a:rPr>
              <a:t>that</a:t>
            </a:r>
            <a:r>
              <a:rPr sz="1600" spc="170" dirty="0">
                <a:latin typeface="Calibri"/>
                <a:cs typeface="Calibri"/>
              </a:rPr>
              <a:t> </a:t>
            </a:r>
            <a:r>
              <a:rPr sz="1600" spc="-5" dirty="0">
                <a:latin typeface="Calibri"/>
                <a:cs typeface="Calibri"/>
              </a:rPr>
              <a:t>can</a:t>
            </a:r>
            <a:r>
              <a:rPr sz="1600" spc="165" dirty="0">
                <a:latin typeface="Calibri"/>
                <a:cs typeface="Calibri"/>
              </a:rPr>
              <a:t> </a:t>
            </a:r>
            <a:r>
              <a:rPr sz="1600" spc="-5" dirty="0">
                <a:latin typeface="Calibri"/>
                <a:cs typeface="Calibri"/>
              </a:rPr>
              <a:t>be</a:t>
            </a:r>
            <a:r>
              <a:rPr sz="1600" spc="160" dirty="0">
                <a:latin typeface="Calibri"/>
                <a:cs typeface="Calibri"/>
              </a:rPr>
              <a:t> </a:t>
            </a:r>
            <a:r>
              <a:rPr sz="1600" spc="-5" dirty="0">
                <a:latin typeface="Calibri"/>
                <a:cs typeface="Calibri"/>
              </a:rPr>
              <a:t>used</a:t>
            </a:r>
            <a:r>
              <a:rPr sz="1600" spc="160" dirty="0">
                <a:latin typeface="Calibri"/>
                <a:cs typeface="Calibri"/>
              </a:rPr>
              <a:t> </a:t>
            </a:r>
            <a:r>
              <a:rPr sz="1600" spc="-5" dirty="0">
                <a:latin typeface="Calibri"/>
                <a:cs typeface="Calibri"/>
              </a:rPr>
              <a:t>to</a:t>
            </a:r>
            <a:r>
              <a:rPr sz="1600" spc="160" dirty="0">
                <a:latin typeface="Calibri"/>
                <a:cs typeface="Calibri"/>
              </a:rPr>
              <a:t> </a:t>
            </a:r>
            <a:r>
              <a:rPr sz="1600" spc="-5" dirty="0">
                <a:latin typeface="Calibri"/>
                <a:cs typeface="Calibri"/>
              </a:rPr>
              <a:t>perform</a:t>
            </a:r>
            <a:endParaRPr sz="1600">
              <a:latin typeface="Calibri"/>
              <a:cs typeface="Calibri"/>
            </a:endParaRPr>
          </a:p>
          <a:p>
            <a:pPr marL="820419">
              <a:lnSpc>
                <a:spcPct val="100000"/>
              </a:lnSpc>
              <a:spcBef>
                <a:spcPts val="5"/>
              </a:spcBef>
            </a:pPr>
            <a:r>
              <a:rPr sz="1600" spc="-5" dirty="0">
                <a:latin typeface="Calibri"/>
                <a:cs typeface="Calibri"/>
              </a:rPr>
              <a:t>common</a:t>
            </a:r>
            <a:r>
              <a:rPr sz="1600" spc="20" dirty="0">
                <a:latin typeface="Calibri"/>
                <a:cs typeface="Calibri"/>
              </a:rPr>
              <a:t> </a:t>
            </a:r>
            <a:r>
              <a:rPr sz="1600" spc="-5" dirty="0">
                <a:latin typeface="Calibri"/>
                <a:cs typeface="Calibri"/>
              </a:rPr>
              <a:t>tasks</a:t>
            </a:r>
            <a:r>
              <a:rPr sz="1600" spc="10" dirty="0">
                <a:latin typeface="Calibri"/>
                <a:cs typeface="Calibri"/>
              </a:rPr>
              <a:t> </a:t>
            </a:r>
            <a:r>
              <a:rPr sz="1600" spc="-5" dirty="0">
                <a:latin typeface="Calibri"/>
                <a:cs typeface="Calibri"/>
              </a:rPr>
              <a:t>and</a:t>
            </a:r>
            <a:r>
              <a:rPr sz="1600" spc="-15" dirty="0">
                <a:latin typeface="Calibri"/>
                <a:cs typeface="Calibri"/>
              </a:rPr>
              <a:t> </a:t>
            </a:r>
            <a:r>
              <a:rPr sz="1600" spc="-10" dirty="0">
                <a:latin typeface="Calibri"/>
                <a:cs typeface="Calibri"/>
              </a:rPr>
              <a:t>speed</a:t>
            </a:r>
            <a:r>
              <a:rPr sz="1600" spc="15" dirty="0">
                <a:latin typeface="Calibri"/>
                <a:cs typeface="Calibri"/>
              </a:rPr>
              <a:t> </a:t>
            </a:r>
            <a:r>
              <a:rPr sz="1600" spc="-5" dirty="0">
                <a:latin typeface="Calibri"/>
                <a:cs typeface="Calibri"/>
              </a:rPr>
              <a:t>up </a:t>
            </a:r>
            <a:r>
              <a:rPr sz="1600" spc="-10" dirty="0">
                <a:latin typeface="Calibri"/>
                <a:cs typeface="Calibri"/>
              </a:rPr>
              <a:t>development.</a:t>
            </a:r>
            <a:endParaRPr sz="1600">
              <a:latin typeface="Calibri"/>
              <a:cs typeface="Calibri"/>
            </a:endParaRPr>
          </a:p>
          <a:p>
            <a:pPr marL="820419" marR="5080" lvl="1" indent="-335280">
              <a:lnSpc>
                <a:spcPct val="100000"/>
              </a:lnSpc>
              <a:spcBef>
                <a:spcPts val="600"/>
              </a:spcBef>
              <a:buSzPct val="106250"/>
              <a:buChar char="•"/>
              <a:tabLst>
                <a:tab pos="819785" algn="l"/>
                <a:tab pos="820419" algn="l"/>
                <a:tab pos="1862455" algn="l"/>
                <a:tab pos="2295525" algn="l"/>
                <a:tab pos="3545840" algn="l"/>
                <a:tab pos="4058920" algn="l"/>
                <a:tab pos="4365625" algn="l"/>
                <a:tab pos="5400675" algn="l"/>
                <a:tab pos="5922010" algn="l"/>
                <a:tab pos="6203950" algn="l"/>
                <a:tab pos="6607809" algn="l"/>
                <a:tab pos="7529830" algn="l"/>
                <a:tab pos="8035925" algn="l"/>
              </a:tabLst>
            </a:pPr>
            <a:r>
              <a:rPr sz="1600" spc="-5" dirty="0">
                <a:latin typeface="Calibri"/>
                <a:cs typeface="Calibri"/>
              </a:rPr>
              <a:t>P</a:t>
            </a:r>
            <a:r>
              <a:rPr sz="1600" dirty="0">
                <a:latin typeface="Calibri"/>
                <a:cs typeface="Calibri"/>
              </a:rPr>
              <a:t>a</a:t>
            </a:r>
            <a:r>
              <a:rPr sz="1600" spc="-10" dirty="0">
                <a:latin typeface="Calibri"/>
                <a:cs typeface="Calibri"/>
              </a:rPr>
              <a:t>r</a:t>
            </a:r>
            <a:r>
              <a:rPr sz="1600" spc="-5" dirty="0">
                <a:latin typeface="Calibri"/>
                <a:cs typeface="Calibri"/>
              </a:rPr>
              <a:t>ad</a:t>
            </a:r>
            <a:r>
              <a:rPr sz="1600" spc="-15" dirty="0">
                <a:latin typeface="Calibri"/>
                <a:cs typeface="Calibri"/>
              </a:rPr>
              <a:t>i</a:t>
            </a:r>
            <a:r>
              <a:rPr sz="1600" spc="-5" dirty="0">
                <a:latin typeface="Calibri"/>
                <a:cs typeface="Calibri"/>
              </a:rPr>
              <a:t>gms:</a:t>
            </a:r>
            <a:r>
              <a:rPr sz="1600" dirty="0">
                <a:latin typeface="Calibri"/>
                <a:cs typeface="Calibri"/>
              </a:rPr>
              <a:t>	</a:t>
            </a:r>
            <a:r>
              <a:rPr sz="1600" spc="-20" dirty="0">
                <a:latin typeface="Calibri"/>
                <a:cs typeface="Calibri"/>
              </a:rPr>
              <a:t>T</a:t>
            </a:r>
            <a:r>
              <a:rPr sz="1600" spc="-10" dirty="0">
                <a:latin typeface="Calibri"/>
                <a:cs typeface="Calibri"/>
              </a:rPr>
              <a:t>h</a:t>
            </a:r>
            <a:r>
              <a:rPr sz="1600" spc="-5" dirty="0">
                <a:latin typeface="Calibri"/>
                <a:cs typeface="Calibri"/>
              </a:rPr>
              <a:t>e</a:t>
            </a:r>
            <a:r>
              <a:rPr sz="1600" dirty="0">
                <a:latin typeface="Calibri"/>
                <a:cs typeface="Calibri"/>
              </a:rPr>
              <a:t>	</a:t>
            </a:r>
            <a:r>
              <a:rPr sz="1600" spc="-10" dirty="0">
                <a:latin typeface="Calibri"/>
                <a:cs typeface="Calibri"/>
              </a:rPr>
              <a:t>pro</a:t>
            </a:r>
            <a:r>
              <a:rPr sz="1600" spc="5" dirty="0">
                <a:latin typeface="Calibri"/>
                <a:cs typeface="Calibri"/>
              </a:rPr>
              <a:t>g</a:t>
            </a:r>
            <a:r>
              <a:rPr sz="1600" spc="-10" dirty="0">
                <a:latin typeface="Calibri"/>
                <a:cs typeface="Calibri"/>
              </a:rPr>
              <a:t>r</a:t>
            </a:r>
            <a:r>
              <a:rPr sz="1600" spc="-5" dirty="0">
                <a:latin typeface="Calibri"/>
                <a:cs typeface="Calibri"/>
              </a:rPr>
              <a:t>amming</a:t>
            </a:r>
            <a:r>
              <a:rPr sz="1600" dirty="0">
                <a:latin typeface="Calibri"/>
                <a:cs typeface="Calibri"/>
              </a:rPr>
              <a:t>	</a:t>
            </a:r>
            <a:r>
              <a:rPr sz="1600" spc="-10" dirty="0">
                <a:latin typeface="Calibri"/>
                <a:cs typeface="Calibri"/>
              </a:rPr>
              <a:t>s</a:t>
            </a:r>
            <a:r>
              <a:rPr sz="1600" spc="-5" dirty="0">
                <a:latin typeface="Calibri"/>
                <a:cs typeface="Calibri"/>
              </a:rPr>
              <a:t>ty</a:t>
            </a:r>
            <a:r>
              <a:rPr sz="1600" spc="-15" dirty="0">
                <a:latin typeface="Calibri"/>
                <a:cs typeface="Calibri"/>
              </a:rPr>
              <a:t>l</a:t>
            </a:r>
            <a:r>
              <a:rPr sz="1600" spc="-5" dirty="0">
                <a:latin typeface="Calibri"/>
                <a:cs typeface="Calibri"/>
              </a:rPr>
              <a:t>e</a:t>
            </a:r>
            <a:r>
              <a:rPr sz="1600" dirty="0">
                <a:latin typeface="Calibri"/>
                <a:cs typeface="Calibri"/>
              </a:rPr>
              <a:t>	</a:t>
            </a:r>
            <a:r>
              <a:rPr sz="1600" spc="5" dirty="0">
                <a:latin typeface="Calibri"/>
                <a:cs typeface="Calibri"/>
              </a:rPr>
              <a:t>o</a:t>
            </a:r>
            <a:r>
              <a:rPr sz="1600" spc="-5" dirty="0">
                <a:latin typeface="Calibri"/>
                <a:cs typeface="Calibri"/>
              </a:rPr>
              <a:t>r</a:t>
            </a:r>
            <a:r>
              <a:rPr sz="1600" dirty="0">
                <a:latin typeface="Calibri"/>
                <a:cs typeface="Calibri"/>
              </a:rPr>
              <a:t>	</a:t>
            </a:r>
            <a:r>
              <a:rPr sz="1600" spc="-10" dirty="0">
                <a:latin typeface="Calibri"/>
                <a:cs typeface="Calibri"/>
              </a:rPr>
              <a:t>ph</a:t>
            </a:r>
            <a:r>
              <a:rPr sz="1600" dirty="0">
                <a:latin typeface="Calibri"/>
                <a:cs typeface="Calibri"/>
              </a:rPr>
              <a:t>i</a:t>
            </a:r>
            <a:r>
              <a:rPr sz="1600" spc="-5" dirty="0">
                <a:latin typeface="Calibri"/>
                <a:cs typeface="Calibri"/>
              </a:rPr>
              <a:t>l</a:t>
            </a:r>
            <a:r>
              <a:rPr sz="1600" spc="-10" dirty="0">
                <a:latin typeface="Calibri"/>
                <a:cs typeface="Calibri"/>
              </a:rPr>
              <a:t>osoph</a:t>
            </a:r>
            <a:r>
              <a:rPr sz="1600" spc="-5" dirty="0">
                <a:latin typeface="Calibri"/>
                <a:cs typeface="Calibri"/>
              </a:rPr>
              <a:t>y</a:t>
            </a:r>
            <a:r>
              <a:rPr sz="1600" dirty="0">
                <a:latin typeface="Calibri"/>
                <a:cs typeface="Calibri"/>
              </a:rPr>
              <a:t>	</a:t>
            </a:r>
            <a:r>
              <a:rPr sz="1600" spc="-10" dirty="0">
                <a:latin typeface="Calibri"/>
                <a:cs typeface="Calibri"/>
              </a:rPr>
              <a:t>use</a:t>
            </a:r>
            <a:r>
              <a:rPr sz="1600" spc="-5" dirty="0">
                <a:latin typeface="Calibri"/>
                <a:cs typeface="Calibri"/>
              </a:rPr>
              <a:t>d</a:t>
            </a:r>
            <a:r>
              <a:rPr sz="1600" dirty="0">
                <a:latin typeface="Calibri"/>
                <a:cs typeface="Calibri"/>
              </a:rPr>
              <a:t>	i</a:t>
            </a:r>
            <a:r>
              <a:rPr sz="1600" spc="-5" dirty="0">
                <a:latin typeface="Calibri"/>
                <a:cs typeface="Calibri"/>
              </a:rPr>
              <a:t>n</a:t>
            </a:r>
            <a:r>
              <a:rPr sz="1600" dirty="0">
                <a:latin typeface="Calibri"/>
                <a:cs typeface="Calibri"/>
              </a:rPr>
              <a:t>	t</a:t>
            </a:r>
            <a:r>
              <a:rPr sz="1600" spc="-10" dirty="0">
                <a:latin typeface="Calibri"/>
                <a:cs typeface="Calibri"/>
              </a:rPr>
              <a:t>h</a:t>
            </a:r>
            <a:r>
              <a:rPr sz="1600" spc="-5" dirty="0">
                <a:latin typeface="Calibri"/>
                <a:cs typeface="Calibri"/>
              </a:rPr>
              <a:t>e</a:t>
            </a:r>
            <a:r>
              <a:rPr sz="1600" dirty="0">
                <a:latin typeface="Calibri"/>
                <a:cs typeface="Calibri"/>
              </a:rPr>
              <a:t>	</a:t>
            </a:r>
            <a:r>
              <a:rPr sz="1600" spc="-15" dirty="0">
                <a:latin typeface="Calibri"/>
                <a:cs typeface="Calibri"/>
              </a:rPr>
              <a:t>la</a:t>
            </a:r>
            <a:r>
              <a:rPr sz="1600" spc="-10" dirty="0">
                <a:latin typeface="Calibri"/>
                <a:cs typeface="Calibri"/>
              </a:rPr>
              <a:t>n</a:t>
            </a:r>
            <a:r>
              <a:rPr sz="1600" spc="-5" dirty="0">
                <a:latin typeface="Calibri"/>
                <a:cs typeface="Calibri"/>
              </a:rPr>
              <a:t>g</a:t>
            </a:r>
            <a:r>
              <a:rPr sz="1600" spc="-10" dirty="0">
                <a:latin typeface="Calibri"/>
                <a:cs typeface="Calibri"/>
              </a:rPr>
              <a:t>u</a:t>
            </a:r>
            <a:r>
              <a:rPr sz="1600" spc="-15" dirty="0">
                <a:latin typeface="Calibri"/>
                <a:cs typeface="Calibri"/>
              </a:rPr>
              <a:t>a</a:t>
            </a:r>
            <a:r>
              <a:rPr sz="1600" spc="-5" dirty="0">
                <a:latin typeface="Calibri"/>
                <a:cs typeface="Calibri"/>
              </a:rPr>
              <a:t>ge,</a:t>
            </a:r>
            <a:r>
              <a:rPr sz="1600" dirty="0">
                <a:latin typeface="Calibri"/>
                <a:cs typeface="Calibri"/>
              </a:rPr>
              <a:t>	</a:t>
            </a:r>
            <a:r>
              <a:rPr sz="1600" spc="-10" dirty="0">
                <a:latin typeface="Calibri"/>
                <a:cs typeface="Calibri"/>
              </a:rPr>
              <a:t>suc</a:t>
            </a:r>
            <a:r>
              <a:rPr sz="1600" spc="-5" dirty="0">
                <a:latin typeface="Calibri"/>
                <a:cs typeface="Calibri"/>
              </a:rPr>
              <a:t>h</a:t>
            </a:r>
            <a:r>
              <a:rPr sz="1600" dirty="0">
                <a:latin typeface="Calibri"/>
                <a:cs typeface="Calibri"/>
              </a:rPr>
              <a:t>	</a:t>
            </a:r>
            <a:r>
              <a:rPr sz="1600" spc="-5" dirty="0">
                <a:latin typeface="Calibri"/>
                <a:cs typeface="Calibri"/>
              </a:rPr>
              <a:t>as  procedural,</a:t>
            </a:r>
            <a:r>
              <a:rPr sz="1600" spc="15" dirty="0">
                <a:latin typeface="Calibri"/>
                <a:cs typeface="Calibri"/>
              </a:rPr>
              <a:t> </a:t>
            </a:r>
            <a:r>
              <a:rPr sz="1600" spc="-5" dirty="0">
                <a:latin typeface="Calibri"/>
                <a:cs typeface="Calibri"/>
              </a:rPr>
              <a:t>object-oriented,</a:t>
            </a:r>
            <a:r>
              <a:rPr sz="1600" spc="50" dirty="0">
                <a:latin typeface="Calibri"/>
                <a:cs typeface="Calibri"/>
              </a:rPr>
              <a:t> </a:t>
            </a:r>
            <a:r>
              <a:rPr sz="1600" spc="-5" dirty="0">
                <a:latin typeface="Calibri"/>
                <a:cs typeface="Calibri"/>
              </a:rPr>
              <a:t>or</a:t>
            </a:r>
            <a:r>
              <a:rPr sz="1600" spc="15" dirty="0">
                <a:latin typeface="Calibri"/>
                <a:cs typeface="Calibri"/>
              </a:rPr>
              <a:t> </a:t>
            </a:r>
            <a:r>
              <a:rPr sz="1600" spc="-5" dirty="0">
                <a:latin typeface="Calibri"/>
                <a:cs typeface="Calibri"/>
              </a:rPr>
              <a:t>functional.</a:t>
            </a:r>
            <a:endParaRPr sz="16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(24UETES101)</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sp>
        <p:nvSpPr>
          <p:cNvPr id="3" name="object 3"/>
          <p:cNvSpPr txBox="1">
            <a:spLocks noGrp="1"/>
          </p:cNvSpPr>
          <p:nvPr>
            <p:ph type="title"/>
          </p:nvPr>
        </p:nvSpPr>
        <p:spPr>
          <a:xfrm>
            <a:off x="78739" y="0"/>
            <a:ext cx="8489950" cy="697230"/>
          </a:xfrm>
          <a:prstGeom prst="rect">
            <a:avLst/>
          </a:prstGeom>
        </p:spPr>
        <p:txBody>
          <a:bodyPr vert="horz" wrap="square" lIns="0" tIns="13335" rIns="0" bIns="0" rtlCol="0">
            <a:spAutoFit/>
          </a:bodyPr>
          <a:lstStyle/>
          <a:p>
            <a:pPr marL="12700">
              <a:lnSpc>
                <a:spcPct val="100000"/>
              </a:lnSpc>
              <a:spcBef>
                <a:spcPts val="105"/>
              </a:spcBef>
            </a:pPr>
            <a:r>
              <a:rPr spc="-5" dirty="0"/>
              <a:t>Overview</a:t>
            </a:r>
            <a:r>
              <a:rPr spc="-35" dirty="0"/>
              <a:t> </a:t>
            </a:r>
            <a:r>
              <a:rPr dirty="0"/>
              <a:t>of</a:t>
            </a:r>
            <a:r>
              <a:rPr spc="-15" dirty="0"/>
              <a:t> </a:t>
            </a:r>
            <a:r>
              <a:rPr dirty="0"/>
              <a:t>Programming</a:t>
            </a:r>
            <a:r>
              <a:rPr spc="-15" dirty="0"/>
              <a:t> </a:t>
            </a:r>
            <a:r>
              <a:rPr spc="-5" dirty="0"/>
              <a:t>Languages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9765" y="944371"/>
            <a:ext cx="8305165" cy="2142490"/>
          </a:xfrm>
          <a:prstGeom prst="rect">
            <a:avLst/>
          </a:prstGeom>
        </p:spPr>
        <p:txBody>
          <a:bodyPr vert="horz" wrap="square" lIns="0" tIns="9525" rIns="0" bIns="0" rtlCol="0">
            <a:spAutoFit/>
          </a:bodyPr>
          <a:lstStyle/>
          <a:p>
            <a:pPr marL="363220" marR="5080" indent="-351155" algn="just">
              <a:lnSpc>
                <a:spcPct val="100699"/>
              </a:lnSpc>
              <a:spcBef>
                <a:spcPts val="75"/>
              </a:spcBef>
              <a:buSzPct val="59375"/>
              <a:buChar char="•"/>
              <a:tabLst>
                <a:tab pos="363855" algn="l"/>
              </a:tabLst>
            </a:pPr>
            <a:r>
              <a:rPr sz="3200" dirty="0">
                <a:latin typeface="Calibri"/>
                <a:cs typeface="Calibri"/>
              </a:rPr>
              <a:t>What </a:t>
            </a:r>
            <a:r>
              <a:rPr sz="3200" spc="-5" dirty="0">
                <a:latin typeface="Calibri"/>
                <a:cs typeface="Calibri"/>
              </a:rPr>
              <a:t>is </a:t>
            </a:r>
            <a:r>
              <a:rPr sz="3200" dirty="0">
                <a:latin typeface="Calibri"/>
                <a:cs typeface="Calibri"/>
              </a:rPr>
              <a:t>Agile ?- </a:t>
            </a:r>
            <a:r>
              <a:rPr sz="2000" dirty="0">
                <a:latin typeface="Calibri"/>
                <a:cs typeface="Calibri"/>
              </a:rPr>
              <a:t>The Agile </a:t>
            </a:r>
            <a:r>
              <a:rPr sz="2000" spc="-5" dirty="0">
                <a:latin typeface="Calibri"/>
                <a:cs typeface="Calibri"/>
              </a:rPr>
              <a:t>methodology is </a:t>
            </a:r>
            <a:r>
              <a:rPr sz="2000" dirty="0">
                <a:latin typeface="Calibri"/>
                <a:cs typeface="Calibri"/>
              </a:rPr>
              <a:t>a </a:t>
            </a:r>
            <a:r>
              <a:rPr sz="2000" spc="-5" dirty="0">
                <a:latin typeface="Calibri"/>
                <a:cs typeface="Calibri"/>
              </a:rPr>
              <a:t>project management </a:t>
            </a:r>
            <a:r>
              <a:rPr sz="2000" dirty="0">
                <a:latin typeface="Calibri"/>
                <a:cs typeface="Calibri"/>
              </a:rPr>
              <a:t> approach that </a:t>
            </a:r>
            <a:r>
              <a:rPr sz="2000" spc="-5" dirty="0">
                <a:latin typeface="Calibri"/>
                <a:cs typeface="Calibri"/>
              </a:rPr>
              <a:t>involves breaking</a:t>
            </a:r>
            <a:r>
              <a:rPr sz="2000" dirty="0">
                <a:latin typeface="Calibri"/>
                <a:cs typeface="Calibri"/>
              </a:rPr>
              <a:t> the </a:t>
            </a:r>
            <a:r>
              <a:rPr sz="2000" spc="-5" dirty="0">
                <a:latin typeface="Calibri"/>
                <a:cs typeface="Calibri"/>
              </a:rPr>
              <a:t>project</a:t>
            </a:r>
            <a:r>
              <a:rPr sz="2000" dirty="0">
                <a:latin typeface="Calibri"/>
                <a:cs typeface="Calibri"/>
              </a:rPr>
              <a:t> into </a:t>
            </a:r>
            <a:r>
              <a:rPr sz="2000" spc="-5" dirty="0">
                <a:latin typeface="Calibri"/>
                <a:cs typeface="Calibri"/>
              </a:rPr>
              <a:t>phases</a:t>
            </a:r>
            <a:r>
              <a:rPr sz="2000" dirty="0">
                <a:latin typeface="Calibri"/>
                <a:cs typeface="Calibri"/>
              </a:rPr>
              <a:t> and</a:t>
            </a:r>
            <a:r>
              <a:rPr sz="2000" spc="5" dirty="0">
                <a:latin typeface="Calibri"/>
                <a:cs typeface="Calibri"/>
              </a:rPr>
              <a:t> </a:t>
            </a:r>
            <a:r>
              <a:rPr sz="2000" spc="-5" dirty="0">
                <a:latin typeface="Calibri"/>
                <a:cs typeface="Calibri"/>
              </a:rPr>
              <a:t>emphasizes </a:t>
            </a:r>
            <a:r>
              <a:rPr sz="2000" dirty="0">
                <a:latin typeface="Calibri"/>
                <a:cs typeface="Calibri"/>
              </a:rPr>
              <a:t> continuous</a:t>
            </a:r>
            <a:r>
              <a:rPr sz="2000" spc="5" dirty="0">
                <a:latin typeface="Calibri"/>
                <a:cs typeface="Calibri"/>
              </a:rPr>
              <a:t> </a:t>
            </a:r>
            <a:r>
              <a:rPr sz="2000" spc="-5" dirty="0">
                <a:latin typeface="Calibri"/>
                <a:cs typeface="Calibri"/>
              </a:rPr>
              <a:t>collaboration</a:t>
            </a:r>
            <a:r>
              <a:rPr sz="2000" dirty="0">
                <a:latin typeface="Calibri"/>
                <a:cs typeface="Calibri"/>
              </a:rPr>
              <a:t> and</a:t>
            </a:r>
            <a:r>
              <a:rPr sz="2000" spc="5" dirty="0">
                <a:latin typeface="Calibri"/>
                <a:cs typeface="Calibri"/>
              </a:rPr>
              <a:t> </a:t>
            </a:r>
            <a:r>
              <a:rPr sz="2000" spc="-5" dirty="0">
                <a:latin typeface="Calibri"/>
                <a:cs typeface="Calibri"/>
              </a:rPr>
              <a:t>improvement.</a:t>
            </a:r>
            <a:r>
              <a:rPr sz="2000" dirty="0">
                <a:latin typeface="Calibri"/>
                <a:cs typeface="Calibri"/>
              </a:rPr>
              <a:t> </a:t>
            </a:r>
            <a:r>
              <a:rPr sz="2000" spc="-5" dirty="0">
                <a:latin typeface="Calibri"/>
                <a:cs typeface="Calibri"/>
              </a:rPr>
              <a:t>Teams</a:t>
            </a:r>
            <a:r>
              <a:rPr sz="2000" dirty="0">
                <a:latin typeface="Calibri"/>
                <a:cs typeface="Calibri"/>
              </a:rPr>
              <a:t> </a:t>
            </a:r>
            <a:r>
              <a:rPr sz="2000" spc="-5" dirty="0">
                <a:latin typeface="Calibri"/>
                <a:cs typeface="Calibri"/>
              </a:rPr>
              <a:t>follow</a:t>
            </a:r>
            <a:r>
              <a:rPr sz="2000" dirty="0">
                <a:latin typeface="Calibri"/>
                <a:cs typeface="Calibri"/>
              </a:rPr>
              <a:t> a</a:t>
            </a:r>
            <a:r>
              <a:rPr sz="2000" spc="5" dirty="0">
                <a:latin typeface="Calibri"/>
                <a:cs typeface="Calibri"/>
              </a:rPr>
              <a:t> </a:t>
            </a:r>
            <a:r>
              <a:rPr sz="2000" dirty="0">
                <a:latin typeface="Calibri"/>
                <a:cs typeface="Calibri"/>
              </a:rPr>
              <a:t>cycle</a:t>
            </a:r>
            <a:r>
              <a:rPr sz="2000" spc="455" dirty="0">
                <a:latin typeface="Calibri"/>
                <a:cs typeface="Calibri"/>
              </a:rPr>
              <a:t> </a:t>
            </a:r>
            <a:r>
              <a:rPr sz="2000" spc="-5" dirty="0">
                <a:latin typeface="Calibri"/>
                <a:cs typeface="Calibri"/>
              </a:rPr>
              <a:t>of </a:t>
            </a:r>
            <a:r>
              <a:rPr sz="2000" spc="-440" dirty="0">
                <a:latin typeface="Calibri"/>
                <a:cs typeface="Calibri"/>
              </a:rPr>
              <a:t> </a:t>
            </a:r>
            <a:r>
              <a:rPr sz="2000" spc="-5" dirty="0">
                <a:latin typeface="Calibri"/>
                <a:cs typeface="Calibri"/>
              </a:rPr>
              <a:t>planning,</a:t>
            </a:r>
            <a:r>
              <a:rPr sz="2000" spc="-20" dirty="0">
                <a:latin typeface="Calibri"/>
                <a:cs typeface="Calibri"/>
              </a:rPr>
              <a:t> </a:t>
            </a:r>
            <a:r>
              <a:rPr sz="2000" dirty="0">
                <a:latin typeface="Calibri"/>
                <a:cs typeface="Calibri"/>
              </a:rPr>
              <a:t>executing,</a:t>
            </a:r>
            <a:r>
              <a:rPr sz="2000" spc="-10" dirty="0">
                <a:latin typeface="Calibri"/>
                <a:cs typeface="Calibri"/>
              </a:rPr>
              <a:t> </a:t>
            </a:r>
            <a:r>
              <a:rPr sz="2000" dirty="0">
                <a:latin typeface="Calibri"/>
                <a:cs typeface="Calibri"/>
              </a:rPr>
              <a:t>and</a:t>
            </a:r>
            <a:r>
              <a:rPr sz="2000" spc="-5" dirty="0">
                <a:latin typeface="Calibri"/>
                <a:cs typeface="Calibri"/>
              </a:rPr>
              <a:t> </a:t>
            </a:r>
            <a:r>
              <a:rPr sz="2000" dirty="0">
                <a:latin typeface="Calibri"/>
                <a:cs typeface="Calibri"/>
              </a:rPr>
              <a:t>evaluating.</a:t>
            </a:r>
            <a:endParaRPr sz="2000">
              <a:latin typeface="Calibri"/>
              <a:cs typeface="Calibri"/>
            </a:endParaRPr>
          </a:p>
          <a:p>
            <a:pPr marL="363220" indent="-351155">
              <a:lnSpc>
                <a:spcPct val="100000"/>
              </a:lnSpc>
              <a:spcBef>
                <a:spcPts val="610"/>
              </a:spcBef>
              <a:buClr>
                <a:srgbClr val="000000"/>
              </a:buClr>
              <a:buSzPct val="105555"/>
              <a:buChar char="•"/>
              <a:tabLst>
                <a:tab pos="363220" algn="l"/>
                <a:tab pos="363855" algn="l"/>
              </a:tabLst>
            </a:pPr>
            <a:r>
              <a:rPr sz="1800" u="heavy" spc="-5" dirty="0">
                <a:solidFill>
                  <a:srgbClr val="0000FF"/>
                </a:solidFill>
                <a:uFill>
                  <a:solidFill>
                    <a:srgbClr val="0000FF"/>
                  </a:solidFill>
                </a:uFill>
                <a:latin typeface="Calibri"/>
                <a:cs typeface="Calibri"/>
                <a:hlinkClick r:id="rId2"/>
              </a:rPr>
              <a:t>https://www.youtube.com/watch?v=8eVXTyIZ1Hs</a:t>
            </a:r>
            <a:endParaRPr sz="1800">
              <a:latin typeface="Calibri"/>
              <a:cs typeface="Calibri"/>
            </a:endParaRPr>
          </a:p>
          <a:p>
            <a:pPr marL="363220" indent="-351155">
              <a:lnSpc>
                <a:spcPct val="100000"/>
              </a:lnSpc>
              <a:spcBef>
                <a:spcPts val="600"/>
              </a:spcBef>
              <a:buSzPct val="105555"/>
              <a:buChar char="•"/>
              <a:tabLst>
                <a:tab pos="363220" algn="l"/>
                <a:tab pos="363855" algn="l"/>
              </a:tabLst>
            </a:pPr>
            <a:r>
              <a:rPr sz="1800" spc="-5" dirty="0">
                <a:latin typeface="Calibri"/>
                <a:cs typeface="Calibri"/>
              </a:rPr>
              <a:t>Agility</a:t>
            </a:r>
            <a:r>
              <a:rPr sz="1800" spc="-25" dirty="0">
                <a:latin typeface="Calibri"/>
                <a:cs typeface="Calibri"/>
              </a:rPr>
              <a:t> </a:t>
            </a:r>
            <a:r>
              <a:rPr sz="1800" spc="-10" dirty="0">
                <a:latin typeface="Calibri"/>
                <a:cs typeface="Calibri"/>
              </a:rPr>
              <a:t>Principles</a:t>
            </a:r>
            <a:endParaRPr sz="18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
        <p:nvSpPr>
          <p:cNvPr id="3" name="object 3"/>
          <p:cNvSpPr txBox="1">
            <a:spLocks noGrp="1"/>
          </p:cNvSpPr>
          <p:nvPr>
            <p:ph type="title"/>
          </p:nvPr>
        </p:nvSpPr>
        <p:spPr>
          <a:xfrm>
            <a:off x="78739" y="0"/>
            <a:ext cx="6526530" cy="697230"/>
          </a:xfrm>
          <a:prstGeom prst="rect">
            <a:avLst/>
          </a:prstGeom>
        </p:spPr>
        <p:txBody>
          <a:bodyPr vert="horz" wrap="square" lIns="0" tIns="13335" rIns="0" bIns="0" rtlCol="0">
            <a:spAutoFit/>
          </a:bodyPr>
          <a:lstStyle/>
          <a:p>
            <a:pPr marL="12700">
              <a:lnSpc>
                <a:spcPct val="100000"/>
              </a:lnSpc>
              <a:spcBef>
                <a:spcPts val="105"/>
              </a:spcBef>
            </a:pPr>
            <a:r>
              <a:rPr spc="-5" dirty="0"/>
              <a:t>Agile</a:t>
            </a:r>
            <a:r>
              <a:rPr dirty="0"/>
              <a:t> </a:t>
            </a:r>
            <a:r>
              <a:rPr spc="-5" dirty="0"/>
              <a:t>Software</a:t>
            </a:r>
            <a:r>
              <a:rPr spc="-15" dirty="0"/>
              <a:t> </a:t>
            </a:r>
            <a:r>
              <a:rPr spc="-5" dirty="0"/>
              <a:t>Development</a:t>
            </a:r>
          </a:p>
        </p:txBody>
      </p:sp>
      <p:graphicFrame>
        <p:nvGraphicFramePr>
          <p:cNvPr id="4" name="object 4"/>
          <p:cNvGraphicFramePr>
            <a:graphicFrameLocks noGrp="1"/>
          </p:cNvGraphicFramePr>
          <p:nvPr/>
        </p:nvGraphicFramePr>
        <p:xfrm>
          <a:off x="168046" y="3142233"/>
          <a:ext cx="8865870" cy="2899520"/>
        </p:xfrm>
        <a:graphic>
          <a:graphicData uri="http://schemas.openxmlformats.org/drawingml/2006/table">
            <a:tbl>
              <a:tblPr firstRow="1" bandRow="1">
                <a:tableStyleId>{2D5ABB26-0587-4C30-8999-92F81FD0307C}</a:tableStyleId>
              </a:tblPr>
              <a:tblGrid>
                <a:gridCol w="4432935">
                  <a:extLst>
                    <a:ext uri="{9D8B030D-6E8A-4147-A177-3AD203B41FA5}">
                      <a16:colId xmlns:a16="http://schemas.microsoft.com/office/drawing/2014/main" val="20000"/>
                    </a:ext>
                  </a:extLst>
                </a:gridCol>
                <a:gridCol w="4432935">
                  <a:extLst>
                    <a:ext uri="{9D8B030D-6E8A-4147-A177-3AD203B41FA5}">
                      <a16:colId xmlns:a16="http://schemas.microsoft.com/office/drawing/2014/main" val="20001"/>
                    </a:ext>
                  </a:extLst>
                </a:gridCol>
              </a:tblGrid>
              <a:tr h="594359">
                <a:tc>
                  <a:txBody>
                    <a:bodyPr/>
                    <a:lstStyle/>
                    <a:p>
                      <a:pPr marL="90805" marR="83820">
                        <a:lnSpc>
                          <a:spcPct val="100000"/>
                        </a:lnSpc>
                        <a:spcBef>
                          <a:spcPts val="330"/>
                        </a:spcBef>
                      </a:pPr>
                      <a:r>
                        <a:rPr sz="1100" spc="-5" dirty="0">
                          <a:latin typeface="Arial MT"/>
                          <a:cs typeface="Arial MT"/>
                        </a:rPr>
                        <a:t>Priority</a:t>
                      </a:r>
                      <a:r>
                        <a:rPr sz="1100" spc="70" dirty="0">
                          <a:latin typeface="Arial MT"/>
                          <a:cs typeface="Arial MT"/>
                        </a:rPr>
                        <a:t> </a:t>
                      </a:r>
                      <a:r>
                        <a:rPr sz="1100" spc="-5" dirty="0">
                          <a:latin typeface="Arial MT"/>
                          <a:cs typeface="Arial MT"/>
                        </a:rPr>
                        <a:t>is</a:t>
                      </a:r>
                      <a:r>
                        <a:rPr sz="1100" spc="50" dirty="0">
                          <a:latin typeface="Arial MT"/>
                          <a:cs typeface="Arial MT"/>
                        </a:rPr>
                        <a:t> </a:t>
                      </a:r>
                      <a:r>
                        <a:rPr sz="1100" dirty="0">
                          <a:latin typeface="Arial MT"/>
                          <a:cs typeface="Arial MT"/>
                        </a:rPr>
                        <a:t>to</a:t>
                      </a:r>
                      <a:r>
                        <a:rPr sz="1100" spc="55" dirty="0">
                          <a:latin typeface="Arial MT"/>
                          <a:cs typeface="Arial MT"/>
                        </a:rPr>
                        <a:t> </a:t>
                      </a:r>
                      <a:r>
                        <a:rPr sz="1100" spc="-5" dirty="0">
                          <a:latin typeface="Arial MT"/>
                          <a:cs typeface="Arial MT"/>
                        </a:rPr>
                        <a:t>satisfy</a:t>
                      </a:r>
                      <a:r>
                        <a:rPr sz="1100" spc="40" dirty="0">
                          <a:latin typeface="Arial MT"/>
                          <a:cs typeface="Arial MT"/>
                        </a:rPr>
                        <a:t> </a:t>
                      </a:r>
                      <a:r>
                        <a:rPr sz="1100" spc="-5" dirty="0">
                          <a:latin typeface="Arial MT"/>
                          <a:cs typeface="Arial MT"/>
                        </a:rPr>
                        <a:t>the</a:t>
                      </a:r>
                      <a:r>
                        <a:rPr sz="1100" spc="60" dirty="0">
                          <a:latin typeface="Arial MT"/>
                          <a:cs typeface="Arial MT"/>
                        </a:rPr>
                        <a:t> </a:t>
                      </a:r>
                      <a:r>
                        <a:rPr sz="1100" spc="-5" dirty="0">
                          <a:latin typeface="Arial MT"/>
                          <a:cs typeface="Arial MT"/>
                        </a:rPr>
                        <a:t>customer</a:t>
                      </a:r>
                      <a:r>
                        <a:rPr sz="1100" spc="60" dirty="0">
                          <a:latin typeface="Arial MT"/>
                          <a:cs typeface="Arial MT"/>
                        </a:rPr>
                        <a:t> </a:t>
                      </a:r>
                      <a:r>
                        <a:rPr sz="1100" spc="-5" dirty="0">
                          <a:latin typeface="Arial MT"/>
                          <a:cs typeface="Arial MT"/>
                        </a:rPr>
                        <a:t>through</a:t>
                      </a:r>
                      <a:r>
                        <a:rPr sz="1100" spc="50" dirty="0">
                          <a:latin typeface="Arial MT"/>
                          <a:cs typeface="Arial MT"/>
                        </a:rPr>
                        <a:t> </a:t>
                      </a:r>
                      <a:r>
                        <a:rPr sz="1100" spc="-5" dirty="0">
                          <a:latin typeface="Arial MT"/>
                          <a:cs typeface="Arial MT"/>
                        </a:rPr>
                        <a:t>early</a:t>
                      </a:r>
                      <a:r>
                        <a:rPr sz="1100" spc="65" dirty="0">
                          <a:latin typeface="Arial MT"/>
                          <a:cs typeface="Arial MT"/>
                        </a:rPr>
                        <a:t> </a:t>
                      </a:r>
                      <a:r>
                        <a:rPr sz="1100" spc="-5" dirty="0">
                          <a:latin typeface="Arial MT"/>
                          <a:cs typeface="Arial MT"/>
                        </a:rPr>
                        <a:t>and</a:t>
                      </a:r>
                      <a:r>
                        <a:rPr sz="1100" spc="60" dirty="0">
                          <a:latin typeface="Arial MT"/>
                          <a:cs typeface="Arial MT"/>
                        </a:rPr>
                        <a:t> </a:t>
                      </a:r>
                      <a:r>
                        <a:rPr sz="1100" spc="-5" dirty="0">
                          <a:latin typeface="Arial MT"/>
                          <a:cs typeface="Arial MT"/>
                        </a:rPr>
                        <a:t>continuous </a:t>
                      </a:r>
                      <a:r>
                        <a:rPr sz="1100" spc="-295" dirty="0">
                          <a:latin typeface="Arial MT"/>
                          <a:cs typeface="Arial MT"/>
                        </a:rPr>
                        <a:t> </a:t>
                      </a:r>
                      <a:r>
                        <a:rPr sz="1100" spc="-5" dirty="0">
                          <a:latin typeface="Arial MT"/>
                          <a:cs typeface="Arial MT"/>
                        </a:rPr>
                        <a:t>delivery</a:t>
                      </a:r>
                      <a:r>
                        <a:rPr sz="1100" spc="15" dirty="0">
                          <a:latin typeface="Arial MT"/>
                          <a:cs typeface="Arial MT"/>
                        </a:rPr>
                        <a:t> </a:t>
                      </a:r>
                      <a:r>
                        <a:rPr sz="1100" spc="-5" dirty="0">
                          <a:latin typeface="Arial MT"/>
                          <a:cs typeface="Arial MT"/>
                        </a:rPr>
                        <a:t>of</a:t>
                      </a:r>
                      <a:r>
                        <a:rPr sz="1100" spc="-15" dirty="0">
                          <a:latin typeface="Arial MT"/>
                          <a:cs typeface="Arial MT"/>
                        </a:rPr>
                        <a:t> </a:t>
                      </a:r>
                      <a:r>
                        <a:rPr sz="1100" spc="-5" dirty="0">
                          <a:latin typeface="Arial MT"/>
                          <a:cs typeface="Arial MT"/>
                        </a:rPr>
                        <a:t>valuable</a:t>
                      </a:r>
                      <a:r>
                        <a:rPr sz="1100" spc="15" dirty="0">
                          <a:latin typeface="Arial MT"/>
                          <a:cs typeface="Arial MT"/>
                        </a:rPr>
                        <a:t> </a:t>
                      </a:r>
                      <a:r>
                        <a:rPr sz="1100" dirty="0">
                          <a:latin typeface="Arial MT"/>
                          <a:cs typeface="Arial MT"/>
                        </a:rPr>
                        <a:t>software</a:t>
                      </a:r>
                      <a:endParaRPr sz="1100">
                        <a:latin typeface="Arial MT"/>
                        <a:cs typeface="Arial MT"/>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276860">
                        <a:lnSpc>
                          <a:spcPct val="100000"/>
                        </a:lnSpc>
                        <a:spcBef>
                          <a:spcPts val="330"/>
                        </a:spcBef>
                      </a:pPr>
                      <a:r>
                        <a:rPr sz="1100" dirty="0">
                          <a:latin typeface="Arial MT"/>
                          <a:cs typeface="Arial MT"/>
                        </a:rPr>
                        <a:t>Welcome changing requirements, </a:t>
                      </a:r>
                      <a:r>
                        <a:rPr sz="1100" spc="-5" dirty="0">
                          <a:latin typeface="Arial MT"/>
                          <a:cs typeface="Arial MT"/>
                        </a:rPr>
                        <a:t>even late in development. Agile </a:t>
                      </a:r>
                      <a:r>
                        <a:rPr sz="1100" spc="-295" dirty="0">
                          <a:latin typeface="Arial MT"/>
                          <a:cs typeface="Arial MT"/>
                        </a:rPr>
                        <a:t> </a:t>
                      </a:r>
                      <a:r>
                        <a:rPr sz="1100" spc="-5" dirty="0">
                          <a:latin typeface="Arial MT"/>
                          <a:cs typeface="Arial MT"/>
                        </a:rPr>
                        <a:t>processes harness </a:t>
                      </a:r>
                      <a:r>
                        <a:rPr sz="1100" dirty="0">
                          <a:latin typeface="Arial MT"/>
                          <a:cs typeface="Arial MT"/>
                        </a:rPr>
                        <a:t>change for the customer’s </a:t>
                      </a:r>
                      <a:r>
                        <a:rPr sz="1100" spc="-5" dirty="0">
                          <a:latin typeface="Arial MT"/>
                          <a:cs typeface="Arial MT"/>
                        </a:rPr>
                        <a:t>competitive </a:t>
                      </a:r>
                      <a:r>
                        <a:rPr sz="1100" dirty="0">
                          <a:latin typeface="Arial MT"/>
                          <a:cs typeface="Arial MT"/>
                        </a:rPr>
                        <a:t> </a:t>
                      </a:r>
                      <a:r>
                        <a:rPr sz="1100" spc="-5" dirty="0">
                          <a:latin typeface="Arial MT"/>
                          <a:cs typeface="Arial MT"/>
                        </a:rPr>
                        <a:t>advantage.</a:t>
                      </a:r>
                      <a:endParaRPr sz="1100">
                        <a:latin typeface="Arial MT"/>
                        <a:cs typeface="Arial MT"/>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26719">
                <a:tc>
                  <a:txBody>
                    <a:bodyPr/>
                    <a:lstStyle/>
                    <a:p>
                      <a:pPr marL="90805" marR="81915">
                        <a:lnSpc>
                          <a:spcPct val="100000"/>
                        </a:lnSpc>
                        <a:spcBef>
                          <a:spcPts val="335"/>
                        </a:spcBef>
                      </a:pPr>
                      <a:r>
                        <a:rPr sz="1100" spc="-5" dirty="0">
                          <a:latin typeface="Arial MT"/>
                          <a:cs typeface="Arial MT"/>
                        </a:rPr>
                        <a:t>Deliver</a:t>
                      </a:r>
                      <a:r>
                        <a:rPr sz="1100" dirty="0">
                          <a:latin typeface="Arial MT"/>
                          <a:cs typeface="Arial MT"/>
                        </a:rPr>
                        <a:t> </a:t>
                      </a:r>
                      <a:r>
                        <a:rPr sz="1100" spc="-5" dirty="0">
                          <a:latin typeface="Arial MT"/>
                          <a:cs typeface="Arial MT"/>
                        </a:rPr>
                        <a:t>working</a:t>
                      </a:r>
                      <a:r>
                        <a:rPr sz="1100" dirty="0">
                          <a:latin typeface="Arial MT"/>
                          <a:cs typeface="Arial MT"/>
                        </a:rPr>
                        <a:t> </a:t>
                      </a:r>
                      <a:r>
                        <a:rPr sz="1100" spc="-5" dirty="0">
                          <a:latin typeface="Arial MT"/>
                          <a:cs typeface="Arial MT"/>
                        </a:rPr>
                        <a:t>software</a:t>
                      </a:r>
                      <a:r>
                        <a:rPr sz="1100" dirty="0">
                          <a:latin typeface="Arial MT"/>
                          <a:cs typeface="Arial MT"/>
                        </a:rPr>
                        <a:t> </a:t>
                      </a:r>
                      <a:r>
                        <a:rPr sz="1100" spc="-5" dirty="0">
                          <a:latin typeface="Arial MT"/>
                          <a:cs typeface="Arial MT"/>
                        </a:rPr>
                        <a:t>frequently,</a:t>
                      </a:r>
                      <a:r>
                        <a:rPr sz="1100" dirty="0">
                          <a:latin typeface="Arial MT"/>
                          <a:cs typeface="Arial MT"/>
                        </a:rPr>
                        <a:t> </a:t>
                      </a:r>
                      <a:r>
                        <a:rPr sz="1100" spc="-5" dirty="0">
                          <a:latin typeface="Arial MT"/>
                          <a:cs typeface="Arial MT"/>
                        </a:rPr>
                        <a:t>from</a:t>
                      </a:r>
                      <a:r>
                        <a:rPr sz="1100" dirty="0">
                          <a:latin typeface="Arial MT"/>
                          <a:cs typeface="Arial MT"/>
                        </a:rPr>
                        <a:t> a </a:t>
                      </a:r>
                      <a:r>
                        <a:rPr sz="1100" spc="-5" dirty="0">
                          <a:latin typeface="Arial MT"/>
                          <a:cs typeface="Arial MT"/>
                        </a:rPr>
                        <a:t>couple</a:t>
                      </a:r>
                      <a:r>
                        <a:rPr sz="1100" dirty="0">
                          <a:latin typeface="Arial MT"/>
                          <a:cs typeface="Arial MT"/>
                        </a:rPr>
                        <a:t> </a:t>
                      </a:r>
                      <a:r>
                        <a:rPr sz="1100" spc="-10" dirty="0">
                          <a:latin typeface="Arial MT"/>
                          <a:cs typeface="Arial MT"/>
                        </a:rPr>
                        <a:t>of</a:t>
                      </a:r>
                      <a:r>
                        <a:rPr sz="1100" spc="-5" dirty="0">
                          <a:latin typeface="Arial MT"/>
                          <a:cs typeface="Arial MT"/>
                        </a:rPr>
                        <a:t> weeks</a:t>
                      </a:r>
                      <a:r>
                        <a:rPr sz="1100" dirty="0">
                          <a:latin typeface="Arial MT"/>
                          <a:cs typeface="Arial MT"/>
                        </a:rPr>
                        <a:t> to a </a:t>
                      </a:r>
                      <a:r>
                        <a:rPr sz="1100" spc="-295" dirty="0">
                          <a:latin typeface="Arial MT"/>
                          <a:cs typeface="Arial MT"/>
                        </a:rPr>
                        <a:t> </a:t>
                      </a:r>
                      <a:r>
                        <a:rPr sz="1100" spc="-5" dirty="0">
                          <a:latin typeface="Arial MT"/>
                          <a:cs typeface="Arial MT"/>
                        </a:rPr>
                        <a:t>couple</a:t>
                      </a:r>
                      <a:r>
                        <a:rPr sz="1100" spc="5" dirty="0">
                          <a:latin typeface="Arial MT"/>
                          <a:cs typeface="Arial MT"/>
                        </a:rPr>
                        <a:t> </a:t>
                      </a:r>
                      <a:r>
                        <a:rPr sz="1100" spc="-5" dirty="0">
                          <a:latin typeface="Arial MT"/>
                          <a:cs typeface="Arial MT"/>
                        </a:rPr>
                        <a:t>of</a:t>
                      </a:r>
                      <a:r>
                        <a:rPr sz="1100" spc="-10" dirty="0">
                          <a:latin typeface="Arial MT"/>
                          <a:cs typeface="Arial MT"/>
                        </a:rPr>
                        <a:t> </a:t>
                      </a:r>
                      <a:r>
                        <a:rPr sz="1100" dirty="0">
                          <a:latin typeface="Arial MT"/>
                          <a:cs typeface="Arial MT"/>
                        </a:rPr>
                        <a:t>months,</a:t>
                      </a:r>
                      <a:r>
                        <a:rPr sz="1100" spc="-40" dirty="0">
                          <a:latin typeface="Arial MT"/>
                          <a:cs typeface="Arial MT"/>
                        </a:rPr>
                        <a:t> </a:t>
                      </a:r>
                      <a:r>
                        <a:rPr sz="1100" spc="-10" dirty="0">
                          <a:latin typeface="Arial MT"/>
                          <a:cs typeface="Arial MT"/>
                        </a:rPr>
                        <a:t>with</a:t>
                      </a:r>
                      <a:r>
                        <a:rPr sz="1100" spc="10" dirty="0">
                          <a:latin typeface="Arial MT"/>
                          <a:cs typeface="Arial MT"/>
                        </a:rPr>
                        <a:t> </a:t>
                      </a:r>
                      <a:r>
                        <a:rPr sz="1100" dirty="0">
                          <a:latin typeface="Arial MT"/>
                          <a:cs typeface="Arial MT"/>
                        </a:rPr>
                        <a:t>a</a:t>
                      </a:r>
                      <a:r>
                        <a:rPr sz="1100" spc="-10" dirty="0">
                          <a:latin typeface="Arial MT"/>
                          <a:cs typeface="Arial MT"/>
                        </a:rPr>
                        <a:t> </a:t>
                      </a:r>
                      <a:r>
                        <a:rPr sz="1100" dirty="0">
                          <a:latin typeface="Arial MT"/>
                          <a:cs typeface="Arial MT"/>
                        </a:rPr>
                        <a:t>preference</a:t>
                      </a:r>
                      <a:r>
                        <a:rPr sz="1100" spc="-40" dirty="0">
                          <a:latin typeface="Arial MT"/>
                          <a:cs typeface="Arial MT"/>
                        </a:rPr>
                        <a:t> </a:t>
                      </a:r>
                      <a:r>
                        <a:rPr sz="1100" dirty="0">
                          <a:latin typeface="Arial MT"/>
                          <a:cs typeface="Arial MT"/>
                        </a:rPr>
                        <a:t>to</a:t>
                      </a:r>
                      <a:r>
                        <a:rPr sz="1100" spc="-20" dirty="0">
                          <a:latin typeface="Arial MT"/>
                          <a:cs typeface="Arial MT"/>
                        </a:rPr>
                        <a:t> </a:t>
                      </a:r>
                      <a:r>
                        <a:rPr sz="1100" dirty="0">
                          <a:latin typeface="Arial MT"/>
                          <a:cs typeface="Arial MT"/>
                        </a:rPr>
                        <a:t>the</a:t>
                      </a:r>
                      <a:r>
                        <a:rPr sz="1100" spc="-20" dirty="0">
                          <a:latin typeface="Arial MT"/>
                          <a:cs typeface="Arial MT"/>
                        </a:rPr>
                        <a:t> </a:t>
                      </a:r>
                      <a:r>
                        <a:rPr sz="1100" dirty="0">
                          <a:latin typeface="Arial MT"/>
                          <a:cs typeface="Arial MT"/>
                        </a:rPr>
                        <a:t>shorter</a:t>
                      </a:r>
                      <a:r>
                        <a:rPr sz="1100" spc="-40" dirty="0">
                          <a:latin typeface="Arial MT"/>
                          <a:cs typeface="Arial MT"/>
                        </a:rPr>
                        <a:t> </a:t>
                      </a:r>
                      <a:r>
                        <a:rPr sz="1100" spc="-5" dirty="0">
                          <a:latin typeface="Arial MT"/>
                          <a:cs typeface="Arial MT"/>
                        </a:rPr>
                        <a:t>timescale.</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765175">
                        <a:lnSpc>
                          <a:spcPct val="100000"/>
                        </a:lnSpc>
                        <a:spcBef>
                          <a:spcPts val="335"/>
                        </a:spcBef>
                      </a:pPr>
                      <a:r>
                        <a:rPr sz="1100" spc="-5" dirty="0">
                          <a:latin typeface="Arial MT"/>
                          <a:cs typeface="Arial MT"/>
                        </a:rPr>
                        <a:t>Business people </a:t>
                      </a:r>
                      <a:r>
                        <a:rPr sz="1100" dirty="0">
                          <a:latin typeface="Arial MT"/>
                          <a:cs typeface="Arial MT"/>
                        </a:rPr>
                        <a:t>and </a:t>
                      </a:r>
                      <a:r>
                        <a:rPr sz="1100" spc="-5" dirty="0">
                          <a:latin typeface="Arial MT"/>
                          <a:cs typeface="Arial MT"/>
                        </a:rPr>
                        <a:t>developers </a:t>
                      </a:r>
                      <a:r>
                        <a:rPr sz="1100" dirty="0">
                          <a:latin typeface="Arial MT"/>
                          <a:cs typeface="Arial MT"/>
                        </a:rPr>
                        <a:t>must </a:t>
                      </a:r>
                      <a:r>
                        <a:rPr sz="1100" spc="-5" dirty="0">
                          <a:latin typeface="Arial MT"/>
                          <a:cs typeface="Arial MT"/>
                        </a:rPr>
                        <a:t>work </a:t>
                      </a:r>
                      <a:r>
                        <a:rPr sz="1100" dirty="0">
                          <a:latin typeface="Arial MT"/>
                          <a:cs typeface="Arial MT"/>
                        </a:rPr>
                        <a:t>together </a:t>
                      </a:r>
                      <a:r>
                        <a:rPr sz="1100" spc="-5" dirty="0">
                          <a:latin typeface="Arial MT"/>
                          <a:cs typeface="Arial MT"/>
                        </a:rPr>
                        <a:t>daily </a:t>
                      </a:r>
                      <a:r>
                        <a:rPr sz="1100" spc="-295" dirty="0">
                          <a:latin typeface="Arial MT"/>
                          <a:cs typeface="Arial MT"/>
                        </a:rPr>
                        <a:t> </a:t>
                      </a:r>
                      <a:r>
                        <a:rPr sz="1100" dirty="0">
                          <a:latin typeface="Arial MT"/>
                          <a:cs typeface="Arial MT"/>
                        </a:rPr>
                        <a:t>throughout</a:t>
                      </a:r>
                      <a:r>
                        <a:rPr sz="1100" spc="-60" dirty="0">
                          <a:latin typeface="Arial MT"/>
                          <a:cs typeface="Arial MT"/>
                        </a:rPr>
                        <a:t> </a:t>
                      </a:r>
                      <a:r>
                        <a:rPr sz="1100" dirty="0">
                          <a:latin typeface="Arial MT"/>
                          <a:cs typeface="Arial MT"/>
                        </a:rPr>
                        <a:t>the</a:t>
                      </a:r>
                      <a:r>
                        <a:rPr sz="1100" spc="-10" dirty="0">
                          <a:latin typeface="Arial MT"/>
                          <a:cs typeface="Arial MT"/>
                        </a:rPr>
                        <a:t> </a:t>
                      </a:r>
                      <a:r>
                        <a:rPr sz="1100" dirty="0">
                          <a:latin typeface="Arial MT"/>
                          <a:cs typeface="Arial MT"/>
                        </a:rPr>
                        <a:t>project.</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94360">
                <a:tc>
                  <a:txBody>
                    <a:bodyPr/>
                    <a:lstStyle/>
                    <a:p>
                      <a:pPr marL="90805" marR="81915" algn="just">
                        <a:lnSpc>
                          <a:spcPct val="100000"/>
                        </a:lnSpc>
                        <a:spcBef>
                          <a:spcPts val="334"/>
                        </a:spcBef>
                      </a:pPr>
                      <a:r>
                        <a:rPr sz="1100" spc="-5" dirty="0">
                          <a:latin typeface="Arial MT"/>
                          <a:cs typeface="Arial MT"/>
                        </a:rPr>
                        <a:t>Build</a:t>
                      </a:r>
                      <a:r>
                        <a:rPr sz="1100" dirty="0">
                          <a:latin typeface="Arial MT"/>
                          <a:cs typeface="Arial MT"/>
                        </a:rPr>
                        <a:t> projects</a:t>
                      </a:r>
                      <a:r>
                        <a:rPr sz="1100" spc="5" dirty="0">
                          <a:latin typeface="Arial MT"/>
                          <a:cs typeface="Arial MT"/>
                        </a:rPr>
                        <a:t> </a:t>
                      </a:r>
                      <a:r>
                        <a:rPr sz="1100" dirty="0">
                          <a:latin typeface="Arial MT"/>
                          <a:cs typeface="Arial MT"/>
                        </a:rPr>
                        <a:t>around</a:t>
                      </a:r>
                      <a:r>
                        <a:rPr sz="1100" spc="5" dirty="0">
                          <a:latin typeface="Arial MT"/>
                          <a:cs typeface="Arial MT"/>
                        </a:rPr>
                        <a:t> </a:t>
                      </a:r>
                      <a:r>
                        <a:rPr sz="1100" spc="-5" dirty="0">
                          <a:latin typeface="Arial MT"/>
                          <a:cs typeface="Arial MT"/>
                        </a:rPr>
                        <a:t>motivated</a:t>
                      </a:r>
                      <a:r>
                        <a:rPr sz="1100" dirty="0">
                          <a:latin typeface="Arial MT"/>
                          <a:cs typeface="Arial MT"/>
                        </a:rPr>
                        <a:t> </a:t>
                      </a:r>
                      <a:r>
                        <a:rPr sz="1100" spc="-5" dirty="0">
                          <a:latin typeface="Arial MT"/>
                          <a:cs typeface="Arial MT"/>
                        </a:rPr>
                        <a:t>individuals.</a:t>
                      </a:r>
                      <a:r>
                        <a:rPr sz="1100" dirty="0">
                          <a:latin typeface="Arial MT"/>
                          <a:cs typeface="Arial MT"/>
                        </a:rPr>
                        <a:t> </a:t>
                      </a:r>
                      <a:r>
                        <a:rPr sz="1100" spc="-5" dirty="0">
                          <a:latin typeface="Arial MT"/>
                          <a:cs typeface="Arial MT"/>
                        </a:rPr>
                        <a:t>Give</a:t>
                      </a:r>
                      <a:r>
                        <a:rPr sz="1100" dirty="0">
                          <a:latin typeface="Arial MT"/>
                          <a:cs typeface="Arial MT"/>
                        </a:rPr>
                        <a:t> </a:t>
                      </a:r>
                      <a:r>
                        <a:rPr sz="1100" spc="-5" dirty="0">
                          <a:latin typeface="Arial MT"/>
                          <a:cs typeface="Arial MT"/>
                        </a:rPr>
                        <a:t>them</a:t>
                      </a:r>
                      <a:r>
                        <a:rPr sz="1100" dirty="0">
                          <a:latin typeface="Arial MT"/>
                          <a:cs typeface="Arial MT"/>
                        </a:rPr>
                        <a:t> </a:t>
                      </a:r>
                      <a:r>
                        <a:rPr sz="1100" spc="-5" dirty="0">
                          <a:latin typeface="Arial MT"/>
                          <a:cs typeface="Arial MT"/>
                        </a:rPr>
                        <a:t>the </a:t>
                      </a:r>
                      <a:r>
                        <a:rPr sz="1100" dirty="0">
                          <a:latin typeface="Arial MT"/>
                          <a:cs typeface="Arial MT"/>
                        </a:rPr>
                        <a:t> </a:t>
                      </a:r>
                      <a:r>
                        <a:rPr sz="1100" spc="-5" dirty="0">
                          <a:latin typeface="Arial MT"/>
                          <a:cs typeface="Arial MT"/>
                        </a:rPr>
                        <a:t>environment and support </a:t>
                      </a:r>
                      <a:r>
                        <a:rPr sz="1100" dirty="0">
                          <a:latin typeface="Arial MT"/>
                          <a:cs typeface="Arial MT"/>
                        </a:rPr>
                        <a:t>they </a:t>
                      </a:r>
                      <a:r>
                        <a:rPr sz="1100" spc="-5" dirty="0">
                          <a:latin typeface="Arial MT"/>
                          <a:cs typeface="Arial MT"/>
                        </a:rPr>
                        <a:t>need, and trust them </a:t>
                      </a:r>
                      <a:r>
                        <a:rPr sz="1100" dirty="0">
                          <a:latin typeface="Arial MT"/>
                          <a:cs typeface="Arial MT"/>
                        </a:rPr>
                        <a:t>to </a:t>
                      </a:r>
                      <a:r>
                        <a:rPr sz="1100" spc="-5" dirty="0">
                          <a:latin typeface="Arial MT"/>
                          <a:cs typeface="Arial MT"/>
                        </a:rPr>
                        <a:t>get </a:t>
                      </a:r>
                      <a:r>
                        <a:rPr sz="1100" dirty="0">
                          <a:latin typeface="Arial MT"/>
                          <a:cs typeface="Arial MT"/>
                        </a:rPr>
                        <a:t>the job </a:t>
                      </a:r>
                      <a:r>
                        <a:rPr sz="1100" spc="5" dirty="0">
                          <a:latin typeface="Arial MT"/>
                          <a:cs typeface="Arial MT"/>
                        </a:rPr>
                        <a:t> </a:t>
                      </a:r>
                      <a:r>
                        <a:rPr sz="1100" spc="-5" dirty="0">
                          <a:latin typeface="Arial MT"/>
                          <a:cs typeface="Arial MT"/>
                        </a:rPr>
                        <a:t>done.</a:t>
                      </a:r>
                      <a:endParaRPr sz="1100">
                        <a:latin typeface="Arial MT"/>
                        <a:cs typeface="Arial MT"/>
                      </a:endParaRPr>
                    </a:p>
                  </a:txBody>
                  <a:tcPr marL="0" marR="0" marT="425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194945">
                        <a:lnSpc>
                          <a:spcPct val="100000"/>
                        </a:lnSpc>
                        <a:spcBef>
                          <a:spcPts val="334"/>
                        </a:spcBef>
                      </a:pPr>
                      <a:r>
                        <a:rPr sz="1100" dirty="0">
                          <a:latin typeface="Arial MT"/>
                          <a:cs typeface="Arial MT"/>
                        </a:rPr>
                        <a:t>The</a:t>
                      </a:r>
                      <a:r>
                        <a:rPr sz="1100" spc="-20" dirty="0">
                          <a:latin typeface="Arial MT"/>
                          <a:cs typeface="Arial MT"/>
                        </a:rPr>
                        <a:t> </a:t>
                      </a:r>
                      <a:r>
                        <a:rPr sz="1100" dirty="0">
                          <a:latin typeface="Arial MT"/>
                          <a:cs typeface="Arial MT"/>
                        </a:rPr>
                        <a:t>most</a:t>
                      </a:r>
                      <a:r>
                        <a:rPr sz="1100" spc="-25" dirty="0">
                          <a:latin typeface="Arial MT"/>
                          <a:cs typeface="Arial MT"/>
                        </a:rPr>
                        <a:t> </a:t>
                      </a:r>
                      <a:r>
                        <a:rPr sz="1100" spc="-5" dirty="0">
                          <a:latin typeface="Arial MT"/>
                          <a:cs typeface="Arial MT"/>
                        </a:rPr>
                        <a:t>efficient</a:t>
                      </a:r>
                      <a:r>
                        <a:rPr sz="1100" spc="-25" dirty="0">
                          <a:latin typeface="Arial MT"/>
                          <a:cs typeface="Arial MT"/>
                        </a:rPr>
                        <a:t> </a:t>
                      </a:r>
                      <a:r>
                        <a:rPr sz="1100" dirty="0">
                          <a:latin typeface="Arial MT"/>
                          <a:cs typeface="Arial MT"/>
                        </a:rPr>
                        <a:t>and</a:t>
                      </a:r>
                      <a:r>
                        <a:rPr sz="1100" spc="-5" dirty="0">
                          <a:latin typeface="Arial MT"/>
                          <a:cs typeface="Arial MT"/>
                        </a:rPr>
                        <a:t> effective</a:t>
                      </a:r>
                      <a:r>
                        <a:rPr sz="1100" spc="-15" dirty="0">
                          <a:latin typeface="Arial MT"/>
                          <a:cs typeface="Arial MT"/>
                        </a:rPr>
                        <a:t> </a:t>
                      </a:r>
                      <a:r>
                        <a:rPr sz="1100" dirty="0">
                          <a:latin typeface="Arial MT"/>
                          <a:cs typeface="Arial MT"/>
                        </a:rPr>
                        <a:t>method</a:t>
                      </a:r>
                      <a:r>
                        <a:rPr sz="1100" spc="-30" dirty="0">
                          <a:latin typeface="Arial MT"/>
                          <a:cs typeface="Arial MT"/>
                        </a:rPr>
                        <a:t> </a:t>
                      </a:r>
                      <a:r>
                        <a:rPr sz="1100" dirty="0">
                          <a:latin typeface="Arial MT"/>
                          <a:cs typeface="Arial MT"/>
                        </a:rPr>
                        <a:t>of</a:t>
                      </a:r>
                      <a:r>
                        <a:rPr sz="1100" spc="-10" dirty="0">
                          <a:latin typeface="Arial MT"/>
                          <a:cs typeface="Arial MT"/>
                        </a:rPr>
                        <a:t> </a:t>
                      </a:r>
                      <a:r>
                        <a:rPr sz="1100" spc="-5" dirty="0">
                          <a:latin typeface="Arial MT"/>
                          <a:cs typeface="Arial MT"/>
                        </a:rPr>
                        <a:t>conveying</a:t>
                      </a:r>
                      <a:r>
                        <a:rPr sz="1100" spc="15" dirty="0">
                          <a:latin typeface="Arial MT"/>
                          <a:cs typeface="Arial MT"/>
                        </a:rPr>
                        <a:t> </a:t>
                      </a:r>
                      <a:r>
                        <a:rPr sz="1100" dirty="0">
                          <a:latin typeface="Arial MT"/>
                          <a:cs typeface="Arial MT"/>
                        </a:rPr>
                        <a:t>information</a:t>
                      </a:r>
                      <a:r>
                        <a:rPr sz="1100" spc="-30" dirty="0">
                          <a:latin typeface="Arial MT"/>
                          <a:cs typeface="Arial MT"/>
                        </a:rPr>
                        <a:t> </a:t>
                      </a:r>
                      <a:r>
                        <a:rPr sz="1100" dirty="0">
                          <a:latin typeface="Arial MT"/>
                          <a:cs typeface="Arial MT"/>
                        </a:rPr>
                        <a:t>to </a:t>
                      </a:r>
                      <a:r>
                        <a:rPr sz="1100" spc="-290" dirty="0">
                          <a:latin typeface="Arial MT"/>
                          <a:cs typeface="Arial MT"/>
                        </a:rPr>
                        <a:t> </a:t>
                      </a:r>
                      <a:r>
                        <a:rPr sz="1100" dirty="0">
                          <a:latin typeface="Arial MT"/>
                          <a:cs typeface="Arial MT"/>
                        </a:rPr>
                        <a:t>and</a:t>
                      </a:r>
                      <a:r>
                        <a:rPr sz="1100" spc="-10" dirty="0">
                          <a:latin typeface="Arial MT"/>
                          <a:cs typeface="Arial MT"/>
                        </a:rPr>
                        <a:t> within</a:t>
                      </a:r>
                      <a:r>
                        <a:rPr sz="1100" spc="25" dirty="0">
                          <a:latin typeface="Arial MT"/>
                          <a:cs typeface="Arial MT"/>
                        </a:rPr>
                        <a:t> </a:t>
                      </a:r>
                      <a:r>
                        <a:rPr sz="1100" dirty="0">
                          <a:latin typeface="Arial MT"/>
                          <a:cs typeface="Arial MT"/>
                        </a:rPr>
                        <a:t>a</a:t>
                      </a:r>
                      <a:r>
                        <a:rPr sz="1100" spc="-15" dirty="0">
                          <a:latin typeface="Arial MT"/>
                          <a:cs typeface="Arial MT"/>
                        </a:rPr>
                        <a:t> </a:t>
                      </a:r>
                      <a:r>
                        <a:rPr sz="1100" spc="-5" dirty="0">
                          <a:latin typeface="Arial MT"/>
                          <a:cs typeface="Arial MT"/>
                        </a:rPr>
                        <a:t>development </a:t>
                      </a:r>
                      <a:r>
                        <a:rPr sz="1100" dirty="0">
                          <a:latin typeface="Arial MT"/>
                          <a:cs typeface="Arial MT"/>
                        </a:rPr>
                        <a:t>team</a:t>
                      </a:r>
                      <a:r>
                        <a:rPr sz="1100" spc="-30" dirty="0">
                          <a:latin typeface="Arial MT"/>
                          <a:cs typeface="Arial MT"/>
                        </a:rPr>
                        <a:t> </a:t>
                      </a:r>
                      <a:r>
                        <a:rPr sz="1100" spc="-5" dirty="0">
                          <a:latin typeface="Arial MT"/>
                          <a:cs typeface="Arial MT"/>
                        </a:rPr>
                        <a:t>is</a:t>
                      </a:r>
                      <a:r>
                        <a:rPr sz="1100" spc="-10" dirty="0">
                          <a:latin typeface="Arial MT"/>
                          <a:cs typeface="Arial MT"/>
                        </a:rPr>
                        <a:t> </a:t>
                      </a:r>
                      <a:r>
                        <a:rPr sz="1100" dirty="0">
                          <a:latin typeface="Arial MT"/>
                          <a:cs typeface="Arial MT"/>
                        </a:rPr>
                        <a:t>face-to-face</a:t>
                      </a:r>
                      <a:r>
                        <a:rPr sz="1100" spc="-40" dirty="0">
                          <a:latin typeface="Arial MT"/>
                          <a:cs typeface="Arial MT"/>
                        </a:rPr>
                        <a:t> </a:t>
                      </a:r>
                      <a:r>
                        <a:rPr sz="1100" dirty="0">
                          <a:latin typeface="Arial MT"/>
                          <a:cs typeface="Arial MT"/>
                        </a:rPr>
                        <a:t>conversation.</a:t>
                      </a:r>
                      <a:endParaRPr sz="1100">
                        <a:latin typeface="Arial MT"/>
                        <a:cs typeface="Arial MT"/>
                      </a:endParaRPr>
                    </a:p>
                  </a:txBody>
                  <a:tcPr marL="0" marR="0" marT="425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9602">
                <a:tc>
                  <a:txBody>
                    <a:bodyPr/>
                    <a:lstStyle/>
                    <a:p>
                      <a:pPr marL="90805">
                        <a:lnSpc>
                          <a:spcPct val="100000"/>
                        </a:lnSpc>
                        <a:spcBef>
                          <a:spcPts val="335"/>
                        </a:spcBef>
                      </a:pPr>
                      <a:r>
                        <a:rPr sz="1100" dirty="0">
                          <a:latin typeface="Arial MT"/>
                          <a:cs typeface="Arial MT"/>
                        </a:rPr>
                        <a:t>Working</a:t>
                      </a:r>
                      <a:r>
                        <a:rPr sz="1100" spc="-50" dirty="0">
                          <a:latin typeface="Arial MT"/>
                          <a:cs typeface="Arial MT"/>
                        </a:rPr>
                        <a:t> </a:t>
                      </a:r>
                      <a:r>
                        <a:rPr sz="1100" dirty="0">
                          <a:latin typeface="Arial MT"/>
                          <a:cs typeface="Arial MT"/>
                        </a:rPr>
                        <a:t>software</a:t>
                      </a:r>
                      <a:r>
                        <a:rPr sz="1100" spc="-30" dirty="0">
                          <a:latin typeface="Arial MT"/>
                          <a:cs typeface="Arial MT"/>
                        </a:rPr>
                        <a:t> </a:t>
                      </a:r>
                      <a:r>
                        <a:rPr sz="1100" spc="-5" dirty="0">
                          <a:latin typeface="Arial MT"/>
                          <a:cs typeface="Arial MT"/>
                        </a:rPr>
                        <a:t>is</a:t>
                      </a:r>
                      <a:r>
                        <a:rPr sz="1100" spc="5" dirty="0">
                          <a:latin typeface="Arial MT"/>
                          <a:cs typeface="Arial MT"/>
                        </a:rPr>
                        <a:t> </a:t>
                      </a:r>
                      <a:r>
                        <a:rPr sz="1100" dirty="0">
                          <a:latin typeface="Arial MT"/>
                          <a:cs typeface="Arial MT"/>
                        </a:rPr>
                        <a:t>the</a:t>
                      </a:r>
                      <a:r>
                        <a:rPr sz="1100" spc="-30" dirty="0">
                          <a:latin typeface="Arial MT"/>
                          <a:cs typeface="Arial MT"/>
                        </a:rPr>
                        <a:t> </a:t>
                      </a:r>
                      <a:r>
                        <a:rPr sz="1100" dirty="0">
                          <a:latin typeface="Arial MT"/>
                          <a:cs typeface="Arial MT"/>
                        </a:rPr>
                        <a:t>primary</a:t>
                      </a:r>
                      <a:r>
                        <a:rPr sz="1100" spc="-30" dirty="0">
                          <a:latin typeface="Arial MT"/>
                          <a:cs typeface="Arial MT"/>
                        </a:rPr>
                        <a:t> </a:t>
                      </a:r>
                      <a:r>
                        <a:rPr sz="1100" dirty="0">
                          <a:latin typeface="Arial MT"/>
                          <a:cs typeface="Arial MT"/>
                        </a:rPr>
                        <a:t>measure</a:t>
                      </a:r>
                      <a:r>
                        <a:rPr sz="1100" spc="-20" dirty="0">
                          <a:latin typeface="Arial MT"/>
                          <a:cs typeface="Arial MT"/>
                        </a:rPr>
                        <a:t> </a:t>
                      </a:r>
                      <a:r>
                        <a:rPr sz="1100" dirty="0">
                          <a:latin typeface="Arial MT"/>
                          <a:cs typeface="Arial MT"/>
                        </a:rPr>
                        <a:t>of</a:t>
                      </a:r>
                      <a:r>
                        <a:rPr sz="1100" spc="-20" dirty="0">
                          <a:latin typeface="Arial MT"/>
                          <a:cs typeface="Arial MT"/>
                        </a:rPr>
                        <a:t> </a:t>
                      </a:r>
                      <a:r>
                        <a:rPr sz="1100" dirty="0">
                          <a:latin typeface="Arial MT"/>
                          <a:cs typeface="Arial MT"/>
                        </a:rPr>
                        <a:t>progress.</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35"/>
                        </a:spcBef>
                      </a:pPr>
                      <a:r>
                        <a:rPr sz="1100" spc="-5" dirty="0">
                          <a:latin typeface="Arial MT"/>
                          <a:cs typeface="Arial MT"/>
                        </a:rPr>
                        <a:t>Agile</a:t>
                      </a:r>
                      <a:r>
                        <a:rPr sz="1100" spc="10" dirty="0">
                          <a:latin typeface="Arial MT"/>
                          <a:cs typeface="Arial MT"/>
                        </a:rPr>
                        <a:t> </a:t>
                      </a:r>
                      <a:r>
                        <a:rPr sz="1100" dirty="0">
                          <a:latin typeface="Arial MT"/>
                          <a:cs typeface="Arial MT"/>
                        </a:rPr>
                        <a:t>processes</a:t>
                      </a:r>
                      <a:r>
                        <a:rPr sz="1100" spc="-15" dirty="0">
                          <a:latin typeface="Arial MT"/>
                          <a:cs typeface="Arial MT"/>
                        </a:rPr>
                        <a:t> </a:t>
                      </a:r>
                      <a:r>
                        <a:rPr sz="1100" dirty="0">
                          <a:latin typeface="Arial MT"/>
                          <a:cs typeface="Arial MT"/>
                        </a:rPr>
                        <a:t>Promote</a:t>
                      </a:r>
                      <a:r>
                        <a:rPr sz="1100" spc="-25" dirty="0">
                          <a:latin typeface="Arial MT"/>
                          <a:cs typeface="Arial MT"/>
                        </a:rPr>
                        <a:t> </a:t>
                      </a:r>
                      <a:r>
                        <a:rPr sz="1100" spc="-5" dirty="0">
                          <a:latin typeface="Arial MT"/>
                          <a:cs typeface="Arial MT"/>
                        </a:rPr>
                        <a:t>sustainable development</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452259">
                <a:tc>
                  <a:txBody>
                    <a:bodyPr/>
                    <a:lstStyle/>
                    <a:p>
                      <a:pPr marL="90805" marR="536575">
                        <a:lnSpc>
                          <a:spcPct val="100000"/>
                        </a:lnSpc>
                        <a:spcBef>
                          <a:spcPts val="335"/>
                        </a:spcBef>
                      </a:pPr>
                      <a:r>
                        <a:rPr sz="1100" spc="-5" dirty="0">
                          <a:latin typeface="Arial MT"/>
                          <a:cs typeface="Arial MT"/>
                        </a:rPr>
                        <a:t>Continuous </a:t>
                      </a:r>
                      <a:r>
                        <a:rPr sz="1100" dirty="0">
                          <a:latin typeface="Arial MT"/>
                          <a:cs typeface="Arial MT"/>
                        </a:rPr>
                        <a:t>attention to technical </a:t>
                      </a:r>
                      <a:r>
                        <a:rPr sz="1100" spc="-5" dirty="0">
                          <a:latin typeface="Arial MT"/>
                          <a:cs typeface="Arial MT"/>
                        </a:rPr>
                        <a:t>excellence </a:t>
                      </a:r>
                      <a:r>
                        <a:rPr sz="1100" dirty="0">
                          <a:latin typeface="Arial MT"/>
                          <a:cs typeface="Arial MT"/>
                        </a:rPr>
                        <a:t>and good design </a:t>
                      </a:r>
                      <a:r>
                        <a:rPr sz="1100" spc="-295" dirty="0">
                          <a:latin typeface="Arial MT"/>
                          <a:cs typeface="Arial MT"/>
                        </a:rPr>
                        <a:t> </a:t>
                      </a:r>
                      <a:r>
                        <a:rPr sz="1100" dirty="0">
                          <a:latin typeface="Arial MT"/>
                          <a:cs typeface="Arial MT"/>
                        </a:rPr>
                        <a:t>enhances</a:t>
                      </a:r>
                      <a:r>
                        <a:rPr sz="1100" spc="-15" dirty="0">
                          <a:latin typeface="Arial MT"/>
                          <a:cs typeface="Arial MT"/>
                        </a:rPr>
                        <a:t> </a:t>
                      </a:r>
                      <a:r>
                        <a:rPr sz="1100" spc="-5" dirty="0">
                          <a:latin typeface="Arial MT"/>
                          <a:cs typeface="Arial MT"/>
                        </a:rPr>
                        <a:t>agility.</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270510">
                        <a:lnSpc>
                          <a:spcPct val="100000"/>
                        </a:lnSpc>
                        <a:spcBef>
                          <a:spcPts val="335"/>
                        </a:spcBef>
                      </a:pPr>
                      <a:r>
                        <a:rPr sz="1100" spc="-5" dirty="0">
                          <a:latin typeface="Arial MT"/>
                          <a:cs typeface="Arial MT"/>
                        </a:rPr>
                        <a:t>Simplicity—the </a:t>
                      </a:r>
                      <a:r>
                        <a:rPr sz="1100" dirty="0">
                          <a:latin typeface="Arial MT"/>
                          <a:cs typeface="Arial MT"/>
                        </a:rPr>
                        <a:t>art of </a:t>
                      </a:r>
                      <a:r>
                        <a:rPr sz="1100" spc="-5" dirty="0">
                          <a:latin typeface="Arial MT"/>
                          <a:cs typeface="Arial MT"/>
                        </a:rPr>
                        <a:t>maximizing </a:t>
                      </a:r>
                      <a:r>
                        <a:rPr sz="1100" dirty="0">
                          <a:latin typeface="Arial MT"/>
                          <a:cs typeface="Arial MT"/>
                        </a:rPr>
                        <a:t>the amount of </a:t>
                      </a:r>
                      <a:r>
                        <a:rPr sz="1100" spc="-5" dirty="0">
                          <a:latin typeface="Arial MT"/>
                          <a:cs typeface="Arial MT"/>
                        </a:rPr>
                        <a:t>work </a:t>
                      </a:r>
                      <a:r>
                        <a:rPr sz="1100" dirty="0">
                          <a:latin typeface="Arial MT"/>
                          <a:cs typeface="Arial MT"/>
                        </a:rPr>
                        <a:t>not done—is </a:t>
                      </a:r>
                      <a:r>
                        <a:rPr sz="1100" spc="-295" dirty="0">
                          <a:latin typeface="Arial MT"/>
                          <a:cs typeface="Arial MT"/>
                        </a:rPr>
                        <a:t> </a:t>
                      </a:r>
                      <a:r>
                        <a:rPr sz="1100" spc="-5" dirty="0">
                          <a:latin typeface="Arial MT"/>
                          <a:cs typeface="Arial MT"/>
                        </a:rPr>
                        <a:t>essential.</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52221">
                <a:tc>
                  <a:txBody>
                    <a:bodyPr/>
                    <a:lstStyle/>
                    <a:p>
                      <a:pPr marL="90805" marR="401955">
                        <a:lnSpc>
                          <a:spcPct val="100000"/>
                        </a:lnSpc>
                        <a:spcBef>
                          <a:spcPts val="335"/>
                        </a:spcBef>
                      </a:pPr>
                      <a:r>
                        <a:rPr sz="1100" dirty="0">
                          <a:latin typeface="Arial MT"/>
                          <a:cs typeface="Arial MT"/>
                        </a:rPr>
                        <a:t>The</a:t>
                      </a:r>
                      <a:r>
                        <a:rPr sz="1100" spc="-30" dirty="0">
                          <a:latin typeface="Arial MT"/>
                          <a:cs typeface="Arial MT"/>
                        </a:rPr>
                        <a:t> </a:t>
                      </a:r>
                      <a:r>
                        <a:rPr sz="1100" dirty="0">
                          <a:latin typeface="Arial MT"/>
                          <a:cs typeface="Arial MT"/>
                        </a:rPr>
                        <a:t>best</a:t>
                      </a:r>
                      <a:r>
                        <a:rPr sz="1100" spc="-20" dirty="0">
                          <a:latin typeface="Arial MT"/>
                          <a:cs typeface="Arial MT"/>
                        </a:rPr>
                        <a:t> </a:t>
                      </a:r>
                      <a:r>
                        <a:rPr sz="1100" dirty="0">
                          <a:latin typeface="Arial MT"/>
                          <a:cs typeface="Arial MT"/>
                        </a:rPr>
                        <a:t>architectures,</a:t>
                      </a:r>
                      <a:r>
                        <a:rPr sz="1100" spc="-55" dirty="0">
                          <a:latin typeface="Arial MT"/>
                          <a:cs typeface="Arial MT"/>
                        </a:rPr>
                        <a:t> </a:t>
                      </a:r>
                      <a:r>
                        <a:rPr sz="1100" dirty="0">
                          <a:latin typeface="Arial MT"/>
                          <a:cs typeface="Arial MT"/>
                        </a:rPr>
                        <a:t>requirements,</a:t>
                      </a:r>
                      <a:r>
                        <a:rPr sz="1100" spc="-55" dirty="0">
                          <a:latin typeface="Arial MT"/>
                          <a:cs typeface="Arial MT"/>
                        </a:rPr>
                        <a:t> </a:t>
                      </a:r>
                      <a:r>
                        <a:rPr sz="1100" dirty="0">
                          <a:latin typeface="Arial MT"/>
                          <a:cs typeface="Arial MT"/>
                        </a:rPr>
                        <a:t>and</a:t>
                      </a:r>
                      <a:r>
                        <a:rPr sz="1100" spc="-15" dirty="0">
                          <a:latin typeface="Arial MT"/>
                          <a:cs typeface="Arial MT"/>
                        </a:rPr>
                        <a:t> </a:t>
                      </a:r>
                      <a:r>
                        <a:rPr sz="1100" dirty="0">
                          <a:latin typeface="Arial MT"/>
                          <a:cs typeface="Arial MT"/>
                        </a:rPr>
                        <a:t>designs</a:t>
                      </a:r>
                      <a:r>
                        <a:rPr sz="1100" spc="-20" dirty="0">
                          <a:latin typeface="Arial MT"/>
                          <a:cs typeface="Arial MT"/>
                        </a:rPr>
                        <a:t> </a:t>
                      </a:r>
                      <a:r>
                        <a:rPr sz="1100" dirty="0">
                          <a:latin typeface="Arial MT"/>
                          <a:cs typeface="Arial MT"/>
                        </a:rPr>
                        <a:t>emerge</a:t>
                      </a:r>
                      <a:r>
                        <a:rPr sz="1100" spc="-40" dirty="0">
                          <a:latin typeface="Arial MT"/>
                          <a:cs typeface="Arial MT"/>
                        </a:rPr>
                        <a:t> </a:t>
                      </a:r>
                      <a:r>
                        <a:rPr sz="1100" spc="5" dirty="0">
                          <a:latin typeface="Arial MT"/>
                          <a:cs typeface="Arial MT"/>
                        </a:rPr>
                        <a:t>from </a:t>
                      </a:r>
                      <a:r>
                        <a:rPr sz="1100" spc="-290" dirty="0">
                          <a:latin typeface="Arial MT"/>
                          <a:cs typeface="Arial MT"/>
                        </a:rPr>
                        <a:t> </a:t>
                      </a:r>
                      <a:r>
                        <a:rPr sz="1100" dirty="0">
                          <a:latin typeface="Arial MT"/>
                          <a:cs typeface="Arial MT"/>
                        </a:rPr>
                        <a:t>self–</a:t>
                      </a:r>
                      <a:r>
                        <a:rPr sz="1100" spc="-25" dirty="0">
                          <a:latin typeface="Arial MT"/>
                          <a:cs typeface="Arial MT"/>
                        </a:rPr>
                        <a:t> </a:t>
                      </a:r>
                      <a:r>
                        <a:rPr sz="1100" spc="-5" dirty="0">
                          <a:latin typeface="Arial MT"/>
                          <a:cs typeface="Arial MT"/>
                        </a:rPr>
                        <a:t>organizing</a:t>
                      </a:r>
                      <a:r>
                        <a:rPr sz="1100" dirty="0">
                          <a:latin typeface="Arial MT"/>
                          <a:cs typeface="Arial MT"/>
                        </a:rPr>
                        <a:t> teams.</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530225">
                        <a:lnSpc>
                          <a:spcPct val="100000"/>
                        </a:lnSpc>
                        <a:spcBef>
                          <a:spcPts val="335"/>
                        </a:spcBef>
                      </a:pPr>
                      <a:r>
                        <a:rPr sz="1100" spc="-5" dirty="0">
                          <a:latin typeface="Arial MT"/>
                          <a:cs typeface="Arial MT"/>
                        </a:rPr>
                        <a:t>At</a:t>
                      </a:r>
                      <a:r>
                        <a:rPr sz="1100" spc="-20" dirty="0">
                          <a:latin typeface="Arial MT"/>
                          <a:cs typeface="Arial MT"/>
                        </a:rPr>
                        <a:t> </a:t>
                      </a:r>
                      <a:r>
                        <a:rPr sz="1100" dirty="0">
                          <a:latin typeface="Arial MT"/>
                          <a:cs typeface="Arial MT"/>
                        </a:rPr>
                        <a:t>regular</a:t>
                      </a:r>
                      <a:r>
                        <a:rPr sz="1100" spc="-20" dirty="0">
                          <a:latin typeface="Arial MT"/>
                          <a:cs typeface="Arial MT"/>
                        </a:rPr>
                        <a:t> </a:t>
                      </a:r>
                      <a:r>
                        <a:rPr sz="1100" spc="-5" dirty="0">
                          <a:latin typeface="Arial MT"/>
                          <a:cs typeface="Arial MT"/>
                        </a:rPr>
                        <a:t>intervals, </a:t>
                      </a:r>
                      <a:r>
                        <a:rPr sz="1100" dirty="0">
                          <a:latin typeface="Arial MT"/>
                          <a:cs typeface="Arial MT"/>
                        </a:rPr>
                        <a:t>the</a:t>
                      </a:r>
                      <a:r>
                        <a:rPr sz="1100" spc="-25" dirty="0">
                          <a:latin typeface="Arial MT"/>
                          <a:cs typeface="Arial MT"/>
                        </a:rPr>
                        <a:t> </a:t>
                      </a:r>
                      <a:r>
                        <a:rPr sz="1100" dirty="0">
                          <a:latin typeface="Arial MT"/>
                          <a:cs typeface="Arial MT"/>
                        </a:rPr>
                        <a:t>team</a:t>
                      </a:r>
                      <a:r>
                        <a:rPr sz="1100" spc="-30" dirty="0">
                          <a:latin typeface="Arial MT"/>
                          <a:cs typeface="Arial MT"/>
                        </a:rPr>
                        <a:t> </a:t>
                      </a:r>
                      <a:r>
                        <a:rPr sz="1100" dirty="0">
                          <a:latin typeface="Arial MT"/>
                          <a:cs typeface="Arial MT"/>
                        </a:rPr>
                        <a:t>reflects</a:t>
                      </a:r>
                      <a:r>
                        <a:rPr sz="1100" spc="-40" dirty="0">
                          <a:latin typeface="Arial MT"/>
                          <a:cs typeface="Arial MT"/>
                        </a:rPr>
                        <a:t> </a:t>
                      </a:r>
                      <a:r>
                        <a:rPr sz="1100" dirty="0">
                          <a:latin typeface="Arial MT"/>
                          <a:cs typeface="Arial MT"/>
                        </a:rPr>
                        <a:t>on</a:t>
                      </a:r>
                      <a:r>
                        <a:rPr sz="1100" spc="-10" dirty="0">
                          <a:latin typeface="Arial MT"/>
                          <a:cs typeface="Arial MT"/>
                        </a:rPr>
                        <a:t> </a:t>
                      </a:r>
                      <a:r>
                        <a:rPr sz="1100" dirty="0">
                          <a:latin typeface="Arial MT"/>
                          <a:cs typeface="Arial MT"/>
                        </a:rPr>
                        <a:t>how</a:t>
                      </a:r>
                      <a:r>
                        <a:rPr sz="1100" spc="-15" dirty="0">
                          <a:latin typeface="Arial MT"/>
                          <a:cs typeface="Arial MT"/>
                        </a:rPr>
                        <a:t> </a:t>
                      </a:r>
                      <a:r>
                        <a:rPr sz="1100" dirty="0">
                          <a:latin typeface="Arial MT"/>
                          <a:cs typeface="Arial MT"/>
                        </a:rPr>
                        <a:t>to</a:t>
                      </a:r>
                      <a:r>
                        <a:rPr sz="1100" spc="-20" dirty="0">
                          <a:latin typeface="Arial MT"/>
                          <a:cs typeface="Arial MT"/>
                        </a:rPr>
                        <a:t> </a:t>
                      </a:r>
                      <a:r>
                        <a:rPr sz="1100" dirty="0">
                          <a:latin typeface="Arial MT"/>
                          <a:cs typeface="Arial MT"/>
                        </a:rPr>
                        <a:t>become</a:t>
                      </a:r>
                      <a:r>
                        <a:rPr sz="1100" spc="-25" dirty="0">
                          <a:latin typeface="Arial MT"/>
                          <a:cs typeface="Arial MT"/>
                        </a:rPr>
                        <a:t> </a:t>
                      </a:r>
                      <a:r>
                        <a:rPr sz="1100" dirty="0">
                          <a:latin typeface="Arial MT"/>
                          <a:cs typeface="Arial MT"/>
                        </a:rPr>
                        <a:t>more </a:t>
                      </a:r>
                      <a:r>
                        <a:rPr sz="1100" spc="-290" dirty="0">
                          <a:latin typeface="Arial MT"/>
                          <a:cs typeface="Arial MT"/>
                        </a:rPr>
                        <a:t> </a:t>
                      </a:r>
                      <a:r>
                        <a:rPr sz="1100" spc="-5" dirty="0">
                          <a:latin typeface="Arial MT"/>
                          <a:cs typeface="Arial MT"/>
                        </a:rPr>
                        <a:t>effective,</a:t>
                      </a:r>
                      <a:r>
                        <a:rPr sz="1100" spc="-30" dirty="0">
                          <a:latin typeface="Arial MT"/>
                          <a:cs typeface="Arial MT"/>
                        </a:rPr>
                        <a:t> </a:t>
                      </a:r>
                      <a:r>
                        <a:rPr sz="1100" dirty="0">
                          <a:latin typeface="Arial MT"/>
                          <a:cs typeface="Arial MT"/>
                        </a:rPr>
                        <a:t>then</a:t>
                      </a:r>
                      <a:r>
                        <a:rPr sz="1100" spc="-20" dirty="0">
                          <a:latin typeface="Arial MT"/>
                          <a:cs typeface="Arial MT"/>
                        </a:rPr>
                        <a:t> </a:t>
                      </a:r>
                      <a:r>
                        <a:rPr sz="1100" dirty="0">
                          <a:latin typeface="Arial MT"/>
                          <a:cs typeface="Arial MT"/>
                        </a:rPr>
                        <a:t>tunes</a:t>
                      </a:r>
                      <a:r>
                        <a:rPr sz="1100" spc="-15" dirty="0">
                          <a:latin typeface="Arial MT"/>
                          <a:cs typeface="Arial MT"/>
                        </a:rPr>
                        <a:t> </a:t>
                      </a:r>
                      <a:r>
                        <a:rPr sz="1100" dirty="0">
                          <a:latin typeface="Arial MT"/>
                          <a:cs typeface="Arial MT"/>
                        </a:rPr>
                        <a:t>and</a:t>
                      </a:r>
                      <a:r>
                        <a:rPr sz="1100" spc="-10" dirty="0">
                          <a:latin typeface="Arial MT"/>
                          <a:cs typeface="Arial MT"/>
                        </a:rPr>
                        <a:t> </a:t>
                      </a:r>
                      <a:r>
                        <a:rPr sz="1100" dirty="0">
                          <a:latin typeface="Arial MT"/>
                          <a:cs typeface="Arial MT"/>
                        </a:rPr>
                        <a:t>adjusts</a:t>
                      </a:r>
                      <a:r>
                        <a:rPr sz="1100" spc="-25" dirty="0">
                          <a:latin typeface="Arial MT"/>
                          <a:cs typeface="Arial MT"/>
                        </a:rPr>
                        <a:t> </a:t>
                      </a:r>
                      <a:r>
                        <a:rPr sz="1100" spc="-5" dirty="0">
                          <a:latin typeface="Arial MT"/>
                          <a:cs typeface="Arial MT"/>
                        </a:rPr>
                        <a:t>its</a:t>
                      </a:r>
                      <a:r>
                        <a:rPr sz="1100" spc="-10" dirty="0">
                          <a:latin typeface="Arial MT"/>
                          <a:cs typeface="Arial MT"/>
                        </a:rPr>
                        <a:t> </a:t>
                      </a:r>
                      <a:r>
                        <a:rPr sz="1100" spc="-5" dirty="0">
                          <a:latin typeface="Arial MT"/>
                          <a:cs typeface="Arial MT"/>
                        </a:rPr>
                        <a:t>behavior</a:t>
                      </a:r>
                      <a:r>
                        <a:rPr sz="1100" spc="10" dirty="0">
                          <a:latin typeface="Arial MT"/>
                          <a:cs typeface="Arial MT"/>
                        </a:rPr>
                        <a:t> </a:t>
                      </a:r>
                      <a:r>
                        <a:rPr sz="1100" spc="-5" dirty="0">
                          <a:latin typeface="Arial MT"/>
                          <a:cs typeface="Arial MT"/>
                        </a:rPr>
                        <a:t>accordingly.</a:t>
                      </a:r>
                      <a:endParaRPr sz="1100">
                        <a:latin typeface="Arial MT"/>
                        <a:cs typeface="Arial MT"/>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59509"/>
            <a:ext cx="5926455" cy="635635"/>
          </a:xfrm>
          <a:prstGeom prst="rect">
            <a:avLst/>
          </a:prstGeom>
        </p:spPr>
        <p:txBody>
          <a:bodyPr vert="horz" wrap="square" lIns="0" tIns="13335" rIns="0" bIns="0" rtlCol="0">
            <a:spAutoFit/>
          </a:bodyPr>
          <a:lstStyle/>
          <a:p>
            <a:pPr marL="363220" marR="5080" indent="-351155">
              <a:lnSpc>
                <a:spcPct val="100000"/>
              </a:lnSpc>
              <a:spcBef>
                <a:spcPts val="105"/>
              </a:spcBef>
              <a:buSzPct val="95000"/>
              <a:buChar char="•"/>
              <a:tabLst>
                <a:tab pos="363220" algn="l"/>
                <a:tab pos="363855" algn="l"/>
              </a:tabLst>
            </a:pPr>
            <a:r>
              <a:rPr sz="2000" dirty="0">
                <a:latin typeface="Calibri"/>
                <a:cs typeface="Calibri"/>
              </a:rPr>
              <a:t>Agile </a:t>
            </a:r>
            <a:r>
              <a:rPr sz="2000" spc="-5" dirty="0">
                <a:latin typeface="Calibri"/>
                <a:cs typeface="Calibri"/>
              </a:rPr>
              <a:t>Software</a:t>
            </a:r>
            <a:r>
              <a:rPr sz="2000" dirty="0">
                <a:latin typeface="Calibri"/>
                <a:cs typeface="Calibri"/>
              </a:rPr>
              <a:t> </a:t>
            </a:r>
            <a:r>
              <a:rPr sz="2000" spc="-5" dirty="0">
                <a:latin typeface="Calibri"/>
                <a:cs typeface="Calibri"/>
              </a:rPr>
              <a:t>Development</a:t>
            </a:r>
            <a:r>
              <a:rPr sz="2000" spc="-10" dirty="0">
                <a:latin typeface="Calibri"/>
                <a:cs typeface="Calibri"/>
              </a:rPr>
              <a:t> </a:t>
            </a:r>
            <a:r>
              <a:rPr sz="2000" spc="-5" dirty="0">
                <a:latin typeface="Calibri"/>
                <a:cs typeface="Calibri"/>
              </a:rPr>
              <a:t>sample</a:t>
            </a:r>
            <a:r>
              <a:rPr sz="2000" spc="5" dirty="0">
                <a:latin typeface="Calibri"/>
                <a:cs typeface="Calibri"/>
              </a:rPr>
              <a:t> </a:t>
            </a:r>
            <a:r>
              <a:rPr sz="2000" dirty="0">
                <a:latin typeface="Calibri"/>
                <a:cs typeface="Calibri"/>
              </a:rPr>
              <a:t>case</a:t>
            </a:r>
            <a:r>
              <a:rPr sz="2000" spc="10" dirty="0">
                <a:latin typeface="Calibri"/>
                <a:cs typeface="Calibri"/>
              </a:rPr>
              <a:t> </a:t>
            </a:r>
            <a:r>
              <a:rPr sz="2000" spc="-5" dirty="0">
                <a:latin typeface="Calibri"/>
                <a:cs typeface="Calibri"/>
              </a:rPr>
              <a:t>study</a:t>
            </a:r>
            <a:r>
              <a:rPr sz="2000" spc="-15" dirty="0">
                <a:latin typeface="Calibri"/>
                <a:cs typeface="Calibri"/>
              </a:rPr>
              <a:t> </a:t>
            </a:r>
            <a:r>
              <a:rPr sz="2000" spc="-5" dirty="0">
                <a:latin typeface="Calibri"/>
                <a:cs typeface="Calibri"/>
              </a:rPr>
              <a:t>with</a:t>
            </a:r>
            <a:r>
              <a:rPr sz="2000" spc="40" dirty="0">
                <a:latin typeface="Calibri"/>
                <a:cs typeface="Calibri"/>
              </a:rPr>
              <a:t> </a:t>
            </a:r>
            <a:r>
              <a:rPr sz="2000" dirty="0">
                <a:latin typeface="Calibri"/>
                <a:cs typeface="Calibri"/>
              </a:rPr>
              <a:t>- </a:t>
            </a:r>
            <a:r>
              <a:rPr sz="2000" spc="-440" dirty="0">
                <a:latin typeface="Calibri"/>
                <a:cs typeface="Calibri"/>
              </a:rPr>
              <a:t> </a:t>
            </a:r>
            <a:r>
              <a:rPr sz="2000" dirty="0">
                <a:latin typeface="Calibri"/>
                <a:cs typeface="Calibri"/>
              </a:rPr>
              <a:t>https://asana.com/templates/agile-project-plan</a:t>
            </a:r>
            <a:endParaRPr sz="20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
        <p:nvSpPr>
          <p:cNvPr id="3" name="object 3"/>
          <p:cNvSpPr txBox="1">
            <a:spLocks noGrp="1"/>
          </p:cNvSpPr>
          <p:nvPr>
            <p:ph type="title"/>
          </p:nvPr>
        </p:nvSpPr>
        <p:spPr>
          <a:xfrm>
            <a:off x="78739" y="0"/>
            <a:ext cx="6526530" cy="697230"/>
          </a:xfrm>
          <a:prstGeom prst="rect">
            <a:avLst/>
          </a:prstGeom>
        </p:spPr>
        <p:txBody>
          <a:bodyPr vert="horz" wrap="square" lIns="0" tIns="13335" rIns="0" bIns="0" rtlCol="0">
            <a:spAutoFit/>
          </a:bodyPr>
          <a:lstStyle/>
          <a:p>
            <a:pPr marL="12700">
              <a:lnSpc>
                <a:spcPct val="100000"/>
              </a:lnSpc>
              <a:spcBef>
                <a:spcPts val="105"/>
              </a:spcBef>
            </a:pPr>
            <a:r>
              <a:rPr spc="-5" dirty="0"/>
              <a:t>Agile</a:t>
            </a:r>
            <a:r>
              <a:rPr dirty="0"/>
              <a:t> </a:t>
            </a:r>
            <a:r>
              <a:rPr spc="-5" dirty="0"/>
              <a:t>Software</a:t>
            </a:r>
            <a:r>
              <a:rPr spc="-15" dirty="0"/>
              <a:t> </a:t>
            </a:r>
            <a:r>
              <a:rPr spc="-5" dirty="0"/>
              <a:t>Development</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75" y="2133600"/>
            <a:ext cx="7154706" cy="36274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990600"/>
            <a:ext cx="8196581" cy="4899418"/>
          </a:xfrm>
          <a:prstGeom prst="rect">
            <a:avLst/>
          </a:prstGeom>
        </p:spPr>
        <p:txBody>
          <a:bodyPr vert="horz" wrap="square" lIns="0" tIns="13335" rIns="0" bIns="0" rtlCol="0">
            <a:spAutoFit/>
          </a:bodyPr>
          <a:lstStyle/>
          <a:p>
            <a:pPr marL="363220" marR="5080" indent="-351155">
              <a:lnSpc>
                <a:spcPct val="100000"/>
              </a:lnSpc>
              <a:spcBef>
                <a:spcPts val="105"/>
              </a:spcBef>
              <a:buSzPct val="95000"/>
              <a:buChar char="•"/>
              <a:tabLst>
                <a:tab pos="363220" algn="l"/>
                <a:tab pos="363855" algn="l"/>
              </a:tabLst>
            </a:pPr>
            <a:r>
              <a:rPr lang="en-US" sz="2000" b="1" dirty="0" smtClean="0"/>
              <a:t>Advantages of Agile model:</a:t>
            </a:r>
          </a:p>
          <a:p>
            <a:pPr marL="363220" marR="5080" indent="-351155">
              <a:lnSpc>
                <a:spcPct val="100000"/>
              </a:lnSpc>
              <a:spcBef>
                <a:spcPts val="105"/>
              </a:spcBef>
              <a:buSzPct val="95000"/>
              <a:buChar char="•"/>
              <a:tabLst>
                <a:tab pos="363220" algn="l"/>
                <a:tab pos="363855" algn="l"/>
              </a:tabLst>
            </a:pPr>
            <a:endParaRPr lang="en-US" sz="2000" b="1" dirty="0" smtClean="0"/>
          </a:p>
          <a:p>
            <a:pPr marL="820420" marR="5080" lvl="1" indent="-351155">
              <a:lnSpc>
                <a:spcPct val="150000"/>
              </a:lnSpc>
              <a:spcBef>
                <a:spcPts val="105"/>
              </a:spcBef>
              <a:buSzPct val="95000"/>
              <a:buChar char="•"/>
              <a:tabLst>
                <a:tab pos="363220" algn="l"/>
                <a:tab pos="363855" algn="l"/>
              </a:tabLst>
            </a:pPr>
            <a:r>
              <a:rPr lang="en-US" sz="2000" dirty="0" smtClean="0"/>
              <a:t>Customer satisfaction by rapid, continuous delivery of useful software.  </a:t>
            </a:r>
          </a:p>
          <a:p>
            <a:pPr marL="820420" marR="5080" lvl="1" indent="-351155">
              <a:lnSpc>
                <a:spcPct val="150000"/>
              </a:lnSpc>
              <a:spcBef>
                <a:spcPts val="105"/>
              </a:spcBef>
              <a:buSzPct val="95000"/>
              <a:buChar char="•"/>
              <a:tabLst>
                <a:tab pos="363220" algn="l"/>
                <a:tab pos="363855" algn="l"/>
              </a:tabLst>
            </a:pPr>
            <a:r>
              <a:rPr lang="en-US" sz="2000" dirty="0" smtClean="0"/>
              <a:t>People and interactions are emphasized rather than process and tools. Customers, developers and testers constantly interact with each other.  </a:t>
            </a:r>
          </a:p>
          <a:p>
            <a:pPr marL="820420" marR="5080" lvl="1" indent="-351155">
              <a:lnSpc>
                <a:spcPct val="150000"/>
              </a:lnSpc>
              <a:spcBef>
                <a:spcPts val="105"/>
              </a:spcBef>
              <a:buSzPct val="95000"/>
              <a:buChar char="•"/>
              <a:tabLst>
                <a:tab pos="363220" algn="l"/>
                <a:tab pos="363855" algn="l"/>
              </a:tabLst>
            </a:pPr>
            <a:r>
              <a:rPr lang="en-US" sz="2000" dirty="0" smtClean="0"/>
              <a:t>Working software is delivered frequently (weeks rather than months).  </a:t>
            </a:r>
          </a:p>
          <a:p>
            <a:pPr marL="820420" marR="5080" lvl="1" indent="-351155">
              <a:lnSpc>
                <a:spcPct val="150000"/>
              </a:lnSpc>
              <a:spcBef>
                <a:spcPts val="105"/>
              </a:spcBef>
              <a:buSzPct val="95000"/>
              <a:buChar char="•"/>
              <a:tabLst>
                <a:tab pos="363220" algn="l"/>
                <a:tab pos="363855" algn="l"/>
              </a:tabLst>
            </a:pPr>
            <a:r>
              <a:rPr lang="en-US" sz="2000" dirty="0" smtClean="0"/>
              <a:t>Face-to-face conversation is the best form of communication. </a:t>
            </a:r>
          </a:p>
          <a:p>
            <a:pPr marL="820420" marR="5080" lvl="1" indent="-351155">
              <a:lnSpc>
                <a:spcPct val="150000"/>
              </a:lnSpc>
              <a:spcBef>
                <a:spcPts val="105"/>
              </a:spcBef>
              <a:buSzPct val="95000"/>
              <a:buChar char="•"/>
              <a:tabLst>
                <a:tab pos="363220" algn="l"/>
                <a:tab pos="363855" algn="l"/>
              </a:tabLst>
            </a:pPr>
            <a:r>
              <a:rPr lang="en-US" sz="2000" dirty="0" smtClean="0"/>
              <a:t>Close, daily cooperation between business people and developers. </a:t>
            </a:r>
          </a:p>
          <a:p>
            <a:pPr marL="820420" marR="5080" lvl="1" indent="-351155">
              <a:lnSpc>
                <a:spcPct val="150000"/>
              </a:lnSpc>
              <a:spcBef>
                <a:spcPts val="105"/>
              </a:spcBef>
              <a:buSzPct val="95000"/>
              <a:buChar char="•"/>
              <a:tabLst>
                <a:tab pos="363220" algn="l"/>
                <a:tab pos="363855" algn="l"/>
              </a:tabLst>
            </a:pPr>
            <a:r>
              <a:rPr lang="en-US" sz="2000" dirty="0" smtClean="0"/>
              <a:t>Continuous attention to technical excellence and good design. </a:t>
            </a:r>
          </a:p>
          <a:p>
            <a:pPr marL="820420" marR="5080" lvl="1" indent="-351155">
              <a:lnSpc>
                <a:spcPct val="150000"/>
              </a:lnSpc>
              <a:spcBef>
                <a:spcPts val="105"/>
              </a:spcBef>
              <a:buSzPct val="95000"/>
              <a:buChar char="•"/>
              <a:tabLst>
                <a:tab pos="363220" algn="l"/>
                <a:tab pos="363855" algn="l"/>
              </a:tabLst>
            </a:pPr>
            <a:r>
              <a:rPr lang="en-US" sz="2000" dirty="0" smtClean="0"/>
              <a:t>Regular adaptation to changing circumstances.  </a:t>
            </a:r>
          </a:p>
          <a:p>
            <a:pPr marL="820420" marR="5080" lvl="1" indent="-351155">
              <a:lnSpc>
                <a:spcPct val="150000"/>
              </a:lnSpc>
              <a:spcBef>
                <a:spcPts val="105"/>
              </a:spcBef>
              <a:buSzPct val="95000"/>
              <a:buChar char="•"/>
              <a:tabLst>
                <a:tab pos="363220" algn="l"/>
                <a:tab pos="363855" algn="l"/>
              </a:tabLst>
            </a:pPr>
            <a:r>
              <a:rPr lang="en-US" sz="2000" dirty="0" smtClean="0"/>
              <a:t>Even late changes in requirements are welcomed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3" name="object 3"/>
          <p:cNvSpPr txBox="1">
            <a:spLocks noGrp="1"/>
          </p:cNvSpPr>
          <p:nvPr>
            <p:ph type="title"/>
          </p:nvPr>
        </p:nvSpPr>
        <p:spPr>
          <a:xfrm>
            <a:off x="78739" y="0"/>
            <a:ext cx="6526530" cy="697230"/>
          </a:xfrm>
          <a:prstGeom prst="rect">
            <a:avLst/>
          </a:prstGeom>
        </p:spPr>
        <p:txBody>
          <a:bodyPr vert="horz" wrap="square" lIns="0" tIns="13335" rIns="0" bIns="0" rtlCol="0">
            <a:spAutoFit/>
          </a:bodyPr>
          <a:lstStyle/>
          <a:p>
            <a:pPr marL="12700">
              <a:lnSpc>
                <a:spcPct val="100000"/>
              </a:lnSpc>
              <a:spcBef>
                <a:spcPts val="105"/>
              </a:spcBef>
            </a:pPr>
            <a:r>
              <a:rPr spc="-5" dirty="0"/>
              <a:t>Agile</a:t>
            </a:r>
            <a:r>
              <a:rPr dirty="0"/>
              <a:t> </a:t>
            </a:r>
            <a:r>
              <a:rPr spc="-5" dirty="0"/>
              <a:t>Software</a:t>
            </a:r>
            <a:r>
              <a:rPr spc="-15" dirty="0"/>
              <a:t> </a:t>
            </a:r>
            <a:r>
              <a:rPr spc="-5" dirty="0"/>
              <a:t>Development</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extLst>
      <p:ext uri="{BB962C8B-B14F-4D97-AF65-F5344CB8AC3E}">
        <p14:creationId xmlns:p14="http://schemas.microsoft.com/office/powerpoint/2010/main" val="916996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4019" y="1089431"/>
            <a:ext cx="7121525" cy="5091137"/>
          </a:xfrm>
          <a:prstGeom prst="rect">
            <a:avLst/>
          </a:prstGeom>
        </p:spPr>
        <p:txBody>
          <a:bodyPr vert="horz" wrap="square" lIns="0" tIns="88900" rIns="0" bIns="0" rtlCol="0">
            <a:spAutoFit/>
          </a:bodyPr>
          <a:lstStyle/>
          <a:p>
            <a:pPr marL="363220" indent="-350520">
              <a:lnSpc>
                <a:spcPct val="100000"/>
              </a:lnSpc>
              <a:spcBef>
                <a:spcPts val="700"/>
              </a:spcBef>
              <a:buSzPct val="67857"/>
              <a:buChar char="•"/>
              <a:tabLst>
                <a:tab pos="362585" algn="l"/>
                <a:tab pos="363220" algn="l"/>
              </a:tabLst>
            </a:pPr>
            <a:r>
              <a:rPr sz="2800" spc="-5" dirty="0">
                <a:latin typeface="Calibri"/>
                <a:cs typeface="Calibri"/>
              </a:rPr>
              <a:t>Introduction</a:t>
            </a:r>
            <a:r>
              <a:rPr sz="2800" spc="45" dirty="0">
                <a:latin typeface="Calibri"/>
                <a:cs typeface="Calibri"/>
              </a:rPr>
              <a:t> </a:t>
            </a:r>
            <a:r>
              <a:rPr sz="2800" spc="-5" dirty="0">
                <a:latin typeface="Calibri"/>
                <a:cs typeface="Calibri"/>
              </a:rPr>
              <a:t>to</a:t>
            </a:r>
            <a:r>
              <a:rPr sz="2800" spc="5" dirty="0">
                <a:latin typeface="Calibri"/>
                <a:cs typeface="Calibri"/>
              </a:rPr>
              <a:t> </a:t>
            </a:r>
            <a:r>
              <a:rPr sz="2800" spc="-5" dirty="0">
                <a:latin typeface="Calibri"/>
                <a:cs typeface="Calibri"/>
              </a:rPr>
              <a:t>software</a:t>
            </a:r>
            <a:r>
              <a:rPr sz="2800" dirty="0">
                <a:latin typeface="Calibri"/>
                <a:cs typeface="Calibri"/>
              </a:rPr>
              <a:t> </a:t>
            </a:r>
            <a:r>
              <a:rPr sz="2800" spc="-10" dirty="0">
                <a:latin typeface="Calibri"/>
                <a:cs typeface="Calibri"/>
              </a:rPr>
              <a:t>development</a:t>
            </a:r>
            <a:r>
              <a:rPr sz="2800" spc="35" dirty="0">
                <a:latin typeface="Calibri"/>
                <a:cs typeface="Calibri"/>
              </a:rPr>
              <a:t> </a:t>
            </a:r>
            <a:r>
              <a:rPr sz="2800" spc="-5" dirty="0">
                <a:latin typeface="Calibri"/>
                <a:cs typeface="Calibri"/>
              </a:rPr>
              <a:t>process</a:t>
            </a:r>
            <a:endParaRPr sz="2800" dirty="0">
              <a:latin typeface="Calibri"/>
              <a:cs typeface="Calibri"/>
            </a:endParaRPr>
          </a:p>
          <a:p>
            <a:pPr marL="363220" indent="-350520">
              <a:lnSpc>
                <a:spcPct val="100000"/>
              </a:lnSpc>
              <a:spcBef>
                <a:spcPts val="600"/>
              </a:spcBef>
              <a:buSzPct val="67857"/>
              <a:buChar char="•"/>
              <a:tabLst>
                <a:tab pos="362585" algn="l"/>
                <a:tab pos="363220" algn="l"/>
              </a:tabLst>
            </a:pPr>
            <a:r>
              <a:rPr sz="2800" spc="-5" dirty="0">
                <a:latin typeface="Calibri"/>
                <a:cs typeface="Calibri"/>
              </a:rPr>
              <a:t>Software</a:t>
            </a:r>
            <a:r>
              <a:rPr sz="2800" spc="-15" dirty="0">
                <a:latin typeface="Calibri"/>
                <a:cs typeface="Calibri"/>
              </a:rPr>
              <a:t> </a:t>
            </a:r>
            <a:r>
              <a:rPr sz="2800" spc="-5" dirty="0">
                <a:latin typeface="Calibri"/>
                <a:cs typeface="Calibri"/>
              </a:rPr>
              <a:t>Engineering</a:t>
            </a:r>
            <a:r>
              <a:rPr sz="2800" spc="15" dirty="0">
                <a:latin typeface="Calibri"/>
                <a:cs typeface="Calibri"/>
              </a:rPr>
              <a:t> </a:t>
            </a:r>
            <a:r>
              <a:rPr sz="2800" spc="-10" dirty="0">
                <a:latin typeface="Calibri"/>
                <a:cs typeface="Calibri"/>
              </a:rPr>
              <a:t>Principles</a:t>
            </a:r>
            <a:endParaRPr sz="2800" dirty="0">
              <a:latin typeface="Calibri"/>
              <a:cs typeface="Calibri"/>
            </a:endParaRPr>
          </a:p>
          <a:p>
            <a:pPr marL="363220" indent="-350520">
              <a:lnSpc>
                <a:spcPct val="100000"/>
              </a:lnSpc>
              <a:spcBef>
                <a:spcPts val="600"/>
              </a:spcBef>
              <a:buSzPct val="67857"/>
              <a:buChar char="•"/>
              <a:tabLst>
                <a:tab pos="362585" algn="l"/>
                <a:tab pos="363220" algn="l"/>
              </a:tabLst>
            </a:pPr>
            <a:r>
              <a:rPr sz="2800" spc="-5" dirty="0">
                <a:latin typeface="Calibri"/>
                <a:cs typeface="Calibri"/>
              </a:rPr>
              <a:t>Requirement</a:t>
            </a:r>
            <a:r>
              <a:rPr sz="2800" spc="30" dirty="0">
                <a:latin typeface="Calibri"/>
                <a:cs typeface="Calibri"/>
              </a:rPr>
              <a:t> </a:t>
            </a:r>
            <a:r>
              <a:rPr sz="2800" spc="-5" dirty="0">
                <a:latin typeface="Calibri"/>
                <a:cs typeface="Calibri"/>
              </a:rPr>
              <a:t>Gathering</a:t>
            </a:r>
            <a:r>
              <a:rPr sz="2800" spc="15" dirty="0">
                <a:latin typeface="Calibri"/>
                <a:cs typeface="Calibri"/>
              </a:rPr>
              <a:t> </a:t>
            </a:r>
            <a:r>
              <a:rPr sz="2800" spc="-5" dirty="0">
                <a:latin typeface="Calibri"/>
                <a:cs typeface="Calibri"/>
              </a:rPr>
              <a:t>and</a:t>
            </a:r>
            <a:r>
              <a:rPr sz="2800" spc="20" dirty="0">
                <a:latin typeface="Calibri"/>
                <a:cs typeface="Calibri"/>
              </a:rPr>
              <a:t> </a:t>
            </a:r>
            <a:r>
              <a:rPr sz="2800" spc="-5" dirty="0" smtClean="0">
                <a:latin typeface="Calibri"/>
                <a:cs typeface="Calibri"/>
              </a:rPr>
              <a:t>Analysis</a:t>
            </a:r>
            <a:endParaRPr lang="en-US" sz="2800" spc="-5" dirty="0" smtClean="0">
              <a:latin typeface="Calibri"/>
              <a:cs typeface="Calibri"/>
            </a:endParaRPr>
          </a:p>
          <a:p>
            <a:pPr marL="363220" indent="-350520">
              <a:spcBef>
                <a:spcPts val="600"/>
              </a:spcBef>
              <a:buSzPct val="67857"/>
              <a:buFontTx/>
              <a:buChar char="•"/>
              <a:tabLst>
                <a:tab pos="362585" algn="l"/>
                <a:tab pos="363220" algn="l"/>
              </a:tabLst>
            </a:pPr>
            <a:r>
              <a:rPr lang="en-IN" sz="2800" spc="-10" dirty="0">
                <a:cs typeface="Calibri"/>
              </a:rPr>
              <a:t>Traditional</a:t>
            </a:r>
            <a:r>
              <a:rPr lang="en-IN" sz="2800" spc="15" dirty="0">
                <a:cs typeface="Calibri"/>
              </a:rPr>
              <a:t> </a:t>
            </a:r>
            <a:r>
              <a:rPr lang="en-IN" sz="2800" spc="-5" dirty="0">
                <a:cs typeface="Calibri"/>
              </a:rPr>
              <a:t>Software</a:t>
            </a:r>
            <a:r>
              <a:rPr lang="en-IN" sz="2800" spc="5" dirty="0">
                <a:cs typeface="Calibri"/>
              </a:rPr>
              <a:t> </a:t>
            </a:r>
            <a:r>
              <a:rPr lang="en-IN" sz="2800" spc="-10" dirty="0">
                <a:cs typeface="Calibri"/>
              </a:rPr>
              <a:t>Development</a:t>
            </a:r>
            <a:r>
              <a:rPr lang="en-IN" sz="2800" spc="40" dirty="0">
                <a:cs typeface="Calibri"/>
              </a:rPr>
              <a:t> </a:t>
            </a:r>
            <a:r>
              <a:rPr lang="en-IN" sz="2800" spc="-5" dirty="0">
                <a:cs typeface="Calibri"/>
              </a:rPr>
              <a:t>Models</a:t>
            </a:r>
            <a:endParaRPr lang="en-IN" sz="2800" dirty="0">
              <a:cs typeface="Calibri"/>
            </a:endParaRPr>
          </a:p>
          <a:p>
            <a:pPr marL="363220" indent="-350520">
              <a:lnSpc>
                <a:spcPct val="100000"/>
              </a:lnSpc>
              <a:spcBef>
                <a:spcPts val="600"/>
              </a:spcBef>
              <a:buSzPct val="67857"/>
              <a:buChar char="•"/>
              <a:tabLst>
                <a:tab pos="362585" algn="l"/>
                <a:tab pos="363220" algn="l"/>
              </a:tabLst>
            </a:pPr>
            <a:r>
              <a:rPr sz="2800" spc="-10" dirty="0" smtClean="0">
                <a:latin typeface="Calibri"/>
                <a:cs typeface="Calibri"/>
              </a:rPr>
              <a:t>Overview </a:t>
            </a:r>
            <a:r>
              <a:rPr sz="2800" dirty="0">
                <a:latin typeface="Calibri"/>
                <a:cs typeface="Calibri"/>
              </a:rPr>
              <a:t>of</a:t>
            </a:r>
            <a:r>
              <a:rPr sz="2800" spc="-5" dirty="0">
                <a:latin typeface="Calibri"/>
                <a:cs typeface="Calibri"/>
              </a:rPr>
              <a:t> Programming</a:t>
            </a:r>
            <a:r>
              <a:rPr sz="2800" spc="10" dirty="0">
                <a:latin typeface="Calibri"/>
                <a:cs typeface="Calibri"/>
              </a:rPr>
              <a:t> </a:t>
            </a:r>
            <a:r>
              <a:rPr sz="2800" spc="-5" dirty="0">
                <a:latin typeface="Calibri"/>
                <a:cs typeface="Calibri"/>
              </a:rPr>
              <a:t>Languages</a:t>
            </a:r>
            <a:endParaRPr sz="2800" dirty="0">
              <a:latin typeface="Calibri"/>
              <a:cs typeface="Calibri"/>
            </a:endParaRPr>
          </a:p>
          <a:p>
            <a:pPr marL="363220" indent="-350520">
              <a:lnSpc>
                <a:spcPct val="100000"/>
              </a:lnSpc>
              <a:spcBef>
                <a:spcPts val="600"/>
              </a:spcBef>
              <a:buSzPct val="67857"/>
              <a:buChar char="•"/>
              <a:tabLst>
                <a:tab pos="362585" algn="l"/>
                <a:tab pos="363220" algn="l"/>
              </a:tabLst>
            </a:pPr>
            <a:r>
              <a:rPr sz="2800" spc="-5" dirty="0">
                <a:latin typeface="Calibri"/>
                <a:cs typeface="Calibri"/>
              </a:rPr>
              <a:t>Agile</a:t>
            </a:r>
            <a:r>
              <a:rPr sz="2800" spc="-10" dirty="0">
                <a:latin typeface="Calibri"/>
                <a:cs typeface="Calibri"/>
              </a:rPr>
              <a:t> </a:t>
            </a:r>
            <a:r>
              <a:rPr sz="2800" spc="-5" dirty="0">
                <a:latin typeface="Calibri"/>
                <a:cs typeface="Calibri"/>
              </a:rPr>
              <a:t>Software</a:t>
            </a:r>
            <a:r>
              <a:rPr sz="2800" spc="-10" dirty="0">
                <a:latin typeface="Calibri"/>
                <a:cs typeface="Calibri"/>
              </a:rPr>
              <a:t> Development</a:t>
            </a:r>
            <a:endParaRPr sz="2800" dirty="0">
              <a:latin typeface="Calibri"/>
              <a:cs typeface="Calibri"/>
            </a:endParaRPr>
          </a:p>
          <a:p>
            <a:pPr marL="363220" indent="-350520">
              <a:lnSpc>
                <a:spcPct val="100000"/>
              </a:lnSpc>
              <a:spcBef>
                <a:spcPts val="605"/>
              </a:spcBef>
              <a:buSzPct val="67857"/>
              <a:buChar char="•"/>
              <a:tabLst>
                <a:tab pos="362585" algn="l"/>
                <a:tab pos="363220" algn="l"/>
              </a:tabLst>
            </a:pPr>
            <a:r>
              <a:rPr sz="2800" spc="-5" smtClean="0">
                <a:latin typeface="Calibri"/>
                <a:cs typeface="Calibri"/>
              </a:rPr>
              <a:t>Agile</a:t>
            </a:r>
            <a:r>
              <a:rPr sz="2800" smtClean="0">
                <a:latin typeface="Calibri"/>
                <a:cs typeface="Calibri"/>
              </a:rPr>
              <a:t> </a:t>
            </a:r>
            <a:r>
              <a:rPr sz="2800" spc="-5" dirty="0">
                <a:latin typeface="Calibri"/>
                <a:cs typeface="Calibri"/>
              </a:rPr>
              <a:t>Methodology</a:t>
            </a:r>
            <a:r>
              <a:rPr sz="2800" spc="25" dirty="0">
                <a:latin typeface="Calibri"/>
                <a:cs typeface="Calibri"/>
              </a:rPr>
              <a:t> </a:t>
            </a:r>
            <a:r>
              <a:rPr sz="2800" spc="-5" dirty="0">
                <a:latin typeface="Calibri"/>
                <a:cs typeface="Calibri"/>
              </a:rPr>
              <a:t>(Scrum,</a:t>
            </a:r>
            <a:r>
              <a:rPr sz="2800" spc="25" dirty="0">
                <a:latin typeface="Calibri"/>
                <a:cs typeface="Calibri"/>
              </a:rPr>
              <a:t> </a:t>
            </a:r>
            <a:r>
              <a:rPr sz="2800" spc="-5" dirty="0">
                <a:latin typeface="Calibri"/>
                <a:cs typeface="Calibri"/>
              </a:rPr>
              <a:t>Kanban)</a:t>
            </a:r>
            <a:endParaRPr sz="2800" dirty="0">
              <a:latin typeface="Calibri"/>
              <a:cs typeface="Calibri"/>
            </a:endParaRPr>
          </a:p>
          <a:p>
            <a:pPr marL="363220" indent="-350520">
              <a:lnSpc>
                <a:spcPct val="100000"/>
              </a:lnSpc>
              <a:spcBef>
                <a:spcPts val="600"/>
              </a:spcBef>
              <a:buSzPct val="67857"/>
              <a:buChar char="•"/>
              <a:tabLst>
                <a:tab pos="362585" algn="l"/>
                <a:tab pos="363220" algn="l"/>
              </a:tabLst>
            </a:pPr>
            <a:r>
              <a:rPr sz="2800" spc="-10" dirty="0">
                <a:latin typeface="Calibri"/>
                <a:cs typeface="Calibri"/>
              </a:rPr>
              <a:t>DevOps</a:t>
            </a:r>
            <a:r>
              <a:rPr sz="2800" spc="-5" dirty="0">
                <a:latin typeface="Calibri"/>
                <a:cs typeface="Calibri"/>
              </a:rPr>
              <a:t> practices,</a:t>
            </a:r>
            <a:endParaRPr sz="2800" dirty="0">
              <a:latin typeface="Calibri"/>
              <a:cs typeface="Calibri"/>
            </a:endParaRPr>
          </a:p>
          <a:p>
            <a:pPr marL="363220" indent="-350520">
              <a:lnSpc>
                <a:spcPct val="100000"/>
              </a:lnSpc>
              <a:spcBef>
                <a:spcPts val="600"/>
              </a:spcBef>
              <a:buSzPct val="67857"/>
              <a:buChar char="•"/>
              <a:tabLst>
                <a:tab pos="362585" algn="l"/>
                <a:tab pos="363220" algn="l"/>
              </a:tabLst>
            </a:pPr>
            <a:r>
              <a:rPr sz="2800" spc="-10" dirty="0">
                <a:latin typeface="Calibri"/>
                <a:cs typeface="Calibri"/>
              </a:rPr>
              <a:t>Comparison</a:t>
            </a:r>
            <a:r>
              <a:rPr sz="2800" spc="30"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Methodologies</a:t>
            </a:r>
            <a:endParaRPr sz="2800" dirty="0">
              <a:latin typeface="Calibri"/>
              <a:cs typeface="Calibri"/>
            </a:endParaRPr>
          </a:p>
          <a:p>
            <a:pPr marL="363220" indent="-350520">
              <a:lnSpc>
                <a:spcPct val="100000"/>
              </a:lnSpc>
              <a:spcBef>
                <a:spcPts val="600"/>
              </a:spcBef>
              <a:buSzPct val="67857"/>
              <a:buChar char="•"/>
              <a:tabLst>
                <a:tab pos="362585" algn="l"/>
                <a:tab pos="363220" algn="l"/>
              </a:tabLst>
            </a:pPr>
            <a:r>
              <a:rPr sz="2800" spc="-5" dirty="0">
                <a:latin typeface="Calibri"/>
                <a:cs typeface="Calibri"/>
              </a:rPr>
              <a:t>Case</a:t>
            </a:r>
            <a:r>
              <a:rPr sz="2800" spc="-30" dirty="0">
                <a:latin typeface="Calibri"/>
                <a:cs typeface="Calibri"/>
              </a:rPr>
              <a:t> </a:t>
            </a:r>
            <a:r>
              <a:rPr sz="2800" spc="-10" dirty="0">
                <a:latin typeface="Calibri"/>
                <a:cs typeface="Calibri"/>
              </a:rPr>
              <a:t>study</a:t>
            </a:r>
            <a:endParaRPr sz="2800" dirty="0">
              <a:latin typeface="Calibri"/>
              <a:cs typeface="Calibri"/>
            </a:endParaRPr>
          </a:p>
        </p:txBody>
      </p:sp>
      <p:sp>
        <p:nvSpPr>
          <p:cNvPr id="4"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3" name="object 3"/>
          <p:cNvSpPr txBox="1">
            <a:spLocks noGrp="1"/>
          </p:cNvSpPr>
          <p:nvPr>
            <p:ph type="title"/>
          </p:nvPr>
        </p:nvSpPr>
        <p:spPr>
          <a:xfrm>
            <a:off x="78739" y="0"/>
            <a:ext cx="2078989" cy="697230"/>
          </a:xfrm>
          <a:prstGeom prst="rect">
            <a:avLst/>
          </a:prstGeom>
        </p:spPr>
        <p:txBody>
          <a:bodyPr vert="horz" wrap="square" lIns="0" tIns="13335" rIns="0" bIns="0" rtlCol="0">
            <a:spAutoFit/>
          </a:bodyPr>
          <a:lstStyle/>
          <a:p>
            <a:pPr marL="12700">
              <a:lnSpc>
                <a:spcPct val="100000"/>
              </a:lnSpc>
              <a:spcBef>
                <a:spcPts val="105"/>
              </a:spcBef>
            </a:pPr>
            <a:r>
              <a:rPr spc="-5" dirty="0"/>
              <a:t>Contents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1295400"/>
            <a:ext cx="8196581" cy="3911968"/>
          </a:xfrm>
          <a:prstGeom prst="rect">
            <a:avLst/>
          </a:prstGeom>
        </p:spPr>
        <p:txBody>
          <a:bodyPr vert="horz" wrap="square" lIns="0" tIns="13335" rIns="0" bIns="0" rtlCol="0">
            <a:spAutoFit/>
          </a:bodyPr>
          <a:lstStyle/>
          <a:p>
            <a:pPr marL="820420" marR="5080" lvl="1" indent="-351155">
              <a:spcBef>
                <a:spcPts val="105"/>
              </a:spcBef>
              <a:buSzPct val="95000"/>
              <a:buChar char="•"/>
              <a:tabLst>
                <a:tab pos="363220" algn="l"/>
                <a:tab pos="363855" algn="l"/>
              </a:tabLst>
            </a:pPr>
            <a:r>
              <a:rPr lang="en-US" sz="2000" b="1" dirty="0" smtClean="0"/>
              <a:t>Disadvantages of Agile model: </a:t>
            </a:r>
          </a:p>
          <a:p>
            <a:pPr marL="469265" marR="5080" lvl="1">
              <a:spcBef>
                <a:spcPts val="105"/>
              </a:spcBef>
              <a:buSzPct val="95000"/>
              <a:tabLst>
                <a:tab pos="363220" algn="l"/>
                <a:tab pos="363855" algn="l"/>
              </a:tabLst>
            </a:pPr>
            <a:r>
              <a:rPr lang="en-US" sz="2000" dirty="0" smtClean="0"/>
              <a:t> </a:t>
            </a:r>
          </a:p>
          <a:p>
            <a:pPr marL="1277620" marR="5080" lvl="2" indent="-351155">
              <a:lnSpc>
                <a:spcPct val="150000"/>
              </a:lnSpc>
              <a:spcBef>
                <a:spcPts val="105"/>
              </a:spcBef>
              <a:buSzPct val="95000"/>
              <a:buChar char="•"/>
              <a:tabLst>
                <a:tab pos="363220" algn="l"/>
                <a:tab pos="363855" algn="l"/>
              </a:tabLst>
            </a:pPr>
            <a:r>
              <a:rPr lang="en-US" sz="2000" dirty="0" smtClean="0"/>
              <a:t>In case of some software deliverables, especially the large ones, it is difficult to assess the effort required at the beginning of the software development life cycle. </a:t>
            </a:r>
          </a:p>
          <a:p>
            <a:pPr marL="1277620" marR="5080" lvl="2" indent="-351155">
              <a:lnSpc>
                <a:spcPct val="150000"/>
              </a:lnSpc>
              <a:spcBef>
                <a:spcPts val="105"/>
              </a:spcBef>
              <a:buSzPct val="95000"/>
              <a:buChar char="•"/>
              <a:tabLst>
                <a:tab pos="363220" algn="l"/>
                <a:tab pos="363855" algn="l"/>
              </a:tabLst>
            </a:pPr>
            <a:r>
              <a:rPr lang="en-US" sz="2000" dirty="0" smtClean="0"/>
              <a:t>There is lack of emphasis on necessary designing and documentation.</a:t>
            </a:r>
          </a:p>
          <a:p>
            <a:pPr marL="1277620" marR="5080" lvl="2" indent="-351155">
              <a:lnSpc>
                <a:spcPct val="150000"/>
              </a:lnSpc>
              <a:spcBef>
                <a:spcPts val="105"/>
              </a:spcBef>
              <a:buSzPct val="95000"/>
              <a:buChar char="•"/>
              <a:tabLst>
                <a:tab pos="363220" algn="l"/>
                <a:tab pos="363855" algn="l"/>
              </a:tabLst>
            </a:pPr>
            <a:r>
              <a:rPr lang="en-US" sz="2000" dirty="0" smtClean="0"/>
              <a:t>The project can easily get taken off track if the customer representative is not clear what final outcome that they want</a:t>
            </a:r>
            <a:endParaRPr lang="en-US" sz="2000" dirty="0">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
        <p:nvSpPr>
          <p:cNvPr id="3" name="object 3"/>
          <p:cNvSpPr txBox="1">
            <a:spLocks noGrp="1"/>
          </p:cNvSpPr>
          <p:nvPr>
            <p:ph type="title"/>
          </p:nvPr>
        </p:nvSpPr>
        <p:spPr>
          <a:xfrm>
            <a:off x="78739" y="0"/>
            <a:ext cx="6526530" cy="697230"/>
          </a:xfrm>
          <a:prstGeom prst="rect">
            <a:avLst/>
          </a:prstGeom>
        </p:spPr>
        <p:txBody>
          <a:bodyPr vert="horz" wrap="square" lIns="0" tIns="13335" rIns="0" bIns="0" rtlCol="0">
            <a:spAutoFit/>
          </a:bodyPr>
          <a:lstStyle/>
          <a:p>
            <a:pPr marL="12700">
              <a:lnSpc>
                <a:spcPct val="100000"/>
              </a:lnSpc>
              <a:spcBef>
                <a:spcPts val="105"/>
              </a:spcBef>
            </a:pPr>
            <a:r>
              <a:rPr spc="-5" dirty="0"/>
              <a:t>Agile</a:t>
            </a:r>
            <a:r>
              <a:rPr dirty="0"/>
              <a:t> </a:t>
            </a:r>
            <a:r>
              <a:rPr spc="-5" dirty="0"/>
              <a:t>Software</a:t>
            </a:r>
            <a:r>
              <a:rPr spc="-15" dirty="0"/>
              <a:t> </a:t>
            </a:r>
            <a:r>
              <a:rPr spc="-5" dirty="0"/>
              <a:t>Development</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extLst>
      <p:ext uri="{BB962C8B-B14F-4D97-AF65-F5344CB8AC3E}">
        <p14:creationId xmlns:p14="http://schemas.microsoft.com/office/powerpoint/2010/main" val="1644980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61034"/>
            <a:ext cx="8118475" cy="3877945"/>
          </a:xfrm>
          <a:prstGeom prst="rect">
            <a:avLst/>
          </a:prstGeom>
        </p:spPr>
        <p:txBody>
          <a:bodyPr vert="horz" wrap="square" lIns="0" tIns="12700" rIns="0" bIns="0" rtlCol="0">
            <a:spAutoFit/>
          </a:bodyPr>
          <a:lstStyle/>
          <a:p>
            <a:pPr marL="363220" marR="5080" indent="-351155" algn="just">
              <a:lnSpc>
                <a:spcPct val="100000"/>
              </a:lnSpc>
              <a:spcBef>
                <a:spcPts val="100"/>
              </a:spcBef>
              <a:buSzPct val="105555"/>
              <a:buChar char="•"/>
              <a:tabLst>
                <a:tab pos="363855" algn="l"/>
              </a:tabLst>
            </a:pPr>
            <a:r>
              <a:rPr sz="1800" spc="-5" dirty="0">
                <a:latin typeface="Calibri"/>
                <a:cs typeface="Calibri"/>
              </a:rPr>
              <a:t>Scrum</a:t>
            </a:r>
            <a:r>
              <a:rPr sz="1800" dirty="0">
                <a:latin typeface="Calibri"/>
                <a:cs typeface="Calibri"/>
              </a:rPr>
              <a:t> </a:t>
            </a:r>
            <a:r>
              <a:rPr sz="1800" spc="-5" dirty="0">
                <a:latin typeface="Calibri"/>
                <a:cs typeface="Calibri"/>
              </a:rPr>
              <a:t>is</a:t>
            </a:r>
            <a:r>
              <a:rPr sz="1800" dirty="0">
                <a:latin typeface="Calibri"/>
                <a:cs typeface="Calibri"/>
              </a:rPr>
              <a:t> a</a:t>
            </a:r>
            <a:r>
              <a:rPr sz="1800" spc="5" dirty="0">
                <a:latin typeface="Calibri"/>
                <a:cs typeface="Calibri"/>
              </a:rPr>
              <a:t> </a:t>
            </a:r>
            <a:r>
              <a:rPr sz="1800" dirty="0">
                <a:latin typeface="Calibri"/>
                <a:cs typeface="Calibri"/>
              </a:rPr>
              <a:t>management</a:t>
            </a:r>
            <a:r>
              <a:rPr sz="1800" spc="5" dirty="0">
                <a:latin typeface="Calibri"/>
                <a:cs typeface="Calibri"/>
              </a:rPr>
              <a:t> </a:t>
            </a:r>
            <a:r>
              <a:rPr sz="1800" spc="-5" dirty="0">
                <a:latin typeface="Calibri"/>
                <a:cs typeface="Calibri"/>
              </a:rPr>
              <a:t>framework</a:t>
            </a:r>
            <a:r>
              <a:rPr sz="1800" dirty="0">
                <a:latin typeface="Calibri"/>
                <a:cs typeface="Calibri"/>
              </a:rPr>
              <a:t> that</a:t>
            </a:r>
            <a:r>
              <a:rPr sz="1800" spc="5" dirty="0">
                <a:latin typeface="Calibri"/>
                <a:cs typeface="Calibri"/>
              </a:rPr>
              <a:t> </a:t>
            </a:r>
            <a:r>
              <a:rPr sz="1800" dirty="0">
                <a:latin typeface="Calibri"/>
                <a:cs typeface="Calibri"/>
              </a:rPr>
              <a:t>teams</a:t>
            </a:r>
            <a:r>
              <a:rPr sz="1800" spc="5" dirty="0">
                <a:latin typeface="Calibri"/>
                <a:cs typeface="Calibri"/>
              </a:rPr>
              <a:t> </a:t>
            </a:r>
            <a:r>
              <a:rPr sz="1800" spc="-5" dirty="0">
                <a:latin typeface="Calibri"/>
                <a:cs typeface="Calibri"/>
              </a:rPr>
              <a:t>use</a:t>
            </a:r>
            <a:r>
              <a:rPr sz="1800" dirty="0">
                <a:latin typeface="Calibri"/>
                <a:cs typeface="Calibri"/>
              </a:rPr>
              <a:t> </a:t>
            </a:r>
            <a:r>
              <a:rPr sz="1800" spc="-5" dirty="0">
                <a:latin typeface="Calibri"/>
                <a:cs typeface="Calibri"/>
              </a:rPr>
              <a:t>to</a:t>
            </a:r>
            <a:r>
              <a:rPr sz="1800" dirty="0">
                <a:latin typeface="Calibri"/>
                <a:cs typeface="Calibri"/>
              </a:rPr>
              <a:t> </a:t>
            </a:r>
            <a:r>
              <a:rPr sz="1800" spc="-5" dirty="0">
                <a:latin typeface="Calibri"/>
                <a:cs typeface="Calibri"/>
              </a:rPr>
              <a:t>self-organize</a:t>
            </a:r>
            <a:r>
              <a:rPr sz="1800" dirty="0">
                <a:latin typeface="Calibri"/>
                <a:cs typeface="Calibri"/>
              </a:rPr>
              <a:t> and</a:t>
            </a:r>
            <a:r>
              <a:rPr sz="1800" spc="5" dirty="0">
                <a:latin typeface="Calibri"/>
                <a:cs typeface="Calibri"/>
              </a:rPr>
              <a:t> </a:t>
            </a:r>
            <a:r>
              <a:rPr sz="1800" spc="-5" dirty="0">
                <a:latin typeface="Calibri"/>
                <a:cs typeface="Calibri"/>
              </a:rPr>
              <a:t>work </a:t>
            </a:r>
            <a:r>
              <a:rPr sz="1800" spc="-395" dirty="0">
                <a:latin typeface="Calibri"/>
                <a:cs typeface="Calibri"/>
              </a:rPr>
              <a:t> </a:t>
            </a:r>
            <a:r>
              <a:rPr sz="1800" spc="-5" dirty="0">
                <a:latin typeface="Calibri"/>
                <a:cs typeface="Calibri"/>
              </a:rPr>
              <a:t>towards </a:t>
            </a:r>
            <a:r>
              <a:rPr sz="1800" dirty="0">
                <a:latin typeface="Calibri"/>
                <a:cs typeface="Calibri"/>
              </a:rPr>
              <a:t>a </a:t>
            </a:r>
            <a:r>
              <a:rPr sz="1800" spc="-5" dirty="0">
                <a:latin typeface="Calibri"/>
                <a:cs typeface="Calibri"/>
              </a:rPr>
              <a:t>common goal. </a:t>
            </a:r>
            <a:r>
              <a:rPr sz="1800" dirty="0">
                <a:latin typeface="Calibri"/>
                <a:cs typeface="Calibri"/>
              </a:rPr>
              <a:t>It </a:t>
            </a:r>
            <a:r>
              <a:rPr sz="1800" spc="-5" dirty="0">
                <a:latin typeface="Calibri"/>
                <a:cs typeface="Calibri"/>
              </a:rPr>
              <a:t>describes </a:t>
            </a:r>
            <a:r>
              <a:rPr sz="1800" dirty="0">
                <a:latin typeface="Calibri"/>
                <a:cs typeface="Calibri"/>
              </a:rPr>
              <a:t>a set </a:t>
            </a:r>
            <a:r>
              <a:rPr sz="1800" spc="-5" dirty="0">
                <a:latin typeface="Calibri"/>
                <a:cs typeface="Calibri"/>
              </a:rPr>
              <a:t>of </a:t>
            </a:r>
            <a:r>
              <a:rPr sz="1800" dirty="0">
                <a:latin typeface="Calibri"/>
                <a:cs typeface="Calibri"/>
              </a:rPr>
              <a:t>meetings, </a:t>
            </a:r>
            <a:r>
              <a:rPr sz="1800" spc="-5" dirty="0">
                <a:latin typeface="Calibri"/>
                <a:cs typeface="Calibri"/>
              </a:rPr>
              <a:t>tools, </a:t>
            </a:r>
            <a:r>
              <a:rPr sz="1800" dirty="0">
                <a:latin typeface="Calibri"/>
                <a:cs typeface="Calibri"/>
              </a:rPr>
              <a:t>and </a:t>
            </a:r>
            <a:r>
              <a:rPr sz="1800" spc="-5" dirty="0">
                <a:latin typeface="Calibri"/>
                <a:cs typeface="Calibri"/>
              </a:rPr>
              <a:t>roles for </a:t>
            </a:r>
            <a:r>
              <a:rPr sz="1800" dirty="0">
                <a:latin typeface="Calibri"/>
                <a:cs typeface="Calibri"/>
              </a:rPr>
              <a:t>efficient </a:t>
            </a:r>
            <a:r>
              <a:rPr sz="1800" spc="-395" dirty="0">
                <a:latin typeface="Calibri"/>
                <a:cs typeface="Calibri"/>
              </a:rPr>
              <a:t> </a:t>
            </a:r>
            <a:r>
              <a:rPr sz="1800" spc="-5" dirty="0">
                <a:latin typeface="Calibri"/>
                <a:cs typeface="Calibri"/>
              </a:rPr>
              <a:t>project</a:t>
            </a:r>
            <a:r>
              <a:rPr sz="1800" spc="5" dirty="0">
                <a:latin typeface="Calibri"/>
                <a:cs typeface="Calibri"/>
              </a:rPr>
              <a:t> </a:t>
            </a:r>
            <a:r>
              <a:rPr sz="1800" spc="-5" dirty="0">
                <a:latin typeface="Calibri"/>
                <a:cs typeface="Calibri"/>
              </a:rPr>
              <a:t>delivery.</a:t>
            </a:r>
            <a:endParaRPr sz="1800">
              <a:latin typeface="Calibri"/>
              <a:cs typeface="Calibri"/>
            </a:endParaRPr>
          </a:p>
          <a:p>
            <a:pPr marL="363220" indent="-351155" algn="just">
              <a:lnSpc>
                <a:spcPct val="100000"/>
              </a:lnSpc>
              <a:spcBef>
                <a:spcPts val="600"/>
              </a:spcBef>
              <a:buSzPct val="105555"/>
              <a:buChar char="•"/>
              <a:tabLst>
                <a:tab pos="363855" algn="l"/>
              </a:tabLst>
            </a:pPr>
            <a:r>
              <a:rPr sz="1800" spc="-5" dirty="0">
                <a:latin typeface="Calibri"/>
                <a:cs typeface="Calibri"/>
              </a:rPr>
              <a:t>Scrum</a:t>
            </a:r>
            <a:r>
              <a:rPr sz="1800" spc="-15" dirty="0">
                <a:latin typeface="Calibri"/>
                <a:cs typeface="Calibri"/>
              </a:rPr>
              <a:t> </a:t>
            </a:r>
            <a:r>
              <a:rPr sz="1800" spc="-10" dirty="0">
                <a:latin typeface="Calibri"/>
                <a:cs typeface="Calibri"/>
              </a:rPr>
              <a:t>Principles</a:t>
            </a:r>
            <a:endParaRPr sz="1800">
              <a:latin typeface="Calibri"/>
              <a:cs typeface="Calibri"/>
            </a:endParaRPr>
          </a:p>
          <a:p>
            <a:pPr marL="820419" lvl="1" indent="-335915">
              <a:lnSpc>
                <a:spcPct val="100000"/>
              </a:lnSpc>
              <a:spcBef>
                <a:spcPts val="630"/>
              </a:spcBef>
              <a:buSzPct val="121428"/>
              <a:buChar char="•"/>
              <a:tabLst>
                <a:tab pos="820419" algn="l"/>
                <a:tab pos="821055" algn="l"/>
              </a:tabLst>
            </a:pPr>
            <a:r>
              <a:rPr sz="1400" spc="-5" dirty="0">
                <a:latin typeface="Calibri"/>
                <a:cs typeface="Calibri"/>
              </a:rPr>
              <a:t>Transparency</a:t>
            </a:r>
            <a:endParaRPr sz="1400">
              <a:latin typeface="Calibri"/>
              <a:cs typeface="Calibri"/>
            </a:endParaRPr>
          </a:p>
          <a:p>
            <a:pPr marL="820419" lvl="1" indent="-335915">
              <a:lnSpc>
                <a:spcPct val="100000"/>
              </a:lnSpc>
              <a:spcBef>
                <a:spcPts val="600"/>
              </a:spcBef>
              <a:buSzPct val="121428"/>
              <a:buChar char="•"/>
              <a:tabLst>
                <a:tab pos="820419" algn="l"/>
                <a:tab pos="821055" algn="l"/>
              </a:tabLst>
            </a:pPr>
            <a:r>
              <a:rPr sz="1400" dirty="0">
                <a:latin typeface="Calibri"/>
                <a:cs typeface="Calibri"/>
              </a:rPr>
              <a:t>Reflection</a:t>
            </a:r>
            <a:endParaRPr sz="1400">
              <a:latin typeface="Calibri"/>
              <a:cs typeface="Calibri"/>
            </a:endParaRPr>
          </a:p>
          <a:p>
            <a:pPr marL="820419" lvl="1" indent="-335915">
              <a:lnSpc>
                <a:spcPct val="100000"/>
              </a:lnSpc>
              <a:spcBef>
                <a:spcPts val="600"/>
              </a:spcBef>
              <a:buSzPct val="121428"/>
              <a:buChar char="•"/>
              <a:tabLst>
                <a:tab pos="820419" algn="l"/>
                <a:tab pos="821055" algn="l"/>
              </a:tabLst>
            </a:pPr>
            <a:r>
              <a:rPr sz="1400" dirty="0">
                <a:latin typeface="Calibri"/>
                <a:cs typeface="Calibri"/>
              </a:rPr>
              <a:t>Adaption</a:t>
            </a:r>
            <a:endParaRPr sz="1400">
              <a:latin typeface="Calibri"/>
              <a:cs typeface="Calibri"/>
            </a:endParaRPr>
          </a:p>
          <a:p>
            <a:pPr marL="363220" indent="-351155">
              <a:lnSpc>
                <a:spcPct val="100000"/>
              </a:lnSpc>
              <a:spcBef>
                <a:spcPts val="570"/>
              </a:spcBef>
              <a:buSzPct val="105555"/>
              <a:buChar char="•"/>
              <a:tabLst>
                <a:tab pos="363220" algn="l"/>
                <a:tab pos="363855" algn="l"/>
              </a:tabLst>
            </a:pPr>
            <a:r>
              <a:rPr sz="1800" spc="-5" dirty="0">
                <a:latin typeface="Calibri"/>
                <a:cs typeface="Calibri"/>
              </a:rPr>
              <a:t>Scrum</a:t>
            </a:r>
            <a:r>
              <a:rPr sz="1800" dirty="0">
                <a:latin typeface="Calibri"/>
                <a:cs typeface="Calibri"/>
              </a:rPr>
              <a:t> values</a:t>
            </a:r>
            <a:r>
              <a:rPr sz="1800" spc="-5" dirty="0">
                <a:latin typeface="Calibri"/>
                <a:cs typeface="Calibri"/>
              </a:rPr>
              <a:t> for</a:t>
            </a:r>
            <a:r>
              <a:rPr sz="1800" spc="-20" dirty="0">
                <a:latin typeface="Calibri"/>
                <a:cs typeface="Calibri"/>
              </a:rPr>
              <a:t> </a:t>
            </a:r>
            <a:r>
              <a:rPr sz="1800" spc="-5" dirty="0">
                <a:latin typeface="Calibri"/>
                <a:cs typeface="Calibri"/>
              </a:rPr>
              <a:t>Project</a:t>
            </a:r>
            <a:r>
              <a:rPr sz="1800" spc="-10" dirty="0">
                <a:latin typeface="Calibri"/>
                <a:cs typeface="Calibri"/>
              </a:rPr>
              <a:t> </a:t>
            </a:r>
            <a:r>
              <a:rPr sz="1800" dirty="0">
                <a:latin typeface="Calibri"/>
                <a:cs typeface="Calibri"/>
              </a:rPr>
              <a:t>team-</a:t>
            </a:r>
            <a:endParaRPr sz="1800">
              <a:latin typeface="Calibri"/>
              <a:cs typeface="Calibri"/>
            </a:endParaRPr>
          </a:p>
          <a:p>
            <a:pPr marL="820419" lvl="1" indent="-335915">
              <a:lnSpc>
                <a:spcPct val="100000"/>
              </a:lnSpc>
              <a:spcBef>
                <a:spcPts val="630"/>
              </a:spcBef>
              <a:buSzPct val="121428"/>
              <a:buChar char="•"/>
              <a:tabLst>
                <a:tab pos="820419" algn="l"/>
                <a:tab pos="821055" algn="l"/>
              </a:tabLst>
            </a:pPr>
            <a:r>
              <a:rPr sz="1400" spc="-5" dirty="0">
                <a:latin typeface="Calibri"/>
                <a:cs typeface="Calibri"/>
              </a:rPr>
              <a:t>Commitment</a:t>
            </a:r>
            <a:endParaRPr sz="1400">
              <a:latin typeface="Calibri"/>
              <a:cs typeface="Calibri"/>
            </a:endParaRPr>
          </a:p>
          <a:p>
            <a:pPr marL="820419" lvl="1" indent="-335915">
              <a:lnSpc>
                <a:spcPct val="100000"/>
              </a:lnSpc>
              <a:spcBef>
                <a:spcPts val="600"/>
              </a:spcBef>
              <a:buSzPct val="121428"/>
              <a:buChar char="•"/>
              <a:tabLst>
                <a:tab pos="820419" algn="l"/>
                <a:tab pos="821055" algn="l"/>
              </a:tabLst>
            </a:pPr>
            <a:r>
              <a:rPr sz="1400" spc="-5" dirty="0">
                <a:latin typeface="Calibri"/>
                <a:cs typeface="Calibri"/>
              </a:rPr>
              <a:t>Courage</a:t>
            </a:r>
            <a:endParaRPr sz="1400">
              <a:latin typeface="Calibri"/>
              <a:cs typeface="Calibri"/>
            </a:endParaRPr>
          </a:p>
          <a:p>
            <a:pPr marL="820419" lvl="1" indent="-335915">
              <a:lnSpc>
                <a:spcPct val="100000"/>
              </a:lnSpc>
              <a:spcBef>
                <a:spcPts val="600"/>
              </a:spcBef>
              <a:buSzPct val="121428"/>
              <a:buChar char="•"/>
              <a:tabLst>
                <a:tab pos="820419" algn="l"/>
                <a:tab pos="821055" algn="l"/>
              </a:tabLst>
            </a:pPr>
            <a:r>
              <a:rPr sz="1400" spc="-5" dirty="0">
                <a:latin typeface="Calibri"/>
                <a:cs typeface="Calibri"/>
              </a:rPr>
              <a:t>Focus</a:t>
            </a:r>
            <a:endParaRPr sz="1400">
              <a:latin typeface="Calibri"/>
              <a:cs typeface="Calibri"/>
            </a:endParaRPr>
          </a:p>
          <a:p>
            <a:pPr marL="820419" lvl="1" indent="-335915">
              <a:lnSpc>
                <a:spcPct val="100000"/>
              </a:lnSpc>
              <a:spcBef>
                <a:spcPts val="600"/>
              </a:spcBef>
              <a:buSzPct val="121428"/>
              <a:buChar char="•"/>
              <a:tabLst>
                <a:tab pos="820419" algn="l"/>
                <a:tab pos="821055" algn="l"/>
              </a:tabLst>
            </a:pPr>
            <a:r>
              <a:rPr sz="1400" spc="-5" dirty="0">
                <a:latin typeface="Calibri"/>
                <a:cs typeface="Calibri"/>
              </a:rPr>
              <a:t>Openness</a:t>
            </a:r>
            <a:endParaRPr sz="1400">
              <a:latin typeface="Calibri"/>
              <a:cs typeface="Calibri"/>
            </a:endParaRPr>
          </a:p>
          <a:p>
            <a:pPr marL="820419" lvl="1" indent="-335915">
              <a:lnSpc>
                <a:spcPct val="100000"/>
              </a:lnSpc>
              <a:spcBef>
                <a:spcPts val="600"/>
              </a:spcBef>
              <a:buSzPct val="121428"/>
              <a:buChar char="•"/>
              <a:tabLst>
                <a:tab pos="820419" algn="l"/>
                <a:tab pos="821055" algn="l"/>
              </a:tabLst>
            </a:pPr>
            <a:r>
              <a:rPr sz="1400" spc="-5" dirty="0">
                <a:latin typeface="Calibri"/>
                <a:cs typeface="Calibri"/>
              </a:rPr>
              <a:t>Respect</a:t>
            </a:r>
            <a:endParaRPr sz="14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3" name="object 3"/>
          <p:cNvSpPr txBox="1">
            <a:spLocks noGrp="1"/>
          </p:cNvSpPr>
          <p:nvPr>
            <p:ph type="title"/>
          </p:nvPr>
        </p:nvSpPr>
        <p:spPr>
          <a:xfrm>
            <a:off x="78739" y="0"/>
            <a:ext cx="1454150" cy="697230"/>
          </a:xfrm>
          <a:prstGeom prst="rect">
            <a:avLst/>
          </a:prstGeom>
        </p:spPr>
        <p:txBody>
          <a:bodyPr vert="horz" wrap="square" lIns="0" tIns="13335" rIns="0" bIns="0" rtlCol="0">
            <a:spAutoFit/>
          </a:bodyPr>
          <a:lstStyle/>
          <a:p>
            <a:pPr marL="12700">
              <a:lnSpc>
                <a:spcPct val="100000"/>
              </a:lnSpc>
              <a:spcBef>
                <a:spcPts val="105"/>
              </a:spcBef>
            </a:pPr>
            <a:r>
              <a:rPr spc="-5" dirty="0"/>
              <a:t>Scrum</a:t>
            </a:r>
          </a:p>
        </p:txBody>
      </p:sp>
      <p:sp>
        <p:nvSpPr>
          <p:cNvPr id="4" name="object 4"/>
          <p:cNvSpPr txBox="1"/>
          <p:nvPr/>
        </p:nvSpPr>
        <p:spPr>
          <a:xfrm>
            <a:off x="225043" y="6152489"/>
            <a:ext cx="2997200" cy="194310"/>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MT"/>
                <a:cs typeface="Arial MT"/>
              </a:rPr>
              <a:t>Source-</a:t>
            </a:r>
            <a:r>
              <a:rPr sz="1100" spc="20" dirty="0">
                <a:latin typeface="Arial MT"/>
                <a:cs typeface="Arial MT"/>
              </a:rPr>
              <a:t> </a:t>
            </a:r>
            <a:r>
              <a:rPr sz="1100" spc="-5" dirty="0">
                <a:latin typeface="Arial MT"/>
                <a:cs typeface="Arial MT"/>
              </a:rPr>
              <a:t>https://aws.amazon.com/what-is/scrum/</a:t>
            </a:r>
            <a:endParaRPr sz="1100">
              <a:latin typeface="Arial MT"/>
              <a:cs typeface="Arial MT"/>
            </a:endParaRPr>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56461"/>
            <a:ext cx="8119109" cy="1219200"/>
          </a:xfrm>
          <a:prstGeom prst="rect">
            <a:avLst/>
          </a:prstGeom>
        </p:spPr>
        <p:txBody>
          <a:bodyPr vert="horz" wrap="square" lIns="0" tIns="10795" rIns="0" bIns="0" rtlCol="0">
            <a:spAutoFit/>
          </a:bodyPr>
          <a:lstStyle/>
          <a:p>
            <a:pPr marL="363220" marR="5080" indent="-351155" algn="just">
              <a:lnSpc>
                <a:spcPct val="100499"/>
              </a:lnSpc>
              <a:spcBef>
                <a:spcPts val="85"/>
              </a:spcBef>
              <a:buSzPct val="79166"/>
              <a:buChar char="•"/>
              <a:tabLst>
                <a:tab pos="363855" algn="l"/>
              </a:tabLst>
            </a:pPr>
            <a:r>
              <a:rPr sz="2400" spc="-5" dirty="0">
                <a:latin typeface="Calibri"/>
                <a:cs typeface="Calibri"/>
              </a:rPr>
              <a:t>How does </a:t>
            </a:r>
            <a:r>
              <a:rPr sz="2400" dirty="0">
                <a:latin typeface="Calibri"/>
                <a:cs typeface="Calibri"/>
              </a:rPr>
              <a:t>it work ? - </a:t>
            </a:r>
            <a:r>
              <a:rPr sz="1800" spc="-5" dirty="0">
                <a:latin typeface="Calibri"/>
                <a:cs typeface="Calibri"/>
              </a:rPr>
              <a:t>Scrum is </a:t>
            </a:r>
            <a:r>
              <a:rPr sz="1800" dirty="0">
                <a:latin typeface="Calibri"/>
                <a:cs typeface="Calibri"/>
              </a:rPr>
              <a:t>a </a:t>
            </a:r>
            <a:r>
              <a:rPr sz="1800" spc="-5" dirty="0">
                <a:latin typeface="Calibri"/>
                <a:cs typeface="Calibri"/>
              </a:rPr>
              <a:t>framework </a:t>
            </a:r>
            <a:r>
              <a:rPr sz="1800" dirty="0">
                <a:latin typeface="Calibri"/>
                <a:cs typeface="Calibri"/>
              </a:rPr>
              <a:t>that </a:t>
            </a:r>
            <a:r>
              <a:rPr sz="1800" spc="-5" dirty="0">
                <a:latin typeface="Calibri"/>
                <a:cs typeface="Calibri"/>
              </a:rPr>
              <a:t>is </a:t>
            </a:r>
            <a:r>
              <a:rPr sz="1800" dirty="0">
                <a:latin typeface="Calibri"/>
                <a:cs typeface="Calibri"/>
              </a:rPr>
              <a:t>easy </a:t>
            </a:r>
            <a:r>
              <a:rPr sz="1800" spc="-5" dirty="0">
                <a:latin typeface="Calibri"/>
                <a:cs typeface="Calibri"/>
              </a:rPr>
              <a:t>to learn </a:t>
            </a:r>
            <a:r>
              <a:rPr sz="1800" dirty="0">
                <a:latin typeface="Calibri"/>
                <a:cs typeface="Calibri"/>
              </a:rPr>
              <a:t>but </a:t>
            </a:r>
            <a:r>
              <a:rPr sz="1800" spc="-10" dirty="0">
                <a:latin typeface="Calibri"/>
                <a:cs typeface="Calibri"/>
              </a:rPr>
              <a:t>difficult </a:t>
            </a:r>
            <a:r>
              <a:rPr sz="1800" spc="-5" dirty="0">
                <a:latin typeface="Calibri"/>
                <a:cs typeface="Calibri"/>
              </a:rPr>
              <a:t> to become </a:t>
            </a:r>
            <a:r>
              <a:rPr sz="1800" dirty="0">
                <a:latin typeface="Calibri"/>
                <a:cs typeface="Calibri"/>
              </a:rPr>
              <a:t>an expert </a:t>
            </a:r>
            <a:r>
              <a:rPr sz="1800" spc="-5" dirty="0">
                <a:latin typeface="Calibri"/>
                <a:cs typeface="Calibri"/>
              </a:rPr>
              <a:t>in. The essence of Scrum </a:t>
            </a:r>
            <a:r>
              <a:rPr sz="1800" dirty="0">
                <a:latin typeface="Calibri"/>
                <a:cs typeface="Calibri"/>
              </a:rPr>
              <a:t>is a </a:t>
            </a:r>
            <a:r>
              <a:rPr sz="1800" spc="-5" dirty="0">
                <a:latin typeface="Calibri"/>
                <a:cs typeface="Calibri"/>
              </a:rPr>
              <a:t>self-organizing </a:t>
            </a:r>
            <a:r>
              <a:rPr sz="1800" dirty="0">
                <a:latin typeface="Calibri"/>
                <a:cs typeface="Calibri"/>
              </a:rPr>
              <a:t>team </a:t>
            </a:r>
            <a:r>
              <a:rPr sz="1800" spc="-5" dirty="0">
                <a:latin typeface="Calibri"/>
                <a:cs typeface="Calibri"/>
              </a:rPr>
              <a:t>delivering </a:t>
            </a:r>
            <a:r>
              <a:rPr sz="1800" dirty="0">
                <a:latin typeface="Calibri"/>
                <a:cs typeface="Calibri"/>
              </a:rPr>
              <a:t> </a:t>
            </a:r>
            <a:r>
              <a:rPr sz="1800" spc="-5" dirty="0">
                <a:latin typeface="Calibri"/>
                <a:cs typeface="Calibri"/>
              </a:rPr>
              <a:t>customer</a:t>
            </a:r>
            <a:r>
              <a:rPr sz="1800" dirty="0">
                <a:latin typeface="Calibri"/>
                <a:cs typeface="Calibri"/>
              </a:rPr>
              <a:t> value</a:t>
            </a:r>
            <a:r>
              <a:rPr sz="1800" spc="5" dirty="0">
                <a:latin typeface="Calibri"/>
                <a:cs typeface="Calibri"/>
              </a:rPr>
              <a:t> </a:t>
            </a:r>
            <a:r>
              <a:rPr sz="1800" spc="-5" dirty="0">
                <a:latin typeface="Calibri"/>
                <a:cs typeface="Calibri"/>
              </a:rPr>
              <a:t>in</a:t>
            </a:r>
            <a:r>
              <a:rPr sz="1800" dirty="0">
                <a:latin typeface="Calibri"/>
                <a:cs typeface="Calibri"/>
              </a:rPr>
              <a:t> a</a:t>
            </a:r>
            <a:r>
              <a:rPr sz="1800" spc="5" dirty="0">
                <a:latin typeface="Calibri"/>
                <a:cs typeface="Calibri"/>
              </a:rPr>
              <a:t> </a:t>
            </a:r>
            <a:r>
              <a:rPr sz="1800" spc="-5" dirty="0">
                <a:latin typeface="Calibri"/>
                <a:cs typeface="Calibri"/>
              </a:rPr>
              <a:t>time-boxed</a:t>
            </a:r>
            <a:r>
              <a:rPr sz="1800" dirty="0">
                <a:latin typeface="Calibri"/>
                <a:cs typeface="Calibri"/>
              </a:rPr>
              <a:t> period </a:t>
            </a:r>
            <a:r>
              <a:rPr sz="1800" spc="-5" dirty="0">
                <a:latin typeface="Calibri"/>
                <a:cs typeface="Calibri"/>
              </a:rPr>
              <a:t>called</a:t>
            </a:r>
            <a:r>
              <a:rPr sz="1800" dirty="0">
                <a:latin typeface="Calibri"/>
                <a:cs typeface="Calibri"/>
              </a:rPr>
              <a:t> a </a:t>
            </a:r>
            <a:r>
              <a:rPr sz="1800" spc="-5" dirty="0">
                <a:latin typeface="Calibri"/>
                <a:cs typeface="Calibri"/>
              </a:rPr>
              <a:t>Sprint.</a:t>
            </a:r>
            <a:r>
              <a:rPr sz="1800" dirty="0">
                <a:latin typeface="Calibri"/>
                <a:cs typeface="Calibri"/>
              </a:rPr>
              <a:t> Scrum </a:t>
            </a:r>
            <a:r>
              <a:rPr sz="1800" spc="-5" dirty="0">
                <a:latin typeface="Calibri"/>
                <a:cs typeface="Calibri"/>
              </a:rPr>
              <a:t>defines</a:t>
            </a:r>
            <a:r>
              <a:rPr sz="1800" spc="395" dirty="0">
                <a:latin typeface="Calibri"/>
                <a:cs typeface="Calibri"/>
              </a:rPr>
              <a:t> </a:t>
            </a:r>
            <a:r>
              <a:rPr sz="1800" spc="-5" dirty="0">
                <a:latin typeface="Calibri"/>
                <a:cs typeface="Calibri"/>
              </a:rPr>
              <a:t>artifacts, </a:t>
            </a:r>
            <a:r>
              <a:rPr sz="1800" dirty="0">
                <a:latin typeface="Calibri"/>
                <a:cs typeface="Calibri"/>
              </a:rPr>
              <a:t> </a:t>
            </a:r>
            <a:r>
              <a:rPr sz="1800" spc="-5" dirty="0">
                <a:latin typeface="Calibri"/>
                <a:cs typeface="Calibri"/>
              </a:rPr>
              <a:t>roles,</a:t>
            </a:r>
            <a:r>
              <a:rPr sz="1800" dirty="0">
                <a:latin typeface="Calibri"/>
                <a:cs typeface="Calibri"/>
              </a:rPr>
              <a:t> and</a:t>
            </a:r>
            <a:r>
              <a:rPr sz="1800" spc="5" dirty="0">
                <a:latin typeface="Calibri"/>
                <a:cs typeface="Calibri"/>
              </a:rPr>
              <a:t> </a:t>
            </a:r>
            <a:r>
              <a:rPr sz="1800" dirty="0">
                <a:latin typeface="Calibri"/>
                <a:cs typeface="Calibri"/>
              </a:rPr>
              <a:t>events</a:t>
            </a:r>
            <a:r>
              <a:rPr sz="1800" spc="5" dirty="0">
                <a:latin typeface="Calibri"/>
                <a:cs typeface="Calibri"/>
              </a:rPr>
              <a:t> </a:t>
            </a:r>
            <a:r>
              <a:rPr sz="1800" spc="-5" dirty="0">
                <a:latin typeface="Calibri"/>
                <a:cs typeface="Calibri"/>
              </a:rPr>
              <a:t>associated</a:t>
            </a:r>
            <a:r>
              <a:rPr sz="1800" spc="5" dirty="0">
                <a:latin typeface="Calibri"/>
                <a:cs typeface="Calibri"/>
              </a:rPr>
              <a:t> </a:t>
            </a:r>
            <a:r>
              <a:rPr sz="1800" spc="-5" dirty="0">
                <a:latin typeface="Calibri"/>
                <a:cs typeface="Calibri"/>
              </a:rPr>
              <a:t>with</a:t>
            </a:r>
            <a:r>
              <a:rPr sz="1800" spc="10" dirty="0">
                <a:latin typeface="Calibri"/>
                <a:cs typeface="Calibri"/>
              </a:rPr>
              <a:t> </a:t>
            </a:r>
            <a:r>
              <a:rPr sz="1800" dirty="0">
                <a:latin typeface="Calibri"/>
                <a:cs typeface="Calibri"/>
              </a:rPr>
              <a:t>each</a:t>
            </a:r>
            <a:r>
              <a:rPr sz="1800" spc="15" dirty="0">
                <a:latin typeface="Calibri"/>
                <a:cs typeface="Calibri"/>
              </a:rPr>
              <a:t> </a:t>
            </a:r>
            <a:r>
              <a:rPr sz="1800" spc="-5" dirty="0">
                <a:latin typeface="Calibri"/>
                <a:cs typeface="Calibri"/>
              </a:rPr>
              <a:t>Sprint.</a:t>
            </a:r>
            <a:endParaRPr sz="1800">
              <a:latin typeface="Calibri"/>
              <a:cs typeface="Calibri"/>
            </a:endParaRPr>
          </a:p>
        </p:txBody>
      </p:sp>
      <p:sp>
        <p:nvSpPr>
          <p:cNvPr id="3" name="object 3"/>
          <p:cNvSpPr txBox="1">
            <a:spLocks noGrp="1"/>
          </p:cNvSpPr>
          <p:nvPr>
            <p:ph type="title"/>
          </p:nvPr>
        </p:nvSpPr>
        <p:spPr>
          <a:xfrm>
            <a:off x="78739" y="0"/>
            <a:ext cx="4101465" cy="697230"/>
          </a:xfrm>
          <a:prstGeom prst="rect">
            <a:avLst/>
          </a:prstGeom>
        </p:spPr>
        <p:txBody>
          <a:bodyPr vert="horz" wrap="square" lIns="0" tIns="13335" rIns="0" bIns="0" rtlCol="0">
            <a:spAutoFit/>
          </a:bodyPr>
          <a:lstStyle/>
          <a:p>
            <a:pPr marL="12700">
              <a:lnSpc>
                <a:spcPct val="100000"/>
              </a:lnSpc>
              <a:spcBef>
                <a:spcPts val="105"/>
              </a:spcBef>
            </a:pPr>
            <a:r>
              <a:rPr dirty="0"/>
              <a:t>Working</a:t>
            </a:r>
            <a:r>
              <a:rPr spc="-30" dirty="0"/>
              <a:t> </a:t>
            </a:r>
            <a:r>
              <a:rPr dirty="0"/>
              <a:t>of</a:t>
            </a:r>
            <a:r>
              <a:rPr spc="-50" dirty="0"/>
              <a:t> </a:t>
            </a:r>
            <a:r>
              <a:rPr spc="-5" dirty="0"/>
              <a:t>Scrum</a:t>
            </a:r>
          </a:p>
        </p:txBody>
      </p:sp>
      <p:pic>
        <p:nvPicPr>
          <p:cNvPr id="4" name="object 4"/>
          <p:cNvPicPr/>
          <p:nvPr/>
        </p:nvPicPr>
        <p:blipFill>
          <a:blip r:embed="rId2" cstate="print"/>
          <a:stretch>
            <a:fillRect/>
          </a:stretch>
        </p:blipFill>
        <p:spPr>
          <a:xfrm>
            <a:off x="220437" y="2838032"/>
            <a:ext cx="8797160" cy="2809610"/>
          </a:xfrm>
          <a:prstGeom prst="rect">
            <a:avLst/>
          </a:prstGeom>
        </p:spPr>
      </p:pic>
      <p:sp>
        <p:nvSpPr>
          <p:cNvPr id="5" name="object 5"/>
          <p:cNvSpPr txBox="1"/>
          <p:nvPr/>
        </p:nvSpPr>
        <p:spPr>
          <a:xfrm>
            <a:off x="225043" y="6152489"/>
            <a:ext cx="2997200" cy="194310"/>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MT"/>
                <a:cs typeface="Arial MT"/>
              </a:rPr>
              <a:t>Source-</a:t>
            </a:r>
            <a:r>
              <a:rPr sz="1100" spc="20" dirty="0">
                <a:latin typeface="Arial MT"/>
                <a:cs typeface="Arial MT"/>
              </a:rPr>
              <a:t> </a:t>
            </a:r>
            <a:r>
              <a:rPr sz="1100" spc="-5" dirty="0">
                <a:latin typeface="Arial MT"/>
                <a:cs typeface="Arial MT"/>
              </a:rPr>
              <a:t>https://aws.amazon.com/what-is/scrum/</a:t>
            </a:r>
            <a:endParaRPr sz="1100">
              <a:latin typeface="Arial MT"/>
              <a:cs typeface="Arial M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8"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4719"/>
            <a:ext cx="7891145" cy="574675"/>
          </a:xfrm>
          <a:prstGeom prst="rect">
            <a:avLst/>
          </a:prstGeom>
        </p:spPr>
        <p:txBody>
          <a:bodyPr vert="horz" wrap="square" lIns="0" tIns="12700" rIns="0" bIns="0" rtlCol="0">
            <a:spAutoFit/>
          </a:bodyPr>
          <a:lstStyle/>
          <a:p>
            <a:pPr marL="12700">
              <a:lnSpc>
                <a:spcPct val="100000"/>
              </a:lnSpc>
              <a:spcBef>
                <a:spcPts val="100"/>
              </a:spcBef>
            </a:pPr>
            <a:r>
              <a:rPr sz="3600" dirty="0"/>
              <a:t>Importance</a:t>
            </a:r>
            <a:r>
              <a:rPr sz="3600" spc="-50" dirty="0"/>
              <a:t> </a:t>
            </a:r>
            <a:r>
              <a:rPr sz="3600" spc="-5" dirty="0"/>
              <a:t>of</a:t>
            </a:r>
            <a:r>
              <a:rPr sz="3600" spc="-15" dirty="0"/>
              <a:t> </a:t>
            </a:r>
            <a:r>
              <a:rPr sz="3600" spc="-5" dirty="0"/>
              <a:t>Scrum</a:t>
            </a:r>
            <a:r>
              <a:rPr sz="3600" spc="-40" dirty="0"/>
              <a:t> </a:t>
            </a:r>
            <a:r>
              <a:rPr sz="3600" dirty="0"/>
              <a:t>in</a:t>
            </a:r>
            <a:r>
              <a:rPr sz="3600" spc="-10" dirty="0"/>
              <a:t> </a:t>
            </a:r>
            <a:r>
              <a:rPr sz="3600" spc="-5" dirty="0"/>
              <a:t>S/W</a:t>
            </a:r>
            <a:r>
              <a:rPr sz="3600" spc="-25" dirty="0"/>
              <a:t> </a:t>
            </a:r>
            <a:r>
              <a:rPr sz="3600" spc="-5" dirty="0"/>
              <a:t>Development</a:t>
            </a:r>
            <a:endParaRPr sz="3600"/>
          </a:p>
        </p:txBody>
      </p:sp>
      <p:pic>
        <p:nvPicPr>
          <p:cNvPr id="3" name="object 3"/>
          <p:cNvPicPr/>
          <p:nvPr/>
        </p:nvPicPr>
        <p:blipFill>
          <a:blip r:embed="rId2" cstate="print"/>
          <a:stretch>
            <a:fillRect/>
          </a:stretch>
        </p:blipFill>
        <p:spPr>
          <a:xfrm>
            <a:off x="33010" y="2194051"/>
            <a:ext cx="9077978" cy="2489707"/>
          </a:xfrm>
          <a:prstGeom prst="rect">
            <a:avLst/>
          </a:prstGeom>
        </p:spPr>
      </p:pic>
      <p:sp>
        <p:nvSpPr>
          <p:cNvPr id="4" name="object 4"/>
          <p:cNvSpPr txBox="1"/>
          <p:nvPr/>
        </p:nvSpPr>
        <p:spPr>
          <a:xfrm>
            <a:off x="225043" y="6152489"/>
            <a:ext cx="2997200" cy="194310"/>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MT"/>
                <a:cs typeface="Arial MT"/>
              </a:rPr>
              <a:t>Source-</a:t>
            </a:r>
            <a:r>
              <a:rPr sz="1100" spc="20" dirty="0">
                <a:latin typeface="Arial MT"/>
                <a:cs typeface="Arial MT"/>
              </a:rPr>
              <a:t> </a:t>
            </a:r>
            <a:r>
              <a:rPr sz="1100" spc="-5" dirty="0">
                <a:latin typeface="Arial MT"/>
                <a:cs typeface="Arial MT"/>
              </a:rPr>
              <a:t>https://aws.amazon.com/what-is/scrum/</a:t>
            </a:r>
            <a:endParaRPr sz="110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56461"/>
            <a:ext cx="8118475" cy="3989070"/>
          </a:xfrm>
          <a:prstGeom prst="rect">
            <a:avLst/>
          </a:prstGeom>
        </p:spPr>
        <p:txBody>
          <a:bodyPr vert="horz" wrap="square" lIns="0" tIns="12700" rIns="0" bIns="0" rtlCol="0">
            <a:spAutoFit/>
          </a:bodyPr>
          <a:lstStyle/>
          <a:p>
            <a:pPr marL="363220" marR="6985" indent="-351155" algn="just">
              <a:lnSpc>
                <a:spcPct val="100000"/>
              </a:lnSpc>
              <a:spcBef>
                <a:spcPts val="100"/>
              </a:spcBef>
              <a:buSzPct val="79166"/>
              <a:buChar char="•"/>
              <a:tabLst>
                <a:tab pos="363855" algn="l"/>
              </a:tabLst>
            </a:pPr>
            <a:r>
              <a:rPr sz="2400" dirty="0">
                <a:latin typeface="Calibri"/>
                <a:cs typeface="Calibri"/>
              </a:rPr>
              <a:t>Agile</a:t>
            </a:r>
            <a:r>
              <a:rPr sz="2400" spc="5" dirty="0">
                <a:latin typeface="Calibri"/>
                <a:cs typeface="Calibri"/>
              </a:rPr>
              <a:t> </a:t>
            </a:r>
            <a:r>
              <a:rPr sz="2400" spc="-5" dirty="0">
                <a:latin typeface="Calibri"/>
                <a:cs typeface="Calibri"/>
              </a:rPr>
              <a:t>refers</a:t>
            </a:r>
            <a:r>
              <a:rPr sz="2400" dirty="0">
                <a:latin typeface="Calibri"/>
                <a:cs typeface="Calibri"/>
              </a:rPr>
              <a:t> to</a:t>
            </a:r>
            <a:r>
              <a:rPr sz="2400" spc="5" dirty="0">
                <a:latin typeface="Calibri"/>
                <a:cs typeface="Calibri"/>
              </a:rPr>
              <a:t> </a:t>
            </a:r>
            <a:r>
              <a:rPr sz="2400" dirty="0">
                <a:latin typeface="Calibri"/>
                <a:cs typeface="Calibri"/>
              </a:rPr>
              <a:t>a</a:t>
            </a:r>
            <a:r>
              <a:rPr sz="2400" spc="5" dirty="0">
                <a:latin typeface="Calibri"/>
                <a:cs typeface="Calibri"/>
              </a:rPr>
              <a:t> </a:t>
            </a:r>
            <a:r>
              <a:rPr sz="2400" dirty="0">
                <a:latin typeface="Calibri"/>
                <a:cs typeface="Calibri"/>
              </a:rPr>
              <a:t>mindset</a:t>
            </a:r>
            <a:r>
              <a:rPr sz="2400" spc="5" dirty="0">
                <a:latin typeface="Calibri"/>
                <a:cs typeface="Calibri"/>
              </a:rPr>
              <a:t> </a:t>
            </a:r>
            <a:r>
              <a:rPr sz="2400" spc="-5" dirty="0">
                <a:latin typeface="Calibri"/>
                <a:cs typeface="Calibri"/>
              </a:rPr>
              <a:t>or</a:t>
            </a:r>
            <a:r>
              <a:rPr sz="2400" dirty="0">
                <a:latin typeface="Calibri"/>
                <a:cs typeface="Calibri"/>
              </a:rPr>
              <a:t> way</a:t>
            </a:r>
            <a:r>
              <a:rPr sz="2400" spc="5" dirty="0">
                <a:latin typeface="Calibri"/>
                <a:cs typeface="Calibri"/>
              </a:rPr>
              <a:t> </a:t>
            </a:r>
            <a:r>
              <a:rPr sz="2400" spc="-5" dirty="0">
                <a:latin typeface="Calibri"/>
                <a:cs typeface="Calibri"/>
              </a:rPr>
              <a:t>of</a:t>
            </a:r>
            <a:r>
              <a:rPr sz="2400" dirty="0">
                <a:latin typeface="Calibri"/>
                <a:cs typeface="Calibri"/>
              </a:rPr>
              <a:t> thinking</a:t>
            </a:r>
            <a:r>
              <a:rPr sz="2400" spc="5" dirty="0">
                <a:latin typeface="Calibri"/>
                <a:cs typeface="Calibri"/>
              </a:rPr>
              <a:t> </a:t>
            </a:r>
            <a:r>
              <a:rPr sz="2400" dirty="0">
                <a:latin typeface="Calibri"/>
                <a:cs typeface="Calibri"/>
              </a:rPr>
              <a:t>in</a:t>
            </a:r>
            <a:r>
              <a:rPr sz="2400" spc="5" dirty="0">
                <a:latin typeface="Calibri"/>
                <a:cs typeface="Calibri"/>
              </a:rPr>
              <a:t> </a:t>
            </a:r>
            <a:r>
              <a:rPr sz="2400" spc="-10" dirty="0">
                <a:latin typeface="Calibri"/>
                <a:cs typeface="Calibri"/>
              </a:rPr>
              <a:t>software </a:t>
            </a:r>
            <a:r>
              <a:rPr sz="2400" spc="-5" dirty="0">
                <a:latin typeface="Calibri"/>
                <a:cs typeface="Calibri"/>
              </a:rPr>
              <a:t> development.</a:t>
            </a:r>
            <a:endParaRPr sz="2400">
              <a:latin typeface="Calibri"/>
              <a:cs typeface="Calibri"/>
            </a:endParaRPr>
          </a:p>
          <a:p>
            <a:pPr marL="363220" marR="5080" indent="-351155" algn="just">
              <a:lnSpc>
                <a:spcPct val="100000"/>
              </a:lnSpc>
              <a:spcBef>
                <a:spcPts val="600"/>
              </a:spcBef>
              <a:buSzPct val="79166"/>
              <a:buChar char="•"/>
              <a:tabLst>
                <a:tab pos="363855" algn="l"/>
              </a:tabLst>
            </a:pPr>
            <a:r>
              <a:rPr sz="2400" spc="-5" dirty="0">
                <a:latin typeface="Calibri"/>
                <a:cs typeface="Calibri"/>
              </a:rPr>
              <a:t>It </a:t>
            </a:r>
            <a:r>
              <a:rPr sz="2400" dirty="0">
                <a:latin typeface="Calibri"/>
                <a:cs typeface="Calibri"/>
              </a:rPr>
              <a:t>is a </a:t>
            </a:r>
            <a:r>
              <a:rPr sz="2400" spc="-10" dirty="0">
                <a:latin typeface="Calibri"/>
                <a:cs typeface="Calibri"/>
              </a:rPr>
              <a:t>philosophy </a:t>
            </a:r>
            <a:r>
              <a:rPr sz="2400" dirty="0">
                <a:latin typeface="Calibri"/>
                <a:cs typeface="Calibri"/>
              </a:rPr>
              <a:t>adopted at an </a:t>
            </a:r>
            <a:r>
              <a:rPr sz="2400" spc="-5" dirty="0">
                <a:latin typeface="Calibri"/>
                <a:cs typeface="Calibri"/>
              </a:rPr>
              <a:t>organizational </a:t>
            </a:r>
            <a:r>
              <a:rPr sz="2400" dirty="0">
                <a:latin typeface="Calibri"/>
                <a:cs typeface="Calibri"/>
              </a:rPr>
              <a:t>level to </a:t>
            </a:r>
            <a:r>
              <a:rPr sz="2400" spc="-5" dirty="0">
                <a:latin typeface="Calibri"/>
                <a:cs typeface="Calibri"/>
              </a:rPr>
              <a:t>get </a:t>
            </a:r>
            <a:r>
              <a:rPr sz="2400" dirty="0">
                <a:latin typeface="Calibri"/>
                <a:cs typeface="Calibri"/>
              </a:rPr>
              <a:t> every team member to </a:t>
            </a:r>
            <a:r>
              <a:rPr sz="2400" spc="-5" dirty="0">
                <a:latin typeface="Calibri"/>
                <a:cs typeface="Calibri"/>
              </a:rPr>
              <a:t>focus on </a:t>
            </a:r>
            <a:r>
              <a:rPr sz="2400" dirty="0">
                <a:latin typeface="Calibri"/>
                <a:cs typeface="Calibri"/>
              </a:rPr>
              <a:t>continuous improvement and </a:t>
            </a:r>
            <a:r>
              <a:rPr sz="2400" spc="-530" dirty="0">
                <a:latin typeface="Calibri"/>
                <a:cs typeface="Calibri"/>
              </a:rPr>
              <a:t> </a:t>
            </a:r>
            <a:r>
              <a:rPr sz="2400" dirty="0">
                <a:latin typeface="Calibri"/>
                <a:cs typeface="Calibri"/>
              </a:rPr>
              <a:t>value</a:t>
            </a:r>
            <a:r>
              <a:rPr sz="2400" spc="-10" dirty="0">
                <a:latin typeface="Calibri"/>
                <a:cs typeface="Calibri"/>
              </a:rPr>
              <a:t> </a:t>
            </a:r>
            <a:r>
              <a:rPr sz="2400" spc="-5" dirty="0">
                <a:latin typeface="Calibri"/>
                <a:cs typeface="Calibri"/>
              </a:rPr>
              <a:t>delivery</a:t>
            </a:r>
            <a:r>
              <a:rPr sz="2400" spc="25" dirty="0">
                <a:latin typeface="Calibri"/>
                <a:cs typeface="Calibri"/>
              </a:rPr>
              <a:t> </a:t>
            </a:r>
            <a:r>
              <a:rPr sz="2400" dirty="0">
                <a:latin typeface="Calibri"/>
                <a:cs typeface="Calibri"/>
              </a:rPr>
              <a:t>to</a:t>
            </a:r>
            <a:r>
              <a:rPr sz="2400" spc="-10" dirty="0">
                <a:latin typeface="Calibri"/>
                <a:cs typeface="Calibri"/>
              </a:rPr>
              <a:t> </a:t>
            </a:r>
            <a:r>
              <a:rPr sz="2400" dirty="0">
                <a:latin typeface="Calibri"/>
                <a:cs typeface="Calibri"/>
              </a:rPr>
              <a:t>customers.</a:t>
            </a:r>
            <a:endParaRPr sz="2400">
              <a:latin typeface="Calibri"/>
              <a:cs typeface="Calibri"/>
            </a:endParaRPr>
          </a:p>
          <a:p>
            <a:pPr marL="363220" indent="-351155" algn="just">
              <a:lnSpc>
                <a:spcPct val="100000"/>
              </a:lnSpc>
              <a:spcBef>
                <a:spcPts val="600"/>
              </a:spcBef>
              <a:buSzPct val="79166"/>
              <a:buChar char="•"/>
              <a:tabLst>
                <a:tab pos="363855" algn="l"/>
              </a:tabLst>
            </a:pPr>
            <a:r>
              <a:rPr sz="2400" spc="-5" dirty="0">
                <a:latin typeface="Calibri"/>
                <a:cs typeface="Calibri"/>
              </a:rPr>
              <a:t>Scrum</a:t>
            </a:r>
            <a:r>
              <a:rPr sz="2400" spc="-25" dirty="0">
                <a:latin typeface="Calibri"/>
                <a:cs typeface="Calibri"/>
              </a:rPr>
              <a:t> </a:t>
            </a:r>
            <a:r>
              <a:rPr sz="2400" dirty="0">
                <a:latin typeface="Calibri"/>
                <a:cs typeface="Calibri"/>
              </a:rPr>
              <a:t>is</a:t>
            </a:r>
            <a:r>
              <a:rPr sz="2400" spc="-10"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framework</a:t>
            </a:r>
            <a:r>
              <a:rPr sz="2400" spc="-20" dirty="0">
                <a:latin typeface="Calibri"/>
                <a:cs typeface="Calibri"/>
              </a:rPr>
              <a:t> </a:t>
            </a:r>
            <a:r>
              <a:rPr sz="2400" spc="-5" dirty="0">
                <a:latin typeface="Calibri"/>
                <a:cs typeface="Calibri"/>
              </a:rPr>
              <a:t>for </a:t>
            </a:r>
            <a:r>
              <a:rPr sz="2400" dirty="0">
                <a:latin typeface="Calibri"/>
                <a:cs typeface="Calibri"/>
              </a:rPr>
              <a:t>getting</a:t>
            </a:r>
            <a:r>
              <a:rPr sz="2400" spc="-30" dirty="0">
                <a:latin typeface="Calibri"/>
                <a:cs typeface="Calibri"/>
              </a:rPr>
              <a:t> </a:t>
            </a:r>
            <a:r>
              <a:rPr sz="2400" dirty="0">
                <a:latin typeface="Calibri"/>
                <a:cs typeface="Calibri"/>
              </a:rPr>
              <a:t>work</a:t>
            </a:r>
            <a:r>
              <a:rPr sz="2400" spc="-20" dirty="0">
                <a:latin typeface="Calibri"/>
                <a:cs typeface="Calibri"/>
              </a:rPr>
              <a:t> </a:t>
            </a:r>
            <a:r>
              <a:rPr sz="2400" spc="-5" dirty="0">
                <a:latin typeface="Calibri"/>
                <a:cs typeface="Calibri"/>
              </a:rPr>
              <a:t>done</a:t>
            </a:r>
            <a:r>
              <a:rPr sz="2400" spc="5" dirty="0">
                <a:latin typeface="Calibri"/>
                <a:cs typeface="Calibri"/>
              </a:rPr>
              <a:t> </a:t>
            </a:r>
            <a:r>
              <a:rPr sz="2400" dirty="0">
                <a:latin typeface="Calibri"/>
                <a:cs typeface="Calibri"/>
              </a:rPr>
              <a:t>within</a:t>
            </a:r>
            <a:r>
              <a:rPr sz="2400" spc="-20" dirty="0">
                <a:latin typeface="Calibri"/>
                <a:cs typeface="Calibri"/>
              </a:rPr>
              <a:t> </a:t>
            </a:r>
            <a:r>
              <a:rPr sz="2400" dirty="0">
                <a:latin typeface="Calibri"/>
                <a:cs typeface="Calibri"/>
              </a:rPr>
              <a:t>agile.</a:t>
            </a:r>
            <a:endParaRPr sz="2400">
              <a:latin typeface="Calibri"/>
              <a:cs typeface="Calibri"/>
            </a:endParaRPr>
          </a:p>
          <a:p>
            <a:pPr marL="363220" marR="5080" indent="-351155" algn="just">
              <a:lnSpc>
                <a:spcPct val="100000"/>
              </a:lnSpc>
              <a:spcBef>
                <a:spcPts val="605"/>
              </a:spcBef>
              <a:buSzPct val="79166"/>
              <a:buFont typeface="Calibri"/>
              <a:buChar char="•"/>
              <a:tabLst>
                <a:tab pos="432434" algn="l"/>
              </a:tabLst>
            </a:pPr>
            <a:r>
              <a:rPr dirty="0"/>
              <a:t>	</a:t>
            </a:r>
            <a:r>
              <a:rPr sz="2400" spc="-5" dirty="0">
                <a:latin typeface="Calibri"/>
                <a:cs typeface="Calibri"/>
              </a:rPr>
              <a:t>Scrum uses </a:t>
            </a:r>
            <a:r>
              <a:rPr sz="2400" dirty="0">
                <a:latin typeface="Calibri"/>
                <a:cs typeface="Calibri"/>
              </a:rPr>
              <a:t>all the core </a:t>
            </a:r>
            <a:r>
              <a:rPr sz="2400" spc="-5" dirty="0">
                <a:latin typeface="Calibri"/>
                <a:cs typeface="Calibri"/>
              </a:rPr>
              <a:t>principles of </a:t>
            </a:r>
            <a:r>
              <a:rPr sz="2400" dirty="0">
                <a:latin typeface="Calibri"/>
                <a:cs typeface="Calibri"/>
              </a:rPr>
              <a:t>agile to </a:t>
            </a:r>
            <a:r>
              <a:rPr sz="2400" spc="-5" dirty="0">
                <a:latin typeface="Calibri"/>
                <a:cs typeface="Calibri"/>
              </a:rPr>
              <a:t>define </a:t>
            </a:r>
            <a:r>
              <a:rPr sz="2400" dirty="0">
                <a:latin typeface="Calibri"/>
                <a:cs typeface="Calibri"/>
              </a:rPr>
              <a:t>methods </a:t>
            </a:r>
            <a:r>
              <a:rPr sz="2400" spc="5" dirty="0">
                <a:latin typeface="Calibri"/>
                <a:cs typeface="Calibri"/>
              </a:rPr>
              <a:t> </a:t>
            </a:r>
            <a:r>
              <a:rPr sz="2400" dirty="0">
                <a:latin typeface="Calibri"/>
                <a:cs typeface="Calibri"/>
              </a:rPr>
              <a:t>to</a:t>
            </a:r>
            <a:r>
              <a:rPr sz="2400" spc="-15" dirty="0">
                <a:latin typeface="Calibri"/>
                <a:cs typeface="Calibri"/>
              </a:rPr>
              <a:t> </a:t>
            </a:r>
            <a:r>
              <a:rPr sz="2400" spc="-5" dirty="0">
                <a:latin typeface="Calibri"/>
                <a:cs typeface="Calibri"/>
              </a:rPr>
              <a:t>facilitate</a:t>
            </a:r>
            <a:r>
              <a:rPr sz="2400" spc="-15"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project.</a:t>
            </a:r>
            <a:endParaRPr sz="2400">
              <a:latin typeface="Calibri"/>
              <a:cs typeface="Calibri"/>
            </a:endParaRPr>
          </a:p>
          <a:p>
            <a:pPr marL="363220" marR="5715" indent="-351155" algn="just">
              <a:lnSpc>
                <a:spcPct val="100000"/>
              </a:lnSpc>
              <a:spcBef>
                <a:spcPts val="600"/>
              </a:spcBef>
              <a:buSzPct val="79166"/>
              <a:buChar char="•"/>
              <a:tabLst>
                <a:tab pos="363855" algn="l"/>
              </a:tabLst>
            </a:pPr>
            <a:r>
              <a:rPr sz="2400" spc="-5" dirty="0">
                <a:latin typeface="Calibri"/>
                <a:cs typeface="Calibri"/>
              </a:rPr>
              <a:t>However, </a:t>
            </a:r>
            <a:r>
              <a:rPr sz="2400" dirty="0">
                <a:latin typeface="Calibri"/>
                <a:cs typeface="Calibri"/>
              </a:rPr>
              <a:t>it is </a:t>
            </a:r>
            <a:r>
              <a:rPr sz="2400" spc="-5" dirty="0">
                <a:latin typeface="Calibri"/>
                <a:cs typeface="Calibri"/>
              </a:rPr>
              <a:t>important </a:t>
            </a:r>
            <a:r>
              <a:rPr sz="2400" dirty="0">
                <a:latin typeface="Calibri"/>
                <a:cs typeface="Calibri"/>
              </a:rPr>
              <a:t>to </a:t>
            </a:r>
            <a:r>
              <a:rPr sz="2400" spc="-5" dirty="0">
                <a:latin typeface="Calibri"/>
                <a:cs typeface="Calibri"/>
              </a:rPr>
              <a:t>note </a:t>
            </a:r>
            <a:r>
              <a:rPr sz="2400" dirty="0">
                <a:latin typeface="Calibri"/>
                <a:cs typeface="Calibri"/>
              </a:rPr>
              <a:t>that agile </a:t>
            </a:r>
            <a:r>
              <a:rPr sz="2400" spc="-10" dirty="0">
                <a:latin typeface="Calibri"/>
                <a:cs typeface="Calibri"/>
              </a:rPr>
              <a:t>does </a:t>
            </a:r>
            <a:r>
              <a:rPr sz="2400" spc="-5" dirty="0">
                <a:latin typeface="Calibri"/>
                <a:cs typeface="Calibri"/>
              </a:rPr>
              <a:t>not always </a:t>
            </a:r>
            <a:r>
              <a:rPr sz="2400" dirty="0">
                <a:latin typeface="Calibri"/>
                <a:cs typeface="Calibri"/>
              </a:rPr>
              <a:t> mean</a:t>
            </a:r>
            <a:r>
              <a:rPr sz="2400" spc="-20" dirty="0">
                <a:latin typeface="Calibri"/>
                <a:cs typeface="Calibri"/>
              </a:rPr>
              <a:t> </a:t>
            </a:r>
            <a:r>
              <a:rPr sz="2400" spc="-5" dirty="0">
                <a:latin typeface="Calibri"/>
                <a:cs typeface="Calibri"/>
              </a:rPr>
              <a:t>Scrum.</a:t>
            </a:r>
            <a:endParaRPr sz="24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sp>
        <p:nvSpPr>
          <p:cNvPr id="3" name="object 3"/>
          <p:cNvSpPr txBox="1">
            <a:spLocks noGrp="1"/>
          </p:cNvSpPr>
          <p:nvPr>
            <p:ph type="title"/>
          </p:nvPr>
        </p:nvSpPr>
        <p:spPr>
          <a:xfrm>
            <a:off x="78739" y="0"/>
            <a:ext cx="3441700" cy="697230"/>
          </a:xfrm>
          <a:prstGeom prst="rect">
            <a:avLst/>
          </a:prstGeom>
        </p:spPr>
        <p:txBody>
          <a:bodyPr vert="horz" wrap="square" lIns="0" tIns="13335" rIns="0" bIns="0" rtlCol="0">
            <a:spAutoFit/>
          </a:bodyPr>
          <a:lstStyle/>
          <a:p>
            <a:pPr marL="12700">
              <a:lnSpc>
                <a:spcPct val="100000"/>
              </a:lnSpc>
              <a:spcBef>
                <a:spcPts val="105"/>
              </a:spcBef>
            </a:pPr>
            <a:r>
              <a:rPr spc="-5" dirty="0"/>
              <a:t>Scrum</a:t>
            </a:r>
            <a:r>
              <a:rPr spc="-30" dirty="0"/>
              <a:t> </a:t>
            </a:r>
            <a:r>
              <a:rPr dirty="0"/>
              <a:t>vs.</a:t>
            </a:r>
            <a:r>
              <a:rPr spc="-25" dirty="0"/>
              <a:t> </a:t>
            </a:r>
            <a:r>
              <a:rPr spc="-5" dirty="0"/>
              <a:t>Agile</a:t>
            </a:r>
          </a:p>
        </p:txBody>
      </p:sp>
      <p:sp>
        <p:nvSpPr>
          <p:cNvPr id="4" name="object 4"/>
          <p:cNvSpPr txBox="1"/>
          <p:nvPr/>
        </p:nvSpPr>
        <p:spPr>
          <a:xfrm>
            <a:off x="225043" y="6152489"/>
            <a:ext cx="2997200" cy="194310"/>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MT"/>
                <a:cs typeface="Arial MT"/>
              </a:rPr>
              <a:t>Source-</a:t>
            </a:r>
            <a:r>
              <a:rPr sz="1100" spc="20" dirty="0">
                <a:latin typeface="Arial MT"/>
                <a:cs typeface="Arial MT"/>
              </a:rPr>
              <a:t> </a:t>
            </a:r>
            <a:r>
              <a:rPr sz="1100" spc="-5" dirty="0">
                <a:latin typeface="Arial MT"/>
                <a:cs typeface="Arial MT"/>
              </a:rPr>
              <a:t>https://aws.amazon.com/what-is/scrum/</a:t>
            </a:r>
            <a:endParaRPr sz="1100">
              <a:latin typeface="Arial MT"/>
              <a:cs typeface="Arial MT"/>
            </a:endParaRPr>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61034"/>
            <a:ext cx="8117840" cy="1123315"/>
          </a:xfrm>
          <a:prstGeom prst="rect">
            <a:avLst/>
          </a:prstGeom>
        </p:spPr>
        <p:txBody>
          <a:bodyPr vert="horz" wrap="square" lIns="0" tIns="12700" rIns="0" bIns="0" rtlCol="0">
            <a:spAutoFit/>
          </a:bodyPr>
          <a:lstStyle/>
          <a:p>
            <a:pPr marL="363220" marR="5080" indent="-351155" algn="just">
              <a:lnSpc>
                <a:spcPct val="100000"/>
              </a:lnSpc>
              <a:spcBef>
                <a:spcPts val="100"/>
              </a:spcBef>
              <a:buSzPct val="105555"/>
              <a:buChar char="•"/>
              <a:tabLst>
                <a:tab pos="363855" algn="l"/>
              </a:tabLst>
            </a:pPr>
            <a:r>
              <a:rPr sz="1800" dirty="0">
                <a:latin typeface="Calibri"/>
                <a:cs typeface="Calibri"/>
              </a:rPr>
              <a:t>Kanban </a:t>
            </a:r>
            <a:r>
              <a:rPr sz="1800" spc="-5" dirty="0">
                <a:latin typeface="Calibri"/>
                <a:cs typeface="Calibri"/>
              </a:rPr>
              <a:t>is </a:t>
            </a:r>
            <a:r>
              <a:rPr sz="1800" dirty="0">
                <a:latin typeface="Calibri"/>
                <a:cs typeface="Calibri"/>
              </a:rPr>
              <a:t>a </a:t>
            </a:r>
            <a:r>
              <a:rPr sz="1800" spc="-5" dirty="0">
                <a:latin typeface="Calibri"/>
                <a:cs typeface="Calibri"/>
              </a:rPr>
              <a:t>popular framework used to </a:t>
            </a:r>
            <a:r>
              <a:rPr sz="1800" dirty="0">
                <a:latin typeface="Calibri"/>
                <a:cs typeface="Calibri"/>
              </a:rPr>
              <a:t>implement </a:t>
            </a:r>
            <a:r>
              <a:rPr sz="1800" spc="-5" dirty="0">
                <a:latin typeface="Calibri"/>
                <a:cs typeface="Calibri"/>
              </a:rPr>
              <a:t>Agile </a:t>
            </a:r>
            <a:r>
              <a:rPr sz="1800" dirty="0">
                <a:latin typeface="Calibri"/>
                <a:cs typeface="Calibri"/>
              </a:rPr>
              <a:t>and </a:t>
            </a:r>
            <a:r>
              <a:rPr sz="1800" spc="-5" dirty="0">
                <a:latin typeface="Calibri"/>
                <a:cs typeface="Calibri"/>
              </a:rPr>
              <a:t>DevOps software </a:t>
            </a:r>
            <a:r>
              <a:rPr sz="1800" dirty="0">
                <a:latin typeface="Calibri"/>
                <a:cs typeface="Calibri"/>
              </a:rPr>
              <a:t> </a:t>
            </a:r>
            <a:r>
              <a:rPr sz="1800" spc="-5" dirty="0">
                <a:latin typeface="Calibri"/>
                <a:cs typeface="Calibri"/>
              </a:rPr>
              <a:t>development.</a:t>
            </a:r>
            <a:r>
              <a:rPr sz="1800" dirty="0">
                <a:latin typeface="Calibri"/>
                <a:cs typeface="Calibri"/>
              </a:rPr>
              <a:t> It</a:t>
            </a:r>
            <a:r>
              <a:rPr sz="1800" spc="5" dirty="0">
                <a:latin typeface="Calibri"/>
                <a:cs typeface="Calibri"/>
              </a:rPr>
              <a:t> </a:t>
            </a:r>
            <a:r>
              <a:rPr sz="1800" spc="-5" dirty="0">
                <a:latin typeface="Calibri"/>
                <a:cs typeface="Calibri"/>
              </a:rPr>
              <a:t>requires</a:t>
            </a:r>
            <a:r>
              <a:rPr sz="1800" dirty="0">
                <a:latin typeface="Calibri"/>
                <a:cs typeface="Calibri"/>
              </a:rPr>
              <a:t> </a:t>
            </a:r>
            <a:r>
              <a:rPr sz="1800" spc="-5" dirty="0">
                <a:latin typeface="Calibri"/>
                <a:cs typeface="Calibri"/>
              </a:rPr>
              <a:t>real-time</a:t>
            </a:r>
            <a:r>
              <a:rPr sz="1800" dirty="0">
                <a:latin typeface="Calibri"/>
                <a:cs typeface="Calibri"/>
              </a:rPr>
              <a:t> </a:t>
            </a:r>
            <a:r>
              <a:rPr sz="1800" spc="-5" dirty="0">
                <a:latin typeface="Calibri"/>
                <a:cs typeface="Calibri"/>
              </a:rPr>
              <a:t>communication</a:t>
            </a:r>
            <a:r>
              <a:rPr sz="180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capacity</a:t>
            </a:r>
            <a:r>
              <a:rPr sz="1800" spc="400" dirty="0">
                <a:latin typeface="Calibri"/>
                <a:cs typeface="Calibri"/>
              </a:rPr>
              <a:t> </a:t>
            </a:r>
            <a:r>
              <a:rPr sz="1800" dirty="0">
                <a:latin typeface="Calibri"/>
                <a:cs typeface="Calibri"/>
              </a:rPr>
              <a:t>and</a:t>
            </a:r>
            <a:r>
              <a:rPr sz="1800" spc="409" dirty="0">
                <a:latin typeface="Calibri"/>
                <a:cs typeface="Calibri"/>
              </a:rPr>
              <a:t> </a:t>
            </a:r>
            <a:r>
              <a:rPr sz="1800" dirty="0">
                <a:latin typeface="Calibri"/>
                <a:cs typeface="Calibri"/>
              </a:rPr>
              <a:t>full </a:t>
            </a:r>
            <a:r>
              <a:rPr sz="1800" spc="-395" dirty="0">
                <a:latin typeface="Calibri"/>
                <a:cs typeface="Calibri"/>
              </a:rPr>
              <a:t> </a:t>
            </a:r>
            <a:r>
              <a:rPr sz="1800" spc="-5" dirty="0">
                <a:latin typeface="Calibri"/>
                <a:cs typeface="Calibri"/>
              </a:rPr>
              <a:t>transparency of work. Work </a:t>
            </a:r>
            <a:r>
              <a:rPr sz="1800" dirty="0">
                <a:latin typeface="Calibri"/>
                <a:cs typeface="Calibri"/>
              </a:rPr>
              <a:t>items are represented </a:t>
            </a:r>
            <a:r>
              <a:rPr sz="1800" spc="-5" dirty="0">
                <a:latin typeface="Calibri"/>
                <a:cs typeface="Calibri"/>
              </a:rPr>
              <a:t>visually </a:t>
            </a:r>
            <a:r>
              <a:rPr sz="1800" spc="5" dirty="0">
                <a:latin typeface="Calibri"/>
                <a:cs typeface="Calibri"/>
              </a:rPr>
              <a:t>on </a:t>
            </a:r>
            <a:r>
              <a:rPr sz="1800" dirty="0">
                <a:latin typeface="Calibri"/>
                <a:cs typeface="Calibri"/>
              </a:rPr>
              <a:t>a kanban </a:t>
            </a:r>
            <a:r>
              <a:rPr sz="1800" spc="-5" dirty="0">
                <a:latin typeface="Calibri"/>
                <a:cs typeface="Calibri"/>
              </a:rPr>
              <a:t>board, </a:t>
            </a:r>
            <a:r>
              <a:rPr sz="1800" dirty="0">
                <a:latin typeface="Calibri"/>
                <a:cs typeface="Calibri"/>
              </a:rPr>
              <a:t> </a:t>
            </a:r>
            <a:r>
              <a:rPr sz="1800" spc="-10" dirty="0">
                <a:latin typeface="Calibri"/>
                <a:cs typeface="Calibri"/>
              </a:rPr>
              <a:t>allowing</a:t>
            </a:r>
            <a:r>
              <a:rPr sz="1800" spc="30" dirty="0">
                <a:latin typeface="Calibri"/>
                <a:cs typeface="Calibri"/>
              </a:rPr>
              <a:t> </a:t>
            </a:r>
            <a:r>
              <a:rPr sz="1800" dirty="0">
                <a:latin typeface="Calibri"/>
                <a:cs typeface="Calibri"/>
              </a:rPr>
              <a:t>team members</a:t>
            </a:r>
            <a:r>
              <a:rPr sz="1800" spc="-5" dirty="0">
                <a:latin typeface="Calibri"/>
                <a:cs typeface="Calibri"/>
              </a:rPr>
              <a:t> to</a:t>
            </a:r>
            <a:r>
              <a:rPr sz="1800" spc="10" dirty="0">
                <a:latin typeface="Calibri"/>
                <a:cs typeface="Calibri"/>
              </a:rPr>
              <a:t> </a:t>
            </a:r>
            <a:r>
              <a:rPr sz="1800" dirty="0">
                <a:latin typeface="Calibri"/>
                <a:cs typeface="Calibri"/>
              </a:rPr>
              <a:t>see the </a:t>
            </a:r>
            <a:r>
              <a:rPr sz="1800" spc="-5" dirty="0">
                <a:latin typeface="Calibri"/>
                <a:cs typeface="Calibri"/>
              </a:rPr>
              <a:t>state</a:t>
            </a:r>
            <a:r>
              <a:rPr sz="1800" spc="5" dirty="0">
                <a:latin typeface="Calibri"/>
                <a:cs typeface="Calibri"/>
              </a:rPr>
              <a:t> </a:t>
            </a:r>
            <a:r>
              <a:rPr sz="1800" spc="-5" dirty="0">
                <a:latin typeface="Calibri"/>
                <a:cs typeface="Calibri"/>
              </a:rPr>
              <a:t>of</a:t>
            </a:r>
            <a:r>
              <a:rPr sz="1800" dirty="0">
                <a:latin typeface="Calibri"/>
                <a:cs typeface="Calibri"/>
              </a:rPr>
              <a:t> every</a:t>
            </a:r>
            <a:r>
              <a:rPr sz="1800" spc="-5" dirty="0">
                <a:latin typeface="Calibri"/>
                <a:cs typeface="Calibri"/>
              </a:rPr>
              <a:t> piece</a:t>
            </a:r>
            <a:r>
              <a:rPr sz="1800" spc="4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work</a:t>
            </a:r>
            <a:r>
              <a:rPr sz="1800" dirty="0">
                <a:latin typeface="Calibri"/>
                <a:cs typeface="Calibri"/>
              </a:rPr>
              <a:t> at any </a:t>
            </a:r>
            <a:r>
              <a:rPr sz="1800" spc="-5" dirty="0">
                <a:latin typeface="Calibri"/>
                <a:cs typeface="Calibri"/>
              </a:rPr>
              <a:t>time.</a:t>
            </a:r>
            <a:endParaRPr sz="1800">
              <a:latin typeface="Calibri"/>
              <a:cs typeface="Calibri"/>
            </a:endParaRPr>
          </a:p>
        </p:txBody>
      </p:sp>
      <p:sp>
        <p:nvSpPr>
          <p:cNvPr id="3" name="object 3"/>
          <p:cNvSpPr txBox="1">
            <a:spLocks noGrp="1"/>
          </p:cNvSpPr>
          <p:nvPr>
            <p:ph type="title"/>
          </p:nvPr>
        </p:nvSpPr>
        <p:spPr>
          <a:xfrm>
            <a:off x="78739" y="0"/>
            <a:ext cx="1736089" cy="697230"/>
          </a:xfrm>
          <a:prstGeom prst="rect">
            <a:avLst/>
          </a:prstGeom>
        </p:spPr>
        <p:txBody>
          <a:bodyPr vert="horz" wrap="square" lIns="0" tIns="13335" rIns="0" bIns="0" rtlCol="0">
            <a:spAutoFit/>
          </a:bodyPr>
          <a:lstStyle/>
          <a:p>
            <a:pPr marL="12700">
              <a:lnSpc>
                <a:spcPct val="100000"/>
              </a:lnSpc>
              <a:spcBef>
                <a:spcPts val="105"/>
              </a:spcBef>
            </a:pPr>
            <a:r>
              <a:rPr dirty="0"/>
              <a:t>Kanban</a:t>
            </a:r>
          </a:p>
        </p:txBody>
      </p:sp>
      <p:pic>
        <p:nvPicPr>
          <p:cNvPr id="4" name="object 4"/>
          <p:cNvPicPr/>
          <p:nvPr/>
        </p:nvPicPr>
        <p:blipFill>
          <a:blip r:embed="rId2" cstate="print"/>
          <a:stretch>
            <a:fillRect/>
          </a:stretch>
        </p:blipFill>
        <p:spPr>
          <a:xfrm>
            <a:off x="119823" y="2591761"/>
            <a:ext cx="8986732" cy="2876000"/>
          </a:xfrm>
          <a:prstGeom prst="rect">
            <a:avLst/>
          </a:prstGeom>
        </p:spPr>
      </p:pic>
      <p:sp>
        <p:nvSpPr>
          <p:cNvPr id="5" name="object 5"/>
          <p:cNvSpPr txBox="1"/>
          <p:nvPr/>
        </p:nvSpPr>
        <p:spPr>
          <a:xfrm>
            <a:off x="225043" y="6155842"/>
            <a:ext cx="30022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MT"/>
                <a:cs typeface="Arial MT"/>
              </a:rPr>
              <a:t>Source-</a:t>
            </a:r>
            <a:r>
              <a:rPr sz="1100" spc="35" dirty="0">
                <a:latin typeface="Arial MT"/>
                <a:cs typeface="Arial MT"/>
              </a:rPr>
              <a:t> </a:t>
            </a:r>
            <a:r>
              <a:rPr sz="1100" spc="-5" dirty="0">
                <a:latin typeface="Arial MT"/>
                <a:cs typeface="Arial MT"/>
              </a:rPr>
              <a:t>https://</a:t>
            </a:r>
            <a:r>
              <a:rPr sz="1100" spc="-5" dirty="0">
                <a:latin typeface="Arial MT"/>
                <a:cs typeface="Arial MT"/>
                <a:hlinkClick r:id="rId3"/>
              </a:rPr>
              <a:t>www.atlassian.com/agile/kanban</a:t>
            </a:r>
            <a:endParaRPr sz="1100">
              <a:latin typeface="Arial MT"/>
              <a:cs typeface="Arial M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25</a:t>
            </a:fld>
            <a:endParaRPr dirty="0"/>
          </a:p>
        </p:txBody>
      </p:sp>
      <p:sp>
        <p:nvSpPr>
          <p:cNvPr id="8"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4312920" cy="697230"/>
          </a:xfrm>
          <a:prstGeom prst="rect">
            <a:avLst/>
          </a:prstGeom>
        </p:spPr>
        <p:txBody>
          <a:bodyPr vert="horz" wrap="square" lIns="0" tIns="13335" rIns="0" bIns="0" rtlCol="0">
            <a:spAutoFit/>
          </a:bodyPr>
          <a:lstStyle/>
          <a:p>
            <a:pPr marL="12700">
              <a:lnSpc>
                <a:spcPct val="100000"/>
              </a:lnSpc>
              <a:spcBef>
                <a:spcPts val="105"/>
              </a:spcBef>
            </a:pPr>
            <a:r>
              <a:rPr dirty="0"/>
              <a:t>Benefits</a:t>
            </a:r>
            <a:r>
              <a:rPr spc="-50" dirty="0"/>
              <a:t> </a:t>
            </a:r>
            <a:r>
              <a:rPr dirty="0"/>
              <a:t>of</a:t>
            </a:r>
            <a:r>
              <a:rPr spc="-30" dirty="0"/>
              <a:t> </a:t>
            </a:r>
            <a:r>
              <a:rPr dirty="0"/>
              <a:t>Kanban</a:t>
            </a:r>
          </a:p>
        </p:txBody>
      </p:sp>
      <p:pic>
        <p:nvPicPr>
          <p:cNvPr id="3" name="object 3"/>
          <p:cNvPicPr/>
          <p:nvPr/>
        </p:nvPicPr>
        <p:blipFill>
          <a:blip r:embed="rId2" cstate="print"/>
          <a:stretch>
            <a:fillRect/>
          </a:stretch>
        </p:blipFill>
        <p:spPr>
          <a:xfrm>
            <a:off x="517829" y="1491716"/>
            <a:ext cx="8296075" cy="3145471"/>
          </a:xfrm>
          <a:prstGeom prst="rect">
            <a:avLst/>
          </a:prstGeom>
        </p:spPr>
      </p:pic>
      <p:sp>
        <p:nvSpPr>
          <p:cNvPr id="4" name="object 4"/>
          <p:cNvSpPr txBox="1"/>
          <p:nvPr/>
        </p:nvSpPr>
        <p:spPr>
          <a:xfrm>
            <a:off x="225043" y="6155842"/>
            <a:ext cx="30022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MT"/>
                <a:cs typeface="Arial MT"/>
              </a:rPr>
              <a:t>Source-</a:t>
            </a:r>
            <a:r>
              <a:rPr sz="1100" spc="35" dirty="0">
                <a:latin typeface="Arial MT"/>
                <a:cs typeface="Arial MT"/>
              </a:rPr>
              <a:t> </a:t>
            </a:r>
            <a:r>
              <a:rPr sz="1100" spc="-5" dirty="0">
                <a:latin typeface="Arial MT"/>
                <a:cs typeface="Arial MT"/>
              </a:rPr>
              <a:t>https://</a:t>
            </a:r>
            <a:r>
              <a:rPr sz="1100" spc="-5" dirty="0">
                <a:latin typeface="Arial MT"/>
                <a:cs typeface="Arial MT"/>
                <a:hlinkClick r:id="rId3"/>
              </a:rPr>
              <a:t>www.atlassian.com/agile/kanban</a:t>
            </a:r>
            <a:endParaRPr sz="110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26</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4030345" cy="697230"/>
          </a:xfrm>
          <a:prstGeom prst="rect">
            <a:avLst/>
          </a:prstGeom>
        </p:spPr>
        <p:txBody>
          <a:bodyPr vert="horz" wrap="square" lIns="0" tIns="13335" rIns="0" bIns="0" rtlCol="0">
            <a:spAutoFit/>
          </a:bodyPr>
          <a:lstStyle/>
          <a:p>
            <a:pPr marL="12700">
              <a:lnSpc>
                <a:spcPct val="100000"/>
              </a:lnSpc>
              <a:spcBef>
                <a:spcPts val="105"/>
              </a:spcBef>
            </a:pPr>
            <a:r>
              <a:rPr spc="-5" dirty="0"/>
              <a:t>Scrum</a:t>
            </a:r>
            <a:r>
              <a:rPr spc="-30" dirty="0"/>
              <a:t> </a:t>
            </a:r>
            <a:r>
              <a:rPr dirty="0"/>
              <a:t>vs.</a:t>
            </a:r>
            <a:r>
              <a:rPr spc="-25" dirty="0"/>
              <a:t> </a:t>
            </a:r>
            <a:r>
              <a:rPr dirty="0"/>
              <a:t>Kanban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27</a:t>
            </a:fld>
            <a:endParaRPr dirty="0"/>
          </a:p>
        </p:txBody>
      </p:sp>
      <p:graphicFrame>
        <p:nvGraphicFramePr>
          <p:cNvPr id="3" name="object 3"/>
          <p:cNvGraphicFramePr>
            <a:graphicFrameLocks noGrp="1"/>
          </p:cNvGraphicFramePr>
          <p:nvPr/>
        </p:nvGraphicFramePr>
        <p:xfrm>
          <a:off x="857250" y="1670050"/>
          <a:ext cx="7632064" cy="2722878"/>
        </p:xfrm>
        <a:graphic>
          <a:graphicData uri="http://schemas.openxmlformats.org/drawingml/2006/table">
            <a:tbl>
              <a:tblPr firstRow="1" bandRow="1">
                <a:tableStyleId>{2D5ABB26-0587-4C30-8999-92F81FD0307C}</a:tableStyleId>
              </a:tblPr>
              <a:tblGrid>
                <a:gridCol w="2082800">
                  <a:extLst>
                    <a:ext uri="{9D8B030D-6E8A-4147-A177-3AD203B41FA5}">
                      <a16:colId xmlns:a16="http://schemas.microsoft.com/office/drawing/2014/main" val="20000"/>
                    </a:ext>
                  </a:extLst>
                </a:gridCol>
                <a:gridCol w="3005454">
                  <a:extLst>
                    <a:ext uri="{9D8B030D-6E8A-4147-A177-3AD203B41FA5}">
                      <a16:colId xmlns:a16="http://schemas.microsoft.com/office/drawing/2014/main" val="20001"/>
                    </a:ext>
                  </a:extLst>
                </a:gridCol>
                <a:gridCol w="2543810">
                  <a:extLst>
                    <a:ext uri="{9D8B030D-6E8A-4147-A177-3AD203B41FA5}">
                      <a16:colId xmlns:a16="http://schemas.microsoft.com/office/drawing/2014/main" val="20002"/>
                    </a:ext>
                  </a:extLst>
                </a:gridCol>
              </a:tblGrid>
              <a:tr h="370839">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15"/>
                        </a:spcBef>
                      </a:pPr>
                      <a:r>
                        <a:rPr sz="1400" spc="-5" dirty="0">
                          <a:latin typeface="Arial MT"/>
                          <a:cs typeface="Arial MT"/>
                        </a:rPr>
                        <a:t>SCRUM</a:t>
                      </a:r>
                      <a:endParaRPr sz="1400">
                        <a:latin typeface="Arial MT"/>
                        <a:cs typeface="Arial MT"/>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15"/>
                        </a:spcBef>
                      </a:pPr>
                      <a:r>
                        <a:rPr sz="1400" dirty="0">
                          <a:latin typeface="Arial MT"/>
                          <a:cs typeface="Arial MT"/>
                        </a:rPr>
                        <a:t>KANBAN</a:t>
                      </a:r>
                      <a:endParaRPr sz="1400">
                        <a:latin typeface="Arial MT"/>
                        <a:cs typeface="Arial MT"/>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8160">
                <a:tc>
                  <a:txBody>
                    <a:bodyPr/>
                    <a:lstStyle/>
                    <a:p>
                      <a:pPr marL="91440">
                        <a:lnSpc>
                          <a:spcPct val="100000"/>
                        </a:lnSpc>
                        <a:spcBef>
                          <a:spcPts val="320"/>
                        </a:spcBef>
                      </a:pPr>
                      <a:r>
                        <a:rPr sz="1400" dirty="0">
                          <a:latin typeface="Arial MT"/>
                          <a:cs typeface="Arial MT"/>
                        </a:rPr>
                        <a:t>Release</a:t>
                      </a:r>
                      <a:r>
                        <a:rPr sz="1400" spc="-70" dirty="0">
                          <a:latin typeface="Arial MT"/>
                          <a:cs typeface="Arial MT"/>
                        </a:rPr>
                        <a:t> </a:t>
                      </a:r>
                      <a:r>
                        <a:rPr sz="1400" dirty="0">
                          <a:latin typeface="Arial MT"/>
                          <a:cs typeface="Arial MT"/>
                        </a:rPr>
                        <a:t>methodology</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351155">
                        <a:lnSpc>
                          <a:spcPct val="100000"/>
                        </a:lnSpc>
                        <a:spcBef>
                          <a:spcPts val="320"/>
                        </a:spcBef>
                      </a:pPr>
                      <a:r>
                        <a:rPr sz="1400" dirty="0">
                          <a:latin typeface="Arial MT"/>
                          <a:cs typeface="Arial MT"/>
                        </a:rPr>
                        <a:t>Regular</a:t>
                      </a:r>
                      <a:r>
                        <a:rPr sz="1400" spc="-45" dirty="0">
                          <a:latin typeface="Arial MT"/>
                          <a:cs typeface="Arial MT"/>
                        </a:rPr>
                        <a:t> </a:t>
                      </a:r>
                      <a:r>
                        <a:rPr sz="1400" dirty="0">
                          <a:latin typeface="Arial MT"/>
                          <a:cs typeface="Arial MT"/>
                        </a:rPr>
                        <a:t>fixed-length</a:t>
                      </a:r>
                      <a:r>
                        <a:rPr sz="1400" spc="-65" dirty="0">
                          <a:latin typeface="Arial MT"/>
                          <a:cs typeface="Arial MT"/>
                        </a:rPr>
                        <a:t> </a:t>
                      </a:r>
                      <a:r>
                        <a:rPr sz="1400" dirty="0">
                          <a:latin typeface="Arial MT"/>
                          <a:cs typeface="Arial MT"/>
                        </a:rPr>
                        <a:t>sprints</a:t>
                      </a:r>
                      <a:r>
                        <a:rPr sz="1400" spc="-65" dirty="0">
                          <a:latin typeface="Arial MT"/>
                          <a:cs typeface="Arial MT"/>
                        </a:rPr>
                        <a:t> </a:t>
                      </a:r>
                      <a:r>
                        <a:rPr sz="1400" dirty="0">
                          <a:latin typeface="Arial MT"/>
                          <a:cs typeface="Arial MT"/>
                        </a:rPr>
                        <a:t>(i.e., </a:t>
                      </a:r>
                      <a:r>
                        <a:rPr sz="1400" spc="-370" dirty="0">
                          <a:latin typeface="Arial MT"/>
                          <a:cs typeface="Arial MT"/>
                        </a:rPr>
                        <a:t> </a:t>
                      </a:r>
                      <a:r>
                        <a:rPr sz="1400" spc="-5" dirty="0">
                          <a:latin typeface="Arial MT"/>
                          <a:cs typeface="Arial MT"/>
                        </a:rPr>
                        <a:t>two</a:t>
                      </a:r>
                      <a:r>
                        <a:rPr sz="1400" dirty="0">
                          <a:latin typeface="Arial MT"/>
                          <a:cs typeface="Arial MT"/>
                        </a:rPr>
                        <a:t> </a:t>
                      </a:r>
                      <a:r>
                        <a:rPr sz="1400" spc="-5" dirty="0">
                          <a:latin typeface="Arial MT"/>
                          <a:cs typeface="Arial MT"/>
                        </a:rPr>
                        <a:t>weeks)</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0"/>
                        </a:spcBef>
                      </a:pPr>
                      <a:r>
                        <a:rPr sz="1400" dirty="0">
                          <a:latin typeface="Arial MT"/>
                          <a:cs typeface="Arial MT"/>
                        </a:rPr>
                        <a:t>Continuous</a:t>
                      </a:r>
                      <a:r>
                        <a:rPr sz="1400" spc="-70" dirty="0">
                          <a:latin typeface="Arial MT"/>
                          <a:cs typeface="Arial MT"/>
                        </a:rPr>
                        <a:t> </a:t>
                      </a:r>
                      <a:r>
                        <a:rPr sz="1400" dirty="0">
                          <a:latin typeface="Arial MT"/>
                          <a:cs typeface="Arial MT"/>
                        </a:rPr>
                        <a:t>flow</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18160">
                <a:tc>
                  <a:txBody>
                    <a:bodyPr/>
                    <a:lstStyle/>
                    <a:p>
                      <a:pPr marL="91440">
                        <a:lnSpc>
                          <a:spcPct val="100000"/>
                        </a:lnSpc>
                        <a:spcBef>
                          <a:spcPts val="320"/>
                        </a:spcBef>
                      </a:pPr>
                      <a:r>
                        <a:rPr sz="1400" spc="-5" dirty="0">
                          <a:latin typeface="Arial MT"/>
                          <a:cs typeface="Arial MT"/>
                        </a:rPr>
                        <a:t>Roles</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537845">
                        <a:lnSpc>
                          <a:spcPct val="100000"/>
                        </a:lnSpc>
                        <a:spcBef>
                          <a:spcPts val="320"/>
                        </a:spcBef>
                      </a:pPr>
                      <a:r>
                        <a:rPr sz="1400" dirty="0">
                          <a:latin typeface="Arial MT"/>
                          <a:cs typeface="Arial MT"/>
                        </a:rPr>
                        <a:t>Product</a:t>
                      </a:r>
                      <a:r>
                        <a:rPr sz="1400" spc="-55" dirty="0">
                          <a:latin typeface="Arial MT"/>
                          <a:cs typeface="Arial MT"/>
                        </a:rPr>
                        <a:t> </a:t>
                      </a:r>
                      <a:r>
                        <a:rPr sz="1400" spc="-5" dirty="0">
                          <a:latin typeface="Arial MT"/>
                          <a:cs typeface="Arial MT"/>
                        </a:rPr>
                        <a:t>owner,</a:t>
                      </a:r>
                      <a:r>
                        <a:rPr sz="1400" spc="-20" dirty="0">
                          <a:latin typeface="Arial MT"/>
                          <a:cs typeface="Arial MT"/>
                        </a:rPr>
                        <a:t> </a:t>
                      </a:r>
                      <a:r>
                        <a:rPr sz="1400" dirty="0">
                          <a:latin typeface="Arial MT"/>
                          <a:cs typeface="Arial MT"/>
                        </a:rPr>
                        <a:t>scrum</a:t>
                      </a:r>
                      <a:r>
                        <a:rPr sz="1400" spc="-55" dirty="0">
                          <a:latin typeface="Arial MT"/>
                          <a:cs typeface="Arial MT"/>
                        </a:rPr>
                        <a:t> </a:t>
                      </a:r>
                      <a:r>
                        <a:rPr sz="1400" dirty="0">
                          <a:latin typeface="Arial MT"/>
                          <a:cs typeface="Arial MT"/>
                        </a:rPr>
                        <a:t>master, </a:t>
                      </a:r>
                      <a:r>
                        <a:rPr sz="1400" spc="-375" dirty="0">
                          <a:latin typeface="Arial MT"/>
                          <a:cs typeface="Arial MT"/>
                        </a:rPr>
                        <a:t> </a:t>
                      </a:r>
                      <a:r>
                        <a:rPr sz="1400" spc="-5" dirty="0">
                          <a:latin typeface="Arial MT"/>
                          <a:cs typeface="Arial MT"/>
                        </a:rPr>
                        <a:t>development</a:t>
                      </a:r>
                      <a:r>
                        <a:rPr sz="1400" spc="-35" dirty="0">
                          <a:latin typeface="Arial MT"/>
                          <a:cs typeface="Arial MT"/>
                        </a:rPr>
                        <a:t> </a:t>
                      </a:r>
                      <a:r>
                        <a:rPr sz="1400" dirty="0">
                          <a:latin typeface="Arial MT"/>
                          <a:cs typeface="Arial MT"/>
                        </a:rPr>
                        <a:t>team</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181610">
                        <a:lnSpc>
                          <a:spcPct val="100000"/>
                        </a:lnSpc>
                        <a:spcBef>
                          <a:spcPts val="320"/>
                        </a:spcBef>
                      </a:pPr>
                      <a:r>
                        <a:rPr sz="1400" dirty="0">
                          <a:latin typeface="Arial MT"/>
                          <a:cs typeface="Arial MT"/>
                        </a:rPr>
                        <a:t>Continuous</a:t>
                      </a:r>
                      <a:r>
                        <a:rPr sz="1400" spc="-45" dirty="0">
                          <a:latin typeface="Arial MT"/>
                          <a:cs typeface="Arial MT"/>
                        </a:rPr>
                        <a:t> </a:t>
                      </a:r>
                      <a:r>
                        <a:rPr sz="1400" spc="-5" dirty="0">
                          <a:latin typeface="Arial MT"/>
                          <a:cs typeface="Arial MT"/>
                        </a:rPr>
                        <a:t>delivery</a:t>
                      </a:r>
                      <a:r>
                        <a:rPr sz="1400" spc="-20" dirty="0">
                          <a:latin typeface="Arial MT"/>
                          <a:cs typeface="Arial MT"/>
                        </a:rPr>
                        <a:t> </a:t>
                      </a:r>
                      <a:r>
                        <a:rPr sz="1400" dirty="0">
                          <a:latin typeface="Arial MT"/>
                          <a:cs typeface="Arial MT"/>
                        </a:rPr>
                        <a:t>or</a:t>
                      </a:r>
                      <a:r>
                        <a:rPr sz="1400" spc="-10" dirty="0">
                          <a:latin typeface="Arial MT"/>
                          <a:cs typeface="Arial MT"/>
                        </a:rPr>
                        <a:t> </a:t>
                      </a:r>
                      <a:r>
                        <a:rPr sz="1400" dirty="0">
                          <a:latin typeface="Arial MT"/>
                          <a:cs typeface="Arial MT"/>
                        </a:rPr>
                        <a:t>at</a:t>
                      </a:r>
                      <a:r>
                        <a:rPr sz="1400" spc="-25" dirty="0">
                          <a:latin typeface="Arial MT"/>
                          <a:cs typeface="Arial MT"/>
                        </a:rPr>
                        <a:t> </a:t>
                      </a:r>
                      <a:r>
                        <a:rPr sz="1400" dirty="0">
                          <a:latin typeface="Arial MT"/>
                          <a:cs typeface="Arial MT"/>
                        </a:rPr>
                        <a:t>the </a:t>
                      </a:r>
                      <a:r>
                        <a:rPr sz="1400" spc="-370" dirty="0">
                          <a:latin typeface="Arial MT"/>
                          <a:cs typeface="Arial MT"/>
                        </a:rPr>
                        <a:t> </a:t>
                      </a:r>
                      <a:r>
                        <a:rPr sz="1400" dirty="0">
                          <a:latin typeface="Arial MT"/>
                          <a:cs typeface="Arial MT"/>
                        </a:rPr>
                        <a:t>team's</a:t>
                      </a:r>
                      <a:r>
                        <a:rPr sz="1400" spc="-35" dirty="0">
                          <a:latin typeface="Arial MT"/>
                          <a:cs typeface="Arial MT"/>
                        </a:rPr>
                        <a:t> </a:t>
                      </a:r>
                      <a:r>
                        <a:rPr sz="1400" dirty="0">
                          <a:latin typeface="Arial MT"/>
                          <a:cs typeface="Arial MT"/>
                        </a:rPr>
                        <a:t>discretion</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0839">
                <a:tc>
                  <a:txBody>
                    <a:bodyPr/>
                    <a:lstStyle/>
                    <a:p>
                      <a:pPr marL="91440">
                        <a:lnSpc>
                          <a:spcPct val="100000"/>
                        </a:lnSpc>
                        <a:spcBef>
                          <a:spcPts val="320"/>
                        </a:spcBef>
                      </a:pPr>
                      <a:r>
                        <a:rPr sz="1400" dirty="0">
                          <a:latin typeface="Arial MT"/>
                          <a:cs typeface="Arial MT"/>
                        </a:rPr>
                        <a:t>Key</a:t>
                      </a:r>
                      <a:r>
                        <a:rPr sz="1400" spc="-55" dirty="0">
                          <a:latin typeface="Arial MT"/>
                          <a:cs typeface="Arial MT"/>
                        </a:rPr>
                        <a:t> </a:t>
                      </a:r>
                      <a:r>
                        <a:rPr sz="1400" dirty="0">
                          <a:latin typeface="Arial MT"/>
                          <a:cs typeface="Arial MT"/>
                        </a:rPr>
                        <a:t>metrics</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0"/>
                        </a:spcBef>
                      </a:pPr>
                      <a:r>
                        <a:rPr sz="1400" dirty="0">
                          <a:latin typeface="Arial MT"/>
                          <a:cs typeface="Arial MT"/>
                        </a:rPr>
                        <a:t>Velocity</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320"/>
                        </a:spcBef>
                      </a:pPr>
                      <a:r>
                        <a:rPr sz="1400" spc="-5" dirty="0">
                          <a:latin typeface="Arial MT"/>
                          <a:cs typeface="Arial MT"/>
                        </a:rPr>
                        <a:t>Cycle</a:t>
                      </a:r>
                      <a:r>
                        <a:rPr sz="1400" spc="-30" dirty="0">
                          <a:latin typeface="Arial MT"/>
                          <a:cs typeface="Arial MT"/>
                        </a:rPr>
                        <a:t> </a:t>
                      </a:r>
                      <a:r>
                        <a:rPr sz="1400" dirty="0">
                          <a:latin typeface="Arial MT"/>
                          <a:cs typeface="Arial MT"/>
                        </a:rPr>
                        <a:t>time</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944880">
                <a:tc>
                  <a:txBody>
                    <a:bodyPr/>
                    <a:lstStyle/>
                    <a:p>
                      <a:pPr marL="91440">
                        <a:lnSpc>
                          <a:spcPct val="100000"/>
                        </a:lnSpc>
                        <a:spcBef>
                          <a:spcPts val="320"/>
                        </a:spcBef>
                      </a:pPr>
                      <a:r>
                        <a:rPr sz="1400" dirty="0">
                          <a:latin typeface="Arial MT"/>
                          <a:cs typeface="Arial MT"/>
                        </a:rPr>
                        <a:t>Change</a:t>
                      </a:r>
                      <a:r>
                        <a:rPr sz="1400" spc="-65" dirty="0">
                          <a:latin typeface="Arial MT"/>
                          <a:cs typeface="Arial MT"/>
                        </a:rPr>
                        <a:t> </a:t>
                      </a:r>
                      <a:r>
                        <a:rPr sz="1400" dirty="0">
                          <a:latin typeface="Arial MT"/>
                          <a:cs typeface="Arial MT"/>
                        </a:rPr>
                        <a:t>philosophy</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126364">
                        <a:lnSpc>
                          <a:spcPct val="100000"/>
                        </a:lnSpc>
                        <a:spcBef>
                          <a:spcPts val="320"/>
                        </a:spcBef>
                      </a:pPr>
                      <a:r>
                        <a:rPr sz="1400" spc="-5" dirty="0">
                          <a:latin typeface="Arial MT"/>
                          <a:cs typeface="Arial MT"/>
                        </a:rPr>
                        <a:t>Teams </a:t>
                      </a:r>
                      <a:r>
                        <a:rPr sz="1400" dirty="0">
                          <a:latin typeface="Arial MT"/>
                          <a:cs typeface="Arial MT"/>
                        </a:rPr>
                        <a:t>should </a:t>
                      </a:r>
                      <a:r>
                        <a:rPr sz="1400" spc="-5" dirty="0">
                          <a:latin typeface="Arial MT"/>
                          <a:cs typeface="Arial MT"/>
                        </a:rPr>
                        <a:t>strive </a:t>
                      </a:r>
                      <a:r>
                        <a:rPr sz="1400" dirty="0">
                          <a:latin typeface="Arial MT"/>
                          <a:cs typeface="Arial MT"/>
                        </a:rPr>
                        <a:t>not to change </a:t>
                      </a:r>
                      <a:r>
                        <a:rPr sz="1400" spc="5" dirty="0">
                          <a:latin typeface="Arial MT"/>
                          <a:cs typeface="Arial MT"/>
                        </a:rPr>
                        <a:t> </a:t>
                      </a:r>
                      <a:r>
                        <a:rPr sz="1400" dirty="0">
                          <a:latin typeface="Arial MT"/>
                          <a:cs typeface="Arial MT"/>
                        </a:rPr>
                        <a:t>the</a:t>
                      </a:r>
                      <a:r>
                        <a:rPr sz="1400" spc="-30" dirty="0">
                          <a:latin typeface="Arial MT"/>
                          <a:cs typeface="Arial MT"/>
                        </a:rPr>
                        <a:t> </a:t>
                      </a:r>
                      <a:r>
                        <a:rPr sz="1400" dirty="0">
                          <a:latin typeface="Arial MT"/>
                          <a:cs typeface="Arial MT"/>
                        </a:rPr>
                        <a:t>sprint</a:t>
                      </a:r>
                      <a:r>
                        <a:rPr sz="1400" spc="-50" dirty="0">
                          <a:latin typeface="Arial MT"/>
                          <a:cs typeface="Arial MT"/>
                        </a:rPr>
                        <a:t> </a:t>
                      </a:r>
                      <a:r>
                        <a:rPr sz="1400" dirty="0">
                          <a:latin typeface="Arial MT"/>
                          <a:cs typeface="Arial MT"/>
                        </a:rPr>
                        <a:t>forecast</a:t>
                      </a:r>
                      <a:r>
                        <a:rPr sz="1400" spc="-60" dirty="0">
                          <a:latin typeface="Arial MT"/>
                          <a:cs typeface="Arial MT"/>
                        </a:rPr>
                        <a:t> </a:t>
                      </a:r>
                      <a:r>
                        <a:rPr sz="1400" dirty="0">
                          <a:latin typeface="Arial MT"/>
                          <a:cs typeface="Arial MT"/>
                        </a:rPr>
                        <a:t>during</a:t>
                      </a:r>
                      <a:r>
                        <a:rPr sz="1400" spc="-40" dirty="0">
                          <a:latin typeface="Arial MT"/>
                          <a:cs typeface="Arial MT"/>
                        </a:rPr>
                        <a:t> </a:t>
                      </a:r>
                      <a:r>
                        <a:rPr sz="1400" dirty="0">
                          <a:latin typeface="Arial MT"/>
                          <a:cs typeface="Arial MT"/>
                        </a:rPr>
                        <a:t>the</a:t>
                      </a:r>
                      <a:r>
                        <a:rPr sz="1400" spc="-30" dirty="0">
                          <a:latin typeface="Arial MT"/>
                          <a:cs typeface="Arial MT"/>
                        </a:rPr>
                        <a:t> </a:t>
                      </a:r>
                      <a:r>
                        <a:rPr sz="1400" dirty="0">
                          <a:latin typeface="Arial MT"/>
                          <a:cs typeface="Arial MT"/>
                        </a:rPr>
                        <a:t>sprint. </a:t>
                      </a:r>
                      <a:r>
                        <a:rPr sz="1400" spc="-375" dirty="0">
                          <a:latin typeface="Arial MT"/>
                          <a:cs typeface="Arial MT"/>
                        </a:rPr>
                        <a:t> </a:t>
                      </a:r>
                      <a:r>
                        <a:rPr sz="1400" spc="-5" dirty="0">
                          <a:latin typeface="Arial MT"/>
                          <a:cs typeface="Arial MT"/>
                        </a:rPr>
                        <a:t>Doing </a:t>
                      </a:r>
                      <a:r>
                        <a:rPr sz="1400" dirty="0">
                          <a:latin typeface="Arial MT"/>
                          <a:cs typeface="Arial MT"/>
                        </a:rPr>
                        <a:t>so </a:t>
                      </a:r>
                      <a:r>
                        <a:rPr sz="1400" spc="-5" dirty="0">
                          <a:latin typeface="Arial MT"/>
                          <a:cs typeface="Arial MT"/>
                        </a:rPr>
                        <a:t>compromises </a:t>
                      </a:r>
                      <a:r>
                        <a:rPr sz="1400" dirty="0">
                          <a:latin typeface="Arial MT"/>
                          <a:cs typeface="Arial MT"/>
                        </a:rPr>
                        <a:t>learning </a:t>
                      </a:r>
                      <a:r>
                        <a:rPr sz="1400" spc="5" dirty="0">
                          <a:latin typeface="Arial MT"/>
                          <a:cs typeface="Arial MT"/>
                        </a:rPr>
                        <a:t> </a:t>
                      </a:r>
                      <a:r>
                        <a:rPr sz="1400" dirty="0">
                          <a:latin typeface="Arial MT"/>
                          <a:cs typeface="Arial MT"/>
                        </a:rPr>
                        <a:t>around</a:t>
                      </a:r>
                      <a:r>
                        <a:rPr sz="1400" spc="-40" dirty="0">
                          <a:latin typeface="Arial MT"/>
                          <a:cs typeface="Arial MT"/>
                        </a:rPr>
                        <a:t> </a:t>
                      </a:r>
                      <a:r>
                        <a:rPr sz="1400" spc="-5" dirty="0">
                          <a:latin typeface="Arial MT"/>
                          <a:cs typeface="Arial MT"/>
                        </a:rPr>
                        <a:t>estimation.</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311785">
                        <a:lnSpc>
                          <a:spcPct val="100000"/>
                        </a:lnSpc>
                        <a:spcBef>
                          <a:spcPts val="320"/>
                        </a:spcBef>
                      </a:pPr>
                      <a:r>
                        <a:rPr sz="1400" dirty="0">
                          <a:latin typeface="Arial MT"/>
                          <a:cs typeface="Arial MT"/>
                        </a:rPr>
                        <a:t>Change</a:t>
                      </a:r>
                      <a:r>
                        <a:rPr sz="1400" spc="-30" dirty="0">
                          <a:latin typeface="Arial MT"/>
                          <a:cs typeface="Arial MT"/>
                        </a:rPr>
                        <a:t> </a:t>
                      </a:r>
                      <a:r>
                        <a:rPr sz="1400" dirty="0">
                          <a:latin typeface="Arial MT"/>
                          <a:cs typeface="Arial MT"/>
                        </a:rPr>
                        <a:t>can</a:t>
                      </a:r>
                      <a:r>
                        <a:rPr sz="1400" spc="-45" dirty="0">
                          <a:latin typeface="Arial MT"/>
                          <a:cs typeface="Arial MT"/>
                        </a:rPr>
                        <a:t> </a:t>
                      </a:r>
                      <a:r>
                        <a:rPr sz="1400" dirty="0">
                          <a:latin typeface="Arial MT"/>
                          <a:cs typeface="Arial MT"/>
                        </a:rPr>
                        <a:t>happen</a:t>
                      </a:r>
                      <a:r>
                        <a:rPr sz="1400" spc="-40" dirty="0">
                          <a:latin typeface="Arial MT"/>
                          <a:cs typeface="Arial MT"/>
                        </a:rPr>
                        <a:t> </a:t>
                      </a:r>
                      <a:r>
                        <a:rPr sz="1400" dirty="0">
                          <a:latin typeface="Arial MT"/>
                          <a:cs typeface="Arial MT"/>
                        </a:rPr>
                        <a:t>at</a:t>
                      </a:r>
                      <a:r>
                        <a:rPr sz="1400" spc="-30" dirty="0">
                          <a:latin typeface="Arial MT"/>
                          <a:cs typeface="Arial MT"/>
                        </a:rPr>
                        <a:t> </a:t>
                      </a:r>
                      <a:r>
                        <a:rPr sz="1400" dirty="0">
                          <a:latin typeface="Arial MT"/>
                          <a:cs typeface="Arial MT"/>
                        </a:rPr>
                        <a:t>any </a:t>
                      </a:r>
                      <a:r>
                        <a:rPr sz="1400" spc="-375" dirty="0">
                          <a:latin typeface="Arial MT"/>
                          <a:cs typeface="Arial MT"/>
                        </a:rPr>
                        <a:t> </a:t>
                      </a:r>
                      <a:r>
                        <a:rPr sz="1400" dirty="0">
                          <a:latin typeface="Arial MT"/>
                          <a:cs typeface="Arial MT"/>
                        </a:rPr>
                        <a:t>time</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61034"/>
            <a:ext cx="8119109" cy="1671955"/>
          </a:xfrm>
          <a:prstGeom prst="rect">
            <a:avLst/>
          </a:prstGeom>
        </p:spPr>
        <p:txBody>
          <a:bodyPr vert="horz" wrap="square" lIns="0" tIns="12700" rIns="0" bIns="0" rtlCol="0">
            <a:spAutoFit/>
          </a:bodyPr>
          <a:lstStyle/>
          <a:p>
            <a:pPr marL="363220" marR="5080" indent="-351155" algn="just">
              <a:lnSpc>
                <a:spcPct val="100000"/>
              </a:lnSpc>
              <a:spcBef>
                <a:spcPts val="100"/>
              </a:spcBef>
              <a:buSzPct val="105555"/>
              <a:buChar char="•"/>
              <a:tabLst>
                <a:tab pos="363855" algn="l"/>
              </a:tabLst>
            </a:pPr>
            <a:r>
              <a:rPr sz="1800" spc="-5" dirty="0">
                <a:latin typeface="Calibri"/>
                <a:cs typeface="Calibri"/>
              </a:rPr>
              <a:t>DevOps</a:t>
            </a:r>
            <a:r>
              <a:rPr sz="1800" dirty="0">
                <a:latin typeface="Calibri"/>
                <a:cs typeface="Calibri"/>
              </a:rPr>
              <a:t> </a:t>
            </a:r>
            <a:r>
              <a:rPr sz="1800" spc="-5" dirty="0">
                <a:latin typeface="Calibri"/>
                <a:cs typeface="Calibri"/>
              </a:rPr>
              <a:t>is</a:t>
            </a:r>
            <a:r>
              <a:rPr sz="1800" dirty="0">
                <a:latin typeface="Calibri"/>
                <a:cs typeface="Calibri"/>
              </a:rPr>
              <a:t> the</a:t>
            </a:r>
            <a:r>
              <a:rPr sz="1800" spc="5" dirty="0">
                <a:latin typeface="Calibri"/>
                <a:cs typeface="Calibri"/>
              </a:rPr>
              <a:t> </a:t>
            </a:r>
            <a:r>
              <a:rPr sz="1800" spc="-5" dirty="0">
                <a:latin typeface="Calibri"/>
                <a:cs typeface="Calibri"/>
              </a:rPr>
              <a:t>combination</a:t>
            </a:r>
            <a:r>
              <a:rPr sz="180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cultural</a:t>
            </a:r>
            <a:r>
              <a:rPr sz="1800" dirty="0">
                <a:latin typeface="Calibri"/>
                <a:cs typeface="Calibri"/>
              </a:rPr>
              <a:t> </a:t>
            </a:r>
            <a:r>
              <a:rPr sz="1800" spc="-5" dirty="0">
                <a:latin typeface="Calibri"/>
                <a:cs typeface="Calibri"/>
              </a:rPr>
              <a:t>philosophies,</a:t>
            </a:r>
            <a:r>
              <a:rPr sz="1800" dirty="0">
                <a:latin typeface="Calibri"/>
                <a:cs typeface="Calibri"/>
              </a:rPr>
              <a:t> practices,</a:t>
            </a:r>
            <a:r>
              <a:rPr sz="1800" spc="5"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tools</a:t>
            </a:r>
            <a:r>
              <a:rPr sz="1800" dirty="0">
                <a:latin typeface="Calibri"/>
                <a:cs typeface="Calibri"/>
              </a:rPr>
              <a:t> that </a:t>
            </a:r>
            <a:r>
              <a:rPr sz="1800" spc="5" dirty="0">
                <a:latin typeface="Calibri"/>
                <a:cs typeface="Calibri"/>
              </a:rPr>
              <a:t> </a:t>
            </a:r>
            <a:r>
              <a:rPr sz="1800" spc="-5" dirty="0">
                <a:latin typeface="Calibri"/>
                <a:cs typeface="Calibri"/>
              </a:rPr>
              <a:t>increases</a:t>
            </a:r>
            <a:r>
              <a:rPr sz="1800" dirty="0">
                <a:latin typeface="Calibri"/>
                <a:cs typeface="Calibri"/>
              </a:rPr>
              <a:t> an</a:t>
            </a:r>
            <a:r>
              <a:rPr sz="1800" spc="5" dirty="0">
                <a:latin typeface="Calibri"/>
                <a:cs typeface="Calibri"/>
              </a:rPr>
              <a:t> </a:t>
            </a:r>
            <a:r>
              <a:rPr sz="1800" spc="-5" dirty="0">
                <a:latin typeface="Calibri"/>
                <a:cs typeface="Calibri"/>
              </a:rPr>
              <a:t>organization’s</a:t>
            </a:r>
            <a:r>
              <a:rPr sz="1800" dirty="0">
                <a:latin typeface="Calibri"/>
                <a:cs typeface="Calibri"/>
              </a:rPr>
              <a:t> ability</a:t>
            </a:r>
            <a:r>
              <a:rPr sz="1800" spc="5" dirty="0">
                <a:latin typeface="Calibri"/>
                <a:cs typeface="Calibri"/>
              </a:rPr>
              <a:t> </a:t>
            </a:r>
            <a:r>
              <a:rPr sz="1800" spc="-5" dirty="0">
                <a:latin typeface="Calibri"/>
                <a:cs typeface="Calibri"/>
              </a:rPr>
              <a:t>to</a:t>
            </a:r>
            <a:r>
              <a:rPr sz="1800" dirty="0">
                <a:latin typeface="Calibri"/>
                <a:cs typeface="Calibri"/>
              </a:rPr>
              <a:t> deliver</a:t>
            </a:r>
            <a:r>
              <a:rPr sz="1800" spc="5" dirty="0">
                <a:latin typeface="Calibri"/>
                <a:cs typeface="Calibri"/>
              </a:rPr>
              <a:t> </a:t>
            </a:r>
            <a:r>
              <a:rPr sz="1800" spc="-5" dirty="0">
                <a:latin typeface="Calibri"/>
                <a:cs typeface="Calibri"/>
              </a:rPr>
              <a:t>applications</a:t>
            </a:r>
            <a:r>
              <a:rPr sz="1800" dirty="0">
                <a:latin typeface="Calibri"/>
                <a:cs typeface="Calibri"/>
              </a:rPr>
              <a:t> and</a:t>
            </a:r>
            <a:r>
              <a:rPr sz="1800" spc="5" dirty="0">
                <a:latin typeface="Calibri"/>
                <a:cs typeface="Calibri"/>
              </a:rPr>
              <a:t> </a:t>
            </a:r>
            <a:r>
              <a:rPr sz="1800" spc="-5" dirty="0">
                <a:latin typeface="Calibri"/>
                <a:cs typeface="Calibri"/>
              </a:rPr>
              <a:t>services</a:t>
            </a:r>
            <a:r>
              <a:rPr sz="1800" dirty="0">
                <a:latin typeface="Calibri"/>
                <a:cs typeface="Calibri"/>
              </a:rPr>
              <a:t> at</a:t>
            </a:r>
            <a:r>
              <a:rPr sz="1800" spc="5" dirty="0">
                <a:latin typeface="Calibri"/>
                <a:cs typeface="Calibri"/>
              </a:rPr>
              <a:t> </a:t>
            </a:r>
            <a:r>
              <a:rPr sz="1800" spc="-10" dirty="0">
                <a:latin typeface="Calibri"/>
                <a:cs typeface="Calibri"/>
              </a:rPr>
              <a:t>high </a:t>
            </a:r>
            <a:r>
              <a:rPr sz="1800" spc="-5" dirty="0">
                <a:latin typeface="Calibri"/>
                <a:cs typeface="Calibri"/>
              </a:rPr>
              <a:t> velocity: evolving </a:t>
            </a:r>
            <a:r>
              <a:rPr sz="1800" dirty="0">
                <a:latin typeface="Calibri"/>
                <a:cs typeface="Calibri"/>
              </a:rPr>
              <a:t>and </a:t>
            </a:r>
            <a:r>
              <a:rPr sz="1800" spc="-5" dirty="0">
                <a:latin typeface="Calibri"/>
                <a:cs typeface="Calibri"/>
              </a:rPr>
              <a:t>improving products </a:t>
            </a:r>
            <a:r>
              <a:rPr sz="1800" dirty="0">
                <a:latin typeface="Calibri"/>
                <a:cs typeface="Calibri"/>
              </a:rPr>
              <a:t>at a </a:t>
            </a:r>
            <a:r>
              <a:rPr sz="1800" spc="-5" dirty="0">
                <a:latin typeface="Calibri"/>
                <a:cs typeface="Calibri"/>
              </a:rPr>
              <a:t>faster pace </a:t>
            </a:r>
            <a:r>
              <a:rPr sz="1800" dirty="0">
                <a:latin typeface="Calibri"/>
                <a:cs typeface="Calibri"/>
              </a:rPr>
              <a:t>than </a:t>
            </a:r>
            <a:r>
              <a:rPr sz="1800" spc="-5" dirty="0">
                <a:latin typeface="Calibri"/>
                <a:cs typeface="Calibri"/>
              </a:rPr>
              <a:t>organizations using </a:t>
            </a:r>
            <a:r>
              <a:rPr sz="1800" dirty="0">
                <a:latin typeface="Calibri"/>
                <a:cs typeface="Calibri"/>
              </a:rPr>
              <a:t> </a:t>
            </a:r>
            <a:r>
              <a:rPr sz="1800" spc="-5" dirty="0">
                <a:latin typeface="Calibri"/>
                <a:cs typeface="Calibri"/>
              </a:rPr>
              <a:t>traditional software development </a:t>
            </a:r>
            <a:r>
              <a:rPr sz="1800" dirty="0">
                <a:latin typeface="Calibri"/>
                <a:cs typeface="Calibri"/>
              </a:rPr>
              <a:t>and </a:t>
            </a:r>
            <a:r>
              <a:rPr sz="1800" spc="-5" dirty="0">
                <a:latin typeface="Calibri"/>
                <a:cs typeface="Calibri"/>
              </a:rPr>
              <a:t>infrastructure </a:t>
            </a:r>
            <a:r>
              <a:rPr sz="1800" dirty="0">
                <a:latin typeface="Calibri"/>
                <a:cs typeface="Calibri"/>
              </a:rPr>
              <a:t>management </a:t>
            </a:r>
            <a:r>
              <a:rPr sz="1800" spc="-5" dirty="0">
                <a:latin typeface="Calibri"/>
                <a:cs typeface="Calibri"/>
              </a:rPr>
              <a:t>processes. </a:t>
            </a:r>
            <a:r>
              <a:rPr sz="1800" spc="-10" dirty="0">
                <a:latin typeface="Calibri"/>
                <a:cs typeface="Calibri"/>
              </a:rPr>
              <a:t>This </a:t>
            </a:r>
            <a:r>
              <a:rPr sz="1800" spc="-5" dirty="0">
                <a:latin typeface="Calibri"/>
                <a:cs typeface="Calibri"/>
              </a:rPr>
              <a:t> </a:t>
            </a:r>
            <a:r>
              <a:rPr sz="1800" dirty="0">
                <a:latin typeface="Calibri"/>
                <a:cs typeface="Calibri"/>
              </a:rPr>
              <a:t>speed enables </a:t>
            </a:r>
            <a:r>
              <a:rPr sz="1800" spc="-5" dirty="0">
                <a:latin typeface="Calibri"/>
                <a:cs typeface="Calibri"/>
              </a:rPr>
              <a:t>organizations </a:t>
            </a:r>
            <a:r>
              <a:rPr sz="1800" dirty="0">
                <a:latin typeface="Calibri"/>
                <a:cs typeface="Calibri"/>
              </a:rPr>
              <a:t>to </a:t>
            </a:r>
            <a:r>
              <a:rPr sz="1800" spc="-5" dirty="0">
                <a:latin typeface="Calibri"/>
                <a:cs typeface="Calibri"/>
              </a:rPr>
              <a:t>better </a:t>
            </a:r>
            <a:r>
              <a:rPr sz="1800" dirty="0">
                <a:latin typeface="Calibri"/>
                <a:cs typeface="Calibri"/>
              </a:rPr>
              <a:t>serve their customers and </a:t>
            </a:r>
            <a:r>
              <a:rPr sz="1800" spc="-5" dirty="0">
                <a:latin typeface="Calibri"/>
                <a:cs typeface="Calibri"/>
              </a:rPr>
              <a:t>compete </a:t>
            </a:r>
            <a:r>
              <a:rPr sz="1800" dirty="0">
                <a:latin typeface="Calibri"/>
                <a:cs typeface="Calibri"/>
              </a:rPr>
              <a:t>more </a:t>
            </a:r>
            <a:r>
              <a:rPr sz="1800" spc="5" dirty="0">
                <a:latin typeface="Calibri"/>
                <a:cs typeface="Calibri"/>
              </a:rPr>
              <a:t> </a:t>
            </a:r>
            <a:r>
              <a:rPr sz="1800" spc="-5" dirty="0">
                <a:latin typeface="Calibri"/>
                <a:cs typeface="Calibri"/>
              </a:rPr>
              <a:t>effectively</a:t>
            </a:r>
            <a:r>
              <a:rPr sz="1800" spc="10" dirty="0">
                <a:latin typeface="Calibri"/>
                <a:cs typeface="Calibri"/>
              </a:rPr>
              <a:t> </a:t>
            </a:r>
            <a:r>
              <a:rPr sz="1800" spc="-5" dirty="0">
                <a:latin typeface="Calibri"/>
                <a:cs typeface="Calibri"/>
              </a:rPr>
              <a:t>in</a:t>
            </a:r>
            <a:r>
              <a:rPr sz="1800" spc="15" dirty="0">
                <a:latin typeface="Calibri"/>
                <a:cs typeface="Calibri"/>
              </a:rPr>
              <a:t> </a:t>
            </a:r>
            <a:r>
              <a:rPr sz="1800" dirty="0">
                <a:latin typeface="Calibri"/>
                <a:cs typeface="Calibri"/>
              </a:rPr>
              <a:t>the </a:t>
            </a:r>
            <a:r>
              <a:rPr sz="1800" spc="-5" dirty="0">
                <a:latin typeface="Calibri"/>
                <a:cs typeface="Calibri"/>
              </a:rPr>
              <a:t>market.</a:t>
            </a:r>
            <a:endParaRPr sz="1800">
              <a:latin typeface="Calibri"/>
              <a:cs typeface="Calibri"/>
            </a:endParaRPr>
          </a:p>
        </p:txBody>
      </p:sp>
      <p:sp>
        <p:nvSpPr>
          <p:cNvPr id="3" name="object 3"/>
          <p:cNvSpPr txBox="1">
            <a:spLocks noGrp="1"/>
          </p:cNvSpPr>
          <p:nvPr>
            <p:ph type="title"/>
          </p:nvPr>
        </p:nvSpPr>
        <p:spPr>
          <a:xfrm>
            <a:off x="78739" y="0"/>
            <a:ext cx="1783080" cy="697230"/>
          </a:xfrm>
          <a:prstGeom prst="rect">
            <a:avLst/>
          </a:prstGeom>
        </p:spPr>
        <p:txBody>
          <a:bodyPr vert="horz" wrap="square" lIns="0" tIns="13335" rIns="0" bIns="0" rtlCol="0">
            <a:spAutoFit/>
          </a:bodyPr>
          <a:lstStyle/>
          <a:p>
            <a:pPr marL="12700">
              <a:lnSpc>
                <a:spcPct val="100000"/>
              </a:lnSpc>
              <a:spcBef>
                <a:spcPts val="105"/>
              </a:spcBef>
            </a:pPr>
            <a:r>
              <a:rPr spc="-5" dirty="0"/>
              <a:t>DevOps</a:t>
            </a:r>
          </a:p>
        </p:txBody>
      </p:sp>
      <p:pic>
        <p:nvPicPr>
          <p:cNvPr id="4" name="object 4"/>
          <p:cNvPicPr/>
          <p:nvPr/>
        </p:nvPicPr>
        <p:blipFill>
          <a:blip r:embed="rId2" cstate="print"/>
          <a:stretch>
            <a:fillRect/>
          </a:stretch>
        </p:blipFill>
        <p:spPr>
          <a:xfrm>
            <a:off x="1787651" y="2808732"/>
            <a:ext cx="5340096" cy="2991612"/>
          </a:xfrm>
          <a:prstGeom prst="rect">
            <a:avLst/>
          </a:prstGeom>
        </p:spPr>
      </p:pic>
      <p:sp>
        <p:nvSpPr>
          <p:cNvPr id="5" name="object 5"/>
          <p:cNvSpPr txBox="1"/>
          <p:nvPr/>
        </p:nvSpPr>
        <p:spPr>
          <a:xfrm>
            <a:off x="3616833" y="5919927"/>
            <a:ext cx="1853564"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Fig.</a:t>
            </a:r>
            <a:r>
              <a:rPr sz="1400" spc="-35" dirty="0">
                <a:latin typeface="Arial MT"/>
                <a:cs typeface="Arial MT"/>
              </a:rPr>
              <a:t> </a:t>
            </a:r>
            <a:r>
              <a:rPr sz="1400" dirty="0">
                <a:latin typeface="Arial MT"/>
                <a:cs typeface="Arial MT"/>
              </a:rPr>
              <a:t>7</a:t>
            </a:r>
            <a:r>
              <a:rPr sz="1400" spc="-25" dirty="0">
                <a:latin typeface="Arial MT"/>
                <a:cs typeface="Arial MT"/>
              </a:rPr>
              <a:t> </a:t>
            </a:r>
            <a:r>
              <a:rPr sz="1400" spc="-5" dirty="0">
                <a:latin typeface="Arial MT"/>
                <a:cs typeface="Arial MT"/>
              </a:rPr>
              <a:t>DevOps</a:t>
            </a:r>
            <a:r>
              <a:rPr sz="1400" spc="-20" dirty="0">
                <a:latin typeface="Arial MT"/>
                <a:cs typeface="Arial MT"/>
              </a:rPr>
              <a:t> </a:t>
            </a:r>
            <a:r>
              <a:rPr sz="1400" dirty="0">
                <a:latin typeface="Arial MT"/>
                <a:cs typeface="Arial MT"/>
              </a:rPr>
              <a:t>Process</a:t>
            </a:r>
            <a:endParaRPr sz="1400">
              <a:latin typeface="Arial MT"/>
              <a:cs typeface="Arial M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28</a:t>
            </a:fld>
            <a:endParaRPr dirty="0"/>
          </a:p>
        </p:txBody>
      </p:sp>
      <p:sp>
        <p:nvSpPr>
          <p:cNvPr id="8"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5292090" cy="697230"/>
          </a:xfrm>
          <a:prstGeom prst="rect">
            <a:avLst/>
          </a:prstGeom>
        </p:spPr>
        <p:txBody>
          <a:bodyPr vert="horz" wrap="square" lIns="0" tIns="13335" rIns="0" bIns="0" rtlCol="0">
            <a:spAutoFit/>
          </a:bodyPr>
          <a:lstStyle/>
          <a:p>
            <a:pPr marL="12700">
              <a:lnSpc>
                <a:spcPct val="100000"/>
              </a:lnSpc>
              <a:spcBef>
                <a:spcPts val="105"/>
              </a:spcBef>
            </a:pPr>
            <a:r>
              <a:rPr spc="-5" dirty="0"/>
              <a:t>Core</a:t>
            </a:r>
            <a:r>
              <a:rPr spc="-20" dirty="0"/>
              <a:t> </a:t>
            </a:r>
            <a:r>
              <a:rPr spc="-5" dirty="0"/>
              <a:t>DevOps</a:t>
            </a:r>
            <a:r>
              <a:rPr spc="-15" dirty="0"/>
              <a:t> </a:t>
            </a:r>
            <a:r>
              <a:rPr spc="-5" dirty="0"/>
              <a:t>Principles</a:t>
            </a:r>
          </a:p>
        </p:txBody>
      </p:sp>
      <p:pic>
        <p:nvPicPr>
          <p:cNvPr id="3" name="object 3"/>
          <p:cNvPicPr/>
          <p:nvPr/>
        </p:nvPicPr>
        <p:blipFill>
          <a:blip r:embed="rId2" cstate="print"/>
          <a:stretch>
            <a:fillRect/>
          </a:stretch>
        </p:blipFill>
        <p:spPr>
          <a:xfrm>
            <a:off x="346441" y="1524000"/>
            <a:ext cx="8610373" cy="3111115"/>
          </a:xfrm>
          <a:prstGeom prst="rect">
            <a:avLst/>
          </a:prstGeom>
        </p:spPr>
      </p:pic>
      <p:sp>
        <p:nvSpPr>
          <p:cNvPr id="4" name="object 4"/>
          <p:cNvSpPr txBox="1"/>
          <p:nvPr/>
        </p:nvSpPr>
        <p:spPr>
          <a:xfrm>
            <a:off x="271983" y="6213449"/>
            <a:ext cx="371538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Source-</a:t>
            </a:r>
            <a:r>
              <a:rPr sz="1400" spc="-40" dirty="0">
                <a:latin typeface="Arial MT"/>
                <a:cs typeface="Arial MT"/>
              </a:rPr>
              <a:t> </a:t>
            </a:r>
            <a:r>
              <a:rPr sz="1400" spc="-5" dirty="0">
                <a:latin typeface="Arial MT"/>
                <a:cs typeface="Arial MT"/>
              </a:rPr>
              <a:t>https://about.gitlab.com/topics/devops/</a:t>
            </a:r>
            <a:endParaRPr sz="140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29</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50365"/>
            <a:ext cx="8119745" cy="5297669"/>
          </a:xfrm>
          <a:prstGeom prst="rect">
            <a:avLst/>
          </a:prstGeom>
        </p:spPr>
        <p:txBody>
          <a:bodyPr vert="horz" wrap="square" lIns="0" tIns="10160" rIns="0" bIns="0" rtlCol="0">
            <a:spAutoFit/>
          </a:bodyPr>
          <a:lstStyle/>
          <a:p>
            <a:pPr marL="363220" marR="5080" indent="-351155" algn="just">
              <a:lnSpc>
                <a:spcPct val="100600"/>
              </a:lnSpc>
              <a:spcBef>
                <a:spcPts val="80"/>
              </a:spcBef>
              <a:buSzPct val="59375"/>
              <a:buChar char="•"/>
              <a:tabLst>
                <a:tab pos="363855" algn="l"/>
              </a:tabLst>
            </a:pPr>
            <a:r>
              <a:rPr sz="3200" dirty="0">
                <a:latin typeface="Calibri"/>
                <a:cs typeface="Calibri"/>
              </a:rPr>
              <a:t>What </a:t>
            </a:r>
            <a:r>
              <a:rPr sz="3200" spc="-5" dirty="0">
                <a:latin typeface="Calibri"/>
                <a:cs typeface="Calibri"/>
              </a:rPr>
              <a:t>is Software </a:t>
            </a:r>
            <a:r>
              <a:rPr sz="3200" dirty="0">
                <a:latin typeface="Calibri"/>
                <a:cs typeface="Calibri"/>
              </a:rPr>
              <a:t>? - </a:t>
            </a:r>
            <a:r>
              <a:rPr sz="1800" spc="-5" dirty="0">
                <a:latin typeface="Calibri"/>
                <a:cs typeface="Calibri"/>
              </a:rPr>
              <a:t>Software is </a:t>
            </a:r>
            <a:r>
              <a:rPr sz="1800" dirty="0">
                <a:latin typeface="Calibri"/>
                <a:cs typeface="Calibri"/>
              </a:rPr>
              <a:t>a set </a:t>
            </a:r>
            <a:r>
              <a:rPr sz="1800" spc="-5" dirty="0">
                <a:latin typeface="Calibri"/>
                <a:cs typeface="Calibri"/>
              </a:rPr>
              <a:t>of instructions, data or </a:t>
            </a:r>
            <a:r>
              <a:rPr sz="1800" dirty="0">
                <a:latin typeface="Calibri"/>
                <a:cs typeface="Calibri"/>
              </a:rPr>
              <a:t> </a:t>
            </a:r>
            <a:r>
              <a:rPr sz="1800" spc="-5" dirty="0">
                <a:latin typeface="Calibri"/>
                <a:cs typeface="Calibri"/>
              </a:rPr>
              <a:t>programs</a:t>
            </a:r>
            <a:r>
              <a:rPr sz="1800" spc="105" dirty="0">
                <a:latin typeface="Calibri"/>
                <a:cs typeface="Calibri"/>
              </a:rPr>
              <a:t> </a:t>
            </a:r>
            <a:r>
              <a:rPr sz="1800" spc="-5" dirty="0">
                <a:latin typeface="Calibri"/>
                <a:cs typeface="Calibri"/>
              </a:rPr>
              <a:t>used</a:t>
            </a:r>
            <a:r>
              <a:rPr sz="1800" spc="110" dirty="0">
                <a:latin typeface="Calibri"/>
                <a:cs typeface="Calibri"/>
              </a:rPr>
              <a:t> </a:t>
            </a:r>
            <a:r>
              <a:rPr sz="1800" spc="-10" dirty="0">
                <a:latin typeface="Calibri"/>
                <a:cs typeface="Calibri"/>
              </a:rPr>
              <a:t>to</a:t>
            </a:r>
            <a:r>
              <a:rPr sz="1800" spc="100" dirty="0">
                <a:latin typeface="Calibri"/>
                <a:cs typeface="Calibri"/>
              </a:rPr>
              <a:t> </a:t>
            </a:r>
            <a:r>
              <a:rPr sz="1800" spc="-5" dirty="0">
                <a:latin typeface="Calibri"/>
                <a:cs typeface="Calibri"/>
              </a:rPr>
              <a:t>operate</a:t>
            </a:r>
            <a:r>
              <a:rPr sz="1800" spc="100" dirty="0">
                <a:latin typeface="Calibri"/>
                <a:cs typeface="Calibri"/>
              </a:rPr>
              <a:t> </a:t>
            </a:r>
            <a:r>
              <a:rPr sz="1800" spc="-5" dirty="0">
                <a:latin typeface="Calibri"/>
                <a:cs typeface="Calibri"/>
              </a:rPr>
              <a:t>computers</a:t>
            </a:r>
            <a:r>
              <a:rPr sz="1800" spc="110" dirty="0">
                <a:latin typeface="Calibri"/>
                <a:cs typeface="Calibri"/>
              </a:rPr>
              <a:t> </a:t>
            </a:r>
            <a:r>
              <a:rPr sz="1800" dirty="0">
                <a:latin typeface="Calibri"/>
                <a:cs typeface="Calibri"/>
              </a:rPr>
              <a:t>and</a:t>
            </a:r>
            <a:r>
              <a:rPr sz="1800" spc="105" dirty="0">
                <a:latin typeface="Calibri"/>
                <a:cs typeface="Calibri"/>
              </a:rPr>
              <a:t> </a:t>
            </a:r>
            <a:r>
              <a:rPr sz="1800" dirty="0">
                <a:latin typeface="Calibri"/>
                <a:cs typeface="Calibri"/>
              </a:rPr>
              <a:t>execute</a:t>
            </a:r>
            <a:r>
              <a:rPr sz="1800" spc="105" dirty="0">
                <a:latin typeface="Calibri"/>
                <a:cs typeface="Calibri"/>
              </a:rPr>
              <a:t> </a:t>
            </a:r>
            <a:r>
              <a:rPr sz="1800" spc="-5" dirty="0">
                <a:latin typeface="Calibri"/>
                <a:cs typeface="Calibri"/>
              </a:rPr>
              <a:t>specific</a:t>
            </a:r>
            <a:r>
              <a:rPr sz="1800" spc="105" dirty="0">
                <a:latin typeface="Calibri"/>
                <a:cs typeface="Calibri"/>
              </a:rPr>
              <a:t> </a:t>
            </a:r>
            <a:r>
              <a:rPr sz="1800" spc="-5" dirty="0">
                <a:latin typeface="Calibri"/>
                <a:cs typeface="Calibri"/>
              </a:rPr>
              <a:t>tasks.</a:t>
            </a:r>
            <a:r>
              <a:rPr sz="1800" spc="90" dirty="0">
                <a:latin typeface="Calibri"/>
                <a:cs typeface="Calibri"/>
              </a:rPr>
              <a:t> </a:t>
            </a:r>
            <a:r>
              <a:rPr sz="1800" dirty="0">
                <a:latin typeface="Calibri"/>
                <a:cs typeface="Calibri"/>
              </a:rPr>
              <a:t>It</a:t>
            </a:r>
            <a:r>
              <a:rPr sz="1800" spc="95" dirty="0">
                <a:latin typeface="Calibri"/>
                <a:cs typeface="Calibri"/>
              </a:rPr>
              <a:t> </a:t>
            </a:r>
            <a:r>
              <a:rPr sz="1800" spc="-5" dirty="0">
                <a:latin typeface="Calibri"/>
                <a:cs typeface="Calibri"/>
              </a:rPr>
              <a:t>is</a:t>
            </a:r>
            <a:r>
              <a:rPr sz="1800" spc="100" dirty="0">
                <a:latin typeface="Calibri"/>
                <a:cs typeface="Calibri"/>
              </a:rPr>
              <a:t> </a:t>
            </a:r>
            <a:r>
              <a:rPr sz="1800" dirty="0">
                <a:latin typeface="Calibri"/>
                <a:cs typeface="Calibri"/>
              </a:rPr>
              <a:t>the</a:t>
            </a:r>
            <a:r>
              <a:rPr sz="1800" spc="105" dirty="0">
                <a:latin typeface="Calibri"/>
                <a:cs typeface="Calibri"/>
              </a:rPr>
              <a:t> </a:t>
            </a:r>
            <a:r>
              <a:rPr sz="1800" spc="-5" dirty="0">
                <a:latin typeface="Calibri"/>
                <a:cs typeface="Calibri"/>
              </a:rPr>
              <a:t>opposite </a:t>
            </a:r>
            <a:r>
              <a:rPr sz="1800" spc="-395" dirty="0">
                <a:latin typeface="Calibri"/>
                <a:cs typeface="Calibri"/>
              </a:rPr>
              <a:t> </a:t>
            </a:r>
            <a:r>
              <a:rPr sz="1800" spc="-5" dirty="0">
                <a:latin typeface="Calibri"/>
                <a:cs typeface="Calibri"/>
              </a:rPr>
              <a:t>of hardware, which describes </a:t>
            </a:r>
            <a:r>
              <a:rPr sz="1800" dirty="0">
                <a:latin typeface="Calibri"/>
                <a:cs typeface="Calibri"/>
              </a:rPr>
              <a:t>the </a:t>
            </a:r>
            <a:r>
              <a:rPr sz="1800" spc="-5" dirty="0">
                <a:latin typeface="Calibri"/>
                <a:cs typeface="Calibri"/>
              </a:rPr>
              <a:t>physical </a:t>
            </a:r>
            <a:r>
              <a:rPr sz="1800" dirty="0">
                <a:latin typeface="Calibri"/>
                <a:cs typeface="Calibri"/>
              </a:rPr>
              <a:t>aspects </a:t>
            </a:r>
            <a:r>
              <a:rPr sz="1800" spc="-5" dirty="0">
                <a:latin typeface="Calibri"/>
                <a:cs typeface="Calibri"/>
              </a:rPr>
              <a:t>of </a:t>
            </a:r>
            <a:r>
              <a:rPr sz="1800" dirty="0">
                <a:latin typeface="Calibri"/>
                <a:cs typeface="Calibri"/>
              </a:rPr>
              <a:t>a </a:t>
            </a:r>
            <a:r>
              <a:rPr sz="1800" spc="-5" dirty="0">
                <a:latin typeface="Calibri"/>
                <a:cs typeface="Calibri"/>
              </a:rPr>
              <a:t>computer. </a:t>
            </a:r>
            <a:r>
              <a:rPr sz="1800" dirty="0">
                <a:latin typeface="Calibri"/>
                <a:cs typeface="Calibri"/>
              </a:rPr>
              <a:t>Software is a </a:t>
            </a:r>
            <a:r>
              <a:rPr sz="1800" spc="5" dirty="0">
                <a:latin typeface="Calibri"/>
                <a:cs typeface="Calibri"/>
              </a:rPr>
              <a:t> </a:t>
            </a:r>
            <a:r>
              <a:rPr sz="1800" spc="-5" dirty="0">
                <a:latin typeface="Calibri"/>
                <a:cs typeface="Calibri"/>
              </a:rPr>
              <a:t>generic </a:t>
            </a:r>
            <a:r>
              <a:rPr sz="1800" dirty="0">
                <a:latin typeface="Calibri"/>
                <a:cs typeface="Calibri"/>
              </a:rPr>
              <a:t>term used </a:t>
            </a:r>
            <a:r>
              <a:rPr sz="1800" spc="-5" dirty="0">
                <a:latin typeface="Calibri"/>
                <a:cs typeface="Calibri"/>
              </a:rPr>
              <a:t>to </a:t>
            </a:r>
            <a:r>
              <a:rPr sz="1800" dirty="0">
                <a:latin typeface="Calibri"/>
                <a:cs typeface="Calibri"/>
              </a:rPr>
              <a:t>refer </a:t>
            </a:r>
            <a:r>
              <a:rPr sz="1800" spc="-5" dirty="0">
                <a:latin typeface="Calibri"/>
                <a:cs typeface="Calibri"/>
              </a:rPr>
              <a:t>to applications, scripts </a:t>
            </a:r>
            <a:r>
              <a:rPr sz="1800" dirty="0">
                <a:latin typeface="Calibri"/>
                <a:cs typeface="Calibri"/>
              </a:rPr>
              <a:t>and </a:t>
            </a:r>
            <a:r>
              <a:rPr sz="1800" spc="-5" dirty="0">
                <a:latin typeface="Calibri"/>
                <a:cs typeface="Calibri"/>
              </a:rPr>
              <a:t>programs </a:t>
            </a:r>
            <a:r>
              <a:rPr sz="1800" dirty="0">
                <a:latin typeface="Calibri"/>
                <a:cs typeface="Calibri"/>
              </a:rPr>
              <a:t>that run </a:t>
            </a:r>
            <a:r>
              <a:rPr sz="1800" spc="-5" dirty="0">
                <a:latin typeface="Calibri"/>
                <a:cs typeface="Calibri"/>
              </a:rPr>
              <a:t>on </a:t>
            </a:r>
            <a:r>
              <a:rPr sz="1800" dirty="0">
                <a:latin typeface="Calibri"/>
                <a:cs typeface="Calibri"/>
              </a:rPr>
              <a:t>a </a:t>
            </a:r>
            <a:r>
              <a:rPr sz="1800" spc="5" dirty="0">
                <a:latin typeface="Calibri"/>
                <a:cs typeface="Calibri"/>
              </a:rPr>
              <a:t> </a:t>
            </a:r>
            <a:r>
              <a:rPr sz="1800" spc="-5" dirty="0">
                <a:latin typeface="Calibri"/>
                <a:cs typeface="Calibri"/>
              </a:rPr>
              <a:t>device</a:t>
            </a:r>
            <a:r>
              <a:rPr sz="1800" spc="-5" dirty="0" smtClean="0">
                <a:latin typeface="Calibri"/>
                <a:cs typeface="Calibri"/>
              </a:rPr>
              <a:t>.</a:t>
            </a:r>
            <a:endParaRPr lang="en-US" sz="1800" spc="-5" dirty="0" smtClean="0">
              <a:latin typeface="Calibri"/>
              <a:cs typeface="Calibri"/>
            </a:endParaRPr>
          </a:p>
          <a:p>
            <a:pPr marL="363220" marR="5080" indent="-351155" algn="just">
              <a:lnSpc>
                <a:spcPct val="100600"/>
              </a:lnSpc>
              <a:spcBef>
                <a:spcPts val="80"/>
              </a:spcBef>
              <a:buSzPct val="59375"/>
              <a:buChar char="•"/>
              <a:tabLst>
                <a:tab pos="363855" algn="l"/>
              </a:tabLst>
            </a:pPr>
            <a:r>
              <a:rPr lang="en-US" dirty="0"/>
              <a:t>Software is defined as a collection of programs, documentation and operating procedures. </a:t>
            </a:r>
            <a:r>
              <a:rPr lang="en-US" b="1" dirty="0"/>
              <a:t>The Institute of Electrical and Electronic Engineers (IEEE) </a:t>
            </a:r>
            <a:r>
              <a:rPr lang="en-US" dirty="0"/>
              <a:t>defines software as a 'collection of computer programs, procedures, rules and associated documentation and data.</a:t>
            </a:r>
            <a:endParaRPr sz="1800" dirty="0">
              <a:latin typeface="Calibri"/>
              <a:cs typeface="Calibri"/>
            </a:endParaRPr>
          </a:p>
          <a:p>
            <a:pPr marL="363220" indent="-351155">
              <a:lnSpc>
                <a:spcPct val="100000"/>
              </a:lnSpc>
              <a:spcBef>
                <a:spcPts val="520"/>
              </a:spcBef>
              <a:buSzPct val="59375"/>
              <a:buChar char="•"/>
              <a:tabLst>
                <a:tab pos="363220" algn="l"/>
                <a:tab pos="363855" algn="l"/>
              </a:tabLst>
            </a:pPr>
            <a:r>
              <a:rPr sz="3200" dirty="0">
                <a:latin typeface="Calibri"/>
                <a:cs typeface="Calibri"/>
              </a:rPr>
              <a:t>Why</a:t>
            </a:r>
            <a:r>
              <a:rPr sz="3200" spc="-10" dirty="0">
                <a:latin typeface="Calibri"/>
                <a:cs typeface="Calibri"/>
              </a:rPr>
              <a:t> </a:t>
            </a:r>
            <a:r>
              <a:rPr sz="3200" dirty="0">
                <a:latin typeface="Calibri"/>
                <a:cs typeface="Calibri"/>
              </a:rPr>
              <a:t>it is</a:t>
            </a:r>
            <a:r>
              <a:rPr sz="3200" spc="-15" dirty="0">
                <a:latin typeface="Calibri"/>
                <a:cs typeface="Calibri"/>
              </a:rPr>
              <a:t> </a:t>
            </a:r>
            <a:r>
              <a:rPr sz="3200" spc="-5" dirty="0">
                <a:latin typeface="Calibri"/>
                <a:cs typeface="Calibri"/>
              </a:rPr>
              <a:t>essential </a:t>
            </a:r>
            <a:r>
              <a:rPr sz="3200" dirty="0">
                <a:latin typeface="Calibri"/>
                <a:cs typeface="Calibri"/>
              </a:rPr>
              <a:t>? –</a:t>
            </a:r>
          </a:p>
          <a:p>
            <a:pPr marL="1277620" lvl="1" indent="-343535">
              <a:lnSpc>
                <a:spcPct val="100000"/>
              </a:lnSpc>
              <a:spcBef>
                <a:spcPts val="484"/>
              </a:spcBef>
              <a:buFont typeface="Arial MT"/>
              <a:buChar char="•"/>
              <a:tabLst>
                <a:tab pos="1277620" algn="l"/>
                <a:tab pos="1278255" algn="l"/>
              </a:tabLst>
            </a:pPr>
            <a:r>
              <a:rPr sz="1800" spc="-5" dirty="0">
                <a:latin typeface="Calibri"/>
                <a:cs typeface="Calibri"/>
              </a:rPr>
              <a:t>For</a:t>
            </a:r>
            <a:r>
              <a:rPr sz="1800" spc="-35" dirty="0">
                <a:latin typeface="Calibri"/>
                <a:cs typeface="Calibri"/>
              </a:rPr>
              <a:t> </a:t>
            </a:r>
            <a:r>
              <a:rPr sz="1800" spc="-5" dirty="0">
                <a:latin typeface="Calibri"/>
                <a:cs typeface="Calibri"/>
              </a:rPr>
              <a:t>Automation</a:t>
            </a:r>
            <a:endParaRPr sz="1800" dirty="0">
              <a:latin typeface="Calibri"/>
              <a:cs typeface="Calibri"/>
            </a:endParaRPr>
          </a:p>
          <a:p>
            <a:pPr marL="1277620" lvl="1" indent="-343535">
              <a:lnSpc>
                <a:spcPct val="100000"/>
              </a:lnSpc>
              <a:spcBef>
                <a:spcPts val="400"/>
              </a:spcBef>
              <a:buFont typeface="Arial MT"/>
              <a:buChar char="•"/>
              <a:tabLst>
                <a:tab pos="1277620" algn="l"/>
                <a:tab pos="1278255" algn="l"/>
              </a:tabLst>
            </a:pPr>
            <a:r>
              <a:rPr sz="1800" spc="-5" dirty="0">
                <a:latin typeface="Calibri"/>
                <a:cs typeface="Calibri"/>
              </a:rPr>
              <a:t>Data</a:t>
            </a:r>
            <a:r>
              <a:rPr sz="1800" spc="-20" dirty="0">
                <a:latin typeface="Calibri"/>
                <a:cs typeface="Calibri"/>
              </a:rPr>
              <a:t> </a:t>
            </a:r>
            <a:r>
              <a:rPr sz="1800" dirty="0">
                <a:latin typeface="Calibri"/>
                <a:cs typeface="Calibri"/>
              </a:rPr>
              <a:t>Management</a:t>
            </a:r>
            <a:r>
              <a:rPr sz="1800" spc="-20" dirty="0">
                <a:latin typeface="Calibri"/>
                <a:cs typeface="Calibri"/>
              </a:rPr>
              <a:t> </a:t>
            </a:r>
            <a:r>
              <a:rPr sz="1800" dirty="0">
                <a:latin typeface="Calibri"/>
                <a:cs typeface="Calibri"/>
              </a:rPr>
              <a:t>and</a:t>
            </a:r>
            <a:r>
              <a:rPr sz="1800" spc="-15" dirty="0">
                <a:latin typeface="Calibri"/>
                <a:cs typeface="Calibri"/>
              </a:rPr>
              <a:t> </a:t>
            </a:r>
            <a:r>
              <a:rPr sz="1800" dirty="0">
                <a:latin typeface="Calibri"/>
                <a:cs typeface="Calibri"/>
              </a:rPr>
              <a:t>Analysis</a:t>
            </a:r>
          </a:p>
          <a:p>
            <a:pPr marL="1277620" lvl="1" indent="-343535">
              <a:lnSpc>
                <a:spcPct val="100000"/>
              </a:lnSpc>
              <a:spcBef>
                <a:spcPts val="395"/>
              </a:spcBef>
              <a:buFont typeface="Arial MT"/>
              <a:buChar char="•"/>
              <a:tabLst>
                <a:tab pos="1277620" algn="l"/>
                <a:tab pos="1278255" algn="l"/>
              </a:tabLst>
            </a:pPr>
            <a:r>
              <a:rPr sz="1800" dirty="0">
                <a:latin typeface="Calibri"/>
                <a:cs typeface="Calibri"/>
              </a:rPr>
              <a:t>Improve</a:t>
            </a:r>
            <a:r>
              <a:rPr sz="1800" spc="-25" dirty="0">
                <a:latin typeface="Calibri"/>
                <a:cs typeface="Calibri"/>
              </a:rPr>
              <a:t> </a:t>
            </a:r>
            <a:r>
              <a:rPr sz="1800" dirty="0">
                <a:latin typeface="Calibri"/>
                <a:cs typeface="Calibri"/>
              </a:rPr>
              <a:t>User</a:t>
            </a:r>
            <a:r>
              <a:rPr sz="1800" spc="-40" dirty="0">
                <a:latin typeface="Calibri"/>
                <a:cs typeface="Calibri"/>
              </a:rPr>
              <a:t> </a:t>
            </a:r>
            <a:r>
              <a:rPr sz="1800" spc="-5" dirty="0">
                <a:latin typeface="Calibri"/>
                <a:cs typeface="Calibri"/>
              </a:rPr>
              <a:t>Experience</a:t>
            </a:r>
            <a:endParaRPr sz="1800" dirty="0">
              <a:latin typeface="Calibri"/>
              <a:cs typeface="Calibri"/>
            </a:endParaRPr>
          </a:p>
          <a:p>
            <a:pPr marL="1277620" lvl="1" indent="-343535">
              <a:lnSpc>
                <a:spcPct val="100000"/>
              </a:lnSpc>
              <a:spcBef>
                <a:spcPts val="409"/>
              </a:spcBef>
              <a:buFont typeface="Arial MT"/>
              <a:buChar char="•"/>
              <a:tabLst>
                <a:tab pos="1277620" algn="l"/>
                <a:tab pos="1278255" algn="l"/>
              </a:tabLst>
            </a:pPr>
            <a:r>
              <a:rPr sz="1800" spc="-5" dirty="0">
                <a:latin typeface="Calibri"/>
                <a:cs typeface="Calibri"/>
              </a:rPr>
              <a:t>Innovation</a:t>
            </a:r>
            <a:r>
              <a:rPr sz="1800" dirty="0">
                <a:latin typeface="Calibri"/>
                <a:cs typeface="Calibri"/>
              </a:rPr>
              <a:t> and </a:t>
            </a:r>
            <a:r>
              <a:rPr sz="1800" spc="-5" dirty="0">
                <a:latin typeface="Calibri"/>
                <a:cs typeface="Calibri"/>
              </a:rPr>
              <a:t>Problem</a:t>
            </a:r>
            <a:r>
              <a:rPr sz="1800" spc="5" dirty="0">
                <a:latin typeface="Calibri"/>
                <a:cs typeface="Calibri"/>
              </a:rPr>
              <a:t> </a:t>
            </a:r>
            <a:r>
              <a:rPr sz="1800" spc="-10" dirty="0">
                <a:latin typeface="Calibri"/>
                <a:cs typeface="Calibri"/>
              </a:rPr>
              <a:t>Solving</a:t>
            </a:r>
            <a:endParaRPr sz="1800" dirty="0">
              <a:latin typeface="Calibri"/>
              <a:cs typeface="Calibri"/>
            </a:endParaRPr>
          </a:p>
          <a:p>
            <a:pPr marL="1277620" lvl="1" indent="-343535">
              <a:lnSpc>
                <a:spcPct val="100000"/>
              </a:lnSpc>
              <a:spcBef>
                <a:spcPts val="395"/>
              </a:spcBef>
              <a:buFont typeface="Arial MT"/>
              <a:buChar char="•"/>
              <a:tabLst>
                <a:tab pos="1277620" algn="l"/>
                <a:tab pos="1278255" algn="l"/>
              </a:tabLst>
            </a:pPr>
            <a:r>
              <a:rPr sz="1800" dirty="0">
                <a:latin typeface="Calibri"/>
                <a:cs typeface="Calibri"/>
              </a:rPr>
              <a:t>Global</a:t>
            </a:r>
            <a:r>
              <a:rPr sz="1800" spc="-30" dirty="0">
                <a:latin typeface="Calibri"/>
                <a:cs typeface="Calibri"/>
              </a:rPr>
              <a:t> </a:t>
            </a:r>
            <a:r>
              <a:rPr sz="1800" spc="-5" dirty="0">
                <a:latin typeface="Calibri"/>
                <a:cs typeface="Calibri"/>
              </a:rPr>
              <a:t>Connectivity</a:t>
            </a:r>
            <a:endParaRPr sz="1800" dirty="0">
              <a:latin typeface="Calibri"/>
              <a:cs typeface="Calibri"/>
            </a:endParaRPr>
          </a:p>
          <a:p>
            <a:pPr marL="1277620" lvl="1" indent="-343535">
              <a:lnSpc>
                <a:spcPct val="100000"/>
              </a:lnSpc>
              <a:spcBef>
                <a:spcPts val="395"/>
              </a:spcBef>
              <a:buFont typeface="Arial MT"/>
              <a:buChar char="•"/>
              <a:tabLst>
                <a:tab pos="1277620" algn="l"/>
                <a:tab pos="1278255" algn="l"/>
              </a:tabLst>
            </a:pPr>
            <a:r>
              <a:rPr sz="1800" spc="-5" dirty="0">
                <a:latin typeface="Calibri"/>
                <a:cs typeface="Calibri"/>
              </a:rPr>
              <a:t>Enhanced</a:t>
            </a:r>
            <a:r>
              <a:rPr sz="1800" spc="-10" dirty="0">
                <a:latin typeface="Calibri"/>
                <a:cs typeface="Calibri"/>
              </a:rPr>
              <a:t> </a:t>
            </a:r>
            <a:r>
              <a:rPr sz="1800" spc="-5" dirty="0">
                <a:latin typeface="Calibri"/>
                <a:cs typeface="Calibri"/>
              </a:rPr>
              <a:t>Communication</a:t>
            </a:r>
            <a:r>
              <a:rPr sz="1800" spc="15" dirty="0">
                <a:latin typeface="Calibri"/>
                <a:cs typeface="Calibri"/>
              </a:rPr>
              <a:t> </a:t>
            </a:r>
            <a:r>
              <a:rPr sz="1800" spc="-5" dirty="0">
                <a:latin typeface="Calibri"/>
                <a:cs typeface="Calibri"/>
              </a:rPr>
              <a:t>etc.</a:t>
            </a:r>
            <a:endParaRPr sz="18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3" name="object 3"/>
          <p:cNvSpPr txBox="1">
            <a:spLocks noGrp="1"/>
          </p:cNvSpPr>
          <p:nvPr>
            <p:ph type="title"/>
          </p:nvPr>
        </p:nvSpPr>
        <p:spPr>
          <a:xfrm>
            <a:off x="78739" y="0"/>
            <a:ext cx="2459355" cy="697230"/>
          </a:xfrm>
          <a:prstGeom prst="rect">
            <a:avLst/>
          </a:prstGeom>
        </p:spPr>
        <p:txBody>
          <a:bodyPr vert="horz" wrap="square" lIns="0" tIns="13335" rIns="0" bIns="0" rtlCol="0">
            <a:spAutoFit/>
          </a:bodyPr>
          <a:lstStyle/>
          <a:p>
            <a:pPr marL="12700">
              <a:lnSpc>
                <a:spcPct val="100000"/>
              </a:lnSpc>
              <a:spcBef>
                <a:spcPts val="105"/>
              </a:spcBef>
            </a:pPr>
            <a:r>
              <a:rPr spc="-5" dirty="0"/>
              <a:t>Software</a:t>
            </a:r>
            <a:r>
              <a:rPr spc="-70" dirty="0"/>
              <a:t> </a:t>
            </a:r>
            <a:r>
              <a:rPr dirty="0"/>
              <a:t>?</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5292090" cy="697230"/>
          </a:xfrm>
          <a:prstGeom prst="rect">
            <a:avLst/>
          </a:prstGeom>
        </p:spPr>
        <p:txBody>
          <a:bodyPr vert="horz" wrap="square" lIns="0" tIns="13335" rIns="0" bIns="0" rtlCol="0">
            <a:spAutoFit/>
          </a:bodyPr>
          <a:lstStyle/>
          <a:p>
            <a:pPr marL="12700">
              <a:lnSpc>
                <a:spcPct val="100000"/>
              </a:lnSpc>
              <a:spcBef>
                <a:spcPts val="105"/>
              </a:spcBef>
            </a:pPr>
            <a:r>
              <a:rPr spc="-5" dirty="0"/>
              <a:t>Core</a:t>
            </a:r>
            <a:r>
              <a:rPr spc="-20" dirty="0"/>
              <a:t> </a:t>
            </a:r>
            <a:r>
              <a:rPr spc="-5" dirty="0"/>
              <a:t>DevOps</a:t>
            </a:r>
            <a:r>
              <a:rPr spc="-15" dirty="0"/>
              <a:t> </a:t>
            </a:r>
            <a:r>
              <a:rPr spc="-5" dirty="0"/>
              <a:t>Principles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30</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14400"/>
            <a:ext cx="6858000" cy="5562600"/>
          </a:xfrm>
          <a:prstGeom prst="rect">
            <a:avLst/>
          </a:prstGeom>
        </p:spPr>
      </p:pic>
    </p:spTree>
    <p:extLst>
      <p:ext uri="{BB962C8B-B14F-4D97-AF65-F5344CB8AC3E}">
        <p14:creationId xmlns:p14="http://schemas.microsoft.com/office/powerpoint/2010/main" val="234055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075136"/>
            <a:ext cx="7091045" cy="2281555"/>
          </a:xfrm>
          <a:prstGeom prst="rect">
            <a:avLst/>
          </a:prstGeom>
        </p:spPr>
        <p:txBody>
          <a:bodyPr vert="horz" wrap="square" lIns="0" tIns="88265" rIns="0" bIns="0" rtlCol="0">
            <a:spAutoFit/>
          </a:bodyPr>
          <a:lstStyle/>
          <a:p>
            <a:pPr marL="363220" indent="-351155">
              <a:lnSpc>
                <a:spcPct val="100000"/>
              </a:lnSpc>
              <a:spcBef>
                <a:spcPts val="695"/>
              </a:spcBef>
              <a:buSzPct val="59375"/>
              <a:buChar char="•"/>
              <a:tabLst>
                <a:tab pos="363220" algn="l"/>
                <a:tab pos="363855" algn="l"/>
              </a:tabLst>
            </a:pPr>
            <a:r>
              <a:rPr sz="3200" dirty="0">
                <a:latin typeface="Calibri"/>
                <a:cs typeface="Calibri"/>
              </a:rPr>
              <a:t>Phase</a:t>
            </a:r>
            <a:r>
              <a:rPr sz="3200" spc="-15" dirty="0">
                <a:latin typeface="Calibri"/>
                <a:cs typeface="Calibri"/>
              </a:rPr>
              <a:t> </a:t>
            </a:r>
            <a:r>
              <a:rPr sz="3200" dirty="0">
                <a:latin typeface="Calibri"/>
                <a:cs typeface="Calibri"/>
              </a:rPr>
              <a:t>1: </a:t>
            </a:r>
            <a:r>
              <a:rPr sz="3200" spc="-5" dirty="0">
                <a:latin typeface="Calibri"/>
                <a:cs typeface="Calibri"/>
              </a:rPr>
              <a:t>Bring</a:t>
            </a:r>
            <a:r>
              <a:rPr sz="3200" spc="-10" dirty="0">
                <a:latin typeface="Calibri"/>
                <a:cs typeface="Calibri"/>
              </a:rPr>
              <a:t> </a:t>
            </a:r>
            <a:r>
              <a:rPr sz="3200" dirty="0">
                <a:latin typeface="Calibri"/>
                <a:cs typeface="Calibri"/>
              </a:rPr>
              <a:t>Your</a:t>
            </a:r>
            <a:r>
              <a:rPr sz="3200" spc="-10" dirty="0">
                <a:latin typeface="Calibri"/>
                <a:cs typeface="Calibri"/>
              </a:rPr>
              <a:t> </a:t>
            </a:r>
            <a:r>
              <a:rPr sz="3200" spc="-5" dirty="0">
                <a:latin typeface="Calibri"/>
                <a:cs typeface="Calibri"/>
              </a:rPr>
              <a:t>Own</a:t>
            </a:r>
            <a:r>
              <a:rPr sz="3200" dirty="0">
                <a:latin typeface="Calibri"/>
                <a:cs typeface="Calibri"/>
              </a:rPr>
              <a:t> </a:t>
            </a:r>
            <a:r>
              <a:rPr sz="3200" spc="-5" dirty="0">
                <a:latin typeface="Calibri"/>
                <a:cs typeface="Calibri"/>
              </a:rPr>
              <a:t>DevOps</a:t>
            </a:r>
            <a:r>
              <a:rPr sz="3200" spc="-10" dirty="0">
                <a:latin typeface="Calibri"/>
                <a:cs typeface="Calibri"/>
              </a:rPr>
              <a:t> </a:t>
            </a:r>
            <a:r>
              <a:rPr sz="3200" spc="-5" dirty="0">
                <a:latin typeface="Calibri"/>
                <a:cs typeface="Calibri"/>
              </a:rPr>
              <a:t>(BYOD)</a:t>
            </a:r>
            <a:endParaRPr sz="3200">
              <a:latin typeface="Calibri"/>
              <a:cs typeface="Calibri"/>
            </a:endParaRPr>
          </a:p>
          <a:p>
            <a:pPr marL="363220" indent="-351155">
              <a:lnSpc>
                <a:spcPct val="100000"/>
              </a:lnSpc>
              <a:spcBef>
                <a:spcPts val="600"/>
              </a:spcBef>
              <a:buSzPct val="59375"/>
              <a:buChar char="•"/>
              <a:tabLst>
                <a:tab pos="363220" algn="l"/>
                <a:tab pos="363855" algn="l"/>
              </a:tabLst>
            </a:pPr>
            <a:r>
              <a:rPr sz="3200" dirty="0">
                <a:latin typeface="Calibri"/>
                <a:cs typeface="Calibri"/>
              </a:rPr>
              <a:t>Phase</a:t>
            </a:r>
            <a:r>
              <a:rPr sz="3200" spc="-5" dirty="0">
                <a:latin typeface="Calibri"/>
                <a:cs typeface="Calibri"/>
              </a:rPr>
              <a:t> 2:</a:t>
            </a:r>
            <a:r>
              <a:rPr sz="3200" spc="5" dirty="0">
                <a:latin typeface="Calibri"/>
                <a:cs typeface="Calibri"/>
              </a:rPr>
              <a:t> </a:t>
            </a:r>
            <a:r>
              <a:rPr sz="3200" spc="-5" dirty="0">
                <a:latin typeface="Calibri"/>
                <a:cs typeface="Calibri"/>
              </a:rPr>
              <a:t>Best-in-class</a:t>
            </a:r>
            <a:r>
              <a:rPr sz="3200" spc="-15" dirty="0">
                <a:latin typeface="Calibri"/>
                <a:cs typeface="Calibri"/>
              </a:rPr>
              <a:t> </a:t>
            </a:r>
            <a:r>
              <a:rPr sz="3200" spc="-5" dirty="0">
                <a:latin typeface="Calibri"/>
                <a:cs typeface="Calibri"/>
              </a:rPr>
              <a:t>DevOps</a:t>
            </a:r>
            <a:endParaRPr sz="3200">
              <a:latin typeface="Calibri"/>
              <a:cs typeface="Calibri"/>
            </a:endParaRPr>
          </a:p>
          <a:p>
            <a:pPr marL="363220" indent="-351155">
              <a:lnSpc>
                <a:spcPct val="100000"/>
              </a:lnSpc>
              <a:spcBef>
                <a:spcPts val="605"/>
              </a:spcBef>
              <a:buSzPct val="59375"/>
              <a:buChar char="•"/>
              <a:tabLst>
                <a:tab pos="363220" algn="l"/>
                <a:tab pos="363855" algn="l"/>
              </a:tabLst>
            </a:pPr>
            <a:r>
              <a:rPr sz="3200" dirty="0">
                <a:latin typeface="Calibri"/>
                <a:cs typeface="Calibri"/>
              </a:rPr>
              <a:t>Phase</a:t>
            </a:r>
            <a:r>
              <a:rPr sz="3200" spc="-10" dirty="0">
                <a:latin typeface="Calibri"/>
                <a:cs typeface="Calibri"/>
              </a:rPr>
              <a:t> </a:t>
            </a:r>
            <a:r>
              <a:rPr sz="3200" dirty="0">
                <a:latin typeface="Calibri"/>
                <a:cs typeface="Calibri"/>
              </a:rPr>
              <a:t>3:</a:t>
            </a:r>
            <a:r>
              <a:rPr sz="3200" spc="5" dirty="0">
                <a:latin typeface="Calibri"/>
                <a:cs typeface="Calibri"/>
              </a:rPr>
              <a:t> </a:t>
            </a:r>
            <a:r>
              <a:rPr sz="3200" spc="-5" dirty="0">
                <a:latin typeface="Calibri"/>
                <a:cs typeface="Calibri"/>
              </a:rPr>
              <a:t>Do-it-yourself</a:t>
            </a:r>
            <a:r>
              <a:rPr sz="3200" spc="-15" dirty="0">
                <a:latin typeface="Calibri"/>
                <a:cs typeface="Calibri"/>
              </a:rPr>
              <a:t> </a:t>
            </a:r>
            <a:r>
              <a:rPr sz="3200" spc="-5" dirty="0">
                <a:latin typeface="Calibri"/>
                <a:cs typeface="Calibri"/>
              </a:rPr>
              <a:t>(DIY)</a:t>
            </a:r>
            <a:r>
              <a:rPr sz="3200" spc="5" dirty="0">
                <a:latin typeface="Calibri"/>
                <a:cs typeface="Calibri"/>
              </a:rPr>
              <a:t> </a:t>
            </a:r>
            <a:r>
              <a:rPr sz="3200" spc="-5" dirty="0">
                <a:latin typeface="Calibri"/>
                <a:cs typeface="Calibri"/>
              </a:rPr>
              <a:t>DevOps</a:t>
            </a:r>
            <a:endParaRPr sz="3200">
              <a:latin typeface="Calibri"/>
              <a:cs typeface="Calibri"/>
            </a:endParaRPr>
          </a:p>
          <a:p>
            <a:pPr marL="363220" indent="-351155">
              <a:lnSpc>
                <a:spcPct val="100000"/>
              </a:lnSpc>
              <a:spcBef>
                <a:spcPts val="600"/>
              </a:spcBef>
              <a:buSzPct val="59375"/>
              <a:buChar char="•"/>
              <a:tabLst>
                <a:tab pos="363220" algn="l"/>
                <a:tab pos="363855" algn="l"/>
              </a:tabLst>
            </a:pPr>
            <a:r>
              <a:rPr sz="3200" dirty="0">
                <a:latin typeface="Calibri"/>
                <a:cs typeface="Calibri"/>
              </a:rPr>
              <a:t>Phase</a:t>
            </a:r>
            <a:r>
              <a:rPr sz="3200" spc="-25" dirty="0">
                <a:latin typeface="Calibri"/>
                <a:cs typeface="Calibri"/>
              </a:rPr>
              <a:t> </a:t>
            </a:r>
            <a:r>
              <a:rPr sz="3200" dirty="0">
                <a:latin typeface="Calibri"/>
                <a:cs typeface="Calibri"/>
              </a:rPr>
              <a:t>4:</a:t>
            </a:r>
            <a:r>
              <a:rPr sz="3200" spc="-5" dirty="0">
                <a:latin typeface="Calibri"/>
                <a:cs typeface="Calibri"/>
              </a:rPr>
              <a:t> DevOps</a:t>
            </a:r>
            <a:r>
              <a:rPr sz="3200" spc="-20" dirty="0">
                <a:latin typeface="Calibri"/>
                <a:cs typeface="Calibri"/>
              </a:rPr>
              <a:t> </a:t>
            </a:r>
            <a:r>
              <a:rPr sz="3200" dirty="0">
                <a:latin typeface="Calibri"/>
                <a:cs typeface="Calibri"/>
              </a:rPr>
              <a:t>Platform</a:t>
            </a:r>
            <a:endParaRPr sz="32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31</a:t>
            </a:fld>
            <a:endParaRPr dirty="0"/>
          </a:p>
        </p:txBody>
      </p:sp>
      <p:sp>
        <p:nvSpPr>
          <p:cNvPr id="3" name="object 3"/>
          <p:cNvSpPr txBox="1">
            <a:spLocks noGrp="1"/>
          </p:cNvSpPr>
          <p:nvPr>
            <p:ph type="title"/>
          </p:nvPr>
        </p:nvSpPr>
        <p:spPr>
          <a:xfrm>
            <a:off x="78739" y="0"/>
            <a:ext cx="3477895" cy="697230"/>
          </a:xfrm>
          <a:prstGeom prst="rect">
            <a:avLst/>
          </a:prstGeom>
        </p:spPr>
        <p:txBody>
          <a:bodyPr vert="horz" wrap="square" lIns="0" tIns="13335" rIns="0" bIns="0" rtlCol="0">
            <a:spAutoFit/>
          </a:bodyPr>
          <a:lstStyle/>
          <a:p>
            <a:pPr marL="12700">
              <a:lnSpc>
                <a:spcPct val="100000"/>
              </a:lnSpc>
              <a:spcBef>
                <a:spcPts val="105"/>
              </a:spcBef>
            </a:pPr>
            <a:r>
              <a:rPr spc="-5" dirty="0"/>
              <a:t>DevOps</a:t>
            </a:r>
            <a:r>
              <a:rPr spc="-60" dirty="0"/>
              <a:t> </a:t>
            </a:r>
            <a:r>
              <a:rPr dirty="0"/>
              <a:t>Phases</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31191"/>
            <a:ext cx="8707755" cy="635000"/>
          </a:xfrm>
          <a:prstGeom prst="rect">
            <a:avLst/>
          </a:prstGeom>
        </p:spPr>
        <p:txBody>
          <a:bodyPr vert="horz" wrap="square" lIns="0" tIns="12065" rIns="0" bIns="0" rtlCol="0">
            <a:spAutoFit/>
          </a:bodyPr>
          <a:lstStyle/>
          <a:p>
            <a:pPr marL="12700">
              <a:lnSpc>
                <a:spcPct val="100000"/>
              </a:lnSpc>
              <a:spcBef>
                <a:spcPts val="95"/>
              </a:spcBef>
            </a:pPr>
            <a:r>
              <a:rPr sz="4000" spc="-10" dirty="0"/>
              <a:t>DevOps</a:t>
            </a:r>
            <a:r>
              <a:rPr sz="4000" dirty="0"/>
              <a:t> tools,</a:t>
            </a:r>
            <a:r>
              <a:rPr sz="4000" spc="-15" dirty="0"/>
              <a:t> </a:t>
            </a:r>
            <a:r>
              <a:rPr sz="4000" spc="-5" dirty="0"/>
              <a:t>concepts</a:t>
            </a:r>
            <a:r>
              <a:rPr sz="4000" dirty="0"/>
              <a:t> </a:t>
            </a:r>
            <a:r>
              <a:rPr sz="4000" spc="-5" dirty="0"/>
              <a:t>and</a:t>
            </a:r>
            <a:r>
              <a:rPr sz="4000" spc="-30" dirty="0"/>
              <a:t> </a:t>
            </a:r>
            <a:r>
              <a:rPr sz="4000" spc="-5" dirty="0"/>
              <a:t>fundamentals</a:t>
            </a:r>
            <a:endParaRPr sz="4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32</a:t>
            </a:fld>
            <a:endParaRPr dirty="0"/>
          </a:p>
        </p:txBody>
      </p:sp>
      <p:graphicFrame>
        <p:nvGraphicFramePr>
          <p:cNvPr id="3" name="object 3"/>
          <p:cNvGraphicFramePr>
            <a:graphicFrameLocks noGrp="1"/>
          </p:cNvGraphicFramePr>
          <p:nvPr/>
        </p:nvGraphicFramePr>
        <p:xfrm>
          <a:off x="458101" y="1033144"/>
          <a:ext cx="7614919" cy="5241898"/>
        </p:xfrm>
        <a:graphic>
          <a:graphicData uri="http://schemas.openxmlformats.org/drawingml/2006/table">
            <a:tbl>
              <a:tblPr firstRow="1" bandRow="1">
                <a:tableStyleId>{2D5ABB26-0587-4C30-8999-92F81FD0307C}</a:tableStyleId>
              </a:tblPr>
              <a:tblGrid>
                <a:gridCol w="2317115">
                  <a:extLst>
                    <a:ext uri="{9D8B030D-6E8A-4147-A177-3AD203B41FA5}">
                      <a16:colId xmlns:a16="http://schemas.microsoft.com/office/drawing/2014/main" val="20000"/>
                    </a:ext>
                  </a:extLst>
                </a:gridCol>
                <a:gridCol w="5297804">
                  <a:extLst>
                    <a:ext uri="{9D8B030D-6E8A-4147-A177-3AD203B41FA5}">
                      <a16:colId xmlns:a16="http://schemas.microsoft.com/office/drawing/2014/main" val="20001"/>
                    </a:ext>
                  </a:extLst>
                </a:gridCol>
              </a:tblGrid>
              <a:tr h="346456">
                <a:tc>
                  <a:txBody>
                    <a:bodyPr/>
                    <a:lstStyle/>
                    <a:p>
                      <a:pPr marL="66040">
                        <a:lnSpc>
                          <a:spcPct val="100000"/>
                        </a:lnSpc>
                        <a:spcBef>
                          <a:spcPts val="480"/>
                        </a:spcBef>
                      </a:pPr>
                      <a:r>
                        <a:rPr sz="1400" spc="-5" dirty="0">
                          <a:latin typeface="Arial MT"/>
                          <a:cs typeface="Arial MT"/>
                        </a:rPr>
                        <a:t>Topic</a:t>
                      </a:r>
                      <a:endParaRPr sz="1400">
                        <a:latin typeface="Arial MT"/>
                        <a:cs typeface="Arial MT"/>
                      </a:endParaRPr>
                    </a:p>
                  </a:txBody>
                  <a:tcPr marL="0" marR="0" marT="6096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tc>
                  <a:txBody>
                    <a:bodyPr/>
                    <a:lstStyle/>
                    <a:p>
                      <a:pPr marL="66675">
                        <a:lnSpc>
                          <a:spcPct val="100000"/>
                        </a:lnSpc>
                        <a:spcBef>
                          <a:spcPts val="480"/>
                        </a:spcBef>
                      </a:pPr>
                      <a:r>
                        <a:rPr sz="1400" dirty="0">
                          <a:latin typeface="Arial MT"/>
                          <a:cs typeface="Arial MT"/>
                        </a:rPr>
                        <a:t>Description</a:t>
                      </a:r>
                      <a:endParaRPr sz="1400">
                        <a:latin typeface="Arial MT"/>
                        <a:cs typeface="Arial MT"/>
                      </a:endParaRPr>
                    </a:p>
                  </a:txBody>
                  <a:tcPr marL="0" marR="0" marT="6096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extLst>
                  <a:ext uri="{0D108BD9-81ED-4DB2-BD59-A6C34878D82A}">
                    <a16:rowId xmlns:a16="http://schemas.microsoft.com/office/drawing/2014/main" val="10000"/>
                  </a:ext>
                </a:extLst>
              </a:tr>
              <a:tr h="952246">
                <a:tc>
                  <a:txBody>
                    <a:bodyPr/>
                    <a:lstStyle/>
                    <a:p>
                      <a:pPr>
                        <a:lnSpc>
                          <a:spcPct val="100000"/>
                        </a:lnSpc>
                      </a:pPr>
                      <a:endParaRPr sz="1300">
                        <a:latin typeface="Times New Roman"/>
                        <a:cs typeface="Times New Roman"/>
                      </a:endParaRPr>
                    </a:p>
                    <a:p>
                      <a:pPr>
                        <a:lnSpc>
                          <a:spcPct val="100000"/>
                        </a:lnSpc>
                        <a:spcBef>
                          <a:spcPts val="5"/>
                        </a:spcBef>
                      </a:pPr>
                      <a:endParaRPr sz="1300">
                        <a:latin typeface="Times New Roman"/>
                        <a:cs typeface="Times New Roman"/>
                      </a:endParaRPr>
                    </a:p>
                    <a:p>
                      <a:pPr marL="66040">
                        <a:lnSpc>
                          <a:spcPct val="100000"/>
                        </a:lnSpc>
                      </a:pPr>
                      <a:r>
                        <a:rPr sz="1200" b="1" dirty="0">
                          <a:latin typeface="Arial"/>
                          <a:cs typeface="Arial"/>
                        </a:rPr>
                        <a:t>Version</a:t>
                      </a:r>
                      <a:r>
                        <a:rPr sz="1200" b="1" spc="-40" dirty="0">
                          <a:latin typeface="Arial"/>
                          <a:cs typeface="Arial"/>
                        </a:rPr>
                        <a:t> </a:t>
                      </a:r>
                      <a:r>
                        <a:rPr sz="1200" b="1" spc="-5" dirty="0">
                          <a:latin typeface="Arial"/>
                          <a:cs typeface="Arial"/>
                        </a:rPr>
                        <a:t>control</a:t>
                      </a:r>
                      <a:endParaRPr sz="1200">
                        <a:latin typeface="Arial"/>
                        <a:cs typeface="Arial"/>
                      </a:endParaRPr>
                    </a:p>
                  </a:txBody>
                  <a:tcPr marL="0" marR="0" marT="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tc>
                  <a:txBody>
                    <a:bodyPr/>
                    <a:lstStyle/>
                    <a:p>
                      <a:pPr>
                        <a:lnSpc>
                          <a:spcPct val="100000"/>
                        </a:lnSpc>
                      </a:pPr>
                      <a:endParaRPr sz="1350">
                        <a:latin typeface="Times New Roman"/>
                        <a:cs typeface="Times New Roman"/>
                      </a:endParaRPr>
                    </a:p>
                    <a:p>
                      <a:pPr marL="66675" marR="55880" algn="just">
                        <a:lnSpc>
                          <a:spcPct val="100000"/>
                        </a:lnSpc>
                      </a:pPr>
                      <a:r>
                        <a:rPr sz="1200" spc="-5" dirty="0">
                          <a:latin typeface="Arial MT"/>
                          <a:cs typeface="Arial MT"/>
                        </a:rPr>
                        <a:t>The fundamental practice of tracking </a:t>
                      </a:r>
                      <a:r>
                        <a:rPr sz="1200" spc="-10" dirty="0">
                          <a:latin typeface="Arial MT"/>
                          <a:cs typeface="Arial MT"/>
                        </a:rPr>
                        <a:t>and </a:t>
                      </a:r>
                      <a:r>
                        <a:rPr sz="1200" spc="-5" dirty="0">
                          <a:latin typeface="Arial MT"/>
                          <a:cs typeface="Arial MT"/>
                        </a:rPr>
                        <a:t>managing every change made </a:t>
                      </a:r>
                      <a:r>
                        <a:rPr sz="1200" dirty="0">
                          <a:latin typeface="Arial MT"/>
                          <a:cs typeface="Arial MT"/>
                        </a:rPr>
                        <a:t>to </a:t>
                      </a:r>
                      <a:r>
                        <a:rPr sz="1200" spc="5" dirty="0">
                          <a:latin typeface="Arial MT"/>
                          <a:cs typeface="Arial MT"/>
                        </a:rPr>
                        <a:t> </a:t>
                      </a:r>
                      <a:r>
                        <a:rPr sz="1200" spc="-5" dirty="0">
                          <a:latin typeface="Arial MT"/>
                          <a:cs typeface="Arial MT"/>
                        </a:rPr>
                        <a:t>source </a:t>
                      </a:r>
                      <a:r>
                        <a:rPr sz="1200" spc="-10" dirty="0">
                          <a:latin typeface="Arial MT"/>
                          <a:cs typeface="Arial MT"/>
                        </a:rPr>
                        <a:t>code and </a:t>
                      </a:r>
                      <a:r>
                        <a:rPr sz="1200" spc="-5" dirty="0">
                          <a:latin typeface="Arial MT"/>
                          <a:cs typeface="Arial MT"/>
                        </a:rPr>
                        <a:t>other files. Version control </a:t>
                      </a:r>
                      <a:r>
                        <a:rPr sz="1200" spc="-10" dirty="0">
                          <a:latin typeface="Arial MT"/>
                          <a:cs typeface="Arial MT"/>
                        </a:rPr>
                        <a:t>is </a:t>
                      </a:r>
                      <a:r>
                        <a:rPr sz="1200" spc="-5" dirty="0">
                          <a:latin typeface="Arial MT"/>
                          <a:cs typeface="Arial MT"/>
                        </a:rPr>
                        <a:t>closely related to source </a:t>
                      </a:r>
                      <a:r>
                        <a:rPr sz="1200" spc="-10" dirty="0">
                          <a:latin typeface="Arial MT"/>
                          <a:cs typeface="Arial MT"/>
                        </a:rPr>
                        <a:t>code </a:t>
                      </a:r>
                      <a:r>
                        <a:rPr sz="1200" spc="-5" dirty="0">
                          <a:latin typeface="Arial MT"/>
                          <a:cs typeface="Arial MT"/>
                        </a:rPr>
                        <a:t> management.</a:t>
                      </a:r>
                      <a:endParaRPr sz="1200">
                        <a:latin typeface="Arial MT"/>
                        <a:cs typeface="Arial MT"/>
                      </a:endParaRPr>
                    </a:p>
                  </a:txBody>
                  <a:tcPr marL="0" marR="0" marT="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extLst>
                  <a:ext uri="{0D108BD9-81ED-4DB2-BD59-A6C34878D82A}">
                    <a16:rowId xmlns:a16="http://schemas.microsoft.com/office/drawing/2014/main" val="10001"/>
                  </a:ext>
                </a:extLst>
              </a:tr>
              <a:tr h="818006">
                <a:tc>
                  <a:txBody>
                    <a:bodyPr/>
                    <a:lstStyle/>
                    <a:p>
                      <a:pPr>
                        <a:lnSpc>
                          <a:spcPct val="100000"/>
                        </a:lnSpc>
                      </a:pPr>
                      <a:endParaRPr sz="1300">
                        <a:latin typeface="Times New Roman"/>
                        <a:cs typeface="Times New Roman"/>
                      </a:endParaRPr>
                    </a:p>
                    <a:p>
                      <a:pPr marL="66040">
                        <a:lnSpc>
                          <a:spcPct val="100000"/>
                        </a:lnSpc>
                        <a:spcBef>
                          <a:spcPts val="975"/>
                        </a:spcBef>
                      </a:pPr>
                      <a:r>
                        <a:rPr sz="1200" b="1" spc="-10" dirty="0">
                          <a:latin typeface="Arial"/>
                          <a:cs typeface="Arial"/>
                        </a:rPr>
                        <a:t>Agile</a:t>
                      </a:r>
                      <a:endParaRPr sz="1200">
                        <a:latin typeface="Arial"/>
                        <a:cs typeface="Arial"/>
                      </a:endParaRPr>
                    </a:p>
                  </a:txBody>
                  <a:tcPr marL="0" marR="0" marT="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tc>
                  <a:txBody>
                    <a:bodyPr/>
                    <a:lstStyle/>
                    <a:p>
                      <a:pPr>
                        <a:lnSpc>
                          <a:spcPct val="100000"/>
                        </a:lnSpc>
                        <a:spcBef>
                          <a:spcPts val="25"/>
                        </a:spcBef>
                      </a:pPr>
                      <a:endParaRPr sz="1500">
                        <a:latin typeface="Times New Roman"/>
                        <a:cs typeface="Times New Roman"/>
                      </a:endParaRPr>
                    </a:p>
                    <a:p>
                      <a:pPr marL="66675" marR="59055">
                        <a:lnSpc>
                          <a:spcPct val="100000"/>
                        </a:lnSpc>
                      </a:pPr>
                      <a:r>
                        <a:rPr sz="1200" spc="-5" dirty="0">
                          <a:latin typeface="Arial MT"/>
                          <a:cs typeface="Arial MT"/>
                        </a:rPr>
                        <a:t>Agile</a:t>
                      </a:r>
                      <a:r>
                        <a:rPr sz="1200" spc="25" dirty="0">
                          <a:latin typeface="Arial MT"/>
                          <a:cs typeface="Arial MT"/>
                        </a:rPr>
                        <a:t> </a:t>
                      </a:r>
                      <a:r>
                        <a:rPr sz="1200" spc="-5" dirty="0">
                          <a:latin typeface="Arial MT"/>
                          <a:cs typeface="Arial MT"/>
                        </a:rPr>
                        <a:t>development</a:t>
                      </a:r>
                      <a:r>
                        <a:rPr sz="1200" spc="25" dirty="0">
                          <a:latin typeface="Arial MT"/>
                          <a:cs typeface="Arial MT"/>
                        </a:rPr>
                        <a:t> </a:t>
                      </a:r>
                      <a:r>
                        <a:rPr sz="1200" spc="-10" dirty="0">
                          <a:latin typeface="Arial MT"/>
                          <a:cs typeface="Arial MT"/>
                        </a:rPr>
                        <a:t>means</a:t>
                      </a:r>
                      <a:r>
                        <a:rPr sz="1200" spc="35" dirty="0">
                          <a:latin typeface="Arial MT"/>
                          <a:cs typeface="Arial MT"/>
                        </a:rPr>
                        <a:t> </a:t>
                      </a:r>
                      <a:r>
                        <a:rPr sz="1200" spc="-5" dirty="0">
                          <a:latin typeface="Arial MT"/>
                          <a:cs typeface="Arial MT"/>
                        </a:rPr>
                        <a:t>taking</a:t>
                      </a:r>
                      <a:r>
                        <a:rPr sz="1200" spc="20" dirty="0">
                          <a:latin typeface="Arial MT"/>
                          <a:cs typeface="Arial MT"/>
                        </a:rPr>
                        <a:t> </a:t>
                      </a:r>
                      <a:r>
                        <a:rPr sz="1200" spc="-5" dirty="0">
                          <a:latin typeface="Arial MT"/>
                          <a:cs typeface="Arial MT"/>
                        </a:rPr>
                        <a:t>iterative,</a:t>
                      </a:r>
                      <a:r>
                        <a:rPr sz="1200" spc="35" dirty="0">
                          <a:latin typeface="Arial MT"/>
                          <a:cs typeface="Arial MT"/>
                        </a:rPr>
                        <a:t> </a:t>
                      </a:r>
                      <a:r>
                        <a:rPr sz="1200" spc="-5" dirty="0">
                          <a:latin typeface="Arial MT"/>
                          <a:cs typeface="Arial MT"/>
                        </a:rPr>
                        <a:t>incremental,</a:t>
                      </a:r>
                      <a:r>
                        <a:rPr sz="1200" spc="40" dirty="0">
                          <a:latin typeface="Arial MT"/>
                          <a:cs typeface="Arial MT"/>
                        </a:rPr>
                        <a:t> </a:t>
                      </a:r>
                      <a:r>
                        <a:rPr sz="1200" spc="-10" dirty="0">
                          <a:latin typeface="Arial MT"/>
                          <a:cs typeface="Arial MT"/>
                        </a:rPr>
                        <a:t>and</a:t>
                      </a:r>
                      <a:r>
                        <a:rPr sz="1200" spc="35" dirty="0">
                          <a:latin typeface="Arial MT"/>
                          <a:cs typeface="Arial MT"/>
                        </a:rPr>
                        <a:t> </a:t>
                      </a:r>
                      <a:r>
                        <a:rPr sz="1200" spc="-10" dirty="0">
                          <a:latin typeface="Arial MT"/>
                          <a:cs typeface="Arial MT"/>
                        </a:rPr>
                        <a:t>lean</a:t>
                      </a:r>
                      <a:r>
                        <a:rPr sz="1200" spc="30" dirty="0">
                          <a:latin typeface="Arial MT"/>
                          <a:cs typeface="Arial MT"/>
                        </a:rPr>
                        <a:t> </a:t>
                      </a:r>
                      <a:r>
                        <a:rPr sz="1200" spc="-10" dirty="0">
                          <a:latin typeface="Arial MT"/>
                          <a:cs typeface="Arial MT"/>
                        </a:rPr>
                        <a:t>approaches </a:t>
                      </a:r>
                      <a:r>
                        <a:rPr sz="1200" spc="-320" dirty="0">
                          <a:latin typeface="Arial MT"/>
                          <a:cs typeface="Arial MT"/>
                        </a:rPr>
                        <a:t> </a:t>
                      </a:r>
                      <a:r>
                        <a:rPr sz="1200" dirty="0">
                          <a:latin typeface="Arial MT"/>
                          <a:cs typeface="Arial MT"/>
                        </a:rPr>
                        <a:t>to</a:t>
                      </a:r>
                      <a:r>
                        <a:rPr sz="1200" spc="-10" dirty="0">
                          <a:latin typeface="Arial MT"/>
                          <a:cs typeface="Arial MT"/>
                        </a:rPr>
                        <a:t> </a:t>
                      </a:r>
                      <a:r>
                        <a:rPr sz="1200" dirty="0">
                          <a:latin typeface="Arial MT"/>
                          <a:cs typeface="Arial MT"/>
                        </a:rPr>
                        <a:t>streamline</a:t>
                      </a:r>
                      <a:r>
                        <a:rPr sz="1200" spc="-35" dirty="0">
                          <a:latin typeface="Arial MT"/>
                          <a:cs typeface="Arial MT"/>
                        </a:rPr>
                        <a:t> </a:t>
                      </a:r>
                      <a:r>
                        <a:rPr sz="1200" spc="-5" dirty="0">
                          <a:latin typeface="Arial MT"/>
                          <a:cs typeface="Arial MT"/>
                        </a:rPr>
                        <a:t>and</a:t>
                      </a:r>
                      <a:r>
                        <a:rPr sz="1200" spc="-20" dirty="0">
                          <a:latin typeface="Arial MT"/>
                          <a:cs typeface="Arial MT"/>
                        </a:rPr>
                        <a:t> </a:t>
                      </a:r>
                      <a:r>
                        <a:rPr sz="1200" spc="-5" dirty="0">
                          <a:latin typeface="Arial MT"/>
                          <a:cs typeface="Arial MT"/>
                        </a:rPr>
                        <a:t>accelerate</a:t>
                      </a:r>
                      <a:r>
                        <a:rPr sz="1200" spc="-35" dirty="0">
                          <a:latin typeface="Arial MT"/>
                          <a:cs typeface="Arial MT"/>
                        </a:rPr>
                        <a:t> </a:t>
                      </a:r>
                      <a:r>
                        <a:rPr sz="1200" dirty="0">
                          <a:latin typeface="Arial MT"/>
                          <a:cs typeface="Arial MT"/>
                        </a:rPr>
                        <a:t>the</a:t>
                      </a:r>
                      <a:r>
                        <a:rPr sz="1200" spc="-5" dirty="0">
                          <a:latin typeface="Arial MT"/>
                          <a:cs typeface="Arial MT"/>
                        </a:rPr>
                        <a:t> delivery</a:t>
                      </a:r>
                      <a:r>
                        <a:rPr sz="1200" spc="-10" dirty="0">
                          <a:latin typeface="Arial MT"/>
                          <a:cs typeface="Arial MT"/>
                        </a:rPr>
                        <a:t> </a:t>
                      </a:r>
                      <a:r>
                        <a:rPr sz="1200" dirty="0">
                          <a:latin typeface="Arial MT"/>
                          <a:cs typeface="Arial MT"/>
                        </a:rPr>
                        <a:t>of</a:t>
                      </a:r>
                      <a:r>
                        <a:rPr sz="1200" spc="-10" dirty="0">
                          <a:latin typeface="Arial MT"/>
                          <a:cs typeface="Arial MT"/>
                        </a:rPr>
                        <a:t> </a:t>
                      </a:r>
                      <a:r>
                        <a:rPr sz="1200" dirty="0">
                          <a:latin typeface="Arial MT"/>
                          <a:cs typeface="Arial MT"/>
                        </a:rPr>
                        <a:t>projects.</a:t>
                      </a:r>
                      <a:endParaRPr sz="1200">
                        <a:latin typeface="Arial MT"/>
                        <a:cs typeface="Arial MT"/>
                      </a:endParaRPr>
                    </a:p>
                  </a:txBody>
                  <a:tcPr marL="0" marR="0" marT="3175"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extLst>
                  <a:ext uri="{0D108BD9-81ED-4DB2-BD59-A6C34878D82A}">
                    <a16:rowId xmlns:a16="http://schemas.microsoft.com/office/drawing/2014/main" val="10002"/>
                  </a:ext>
                </a:extLst>
              </a:tr>
              <a:tr h="952119">
                <a:tc>
                  <a:txBody>
                    <a:bodyPr/>
                    <a:lstStyle/>
                    <a:p>
                      <a:pPr>
                        <a:lnSpc>
                          <a:spcPct val="100000"/>
                        </a:lnSpc>
                      </a:pPr>
                      <a:endParaRPr sz="1300">
                        <a:latin typeface="Times New Roman"/>
                        <a:cs typeface="Times New Roman"/>
                      </a:endParaRPr>
                    </a:p>
                    <a:p>
                      <a:pPr>
                        <a:lnSpc>
                          <a:spcPct val="100000"/>
                        </a:lnSpc>
                        <a:spcBef>
                          <a:spcPts val="5"/>
                        </a:spcBef>
                      </a:pPr>
                      <a:endParaRPr sz="1300">
                        <a:latin typeface="Times New Roman"/>
                        <a:cs typeface="Times New Roman"/>
                      </a:endParaRPr>
                    </a:p>
                    <a:p>
                      <a:pPr marL="66040">
                        <a:lnSpc>
                          <a:spcPct val="100000"/>
                        </a:lnSpc>
                      </a:pPr>
                      <a:r>
                        <a:rPr sz="1200" b="1" spc="-5" dirty="0">
                          <a:latin typeface="Arial"/>
                          <a:cs typeface="Arial"/>
                        </a:rPr>
                        <a:t>Continuous</a:t>
                      </a:r>
                      <a:r>
                        <a:rPr sz="1200" b="1" spc="15" dirty="0">
                          <a:latin typeface="Arial"/>
                          <a:cs typeface="Arial"/>
                        </a:rPr>
                        <a:t> </a:t>
                      </a:r>
                      <a:r>
                        <a:rPr sz="1200" b="1" dirty="0">
                          <a:latin typeface="Arial"/>
                          <a:cs typeface="Arial"/>
                        </a:rPr>
                        <a:t>Integration</a:t>
                      </a:r>
                      <a:r>
                        <a:rPr sz="1200" b="1" spc="-5" dirty="0">
                          <a:latin typeface="Arial"/>
                          <a:cs typeface="Arial"/>
                        </a:rPr>
                        <a:t> (CI)</a:t>
                      </a:r>
                      <a:endParaRPr sz="1200">
                        <a:latin typeface="Arial"/>
                        <a:cs typeface="Arial"/>
                      </a:endParaRPr>
                    </a:p>
                  </a:txBody>
                  <a:tcPr marL="0" marR="0" marT="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tc>
                  <a:txBody>
                    <a:bodyPr/>
                    <a:lstStyle/>
                    <a:p>
                      <a:pPr>
                        <a:lnSpc>
                          <a:spcPct val="100000"/>
                        </a:lnSpc>
                      </a:pPr>
                      <a:endParaRPr sz="1300">
                        <a:latin typeface="Times New Roman"/>
                        <a:cs typeface="Times New Roman"/>
                      </a:endParaRPr>
                    </a:p>
                    <a:p>
                      <a:pPr marL="66675" marR="56515">
                        <a:lnSpc>
                          <a:spcPct val="100000"/>
                        </a:lnSpc>
                        <a:spcBef>
                          <a:spcPts val="780"/>
                        </a:spcBef>
                      </a:pPr>
                      <a:r>
                        <a:rPr sz="1200" spc="-5" dirty="0">
                          <a:latin typeface="Arial MT"/>
                          <a:cs typeface="Arial MT"/>
                        </a:rPr>
                        <a:t>The</a:t>
                      </a:r>
                      <a:r>
                        <a:rPr sz="1200" spc="105" dirty="0">
                          <a:latin typeface="Arial MT"/>
                          <a:cs typeface="Arial MT"/>
                        </a:rPr>
                        <a:t> </a:t>
                      </a:r>
                      <a:r>
                        <a:rPr sz="1200" spc="-5" dirty="0">
                          <a:latin typeface="Arial MT"/>
                          <a:cs typeface="Arial MT"/>
                        </a:rPr>
                        <a:t>practice</a:t>
                      </a:r>
                      <a:r>
                        <a:rPr sz="1200" spc="110" dirty="0">
                          <a:latin typeface="Arial MT"/>
                          <a:cs typeface="Arial MT"/>
                        </a:rPr>
                        <a:t> </a:t>
                      </a:r>
                      <a:r>
                        <a:rPr sz="1200" spc="-5" dirty="0">
                          <a:latin typeface="Arial MT"/>
                          <a:cs typeface="Arial MT"/>
                        </a:rPr>
                        <a:t>of</a:t>
                      </a:r>
                      <a:r>
                        <a:rPr sz="1200" spc="114" dirty="0">
                          <a:latin typeface="Arial MT"/>
                          <a:cs typeface="Arial MT"/>
                        </a:rPr>
                        <a:t> </a:t>
                      </a:r>
                      <a:r>
                        <a:rPr sz="1200" spc="-5" dirty="0">
                          <a:latin typeface="Arial MT"/>
                          <a:cs typeface="Arial MT"/>
                        </a:rPr>
                        <a:t>regularly</a:t>
                      </a:r>
                      <a:r>
                        <a:rPr sz="1200" spc="90" dirty="0">
                          <a:latin typeface="Arial MT"/>
                          <a:cs typeface="Arial MT"/>
                        </a:rPr>
                        <a:t> </a:t>
                      </a:r>
                      <a:r>
                        <a:rPr sz="1200" spc="-5" dirty="0">
                          <a:latin typeface="Arial MT"/>
                          <a:cs typeface="Arial MT"/>
                        </a:rPr>
                        <a:t>integrating</a:t>
                      </a:r>
                      <a:r>
                        <a:rPr sz="1200" spc="100" dirty="0">
                          <a:latin typeface="Arial MT"/>
                          <a:cs typeface="Arial MT"/>
                        </a:rPr>
                        <a:t> </a:t>
                      </a:r>
                      <a:r>
                        <a:rPr sz="1200" spc="-5" dirty="0">
                          <a:latin typeface="Arial MT"/>
                          <a:cs typeface="Arial MT"/>
                        </a:rPr>
                        <a:t>all</a:t>
                      </a:r>
                      <a:r>
                        <a:rPr sz="1200" spc="95" dirty="0">
                          <a:latin typeface="Arial MT"/>
                          <a:cs typeface="Arial MT"/>
                        </a:rPr>
                        <a:t> </a:t>
                      </a:r>
                      <a:r>
                        <a:rPr sz="1200" spc="-10" dirty="0">
                          <a:latin typeface="Arial MT"/>
                          <a:cs typeface="Arial MT"/>
                        </a:rPr>
                        <a:t>code</a:t>
                      </a:r>
                      <a:r>
                        <a:rPr sz="1200" spc="105" dirty="0">
                          <a:latin typeface="Arial MT"/>
                          <a:cs typeface="Arial MT"/>
                        </a:rPr>
                        <a:t> </a:t>
                      </a:r>
                      <a:r>
                        <a:rPr sz="1200" spc="-5" dirty="0">
                          <a:latin typeface="Arial MT"/>
                          <a:cs typeface="Arial MT"/>
                        </a:rPr>
                        <a:t>changes</a:t>
                      </a:r>
                      <a:r>
                        <a:rPr sz="1200" spc="105" dirty="0">
                          <a:latin typeface="Arial MT"/>
                          <a:cs typeface="Arial MT"/>
                        </a:rPr>
                        <a:t> </a:t>
                      </a:r>
                      <a:r>
                        <a:rPr sz="1200" spc="-5" dirty="0">
                          <a:latin typeface="Arial MT"/>
                          <a:cs typeface="Arial MT"/>
                        </a:rPr>
                        <a:t>into</a:t>
                      </a:r>
                      <a:r>
                        <a:rPr sz="1200" spc="105" dirty="0">
                          <a:latin typeface="Arial MT"/>
                          <a:cs typeface="Arial MT"/>
                        </a:rPr>
                        <a:t> </a:t>
                      </a:r>
                      <a:r>
                        <a:rPr sz="1200" spc="-5" dirty="0">
                          <a:latin typeface="Arial MT"/>
                          <a:cs typeface="Arial MT"/>
                        </a:rPr>
                        <a:t>the</a:t>
                      </a:r>
                      <a:r>
                        <a:rPr sz="1200" spc="105" dirty="0">
                          <a:latin typeface="Arial MT"/>
                          <a:cs typeface="Arial MT"/>
                        </a:rPr>
                        <a:t> </a:t>
                      </a:r>
                      <a:r>
                        <a:rPr sz="1200" spc="-10" dirty="0">
                          <a:latin typeface="Arial MT"/>
                          <a:cs typeface="Arial MT"/>
                        </a:rPr>
                        <a:t>main</a:t>
                      </a:r>
                      <a:r>
                        <a:rPr sz="1200" spc="95" dirty="0">
                          <a:latin typeface="Arial MT"/>
                          <a:cs typeface="Arial MT"/>
                        </a:rPr>
                        <a:t> </a:t>
                      </a:r>
                      <a:r>
                        <a:rPr sz="1200" spc="-5" dirty="0">
                          <a:latin typeface="Arial MT"/>
                          <a:cs typeface="Arial MT"/>
                        </a:rPr>
                        <a:t>branch, </a:t>
                      </a:r>
                      <a:r>
                        <a:rPr sz="1200" spc="-320" dirty="0">
                          <a:latin typeface="Arial MT"/>
                          <a:cs typeface="Arial MT"/>
                        </a:rPr>
                        <a:t> </a:t>
                      </a:r>
                      <a:r>
                        <a:rPr sz="1200" spc="-5" dirty="0">
                          <a:latin typeface="Arial MT"/>
                          <a:cs typeface="Arial MT"/>
                        </a:rPr>
                        <a:t>automatically</a:t>
                      </a:r>
                      <a:r>
                        <a:rPr sz="1200" spc="-25" dirty="0">
                          <a:latin typeface="Arial MT"/>
                          <a:cs typeface="Arial MT"/>
                        </a:rPr>
                        <a:t> </a:t>
                      </a:r>
                      <a:r>
                        <a:rPr sz="1200" dirty="0">
                          <a:latin typeface="Arial MT"/>
                          <a:cs typeface="Arial MT"/>
                        </a:rPr>
                        <a:t>testing</a:t>
                      </a:r>
                      <a:r>
                        <a:rPr sz="1200" spc="-10" dirty="0">
                          <a:latin typeface="Arial MT"/>
                          <a:cs typeface="Arial MT"/>
                        </a:rPr>
                        <a:t> </a:t>
                      </a:r>
                      <a:r>
                        <a:rPr sz="1200" spc="-5" dirty="0">
                          <a:latin typeface="Arial MT"/>
                          <a:cs typeface="Arial MT"/>
                        </a:rPr>
                        <a:t>each </a:t>
                      </a:r>
                      <a:r>
                        <a:rPr sz="1200" dirty="0">
                          <a:latin typeface="Arial MT"/>
                          <a:cs typeface="Arial MT"/>
                        </a:rPr>
                        <a:t>change,</a:t>
                      </a:r>
                      <a:r>
                        <a:rPr sz="1200" spc="-35" dirty="0">
                          <a:latin typeface="Arial MT"/>
                          <a:cs typeface="Arial MT"/>
                        </a:rPr>
                        <a:t> </a:t>
                      </a:r>
                      <a:r>
                        <a:rPr sz="1200" spc="-5" dirty="0">
                          <a:latin typeface="Arial MT"/>
                          <a:cs typeface="Arial MT"/>
                        </a:rPr>
                        <a:t>and</a:t>
                      </a:r>
                      <a:r>
                        <a:rPr sz="1200" spc="-15" dirty="0">
                          <a:latin typeface="Arial MT"/>
                          <a:cs typeface="Arial MT"/>
                        </a:rPr>
                        <a:t> </a:t>
                      </a:r>
                      <a:r>
                        <a:rPr sz="1200" spc="-5" dirty="0">
                          <a:latin typeface="Arial MT"/>
                          <a:cs typeface="Arial MT"/>
                        </a:rPr>
                        <a:t>automatically</a:t>
                      </a:r>
                      <a:r>
                        <a:rPr sz="1200" spc="-20" dirty="0">
                          <a:latin typeface="Arial MT"/>
                          <a:cs typeface="Arial MT"/>
                        </a:rPr>
                        <a:t> </a:t>
                      </a:r>
                      <a:r>
                        <a:rPr sz="1200" spc="-5" dirty="0">
                          <a:latin typeface="Arial MT"/>
                          <a:cs typeface="Arial MT"/>
                        </a:rPr>
                        <a:t>kicking</a:t>
                      </a:r>
                      <a:r>
                        <a:rPr sz="1200" dirty="0">
                          <a:latin typeface="Arial MT"/>
                          <a:cs typeface="Arial MT"/>
                        </a:rPr>
                        <a:t> off</a:t>
                      </a:r>
                      <a:r>
                        <a:rPr sz="1200" spc="-15" dirty="0">
                          <a:latin typeface="Arial MT"/>
                          <a:cs typeface="Arial MT"/>
                        </a:rPr>
                        <a:t> </a:t>
                      </a:r>
                      <a:r>
                        <a:rPr sz="1200" spc="-5" dirty="0">
                          <a:latin typeface="Arial MT"/>
                          <a:cs typeface="Arial MT"/>
                        </a:rPr>
                        <a:t>a</a:t>
                      </a:r>
                      <a:r>
                        <a:rPr sz="1200" spc="15" dirty="0">
                          <a:latin typeface="Arial MT"/>
                          <a:cs typeface="Arial MT"/>
                        </a:rPr>
                        <a:t> </a:t>
                      </a:r>
                      <a:r>
                        <a:rPr sz="1200" spc="-5" dirty="0">
                          <a:latin typeface="Arial MT"/>
                          <a:cs typeface="Arial MT"/>
                        </a:rPr>
                        <a:t>build.</a:t>
                      </a:r>
                      <a:endParaRPr sz="1200">
                        <a:latin typeface="Arial MT"/>
                        <a:cs typeface="Arial MT"/>
                      </a:endParaRPr>
                    </a:p>
                  </a:txBody>
                  <a:tcPr marL="0" marR="0" marT="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extLst>
                  <a:ext uri="{0D108BD9-81ED-4DB2-BD59-A6C34878D82A}">
                    <a16:rowId xmlns:a16="http://schemas.microsoft.com/office/drawing/2014/main" val="10003"/>
                  </a:ext>
                </a:extLst>
              </a:tr>
              <a:tr h="1086612">
                <a:tc>
                  <a:txBody>
                    <a:bodyPr/>
                    <a:lstStyle/>
                    <a:p>
                      <a:pPr>
                        <a:lnSpc>
                          <a:spcPct val="100000"/>
                        </a:lnSpc>
                      </a:pPr>
                      <a:endParaRPr sz="1300">
                        <a:latin typeface="Times New Roman"/>
                        <a:cs typeface="Times New Roman"/>
                      </a:endParaRPr>
                    </a:p>
                    <a:p>
                      <a:pPr>
                        <a:lnSpc>
                          <a:spcPct val="100000"/>
                        </a:lnSpc>
                        <a:spcBef>
                          <a:spcPts val="20"/>
                        </a:spcBef>
                      </a:pPr>
                      <a:endParaRPr sz="1750">
                        <a:latin typeface="Times New Roman"/>
                        <a:cs typeface="Times New Roman"/>
                      </a:endParaRPr>
                    </a:p>
                    <a:p>
                      <a:pPr marL="66040">
                        <a:lnSpc>
                          <a:spcPct val="100000"/>
                        </a:lnSpc>
                      </a:pPr>
                      <a:r>
                        <a:rPr sz="1200" b="1" spc="-5" dirty="0">
                          <a:latin typeface="Arial"/>
                          <a:cs typeface="Arial"/>
                        </a:rPr>
                        <a:t>Continuous</a:t>
                      </a:r>
                      <a:r>
                        <a:rPr sz="1200" b="1" spc="20" dirty="0">
                          <a:latin typeface="Arial"/>
                          <a:cs typeface="Arial"/>
                        </a:rPr>
                        <a:t> </a:t>
                      </a:r>
                      <a:r>
                        <a:rPr sz="1200" b="1" spc="-5" dirty="0">
                          <a:latin typeface="Arial"/>
                          <a:cs typeface="Arial"/>
                        </a:rPr>
                        <a:t>Delivery</a:t>
                      </a:r>
                      <a:r>
                        <a:rPr sz="1200" b="1" spc="-15" dirty="0">
                          <a:latin typeface="Arial"/>
                          <a:cs typeface="Arial"/>
                        </a:rPr>
                        <a:t> </a:t>
                      </a:r>
                      <a:r>
                        <a:rPr sz="1200" b="1" spc="-5" dirty="0">
                          <a:latin typeface="Arial"/>
                          <a:cs typeface="Arial"/>
                        </a:rPr>
                        <a:t>(CD)</a:t>
                      </a:r>
                      <a:endParaRPr sz="1200">
                        <a:latin typeface="Arial"/>
                        <a:cs typeface="Arial"/>
                      </a:endParaRPr>
                    </a:p>
                  </a:txBody>
                  <a:tcPr marL="0" marR="0" marT="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tc>
                  <a:txBody>
                    <a:bodyPr/>
                    <a:lstStyle/>
                    <a:p>
                      <a:pPr>
                        <a:lnSpc>
                          <a:spcPct val="100000"/>
                        </a:lnSpc>
                        <a:spcBef>
                          <a:spcPts val="15"/>
                        </a:spcBef>
                      </a:pPr>
                      <a:endParaRPr sz="1800">
                        <a:latin typeface="Times New Roman"/>
                        <a:cs typeface="Times New Roman"/>
                      </a:endParaRPr>
                    </a:p>
                    <a:p>
                      <a:pPr marL="66675" marR="55880" algn="just">
                        <a:lnSpc>
                          <a:spcPct val="100000"/>
                        </a:lnSpc>
                        <a:spcBef>
                          <a:spcPts val="5"/>
                        </a:spcBef>
                      </a:pPr>
                      <a:r>
                        <a:rPr sz="1200" spc="-5" dirty="0">
                          <a:latin typeface="Arial MT"/>
                          <a:cs typeface="Arial MT"/>
                        </a:rPr>
                        <a:t>Continuous</a:t>
                      </a:r>
                      <a:r>
                        <a:rPr sz="1200" dirty="0">
                          <a:latin typeface="Arial MT"/>
                          <a:cs typeface="Arial MT"/>
                        </a:rPr>
                        <a:t> </a:t>
                      </a:r>
                      <a:r>
                        <a:rPr sz="1200" spc="-5" dirty="0">
                          <a:latin typeface="Arial MT"/>
                          <a:cs typeface="Arial MT"/>
                        </a:rPr>
                        <a:t>delivery</a:t>
                      </a:r>
                      <a:r>
                        <a:rPr sz="1200" dirty="0">
                          <a:latin typeface="Arial MT"/>
                          <a:cs typeface="Arial MT"/>
                        </a:rPr>
                        <a:t> </a:t>
                      </a:r>
                      <a:r>
                        <a:rPr sz="1200" spc="-5" dirty="0">
                          <a:latin typeface="Arial MT"/>
                          <a:cs typeface="Arial MT"/>
                        </a:rPr>
                        <a:t>works</a:t>
                      </a:r>
                      <a:r>
                        <a:rPr sz="1200" dirty="0">
                          <a:latin typeface="Arial MT"/>
                          <a:cs typeface="Arial MT"/>
                        </a:rPr>
                        <a:t> </a:t>
                      </a:r>
                      <a:r>
                        <a:rPr sz="1200" spc="-5" dirty="0">
                          <a:latin typeface="Arial MT"/>
                          <a:cs typeface="Arial MT"/>
                        </a:rPr>
                        <a:t>in</a:t>
                      </a:r>
                      <a:r>
                        <a:rPr sz="1200" dirty="0">
                          <a:latin typeface="Arial MT"/>
                          <a:cs typeface="Arial MT"/>
                        </a:rPr>
                        <a:t> </a:t>
                      </a:r>
                      <a:r>
                        <a:rPr sz="1200" spc="-5" dirty="0">
                          <a:latin typeface="Arial MT"/>
                          <a:cs typeface="Arial MT"/>
                        </a:rPr>
                        <a:t>conjunction</a:t>
                      </a:r>
                      <a:r>
                        <a:rPr sz="1200" dirty="0">
                          <a:latin typeface="Arial MT"/>
                          <a:cs typeface="Arial MT"/>
                        </a:rPr>
                        <a:t> </a:t>
                      </a:r>
                      <a:r>
                        <a:rPr sz="1200" spc="-5" dirty="0">
                          <a:latin typeface="Arial MT"/>
                          <a:cs typeface="Arial MT"/>
                        </a:rPr>
                        <a:t>with</a:t>
                      </a:r>
                      <a:r>
                        <a:rPr sz="1200" dirty="0">
                          <a:latin typeface="Arial MT"/>
                          <a:cs typeface="Arial MT"/>
                        </a:rPr>
                        <a:t> </a:t>
                      </a:r>
                      <a:r>
                        <a:rPr sz="1200" spc="-5" dirty="0">
                          <a:latin typeface="Arial MT"/>
                          <a:cs typeface="Arial MT"/>
                        </a:rPr>
                        <a:t>continuous</a:t>
                      </a:r>
                      <a:r>
                        <a:rPr sz="1200" dirty="0">
                          <a:latin typeface="Arial MT"/>
                          <a:cs typeface="Arial MT"/>
                        </a:rPr>
                        <a:t> </a:t>
                      </a:r>
                      <a:r>
                        <a:rPr sz="1200" spc="-5" dirty="0">
                          <a:latin typeface="Arial MT"/>
                          <a:cs typeface="Arial MT"/>
                        </a:rPr>
                        <a:t>integration</a:t>
                      </a:r>
                      <a:r>
                        <a:rPr sz="1200" dirty="0">
                          <a:latin typeface="Arial MT"/>
                          <a:cs typeface="Arial MT"/>
                        </a:rPr>
                        <a:t> </a:t>
                      </a:r>
                      <a:r>
                        <a:rPr sz="1200" spc="-10" dirty="0">
                          <a:latin typeface="Arial MT"/>
                          <a:cs typeface="Arial MT"/>
                        </a:rPr>
                        <a:t>to </a:t>
                      </a:r>
                      <a:r>
                        <a:rPr sz="1200" spc="-5" dirty="0">
                          <a:latin typeface="Arial MT"/>
                          <a:cs typeface="Arial MT"/>
                        </a:rPr>
                        <a:t> automate</a:t>
                      </a:r>
                      <a:r>
                        <a:rPr sz="1200" dirty="0">
                          <a:latin typeface="Arial MT"/>
                          <a:cs typeface="Arial MT"/>
                        </a:rPr>
                        <a:t> </a:t>
                      </a:r>
                      <a:r>
                        <a:rPr sz="1200" spc="-10" dirty="0">
                          <a:latin typeface="Arial MT"/>
                          <a:cs typeface="Arial MT"/>
                        </a:rPr>
                        <a:t>the</a:t>
                      </a:r>
                      <a:r>
                        <a:rPr sz="1200" spc="-5" dirty="0">
                          <a:latin typeface="Arial MT"/>
                          <a:cs typeface="Arial MT"/>
                        </a:rPr>
                        <a:t> infrastructure</a:t>
                      </a:r>
                      <a:r>
                        <a:rPr sz="1200" dirty="0">
                          <a:latin typeface="Arial MT"/>
                          <a:cs typeface="Arial MT"/>
                        </a:rPr>
                        <a:t> </a:t>
                      </a:r>
                      <a:r>
                        <a:rPr sz="1200" spc="-5" dirty="0">
                          <a:latin typeface="Arial MT"/>
                          <a:cs typeface="Arial MT"/>
                        </a:rPr>
                        <a:t>provisioning</a:t>
                      </a:r>
                      <a:r>
                        <a:rPr sz="1200" dirty="0">
                          <a:latin typeface="Arial MT"/>
                          <a:cs typeface="Arial MT"/>
                        </a:rPr>
                        <a:t> </a:t>
                      </a:r>
                      <a:r>
                        <a:rPr sz="1200" spc="-5" dirty="0">
                          <a:latin typeface="Arial MT"/>
                          <a:cs typeface="Arial MT"/>
                        </a:rPr>
                        <a:t>and</a:t>
                      </a:r>
                      <a:r>
                        <a:rPr sz="1200" dirty="0">
                          <a:latin typeface="Arial MT"/>
                          <a:cs typeface="Arial MT"/>
                        </a:rPr>
                        <a:t> </a:t>
                      </a:r>
                      <a:r>
                        <a:rPr sz="1200" spc="-10" dirty="0">
                          <a:latin typeface="Arial MT"/>
                          <a:cs typeface="Arial MT"/>
                        </a:rPr>
                        <a:t>application</a:t>
                      </a:r>
                      <a:r>
                        <a:rPr sz="1200" spc="-5" dirty="0">
                          <a:latin typeface="Arial MT"/>
                          <a:cs typeface="Arial MT"/>
                        </a:rPr>
                        <a:t> </a:t>
                      </a:r>
                      <a:r>
                        <a:rPr sz="1200" spc="-10" dirty="0">
                          <a:latin typeface="Arial MT"/>
                          <a:cs typeface="Arial MT"/>
                        </a:rPr>
                        <a:t>release</a:t>
                      </a:r>
                      <a:r>
                        <a:rPr sz="1200" spc="-5" dirty="0">
                          <a:latin typeface="Arial MT"/>
                          <a:cs typeface="Arial MT"/>
                        </a:rPr>
                        <a:t> process. </a:t>
                      </a:r>
                      <a:r>
                        <a:rPr sz="1200" spc="-320" dirty="0">
                          <a:latin typeface="Arial MT"/>
                          <a:cs typeface="Arial MT"/>
                        </a:rPr>
                        <a:t> </a:t>
                      </a:r>
                      <a:r>
                        <a:rPr sz="1200" dirty="0">
                          <a:latin typeface="Arial MT"/>
                          <a:cs typeface="Arial MT"/>
                        </a:rPr>
                        <a:t>They</a:t>
                      </a:r>
                      <a:r>
                        <a:rPr sz="1200" spc="-15" dirty="0">
                          <a:latin typeface="Arial MT"/>
                          <a:cs typeface="Arial MT"/>
                        </a:rPr>
                        <a:t> </a:t>
                      </a:r>
                      <a:r>
                        <a:rPr sz="1200" spc="-5" dirty="0">
                          <a:latin typeface="Arial MT"/>
                          <a:cs typeface="Arial MT"/>
                        </a:rPr>
                        <a:t>are</a:t>
                      </a:r>
                      <a:r>
                        <a:rPr sz="1200" spc="-10" dirty="0">
                          <a:latin typeface="Arial MT"/>
                          <a:cs typeface="Arial MT"/>
                        </a:rPr>
                        <a:t> </a:t>
                      </a:r>
                      <a:r>
                        <a:rPr sz="1200" spc="-5" dirty="0">
                          <a:latin typeface="Arial MT"/>
                          <a:cs typeface="Arial MT"/>
                        </a:rPr>
                        <a:t>commonly</a:t>
                      </a:r>
                      <a:r>
                        <a:rPr sz="1200" spc="-35" dirty="0">
                          <a:latin typeface="Arial MT"/>
                          <a:cs typeface="Arial MT"/>
                        </a:rPr>
                        <a:t> </a:t>
                      </a:r>
                      <a:r>
                        <a:rPr sz="1200" spc="-5" dirty="0">
                          <a:latin typeface="Arial MT"/>
                          <a:cs typeface="Arial MT"/>
                        </a:rPr>
                        <a:t>referred</a:t>
                      </a:r>
                      <a:r>
                        <a:rPr sz="1200" spc="-20" dirty="0">
                          <a:latin typeface="Arial MT"/>
                          <a:cs typeface="Arial MT"/>
                        </a:rPr>
                        <a:t> </a:t>
                      </a:r>
                      <a:r>
                        <a:rPr sz="1200" dirty="0">
                          <a:latin typeface="Arial MT"/>
                          <a:cs typeface="Arial MT"/>
                        </a:rPr>
                        <a:t>to</a:t>
                      </a:r>
                      <a:r>
                        <a:rPr sz="1200" spc="5" dirty="0">
                          <a:latin typeface="Arial MT"/>
                          <a:cs typeface="Arial MT"/>
                        </a:rPr>
                        <a:t> </a:t>
                      </a:r>
                      <a:r>
                        <a:rPr sz="1200" spc="-5" dirty="0">
                          <a:latin typeface="Arial MT"/>
                          <a:cs typeface="Arial MT"/>
                        </a:rPr>
                        <a:t>together</a:t>
                      </a:r>
                      <a:r>
                        <a:rPr sz="1200" spc="-35" dirty="0">
                          <a:latin typeface="Arial MT"/>
                          <a:cs typeface="Arial MT"/>
                        </a:rPr>
                        <a:t> </a:t>
                      </a:r>
                      <a:r>
                        <a:rPr sz="1200" spc="-5" dirty="0">
                          <a:latin typeface="Arial MT"/>
                          <a:cs typeface="Arial MT"/>
                        </a:rPr>
                        <a:t>as</a:t>
                      </a:r>
                      <a:r>
                        <a:rPr sz="1200" dirty="0">
                          <a:latin typeface="Arial MT"/>
                          <a:cs typeface="Arial MT"/>
                        </a:rPr>
                        <a:t> </a:t>
                      </a:r>
                      <a:r>
                        <a:rPr sz="1200" u="sng" spc="-5" dirty="0">
                          <a:solidFill>
                            <a:srgbClr val="0000FF"/>
                          </a:solidFill>
                          <a:uFill>
                            <a:solidFill>
                              <a:srgbClr val="0000FF"/>
                            </a:solidFill>
                          </a:uFill>
                          <a:latin typeface="Arial MT"/>
                          <a:cs typeface="Arial MT"/>
                          <a:hlinkClick r:id="rId2"/>
                        </a:rPr>
                        <a:t>CI/CD</a:t>
                      </a:r>
                      <a:r>
                        <a:rPr sz="1200" spc="-5" dirty="0">
                          <a:latin typeface="Arial MT"/>
                          <a:cs typeface="Arial MT"/>
                        </a:rPr>
                        <a:t>.</a:t>
                      </a:r>
                      <a:endParaRPr sz="1200">
                        <a:latin typeface="Arial MT"/>
                        <a:cs typeface="Arial MT"/>
                      </a:endParaRPr>
                    </a:p>
                  </a:txBody>
                  <a:tcPr marL="0" marR="0" marT="1905"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extLst>
                  <a:ext uri="{0D108BD9-81ED-4DB2-BD59-A6C34878D82A}">
                    <a16:rowId xmlns:a16="http://schemas.microsoft.com/office/drawing/2014/main" val="10004"/>
                  </a:ext>
                </a:extLst>
              </a:tr>
              <a:tr h="1086459">
                <a:tc>
                  <a:txBody>
                    <a:bodyPr/>
                    <a:lstStyle/>
                    <a:p>
                      <a:pPr>
                        <a:lnSpc>
                          <a:spcPct val="100000"/>
                        </a:lnSpc>
                      </a:pPr>
                      <a:endParaRPr sz="1300">
                        <a:latin typeface="Times New Roman"/>
                        <a:cs typeface="Times New Roman"/>
                      </a:endParaRPr>
                    </a:p>
                    <a:p>
                      <a:pPr>
                        <a:lnSpc>
                          <a:spcPct val="100000"/>
                        </a:lnSpc>
                        <a:spcBef>
                          <a:spcPts val="20"/>
                        </a:spcBef>
                      </a:pPr>
                      <a:endParaRPr sz="1750">
                        <a:latin typeface="Times New Roman"/>
                        <a:cs typeface="Times New Roman"/>
                      </a:endParaRPr>
                    </a:p>
                    <a:p>
                      <a:pPr marL="66040">
                        <a:lnSpc>
                          <a:spcPct val="100000"/>
                        </a:lnSpc>
                        <a:spcBef>
                          <a:spcPts val="5"/>
                        </a:spcBef>
                      </a:pPr>
                      <a:r>
                        <a:rPr sz="1200" b="1" dirty="0">
                          <a:latin typeface="Arial"/>
                          <a:cs typeface="Arial"/>
                        </a:rPr>
                        <a:t>Shift</a:t>
                      </a:r>
                      <a:r>
                        <a:rPr sz="1200" b="1" spc="-40" dirty="0">
                          <a:latin typeface="Arial"/>
                          <a:cs typeface="Arial"/>
                        </a:rPr>
                        <a:t> </a:t>
                      </a:r>
                      <a:r>
                        <a:rPr sz="1200" b="1" dirty="0">
                          <a:latin typeface="Arial"/>
                          <a:cs typeface="Arial"/>
                        </a:rPr>
                        <a:t>left</a:t>
                      </a:r>
                      <a:endParaRPr sz="1200">
                        <a:latin typeface="Arial"/>
                        <a:cs typeface="Arial"/>
                      </a:endParaRPr>
                    </a:p>
                  </a:txBody>
                  <a:tcPr marL="0" marR="0" marT="0"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tc>
                  <a:txBody>
                    <a:bodyPr/>
                    <a:lstStyle/>
                    <a:p>
                      <a:pPr>
                        <a:lnSpc>
                          <a:spcPct val="100000"/>
                        </a:lnSpc>
                        <a:spcBef>
                          <a:spcPts val="15"/>
                        </a:spcBef>
                      </a:pPr>
                      <a:endParaRPr sz="1800">
                        <a:latin typeface="Times New Roman"/>
                        <a:cs typeface="Times New Roman"/>
                      </a:endParaRPr>
                    </a:p>
                    <a:p>
                      <a:pPr marL="66675" marR="56515" algn="just">
                        <a:lnSpc>
                          <a:spcPct val="100000"/>
                        </a:lnSpc>
                        <a:spcBef>
                          <a:spcPts val="5"/>
                        </a:spcBef>
                      </a:pPr>
                      <a:r>
                        <a:rPr sz="1200" dirty="0">
                          <a:latin typeface="Arial MT"/>
                          <a:cs typeface="Arial MT"/>
                        </a:rPr>
                        <a:t>A term for </a:t>
                      </a:r>
                      <a:r>
                        <a:rPr sz="1200" spc="-5" dirty="0">
                          <a:latin typeface="Arial MT"/>
                          <a:cs typeface="Arial MT"/>
                        </a:rPr>
                        <a:t>shifting</a:t>
                      </a:r>
                      <a:r>
                        <a:rPr sz="1200" dirty="0">
                          <a:latin typeface="Arial MT"/>
                          <a:cs typeface="Arial MT"/>
                        </a:rPr>
                        <a:t> </a:t>
                      </a:r>
                      <a:r>
                        <a:rPr sz="1200" spc="-5" dirty="0">
                          <a:latin typeface="Arial MT"/>
                          <a:cs typeface="Arial MT"/>
                        </a:rPr>
                        <a:t>security and</a:t>
                      </a:r>
                      <a:r>
                        <a:rPr sz="1200" dirty="0">
                          <a:latin typeface="Arial MT"/>
                          <a:cs typeface="Arial MT"/>
                        </a:rPr>
                        <a:t> </a:t>
                      </a:r>
                      <a:r>
                        <a:rPr sz="1200" spc="-5" dirty="0">
                          <a:latin typeface="Arial MT"/>
                          <a:cs typeface="Arial MT"/>
                        </a:rPr>
                        <a:t>testing</a:t>
                      </a:r>
                      <a:r>
                        <a:rPr sz="1200" dirty="0">
                          <a:latin typeface="Arial MT"/>
                          <a:cs typeface="Arial MT"/>
                        </a:rPr>
                        <a:t> </a:t>
                      </a:r>
                      <a:r>
                        <a:rPr sz="1200" spc="-5" dirty="0">
                          <a:latin typeface="Arial MT"/>
                          <a:cs typeface="Arial MT"/>
                        </a:rPr>
                        <a:t>much earlier</a:t>
                      </a:r>
                      <a:r>
                        <a:rPr sz="1200" dirty="0">
                          <a:latin typeface="Arial MT"/>
                          <a:cs typeface="Arial MT"/>
                        </a:rPr>
                        <a:t> </a:t>
                      </a:r>
                      <a:r>
                        <a:rPr sz="1200" spc="-10" dirty="0">
                          <a:latin typeface="Arial MT"/>
                          <a:cs typeface="Arial MT"/>
                        </a:rPr>
                        <a:t>in</a:t>
                      </a:r>
                      <a:r>
                        <a:rPr sz="1200" spc="-5" dirty="0">
                          <a:latin typeface="Arial MT"/>
                          <a:cs typeface="Arial MT"/>
                        </a:rPr>
                        <a:t> </a:t>
                      </a:r>
                      <a:r>
                        <a:rPr sz="1200" spc="-10" dirty="0">
                          <a:latin typeface="Arial MT"/>
                          <a:cs typeface="Arial MT"/>
                        </a:rPr>
                        <a:t>the</a:t>
                      </a:r>
                      <a:r>
                        <a:rPr sz="1200" spc="-5" dirty="0">
                          <a:latin typeface="Arial MT"/>
                          <a:cs typeface="Arial MT"/>
                        </a:rPr>
                        <a:t> development </a:t>
                      </a:r>
                      <a:r>
                        <a:rPr sz="1200" dirty="0">
                          <a:latin typeface="Arial MT"/>
                          <a:cs typeface="Arial MT"/>
                        </a:rPr>
                        <a:t> </a:t>
                      </a:r>
                      <a:r>
                        <a:rPr sz="1200" spc="-5" dirty="0">
                          <a:latin typeface="Arial MT"/>
                          <a:cs typeface="Arial MT"/>
                        </a:rPr>
                        <a:t>process. </a:t>
                      </a:r>
                      <a:r>
                        <a:rPr sz="1200" spc="-10" dirty="0">
                          <a:latin typeface="Arial MT"/>
                          <a:cs typeface="Arial MT"/>
                        </a:rPr>
                        <a:t>Doing </a:t>
                      </a:r>
                      <a:r>
                        <a:rPr sz="1200" spc="-5" dirty="0">
                          <a:latin typeface="Arial MT"/>
                          <a:cs typeface="Arial MT"/>
                        </a:rPr>
                        <a:t>this </a:t>
                      </a:r>
                      <a:r>
                        <a:rPr sz="1200" spc="-10" dirty="0">
                          <a:latin typeface="Arial MT"/>
                          <a:cs typeface="Arial MT"/>
                        </a:rPr>
                        <a:t>can help speed up development while </a:t>
                      </a:r>
                      <a:r>
                        <a:rPr sz="1200" spc="-5" dirty="0">
                          <a:latin typeface="Arial MT"/>
                          <a:cs typeface="Arial MT"/>
                        </a:rPr>
                        <a:t>simultaneously </a:t>
                      </a:r>
                      <a:r>
                        <a:rPr sz="1200" dirty="0">
                          <a:latin typeface="Arial MT"/>
                          <a:cs typeface="Arial MT"/>
                        </a:rPr>
                        <a:t> </a:t>
                      </a:r>
                      <a:r>
                        <a:rPr sz="1200" spc="-5" dirty="0">
                          <a:latin typeface="Arial MT"/>
                          <a:cs typeface="Arial MT"/>
                        </a:rPr>
                        <a:t>improving</a:t>
                      </a:r>
                      <a:r>
                        <a:rPr sz="1200" spc="-30" dirty="0">
                          <a:latin typeface="Arial MT"/>
                          <a:cs typeface="Arial MT"/>
                        </a:rPr>
                        <a:t> </a:t>
                      </a:r>
                      <a:r>
                        <a:rPr sz="1200" spc="-5" dirty="0">
                          <a:latin typeface="Arial MT"/>
                          <a:cs typeface="Arial MT"/>
                        </a:rPr>
                        <a:t>code</a:t>
                      </a:r>
                      <a:r>
                        <a:rPr sz="1200" spc="-15" dirty="0">
                          <a:latin typeface="Arial MT"/>
                          <a:cs typeface="Arial MT"/>
                        </a:rPr>
                        <a:t> </a:t>
                      </a:r>
                      <a:r>
                        <a:rPr sz="1200" spc="-5" dirty="0">
                          <a:latin typeface="Arial MT"/>
                          <a:cs typeface="Arial MT"/>
                        </a:rPr>
                        <a:t>quality.</a:t>
                      </a:r>
                      <a:endParaRPr sz="1200">
                        <a:latin typeface="Arial MT"/>
                        <a:cs typeface="Arial MT"/>
                      </a:endParaRPr>
                    </a:p>
                  </a:txBody>
                  <a:tcPr marL="0" marR="0" marT="1905" marB="0">
                    <a:lnL w="9525">
                      <a:solidFill>
                        <a:srgbClr val="EDE7FC"/>
                      </a:solidFill>
                      <a:prstDash val="solid"/>
                    </a:lnL>
                    <a:lnR w="9525">
                      <a:solidFill>
                        <a:srgbClr val="EDE7FC"/>
                      </a:solidFill>
                      <a:prstDash val="solid"/>
                    </a:lnR>
                    <a:lnT w="9525">
                      <a:solidFill>
                        <a:srgbClr val="EDE7FC"/>
                      </a:solidFill>
                      <a:prstDash val="solid"/>
                    </a:lnT>
                    <a:lnB w="9525">
                      <a:solidFill>
                        <a:srgbClr val="EDE7FC"/>
                      </a:solidFill>
                      <a:prstDash val="solid"/>
                    </a:lnB>
                  </a:tcPr>
                </a:tc>
                <a:extLst>
                  <a:ext uri="{0D108BD9-81ED-4DB2-BD59-A6C34878D82A}">
                    <a16:rowId xmlns:a16="http://schemas.microsoft.com/office/drawing/2014/main" val="10005"/>
                  </a:ext>
                </a:extLst>
              </a:tr>
            </a:tbl>
          </a:graphicData>
        </a:graphic>
      </p:graphicFrame>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50365"/>
            <a:ext cx="8119109" cy="4208780"/>
          </a:xfrm>
          <a:prstGeom prst="rect">
            <a:avLst/>
          </a:prstGeom>
        </p:spPr>
        <p:txBody>
          <a:bodyPr vert="horz" wrap="square" lIns="0" tIns="7620" rIns="0" bIns="0" rtlCol="0">
            <a:spAutoFit/>
          </a:bodyPr>
          <a:lstStyle/>
          <a:p>
            <a:pPr marL="363220" marR="6350" indent="-351155" algn="just">
              <a:lnSpc>
                <a:spcPct val="101099"/>
              </a:lnSpc>
              <a:spcBef>
                <a:spcPts val="60"/>
              </a:spcBef>
              <a:buSzPct val="59375"/>
              <a:buChar char="•"/>
              <a:tabLst>
                <a:tab pos="363855" algn="l"/>
              </a:tabLst>
            </a:pPr>
            <a:r>
              <a:rPr sz="3200" spc="-5" dirty="0">
                <a:latin typeface="Calibri"/>
                <a:cs typeface="Calibri"/>
              </a:rPr>
              <a:t>Collaboration</a:t>
            </a:r>
            <a:r>
              <a:rPr sz="3200" dirty="0">
                <a:latin typeface="Calibri"/>
                <a:cs typeface="Calibri"/>
              </a:rPr>
              <a:t> -</a:t>
            </a:r>
            <a:r>
              <a:rPr sz="3200" spc="5" dirty="0">
                <a:latin typeface="Calibri"/>
                <a:cs typeface="Calibri"/>
              </a:rPr>
              <a:t> </a:t>
            </a:r>
            <a:r>
              <a:rPr sz="2400" dirty="0">
                <a:latin typeface="Calibri"/>
                <a:cs typeface="Calibri"/>
              </a:rPr>
              <a:t>Adopting</a:t>
            </a:r>
            <a:r>
              <a:rPr sz="2400" spc="5" dirty="0">
                <a:latin typeface="Calibri"/>
                <a:cs typeface="Calibri"/>
              </a:rPr>
              <a:t> </a:t>
            </a:r>
            <a:r>
              <a:rPr sz="2400" dirty="0">
                <a:latin typeface="Calibri"/>
                <a:cs typeface="Calibri"/>
              </a:rPr>
              <a:t>a</a:t>
            </a:r>
            <a:r>
              <a:rPr sz="2400" spc="5" dirty="0">
                <a:latin typeface="Calibri"/>
                <a:cs typeface="Calibri"/>
              </a:rPr>
              <a:t> </a:t>
            </a:r>
            <a:r>
              <a:rPr sz="2400" spc="-5" dirty="0">
                <a:latin typeface="Calibri"/>
                <a:cs typeface="Calibri"/>
              </a:rPr>
              <a:t>DevOps</a:t>
            </a:r>
            <a:r>
              <a:rPr sz="2400" dirty="0">
                <a:latin typeface="Calibri"/>
                <a:cs typeface="Calibri"/>
              </a:rPr>
              <a:t> model</a:t>
            </a:r>
            <a:r>
              <a:rPr sz="2400" spc="5" dirty="0">
                <a:latin typeface="Calibri"/>
                <a:cs typeface="Calibri"/>
              </a:rPr>
              <a:t> </a:t>
            </a:r>
            <a:r>
              <a:rPr sz="2400" dirty="0">
                <a:latin typeface="Calibri"/>
                <a:cs typeface="Calibri"/>
              </a:rPr>
              <a:t>creates </a:t>
            </a:r>
            <a:r>
              <a:rPr sz="2400" spc="5" dirty="0">
                <a:latin typeface="Calibri"/>
                <a:cs typeface="Calibri"/>
              </a:rPr>
              <a:t> </a:t>
            </a:r>
            <a:r>
              <a:rPr sz="2400" spc="-5" dirty="0">
                <a:latin typeface="Calibri"/>
                <a:cs typeface="Calibri"/>
              </a:rPr>
              <a:t>alignment</a:t>
            </a:r>
            <a:r>
              <a:rPr sz="2400" spc="-25" dirty="0">
                <a:latin typeface="Calibri"/>
                <a:cs typeface="Calibri"/>
              </a:rPr>
              <a:t> </a:t>
            </a:r>
            <a:r>
              <a:rPr sz="2400" spc="-5" dirty="0">
                <a:latin typeface="Calibri"/>
                <a:cs typeface="Calibri"/>
              </a:rPr>
              <a:t>between</a:t>
            </a:r>
            <a:r>
              <a:rPr sz="2400" spc="10" dirty="0">
                <a:latin typeface="Calibri"/>
                <a:cs typeface="Calibri"/>
              </a:rPr>
              <a:t> </a:t>
            </a:r>
            <a:r>
              <a:rPr sz="2400" spc="-5" dirty="0">
                <a:latin typeface="Calibri"/>
                <a:cs typeface="Calibri"/>
              </a:rPr>
              <a:t>development</a:t>
            </a:r>
            <a:r>
              <a:rPr sz="2400" spc="10" dirty="0">
                <a:latin typeface="Calibri"/>
                <a:cs typeface="Calibri"/>
              </a:rPr>
              <a:t> </a:t>
            </a:r>
            <a:r>
              <a:rPr sz="2400" dirty="0">
                <a:latin typeface="Calibri"/>
                <a:cs typeface="Calibri"/>
              </a:rPr>
              <a:t>and</a:t>
            </a:r>
            <a:r>
              <a:rPr sz="2400" spc="-5" dirty="0">
                <a:latin typeface="Calibri"/>
                <a:cs typeface="Calibri"/>
              </a:rPr>
              <a:t> operations </a:t>
            </a:r>
            <a:r>
              <a:rPr sz="2400" dirty="0">
                <a:latin typeface="Calibri"/>
                <a:cs typeface="Calibri"/>
              </a:rPr>
              <a:t>teams</a:t>
            </a:r>
            <a:endParaRPr sz="2400">
              <a:latin typeface="Calibri"/>
              <a:cs typeface="Calibri"/>
            </a:endParaRPr>
          </a:p>
          <a:p>
            <a:pPr marL="363220" marR="5080" indent="-351155" algn="just">
              <a:lnSpc>
                <a:spcPct val="100400"/>
              </a:lnSpc>
              <a:spcBef>
                <a:spcPts val="545"/>
              </a:spcBef>
              <a:buSzPct val="59375"/>
              <a:buChar char="•"/>
              <a:tabLst>
                <a:tab pos="363855" algn="l"/>
              </a:tabLst>
            </a:pPr>
            <a:r>
              <a:rPr sz="3200" spc="-5" dirty="0">
                <a:latin typeface="Calibri"/>
                <a:cs typeface="Calibri"/>
              </a:rPr>
              <a:t>Fluid</a:t>
            </a:r>
            <a:r>
              <a:rPr sz="3200" dirty="0">
                <a:latin typeface="Calibri"/>
                <a:cs typeface="Calibri"/>
              </a:rPr>
              <a:t> responsiveness</a:t>
            </a:r>
            <a:r>
              <a:rPr sz="3200" spc="5" dirty="0">
                <a:latin typeface="Calibri"/>
                <a:cs typeface="Calibri"/>
              </a:rPr>
              <a:t> </a:t>
            </a:r>
            <a:r>
              <a:rPr sz="3200" dirty="0">
                <a:latin typeface="Calibri"/>
                <a:cs typeface="Calibri"/>
              </a:rPr>
              <a:t>-</a:t>
            </a:r>
            <a:r>
              <a:rPr sz="3200" spc="5" dirty="0">
                <a:latin typeface="Calibri"/>
                <a:cs typeface="Calibri"/>
              </a:rPr>
              <a:t> </a:t>
            </a:r>
            <a:r>
              <a:rPr sz="2400" dirty="0">
                <a:latin typeface="Calibri"/>
                <a:cs typeface="Calibri"/>
              </a:rPr>
              <a:t>More</a:t>
            </a:r>
            <a:r>
              <a:rPr sz="2400" spc="5" dirty="0">
                <a:latin typeface="Calibri"/>
                <a:cs typeface="Calibri"/>
              </a:rPr>
              <a:t> </a:t>
            </a:r>
            <a:r>
              <a:rPr sz="2400" spc="-5" dirty="0">
                <a:latin typeface="Calibri"/>
                <a:cs typeface="Calibri"/>
              </a:rPr>
              <a:t>collaboration</a:t>
            </a:r>
            <a:r>
              <a:rPr sz="2400" dirty="0">
                <a:latin typeface="Calibri"/>
                <a:cs typeface="Calibri"/>
              </a:rPr>
              <a:t> leads</a:t>
            </a:r>
            <a:r>
              <a:rPr sz="2400" spc="5" dirty="0">
                <a:latin typeface="Calibri"/>
                <a:cs typeface="Calibri"/>
              </a:rPr>
              <a:t> </a:t>
            </a:r>
            <a:r>
              <a:rPr sz="2400" dirty="0">
                <a:latin typeface="Calibri"/>
                <a:cs typeface="Calibri"/>
              </a:rPr>
              <a:t>to </a:t>
            </a:r>
            <a:r>
              <a:rPr sz="2400" spc="5" dirty="0">
                <a:latin typeface="Calibri"/>
                <a:cs typeface="Calibri"/>
              </a:rPr>
              <a:t> </a:t>
            </a:r>
            <a:r>
              <a:rPr sz="2400" dirty="0">
                <a:latin typeface="Calibri"/>
                <a:cs typeface="Calibri"/>
              </a:rPr>
              <a:t>real-time</a:t>
            </a:r>
            <a:r>
              <a:rPr sz="2400" spc="5" dirty="0">
                <a:latin typeface="Calibri"/>
                <a:cs typeface="Calibri"/>
              </a:rPr>
              <a:t> </a:t>
            </a:r>
            <a:r>
              <a:rPr sz="2400" spc="-5" dirty="0">
                <a:latin typeface="Calibri"/>
                <a:cs typeface="Calibri"/>
              </a:rPr>
              <a:t>feedback</a:t>
            </a:r>
            <a:r>
              <a:rPr sz="2400" dirty="0">
                <a:latin typeface="Calibri"/>
                <a:cs typeface="Calibri"/>
              </a:rPr>
              <a:t> </a:t>
            </a:r>
            <a:r>
              <a:rPr sz="2400" spc="-5" dirty="0">
                <a:latin typeface="Calibri"/>
                <a:cs typeface="Calibri"/>
              </a:rPr>
              <a:t>and</a:t>
            </a:r>
            <a:r>
              <a:rPr sz="2400" dirty="0">
                <a:latin typeface="Calibri"/>
                <a:cs typeface="Calibri"/>
              </a:rPr>
              <a:t> greater</a:t>
            </a:r>
            <a:r>
              <a:rPr sz="2400" spc="5" dirty="0">
                <a:latin typeface="Calibri"/>
                <a:cs typeface="Calibri"/>
              </a:rPr>
              <a:t> </a:t>
            </a:r>
            <a:r>
              <a:rPr sz="2400" dirty="0">
                <a:latin typeface="Calibri"/>
                <a:cs typeface="Calibri"/>
              </a:rPr>
              <a:t>efficiency;</a:t>
            </a:r>
            <a:r>
              <a:rPr sz="2400" spc="5" dirty="0">
                <a:latin typeface="Calibri"/>
                <a:cs typeface="Calibri"/>
              </a:rPr>
              <a:t> </a:t>
            </a:r>
            <a:r>
              <a:rPr sz="2400" spc="-5" dirty="0">
                <a:latin typeface="Calibri"/>
                <a:cs typeface="Calibri"/>
              </a:rPr>
              <a:t>changes</a:t>
            </a:r>
            <a:r>
              <a:rPr sz="2400" dirty="0">
                <a:latin typeface="Calibri"/>
                <a:cs typeface="Calibri"/>
              </a:rPr>
              <a:t> and </a:t>
            </a:r>
            <a:r>
              <a:rPr sz="2400" spc="5" dirty="0">
                <a:latin typeface="Calibri"/>
                <a:cs typeface="Calibri"/>
              </a:rPr>
              <a:t> </a:t>
            </a:r>
            <a:r>
              <a:rPr sz="2400" dirty="0">
                <a:latin typeface="Calibri"/>
                <a:cs typeface="Calibri"/>
              </a:rPr>
              <a:t>improvements can </a:t>
            </a:r>
            <a:r>
              <a:rPr sz="2400" spc="-5" dirty="0">
                <a:latin typeface="Calibri"/>
                <a:cs typeface="Calibri"/>
              </a:rPr>
              <a:t>be implemented quicker and guesswork </a:t>
            </a:r>
            <a:r>
              <a:rPr sz="2400" spc="-15" dirty="0">
                <a:latin typeface="Calibri"/>
                <a:cs typeface="Calibri"/>
              </a:rPr>
              <a:t>is </a:t>
            </a:r>
            <a:r>
              <a:rPr sz="2400" spc="-10" dirty="0">
                <a:latin typeface="Calibri"/>
                <a:cs typeface="Calibri"/>
              </a:rPr>
              <a:t> </a:t>
            </a:r>
            <a:r>
              <a:rPr sz="2400" dirty="0">
                <a:latin typeface="Calibri"/>
                <a:cs typeface="Calibri"/>
              </a:rPr>
              <a:t>removed</a:t>
            </a:r>
            <a:endParaRPr sz="2400">
              <a:latin typeface="Calibri"/>
              <a:cs typeface="Calibri"/>
            </a:endParaRPr>
          </a:p>
          <a:p>
            <a:pPr marL="363220" marR="5080" indent="-351155" algn="just">
              <a:lnSpc>
                <a:spcPct val="100400"/>
              </a:lnSpc>
              <a:spcBef>
                <a:spcPts val="540"/>
              </a:spcBef>
              <a:buSzPct val="59375"/>
              <a:buChar char="•"/>
              <a:tabLst>
                <a:tab pos="363855" algn="l"/>
              </a:tabLst>
            </a:pPr>
            <a:r>
              <a:rPr sz="3200" spc="-5" dirty="0">
                <a:latin typeface="Calibri"/>
                <a:cs typeface="Calibri"/>
              </a:rPr>
              <a:t>Shorter cycle time </a:t>
            </a:r>
            <a:r>
              <a:rPr sz="3200" dirty="0">
                <a:latin typeface="Calibri"/>
                <a:cs typeface="Calibri"/>
              </a:rPr>
              <a:t>- </a:t>
            </a:r>
            <a:r>
              <a:rPr sz="2400" spc="-5" dirty="0">
                <a:latin typeface="Calibri"/>
                <a:cs typeface="Calibri"/>
              </a:rPr>
              <a:t>Improved </a:t>
            </a:r>
            <a:r>
              <a:rPr sz="2400" dirty="0">
                <a:latin typeface="Calibri"/>
                <a:cs typeface="Calibri"/>
              </a:rPr>
              <a:t>efficiency and </a:t>
            </a:r>
            <a:r>
              <a:rPr sz="2400" spc="-5" dirty="0">
                <a:latin typeface="Calibri"/>
                <a:cs typeface="Calibri"/>
              </a:rPr>
              <a:t>frequent </a:t>
            </a:r>
            <a:r>
              <a:rPr sz="2400" dirty="0">
                <a:latin typeface="Calibri"/>
                <a:cs typeface="Calibri"/>
              </a:rPr>
              <a:t> </a:t>
            </a:r>
            <a:r>
              <a:rPr sz="2400" spc="-5" dirty="0">
                <a:latin typeface="Calibri"/>
                <a:cs typeface="Calibri"/>
              </a:rPr>
              <a:t>communication</a:t>
            </a:r>
            <a:r>
              <a:rPr sz="2400" dirty="0">
                <a:latin typeface="Calibri"/>
                <a:cs typeface="Calibri"/>
              </a:rPr>
              <a:t> </a:t>
            </a:r>
            <a:r>
              <a:rPr sz="2400" spc="-5" dirty="0">
                <a:latin typeface="Calibri"/>
                <a:cs typeface="Calibri"/>
              </a:rPr>
              <a:t>between</a:t>
            </a:r>
            <a:r>
              <a:rPr sz="2400" dirty="0">
                <a:latin typeface="Calibri"/>
                <a:cs typeface="Calibri"/>
              </a:rPr>
              <a:t> teams</a:t>
            </a:r>
            <a:r>
              <a:rPr sz="2400" spc="5" dirty="0">
                <a:latin typeface="Calibri"/>
                <a:cs typeface="Calibri"/>
              </a:rPr>
              <a:t> </a:t>
            </a:r>
            <a:r>
              <a:rPr sz="2400" spc="-10" dirty="0">
                <a:latin typeface="Calibri"/>
                <a:cs typeface="Calibri"/>
              </a:rPr>
              <a:t>shortens</a:t>
            </a:r>
            <a:r>
              <a:rPr sz="2400" spc="-5" dirty="0">
                <a:latin typeface="Calibri"/>
                <a:cs typeface="Calibri"/>
              </a:rPr>
              <a:t> cycle</a:t>
            </a:r>
            <a:r>
              <a:rPr sz="2400" spc="530" dirty="0">
                <a:latin typeface="Calibri"/>
                <a:cs typeface="Calibri"/>
              </a:rPr>
              <a:t> </a:t>
            </a:r>
            <a:r>
              <a:rPr sz="2400" spc="-5" dirty="0">
                <a:latin typeface="Calibri"/>
                <a:cs typeface="Calibri"/>
              </a:rPr>
              <a:t>time;</a:t>
            </a:r>
            <a:r>
              <a:rPr sz="2400" spc="535" dirty="0">
                <a:latin typeface="Calibri"/>
                <a:cs typeface="Calibri"/>
              </a:rPr>
              <a:t> </a:t>
            </a:r>
            <a:r>
              <a:rPr sz="2400" spc="-5" dirty="0">
                <a:latin typeface="Calibri"/>
                <a:cs typeface="Calibri"/>
              </a:rPr>
              <a:t>new </a:t>
            </a:r>
            <a:r>
              <a:rPr sz="2400" dirty="0">
                <a:latin typeface="Calibri"/>
                <a:cs typeface="Calibri"/>
              </a:rPr>
              <a:t> code can </a:t>
            </a:r>
            <a:r>
              <a:rPr sz="2400" spc="-5" dirty="0">
                <a:latin typeface="Calibri"/>
                <a:cs typeface="Calibri"/>
              </a:rPr>
              <a:t>be </a:t>
            </a:r>
            <a:r>
              <a:rPr sz="2400" dirty="0">
                <a:latin typeface="Calibri"/>
                <a:cs typeface="Calibri"/>
              </a:rPr>
              <a:t>released </a:t>
            </a:r>
            <a:r>
              <a:rPr sz="2400" spc="-5" dirty="0">
                <a:latin typeface="Calibri"/>
                <a:cs typeface="Calibri"/>
              </a:rPr>
              <a:t>more </a:t>
            </a:r>
            <a:r>
              <a:rPr sz="2400" dirty="0">
                <a:latin typeface="Calibri"/>
                <a:cs typeface="Calibri"/>
              </a:rPr>
              <a:t>rapidly while </a:t>
            </a:r>
            <a:r>
              <a:rPr sz="2400" spc="-5" dirty="0">
                <a:latin typeface="Calibri"/>
                <a:cs typeface="Calibri"/>
              </a:rPr>
              <a:t>maintaining quality </a:t>
            </a:r>
            <a:r>
              <a:rPr sz="2400" dirty="0">
                <a:latin typeface="Calibri"/>
                <a:cs typeface="Calibri"/>
              </a:rPr>
              <a:t> and</a:t>
            </a:r>
            <a:r>
              <a:rPr sz="2400" spc="-10" dirty="0">
                <a:latin typeface="Calibri"/>
                <a:cs typeface="Calibri"/>
              </a:rPr>
              <a:t> </a:t>
            </a:r>
            <a:r>
              <a:rPr sz="2400" spc="-5" dirty="0">
                <a:latin typeface="Calibri"/>
                <a:cs typeface="Calibri"/>
              </a:rPr>
              <a:t>security.</a:t>
            </a:r>
            <a:endParaRPr sz="24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33</a:t>
            </a:fld>
            <a:endParaRPr dirty="0"/>
          </a:p>
        </p:txBody>
      </p:sp>
      <p:sp>
        <p:nvSpPr>
          <p:cNvPr id="3" name="object 3"/>
          <p:cNvSpPr txBox="1">
            <a:spLocks noGrp="1"/>
          </p:cNvSpPr>
          <p:nvPr>
            <p:ph type="title"/>
          </p:nvPr>
        </p:nvSpPr>
        <p:spPr>
          <a:xfrm>
            <a:off x="78739" y="0"/>
            <a:ext cx="4359910" cy="697230"/>
          </a:xfrm>
          <a:prstGeom prst="rect">
            <a:avLst/>
          </a:prstGeom>
        </p:spPr>
        <p:txBody>
          <a:bodyPr vert="horz" wrap="square" lIns="0" tIns="13335" rIns="0" bIns="0" rtlCol="0">
            <a:spAutoFit/>
          </a:bodyPr>
          <a:lstStyle/>
          <a:p>
            <a:pPr marL="12700">
              <a:lnSpc>
                <a:spcPct val="100000"/>
              </a:lnSpc>
              <a:spcBef>
                <a:spcPts val="105"/>
              </a:spcBef>
            </a:pPr>
            <a:r>
              <a:rPr dirty="0"/>
              <a:t>Benefits</a:t>
            </a:r>
            <a:r>
              <a:rPr spc="-55" dirty="0"/>
              <a:t> </a:t>
            </a:r>
            <a:r>
              <a:rPr dirty="0"/>
              <a:t>of</a:t>
            </a:r>
            <a:r>
              <a:rPr spc="-30" dirty="0"/>
              <a:t> </a:t>
            </a:r>
            <a:r>
              <a:rPr spc="-5" dirty="0"/>
              <a:t>DevOps</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2374214"/>
            <a:ext cx="7562215" cy="1002030"/>
          </a:xfrm>
          <a:prstGeom prst="rect">
            <a:avLst/>
          </a:prstGeom>
        </p:spPr>
        <p:txBody>
          <a:bodyPr vert="horz" wrap="square" lIns="0" tIns="13335" rIns="0" bIns="0" rtlCol="0">
            <a:spAutoFit/>
          </a:bodyPr>
          <a:lstStyle/>
          <a:p>
            <a:pPr marL="363220" marR="5080" indent="-351155">
              <a:lnSpc>
                <a:spcPct val="100000"/>
              </a:lnSpc>
              <a:spcBef>
                <a:spcPts val="105"/>
              </a:spcBef>
              <a:buSzPct val="59375"/>
              <a:buChar char="•"/>
              <a:tabLst>
                <a:tab pos="363220" algn="l"/>
                <a:tab pos="363855" algn="l"/>
              </a:tabLst>
            </a:pPr>
            <a:r>
              <a:rPr sz="3200" spc="-5" dirty="0">
                <a:latin typeface="Calibri"/>
                <a:cs typeface="Calibri"/>
              </a:rPr>
              <a:t>Case study </a:t>
            </a:r>
            <a:r>
              <a:rPr sz="3200" dirty="0">
                <a:latin typeface="Calibri"/>
                <a:cs typeface="Calibri"/>
              </a:rPr>
              <a:t>to </a:t>
            </a:r>
            <a:r>
              <a:rPr sz="3200" spc="-5" dirty="0">
                <a:latin typeface="Calibri"/>
                <a:cs typeface="Calibri"/>
              </a:rPr>
              <a:t>find </a:t>
            </a:r>
            <a:r>
              <a:rPr sz="3200" dirty="0">
                <a:latin typeface="Calibri"/>
                <a:cs typeface="Calibri"/>
              </a:rPr>
              <a:t>the comparison </a:t>
            </a:r>
            <a:r>
              <a:rPr sz="3200" spc="-5" dirty="0">
                <a:latin typeface="Calibri"/>
                <a:cs typeface="Calibri"/>
              </a:rPr>
              <a:t>between </a:t>
            </a:r>
            <a:r>
              <a:rPr sz="3200" spc="-710" dirty="0">
                <a:latin typeface="Calibri"/>
                <a:cs typeface="Calibri"/>
              </a:rPr>
              <a:t> </a:t>
            </a:r>
            <a:r>
              <a:rPr sz="3200" spc="-5" dirty="0">
                <a:latin typeface="Calibri"/>
                <a:cs typeface="Calibri"/>
              </a:rPr>
              <a:t>Agile, Scrum, </a:t>
            </a:r>
            <a:r>
              <a:rPr sz="3200" dirty="0">
                <a:latin typeface="Calibri"/>
                <a:cs typeface="Calibri"/>
              </a:rPr>
              <a:t>Kanban</a:t>
            </a:r>
            <a:r>
              <a:rPr sz="3200" spc="10" dirty="0">
                <a:latin typeface="Calibri"/>
                <a:cs typeface="Calibri"/>
              </a:rPr>
              <a:t> </a:t>
            </a:r>
            <a:r>
              <a:rPr sz="3200" dirty="0">
                <a:latin typeface="Calibri"/>
                <a:cs typeface="Calibri"/>
              </a:rPr>
              <a:t>and</a:t>
            </a:r>
            <a:r>
              <a:rPr sz="3200" spc="10" dirty="0">
                <a:latin typeface="Calibri"/>
                <a:cs typeface="Calibri"/>
              </a:rPr>
              <a:t> </a:t>
            </a:r>
            <a:r>
              <a:rPr sz="3200" spc="-5" dirty="0">
                <a:latin typeface="Calibri"/>
                <a:cs typeface="Calibri"/>
              </a:rPr>
              <a:t>DevOps.</a:t>
            </a:r>
            <a:endParaRPr sz="32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34</a:t>
            </a:fld>
            <a:endParaRPr dirty="0"/>
          </a:p>
        </p:txBody>
      </p:sp>
      <p:sp>
        <p:nvSpPr>
          <p:cNvPr id="3" name="object 3"/>
          <p:cNvSpPr txBox="1">
            <a:spLocks noGrp="1"/>
          </p:cNvSpPr>
          <p:nvPr>
            <p:ph type="title"/>
          </p:nvPr>
        </p:nvSpPr>
        <p:spPr>
          <a:xfrm>
            <a:off x="78739" y="0"/>
            <a:ext cx="2978785" cy="697230"/>
          </a:xfrm>
          <a:prstGeom prst="rect">
            <a:avLst/>
          </a:prstGeom>
        </p:spPr>
        <p:txBody>
          <a:bodyPr vert="horz" wrap="square" lIns="0" tIns="13335" rIns="0" bIns="0" rtlCol="0">
            <a:spAutoFit/>
          </a:bodyPr>
          <a:lstStyle/>
          <a:p>
            <a:pPr marL="12700">
              <a:lnSpc>
                <a:spcPct val="100000"/>
              </a:lnSpc>
              <a:spcBef>
                <a:spcPts val="105"/>
              </a:spcBef>
            </a:pPr>
            <a:r>
              <a:rPr spc="-5" dirty="0"/>
              <a:t>Comparisons</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4819" y="1159509"/>
            <a:ext cx="8169275" cy="1779270"/>
          </a:xfrm>
          <a:prstGeom prst="rect">
            <a:avLst/>
          </a:prstGeom>
        </p:spPr>
        <p:txBody>
          <a:bodyPr vert="horz" wrap="square" lIns="0" tIns="13335" rIns="0" bIns="0" rtlCol="0">
            <a:spAutoFit/>
          </a:bodyPr>
          <a:lstStyle/>
          <a:p>
            <a:pPr marL="38100" marR="30480">
              <a:lnSpc>
                <a:spcPct val="100000"/>
              </a:lnSpc>
              <a:spcBef>
                <a:spcPts val="105"/>
              </a:spcBef>
              <a:buAutoNum type="arabicPlain"/>
              <a:tabLst>
                <a:tab pos="412115" algn="l"/>
              </a:tabLst>
            </a:pPr>
            <a:r>
              <a:rPr sz="2000" dirty="0">
                <a:latin typeface="Calibri"/>
                <a:cs typeface="Calibri"/>
              </a:rPr>
              <a:t>Rogers</a:t>
            </a:r>
            <a:r>
              <a:rPr sz="2000" spc="245" dirty="0">
                <a:latin typeface="Calibri"/>
                <a:cs typeface="Calibri"/>
              </a:rPr>
              <a:t> </a:t>
            </a:r>
            <a:r>
              <a:rPr sz="2000" spc="-5" dirty="0">
                <a:latin typeface="Calibri"/>
                <a:cs typeface="Calibri"/>
              </a:rPr>
              <a:t>Pressman,</a:t>
            </a:r>
            <a:r>
              <a:rPr sz="2000" spc="270" dirty="0">
                <a:latin typeface="Calibri"/>
                <a:cs typeface="Calibri"/>
              </a:rPr>
              <a:t> </a:t>
            </a:r>
            <a:r>
              <a:rPr sz="2000" spc="-5" dirty="0">
                <a:latin typeface="Calibri"/>
                <a:cs typeface="Calibri"/>
              </a:rPr>
              <a:t>“Software</a:t>
            </a:r>
            <a:r>
              <a:rPr sz="2000" spc="260" dirty="0">
                <a:latin typeface="Calibri"/>
                <a:cs typeface="Calibri"/>
              </a:rPr>
              <a:t> </a:t>
            </a:r>
            <a:r>
              <a:rPr sz="2000" dirty="0">
                <a:latin typeface="Calibri"/>
                <a:cs typeface="Calibri"/>
              </a:rPr>
              <a:t>Engineering-</a:t>
            </a:r>
            <a:r>
              <a:rPr sz="2000" spc="245" dirty="0">
                <a:latin typeface="Calibri"/>
                <a:cs typeface="Calibri"/>
              </a:rPr>
              <a:t> </a:t>
            </a:r>
            <a:r>
              <a:rPr sz="2000" dirty="0">
                <a:latin typeface="Calibri"/>
                <a:cs typeface="Calibri"/>
              </a:rPr>
              <a:t>A</a:t>
            </a:r>
            <a:r>
              <a:rPr sz="2000" spc="260" dirty="0">
                <a:latin typeface="Calibri"/>
                <a:cs typeface="Calibri"/>
              </a:rPr>
              <a:t> </a:t>
            </a:r>
            <a:r>
              <a:rPr sz="2000" dirty="0">
                <a:latin typeface="Calibri"/>
                <a:cs typeface="Calibri"/>
              </a:rPr>
              <a:t>Practitioner’s</a:t>
            </a:r>
            <a:r>
              <a:rPr sz="2000" spc="254" dirty="0">
                <a:latin typeface="Calibri"/>
                <a:cs typeface="Calibri"/>
              </a:rPr>
              <a:t> </a:t>
            </a:r>
            <a:r>
              <a:rPr sz="2000" spc="-5" dirty="0">
                <a:latin typeface="Calibri"/>
                <a:cs typeface="Calibri"/>
              </a:rPr>
              <a:t>Approach”,</a:t>
            </a:r>
            <a:r>
              <a:rPr sz="2000" spc="254" dirty="0">
                <a:latin typeface="Calibri"/>
                <a:cs typeface="Calibri"/>
              </a:rPr>
              <a:t> </a:t>
            </a:r>
            <a:r>
              <a:rPr sz="2000" spc="5" dirty="0">
                <a:latin typeface="Calibri"/>
                <a:cs typeface="Calibri"/>
              </a:rPr>
              <a:t>7</a:t>
            </a:r>
            <a:r>
              <a:rPr sz="1950" spc="7" baseline="25641" dirty="0">
                <a:latin typeface="Calibri"/>
                <a:cs typeface="Calibri"/>
              </a:rPr>
              <a:t>th </a:t>
            </a:r>
            <a:r>
              <a:rPr sz="1950" spc="-419" baseline="25641" dirty="0">
                <a:latin typeface="Calibri"/>
                <a:cs typeface="Calibri"/>
              </a:rPr>
              <a:t> </a:t>
            </a:r>
            <a:r>
              <a:rPr sz="2000" spc="-5" dirty="0">
                <a:latin typeface="Calibri"/>
                <a:cs typeface="Calibri"/>
              </a:rPr>
              <a:t>Edition,</a:t>
            </a:r>
            <a:r>
              <a:rPr sz="2000" spc="-15" dirty="0">
                <a:latin typeface="Calibri"/>
                <a:cs typeface="Calibri"/>
              </a:rPr>
              <a:t> </a:t>
            </a:r>
            <a:r>
              <a:rPr sz="2000" dirty="0">
                <a:latin typeface="Calibri"/>
                <a:cs typeface="Calibri"/>
              </a:rPr>
              <a:t>McGraw </a:t>
            </a:r>
            <a:r>
              <a:rPr sz="2000" spc="-5" dirty="0">
                <a:latin typeface="Calibri"/>
                <a:cs typeface="Calibri"/>
              </a:rPr>
              <a:t>Hill</a:t>
            </a:r>
            <a:r>
              <a:rPr sz="2000" spc="10" dirty="0">
                <a:latin typeface="Calibri"/>
                <a:cs typeface="Calibri"/>
              </a:rPr>
              <a:t> </a:t>
            </a:r>
            <a:r>
              <a:rPr sz="2000" spc="-5" dirty="0">
                <a:latin typeface="Calibri"/>
                <a:cs typeface="Calibri"/>
              </a:rPr>
              <a:t>Edition.</a:t>
            </a:r>
            <a:r>
              <a:rPr sz="2000" spc="-25" dirty="0">
                <a:latin typeface="Calibri"/>
                <a:cs typeface="Calibri"/>
              </a:rPr>
              <a:t> </a:t>
            </a:r>
            <a:r>
              <a:rPr sz="2000" dirty="0">
                <a:latin typeface="Calibri"/>
                <a:cs typeface="Calibri"/>
              </a:rPr>
              <a:t>Chapter 1-3</a:t>
            </a:r>
            <a:r>
              <a:rPr sz="2000" spc="-20" dirty="0">
                <a:latin typeface="Calibri"/>
                <a:cs typeface="Calibri"/>
              </a:rPr>
              <a:t> </a:t>
            </a:r>
            <a:r>
              <a:rPr sz="2000" spc="-5" dirty="0">
                <a:latin typeface="Calibri"/>
                <a:cs typeface="Calibri"/>
              </a:rPr>
              <a:t>from </a:t>
            </a:r>
            <a:r>
              <a:rPr sz="2000" dirty="0">
                <a:latin typeface="Calibri"/>
                <a:cs typeface="Calibri"/>
              </a:rPr>
              <a:t>page</a:t>
            </a:r>
            <a:r>
              <a:rPr sz="2000" spc="-15" dirty="0">
                <a:latin typeface="Calibri"/>
                <a:cs typeface="Calibri"/>
              </a:rPr>
              <a:t> </a:t>
            </a:r>
            <a:r>
              <a:rPr sz="2000" dirty="0">
                <a:latin typeface="Calibri"/>
                <a:cs typeface="Calibri"/>
              </a:rPr>
              <a:t>number</a:t>
            </a:r>
            <a:r>
              <a:rPr sz="2000" spc="-15" dirty="0">
                <a:latin typeface="Calibri"/>
                <a:cs typeface="Calibri"/>
              </a:rPr>
              <a:t> </a:t>
            </a:r>
            <a:r>
              <a:rPr sz="2000" dirty="0">
                <a:latin typeface="Calibri"/>
                <a:cs typeface="Calibri"/>
              </a:rPr>
              <a:t>1-65.</a:t>
            </a:r>
            <a:endParaRPr sz="2000">
              <a:latin typeface="Calibri"/>
              <a:cs typeface="Calibri"/>
            </a:endParaRPr>
          </a:p>
          <a:p>
            <a:pPr marL="379095" indent="-341630">
              <a:lnSpc>
                <a:spcPct val="100000"/>
              </a:lnSpc>
              <a:spcBef>
                <a:spcPts val="600"/>
              </a:spcBef>
              <a:buAutoNum type="arabicPlain"/>
              <a:tabLst>
                <a:tab pos="379730" algn="l"/>
              </a:tabLst>
            </a:pPr>
            <a:r>
              <a:rPr sz="2000" dirty="0">
                <a:latin typeface="Calibri"/>
                <a:cs typeface="Calibri"/>
              </a:rPr>
              <a:t>Scrum</a:t>
            </a:r>
            <a:r>
              <a:rPr sz="2000" spc="10" dirty="0">
                <a:latin typeface="Calibri"/>
                <a:cs typeface="Calibri"/>
              </a:rPr>
              <a:t> </a:t>
            </a:r>
            <a:r>
              <a:rPr sz="2000" dirty="0">
                <a:latin typeface="Calibri"/>
                <a:cs typeface="Calibri"/>
              </a:rPr>
              <a:t>-</a:t>
            </a:r>
            <a:r>
              <a:rPr sz="2000" spc="10" dirty="0">
                <a:latin typeface="Calibri"/>
                <a:cs typeface="Calibri"/>
              </a:rPr>
              <a:t> </a:t>
            </a:r>
            <a:r>
              <a:rPr sz="2000" spc="-5" dirty="0">
                <a:latin typeface="Calibri"/>
                <a:cs typeface="Calibri"/>
              </a:rPr>
              <a:t>https://aws.amazon.com/what-is/scrum/</a:t>
            </a:r>
            <a:endParaRPr sz="2000">
              <a:latin typeface="Calibri"/>
              <a:cs typeface="Calibri"/>
            </a:endParaRPr>
          </a:p>
          <a:p>
            <a:pPr marL="379095" indent="-341630">
              <a:lnSpc>
                <a:spcPct val="100000"/>
              </a:lnSpc>
              <a:spcBef>
                <a:spcPts val="600"/>
              </a:spcBef>
              <a:buAutoNum type="arabicPlain"/>
              <a:tabLst>
                <a:tab pos="379730" algn="l"/>
              </a:tabLst>
            </a:pPr>
            <a:r>
              <a:rPr sz="2000" dirty="0">
                <a:latin typeface="Calibri"/>
                <a:cs typeface="Calibri"/>
              </a:rPr>
              <a:t>Kanban</a:t>
            </a:r>
            <a:r>
              <a:rPr sz="2000" spc="-45" dirty="0">
                <a:latin typeface="Calibri"/>
                <a:cs typeface="Calibri"/>
              </a:rPr>
              <a:t> </a:t>
            </a:r>
            <a:r>
              <a:rPr sz="2000" dirty="0">
                <a:latin typeface="Calibri"/>
                <a:cs typeface="Calibri"/>
              </a:rPr>
              <a:t>-</a:t>
            </a:r>
            <a:r>
              <a:rPr sz="2000" spc="-35" dirty="0">
                <a:latin typeface="Calibri"/>
                <a:cs typeface="Calibri"/>
              </a:rPr>
              <a:t> </a:t>
            </a:r>
            <a:r>
              <a:rPr sz="2000" dirty="0">
                <a:latin typeface="Calibri"/>
                <a:cs typeface="Calibri"/>
              </a:rPr>
              <a:t>https://</a:t>
            </a:r>
            <a:r>
              <a:rPr sz="2000" dirty="0">
                <a:latin typeface="Calibri"/>
                <a:cs typeface="Calibri"/>
                <a:hlinkClick r:id="rId2"/>
              </a:rPr>
              <a:t>www.atlassian.com/agile/kanban</a:t>
            </a:r>
            <a:endParaRPr sz="2000">
              <a:latin typeface="Calibri"/>
              <a:cs typeface="Calibri"/>
            </a:endParaRPr>
          </a:p>
          <a:p>
            <a:pPr marL="379095" indent="-341630">
              <a:lnSpc>
                <a:spcPct val="100000"/>
              </a:lnSpc>
              <a:spcBef>
                <a:spcPts val="600"/>
              </a:spcBef>
              <a:buAutoNum type="arabicPlain"/>
              <a:tabLst>
                <a:tab pos="379730" algn="l"/>
              </a:tabLst>
            </a:pPr>
            <a:r>
              <a:rPr sz="2000" dirty="0">
                <a:latin typeface="Calibri"/>
                <a:cs typeface="Calibri"/>
              </a:rPr>
              <a:t>DevOps-</a:t>
            </a:r>
            <a:r>
              <a:rPr sz="2000" spc="10" dirty="0">
                <a:latin typeface="Calibri"/>
                <a:cs typeface="Calibri"/>
              </a:rPr>
              <a:t> </a:t>
            </a:r>
            <a:r>
              <a:rPr sz="2000" spc="-5" dirty="0">
                <a:latin typeface="Calibri"/>
                <a:cs typeface="Calibri"/>
              </a:rPr>
              <a:t>https://about.gitlab.com/topics/devops/</a:t>
            </a:r>
            <a:endParaRPr sz="20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35</a:t>
            </a:fld>
            <a:endParaRPr dirty="0"/>
          </a:p>
        </p:txBody>
      </p:sp>
      <p:sp>
        <p:nvSpPr>
          <p:cNvPr id="3" name="object 3"/>
          <p:cNvSpPr txBox="1">
            <a:spLocks noGrp="1"/>
          </p:cNvSpPr>
          <p:nvPr>
            <p:ph type="title"/>
          </p:nvPr>
        </p:nvSpPr>
        <p:spPr>
          <a:xfrm>
            <a:off x="78739" y="0"/>
            <a:ext cx="2559050" cy="697230"/>
          </a:xfrm>
          <a:prstGeom prst="rect">
            <a:avLst/>
          </a:prstGeom>
        </p:spPr>
        <p:txBody>
          <a:bodyPr vert="horz" wrap="square" lIns="0" tIns="13335" rIns="0" bIns="0" rtlCol="0">
            <a:spAutoFit/>
          </a:bodyPr>
          <a:lstStyle/>
          <a:p>
            <a:pPr marL="12700">
              <a:lnSpc>
                <a:spcPct val="100000"/>
              </a:lnSpc>
              <a:spcBef>
                <a:spcPts val="105"/>
              </a:spcBef>
            </a:pPr>
            <a:r>
              <a:rPr dirty="0"/>
              <a:t>References</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8500" y="979170"/>
            <a:ext cx="8540115" cy="4739005"/>
          </a:xfrm>
          <a:prstGeom prst="rect">
            <a:avLst/>
          </a:prstGeom>
        </p:spPr>
        <p:txBody>
          <a:bodyPr vert="horz" wrap="square" lIns="0" tIns="3810" rIns="0" bIns="0" rtlCol="0">
            <a:spAutoFit/>
          </a:bodyPr>
          <a:lstStyle/>
          <a:p>
            <a:pPr marL="363220" marR="5080" indent="-351155">
              <a:lnSpc>
                <a:spcPct val="101899"/>
              </a:lnSpc>
              <a:spcBef>
                <a:spcPts val="30"/>
              </a:spcBef>
              <a:buSzPct val="59375"/>
              <a:buChar char="•"/>
              <a:tabLst>
                <a:tab pos="363220" algn="l"/>
                <a:tab pos="363855" algn="l"/>
              </a:tabLst>
            </a:pPr>
            <a:r>
              <a:rPr sz="3200" dirty="0">
                <a:latin typeface="Calibri"/>
                <a:cs typeface="Calibri"/>
              </a:rPr>
              <a:t>Process</a:t>
            </a:r>
            <a:r>
              <a:rPr sz="3200" spc="260" dirty="0">
                <a:latin typeface="Calibri"/>
                <a:cs typeface="Calibri"/>
              </a:rPr>
              <a:t> </a:t>
            </a:r>
            <a:r>
              <a:rPr sz="3200" dirty="0">
                <a:latin typeface="Calibri"/>
                <a:cs typeface="Calibri"/>
              </a:rPr>
              <a:t>–</a:t>
            </a:r>
            <a:r>
              <a:rPr sz="3200" spc="275" dirty="0">
                <a:latin typeface="Calibri"/>
                <a:cs typeface="Calibri"/>
              </a:rPr>
              <a:t> </a:t>
            </a:r>
            <a:r>
              <a:rPr sz="2000" dirty="0">
                <a:latin typeface="Calibri"/>
                <a:cs typeface="Calibri"/>
              </a:rPr>
              <a:t>It's</a:t>
            </a:r>
            <a:r>
              <a:rPr sz="2000" spc="5" dirty="0">
                <a:latin typeface="Calibri"/>
                <a:cs typeface="Calibri"/>
              </a:rPr>
              <a:t> </a:t>
            </a:r>
            <a:r>
              <a:rPr sz="2000" dirty="0">
                <a:latin typeface="Calibri"/>
                <a:cs typeface="Calibri"/>
              </a:rPr>
              <a:t>essential</a:t>
            </a:r>
            <a:r>
              <a:rPr sz="2000" spc="5" dirty="0">
                <a:latin typeface="Calibri"/>
                <a:cs typeface="Calibri"/>
              </a:rPr>
              <a:t> </a:t>
            </a:r>
            <a:r>
              <a:rPr sz="2000" dirty="0">
                <a:latin typeface="Calibri"/>
                <a:cs typeface="Calibri"/>
              </a:rPr>
              <a:t>as it's </a:t>
            </a:r>
            <a:r>
              <a:rPr sz="2000" spc="-15" dirty="0">
                <a:latin typeface="Calibri"/>
                <a:cs typeface="Calibri"/>
              </a:rPr>
              <a:t>productive, </a:t>
            </a:r>
            <a:r>
              <a:rPr sz="2000" spc="-10" dirty="0">
                <a:latin typeface="Calibri"/>
                <a:cs typeface="Calibri"/>
              </a:rPr>
              <a:t>time-saving,</a:t>
            </a:r>
            <a:r>
              <a:rPr sz="2000" spc="-20" dirty="0">
                <a:latin typeface="Calibri"/>
                <a:cs typeface="Calibri"/>
              </a:rPr>
              <a:t> </a:t>
            </a:r>
            <a:r>
              <a:rPr sz="2000" spc="-10" dirty="0">
                <a:latin typeface="Calibri"/>
                <a:cs typeface="Calibri"/>
              </a:rPr>
              <a:t>and helps</a:t>
            </a:r>
            <a:r>
              <a:rPr sz="2000" spc="-25" dirty="0">
                <a:latin typeface="Calibri"/>
                <a:cs typeface="Calibri"/>
              </a:rPr>
              <a:t> </a:t>
            </a:r>
            <a:r>
              <a:rPr sz="2000" spc="-5" dirty="0">
                <a:latin typeface="Calibri"/>
                <a:cs typeface="Calibri"/>
              </a:rPr>
              <a:t>us</a:t>
            </a:r>
            <a:r>
              <a:rPr sz="2000" spc="-20" dirty="0">
                <a:latin typeface="Calibri"/>
                <a:cs typeface="Calibri"/>
              </a:rPr>
              <a:t> </a:t>
            </a:r>
            <a:r>
              <a:rPr sz="2000" spc="-10" dirty="0">
                <a:latin typeface="Calibri"/>
                <a:cs typeface="Calibri"/>
              </a:rPr>
              <a:t>in</a:t>
            </a:r>
            <a:r>
              <a:rPr sz="2000" spc="-20" dirty="0">
                <a:latin typeface="Calibri"/>
                <a:cs typeface="Calibri"/>
              </a:rPr>
              <a:t> </a:t>
            </a:r>
            <a:r>
              <a:rPr sz="2000" spc="-15" dirty="0">
                <a:latin typeface="Calibri"/>
                <a:cs typeface="Calibri"/>
              </a:rPr>
              <a:t>fast </a:t>
            </a:r>
            <a:r>
              <a:rPr sz="2000" spc="-440" dirty="0">
                <a:latin typeface="Calibri"/>
                <a:cs typeface="Calibri"/>
              </a:rPr>
              <a:t> </a:t>
            </a:r>
            <a:r>
              <a:rPr sz="2000" spc="-5" dirty="0">
                <a:latin typeface="Calibri"/>
                <a:cs typeface="Calibri"/>
              </a:rPr>
              <a:t>delivery</a:t>
            </a:r>
            <a:r>
              <a:rPr sz="2000" spc="5" dirty="0">
                <a:latin typeface="Calibri"/>
                <a:cs typeface="Calibri"/>
              </a:rPr>
              <a:t> </a:t>
            </a:r>
            <a:r>
              <a:rPr sz="2000" dirty="0">
                <a:latin typeface="Calibri"/>
                <a:cs typeface="Calibri"/>
              </a:rPr>
              <a:t>and</a:t>
            </a:r>
            <a:r>
              <a:rPr sz="2000" spc="-5" dirty="0">
                <a:latin typeface="Calibri"/>
                <a:cs typeface="Calibri"/>
              </a:rPr>
              <a:t> development</a:t>
            </a:r>
            <a:r>
              <a:rPr sz="2000" dirty="0">
                <a:latin typeface="Calibri"/>
                <a:cs typeface="Calibri"/>
              </a:rPr>
              <a:t> </a:t>
            </a:r>
            <a:r>
              <a:rPr sz="2000" spc="-5" dirty="0">
                <a:latin typeface="Calibri"/>
                <a:cs typeface="Calibri"/>
              </a:rPr>
              <a:t>with</a:t>
            </a:r>
            <a:r>
              <a:rPr sz="2000" spc="10" dirty="0">
                <a:latin typeface="Calibri"/>
                <a:cs typeface="Calibri"/>
              </a:rPr>
              <a:t> </a:t>
            </a:r>
            <a:r>
              <a:rPr sz="2000" spc="-5" dirty="0">
                <a:latin typeface="Calibri"/>
                <a:cs typeface="Calibri"/>
              </a:rPr>
              <a:t>more</a:t>
            </a:r>
            <a:r>
              <a:rPr sz="2000" dirty="0">
                <a:latin typeface="Calibri"/>
                <a:cs typeface="Calibri"/>
              </a:rPr>
              <a:t> accuracy.</a:t>
            </a:r>
            <a:endParaRPr sz="2000">
              <a:latin typeface="Calibri"/>
              <a:cs typeface="Calibri"/>
            </a:endParaRPr>
          </a:p>
          <a:p>
            <a:pPr marL="363220" marR="6350" indent="-351155">
              <a:lnSpc>
                <a:spcPct val="100000"/>
              </a:lnSpc>
              <a:spcBef>
                <a:spcPts val="575"/>
              </a:spcBef>
              <a:buSzPct val="79166"/>
              <a:buChar char="•"/>
              <a:tabLst>
                <a:tab pos="363220" algn="l"/>
                <a:tab pos="363855" algn="l"/>
                <a:tab pos="846455" algn="l"/>
                <a:tab pos="2064385" algn="l"/>
                <a:tab pos="3315335" algn="l"/>
                <a:tab pos="4986020" algn="l"/>
                <a:tab pos="5652135" algn="l"/>
                <a:tab pos="7056120" algn="l"/>
              </a:tabLst>
            </a:pPr>
            <a:r>
              <a:rPr sz="2400" dirty="0">
                <a:latin typeface="Calibri"/>
                <a:cs typeface="Calibri"/>
              </a:rPr>
              <a:t>A	gen</a:t>
            </a:r>
            <a:r>
              <a:rPr sz="2400" spc="5" dirty="0">
                <a:latin typeface="Calibri"/>
                <a:cs typeface="Calibri"/>
              </a:rPr>
              <a:t>e</a:t>
            </a:r>
            <a:r>
              <a:rPr sz="2400" dirty="0">
                <a:latin typeface="Calibri"/>
                <a:cs typeface="Calibri"/>
              </a:rPr>
              <a:t>r</a:t>
            </a:r>
            <a:r>
              <a:rPr sz="2400" spc="-10" dirty="0">
                <a:latin typeface="Calibri"/>
                <a:cs typeface="Calibri"/>
              </a:rPr>
              <a:t>i</a:t>
            </a:r>
            <a:r>
              <a:rPr sz="2400" dirty="0">
                <a:latin typeface="Calibri"/>
                <a:cs typeface="Calibri"/>
              </a:rPr>
              <a:t>c	</a:t>
            </a:r>
            <a:r>
              <a:rPr sz="2400" spc="-5" dirty="0">
                <a:latin typeface="Calibri"/>
                <a:cs typeface="Calibri"/>
              </a:rPr>
              <a:t>proces</a:t>
            </a:r>
            <a:r>
              <a:rPr sz="2400" dirty="0">
                <a:latin typeface="Calibri"/>
                <a:cs typeface="Calibri"/>
              </a:rPr>
              <a:t>s	</a:t>
            </a:r>
            <a:r>
              <a:rPr sz="2400" spc="-5" dirty="0">
                <a:latin typeface="Calibri"/>
                <a:cs typeface="Calibri"/>
              </a:rPr>
              <a:t>fram</a:t>
            </a:r>
            <a:r>
              <a:rPr sz="2400" spc="5" dirty="0">
                <a:latin typeface="Calibri"/>
                <a:cs typeface="Calibri"/>
              </a:rPr>
              <a:t>e</a:t>
            </a:r>
            <a:r>
              <a:rPr sz="2400" dirty="0">
                <a:latin typeface="Calibri"/>
                <a:cs typeface="Calibri"/>
              </a:rPr>
              <a:t>work	</a:t>
            </a:r>
            <a:r>
              <a:rPr sz="2400" spc="-5" dirty="0">
                <a:latin typeface="Calibri"/>
                <a:cs typeface="Calibri"/>
              </a:rPr>
              <a:t>fo</a:t>
            </a:r>
            <a:r>
              <a:rPr sz="2400" dirty="0">
                <a:latin typeface="Calibri"/>
                <a:cs typeface="Calibri"/>
              </a:rPr>
              <a:t>r	</a:t>
            </a:r>
            <a:r>
              <a:rPr sz="2400" spc="-5" dirty="0">
                <a:latin typeface="Calibri"/>
                <a:cs typeface="Calibri"/>
              </a:rPr>
              <a:t>s</a:t>
            </a:r>
            <a:r>
              <a:rPr sz="2400" spc="-10" dirty="0">
                <a:latin typeface="Calibri"/>
                <a:cs typeface="Calibri"/>
              </a:rPr>
              <a:t>o</a:t>
            </a:r>
            <a:r>
              <a:rPr sz="2400" spc="-5" dirty="0">
                <a:latin typeface="Calibri"/>
                <a:cs typeface="Calibri"/>
              </a:rPr>
              <a:t>ftwar</a:t>
            </a:r>
            <a:r>
              <a:rPr sz="2400" dirty="0">
                <a:latin typeface="Calibri"/>
                <a:cs typeface="Calibri"/>
              </a:rPr>
              <a:t>e	eng</a:t>
            </a:r>
            <a:r>
              <a:rPr sz="2400" spc="-10" dirty="0">
                <a:latin typeface="Calibri"/>
                <a:cs typeface="Calibri"/>
              </a:rPr>
              <a:t>i</a:t>
            </a:r>
            <a:r>
              <a:rPr sz="2400" spc="-5" dirty="0">
                <a:latin typeface="Calibri"/>
                <a:cs typeface="Calibri"/>
              </a:rPr>
              <a:t>ne</a:t>
            </a:r>
            <a:r>
              <a:rPr sz="2400" spc="5" dirty="0">
                <a:latin typeface="Calibri"/>
                <a:cs typeface="Calibri"/>
              </a:rPr>
              <a:t>e</a:t>
            </a:r>
            <a:r>
              <a:rPr sz="2400" dirty="0">
                <a:latin typeface="Calibri"/>
                <a:cs typeface="Calibri"/>
              </a:rPr>
              <a:t>ring  </a:t>
            </a:r>
            <a:r>
              <a:rPr sz="2400" spc="-5" dirty="0">
                <a:latin typeface="Calibri"/>
                <a:cs typeface="Calibri"/>
              </a:rPr>
              <a:t>encompasses</a:t>
            </a:r>
            <a:r>
              <a:rPr sz="2400" spc="-20" dirty="0">
                <a:latin typeface="Calibri"/>
                <a:cs typeface="Calibri"/>
              </a:rPr>
              <a:t> </a:t>
            </a:r>
            <a:r>
              <a:rPr sz="2400" spc="-5" dirty="0">
                <a:latin typeface="Calibri"/>
                <a:cs typeface="Calibri"/>
              </a:rPr>
              <a:t>five</a:t>
            </a:r>
            <a:r>
              <a:rPr sz="2400" spc="10" dirty="0">
                <a:latin typeface="Calibri"/>
                <a:cs typeface="Calibri"/>
              </a:rPr>
              <a:t> </a:t>
            </a:r>
            <a:r>
              <a:rPr sz="2400" dirty="0">
                <a:latin typeface="Calibri"/>
                <a:cs typeface="Calibri"/>
              </a:rPr>
              <a:t>activities:</a:t>
            </a:r>
            <a:endParaRPr sz="2400">
              <a:latin typeface="Calibri"/>
              <a:cs typeface="Calibri"/>
            </a:endParaRPr>
          </a:p>
          <a:p>
            <a:pPr marL="1277620" lvl="1" indent="-343535">
              <a:lnSpc>
                <a:spcPct val="100000"/>
              </a:lnSpc>
              <a:spcBef>
                <a:spcPts val="450"/>
              </a:spcBef>
              <a:buSzPct val="112500"/>
              <a:buFont typeface="Wingdings"/>
              <a:buChar char=""/>
              <a:tabLst>
                <a:tab pos="1277620" algn="l"/>
                <a:tab pos="1278255" algn="l"/>
              </a:tabLst>
            </a:pPr>
            <a:r>
              <a:rPr sz="1600" spc="-5" dirty="0">
                <a:latin typeface="Calibri"/>
                <a:cs typeface="Calibri"/>
              </a:rPr>
              <a:t>Communication</a:t>
            </a:r>
            <a:endParaRPr sz="1600">
              <a:latin typeface="Calibri"/>
              <a:cs typeface="Calibri"/>
            </a:endParaRPr>
          </a:p>
          <a:p>
            <a:pPr marL="1277620" lvl="1" indent="-343535">
              <a:lnSpc>
                <a:spcPct val="100000"/>
              </a:lnSpc>
              <a:spcBef>
                <a:spcPts val="409"/>
              </a:spcBef>
              <a:buSzPct val="112500"/>
              <a:buFont typeface="Wingdings"/>
              <a:buChar char=""/>
              <a:tabLst>
                <a:tab pos="1277620" algn="l"/>
                <a:tab pos="1278255" algn="l"/>
              </a:tabLst>
            </a:pPr>
            <a:r>
              <a:rPr sz="1600" spc="-5" dirty="0">
                <a:latin typeface="Calibri"/>
                <a:cs typeface="Calibri"/>
              </a:rPr>
              <a:t>Planning</a:t>
            </a:r>
            <a:endParaRPr sz="1600">
              <a:latin typeface="Calibri"/>
              <a:cs typeface="Calibri"/>
            </a:endParaRPr>
          </a:p>
          <a:p>
            <a:pPr marL="1277620" lvl="1" indent="-343535">
              <a:lnSpc>
                <a:spcPct val="100000"/>
              </a:lnSpc>
              <a:spcBef>
                <a:spcPts val="395"/>
              </a:spcBef>
              <a:buSzPct val="112500"/>
              <a:buFont typeface="Wingdings"/>
              <a:buChar char=""/>
              <a:tabLst>
                <a:tab pos="1277620" algn="l"/>
                <a:tab pos="1278255" algn="l"/>
              </a:tabLst>
            </a:pPr>
            <a:r>
              <a:rPr sz="1600" spc="-5" dirty="0">
                <a:latin typeface="Calibri"/>
                <a:cs typeface="Calibri"/>
              </a:rPr>
              <a:t>Modeling</a:t>
            </a:r>
            <a:endParaRPr sz="1600">
              <a:latin typeface="Calibri"/>
              <a:cs typeface="Calibri"/>
            </a:endParaRPr>
          </a:p>
          <a:p>
            <a:pPr marL="1277620" lvl="1" indent="-343535">
              <a:lnSpc>
                <a:spcPct val="100000"/>
              </a:lnSpc>
              <a:spcBef>
                <a:spcPts val="400"/>
              </a:spcBef>
              <a:buSzPct val="112500"/>
              <a:buFont typeface="Wingdings"/>
              <a:buChar char=""/>
              <a:tabLst>
                <a:tab pos="1277620" algn="l"/>
                <a:tab pos="1278255" algn="l"/>
              </a:tabLst>
            </a:pPr>
            <a:r>
              <a:rPr sz="1600" spc="-10" dirty="0">
                <a:latin typeface="Calibri"/>
                <a:cs typeface="Calibri"/>
              </a:rPr>
              <a:t>Construction</a:t>
            </a:r>
            <a:endParaRPr sz="1600">
              <a:latin typeface="Calibri"/>
              <a:cs typeface="Calibri"/>
            </a:endParaRPr>
          </a:p>
          <a:p>
            <a:pPr marL="1277620" lvl="1" indent="-343535">
              <a:lnSpc>
                <a:spcPct val="100000"/>
              </a:lnSpc>
              <a:spcBef>
                <a:spcPts val="405"/>
              </a:spcBef>
              <a:buSzPct val="112500"/>
              <a:buFont typeface="Wingdings"/>
              <a:buChar char=""/>
              <a:tabLst>
                <a:tab pos="1277620" algn="l"/>
                <a:tab pos="1278255" algn="l"/>
              </a:tabLst>
            </a:pPr>
            <a:r>
              <a:rPr sz="1600" spc="-10" dirty="0">
                <a:latin typeface="Calibri"/>
                <a:cs typeface="Calibri"/>
              </a:rPr>
              <a:t>Deployment</a:t>
            </a:r>
            <a:endParaRPr sz="1600">
              <a:latin typeface="Calibri"/>
              <a:cs typeface="Calibri"/>
            </a:endParaRPr>
          </a:p>
          <a:p>
            <a:pPr marL="363220" indent="-351155">
              <a:lnSpc>
                <a:spcPct val="100000"/>
              </a:lnSpc>
              <a:spcBef>
                <a:spcPts val="545"/>
              </a:spcBef>
              <a:buSzPct val="79166"/>
              <a:buFont typeface="Arial MT"/>
              <a:buChar char="•"/>
              <a:tabLst>
                <a:tab pos="363220" algn="l"/>
                <a:tab pos="363855" algn="l"/>
              </a:tabLst>
            </a:pPr>
            <a:r>
              <a:rPr sz="2400" spc="-5" dirty="0">
                <a:latin typeface="Calibri"/>
                <a:cs typeface="Calibri"/>
              </a:rPr>
              <a:t>The</a:t>
            </a:r>
            <a:r>
              <a:rPr sz="2400" spc="-10" dirty="0">
                <a:latin typeface="Calibri"/>
                <a:cs typeface="Calibri"/>
              </a:rPr>
              <a:t> </a:t>
            </a:r>
            <a:r>
              <a:rPr sz="2400" dirty="0">
                <a:latin typeface="Calibri"/>
                <a:cs typeface="Calibri"/>
              </a:rPr>
              <a:t>essence</a:t>
            </a:r>
            <a:r>
              <a:rPr sz="2400" spc="-15" dirty="0">
                <a:latin typeface="Calibri"/>
                <a:cs typeface="Calibri"/>
              </a:rPr>
              <a:t> </a:t>
            </a:r>
            <a:r>
              <a:rPr sz="2400" spc="-5" dirty="0">
                <a:latin typeface="Calibri"/>
                <a:cs typeface="Calibri"/>
              </a:rPr>
              <a:t>of</a:t>
            </a:r>
            <a:r>
              <a:rPr sz="2400" spc="-15" dirty="0">
                <a:latin typeface="Calibri"/>
                <a:cs typeface="Calibri"/>
              </a:rPr>
              <a:t> </a:t>
            </a:r>
            <a:r>
              <a:rPr sz="2400" spc="-5" dirty="0">
                <a:latin typeface="Calibri"/>
                <a:cs typeface="Calibri"/>
              </a:rPr>
              <a:t>practice</a:t>
            </a:r>
            <a:r>
              <a:rPr sz="2400" spc="-20" dirty="0">
                <a:latin typeface="Calibri"/>
                <a:cs typeface="Calibri"/>
              </a:rPr>
              <a:t> </a:t>
            </a:r>
            <a:r>
              <a:rPr sz="2400" dirty="0">
                <a:latin typeface="Calibri"/>
                <a:cs typeface="Calibri"/>
              </a:rPr>
              <a:t>–</a:t>
            </a:r>
            <a:endParaRPr sz="2400">
              <a:latin typeface="Calibri"/>
              <a:cs typeface="Calibri"/>
            </a:endParaRPr>
          </a:p>
          <a:p>
            <a:pPr marL="1277620" lvl="1" indent="-343535">
              <a:lnSpc>
                <a:spcPct val="100000"/>
              </a:lnSpc>
              <a:spcBef>
                <a:spcPts val="450"/>
              </a:spcBef>
              <a:buSzPct val="112500"/>
              <a:buFont typeface="Wingdings"/>
              <a:buChar char=""/>
              <a:tabLst>
                <a:tab pos="1277620" algn="l"/>
                <a:tab pos="1278255" algn="l"/>
              </a:tabLst>
            </a:pPr>
            <a:r>
              <a:rPr sz="1600" spc="-5" dirty="0">
                <a:latin typeface="Calibri"/>
                <a:cs typeface="Calibri"/>
              </a:rPr>
              <a:t>Understand</a:t>
            </a:r>
            <a:r>
              <a:rPr sz="1600" dirty="0">
                <a:latin typeface="Calibri"/>
                <a:cs typeface="Calibri"/>
              </a:rPr>
              <a:t> </a:t>
            </a:r>
            <a:r>
              <a:rPr sz="1600" spc="-5" dirty="0">
                <a:latin typeface="Calibri"/>
                <a:cs typeface="Calibri"/>
              </a:rPr>
              <a:t>the </a:t>
            </a:r>
            <a:r>
              <a:rPr sz="1600" spc="-10" dirty="0">
                <a:latin typeface="Calibri"/>
                <a:cs typeface="Calibri"/>
              </a:rPr>
              <a:t>problem</a:t>
            </a:r>
            <a:r>
              <a:rPr sz="1600" spc="15" dirty="0">
                <a:latin typeface="Calibri"/>
                <a:cs typeface="Calibri"/>
              </a:rPr>
              <a:t> </a:t>
            </a:r>
            <a:r>
              <a:rPr sz="1600" spc="-5" dirty="0">
                <a:latin typeface="Calibri"/>
                <a:cs typeface="Calibri"/>
              </a:rPr>
              <a:t>(communication</a:t>
            </a:r>
            <a:r>
              <a:rPr sz="1600" spc="-10" dirty="0">
                <a:latin typeface="Calibri"/>
                <a:cs typeface="Calibri"/>
              </a:rPr>
              <a:t> </a:t>
            </a:r>
            <a:r>
              <a:rPr sz="1600" spc="-5" dirty="0">
                <a:latin typeface="Calibri"/>
                <a:cs typeface="Calibri"/>
              </a:rPr>
              <a:t>and analysis)</a:t>
            </a:r>
            <a:endParaRPr sz="1600">
              <a:latin typeface="Calibri"/>
              <a:cs typeface="Calibri"/>
            </a:endParaRPr>
          </a:p>
          <a:p>
            <a:pPr marL="1277620" lvl="1" indent="-343535">
              <a:lnSpc>
                <a:spcPct val="100000"/>
              </a:lnSpc>
              <a:spcBef>
                <a:spcPts val="400"/>
              </a:spcBef>
              <a:buSzPct val="112500"/>
              <a:buFont typeface="Wingdings"/>
              <a:buChar char=""/>
              <a:tabLst>
                <a:tab pos="1277620" algn="l"/>
                <a:tab pos="1278255" algn="l"/>
              </a:tabLst>
            </a:pPr>
            <a:r>
              <a:rPr sz="1600" spc="-5" dirty="0">
                <a:latin typeface="Calibri"/>
                <a:cs typeface="Calibri"/>
              </a:rPr>
              <a:t>Plan</a:t>
            </a:r>
            <a:r>
              <a:rPr sz="1600" spc="-25" dirty="0">
                <a:latin typeface="Calibri"/>
                <a:cs typeface="Calibri"/>
              </a:rPr>
              <a:t> </a:t>
            </a:r>
            <a:r>
              <a:rPr sz="1600" spc="-5" dirty="0">
                <a:latin typeface="Calibri"/>
                <a:cs typeface="Calibri"/>
              </a:rPr>
              <a:t>a</a:t>
            </a:r>
            <a:r>
              <a:rPr sz="1600" dirty="0">
                <a:latin typeface="Calibri"/>
                <a:cs typeface="Calibri"/>
              </a:rPr>
              <a:t> </a:t>
            </a:r>
            <a:r>
              <a:rPr sz="1600" spc="-5" dirty="0">
                <a:latin typeface="Calibri"/>
                <a:cs typeface="Calibri"/>
              </a:rPr>
              <a:t>solution</a:t>
            </a:r>
            <a:r>
              <a:rPr sz="1600" dirty="0">
                <a:latin typeface="Calibri"/>
                <a:cs typeface="Calibri"/>
              </a:rPr>
              <a:t> </a:t>
            </a:r>
            <a:r>
              <a:rPr sz="1600" spc="-10" dirty="0">
                <a:latin typeface="Calibri"/>
                <a:cs typeface="Calibri"/>
              </a:rPr>
              <a:t>(modeling</a:t>
            </a:r>
            <a:r>
              <a:rPr sz="1600" spc="5" dirty="0">
                <a:latin typeface="Calibri"/>
                <a:cs typeface="Calibri"/>
              </a:rPr>
              <a:t> </a:t>
            </a:r>
            <a:r>
              <a:rPr sz="1600" spc="-5" dirty="0">
                <a:latin typeface="Calibri"/>
                <a:cs typeface="Calibri"/>
              </a:rPr>
              <a:t>and</a:t>
            </a:r>
            <a:r>
              <a:rPr sz="1600" spc="-15" dirty="0">
                <a:latin typeface="Calibri"/>
                <a:cs typeface="Calibri"/>
              </a:rPr>
              <a:t> </a:t>
            </a:r>
            <a:r>
              <a:rPr sz="1600" spc="-5" dirty="0">
                <a:latin typeface="Calibri"/>
                <a:cs typeface="Calibri"/>
              </a:rPr>
              <a:t>software</a:t>
            </a:r>
            <a:r>
              <a:rPr sz="1600" spc="30" dirty="0">
                <a:latin typeface="Calibri"/>
                <a:cs typeface="Calibri"/>
              </a:rPr>
              <a:t> </a:t>
            </a:r>
            <a:r>
              <a:rPr sz="1600" spc="-10" dirty="0">
                <a:latin typeface="Calibri"/>
                <a:cs typeface="Calibri"/>
              </a:rPr>
              <a:t>design)</a:t>
            </a:r>
            <a:endParaRPr sz="1600">
              <a:latin typeface="Calibri"/>
              <a:cs typeface="Calibri"/>
            </a:endParaRPr>
          </a:p>
          <a:p>
            <a:pPr marL="1277620" lvl="1" indent="-343535">
              <a:lnSpc>
                <a:spcPct val="100000"/>
              </a:lnSpc>
              <a:spcBef>
                <a:spcPts val="409"/>
              </a:spcBef>
              <a:buSzPct val="112500"/>
              <a:buFont typeface="Wingdings"/>
              <a:buChar char=""/>
              <a:tabLst>
                <a:tab pos="1277620" algn="l"/>
                <a:tab pos="1278255" algn="l"/>
              </a:tabLst>
            </a:pPr>
            <a:r>
              <a:rPr sz="1600" spc="-5" dirty="0">
                <a:latin typeface="Calibri"/>
                <a:cs typeface="Calibri"/>
              </a:rPr>
              <a:t>Carry</a:t>
            </a:r>
            <a:r>
              <a:rPr sz="1600" spc="10" dirty="0">
                <a:latin typeface="Calibri"/>
                <a:cs typeface="Calibri"/>
              </a:rPr>
              <a:t> </a:t>
            </a:r>
            <a:r>
              <a:rPr sz="1600" spc="-10" dirty="0">
                <a:latin typeface="Calibri"/>
                <a:cs typeface="Calibri"/>
              </a:rPr>
              <a:t>out</a:t>
            </a:r>
            <a:r>
              <a:rPr sz="1600" spc="-5" dirty="0">
                <a:latin typeface="Calibri"/>
                <a:cs typeface="Calibri"/>
              </a:rPr>
              <a:t> the</a:t>
            </a:r>
            <a:r>
              <a:rPr sz="1600" dirty="0">
                <a:latin typeface="Calibri"/>
                <a:cs typeface="Calibri"/>
              </a:rPr>
              <a:t> </a:t>
            </a:r>
            <a:r>
              <a:rPr sz="1600" spc="-5" dirty="0">
                <a:latin typeface="Calibri"/>
                <a:cs typeface="Calibri"/>
              </a:rPr>
              <a:t>plan</a:t>
            </a:r>
            <a:r>
              <a:rPr sz="1600" spc="-30" dirty="0">
                <a:latin typeface="Calibri"/>
                <a:cs typeface="Calibri"/>
              </a:rPr>
              <a:t> </a:t>
            </a:r>
            <a:r>
              <a:rPr sz="1600" spc="-10" dirty="0">
                <a:latin typeface="Calibri"/>
                <a:cs typeface="Calibri"/>
              </a:rPr>
              <a:t>(code</a:t>
            </a:r>
            <a:r>
              <a:rPr sz="1600" spc="25" dirty="0">
                <a:latin typeface="Calibri"/>
                <a:cs typeface="Calibri"/>
              </a:rPr>
              <a:t> </a:t>
            </a:r>
            <a:r>
              <a:rPr sz="1600" spc="-5" dirty="0">
                <a:latin typeface="Calibri"/>
                <a:cs typeface="Calibri"/>
              </a:rPr>
              <a:t>generation)</a:t>
            </a:r>
            <a:endParaRPr sz="1600">
              <a:latin typeface="Calibri"/>
              <a:cs typeface="Calibri"/>
            </a:endParaRPr>
          </a:p>
          <a:p>
            <a:pPr marL="1277620" lvl="1" indent="-343535">
              <a:lnSpc>
                <a:spcPct val="100000"/>
              </a:lnSpc>
              <a:spcBef>
                <a:spcPts val="395"/>
              </a:spcBef>
              <a:buSzPct val="112500"/>
              <a:buFont typeface="Wingdings"/>
              <a:buChar char=""/>
              <a:tabLst>
                <a:tab pos="1277620" algn="l"/>
                <a:tab pos="1278255" algn="l"/>
              </a:tabLst>
            </a:pPr>
            <a:r>
              <a:rPr sz="1600" spc="-5" dirty="0">
                <a:latin typeface="Calibri"/>
                <a:cs typeface="Calibri"/>
              </a:rPr>
              <a:t>Examine</a:t>
            </a:r>
            <a:r>
              <a:rPr sz="1600" spc="-10" dirty="0">
                <a:latin typeface="Calibri"/>
                <a:cs typeface="Calibri"/>
              </a:rPr>
              <a:t> </a:t>
            </a:r>
            <a:r>
              <a:rPr sz="1600" spc="-5" dirty="0">
                <a:latin typeface="Calibri"/>
                <a:cs typeface="Calibri"/>
              </a:rPr>
              <a:t>the</a:t>
            </a:r>
            <a:r>
              <a:rPr sz="1600" dirty="0">
                <a:latin typeface="Calibri"/>
                <a:cs typeface="Calibri"/>
              </a:rPr>
              <a:t> </a:t>
            </a:r>
            <a:r>
              <a:rPr sz="1600" spc="-5" dirty="0">
                <a:latin typeface="Calibri"/>
                <a:cs typeface="Calibri"/>
              </a:rPr>
              <a:t>result</a:t>
            </a:r>
            <a:r>
              <a:rPr sz="1600" spc="15" dirty="0">
                <a:latin typeface="Calibri"/>
                <a:cs typeface="Calibri"/>
              </a:rPr>
              <a:t> </a:t>
            </a:r>
            <a:r>
              <a:rPr sz="1600" spc="-5" dirty="0">
                <a:latin typeface="Calibri"/>
                <a:cs typeface="Calibri"/>
              </a:rPr>
              <a:t>for</a:t>
            </a:r>
            <a:r>
              <a:rPr sz="1600" dirty="0">
                <a:latin typeface="Calibri"/>
                <a:cs typeface="Calibri"/>
              </a:rPr>
              <a:t> </a:t>
            </a:r>
            <a:r>
              <a:rPr sz="1600" spc="-5" dirty="0">
                <a:latin typeface="Calibri"/>
                <a:cs typeface="Calibri"/>
              </a:rPr>
              <a:t>accuracy</a:t>
            </a:r>
            <a:r>
              <a:rPr sz="1600" spc="5" dirty="0">
                <a:latin typeface="Calibri"/>
                <a:cs typeface="Calibri"/>
              </a:rPr>
              <a:t> </a:t>
            </a:r>
            <a:r>
              <a:rPr sz="1600" spc="-5" dirty="0">
                <a:latin typeface="Calibri"/>
                <a:cs typeface="Calibri"/>
              </a:rPr>
              <a:t>(testing</a:t>
            </a:r>
            <a:r>
              <a:rPr sz="1600" dirty="0">
                <a:latin typeface="Calibri"/>
                <a:cs typeface="Calibri"/>
              </a:rPr>
              <a:t> </a:t>
            </a:r>
            <a:r>
              <a:rPr sz="1600" spc="-5" dirty="0">
                <a:latin typeface="Calibri"/>
                <a:cs typeface="Calibri"/>
              </a:rPr>
              <a:t>and</a:t>
            </a:r>
            <a:r>
              <a:rPr sz="1600" spc="-15" dirty="0">
                <a:latin typeface="Calibri"/>
                <a:cs typeface="Calibri"/>
              </a:rPr>
              <a:t> </a:t>
            </a:r>
            <a:r>
              <a:rPr sz="1600" spc="-5" dirty="0">
                <a:latin typeface="Calibri"/>
                <a:cs typeface="Calibri"/>
              </a:rPr>
              <a:t>quality</a:t>
            </a:r>
            <a:r>
              <a:rPr sz="1600" spc="-30" dirty="0">
                <a:latin typeface="Calibri"/>
                <a:cs typeface="Calibri"/>
              </a:rPr>
              <a:t> </a:t>
            </a:r>
            <a:r>
              <a:rPr sz="1600" spc="-5" dirty="0">
                <a:latin typeface="Calibri"/>
                <a:cs typeface="Calibri"/>
              </a:rPr>
              <a:t>assurance).</a:t>
            </a:r>
            <a:endParaRPr sz="16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3" name="object 3"/>
          <p:cNvSpPr txBox="1">
            <a:spLocks noGrp="1"/>
          </p:cNvSpPr>
          <p:nvPr>
            <p:ph type="title"/>
          </p:nvPr>
        </p:nvSpPr>
        <p:spPr>
          <a:xfrm>
            <a:off x="78739" y="0"/>
            <a:ext cx="7131050" cy="697230"/>
          </a:xfrm>
          <a:prstGeom prst="rect">
            <a:avLst/>
          </a:prstGeom>
        </p:spPr>
        <p:txBody>
          <a:bodyPr vert="horz" wrap="square" lIns="0" tIns="13335" rIns="0" bIns="0" rtlCol="0">
            <a:spAutoFit/>
          </a:bodyPr>
          <a:lstStyle/>
          <a:p>
            <a:pPr marL="12700">
              <a:lnSpc>
                <a:spcPct val="100000"/>
              </a:lnSpc>
              <a:spcBef>
                <a:spcPts val="105"/>
              </a:spcBef>
            </a:pPr>
            <a:r>
              <a:rPr spc="-5" dirty="0"/>
              <a:t>Software</a:t>
            </a:r>
            <a:r>
              <a:rPr spc="-15" dirty="0"/>
              <a:t> </a:t>
            </a:r>
            <a:r>
              <a:rPr spc="-5" dirty="0"/>
              <a:t>Development</a:t>
            </a:r>
            <a:r>
              <a:rPr spc="-45" dirty="0"/>
              <a:t> </a:t>
            </a:r>
            <a:r>
              <a:rPr dirty="0"/>
              <a:t>Process</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43555" y="1016508"/>
            <a:ext cx="4043947" cy="4043947"/>
          </a:xfrm>
          <a:prstGeom prst="rect">
            <a:avLst/>
          </a:prstGeom>
        </p:spPr>
      </p:pic>
      <p:sp>
        <p:nvSpPr>
          <p:cNvPr id="3" name="object 3"/>
          <p:cNvSpPr txBox="1">
            <a:spLocks noGrp="1"/>
          </p:cNvSpPr>
          <p:nvPr>
            <p:ph type="title"/>
          </p:nvPr>
        </p:nvSpPr>
        <p:spPr>
          <a:xfrm>
            <a:off x="78739" y="0"/>
            <a:ext cx="7131050" cy="697230"/>
          </a:xfrm>
          <a:prstGeom prst="rect">
            <a:avLst/>
          </a:prstGeom>
        </p:spPr>
        <p:txBody>
          <a:bodyPr vert="horz" wrap="square" lIns="0" tIns="13335" rIns="0" bIns="0" rtlCol="0">
            <a:spAutoFit/>
          </a:bodyPr>
          <a:lstStyle/>
          <a:p>
            <a:pPr marL="12700">
              <a:lnSpc>
                <a:spcPct val="100000"/>
              </a:lnSpc>
              <a:spcBef>
                <a:spcPts val="105"/>
              </a:spcBef>
            </a:pPr>
            <a:r>
              <a:rPr spc="-5" dirty="0"/>
              <a:t>Software</a:t>
            </a:r>
            <a:r>
              <a:rPr spc="-15" dirty="0"/>
              <a:t> </a:t>
            </a:r>
            <a:r>
              <a:rPr spc="-5" dirty="0"/>
              <a:t>Development</a:t>
            </a:r>
            <a:r>
              <a:rPr spc="-45" dirty="0"/>
              <a:t> </a:t>
            </a:r>
            <a:r>
              <a:rPr dirty="0"/>
              <a:t>Process</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4" name="object 4"/>
          <p:cNvSpPr txBox="1"/>
          <p:nvPr/>
        </p:nvSpPr>
        <p:spPr>
          <a:xfrm>
            <a:off x="3069717" y="5124958"/>
            <a:ext cx="300482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Fig</a:t>
            </a:r>
            <a:r>
              <a:rPr sz="1400" spc="-10" dirty="0">
                <a:latin typeface="Arial MT"/>
                <a:cs typeface="Arial MT"/>
              </a:rPr>
              <a:t> </a:t>
            </a:r>
            <a:r>
              <a:rPr sz="1400" dirty="0">
                <a:latin typeface="Arial MT"/>
                <a:cs typeface="Arial MT"/>
              </a:rPr>
              <a:t>1.</a:t>
            </a:r>
            <a:r>
              <a:rPr sz="1400" spc="-15" dirty="0">
                <a:latin typeface="Arial MT"/>
                <a:cs typeface="Arial MT"/>
              </a:rPr>
              <a:t> </a:t>
            </a:r>
            <a:r>
              <a:rPr sz="1400" spc="-5" dirty="0">
                <a:latin typeface="Arial MT"/>
                <a:cs typeface="Arial MT"/>
              </a:rPr>
              <a:t>Software</a:t>
            </a:r>
            <a:r>
              <a:rPr sz="1400" spc="-20" dirty="0">
                <a:latin typeface="Arial MT"/>
                <a:cs typeface="Arial MT"/>
              </a:rPr>
              <a:t> </a:t>
            </a:r>
            <a:r>
              <a:rPr sz="1400" spc="-5" dirty="0">
                <a:latin typeface="Arial MT"/>
                <a:cs typeface="Arial MT"/>
              </a:rPr>
              <a:t>Development</a:t>
            </a:r>
            <a:r>
              <a:rPr sz="1400" spc="-30" dirty="0">
                <a:latin typeface="Arial MT"/>
                <a:cs typeface="Arial MT"/>
              </a:rPr>
              <a:t> </a:t>
            </a:r>
            <a:r>
              <a:rPr sz="1400" dirty="0">
                <a:latin typeface="Arial MT"/>
                <a:cs typeface="Arial MT"/>
              </a:rPr>
              <a:t>Process</a:t>
            </a:r>
            <a:endParaRPr sz="1400">
              <a:latin typeface="Arial MT"/>
              <a:cs typeface="Arial MT"/>
            </a:endParaRPr>
          </a:p>
        </p:txBody>
      </p:sp>
      <p:sp>
        <p:nvSpPr>
          <p:cNvPr id="8"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075136"/>
            <a:ext cx="7151370" cy="3973195"/>
          </a:xfrm>
          <a:prstGeom prst="rect">
            <a:avLst/>
          </a:prstGeom>
        </p:spPr>
        <p:txBody>
          <a:bodyPr vert="horz" wrap="square" lIns="0" tIns="88265" rIns="0" bIns="0" rtlCol="0">
            <a:spAutoFit/>
          </a:bodyPr>
          <a:lstStyle/>
          <a:p>
            <a:pPr marL="363220" indent="-351155">
              <a:lnSpc>
                <a:spcPct val="100000"/>
              </a:lnSpc>
              <a:spcBef>
                <a:spcPts val="695"/>
              </a:spcBef>
              <a:buSzPct val="59375"/>
              <a:buChar char="•"/>
              <a:tabLst>
                <a:tab pos="363220" algn="l"/>
                <a:tab pos="363855" algn="l"/>
              </a:tabLst>
            </a:pPr>
            <a:r>
              <a:rPr sz="3200" spc="-5" dirty="0">
                <a:latin typeface="Calibri"/>
                <a:cs typeface="Calibri"/>
              </a:rPr>
              <a:t>The</a:t>
            </a:r>
            <a:r>
              <a:rPr sz="3200" spc="-15" dirty="0">
                <a:latin typeface="Calibri"/>
                <a:cs typeface="Calibri"/>
              </a:rPr>
              <a:t> </a:t>
            </a:r>
            <a:r>
              <a:rPr sz="3200" dirty="0">
                <a:latin typeface="Calibri"/>
                <a:cs typeface="Calibri"/>
              </a:rPr>
              <a:t>Reason</a:t>
            </a:r>
            <a:r>
              <a:rPr sz="3200" spc="-10" dirty="0">
                <a:latin typeface="Calibri"/>
                <a:cs typeface="Calibri"/>
              </a:rPr>
              <a:t> </a:t>
            </a:r>
            <a:r>
              <a:rPr sz="3200" dirty="0">
                <a:latin typeface="Calibri"/>
                <a:cs typeface="Calibri"/>
              </a:rPr>
              <a:t>it</a:t>
            </a:r>
            <a:r>
              <a:rPr sz="3200" spc="-15" dirty="0">
                <a:latin typeface="Calibri"/>
                <a:cs typeface="Calibri"/>
              </a:rPr>
              <a:t> </a:t>
            </a:r>
            <a:r>
              <a:rPr sz="3200" dirty="0">
                <a:latin typeface="Calibri"/>
                <a:cs typeface="Calibri"/>
              </a:rPr>
              <a:t>all</a:t>
            </a:r>
            <a:r>
              <a:rPr sz="3200" spc="5" dirty="0">
                <a:latin typeface="Calibri"/>
                <a:cs typeface="Calibri"/>
              </a:rPr>
              <a:t> </a:t>
            </a:r>
            <a:r>
              <a:rPr sz="3200" spc="-5" dirty="0">
                <a:latin typeface="Calibri"/>
                <a:cs typeface="Calibri"/>
              </a:rPr>
              <a:t>exists</a:t>
            </a:r>
            <a:endParaRPr sz="3200">
              <a:latin typeface="Calibri"/>
              <a:cs typeface="Calibri"/>
            </a:endParaRPr>
          </a:p>
          <a:p>
            <a:pPr marL="363220" indent="-351155">
              <a:lnSpc>
                <a:spcPct val="100000"/>
              </a:lnSpc>
              <a:spcBef>
                <a:spcPts val="600"/>
              </a:spcBef>
              <a:buSzPct val="59375"/>
              <a:buChar char="•"/>
              <a:tabLst>
                <a:tab pos="363220" algn="l"/>
                <a:tab pos="363855" algn="l"/>
              </a:tabLst>
            </a:pPr>
            <a:r>
              <a:rPr sz="3200" dirty="0">
                <a:latin typeface="Calibri"/>
                <a:cs typeface="Calibri"/>
              </a:rPr>
              <a:t>Keep</a:t>
            </a:r>
            <a:r>
              <a:rPr sz="3200" spc="-40" dirty="0">
                <a:latin typeface="Calibri"/>
                <a:cs typeface="Calibri"/>
              </a:rPr>
              <a:t> </a:t>
            </a:r>
            <a:r>
              <a:rPr sz="3200" dirty="0">
                <a:latin typeface="Calibri"/>
                <a:cs typeface="Calibri"/>
              </a:rPr>
              <a:t>It</a:t>
            </a:r>
            <a:r>
              <a:rPr sz="3200" spc="-15" dirty="0">
                <a:latin typeface="Calibri"/>
                <a:cs typeface="Calibri"/>
              </a:rPr>
              <a:t> </a:t>
            </a:r>
            <a:r>
              <a:rPr sz="3200" spc="-5" dirty="0">
                <a:latin typeface="Calibri"/>
                <a:cs typeface="Calibri"/>
              </a:rPr>
              <a:t>Simple</a:t>
            </a:r>
            <a:endParaRPr sz="3200">
              <a:latin typeface="Calibri"/>
              <a:cs typeface="Calibri"/>
            </a:endParaRPr>
          </a:p>
          <a:p>
            <a:pPr marL="363220" indent="-351155">
              <a:lnSpc>
                <a:spcPct val="100000"/>
              </a:lnSpc>
              <a:spcBef>
                <a:spcPts val="605"/>
              </a:spcBef>
              <a:buSzPct val="59375"/>
              <a:buChar char="•"/>
              <a:tabLst>
                <a:tab pos="363220" algn="l"/>
                <a:tab pos="363855" algn="l"/>
              </a:tabLst>
            </a:pPr>
            <a:r>
              <a:rPr sz="3200" spc="-5" dirty="0">
                <a:latin typeface="Calibri"/>
                <a:cs typeface="Calibri"/>
              </a:rPr>
              <a:t>Maintain</a:t>
            </a:r>
            <a:r>
              <a:rPr sz="3200" spc="20" dirty="0">
                <a:latin typeface="Calibri"/>
                <a:cs typeface="Calibri"/>
              </a:rPr>
              <a:t> </a:t>
            </a:r>
            <a:r>
              <a:rPr sz="3200" dirty="0">
                <a:latin typeface="Calibri"/>
                <a:cs typeface="Calibri"/>
              </a:rPr>
              <a:t>the</a:t>
            </a:r>
            <a:r>
              <a:rPr sz="3200" spc="-25" dirty="0">
                <a:latin typeface="Calibri"/>
                <a:cs typeface="Calibri"/>
              </a:rPr>
              <a:t> </a:t>
            </a:r>
            <a:r>
              <a:rPr sz="3200" spc="-5" dirty="0">
                <a:latin typeface="Calibri"/>
                <a:cs typeface="Calibri"/>
              </a:rPr>
              <a:t>Vision</a:t>
            </a:r>
            <a:endParaRPr sz="3200">
              <a:latin typeface="Calibri"/>
              <a:cs typeface="Calibri"/>
            </a:endParaRPr>
          </a:p>
          <a:p>
            <a:pPr marL="363220" indent="-351155">
              <a:lnSpc>
                <a:spcPct val="100000"/>
              </a:lnSpc>
              <a:spcBef>
                <a:spcPts val="600"/>
              </a:spcBef>
              <a:buSzPct val="59375"/>
              <a:buChar char="•"/>
              <a:tabLst>
                <a:tab pos="363220" algn="l"/>
                <a:tab pos="363855" algn="l"/>
              </a:tabLst>
            </a:pPr>
            <a:r>
              <a:rPr sz="3200" dirty="0">
                <a:latin typeface="Calibri"/>
                <a:cs typeface="Calibri"/>
              </a:rPr>
              <a:t>What</a:t>
            </a:r>
            <a:r>
              <a:rPr sz="3200" spc="-10" dirty="0">
                <a:latin typeface="Calibri"/>
                <a:cs typeface="Calibri"/>
              </a:rPr>
              <a:t> </a:t>
            </a:r>
            <a:r>
              <a:rPr sz="3200" spc="-5" dirty="0">
                <a:latin typeface="Calibri"/>
                <a:cs typeface="Calibri"/>
              </a:rPr>
              <a:t>You</a:t>
            </a:r>
            <a:r>
              <a:rPr sz="3200" spc="5" dirty="0">
                <a:latin typeface="Calibri"/>
                <a:cs typeface="Calibri"/>
              </a:rPr>
              <a:t> </a:t>
            </a:r>
            <a:r>
              <a:rPr sz="3200" dirty="0">
                <a:latin typeface="Calibri"/>
                <a:cs typeface="Calibri"/>
              </a:rPr>
              <a:t>Produce,</a:t>
            </a:r>
            <a:r>
              <a:rPr sz="3200" spc="-20" dirty="0">
                <a:latin typeface="Calibri"/>
                <a:cs typeface="Calibri"/>
              </a:rPr>
              <a:t> </a:t>
            </a:r>
            <a:r>
              <a:rPr sz="3200" spc="-5" dirty="0">
                <a:latin typeface="Calibri"/>
                <a:cs typeface="Calibri"/>
              </a:rPr>
              <a:t>Others</a:t>
            </a:r>
            <a:r>
              <a:rPr sz="3200" spc="-15" dirty="0">
                <a:latin typeface="Calibri"/>
                <a:cs typeface="Calibri"/>
              </a:rPr>
              <a:t> </a:t>
            </a:r>
            <a:r>
              <a:rPr sz="3200" dirty="0">
                <a:latin typeface="Calibri"/>
                <a:cs typeface="Calibri"/>
              </a:rPr>
              <a:t>Will</a:t>
            </a:r>
            <a:r>
              <a:rPr sz="3200" spc="-10" dirty="0">
                <a:latin typeface="Calibri"/>
                <a:cs typeface="Calibri"/>
              </a:rPr>
              <a:t> </a:t>
            </a:r>
            <a:r>
              <a:rPr sz="3200" spc="-5" dirty="0">
                <a:latin typeface="Calibri"/>
                <a:cs typeface="Calibri"/>
              </a:rPr>
              <a:t>Consume</a:t>
            </a:r>
            <a:endParaRPr sz="3200">
              <a:latin typeface="Calibri"/>
              <a:cs typeface="Calibri"/>
            </a:endParaRPr>
          </a:p>
          <a:p>
            <a:pPr marL="363220" indent="-351155">
              <a:lnSpc>
                <a:spcPct val="100000"/>
              </a:lnSpc>
              <a:spcBef>
                <a:spcPts val="600"/>
              </a:spcBef>
              <a:buSzPct val="59375"/>
              <a:buChar char="•"/>
              <a:tabLst>
                <a:tab pos="363220" algn="l"/>
                <a:tab pos="363855" algn="l"/>
              </a:tabLst>
            </a:pPr>
            <a:r>
              <a:rPr sz="3200" dirty="0">
                <a:latin typeface="Calibri"/>
                <a:cs typeface="Calibri"/>
              </a:rPr>
              <a:t>Be</a:t>
            </a:r>
            <a:r>
              <a:rPr sz="3200" spc="-35" dirty="0">
                <a:latin typeface="Calibri"/>
                <a:cs typeface="Calibri"/>
              </a:rPr>
              <a:t> </a:t>
            </a:r>
            <a:r>
              <a:rPr sz="3200" spc="-5" dirty="0">
                <a:latin typeface="Calibri"/>
                <a:cs typeface="Calibri"/>
              </a:rPr>
              <a:t>Open</a:t>
            </a:r>
            <a:r>
              <a:rPr sz="3200" spc="5" dirty="0">
                <a:latin typeface="Calibri"/>
                <a:cs typeface="Calibri"/>
              </a:rPr>
              <a:t> </a:t>
            </a:r>
            <a:r>
              <a:rPr sz="3200" dirty="0">
                <a:latin typeface="Calibri"/>
                <a:cs typeface="Calibri"/>
              </a:rPr>
              <a:t>to</a:t>
            </a:r>
            <a:r>
              <a:rPr sz="3200" spc="-10" dirty="0">
                <a:latin typeface="Calibri"/>
                <a:cs typeface="Calibri"/>
              </a:rPr>
              <a:t> </a:t>
            </a:r>
            <a:r>
              <a:rPr sz="3200" spc="-5" dirty="0">
                <a:latin typeface="Calibri"/>
                <a:cs typeface="Calibri"/>
              </a:rPr>
              <a:t>the</a:t>
            </a:r>
            <a:r>
              <a:rPr sz="3200" spc="-20" dirty="0">
                <a:latin typeface="Calibri"/>
                <a:cs typeface="Calibri"/>
              </a:rPr>
              <a:t> </a:t>
            </a:r>
            <a:r>
              <a:rPr sz="3200" spc="-5" dirty="0">
                <a:latin typeface="Calibri"/>
                <a:cs typeface="Calibri"/>
              </a:rPr>
              <a:t>Future</a:t>
            </a:r>
            <a:endParaRPr sz="3200">
              <a:latin typeface="Calibri"/>
              <a:cs typeface="Calibri"/>
            </a:endParaRPr>
          </a:p>
          <a:p>
            <a:pPr marL="363220" indent="-351155">
              <a:lnSpc>
                <a:spcPct val="100000"/>
              </a:lnSpc>
              <a:spcBef>
                <a:spcPts val="600"/>
              </a:spcBef>
              <a:buSzPct val="59375"/>
              <a:buChar char="•"/>
              <a:tabLst>
                <a:tab pos="363220" algn="l"/>
                <a:tab pos="363855" algn="l"/>
              </a:tabLst>
            </a:pPr>
            <a:r>
              <a:rPr sz="3200" dirty="0">
                <a:latin typeface="Calibri"/>
                <a:cs typeface="Calibri"/>
              </a:rPr>
              <a:t>Plan</a:t>
            </a:r>
            <a:r>
              <a:rPr sz="3200" spc="-15" dirty="0">
                <a:latin typeface="Calibri"/>
                <a:cs typeface="Calibri"/>
              </a:rPr>
              <a:t> </a:t>
            </a:r>
            <a:r>
              <a:rPr sz="3200" dirty="0">
                <a:latin typeface="Calibri"/>
                <a:cs typeface="Calibri"/>
              </a:rPr>
              <a:t>Ahead</a:t>
            </a:r>
            <a:r>
              <a:rPr sz="3200" spc="-10" dirty="0">
                <a:latin typeface="Calibri"/>
                <a:cs typeface="Calibri"/>
              </a:rPr>
              <a:t> </a:t>
            </a:r>
            <a:r>
              <a:rPr sz="3200" spc="-5" dirty="0">
                <a:latin typeface="Calibri"/>
                <a:cs typeface="Calibri"/>
              </a:rPr>
              <a:t>for</a:t>
            </a:r>
            <a:r>
              <a:rPr sz="3200" spc="-20" dirty="0">
                <a:latin typeface="Calibri"/>
                <a:cs typeface="Calibri"/>
              </a:rPr>
              <a:t> </a:t>
            </a:r>
            <a:r>
              <a:rPr sz="3200" spc="-5" dirty="0">
                <a:latin typeface="Calibri"/>
                <a:cs typeface="Calibri"/>
              </a:rPr>
              <a:t>Reuse</a:t>
            </a:r>
            <a:endParaRPr sz="3200">
              <a:latin typeface="Calibri"/>
              <a:cs typeface="Calibri"/>
            </a:endParaRPr>
          </a:p>
          <a:p>
            <a:pPr marL="363220" indent="-351155">
              <a:lnSpc>
                <a:spcPct val="100000"/>
              </a:lnSpc>
              <a:spcBef>
                <a:spcPts val="600"/>
              </a:spcBef>
              <a:buSzPct val="59375"/>
              <a:buChar char="•"/>
              <a:tabLst>
                <a:tab pos="363220" algn="l"/>
                <a:tab pos="363855" algn="l"/>
              </a:tabLst>
            </a:pPr>
            <a:r>
              <a:rPr sz="3200" spc="-5" dirty="0">
                <a:latin typeface="Calibri"/>
                <a:cs typeface="Calibri"/>
              </a:rPr>
              <a:t>Think</a:t>
            </a:r>
            <a:endParaRPr sz="32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3" name="object 3"/>
          <p:cNvSpPr txBox="1">
            <a:spLocks noGrp="1"/>
          </p:cNvSpPr>
          <p:nvPr>
            <p:ph type="title"/>
          </p:nvPr>
        </p:nvSpPr>
        <p:spPr>
          <a:xfrm>
            <a:off x="78739" y="0"/>
            <a:ext cx="7203440" cy="697230"/>
          </a:xfrm>
          <a:prstGeom prst="rect">
            <a:avLst/>
          </a:prstGeom>
        </p:spPr>
        <p:txBody>
          <a:bodyPr vert="horz" wrap="square" lIns="0" tIns="13335" rIns="0" bIns="0" rtlCol="0">
            <a:spAutoFit/>
          </a:bodyPr>
          <a:lstStyle/>
          <a:p>
            <a:pPr marL="12700">
              <a:lnSpc>
                <a:spcPct val="100000"/>
              </a:lnSpc>
              <a:spcBef>
                <a:spcPts val="105"/>
              </a:spcBef>
            </a:pPr>
            <a:r>
              <a:rPr spc="-5" dirty="0"/>
              <a:t>Software</a:t>
            </a:r>
            <a:r>
              <a:rPr spc="-20" dirty="0"/>
              <a:t> </a:t>
            </a:r>
            <a:r>
              <a:rPr spc="-5" dirty="0"/>
              <a:t>Engineering</a:t>
            </a:r>
            <a:r>
              <a:rPr spc="-35" dirty="0"/>
              <a:t> </a:t>
            </a:r>
            <a:r>
              <a:rPr dirty="0"/>
              <a:t>Principles</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219" y="1161034"/>
            <a:ext cx="8120380" cy="4644390"/>
          </a:xfrm>
          <a:prstGeom prst="rect">
            <a:avLst/>
          </a:prstGeom>
        </p:spPr>
        <p:txBody>
          <a:bodyPr vert="horz" wrap="square" lIns="0" tIns="12700" rIns="0" bIns="0" rtlCol="0">
            <a:spAutoFit/>
          </a:bodyPr>
          <a:lstStyle/>
          <a:p>
            <a:pPr marL="363220" marR="5080" indent="-351155" algn="just">
              <a:lnSpc>
                <a:spcPct val="100000"/>
              </a:lnSpc>
              <a:spcBef>
                <a:spcPts val="100"/>
              </a:spcBef>
              <a:buSzPct val="105555"/>
              <a:buChar char="•"/>
              <a:tabLst>
                <a:tab pos="363855" algn="l"/>
              </a:tabLst>
            </a:pPr>
            <a:r>
              <a:rPr sz="1800" dirty="0">
                <a:latin typeface="Calibri"/>
                <a:cs typeface="Calibri"/>
              </a:rPr>
              <a:t>In</a:t>
            </a:r>
            <a:r>
              <a:rPr sz="1800" spc="5" dirty="0">
                <a:latin typeface="Calibri"/>
                <a:cs typeface="Calibri"/>
              </a:rPr>
              <a:t> </a:t>
            </a:r>
            <a:r>
              <a:rPr sz="1800" spc="-5" dirty="0">
                <a:latin typeface="Calibri"/>
                <a:cs typeface="Calibri"/>
              </a:rPr>
              <a:t>software</a:t>
            </a:r>
            <a:r>
              <a:rPr sz="1800" dirty="0">
                <a:latin typeface="Calibri"/>
                <a:cs typeface="Calibri"/>
              </a:rPr>
              <a:t> </a:t>
            </a:r>
            <a:r>
              <a:rPr sz="1800" spc="-5" dirty="0">
                <a:latin typeface="Calibri"/>
                <a:cs typeface="Calibri"/>
              </a:rPr>
              <a:t>development,</a:t>
            </a:r>
            <a:r>
              <a:rPr sz="1800" dirty="0">
                <a:latin typeface="Calibri"/>
                <a:cs typeface="Calibri"/>
              </a:rPr>
              <a:t> the</a:t>
            </a:r>
            <a:r>
              <a:rPr sz="1800" spc="5" dirty="0">
                <a:latin typeface="Calibri"/>
                <a:cs typeface="Calibri"/>
              </a:rPr>
              <a:t> </a:t>
            </a:r>
            <a:r>
              <a:rPr sz="1800" dirty="0">
                <a:latin typeface="Calibri"/>
                <a:cs typeface="Calibri"/>
              </a:rPr>
              <a:t>requirements</a:t>
            </a:r>
            <a:r>
              <a:rPr sz="1800" spc="5" dirty="0">
                <a:latin typeface="Calibri"/>
                <a:cs typeface="Calibri"/>
              </a:rPr>
              <a:t> </a:t>
            </a:r>
            <a:r>
              <a:rPr sz="1800" spc="-5" dirty="0">
                <a:latin typeface="Calibri"/>
                <a:cs typeface="Calibri"/>
              </a:rPr>
              <a:t>gathering</a:t>
            </a:r>
            <a:r>
              <a:rPr sz="1800" dirty="0">
                <a:latin typeface="Calibri"/>
                <a:cs typeface="Calibri"/>
              </a:rPr>
              <a:t> and</a:t>
            </a:r>
            <a:r>
              <a:rPr sz="1800" spc="5" dirty="0">
                <a:latin typeface="Calibri"/>
                <a:cs typeface="Calibri"/>
              </a:rPr>
              <a:t> </a:t>
            </a:r>
            <a:r>
              <a:rPr sz="1800" dirty="0">
                <a:latin typeface="Calibri"/>
                <a:cs typeface="Calibri"/>
              </a:rPr>
              <a:t>analysis</a:t>
            </a:r>
            <a:r>
              <a:rPr sz="1800" spc="5" dirty="0">
                <a:latin typeface="Calibri"/>
                <a:cs typeface="Calibri"/>
              </a:rPr>
              <a:t> </a:t>
            </a:r>
            <a:r>
              <a:rPr sz="1800" spc="-5" dirty="0">
                <a:latin typeface="Calibri"/>
                <a:cs typeface="Calibri"/>
              </a:rPr>
              <a:t>process</a:t>
            </a:r>
            <a:r>
              <a:rPr sz="1800" dirty="0">
                <a:latin typeface="Calibri"/>
                <a:cs typeface="Calibri"/>
              </a:rPr>
              <a:t> </a:t>
            </a:r>
            <a:r>
              <a:rPr sz="1800" spc="-10" dirty="0">
                <a:latin typeface="Calibri"/>
                <a:cs typeface="Calibri"/>
              </a:rPr>
              <a:t>is </a:t>
            </a:r>
            <a:r>
              <a:rPr sz="1800" spc="-5" dirty="0">
                <a:latin typeface="Calibri"/>
                <a:cs typeface="Calibri"/>
              </a:rPr>
              <a:t> typically led </a:t>
            </a:r>
            <a:r>
              <a:rPr sz="1800" dirty="0">
                <a:latin typeface="Calibri"/>
                <a:cs typeface="Calibri"/>
              </a:rPr>
              <a:t>by a </a:t>
            </a:r>
            <a:r>
              <a:rPr sz="1800" spc="-5" dirty="0">
                <a:latin typeface="Calibri"/>
                <a:cs typeface="Calibri"/>
              </a:rPr>
              <a:t>dedicated </a:t>
            </a:r>
            <a:r>
              <a:rPr sz="1800" dirty="0">
                <a:latin typeface="Calibri"/>
                <a:cs typeface="Calibri"/>
              </a:rPr>
              <a:t>team, </a:t>
            </a:r>
            <a:r>
              <a:rPr sz="1800" spc="-5" dirty="0">
                <a:latin typeface="Calibri"/>
                <a:cs typeface="Calibri"/>
              </a:rPr>
              <a:t>usually consisting of business analysts, project </a:t>
            </a:r>
            <a:r>
              <a:rPr sz="1800" dirty="0">
                <a:latin typeface="Calibri"/>
                <a:cs typeface="Calibri"/>
              </a:rPr>
              <a:t> managers, and </a:t>
            </a:r>
            <a:r>
              <a:rPr sz="1800" spc="-5" dirty="0">
                <a:latin typeface="Calibri"/>
                <a:cs typeface="Calibri"/>
              </a:rPr>
              <a:t>occasionally lead developers. Their role is to systematically </a:t>
            </a:r>
            <a:r>
              <a:rPr sz="1800" dirty="0">
                <a:latin typeface="Calibri"/>
                <a:cs typeface="Calibri"/>
              </a:rPr>
              <a:t>uncover </a:t>
            </a:r>
            <a:r>
              <a:rPr sz="1800" spc="5" dirty="0">
                <a:latin typeface="Calibri"/>
                <a:cs typeface="Calibri"/>
              </a:rPr>
              <a:t> </a:t>
            </a:r>
            <a:r>
              <a:rPr sz="1800" dirty="0">
                <a:latin typeface="Calibri"/>
                <a:cs typeface="Calibri"/>
              </a:rPr>
              <a:t>and </a:t>
            </a:r>
            <a:r>
              <a:rPr sz="1800" spc="-5" dirty="0">
                <a:latin typeface="Calibri"/>
                <a:cs typeface="Calibri"/>
              </a:rPr>
              <a:t>define </a:t>
            </a:r>
            <a:r>
              <a:rPr sz="1800" dirty="0">
                <a:latin typeface="Calibri"/>
                <a:cs typeface="Calibri"/>
              </a:rPr>
              <a:t>the needs and </a:t>
            </a:r>
            <a:r>
              <a:rPr sz="1800" spc="-5" dirty="0">
                <a:latin typeface="Calibri"/>
                <a:cs typeface="Calibri"/>
              </a:rPr>
              <a:t>conditions for </a:t>
            </a:r>
            <a:r>
              <a:rPr sz="1800" dirty="0">
                <a:latin typeface="Calibri"/>
                <a:cs typeface="Calibri"/>
              </a:rPr>
              <a:t>the </a:t>
            </a:r>
            <a:r>
              <a:rPr sz="1800" spc="-5" dirty="0">
                <a:latin typeface="Calibri"/>
                <a:cs typeface="Calibri"/>
              </a:rPr>
              <a:t>software project, ensuring alignment </a:t>
            </a:r>
            <a:r>
              <a:rPr sz="1800" dirty="0">
                <a:latin typeface="Calibri"/>
                <a:cs typeface="Calibri"/>
              </a:rPr>
              <a:t> </a:t>
            </a:r>
            <a:r>
              <a:rPr sz="1800" spc="-5" dirty="0">
                <a:latin typeface="Calibri"/>
                <a:cs typeface="Calibri"/>
              </a:rPr>
              <a:t>with</a:t>
            </a:r>
            <a:r>
              <a:rPr sz="1800" spc="5" dirty="0">
                <a:latin typeface="Calibri"/>
                <a:cs typeface="Calibri"/>
              </a:rPr>
              <a:t> </a:t>
            </a:r>
            <a:r>
              <a:rPr sz="1800" spc="-5" dirty="0">
                <a:latin typeface="Calibri"/>
                <a:cs typeface="Calibri"/>
              </a:rPr>
              <a:t>business </a:t>
            </a:r>
            <a:r>
              <a:rPr sz="1800" dirty="0">
                <a:latin typeface="Calibri"/>
                <a:cs typeface="Calibri"/>
              </a:rPr>
              <a:t>goals</a:t>
            </a:r>
            <a:r>
              <a:rPr sz="1800" spc="5"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user</a:t>
            </a:r>
            <a:r>
              <a:rPr sz="1800" dirty="0">
                <a:latin typeface="Calibri"/>
                <a:cs typeface="Calibri"/>
              </a:rPr>
              <a:t> requirements.</a:t>
            </a:r>
            <a:endParaRPr sz="1800">
              <a:latin typeface="Calibri"/>
              <a:cs typeface="Calibri"/>
            </a:endParaRPr>
          </a:p>
          <a:p>
            <a:pPr marL="363220" marR="5080" indent="-351155" algn="just">
              <a:lnSpc>
                <a:spcPct val="100000"/>
              </a:lnSpc>
              <a:spcBef>
                <a:spcPts val="600"/>
              </a:spcBef>
              <a:buSzPct val="105555"/>
              <a:buChar char="•"/>
              <a:tabLst>
                <a:tab pos="363855" algn="l"/>
              </a:tabLst>
            </a:pPr>
            <a:r>
              <a:rPr sz="1800" spc="-5" dirty="0">
                <a:latin typeface="Calibri"/>
                <a:cs typeface="Calibri"/>
              </a:rPr>
              <a:t>This</a:t>
            </a:r>
            <a:r>
              <a:rPr sz="1800" dirty="0">
                <a:latin typeface="Calibri"/>
                <a:cs typeface="Calibri"/>
              </a:rPr>
              <a:t> </a:t>
            </a:r>
            <a:r>
              <a:rPr sz="1800" spc="-5" dirty="0">
                <a:latin typeface="Calibri"/>
                <a:cs typeface="Calibri"/>
              </a:rPr>
              <a:t>development</a:t>
            </a:r>
            <a:r>
              <a:rPr sz="1800" dirty="0">
                <a:latin typeface="Calibri"/>
                <a:cs typeface="Calibri"/>
              </a:rPr>
              <a:t> team</a:t>
            </a:r>
            <a:r>
              <a:rPr sz="1800" spc="5" dirty="0">
                <a:latin typeface="Calibri"/>
                <a:cs typeface="Calibri"/>
              </a:rPr>
              <a:t> </a:t>
            </a:r>
            <a:r>
              <a:rPr sz="1800" dirty="0">
                <a:latin typeface="Calibri"/>
                <a:cs typeface="Calibri"/>
              </a:rPr>
              <a:t>engages</a:t>
            </a:r>
            <a:r>
              <a:rPr sz="1800" spc="5" dirty="0">
                <a:latin typeface="Calibri"/>
                <a:cs typeface="Calibri"/>
              </a:rPr>
              <a:t> </a:t>
            </a:r>
            <a:r>
              <a:rPr sz="1800" dirty="0">
                <a:latin typeface="Calibri"/>
                <a:cs typeface="Calibri"/>
              </a:rPr>
              <a:t>with</a:t>
            </a:r>
            <a:r>
              <a:rPr sz="1800" spc="5" dirty="0">
                <a:latin typeface="Calibri"/>
                <a:cs typeface="Calibri"/>
              </a:rPr>
              <a:t> </a:t>
            </a:r>
            <a:r>
              <a:rPr sz="1800" spc="-5" dirty="0">
                <a:latin typeface="Calibri"/>
                <a:cs typeface="Calibri"/>
              </a:rPr>
              <a:t>various</a:t>
            </a:r>
            <a:r>
              <a:rPr sz="1800" dirty="0">
                <a:latin typeface="Calibri"/>
                <a:cs typeface="Calibri"/>
              </a:rPr>
              <a:t> </a:t>
            </a:r>
            <a:r>
              <a:rPr sz="1800" spc="-5" dirty="0">
                <a:latin typeface="Calibri"/>
                <a:cs typeface="Calibri"/>
              </a:rPr>
              <a:t>stakeholders,</a:t>
            </a:r>
            <a:r>
              <a:rPr sz="1800" dirty="0">
                <a:latin typeface="Calibri"/>
                <a:cs typeface="Calibri"/>
              </a:rPr>
              <a:t> </a:t>
            </a:r>
            <a:r>
              <a:rPr sz="1800" spc="-5" dirty="0">
                <a:latin typeface="Calibri"/>
                <a:cs typeface="Calibri"/>
              </a:rPr>
              <a:t>which</a:t>
            </a:r>
            <a:r>
              <a:rPr sz="1800" dirty="0">
                <a:latin typeface="Calibri"/>
                <a:cs typeface="Calibri"/>
              </a:rPr>
              <a:t> may</a:t>
            </a:r>
            <a:r>
              <a:rPr sz="1800" spc="5" dirty="0">
                <a:latin typeface="Calibri"/>
                <a:cs typeface="Calibri"/>
              </a:rPr>
              <a:t> </a:t>
            </a:r>
            <a:r>
              <a:rPr sz="1800" dirty="0">
                <a:latin typeface="Calibri"/>
                <a:cs typeface="Calibri"/>
              </a:rPr>
              <a:t>include </a:t>
            </a:r>
            <a:r>
              <a:rPr sz="1800" spc="-395" dirty="0">
                <a:latin typeface="Calibri"/>
                <a:cs typeface="Calibri"/>
              </a:rPr>
              <a:t> </a:t>
            </a:r>
            <a:r>
              <a:rPr sz="1800" spc="-5" dirty="0">
                <a:latin typeface="Calibri"/>
                <a:cs typeface="Calibri"/>
              </a:rPr>
              <a:t>customers, </a:t>
            </a:r>
            <a:r>
              <a:rPr sz="1800" dirty="0">
                <a:latin typeface="Calibri"/>
                <a:cs typeface="Calibri"/>
              </a:rPr>
              <a:t>end </a:t>
            </a:r>
            <a:r>
              <a:rPr sz="1800" spc="-5" dirty="0">
                <a:latin typeface="Calibri"/>
                <a:cs typeface="Calibri"/>
              </a:rPr>
              <a:t>users, </a:t>
            </a:r>
            <a:r>
              <a:rPr sz="1800" dirty="0">
                <a:latin typeface="Calibri"/>
                <a:cs typeface="Calibri"/>
              </a:rPr>
              <a:t>and </a:t>
            </a:r>
            <a:r>
              <a:rPr sz="1800" spc="-5" dirty="0">
                <a:latin typeface="Calibri"/>
                <a:cs typeface="Calibri"/>
              </a:rPr>
              <a:t>internal </a:t>
            </a:r>
            <a:r>
              <a:rPr sz="1800" dirty="0">
                <a:latin typeface="Calibri"/>
                <a:cs typeface="Calibri"/>
              </a:rPr>
              <a:t>team members, </a:t>
            </a:r>
            <a:r>
              <a:rPr sz="1800" spc="-5" dirty="0">
                <a:latin typeface="Calibri"/>
                <a:cs typeface="Calibri"/>
              </a:rPr>
              <a:t>to gain comprehensive insight </a:t>
            </a:r>
            <a:r>
              <a:rPr sz="1800" dirty="0">
                <a:latin typeface="Calibri"/>
                <a:cs typeface="Calibri"/>
              </a:rPr>
              <a:t> </a:t>
            </a:r>
            <a:r>
              <a:rPr sz="1800" spc="-5" dirty="0">
                <a:latin typeface="Calibri"/>
                <a:cs typeface="Calibri"/>
              </a:rPr>
              <a:t>into </a:t>
            </a:r>
            <a:r>
              <a:rPr sz="1800" dirty="0">
                <a:latin typeface="Calibri"/>
                <a:cs typeface="Calibri"/>
              </a:rPr>
              <a:t>what the </a:t>
            </a:r>
            <a:r>
              <a:rPr sz="1800" spc="-5" dirty="0">
                <a:latin typeface="Calibri"/>
                <a:cs typeface="Calibri"/>
              </a:rPr>
              <a:t>software </a:t>
            </a:r>
            <a:r>
              <a:rPr sz="1800" dirty="0">
                <a:latin typeface="Calibri"/>
                <a:cs typeface="Calibri"/>
              </a:rPr>
              <a:t>must do. </a:t>
            </a:r>
            <a:r>
              <a:rPr sz="1800" spc="-5" dirty="0">
                <a:latin typeface="Calibri"/>
                <a:cs typeface="Calibri"/>
              </a:rPr>
              <a:t>They use </a:t>
            </a:r>
            <a:r>
              <a:rPr sz="1800" dirty="0">
                <a:latin typeface="Calibri"/>
                <a:cs typeface="Calibri"/>
              </a:rPr>
              <a:t>methods </a:t>
            </a:r>
            <a:r>
              <a:rPr sz="1800" spc="-5" dirty="0">
                <a:latin typeface="Calibri"/>
                <a:cs typeface="Calibri"/>
              </a:rPr>
              <a:t>such </a:t>
            </a:r>
            <a:r>
              <a:rPr sz="1800" dirty="0">
                <a:latin typeface="Calibri"/>
                <a:cs typeface="Calibri"/>
              </a:rPr>
              <a:t>as </a:t>
            </a:r>
            <a:r>
              <a:rPr sz="1800" spc="-5" dirty="0">
                <a:latin typeface="Calibri"/>
                <a:cs typeface="Calibri"/>
              </a:rPr>
              <a:t>interviews, </a:t>
            </a:r>
            <a:r>
              <a:rPr sz="1800" dirty="0">
                <a:latin typeface="Calibri"/>
                <a:cs typeface="Calibri"/>
              </a:rPr>
              <a:t>surveys, </a:t>
            </a:r>
            <a:r>
              <a:rPr sz="1800" spc="5" dirty="0">
                <a:latin typeface="Calibri"/>
                <a:cs typeface="Calibri"/>
              </a:rPr>
              <a:t> </a:t>
            </a:r>
            <a:r>
              <a:rPr sz="1800" spc="-5" dirty="0">
                <a:latin typeface="Calibri"/>
                <a:cs typeface="Calibri"/>
              </a:rPr>
              <a:t>workshops,</a:t>
            </a:r>
            <a:r>
              <a:rPr sz="1800" dirty="0">
                <a:latin typeface="Calibri"/>
                <a:cs typeface="Calibri"/>
              </a:rPr>
              <a:t> and</a:t>
            </a:r>
            <a:r>
              <a:rPr sz="1800" spc="5" dirty="0">
                <a:latin typeface="Calibri"/>
                <a:cs typeface="Calibri"/>
              </a:rPr>
              <a:t> </a:t>
            </a:r>
            <a:r>
              <a:rPr sz="1800" spc="-5" dirty="0">
                <a:latin typeface="Calibri"/>
                <a:cs typeface="Calibri"/>
              </a:rPr>
              <a:t>document</a:t>
            </a:r>
            <a:r>
              <a:rPr sz="1800" dirty="0">
                <a:latin typeface="Calibri"/>
                <a:cs typeface="Calibri"/>
              </a:rPr>
              <a:t> analysis</a:t>
            </a:r>
            <a:r>
              <a:rPr sz="1800" spc="5" dirty="0">
                <a:latin typeface="Calibri"/>
                <a:cs typeface="Calibri"/>
              </a:rPr>
              <a:t> </a:t>
            </a:r>
            <a:r>
              <a:rPr sz="1800" spc="-5" dirty="0">
                <a:latin typeface="Calibri"/>
                <a:cs typeface="Calibri"/>
              </a:rPr>
              <a:t>to</a:t>
            </a:r>
            <a:r>
              <a:rPr sz="1800" dirty="0">
                <a:latin typeface="Calibri"/>
                <a:cs typeface="Calibri"/>
              </a:rPr>
              <a:t> gather</a:t>
            </a:r>
            <a:r>
              <a:rPr sz="1800" spc="5" dirty="0">
                <a:latin typeface="Calibri"/>
                <a:cs typeface="Calibri"/>
              </a:rPr>
              <a:t> </a:t>
            </a:r>
            <a:r>
              <a:rPr sz="1800" spc="-5" dirty="0">
                <a:latin typeface="Calibri"/>
                <a:cs typeface="Calibri"/>
              </a:rPr>
              <a:t>detailed</a:t>
            </a:r>
            <a:r>
              <a:rPr sz="1800" dirty="0">
                <a:latin typeface="Calibri"/>
                <a:cs typeface="Calibri"/>
              </a:rPr>
              <a:t> </a:t>
            </a:r>
            <a:r>
              <a:rPr sz="1800" spc="-5" dirty="0">
                <a:latin typeface="Calibri"/>
                <a:cs typeface="Calibri"/>
              </a:rPr>
              <a:t>information</a:t>
            </a:r>
            <a:r>
              <a:rPr sz="1800" dirty="0">
                <a:latin typeface="Calibri"/>
                <a:cs typeface="Calibri"/>
              </a:rPr>
              <a:t> about</a:t>
            </a:r>
            <a:r>
              <a:rPr sz="1800" spc="5" dirty="0">
                <a:latin typeface="Calibri"/>
                <a:cs typeface="Calibri"/>
              </a:rPr>
              <a:t> </a:t>
            </a:r>
            <a:r>
              <a:rPr sz="1800" spc="-5" dirty="0">
                <a:latin typeface="Calibri"/>
                <a:cs typeface="Calibri"/>
              </a:rPr>
              <a:t>user </a:t>
            </a:r>
            <a:r>
              <a:rPr sz="1800" dirty="0">
                <a:latin typeface="Calibri"/>
                <a:cs typeface="Calibri"/>
              </a:rPr>
              <a:t> </a:t>
            </a:r>
            <a:r>
              <a:rPr sz="1800" spc="-5" dirty="0">
                <a:latin typeface="Calibri"/>
                <a:cs typeface="Calibri"/>
              </a:rPr>
              <a:t>needs,</a:t>
            </a:r>
            <a:r>
              <a:rPr sz="1800" dirty="0">
                <a:latin typeface="Calibri"/>
                <a:cs typeface="Calibri"/>
              </a:rPr>
              <a:t> </a:t>
            </a:r>
            <a:r>
              <a:rPr sz="1800" spc="-5" dirty="0">
                <a:latin typeface="Calibri"/>
                <a:cs typeface="Calibri"/>
              </a:rPr>
              <a:t>business</a:t>
            </a:r>
            <a:r>
              <a:rPr sz="1800" dirty="0">
                <a:latin typeface="Calibri"/>
                <a:cs typeface="Calibri"/>
              </a:rPr>
              <a:t> </a:t>
            </a:r>
            <a:r>
              <a:rPr sz="1800" spc="-5" dirty="0">
                <a:latin typeface="Calibri"/>
                <a:cs typeface="Calibri"/>
              </a:rPr>
              <a:t>processes,</a:t>
            </a:r>
            <a:r>
              <a:rPr sz="1800" dirty="0">
                <a:latin typeface="Calibri"/>
                <a:cs typeface="Calibri"/>
              </a:rPr>
              <a:t> </a:t>
            </a:r>
            <a:r>
              <a:rPr sz="1800" spc="-5" dirty="0">
                <a:latin typeface="Calibri"/>
                <a:cs typeface="Calibri"/>
              </a:rPr>
              <a:t>business</a:t>
            </a:r>
            <a:r>
              <a:rPr sz="1800" dirty="0">
                <a:latin typeface="Calibri"/>
                <a:cs typeface="Calibri"/>
              </a:rPr>
              <a:t> </a:t>
            </a:r>
            <a:r>
              <a:rPr sz="1800" spc="-5" dirty="0">
                <a:latin typeface="Calibri"/>
                <a:cs typeface="Calibri"/>
              </a:rPr>
              <a:t>process</a:t>
            </a:r>
            <a:r>
              <a:rPr sz="1800" dirty="0">
                <a:latin typeface="Calibri"/>
                <a:cs typeface="Calibri"/>
              </a:rPr>
              <a:t> </a:t>
            </a:r>
            <a:r>
              <a:rPr sz="1800" spc="-5" dirty="0">
                <a:latin typeface="Calibri"/>
                <a:cs typeface="Calibri"/>
              </a:rPr>
              <a:t>documentation,</a:t>
            </a:r>
            <a:r>
              <a:rPr sz="1800" dirty="0">
                <a:latin typeface="Calibri"/>
                <a:cs typeface="Calibri"/>
              </a:rPr>
              <a:t> and</a:t>
            </a:r>
            <a:r>
              <a:rPr sz="1800" spc="5" dirty="0">
                <a:latin typeface="Calibri"/>
                <a:cs typeface="Calibri"/>
              </a:rPr>
              <a:t> </a:t>
            </a:r>
            <a:r>
              <a:rPr sz="1800" spc="-5" dirty="0">
                <a:latin typeface="Calibri"/>
                <a:cs typeface="Calibri"/>
              </a:rPr>
              <a:t>system </a:t>
            </a:r>
            <a:r>
              <a:rPr sz="1800" dirty="0">
                <a:latin typeface="Calibri"/>
                <a:cs typeface="Calibri"/>
              </a:rPr>
              <a:t> requirements.</a:t>
            </a:r>
            <a:endParaRPr sz="1800">
              <a:latin typeface="Calibri"/>
              <a:cs typeface="Calibri"/>
            </a:endParaRPr>
          </a:p>
          <a:p>
            <a:pPr marL="363220" marR="7620" indent="-351155" algn="just">
              <a:lnSpc>
                <a:spcPct val="100000"/>
              </a:lnSpc>
              <a:spcBef>
                <a:spcPts val="605"/>
              </a:spcBef>
              <a:buSzPct val="105555"/>
              <a:buChar char="•"/>
              <a:tabLst>
                <a:tab pos="363855" algn="l"/>
              </a:tabLst>
            </a:pPr>
            <a:r>
              <a:rPr sz="1800" dirty="0">
                <a:latin typeface="Calibri"/>
                <a:cs typeface="Calibri"/>
              </a:rPr>
              <a:t>At </a:t>
            </a:r>
            <a:r>
              <a:rPr sz="1800" spc="-5" dirty="0">
                <a:latin typeface="Calibri"/>
                <a:cs typeface="Calibri"/>
              </a:rPr>
              <a:t>this stage, </a:t>
            </a:r>
            <a:r>
              <a:rPr sz="1800" dirty="0">
                <a:latin typeface="Calibri"/>
                <a:cs typeface="Calibri"/>
              </a:rPr>
              <a:t>they may </a:t>
            </a:r>
            <a:r>
              <a:rPr sz="1800" spc="-5" dirty="0">
                <a:latin typeface="Calibri"/>
                <a:cs typeface="Calibri"/>
              </a:rPr>
              <a:t>decide </a:t>
            </a:r>
            <a:r>
              <a:rPr sz="1800" dirty="0">
                <a:latin typeface="Calibri"/>
                <a:cs typeface="Calibri"/>
              </a:rPr>
              <a:t>to </a:t>
            </a:r>
            <a:r>
              <a:rPr sz="1800" spc="-5" dirty="0">
                <a:latin typeface="Calibri"/>
                <a:cs typeface="Calibri"/>
              </a:rPr>
              <a:t>develop </a:t>
            </a:r>
            <a:r>
              <a:rPr sz="1800" dirty="0">
                <a:latin typeface="Calibri"/>
                <a:cs typeface="Calibri"/>
              </a:rPr>
              <a:t>a proof of </a:t>
            </a:r>
            <a:r>
              <a:rPr sz="1800" spc="-5" dirty="0">
                <a:latin typeface="Calibri"/>
                <a:cs typeface="Calibri"/>
              </a:rPr>
              <a:t>concept </a:t>
            </a:r>
            <a:r>
              <a:rPr sz="1800" dirty="0">
                <a:latin typeface="Calibri"/>
                <a:cs typeface="Calibri"/>
              </a:rPr>
              <a:t>project </a:t>
            </a:r>
            <a:r>
              <a:rPr sz="1800" spc="-5" dirty="0">
                <a:latin typeface="Calibri"/>
                <a:cs typeface="Calibri"/>
              </a:rPr>
              <a:t>to </a:t>
            </a:r>
            <a:r>
              <a:rPr sz="1800" dirty="0">
                <a:latin typeface="Calibri"/>
                <a:cs typeface="Calibri"/>
              </a:rPr>
              <a:t>test the </a:t>
            </a:r>
            <a:r>
              <a:rPr sz="1800" spc="5" dirty="0">
                <a:latin typeface="Calibri"/>
                <a:cs typeface="Calibri"/>
              </a:rPr>
              <a:t> </a:t>
            </a:r>
            <a:r>
              <a:rPr sz="1800" spc="-5" dirty="0">
                <a:latin typeface="Calibri"/>
                <a:cs typeface="Calibri"/>
              </a:rPr>
              <a:t>feasibility</a:t>
            </a:r>
            <a:r>
              <a:rPr sz="1800" dirty="0">
                <a:latin typeface="Calibri"/>
                <a:cs typeface="Calibri"/>
              </a:rPr>
              <a:t> </a:t>
            </a:r>
            <a:r>
              <a:rPr sz="1800" spc="-5" dirty="0">
                <a:latin typeface="Calibri"/>
                <a:cs typeface="Calibri"/>
              </a:rPr>
              <a:t>of</a:t>
            </a:r>
            <a:r>
              <a:rPr sz="1800" dirty="0">
                <a:latin typeface="Calibri"/>
                <a:cs typeface="Calibri"/>
              </a:rPr>
              <a:t> the</a:t>
            </a:r>
            <a:r>
              <a:rPr sz="1800" spc="5" dirty="0">
                <a:latin typeface="Calibri"/>
                <a:cs typeface="Calibri"/>
              </a:rPr>
              <a:t> </a:t>
            </a:r>
            <a:r>
              <a:rPr sz="1800" spc="-5" dirty="0">
                <a:latin typeface="Calibri"/>
                <a:cs typeface="Calibri"/>
              </a:rPr>
              <a:t>initial</a:t>
            </a:r>
            <a:r>
              <a:rPr sz="1800" dirty="0">
                <a:latin typeface="Calibri"/>
                <a:cs typeface="Calibri"/>
              </a:rPr>
              <a:t> </a:t>
            </a:r>
            <a:r>
              <a:rPr sz="1800" spc="-5" dirty="0">
                <a:latin typeface="Calibri"/>
                <a:cs typeface="Calibri"/>
              </a:rPr>
              <a:t>assumptions</a:t>
            </a:r>
            <a:r>
              <a:rPr sz="1800" dirty="0">
                <a:latin typeface="Calibri"/>
                <a:cs typeface="Calibri"/>
              </a:rPr>
              <a:t> –</a:t>
            </a:r>
            <a:r>
              <a:rPr sz="1800" spc="5"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key</a:t>
            </a:r>
            <a:r>
              <a:rPr sz="1800" spc="5" dirty="0">
                <a:latin typeface="Calibri"/>
                <a:cs typeface="Calibri"/>
              </a:rPr>
              <a:t> </a:t>
            </a:r>
            <a:r>
              <a:rPr sz="1800" spc="-5" dirty="0">
                <a:latin typeface="Calibri"/>
                <a:cs typeface="Calibri"/>
              </a:rPr>
              <a:t>step</a:t>
            </a:r>
            <a:r>
              <a:rPr sz="1800" dirty="0">
                <a:latin typeface="Calibri"/>
                <a:cs typeface="Calibri"/>
              </a:rPr>
              <a:t> </a:t>
            </a:r>
            <a:r>
              <a:rPr sz="1800" spc="-5" dirty="0">
                <a:latin typeface="Calibri"/>
                <a:cs typeface="Calibri"/>
              </a:rPr>
              <a:t>in</a:t>
            </a:r>
            <a:r>
              <a:rPr sz="1800" dirty="0">
                <a:latin typeface="Calibri"/>
                <a:cs typeface="Calibri"/>
              </a:rPr>
              <a:t> </a:t>
            </a:r>
            <a:r>
              <a:rPr sz="1800" spc="-5" dirty="0">
                <a:latin typeface="Calibri"/>
                <a:cs typeface="Calibri"/>
              </a:rPr>
              <a:t>developing</a:t>
            </a:r>
            <a:r>
              <a:rPr sz="1800" dirty="0">
                <a:latin typeface="Calibri"/>
                <a:cs typeface="Calibri"/>
              </a:rPr>
              <a:t> </a:t>
            </a:r>
            <a:r>
              <a:rPr sz="1800" spc="-5" dirty="0">
                <a:latin typeface="Calibri"/>
                <a:cs typeface="Calibri"/>
              </a:rPr>
              <a:t>non-standard </a:t>
            </a:r>
            <a:r>
              <a:rPr sz="1800" dirty="0">
                <a:latin typeface="Calibri"/>
                <a:cs typeface="Calibri"/>
              </a:rPr>
              <a:t> </a:t>
            </a:r>
            <a:r>
              <a:rPr sz="1800" spc="-5" dirty="0">
                <a:latin typeface="Calibri"/>
                <a:cs typeface="Calibri"/>
              </a:rPr>
              <a:t>software solutions.</a:t>
            </a:r>
            <a:endParaRPr sz="1800">
              <a:latin typeface="Calibri"/>
              <a:cs typeface="Calibri"/>
            </a:endParaRPr>
          </a:p>
          <a:p>
            <a:pPr marL="363220" marR="7620" indent="-351155" algn="just">
              <a:lnSpc>
                <a:spcPct val="100000"/>
              </a:lnSpc>
              <a:spcBef>
                <a:spcPts val="600"/>
              </a:spcBef>
              <a:buSzPct val="105555"/>
              <a:buChar char="•"/>
              <a:tabLst>
                <a:tab pos="363855" algn="l"/>
              </a:tabLst>
            </a:pPr>
            <a:r>
              <a:rPr sz="1800" spc="-5" dirty="0">
                <a:latin typeface="Calibri"/>
                <a:cs typeface="Calibri"/>
              </a:rPr>
              <a:t>This</a:t>
            </a:r>
            <a:r>
              <a:rPr sz="1800" dirty="0">
                <a:latin typeface="Calibri"/>
                <a:cs typeface="Calibri"/>
              </a:rPr>
              <a:t> team</a:t>
            </a:r>
            <a:r>
              <a:rPr sz="1800" spc="5" dirty="0">
                <a:latin typeface="Calibri"/>
                <a:cs typeface="Calibri"/>
              </a:rPr>
              <a:t> </a:t>
            </a:r>
            <a:r>
              <a:rPr sz="1800" spc="-5" dirty="0">
                <a:latin typeface="Calibri"/>
                <a:cs typeface="Calibri"/>
              </a:rPr>
              <a:t>plays</a:t>
            </a:r>
            <a:r>
              <a:rPr sz="1800" dirty="0">
                <a:latin typeface="Calibri"/>
                <a:cs typeface="Calibri"/>
              </a:rPr>
              <a:t> a</a:t>
            </a:r>
            <a:r>
              <a:rPr sz="1800" spc="5" dirty="0">
                <a:latin typeface="Calibri"/>
                <a:cs typeface="Calibri"/>
              </a:rPr>
              <a:t> </a:t>
            </a:r>
            <a:r>
              <a:rPr sz="1800" spc="-5" dirty="0">
                <a:latin typeface="Calibri"/>
                <a:cs typeface="Calibri"/>
              </a:rPr>
              <a:t>critical</a:t>
            </a:r>
            <a:r>
              <a:rPr sz="1800" dirty="0">
                <a:latin typeface="Calibri"/>
                <a:cs typeface="Calibri"/>
              </a:rPr>
              <a:t> role</a:t>
            </a:r>
            <a:r>
              <a:rPr sz="1800" spc="5" dirty="0">
                <a:latin typeface="Calibri"/>
                <a:cs typeface="Calibri"/>
              </a:rPr>
              <a:t> </a:t>
            </a:r>
            <a:r>
              <a:rPr sz="1800" spc="-5" dirty="0">
                <a:latin typeface="Calibri"/>
                <a:cs typeface="Calibri"/>
              </a:rPr>
              <a:t>in</a:t>
            </a:r>
            <a:r>
              <a:rPr sz="1800" dirty="0">
                <a:latin typeface="Calibri"/>
                <a:cs typeface="Calibri"/>
              </a:rPr>
              <a:t> </a:t>
            </a:r>
            <a:r>
              <a:rPr sz="1800" spc="-5" dirty="0">
                <a:latin typeface="Calibri"/>
                <a:cs typeface="Calibri"/>
              </a:rPr>
              <a:t>bridging</a:t>
            </a:r>
            <a:r>
              <a:rPr sz="1800" dirty="0">
                <a:latin typeface="Calibri"/>
                <a:cs typeface="Calibri"/>
              </a:rPr>
              <a:t> the</a:t>
            </a:r>
            <a:r>
              <a:rPr sz="1800" spc="5" dirty="0">
                <a:latin typeface="Calibri"/>
                <a:cs typeface="Calibri"/>
              </a:rPr>
              <a:t> </a:t>
            </a:r>
            <a:r>
              <a:rPr sz="1800" dirty="0">
                <a:latin typeface="Calibri"/>
                <a:cs typeface="Calibri"/>
              </a:rPr>
              <a:t>gap</a:t>
            </a:r>
            <a:r>
              <a:rPr sz="1800" spc="5" dirty="0">
                <a:latin typeface="Calibri"/>
                <a:cs typeface="Calibri"/>
              </a:rPr>
              <a:t> </a:t>
            </a:r>
            <a:r>
              <a:rPr sz="1800" spc="-5" dirty="0">
                <a:latin typeface="Calibri"/>
                <a:cs typeface="Calibri"/>
              </a:rPr>
              <a:t>between</a:t>
            </a:r>
            <a:r>
              <a:rPr sz="1800" dirty="0">
                <a:latin typeface="Calibri"/>
                <a:cs typeface="Calibri"/>
              </a:rPr>
              <a:t> the</a:t>
            </a:r>
            <a:r>
              <a:rPr sz="1800" spc="5" dirty="0">
                <a:latin typeface="Calibri"/>
                <a:cs typeface="Calibri"/>
              </a:rPr>
              <a:t> </a:t>
            </a:r>
            <a:r>
              <a:rPr sz="1800" spc="-5" dirty="0">
                <a:latin typeface="Calibri"/>
                <a:cs typeface="Calibri"/>
              </a:rPr>
              <a:t>technical</a:t>
            </a:r>
            <a:r>
              <a:rPr sz="1800" dirty="0">
                <a:latin typeface="Calibri"/>
                <a:cs typeface="Calibri"/>
              </a:rPr>
              <a:t> and </a:t>
            </a:r>
            <a:r>
              <a:rPr sz="1800" spc="5" dirty="0">
                <a:latin typeface="Calibri"/>
                <a:cs typeface="Calibri"/>
              </a:rPr>
              <a:t> </a:t>
            </a:r>
            <a:r>
              <a:rPr sz="1800" spc="-5" dirty="0">
                <a:latin typeface="Calibri"/>
                <a:cs typeface="Calibri"/>
              </a:rPr>
              <a:t>business aspects</a:t>
            </a:r>
            <a:r>
              <a:rPr sz="1800" spc="5" dirty="0">
                <a:latin typeface="Calibri"/>
                <a:cs typeface="Calibri"/>
              </a:rPr>
              <a:t> </a:t>
            </a:r>
            <a:r>
              <a:rPr sz="1800" dirty="0">
                <a:latin typeface="Calibri"/>
                <a:cs typeface="Calibri"/>
              </a:rPr>
              <a:t>of </a:t>
            </a:r>
            <a:r>
              <a:rPr sz="1800" spc="-5" dirty="0">
                <a:latin typeface="Calibri"/>
                <a:cs typeface="Calibri"/>
              </a:rPr>
              <a:t>software</a:t>
            </a:r>
            <a:r>
              <a:rPr sz="1800" dirty="0">
                <a:latin typeface="Calibri"/>
                <a:cs typeface="Calibri"/>
              </a:rPr>
              <a:t> </a:t>
            </a:r>
            <a:r>
              <a:rPr sz="1800" spc="-5" dirty="0">
                <a:latin typeface="Calibri"/>
                <a:cs typeface="Calibri"/>
              </a:rPr>
              <a:t>development.</a:t>
            </a:r>
            <a:endParaRPr sz="18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3" name="object 3"/>
          <p:cNvSpPr txBox="1">
            <a:spLocks noGrp="1"/>
          </p:cNvSpPr>
          <p:nvPr>
            <p:ph type="title"/>
          </p:nvPr>
        </p:nvSpPr>
        <p:spPr>
          <a:xfrm>
            <a:off x="78739" y="0"/>
            <a:ext cx="8332470" cy="697230"/>
          </a:xfrm>
          <a:prstGeom prst="rect">
            <a:avLst/>
          </a:prstGeom>
        </p:spPr>
        <p:txBody>
          <a:bodyPr vert="horz" wrap="square" lIns="0" tIns="13335" rIns="0" bIns="0" rtlCol="0">
            <a:spAutoFit/>
          </a:bodyPr>
          <a:lstStyle/>
          <a:p>
            <a:pPr marL="12700">
              <a:lnSpc>
                <a:spcPct val="100000"/>
              </a:lnSpc>
              <a:spcBef>
                <a:spcPts val="105"/>
              </a:spcBef>
            </a:pPr>
            <a:r>
              <a:rPr dirty="0"/>
              <a:t>Requirement</a:t>
            </a:r>
            <a:r>
              <a:rPr spc="-50" dirty="0"/>
              <a:t> </a:t>
            </a:r>
            <a:r>
              <a:rPr dirty="0"/>
              <a:t>Gathering</a:t>
            </a:r>
            <a:r>
              <a:rPr spc="-10" dirty="0"/>
              <a:t> </a:t>
            </a:r>
            <a:r>
              <a:rPr dirty="0"/>
              <a:t>and</a:t>
            </a:r>
            <a:r>
              <a:rPr spc="-5" dirty="0"/>
              <a:t> </a:t>
            </a:r>
            <a:r>
              <a:rPr dirty="0"/>
              <a:t>Analysis</a:t>
            </a:r>
          </a:p>
        </p:txBody>
      </p:sp>
      <p:sp>
        <p:nvSpPr>
          <p:cNvPr id="6"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4719"/>
            <a:ext cx="7315200" cy="574675"/>
          </a:xfrm>
          <a:prstGeom prst="rect">
            <a:avLst/>
          </a:prstGeom>
        </p:spPr>
        <p:txBody>
          <a:bodyPr vert="horz" wrap="square" lIns="0" tIns="12700" rIns="0" bIns="0" rtlCol="0">
            <a:spAutoFit/>
          </a:bodyPr>
          <a:lstStyle/>
          <a:p>
            <a:pPr marL="12700">
              <a:lnSpc>
                <a:spcPct val="100000"/>
              </a:lnSpc>
              <a:spcBef>
                <a:spcPts val="100"/>
              </a:spcBef>
            </a:pPr>
            <a:r>
              <a:rPr sz="3600" spc="-5" dirty="0"/>
              <a:t>Software</a:t>
            </a:r>
            <a:r>
              <a:rPr sz="3600" spc="-30" dirty="0"/>
              <a:t> </a:t>
            </a:r>
            <a:r>
              <a:rPr sz="3600" spc="-5" dirty="0"/>
              <a:t>Development</a:t>
            </a:r>
            <a:r>
              <a:rPr sz="3600" spc="-65" dirty="0"/>
              <a:t> </a:t>
            </a:r>
            <a:r>
              <a:rPr sz="3600" spc="-5" dirty="0"/>
              <a:t>Process</a:t>
            </a:r>
            <a:r>
              <a:rPr sz="3600" spc="-10" dirty="0"/>
              <a:t> </a:t>
            </a:r>
            <a:r>
              <a:rPr sz="3600" spc="-5" dirty="0"/>
              <a:t>Models</a:t>
            </a:r>
            <a:endParaRPr sz="3600"/>
          </a:p>
        </p:txBody>
      </p:sp>
      <p:pic>
        <p:nvPicPr>
          <p:cNvPr id="3" name="object 3"/>
          <p:cNvPicPr/>
          <p:nvPr/>
        </p:nvPicPr>
        <p:blipFill>
          <a:blip r:embed="rId2" cstate="print"/>
          <a:stretch>
            <a:fillRect/>
          </a:stretch>
        </p:blipFill>
        <p:spPr>
          <a:xfrm>
            <a:off x="1351788" y="1338072"/>
            <a:ext cx="6440423" cy="4181855"/>
          </a:xfrm>
          <a:prstGeom prst="rect">
            <a:avLst/>
          </a:prstGeom>
        </p:spPr>
      </p:pic>
      <p:sp>
        <p:nvSpPr>
          <p:cNvPr id="4" name="object 4"/>
          <p:cNvSpPr txBox="1"/>
          <p:nvPr/>
        </p:nvSpPr>
        <p:spPr>
          <a:xfrm>
            <a:off x="2809494" y="5627623"/>
            <a:ext cx="352425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Fig.</a:t>
            </a:r>
            <a:r>
              <a:rPr sz="1400" spc="-15" dirty="0">
                <a:latin typeface="Arial MT"/>
                <a:cs typeface="Arial MT"/>
              </a:rPr>
              <a:t> </a:t>
            </a:r>
            <a:r>
              <a:rPr sz="1400" dirty="0">
                <a:latin typeface="Arial MT"/>
                <a:cs typeface="Arial MT"/>
              </a:rPr>
              <a:t>2</a:t>
            </a:r>
            <a:r>
              <a:rPr sz="1400" spc="-5" dirty="0">
                <a:latin typeface="Arial MT"/>
                <a:cs typeface="Arial MT"/>
              </a:rPr>
              <a:t> </a:t>
            </a:r>
            <a:r>
              <a:rPr sz="1400" dirty="0">
                <a:latin typeface="Arial MT"/>
                <a:cs typeface="Arial MT"/>
              </a:rPr>
              <a:t>Various</a:t>
            </a:r>
            <a:r>
              <a:rPr sz="1400" spc="-30" dirty="0">
                <a:latin typeface="Arial MT"/>
                <a:cs typeface="Arial MT"/>
              </a:rPr>
              <a:t> </a:t>
            </a:r>
            <a:r>
              <a:rPr sz="1400" spc="-5" dirty="0">
                <a:latin typeface="Arial MT"/>
                <a:cs typeface="Arial MT"/>
              </a:rPr>
              <a:t>software</a:t>
            </a:r>
            <a:r>
              <a:rPr sz="1400" spc="-25" dirty="0">
                <a:latin typeface="Arial MT"/>
                <a:cs typeface="Arial MT"/>
              </a:rPr>
              <a:t> </a:t>
            </a:r>
            <a:r>
              <a:rPr sz="1400" spc="-5" dirty="0">
                <a:latin typeface="Arial MT"/>
                <a:cs typeface="Arial MT"/>
              </a:rPr>
              <a:t>development</a:t>
            </a:r>
            <a:r>
              <a:rPr sz="1400" spc="-30" dirty="0">
                <a:latin typeface="Arial MT"/>
                <a:cs typeface="Arial MT"/>
              </a:rPr>
              <a:t> </a:t>
            </a:r>
            <a:r>
              <a:rPr sz="1400" dirty="0">
                <a:latin typeface="Arial MT"/>
                <a:cs typeface="Arial MT"/>
              </a:rPr>
              <a:t>models</a:t>
            </a:r>
            <a:endParaRPr sz="140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3750310" cy="697230"/>
          </a:xfrm>
          <a:prstGeom prst="rect">
            <a:avLst/>
          </a:prstGeom>
        </p:spPr>
        <p:txBody>
          <a:bodyPr vert="horz" wrap="square" lIns="0" tIns="13335" rIns="0" bIns="0" rtlCol="0">
            <a:spAutoFit/>
          </a:bodyPr>
          <a:lstStyle/>
          <a:p>
            <a:pPr marL="12700">
              <a:lnSpc>
                <a:spcPct val="100000"/>
              </a:lnSpc>
              <a:spcBef>
                <a:spcPts val="105"/>
              </a:spcBef>
            </a:pPr>
            <a:r>
              <a:rPr dirty="0"/>
              <a:t>Waterfall</a:t>
            </a:r>
            <a:r>
              <a:rPr spc="-70" dirty="0"/>
              <a:t> </a:t>
            </a:r>
            <a:r>
              <a:rPr dirty="0"/>
              <a:t>Model</a:t>
            </a:r>
          </a:p>
        </p:txBody>
      </p:sp>
      <p:pic>
        <p:nvPicPr>
          <p:cNvPr id="3" name="object 3"/>
          <p:cNvPicPr/>
          <p:nvPr/>
        </p:nvPicPr>
        <p:blipFill>
          <a:blip r:embed="rId2" cstate="print"/>
          <a:stretch>
            <a:fillRect/>
          </a:stretch>
        </p:blipFill>
        <p:spPr>
          <a:xfrm>
            <a:off x="405384" y="1248155"/>
            <a:ext cx="8333232" cy="4361688"/>
          </a:xfrm>
          <a:prstGeom prst="rect">
            <a:avLst/>
          </a:prstGeom>
        </p:spPr>
      </p:pic>
      <p:sp>
        <p:nvSpPr>
          <p:cNvPr id="4" name="object 4"/>
          <p:cNvSpPr txBox="1"/>
          <p:nvPr/>
        </p:nvSpPr>
        <p:spPr>
          <a:xfrm>
            <a:off x="3794505" y="5721502"/>
            <a:ext cx="1752600"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Fig.</a:t>
            </a:r>
            <a:r>
              <a:rPr sz="1400" spc="-35" dirty="0">
                <a:latin typeface="Arial MT"/>
                <a:cs typeface="Arial MT"/>
              </a:rPr>
              <a:t> </a:t>
            </a:r>
            <a:r>
              <a:rPr sz="1400" dirty="0">
                <a:latin typeface="Arial MT"/>
                <a:cs typeface="Arial MT"/>
              </a:rPr>
              <a:t>3</a:t>
            </a:r>
            <a:r>
              <a:rPr sz="1400" spc="-30" dirty="0">
                <a:latin typeface="Arial MT"/>
                <a:cs typeface="Arial MT"/>
              </a:rPr>
              <a:t> </a:t>
            </a:r>
            <a:r>
              <a:rPr sz="1400" dirty="0">
                <a:latin typeface="Arial MT"/>
                <a:cs typeface="Arial MT"/>
              </a:rPr>
              <a:t>Waterfall</a:t>
            </a:r>
            <a:r>
              <a:rPr sz="1400" spc="-50" dirty="0">
                <a:latin typeface="Arial MT"/>
                <a:cs typeface="Arial MT"/>
              </a:rPr>
              <a:t> </a:t>
            </a:r>
            <a:r>
              <a:rPr sz="1400" spc="-5" dirty="0">
                <a:latin typeface="Arial MT"/>
                <a:cs typeface="Arial MT"/>
              </a:rPr>
              <a:t>Model</a:t>
            </a:r>
            <a:endParaRPr sz="140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
        <p:nvSpPr>
          <p:cNvPr id="7" name="object 4"/>
          <p:cNvSpPr txBox="1">
            <a:spLocks noGrp="1"/>
          </p:cNvSpPr>
          <p:nvPr>
            <p:ph type="ftr" sz="quarter" idx="5"/>
          </p:nvPr>
        </p:nvSpPr>
        <p:spPr>
          <a:xfrm>
            <a:off x="4651628" y="6601764"/>
            <a:ext cx="3349372" cy="153888"/>
          </a:xfrm>
          <a:prstGeom prst="rect">
            <a:avLst/>
          </a:prstGeom>
        </p:spPr>
        <p:txBody>
          <a:bodyPr vert="horz" wrap="square" lIns="0" tIns="0" rIns="0" bIns="0" rtlCol="0">
            <a:spAutoFit/>
          </a:bodyPr>
          <a:lstStyle/>
          <a:p>
            <a:pPr marL="12700">
              <a:lnSpc>
                <a:spcPts val="1240"/>
              </a:lnSpc>
            </a:pPr>
            <a:r>
              <a:rPr dirty="0"/>
              <a:t>Application</a:t>
            </a:r>
            <a:r>
              <a:rPr spc="-30" dirty="0"/>
              <a:t> </a:t>
            </a:r>
            <a:r>
              <a:rPr dirty="0"/>
              <a:t>Development</a:t>
            </a:r>
            <a:r>
              <a:rPr spc="-35" dirty="0"/>
              <a:t> </a:t>
            </a:r>
            <a:r>
              <a:rPr spc="-5" dirty="0"/>
              <a:t>Practices</a:t>
            </a:r>
            <a:r>
              <a:rPr spc="15" dirty="0"/>
              <a:t> </a:t>
            </a:r>
            <a:r>
              <a:rPr spc="-5" dirty="0"/>
              <a:t>(</a:t>
            </a:r>
            <a:r>
              <a:rPr spc="-5" dirty="0" smtClean="0"/>
              <a:t>24U</a:t>
            </a:r>
            <a:r>
              <a:rPr lang="en-US" spc="-5" dirty="0" smtClean="0"/>
              <a:t>ML</a:t>
            </a:r>
            <a:r>
              <a:rPr spc="-5" dirty="0" smtClean="0"/>
              <a:t>ES101</a:t>
            </a:r>
            <a:r>
              <a:rPr spc="-5" dirty="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TotalTime>
  <Words>2202</Words>
  <Application>Microsoft Office PowerPoint</Application>
  <PresentationFormat>On-screen Show (4:3)</PresentationFormat>
  <Paragraphs>281</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MT</vt:lpstr>
      <vt:lpstr>Calibri</vt:lpstr>
      <vt:lpstr>Times New Roman</vt:lpstr>
      <vt:lpstr>Wingdings</vt:lpstr>
      <vt:lpstr>Office Theme</vt:lpstr>
      <vt:lpstr>PowerPoint Presentation</vt:lpstr>
      <vt:lpstr>Contents</vt:lpstr>
      <vt:lpstr>Software ?</vt:lpstr>
      <vt:lpstr>Software Development Process</vt:lpstr>
      <vt:lpstr>Software Development Process</vt:lpstr>
      <vt:lpstr>Software Engineering Principles</vt:lpstr>
      <vt:lpstr>Requirement Gathering and Analysis</vt:lpstr>
      <vt:lpstr>Software Development Process Models</vt:lpstr>
      <vt:lpstr>Waterfall Model</vt:lpstr>
      <vt:lpstr>Waterfall Model</vt:lpstr>
      <vt:lpstr>V-Shaped Model</vt:lpstr>
      <vt:lpstr>Rapid Application Development (RAD) Model</vt:lpstr>
      <vt:lpstr>Prototype Model</vt:lpstr>
      <vt:lpstr>Spiral Model</vt:lpstr>
      <vt:lpstr>Iterative and Incremental Model</vt:lpstr>
      <vt:lpstr>Overview of Programming Languages</vt:lpstr>
      <vt:lpstr>Agile Software Development</vt:lpstr>
      <vt:lpstr>Agile Software Development</vt:lpstr>
      <vt:lpstr>Agile Software Development</vt:lpstr>
      <vt:lpstr>Agile Software Development</vt:lpstr>
      <vt:lpstr>Scrum</vt:lpstr>
      <vt:lpstr>Working of Scrum</vt:lpstr>
      <vt:lpstr>Importance of Scrum in S/W Development</vt:lpstr>
      <vt:lpstr>Scrum vs. Agile</vt:lpstr>
      <vt:lpstr>Kanban</vt:lpstr>
      <vt:lpstr>Benefits of Kanban</vt:lpstr>
      <vt:lpstr>Scrum vs. Kanban</vt:lpstr>
      <vt:lpstr>DevOps</vt:lpstr>
      <vt:lpstr>Core DevOps Principles</vt:lpstr>
      <vt:lpstr>Core DevOps Principles</vt:lpstr>
      <vt:lpstr>DevOps Phases</vt:lpstr>
      <vt:lpstr>DevOps tools, concepts and fundamentals</vt:lpstr>
      <vt:lpstr>Benefits of DevOps</vt:lpstr>
      <vt:lpstr>Comparisons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Networking Fundamentals</dc:title>
  <dc:creator>Chirag</dc:creator>
  <cp:lastModifiedBy>PL-II</cp:lastModifiedBy>
  <cp:revision>14</cp:revision>
  <dcterms:created xsi:type="dcterms:W3CDTF">2024-07-05T10:10:24Z</dcterms:created>
  <dcterms:modified xsi:type="dcterms:W3CDTF">2024-07-06T05:26:02Z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2024-07-04T00:00:00Z</vt:filetime>
  </property>
  <property fmtid="{D5CDD505-2E9C-101B-9397-08002B2CF9AE}" pid="3" name="Creator">
    <vt:lpwstr>Microsoft® PowerPoint® 2019</vt:lpwstr>
  </property>
  <property fmtid="{D5CDD505-2E9C-101B-9397-08002B2CF9AE}" pid="4" name="LastSaved">
    <vt:filetime>2024-07-05T00:00:00Z</vt:filetime>
  </property>
</Properties>
</file>