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1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91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261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89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5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63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12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79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3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18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1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26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4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B788BF-D09B-439D-B5A4-04452B14BEB6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EB8E-23A9-4CB9-A224-3436008DC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9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2107" y="1246731"/>
            <a:ext cx="8611263" cy="2561944"/>
          </a:xfrm>
        </p:spPr>
        <p:txBody>
          <a:bodyPr/>
          <a:lstStyle/>
          <a:p>
            <a:r>
              <a:rPr lang="tr-TR" sz="4000" dirty="0" smtClean="0">
                <a:cs typeface="Arial"/>
              </a:rPr>
              <a:t>DATABASES</a:t>
            </a:r>
            <a:r>
              <a:rPr lang="fr-FR" sz="4000" dirty="0" smtClean="0">
                <a:cs typeface="Arial"/>
              </a:rPr>
              <a:t>: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3168" y="1860701"/>
            <a:ext cx="4948362" cy="4070972"/>
          </a:xfrm>
        </p:spPr>
        <p:txBody>
          <a:bodyPr>
            <a:normAutofit/>
          </a:bodyPr>
          <a:lstStyle/>
          <a:p>
            <a:endParaRPr lang="fr-FR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9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189652" cy="986468"/>
          </a:xfrm>
        </p:spPr>
        <p:txBody>
          <a:bodyPr/>
          <a:lstStyle/>
          <a:p>
            <a:r>
              <a:rPr lang="fr-FR" sz="4000" dirty="0" smtClean="0">
                <a:cs typeface="Arial"/>
              </a:rPr>
              <a:t>MySQL: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1582310"/>
            <a:ext cx="9403742" cy="466608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latin typeface="Times New Roman"/>
                <a:ea typeface="+mn-lt"/>
                <a:cs typeface="+mn-lt"/>
              </a:rPr>
              <a:t>MySQL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an Oracle-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backed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open source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management system (RDBMS) 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based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on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Structured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Query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Language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(SQL). MySQL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runs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on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virtually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all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platforms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,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including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Linux, UNIX and Windows.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Although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it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can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be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used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in a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wide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range of applications, MySQL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most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often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associated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with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web applications and online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publishing</a:t>
            </a:r>
            <a:r>
              <a:rPr lang="fr-FR" sz="2400" dirty="0">
                <a:latin typeface="Times New Roman"/>
                <a:ea typeface="+mn-lt"/>
                <a:cs typeface="+mn-lt"/>
              </a:rPr>
              <a:t>.</a:t>
            </a:r>
            <a:endParaRPr lang="fr-FR" sz="2400" dirty="0">
              <a:latin typeface="Times New Roman"/>
              <a:cs typeface="Arial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latin typeface="Times New Roman"/>
                <a:ea typeface="+mn-lt"/>
                <a:cs typeface="+mn-lt"/>
              </a:rPr>
              <a:t>MySQL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an important component of an open source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enterprise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stack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called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LAMP. LAMP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a web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development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platform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that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uses Linux as the operating system, Apache as the web server, MySQL as the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database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management system and PHP as the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object-oriented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scripting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language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. (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Sometimes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Perl or Python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used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instead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of PHP.)</a:t>
            </a:r>
            <a:endParaRPr lang="fr-FR" sz="2400" dirty="0">
              <a:latin typeface="Times New Roman"/>
              <a:cs typeface="Arial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 err="1" smtClean="0">
                <a:latin typeface="Times New Roman"/>
                <a:ea typeface="+mn-lt"/>
                <a:cs typeface="+mn-lt"/>
              </a:rPr>
              <a:t>Originally</a:t>
            </a:r>
            <a:r>
              <a:rPr lang="fr-FR" sz="2400" dirty="0">
                <a:latin typeface="Times New Roman"/>
                <a:ea typeface="+mn-lt"/>
                <a:cs typeface="+mn-lt"/>
              </a:rPr>
              <a:t>,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conceived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by the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Swedish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company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MySQL AB, MySQL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was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acquired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by Sun Microsystems in 2008 and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then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by Oracle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when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it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bought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Sun in 2010.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Developers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can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use MySQL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under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the GNU General Public License (GPL), but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enterprises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must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obtain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a commercial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license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from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Oracle.</a:t>
            </a:r>
            <a:endParaRPr lang="fr-FR" sz="2400" dirty="0">
              <a:latin typeface="Times New Roman"/>
              <a:cs typeface="Arial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 smtClean="0">
                <a:latin typeface="Times New Roman"/>
                <a:ea typeface="+mn-lt"/>
                <a:cs typeface="+mn-lt"/>
              </a:rPr>
              <a:t>Today</a:t>
            </a:r>
            <a:r>
              <a:rPr lang="fr-FR" sz="2400" dirty="0">
                <a:latin typeface="Times New Roman"/>
                <a:ea typeface="+mn-lt"/>
                <a:cs typeface="+mn-lt"/>
              </a:rPr>
              <a:t>, MySQL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the RDBMS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behind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many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of the top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websites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in the world and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countless</a:t>
            </a:r>
            <a:r>
              <a:rPr lang="fr-FR" sz="2400" dirty="0">
                <a:latin typeface="Times New Roman"/>
                <a:ea typeface="+mn-lt"/>
                <a:cs typeface="+mn-lt"/>
              </a:rPr>
              <a:t> 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corporate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and consumer-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facing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web-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based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applications, </a:t>
            </a:r>
            <a:r>
              <a:rPr lang="fr-FR" sz="2400" dirty="0" err="1">
                <a:latin typeface="Times New Roman"/>
                <a:ea typeface="+mn-lt"/>
                <a:cs typeface="+mn-lt"/>
              </a:rPr>
              <a:t>including</a:t>
            </a:r>
            <a:r>
              <a:rPr lang="fr-FR" sz="2400" dirty="0">
                <a:latin typeface="Times New Roman"/>
                <a:ea typeface="+mn-lt"/>
                <a:cs typeface="+mn-lt"/>
              </a:rPr>
              <a:t> Facebook, Twitter and YouTube.</a:t>
            </a:r>
            <a:endParaRPr lang="fr-FR" sz="2400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909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"/>
              </a:rPr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ea typeface="+mn-lt"/>
                <a:cs typeface="+mn-lt"/>
              </a:rPr>
              <a:t>PostgreSQL </a:t>
            </a:r>
            <a:r>
              <a:rPr lang="fr-FR" sz="2400" dirty="0" err="1">
                <a:ea typeface="+mn-lt"/>
                <a:cs typeface="+mn-lt"/>
              </a:rPr>
              <a:t>also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known</a:t>
            </a:r>
            <a:r>
              <a:rPr lang="fr-FR" sz="2400" dirty="0">
                <a:ea typeface="+mn-lt"/>
                <a:cs typeface="+mn-lt"/>
              </a:rPr>
              <a:t> as </a:t>
            </a:r>
            <a:r>
              <a:rPr lang="fr-FR" sz="2400" dirty="0" err="1">
                <a:ea typeface="+mn-lt"/>
                <a:cs typeface="+mn-lt"/>
              </a:rPr>
              <a:t>Postgres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a free and open-source </a:t>
            </a:r>
            <a:r>
              <a:rPr lang="fr-FR" sz="2400" dirty="0" err="1">
                <a:ea typeface="+mn-lt"/>
                <a:cs typeface="+mn-lt"/>
              </a:rPr>
              <a:t>relational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database</a:t>
            </a:r>
            <a:r>
              <a:rPr lang="fr-FR" sz="2400" dirty="0">
                <a:ea typeface="+mn-lt"/>
                <a:cs typeface="+mn-lt"/>
              </a:rPr>
              <a:t> management system (RDBMS) </a:t>
            </a:r>
            <a:r>
              <a:rPr lang="fr-FR" sz="2400" dirty="0" err="1">
                <a:ea typeface="+mn-lt"/>
                <a:cs typeface="+mn-lt"/>
              </a:rPr>
              <a:t>emphasizing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extensibility</a:t>
            </a:r>
            <a:r>
              <a:rPr lang="fr-FR" sz="2400" dirty="0">
                <a:ea typeface="+mn-lt"/>
                <a:cs typeface="+mn-lt"/>
              </a:rPr>
              <a:t> and SQL compliance. It </a:t>
            </a:r>
            <a:r>
              <a:rPr lang="fr-FR" sz="2400" dirty="0" err="1">
                <a:ea typeface="+mn-lt"/>
                <a:cs typeface="+mn-lt"/>
              </a:rPr>
              <a:t>was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originally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named</a:t>
            </a:r>
            <a:r>
              <a:rPr lang="fr-FR" sz="2400" dirty="0">
                <a:ea typeface="+mn-lt"/>
                <a:cs typeface="+mn-lt"/>
              </a:rPr>
              <a:t> POSTGRES, </a:t>
            </a:r>
            <a:r>
              <a:rPr lang="fr-FR" sz="2400" dirty="0" err="1">
                <a:ea typeface="+mn-lt"/>
                <a:cs typeface="+mn-lt"/>
              </a:rPr>
              <a:t>referring</a:t>
            </a:r>
            <a:r>
              <a:rPr lang="fr-FR" sz="2400" dirty="0">
                <a:ea typeface="+mn-lt"/>
                <a:cs typeface="+mn-lt"/>
              </a:rPr>
              <a:t> to </a:t>
            </a:r>
            <a:r>
              <a:rPr lang="fr-FR" sz="2400" dirty="0" err="1">
                <a:ea typeface="+mn-lt"/>
                <a:cs typeface="+mn-lt"/>
              </a:rPr>
              <a:t>its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origins</a:t>
            </a:r>
            <a:r>
              <a:rPr lang="fr-FR" sz="2400" dirty="0">
                <a:ea typeface="+mn-lt"/>
                <a:cs typeface="+mn-lt"/>
              </a:rPr>
              <a:t> as a </a:t>
            </a:r>
            <a:r>
              <a:rPr lang="fr-FR" sz="2400" dirty="0" err="1">
                <a:ea typeface="+mn-lt"/>
                <a:cs typeface="+mn-lt"/>
              </a:rPr>
              <a:t>successor</a:t>
            </a:r>
            <a:r>
              <a:rPr lang="fr-FR" sz="2400" dirty="0">
                <a:ea typeface="+mn-lt"/>
                <a:cs typeface="+mn-lt"/>
              </a:rPr>
              <a:t> to the Ingres </a:t>
            </a:r>
            <a:r>
              <a:rPr lang="fr-FR" sz="2400" dirty="0" err="1">
                <a:ea typeface="+mn-lt"/>
                <a:cs typeface="+mn-lt"/>
              </a:rPr>
              <a:t>database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developed</a:t>
            </a:r>
            <a:r>
              <a:rPr lang="fr-FR" sz="2400" dirty="0">
                <a:ea typeface="+mn-lt"/>
                <a:cs typeface="+mn-lt"/>
              </a:rPr>
              <a:t> at the </a:t>
            </a:r>
            <a:r>
              <a:rPr lang="fr-FR" sz="2400" dirty="0" err="1">
                <a:ea typeface="+mn-lt"/>
                <a:cs typeface="+mn-lt"/>
              </a:rPr>
              <a:t>University</a:t>
            </a:r>
            <a:r>
              <a:rPr lang="fr-FR" sz="2400" dirty="0">
                <a:ea typeface="+mn-lt"/>
                <a:cs typeface="+mn-lt"/>
              </a:rPr>
              <a:t> of </a:t>
            </a:r>
            <a:r>
              <a:rPr lang="fr-FR" sz="2400" dirty="0" err="1">
                <a:ea typeface="+mn-lt"/>
                <a:cs typeface="+mn-lt"/>
              </a:rPr>
              <a:t>California</a:t>
            </a:r>
            <a:r>
              <a:rPr lang="fr-FR" sz="2400" dirty="0">
                <a:ea typeface="+mn-lt"/>
                <a:cs typeface="+mn-lt"/>
              </a:rPr>
              <a:t>, Berkeley. In 1996, the </a:t>
            </a:r>
            <a:r>
              <a:rPr lang="fr-FR" sz="2400" dirty="0" err="1">
                <a:ea typeface="+mn-lt"/>
                <a:cs typeface="+mn-lt"/>
              </a:rPr>
              <a:t>project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was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renamed</a:t>
            </a:r>
            <a:r>
              <a:rPr lang="fr-FR" sz="2400" dirty="0">
                <a:ea typeface="+mn-lt"/>
                <a:cs typeface="+mn-lt"/>
              </a:rPr>
              <a:t> to PostgreSQL to </a:t>
            </a:r>
            <a:r>
              <a:rPr lang="fr-FR" sz="2400" dirty="0" err="1">
                <a:ea typeface="+mn-lt"/>
                <a:cs typeface="+mn-lt"/>
              </a:rPr>
              <a:t>reflect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its</a:t>
            </a:r>
            <a:r>
              <a:rPr lang="fr-FR" sz="2400" dirty="0">
                <a:ea typeface="+mn-lt"/>
                <a:cs typeface="+mn-lt"/>
              </a:rPr>
              <a:t> support for SQL. </a:t>
            </a:r>
            <a:r>
              <a:rPr lang="fr-FR" sz="2400" dirty="0" err="1">
                <a:ea typeface="+mn-lt"/>
                <a:cs typeface="+mn-lt"/>
              </a:rPr>
              <a:t>After</a:t>
            </a:r>
            <a:r>
              <a:rPr lang="fr-FR" sz="2400" dirty="0">
                <a:ea typeface="+mn-lt"/>
                <a:cs typeface="+mn-lt"/>
              </a:rPr>
              <a:t> a </a:t>
            </a:r>
            <a:r>
              <a:rPr lang="fr-FR" sz="2400" dirty="0" err="1">
                <a:ea typeface="+mn-lt"/>
                <a:cs typeface="+mn-lt"/>
              </a:rPr>
              <a:t>review</a:t>
            </a:r>
            <a:r>
              <a:rPr lang="fr-FR" sz="2400" dirty="0">
                <a:ea typeface="+mn-lt"/>
                <a:cs typeface="+mn-lt"/>
              </a:rPr>
              <a:t> in 2007, the </a:t>
            </a:r>
            <a:r>
              <a:rPr lang="fr-FR" sz="2400" dirty="0" err="1">
                <a:ea typeface="+mn-lt"/>
                <a:cs typeface="+mn-lt"/>
              </a:rPr>
              <a:t>development</a:t>
            </a:r>
            <a:r>
              <a:rPr lang="fr-FR" sz="2400" dirty="0">
                <a:ea typeface="+mn-lt"/>
                <a:cs typeface="+mn-lt"/>
              </a:rPr>
              <a:t> team </a:t>
            </a:r>
            <a:r>
              <a:rPr lang="fr-FR" sz="2400" dirty="0" err="1">
                <a:ea typeface="+mn-lt"/>
                <a:cs typeface="+mn-lt"/>
              </a:rPr>
              <a:t>decided</a:t>
            </a:r>
            <a:r>
              <a:rPr lang="fr-FR" sz="2400" dirty="0">
                <a:ea typeface="+mn-lt"/>
                <a:cs typeface="+mn-lt"/>
              </a:rPr>
              <a:t> to </a:t>
            </a:r>
            <a:r>
              <a:rPr lang="fr-FR" sz="2400" dirty="0" err="1">
                <a:ea typeface="+mn-lt"/>
                <a:cs typeface="+mn-lt"/>
              </a:rPr>
              <a:t>keep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name</a:t>
            </a:r>
            <a:r>
              <a:rPr lang="fr-FR" sz="2400" dirty="0">
                <a:ea typeface="+mn-lt"/>
                <a:cs typeface="+mn-lt"/>
              </a:rPr>
              <a:t> PostgreSQL and the alias </a:t>
            </a:r>
            <a:r>
              <a:rPr lang="fr-FR" sz="2400" dirty="0" err="1">
                <a:ea typeface="+mn-lt"/>
                <a:cs typeface="+mn-lt"/>
              </a:rPr>
              <a:t>Postgres</a:t>
            </a:r>
            <a:r>
              <a:rPr lang="fr-FR" sz="2400" dirty="0">
                <a:ea typeface="+mn-lt"/>
                <a:cs typeface="+mn-lt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>
                <a:ea typeface="+mn-lt"/>
                <a:cs typeface="+mn-lt"/>
              </a:rPr>
              <a:t>PostgreSQL </a:t>
            </a:r>
            <a:r>
              <a:rPr lang="fr-FR" sz="2400" dirty="0" err="1">
                <a:ea typeface="+mn-lt"/>
                <a:cs typeface="+mn-lt"/>
              </a:rPr>
              <a:t>features</a:t>
            </a:r>
            <a:r>
              <a:rPr lang="fr-FR" sz="2400" dirty="0">
                <a:ea typeface="+mn-lt"/>
                <a:cs typeface="+mn-lt"/>
              </a:rPr>
              <a:t> transactions </a:t>
            </a:r>
            <a:r>
              <a:rPr lang="fr-FR" sz="2400" dirty="0" err="1">
                <a:ea typeface="+mn-lt"/>
                <a:cs typeface="+mn-lt"/>
              </a:rPr>
              <a:t>with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Atomicity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Consistency</a:t>
            </a:r>
            <a:r>
              <a:rPr lang="fr-FR" sz="2400" dirty="0">
                <a:ea typeface="+mn-lt"/>
                <a:cs typeface="+mn-lt"/>
              </a:rPr>
              <a:t>, Isolation, </a:t>
            </a:r>
            <a:r>
              <a:rPr lang="fr-FR" sz="2400" dirty="0" err="1">
                <a:ea typeface="+mn-lt"/>
                <a:cs typeface="+mn-lt"/>
              </a:rPr>
              <a:t>Durability</a:t>
            </a:r>
            <a:r>
              <a:rPr lang="fr-FR" sz="2400" dirty="0">
                <a:ea typeface="+mn-lt"/>
                <a:cs typeface="+mn-lt"/>
              </a:rPr>
              <a:t> (ACID) </a:t>
            </a:r>
            <a:r>
              <a:rPr lang="fr-FR" sz="2400" dirty="0" err="1">
                <a:ea typeface="+mn-lt"/>
                <a:cs typeface="+mn-lt"/>
              </a:rPr>
              <a:t>properties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automatically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updatable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views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materialized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views</a:t>
            </a:r>
            <a:r>
              <a:rPr lang="fr-FR" sz="2400" dirty="0">
                <a:ea typeface="+mn-lt"/>
                <a:cs typeface="+mn-lt"/>
              </a:rPr>
              <a:t>, triggers, </a:t>
            </a:r>
            <a:r>
              <a:rPr lang="fr-FR" sz="2400" dirty="0" err="1">
                <a:ea typeface="+mn-lt"/>
                <a:cs typeface="+mn-lt"/>
              </a:rPr>
              <a:t>foreign</a:t>
            </a:r>
            <a:r>
              <a:rPr lang="fr-FR" sz="2400" dirty="0">
                <a:ea typeface="+mn-lt"/>
                <a:cs typeface="+mn-lt"/>
              </a:rPr>
              <a:t> keys, and </a:t>
            </a:r>
            <a:r>
              <a:rPr lang="fr-FR" sz="2400" dirty="0" err="1">
                <a:ea typeface="+mn-lt"/>
                <a:cs typeface="+mn-lt"/>
              </a:rPr>
              <a:t>stored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procedures.It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designed</a:t>
            </a:r>
            <a:r>
              <a:rPr lang="fr-FR" sz="2400" dirty="0">
                <a:ea typeface="+mn-lt"/>
                <a:cs typeface="+mn-lt"/>
              </a:rPr>
              <a:t> to </a:t>
            </a:r>
            <a:r>
              <a:rPr lang="fr-FR" sz="2400" dirty="0" err="1">
                <a:ea typeface="+mn-lt"/>
                <a:cs typeface="+mn-lt"/>
              </a:rPr>
              <a:t>handle</a:t>
            </a:r>
            <a:r>
              <a:rPr lang="fr-FR" sz="2400" dirty="0">
                <a:ea typeface="+mn-lt"/>
                <a:cs typeface="+mn-lt"/>
              </a:rPr>
              <a:t> a range of </a:t>
            </a:r>
            <a:r>
              <a:rPr lang="fr-FR" sz="2400" dirty="0" err="1">
                <a:ea typeface="+mn-lt"/>
                <a:cs typeface="+mn-lt"/>
              </a:rPr>
              <a:t>workloads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from</a:t>
            </a:r>
            <a:r>
              <a:rPr lang="fr-FR" sz="2400" dirty="0">
                <a:ea typeface="+mn-lt"/>
                <a:cs typeface="+mn-lt"/>
              </a:rPr>
              <a:t> single machines to data </a:t>
            </a:r>
            <a:r>
              <a:rPr lang="fr-FR" sz="2400" dirty="0" err="1">
                <a:ea typeface="+mn-lt"/>
                <a:cs typeface="+mn-lt"/>
              </a:rPr>
              <a:t>warehouses</a:t>
            </a:r>
            <a:r>
              <a:rPr lang="fr-FR" sz="2400" dirty="0">
                <a:ea typeface="+mn-lt"/>
                <a:cs typeface="+mn-lt"/>
              </a:rPr>
              <a:t> or Web services </a:t>
            </a:r>
            <a:r>
              <a:rPr lang="fr-FR" sz="2400" dirty="0" err="1">
                <a:ea typeface="+mn-lt"/>
                <a:cs typeface="+mn-lt"/>
              </a:rPr>
              <a:t>with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many</a:t>
            </a:r>
            <a:r>
              <a:rPr lang="fr-FR" sz="2400" dirty="0">
                <a:ea typeface="+mn-lt"/>
                <a:cs typeface="+mn-lt"/>
              </a:rPr>
              <a:t> concurrent </a:t>
            </a:r>
            <a:r>
              <a:rPr lang="fr-FR" sz="2400" dirty="0" err="1">
                <a:ea typeface="+mn-lt"/>
                <a:cs typeface="+mn-lt"/>
              </a:rPr>
              <a:t>users</a:t>
            </a:r>
            <a:r>
              <a:rPr lang="fr-FR" sz="2400" dirty="0">
                <a:ea typeface="+mn-lt"/>
                <a:cs typeface="+mn-lt"/>
              </a:rPr>
              <a:t>. It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default </a:t>
            </a:r>
            <a:r>
              <a:rPr lang="fr-FR" sz="2400" dirty="0" err="1">
                <a:ea typeface="+mn-lt"/>
                <a:cs typeface="+mn-lt"/>
              </a:rPr>
              <a:t>database</a:t>
            </a:r>
            <a:r>
              <a:rPr lang="fr-FR" sz="2400" dirty="0">
                <a:ea typeface="+mn-lt"/>
                <a:cs typeface="+mn-lt"/>
              </a:rPr>
              <a:t> for </a:t>
            </a:r>
            <a:r>
              <a:rPr lang="fr-FR" sz="2400" dirty="0" err="1">
                <a:ea typeface="+mn-lt"/>
                <a:cs typeface="+mn-lt"/>
              </a:rPr>
              <a:t>macOS</a:t>
            </a:r>
            <a:r>
              <a:rPr lang="fr-FR" sz="2400" dirty="0">
                <a:ea typeface="+mn-lt"/>
                <a:cs typeface="+mn-lt"/>
              </a:rPr>
              <a:t> Server, and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also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available</a:t>
            </a:r>
            <a:r>
              <a:rPr lang="fr-FR" sz="2400" dirty="0">
                <a:ea typeface="+mn-lt"/>
                <a:cs typeface="+mn-lt"/>
              </a:rPr>
              <a:t> for Linux, FreeBSD, </a:t>
            </a:r>
            <a:r>
              <a:rPr lang="fr-FR" sz="2400" dirty="0" err="1">
                <a:ea typeface="+mn-lt"/>
                <a:cs typeface="+mn-lt"/>
              </a:rPr>
              <a:t>OpenBSD</a:t>
            </a:r>
            <a:r>
              <a:rPr lang="fr-FR" sz="2400" dirty="0">
                <a:ea typeface="+mn-lt"/>
                <a:cs typeface="+mn-lt"/>
              </a:rPr>
              <a:t>, and Windows.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848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ea typeface="+mj-lt"/>
                <a:cs typeface="+mj-lt"/>
              </a:rPr>
              <a:t>SQL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ea typeface="+mn-lt"/>
                <a:cs typeface="+mn-lt"/>
              </a:rPr>
              <a:t>Microsoft SQL Server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relational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management system </a:t>
            </a:r>
            <a:r>
              <a:rPr lang="fr-FR" dirty="0" err="1">
                <a:ea typeface="+mn-lt"/>
                <a:cs typeface="+mn-lt"/>
              </a:rPr>
              <a:t>developed</a:t>
            </a:r>
            <a:r>
              <a:rPr lang="fr-FR" dirty="0">
                <a:ea typeface="+mn-lt"/>
                <a:cs typeface="+mn-lt"/>
              </a:rPr>
              <a:t> by Microsoft. As a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server,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software </a:t>
            </a:r>
            <a:r>
              <a:rPr lang="fr-FR" dirty="0" err="1">
                <a:ea typeface="+mn-lt"/>
                <a:cs typeface="+mn-lt"/>
              </a:rPr>
              <a:t>product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primary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function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storing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retrieving</a:t>
            </a:r>
            <a:r>
              <a:rPr lang="fr-FR" dirty="0">
                <a:ea typeface="+mn-lt"/>
                <a:cs typeface="+mn-lt"/>
              </a:rPr>
              <a:t> data as </a:t>
            </a:r>
            <a:r>
              <a:rPr lang="fr-FR" dirty="0" err="1">
                <a:ea typeface="+mn-lt"/>
                <a:cs typeface="+mn-lt"/>
              </a:rPr>
              <a:t>requested</a:t>
            </a:r>
            <a:r>
              <a:rPr lang="fr-FR" dirty="0">
                <a:ea typeface="+mn-lt"/>
                <a:cs typeface="+mn-lt"/>
              </a:rPr>
              <a:t> by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software applications—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may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run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either</a:t>
            </a:r>
            <a:r>
              <a:rPr lang="fr-FR" dirty="0">
                <a:ea typeface="+mn-lt"/>
                <a:cs typeface="+mn-lt"/>
              </a:rPr>
              <a:t> on the </a:t>
            </a:r>
            <a:r>
              <a:rPr lang="fr-FR" dirty="0" err="1">
                <a:ea typeface="+mn-lt"/>
                <a:cs typeface="+mn-lt"/>
              </a:rPr>
              <a:t>same</a:t>
            </a:r>
            <a:r>
              <a:rPr lang="fr-FR" dirty="0">
                <a:ea typeface="+mn-lt"/>
                <a:cs typeface="+mn-lt"/>
              </a:rPr>
              <a:t> computer or on </a:t>
            </a:r>
            <a:r>
              <a:rPr lang="fr-FR" dirty="0" err="1">
                <a:ea typeface="+mn-lt"/>
                <a:cs typeface="+mn-lt"/>
              </a:rPr>
              <a:t>another</a:t>
            </a:r>
            <a:r>
              <a:rPr lang="fr-FR" dirty="0">
                <a:ea typeface="+mn-lt"/>
                <a:cs typeface="+mn-lt"/>
              </a:rPr>
              <a:t> computer </a:t>
            </a:r>
            <a:r>
              <a:rPr lang="fr-FR" dirty="0" err="1">
                <a:ea typeface="+mn-lt"/>
                <a:cs typeface="+mn-lt"/>
              </a:rPr>
              <a:t>across</a:t>
            </a:r>
            <a:r>
              <a:rPr lang="fr-FR" dirty="0">
                <a:ea typeface="+mn-lt"/>
                <a:cs typeface="+mn-lt"/>
              </a:rPr>
              <a:t> a network (</a:t>
            </a:r>
            <a:r>
              <a:rPr lang="fr-FR" dirty="0" err="1">
                <a:ea typeface="+mn-lt"/>
                <a:cs typeface="+mn-lt"/>
              </a:rPr>
              <a:t>including</a:t>
            </a:r>
            <a:r>
              <a:rPr lang="fr-FR" dirty="0">
                <a:ea typeface="+mn-lt"/>
                <a:cs typeface="+mn-lt"/>
              </a:rPr>
              <a:t> the Internet). Microsoft </a:t>
            </a:r>
            <a:r>
              <a:rPr lang="fr-FR" dirty="0" err="1">
                <a:ea typeface="+mn-lt"/>
                <a:cs typeface="+mn-lt"/>
              </a:rPr>
              <a:t>markets</a:t>
            </a:r>
            <a:r>
              <a:rPr lang="fr-FR" dirty="0">
                <a:ea typeface="+mn-lt"/>
                <a:cs typeface="+mn-lt"/>
              </a:rPr>
              <a:t> at least a </a:t>
            </a:r>
            <a:r>
              <a:rPr lang="fr-FR" dirty="0" err="1">
                <a:ea typeface="+mn-lt"/>
                <a:cs typeface="+mn-lt"/>
              </a:rPr>
              <a:t>dozen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different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editions</a:t>
            </a:r>
            <a:r>
              <a:rPr lang="fr-FR" dirty="0">
                <a:ea typeface="+mn-lt"/>
                <a:cs typeface="+mn-lt"/>
              </a:rPr>
              <a:t> of Microsoft SQL Server, </a:t>
            </a:r>
            <a:r>
              <a:rPr lang="fr-FR" dirty="0" err="1">
                <a:ea typeface="+mn-lt"/>
                <a:cs typeface="+mn-lt"/>
              </a:rPr>
              <a:t>aimed</a:t>
            </a:r>
            <a:r>
              <a:rPr lang="fr-FR" dirty="0">
                <a:ea typeface="+mn-lt"/>
                <a:cs typeface="+mn-lt"/>
              </a:rPr>
              <a:t> at </a:t>
            </a:r>
            <a:r>
              <a:rPr lang="fr-FR" dirty="0" err="1">
                <a:ea typeface="+mn-lt"/>
                <a:cs typeface="+mn-lt"/>
              </a:rPr>
              <a:t>different</a:t>
            </a:r>
            <a:r>
              <a:rPr lang="fr-FR" dirty="0">
                <a:ea typeface="+mn-lt"/>
                <a:cs typeface="+mn-lt"/>
              </a:rPr>
              <a:t> audiences and for </a:t>
            </a:r>
            <a:r>
              <a:rPr lang="fr-FR" dirty="0" err="1">
                <a:ea typeface="+mn-lt"/>
                <a:cs typeface="+mn-lt"/>
              </a:rPr>
              <a:t>workloads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ranging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small</a:t>
            </a:r>
            <a:r>
              <a:rPr lang="fr-FR" dirty="0">
                <a:ea typeface="+mn-lt"/>
                <a:cs typeface="+mn-lt"/>
              </a:rPr>
              <a:t> single-machine applications to large Internet-</a:t>
            </a:r>
            <a:r>
              <a:rPr lang="fr-FR" dirty="0" err="1">
                <a:ea typeface="+mn-lt"/>
                <a:cs typeface="+mn-lt"/>
              </a:rPr>
              <a:t>facing</a:t>
            </a:r>
            <a:r>
              <a:rPr lang="fr-FR" dirty="0">
                <a:ea typeface="+mn-lt"/>
                <a:cs typeface="+mn-lt"/>
              </a:rPr>
              <a:t> applications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concurrent </a:t>
            </a:r>
            <a:r>
              <a:rPr lang="fr-FR" dirty="0" err="1">
                <a:ea typeface="+mn-lt"/>
                <a:cs typeface="+mn-lt"/>
              </a:rPr>
              <a:t>users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2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449858"/>
            <a:ext cx="8946541" cy="4195481"/>
          </a:xfrm>
        </p:spPr>
        <p:txBody>
          <a:bodyPr/>
          <a:lstStyle/>
          <a:p>
            <a:r>
              <a:rPr lang="fr-FR" dirty="0" err="1">
                <a:cs typeface="Arial"/>
              </a:rPr>
              <a:t>Difference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between</a:t>
            </a:r>
            <a:r>
              <a:rPr lang="fr-FR" dirty="0">
                <a:cs typeface="Arial"/>
              </a:rPr>
              <a:t> </a:t>
            </a:r>
            <a:r>
              <a:rPr lang="fr-FR" dirty="0" smtClean="0">
                <a:cs typeface="Arial"/>
              </a:rPr>
              <a:t>MySQL</a:t>
            </a:r>
            <a:r>
              <a:rPr lang="fr-FR" dirty="0">
                <a:cs typeface="Arial"/>
              </a:rPr>
              <a:t>, PostgreSQL and SQL </a:t>
            </a:r>
            <a:r>
              <a:rPr lang="fr-FR" dirty="0" smtClean="0">
                <a:cs typeface="Arial"/>
              </a:rPr>
              <a:t>Server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28D813-F9C6-4F73-B576-33C4E145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03" y="1521881"/>
            <a:ext cx="7588737" cy="50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8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3A1BEBD-591F-43E7-A1DB-48D28FADA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464" y="452718"/>
            <a:ext cx="5914016" cy="60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9D83D2F-8D68-4596-891F-750F8F8E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334" y="452718"/>
            <a:ext cx="5574535" cy="60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9E753A-B626-45D4-978F-D11C0C5F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730" y="452718"/>
            <a:ext cx="7529885" cy="61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"/>
              </a:rPr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ea typeface="+mn-lt"/>
                <a:cs typeface="+mn-lt"/>
              </a:rPr>
              <a:t>The </a:t>
            </a:r>
            <a:r>
              <a:rPr lang="fr-FR" dirty="0" err="1">
                <a:ea typeface="+mn-lt"/>
                <a:cs typeface="+mn-lt"/>
              </a:rPr>
              <a:t>choice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between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three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most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popular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ultimately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boils</a:t>
            </a:r>
            <a:r>
              <a:rPr lang="fr-FR" dirty="0">
                <a:ea typeface="+mn-lt"/>
                <a:cs typeface="+mn-lt"/>
              </a:rPr>
              <a:t> down to the </a:t>
            </a:r>
            <a:r>
              <a:rPr lang="fr-FR" dirty="0" err="1">
                <a:ea typeface="+mn-lt"/>
                <a:cs typeface="+mn-lt"/>
              </a:rPr>
              <a:t>comparison</a:t>
            </a:r>
            <a:r>
              <a:rPr lang="fr-FR" dirty="0">
                <a:ea typeface="+mn-lt"/>
                <a:cs typeface="+mn-lt"/>
              </a:rPr>
              <a:t> of the </a:t>
            </a:r>
            <a:r>
              <a:rPr lang="fr-FR" dirty="0" err="1">
                <a:ea typeface="+mn-lt"/>
                <a:cs typeface="+mn-lt"/>
              </a:rPr>
              <a:t>functionality</a:t>
            </a:r>
            <a:r>
              <a:rPr lang="fr-FR" dirty="0">
                <a:ea typeface="+mn-lt"/>
                <a:cs typeface="+mn-lt"/>
              </a:rPr>
              <a:t>, use cases, and </a:t>
            </a:r>
            <a:r>
              <a:rPr lang="fr-FR" dirty="0" err="1">
                <a:ea typeface="+mn-lt"/>
                <a:cs typeface="+mn-lt"/>
              </a:rPr>
              <a:t>ecosystems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Companies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prioritize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flexibility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cost-efficiency</a:t>
            </a:r>
            <a:r>
              <a:rPr lang="fr-FR" dirty="0">
                <a:ea typeface="+mn-lt"/>
                <a:cs typeface="+mn-lt"/>
              </a:rPr>
              <a:t>, and innovation </a:t>
            </a:r>
            <a:r>
              <a:rPr lang="fr-FR" dirty="0" err="1">
                <a:ea typeface="+mn-lt"/>
                <a:cs typeface="+mn-lt"/>
              </a:rPr>
              <a:t>usually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choose</a:t>
            </a:r>
            <a:r>
              <a:rPr lang="fr-FR" dirty="0">
                <a:ea typeface="+mn-lt"/>
                <a:cs typeface="+mn-lt"/>
              </a:rPr>
              <a:t> open-source solutions.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can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integrated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multiple free </a:t>
            </a:r>
            <a:r>
              <a:rPr lang="fr-FR" dirty="0" err="1">
                <a:ea typeface="+mn-lt"/>
                <a:cs typeface="+mn-lt"/>
              </a:rPr>
              <a:t>add-ons</a:t>
            </a:r>
            <a:r>
              <a:rPr lang="fr-FR" dirty="0">
                <a:ea typeface="+mn-lt"/>
                <a:cs typeface="+mn-lt"/>
              </a:rPr>
              <a:t>, have active user </a:t>
            </a:r>
            <a:r>
              <a:rPr lang="fr-FR" dirty="0" err="1">
                <a:ea typeface="+mn-lt"/>
                <a:cs typeface="+mn-lt"/>
              </a:rPr>
              <a:t>communities</a:t>
            </a:r>
            <a:r>
              <a:rPr lang="fr-FR" dirty="0">
                <a:ea typeface="+mn-lt"/>
                <a:cs typeface="+mn-lt"/>
              </a:rPr>
              <a:t>, and are </a:t>
            </a:r>
            <a:r>
              <a:rPr lang="fr-FR" dirty="0" err="1">
                <a:ea typeface="+mn-lt"/>
                <a:cs typeface="+mn-lt"/>
              </a:rPr>
              <a:t>continuously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updated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ea typeface="+mn-lt"/>
                <a:cs typeface="+mn-lt"/>
              </a:rPr>
              <a:t>For corporations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prefer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traditional</a:t>
            </a:r>
            <a:r>
              <a:rPr lang="fr-FR" dirty="0">
                <a:ea typeface="+mn-lt"/>
                <a:cs typeface="+mn-lt"/>
              </a:rPr>
              <a:t> commercial solutions, software </a:t>
            </a:r>
            <a:r>
              <a:rPr lang="fr-FR" dirty="0" err="1">
                <a:ea typeface="+mn-lt"/>
                <a:cs typeface="+mn-lt"/>
              </a:rPr>
              <a:t>like</a:t>
            </a:r>
            <a:r>
              <a:rPr lang="fr-FR" dirty="0">
                <a:ea typeface="+mn-lt"/>
                <a:cs typeface="+mn-lt"/>
              </a:rPr>
              <a:t> SQL Server </a:t>
            </a:r>
            <a:r>
              <a:rPr lang="fr-FR" dirty="0" err="1">
                <a:ea typeface="+mn-lt"/>
                <a:cs typeface="+mn-lt"/>
              </a:rPr>
              <a:t>backed</a:t>
            </a:r>
            <a:r>
              <a:rPr lang="fr-FR" dirty="0">
                <a:ea typeface="+mn-lt"/>
                <a:cs typeface="+mn-lt"/>
              </a:rPr>
              <a:t> up by a </a:t>
            </a:r>
            <a:r>
              <a:rPr lang="fr-FR" dirty="0" err="1">
                <a:ea typeface="+mn-lt"/>
                <a:cs typeface="+mn-lt"/>
              </a:rPr>
              <a:t>big</a:t>
            </a:r>
            <a:r>
              <a:rPr lang="fr-FR" dirty="0">
                <a:ea typeface="+mn-lt"/>
                <a:cs typeface="+mn-lt"/>
              </a:rPr>
              <a:t> corporation and compatible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an extensive infrastructure,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better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bet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have </a:t>
            </a:r>
            <a:r>
              <a:rPr lang="fr-FR" dirty="0" err="1">
                <a:ea typeface="+mn-lt"/>
                <a:cs typeface="+mn-lt"/>
              </a:rPr>
              <a:t>access</a:t>
            </a:r>
            <a:r>
              <a:rPr lang="fr-FR" dirty="0">
                <a:ea typeface="+mn-lt"/>
                <a:cs typeface="+mn-lt"/>
              </a:rPr>
              <a:t> to constant </a:t>
            </a:r>
            <a:r>
              <a:rPr lang="fr-FR" dirty="0" err="1">
                <a:ea typeface="+mn-lt"/>
                <a:cs typeface="+mn-lt"/>
              </a:rPr>
              <a:t>technical</a:t>
            </a:r>
            <a:r>
              <a:rPr lang="fr-FR" dirty="0">
                <a:ea typeface="+mn-lt"/>
                <a:cs typeface="+mn-lt"/>
              </a:rPr>
              <a:t> support, </a:t>
            </a:r>
            <a:r>
              <a:rPr lang="fr-FR" dirty="0" err="1">
                <a:ea typeface="+mn-lt"/>
                <a:cs typeface="+mn-lt"/>
              </a:rPr>
              <a:t>personalized</a:t>
            </a:r>
            <a:r>
              <a:rPr lang="fr-FR" dirty="0">
                <a:ea typeface="+mn-lt"/>
                <a:cs typeface="+mn-lt"/>
              </a:rPr>
              <a:t> assistance, and </a:t>
            </a:r>
            <a:r>
              <a:rPr lang="fr-FR" dirty="0" err="1">
                <a:ea typeface="+mn-lt"/>
                <a:cs typeface="+mn-lt"/>
              </a:rPr>
              <a:t>professional</a:t>
            </a:r>
            <a:r>
              <a:rPr lang="fr-FR" dirty="0">
                <a:ea typeface="+mn-lt"/>
                <a:cs typeface="+mn-lt"/>
              </a:rPr>
              <a:t> management </a:t>
            </a:r>
            <a:r>
              <a:rPr lang="fr-FR" dirty="0" err="1">
                <a:ea typeface="+mn-lt"/>
                <a:cs typeface="+mn-lt"/>
              </a:rPr>
              <a:t>tools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471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3051</TotalTime>
  <Words>380</Words>
  <Application>Microsoft Office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DATABASES:</vt:lpstr>
      <vt:lpstr>MySQL:</vt:lpstr>
      <vt:lpstr>PostgreSQL</vt:lpstr>
      <vt:lpstr>SQL SERVER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1</dc:title>
  <dc:creator>hr Kabassi</dc:creator>
  <cp:lastModifiedBy>hr Kabassi</cp:lastModifiedBy>
  <cp:revision>13</cp:revision>
  <dcterms:created xsi:type="dcterms:W3CDTF">2020-10-28T17:27:10Z</dcterms:created>
  <dcterms:modified xsi:type="dcterms:W3CDTF">2021-02-11T20:21:55Z</dcterms:modified>
</cp:coreProperties>
</file>