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70" r:id="rId15"/>
    <p:sldId id="268" r:id="rId16"/>
    <p:sldId id="271" r:id="rId17"/>
    <p:sldId id="269" r:id="rId18"/>
    <p:sldId id="272" r:id="rId19"/>
    <p:sldId id="273" r:id="rId20"/>
    <p:sldId id="274" r:id="rId21"/>
    <p:sldId id="289" r:id="rId22"/>
    <p:sldId id="287" r:id="rId23"/>
    <p:sldId id="294" r:id="rId24"/>
    <p:sldId id="288" r:id="rId25"/>
    <p:sldId id="275" r:id="rId26"/>
    <p:sldId id="276" r:id="rId27"/>
    <p:sldId id="277" r:id="rId28"/>
    <p:sldId id="278" r:id="rId29"/>
    <p:sldId id="290" r:id="rId30"/>
    <p:sldId id="279" r:id="rId31"/>
    <p:sldId id="280" r:id="rId32"/>
    <p:sldId id="291" r:id="rId33"/>
    <p:sldId id="292" r:id="rId34"/>
    <p:sldId id="281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3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43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0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21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3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6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36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1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1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0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73595C-B588-4831-AF88-0A928C3170E2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11852E-BB5D-47D3-83D2-4B82EC67B4C5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4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7200" b="1" dirty="0">
                <a:solidFill>
                  <a:schemeClr val="accent2"/>
                </a:solidFill>
              </a:rPr>
              <a:t>Electromagnetic Radiation</a:t>
            </a:r>
          </a:p>
        </p:txBody>
      </p:sp>
    </p:spTree>
    <p:extLst>
      <p:ext uri="{BB962C8B-B14F-4D97-AF65-F5344CB8AC3E}">
        <p14:creationId xmlns:p14="http://schemas.microsoft.com/office/powerpoint/2010/main" val="47438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Infrared Radiation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Infrared radiation, or heat, has shorter wavelengths and higher energy than radar and microwaves (10</a:t>
            </a:r>
            <a:r>
              <a:rPr lang="en-US" sz="2500" baseline="30000" dirty="0"/>
              <a:t>−1</a:t>
            </a:r>
            <a:r>
              <a:rPr lang="en-US" sz="2500" dirty="0"/>
              <a:t>–10</a:t>
            </a:r>
            <a:r>
              <a:rPr lang="en-US" sz="2500" baseline="30000" dirty="0"/>
              <a:t>−4</a:t>
            </a:r>
            <a:r>
              <a:rPr lang="en-US" sz="2500" dirty="0"/>
              <a:t> m).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Infrared radiation can heat nearby objects.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For example, you can feel the heat from your toaster, which uses infrared radiation.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high-energy end of the infrared region is visible and can be seen in the red heating elements of your toaster.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302426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Visible Light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Visible light selectively activates cells in the eye.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It occupies a narrow band in the electromagnetic spectrum, with wavelengths between 10</a:t>
            </a:r>
            <a:r>
              <a:rPr lang="en-US" sz="2500" baseline="30000" dirty="0"/>
              <a:t>−6 </a:t>
            </a:r>
            <a:r>
              <a:rPr lang="en-US" sz="2500" dirty="0"/>
              <a:t>and 10</a:t>
            </a:r>
            <a:r>
              <a:rPr lang="en-US" sz="2500" baseline="30000" dirty="0"/>
              <a:t>−7</a:t>
            </a:r>
            <a:r>
              <a:rPr lang="en-US" sz="2500" dirty="0"/>
              <a:t> m.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color red has the longest wavelength and lowest energy.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 Blue and violet colors have the highest energy and the shortest wavelengths in the visible spectrum.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78400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Ultraviolet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Ultraviolet is the part of the spectrum just beyond the higher energy end of the visible light region.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Ultraviolet wavelengths range from 10</a:t>
            </a:r>
            <a:r>
              <a:rPr lang="en-US" sz="2500" baseline="30000" dirty="0"/>
              <a:t>−7 </a:t>
            </a:r>
            <a:r>
              <a:rPr lang="en-US" sz="2500" dirty="0"/>
              <a:t>to 10</a:t>
            </a:r>
            <a:r>
              <a:rPr lang="en-US" sz="2500" baseline="30000" dirty="0"/>
              <a:t>−9</a:t>
            </a:r>
            <a:r>
              <a:rPr lang="en-US" sz="2500" dirty="0"/>
              <a:t> m.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 Ultraviolet lights are used in biological laboratories to destroy airborne bacteria, and they are believed to be responsible for the majority of sunburn and skin cancer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130503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X-Rays and Gamma Rays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500" dirty="0"/>
              <a:t> </a:t>
            </a:r>
            <a:r>
              <a:rPr lang="en-US" sz="2500" dirty="0"/>
              <a:t>X-rays and gamma rays have wavelengths between 10</a:t>
            </a:r>
            <a:r>
              <a:rPr lang="en-US" sz="2500" baseline="30000" dirty="0"/>
              <a:t>−9 </a:t>
            </a:r>
            <a:r>
              <a:rPr lang="en-US" sz="2500" dirty="0"/>
              <a:t>and 10</a:t>
            </a:r>
            <a:r>
              <a:rPr lang="en-US" sz="2500" baseline="30000" dirty="0"/>
              <a:t>−16 </a:t>
            </a:r>
            <a:r>
              <a:rPr lang="en-US" sz="2500" dirty="0"/>
              <a:t>m.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They are very short wavelength, </a:t>
            </a:r>
            <a:r>
              <a:rPr lang="en-US" sz="2500" dirty="0" err="1"/>
              <a:t>highfrequency</a:t>
            </a:r>
            <a:r>
              <a:rPr lang="en-US" sz="2500" dirty="0"/>
              <a:t>, high-energy radiation.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energy is measured in thousands of electron volts (</a:t>
            </a:r>
            <a:r>
              <a:rPr lang="en-US" sz="2500" dirty="0" err="1"/>
              <a:t>keV</a:t>
            </a:r>
            <a:r>
              <a:rPr lang="en-US" sz="2500" dirty="0"/>
              <a:t>) and is capable of ionization.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Ionizing radiation such as x-rays and gamma rays has enough energy to remove an electron from its orbital shell. 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190683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X-Rays and Gamma Rays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 only difference between x-rays and gamma rays is their origin. </a:t>
            </a:r>
            <a:endParaRPr lang="tr-TR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X-rays in radiology come from interactions with electron orbits. </a:t>
            </a:r>
            <a:endParaRPr lang="tr-TR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Gamma rays come from nuclear transformations (decay) and are released from the nucleus of a radioactive atom. </a:t>
            </a:r>
            <a:endParaRPr lang="tr-TR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Some x-rays in radiology have higher energy than some gamma rays and are used in radiation therapy to treat cancer. </a:t>
            </a:r>
            <a:endParaRPr lang="tr-TR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X-radiation is utilized in various industries including for screening baggage in</a:t>
            </a:r>
            <a:r>
              <a:rPr lang="tr-TR" sz="2200" dirty="0"/>
              <a:t> </a:t>
            </a:r>
            <a:r>
              <a:rPr lang="en-US" sz="2200" dirty="0"/>
              <a:t>airport security and large crates of merchandise at ports of entry as well as for imaging chest plates the military will use in combat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68934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Characteristics of Electromagnetic Radiation</a:t>
            </a:r>
            <a:endParaRPr lang="tr-TR" sz="4400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en-US" sz="2200" dirty="0"/>
              <a:t>Electromagnetic radiation consists of vibrations in electric and magnetic fields. </a:t>
            </a:r>
            <a:endParaRPr lang="tr-TR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It has no charge and no mass and travels at the speed of light. </a:t>
            </a:r>
            <a:endParaRPr lang="tr-TR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 waves move in a sinusoidal (sine) waveform in electric and magnetic fields</a:t>
            </a:r>
            <a:r>
              <a:rPr lang="en-US" dirty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068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Characteristics of Electromagnetic Radiation</a:t>
            </a:r>
            <a:endParaRPr lang="tr-TR" sz="4400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Electromagnetic radiation is described in terms of the following characteristics: </a:t>
            </a:r>
            <a:endParaRPr lang="tr-TR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Velocity: how fast the radiation moves 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Frequency: how many cycles per second are in the wave 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Period: the time for one complete cycle 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Wavelength: the distance between corresponding parts of the wave 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Amplitude: the magnitude of the wave 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Energy: the amount of energy in the wave 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Intensity: the flux of energy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4753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Velocity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All electromagnetic radiation travels in a vacuum or in air at 3 × 10</a:t>
            </a:r>
            <a:r>
              <a:rPr lang="en-US" sz="2500" baseline="30000" dirty="0"/>
              <a:t>8</a:t>
            </a:r>
            <a:r>
              <a:rPr lang="en-US" sz="2500" dirty="0"/>
              <a:t> m/s , regardless of whether it is in a wave or particle form.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Even though this is incredibly fast, light requires some time to travel huge distances.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 For example, it takes 8 minutes for light from the Sun to reach the Earth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433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Frequency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 </a:t>
            </a:r>
            <a:r>
              <a:rPr lang="en-US" sz="2400" dirty="0"/>
              <a:t>The frequency of a wave is the number of cycles per second.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That is, the frequency is the number of peaks or valleys occurring each second.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unit of frequency is hertz (Hz), which is one cycle per second.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the United States, electricity has a frequency of 60 Hz, that is, 60 cycles per second.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 typical radio wave has 700,000 Hz (700 kHz).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 1,000 Hz is equal to 1 kHz.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One megahertz (MHz) is equal to one million (10</a:t>
            </a:r>
            <a:r>
              <a:rPr lang="en-US" sz="2400" baseline="30000" dirty="0"/>
              <a:t>6</a:t>
            </a:r>
            <a:r>
              <a:rPr lang="en-US" sz="2400" dirty="0"/>
              <a:t> ) Hz or cycles per second.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51816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Period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en-US" sz="2500" dirty="0"/>
              <a:t>The period of a wave is the time required for one complete cycle.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A wave with a frequency of two cycles</a:t>
            </a:r>
            <a:r>
              <a:rPr lang="tr-TR" sz="2500" dirty="0"/>
              <a:t> p</a:t>
            </a:r>
            <a:r>
              <a:rPr lang="en-US" sz="2500" dirty="0" err="1"/>
              <a:t>er</a:t>
            </a:r>
            <a:r>
              <a:rPr lang="en-US" sz="2500" dirty="0"/>
              <a:t> second has a period of one-half second; that is, one complete wave cycle occurs each half second.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Figure 2.3 illustrates the relationship between frequency and period (time) in a sine wave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46" y="3777193"/>
            <a:ext cx="32480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D015-CD76-2907-E468-EE2A03F5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i="0" u="none" strike="noStrike" baseline="0" dirty="0">
                <a:solidFill>
                  <a:schemeClr val="accent2"/>
                </a:solidFill>
                <a:latin typeface="ElectraLTStd-Regular"/>
              </a:rPr>
              <a:t>Objectives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2568-8A8A-BB5D-F811-0655E463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500" b="1" i="0" u="none" strike="noStrike" baseline="0" dirty="0">
                <a:latin typeface="ElectraLTStd-Bold"/>
              </a:rPr>
              <a:t>1. </a:t>
            </a:r>
            <a:r>
              <a:rPr lang="en-GB" sz="2500" b="0" i="0" u="none" strike="noStrike" baseline="0" dirty="0">
                <a:latin typeface="ElectraLTStd-Regular"/>
              </a:rPr>
              <a:t>Name the different types of electromagnetic </a:t>
            </a:r>
            <a:r>
              <a:rPr lang="tr-TR" sz="2500" b="0" i="0" u="none" strike="noStrike" baseline="0" dirty="0">
                <a:latin typeface="ElectraLTStd-Regular"/>
              </a:rPr>
              <a:t>radiation and describe each.</a:t>
            </a:r>
          </a:p>
          <a:p>
            <a:pPr algn="l"/>
            <a:r>
              <a:rPr lang="en-GB" sz="2500" b="1" i="0" u="none" strike="noStrike" baseline="0" dirty="0">
                <a:latin typeface="ElectraLTStd-Bold"/>
              </a:rPr>
              <a:t>2. </a:t>
            </a:r>
            <a:r>
              <a:rPr lang="en-GB" sz="2500" b="0" i="0" u="none" strike="noStrike" baseline="0" dirty="0">
                <a:latin typeface="ElectraLTStd-Regular"/>
              </a:rPr>
              <a:t>Describe the characteristics of electromagnetic </a:t>
            </a:r>
            <a:r>
              <a:rPr lang="tr-TR" sz="2500" b="0" i="0" u="none" strike="noStrike" baseline="0" dirty="0">
                <a:latin typeface="ElectraLTStd-Regular"/>
              </a:rPr>
              <a:t>waves.</a:t>
            </a:r>
          </a:p>
          <a:p>
            <a:pPr algn="l"/>
            <a:r>
              <a:rPr lang="en-GB" sz="2500" b="1" i="0" u="none" strike="noStrike" baseline="0" dirty="0">
                <a:latin typeface="ElectraLTStd-Bold"/>
              </a:rPr>
              <a:t>3. </a:t>
            </a:r>
            <a:r>
              <a:rPr lang="en-GB" sz="2500" b="0" i="0" u="none" strike="noStrike" baseline="0" dirty="0">
                <a:latin typeface="ElectraLTStd-Regular"/>
              </a:rPr>
              <a:t>Describe the relationships between frequency, wavelength, velocity, and energy of </a:t>
            </a:r>
            <a:r>
              <a:rPr lang="tr-TR" sz="2500" b="0" i="0" u="none" strike="noStrike" baseline="0" dirty="0">
                <a:latin typeface="ElectraLTStd-Regular"/>
              </a:rPr>
              <a:t>electromagnetic radiation.</a:t>
            </a:r>
          </a:p>
          <a:p>
            <a:pPr algn="l"/>
            <a:r>
              <a:rPr lang="en-GB" sz="2500" b="1" i="0" u="none" strike="noStrike" baseline="0" dirty="0">
                <a:latin typeface="ElectraLTStd-Bold"/>
              </a:rPr>
              <a:t>4. </a:t>
            </a:r>
            <a:r>
              <a:rPr lang="en-GB" sz="2500" b="0" i="0" u="none" strike="noStrike" baseline="0" dirty="0">
                <a:latin typeface="ElectraLTStd-Regular"/>
              </a:rPr>
              <a:t>Define radiation intensity and describe how it varies with distance from the radiation source.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349389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Wavelength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distance between adjacent peaks or adjacent valleys of a wave is the wavelength and is represented by lambda (</a:t>
            </a:r>
            <a:r>
              <a:rPr lang="el-GR" sz="2500" dirty="0"/>
              <a:t>λ</a:t>
            </a:r>
            <a:r>
              <a:rPr lang="en-US" sz="2500" dirty="0"/>
              <a:t>).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Wavelength is one of the important </a:t>
            </a:r>
            <a:r>
              <a:rPr lang="en-US" sz="2500" dirty="0" err="1"/>
              <a:t>characteristics</a:t>
            </a:r>
            <a:r>
              <a:rPr lang="en-US" sz="2500" dirty="0"/>
              <a:t> in determining the properties of x-rays.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err="1"/>
              <a:t>Electromagnetic</a:t>
            </a:r>
            <a:r>
              <a:rPr lang="en-US" sz="2500" dirty="0"/>
              <a:t> radiation with shorter wavelengths has higher energy and frequencies and greater penetration.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Wavelength is measured in meters, centimeters, or millimeters. 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302010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810" y="640080"/>
            <a:ext cx="4757530" cy="53988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(A) Demonstrates the relationship between frequency and wavelength.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 When a short wavelength is seen, there is a greater number of vibrations. </a:t>
            </a:r>
            <a:endParaRPr lang="tr-T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Note how the peaks are closer together.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This waveform has high penetrability and represents an x-ray waveform. </a:t>
            </a:r>
            <a:endParaRPr lang="tr-T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(B) In the bottom waveform, note the distance between the peaks. 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As the distance between the peaks increases, the wavelength becomes longer and there are fewer peaks. 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This waveform has low penetrability.</a:t>
            </a:r>
            <a:endParaRPr lang="tr-T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D5821-1FEA-8C9B-7EB3-340E30CA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60" y="981625"/>
            <a:ext cx="6811617" cy="48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Wavelength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0817" y="1911994"/>
            <a:ext cx="455874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Figure 2.4 illustrates the relation between wavelength and frequency.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Electromagnetic wave velocity, frequency, and wavelength are related and a change in one factor causes a change in one or both of the other factors. </a:t>
            </a:r>
            <a:endParaRPr lang="tr-T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43EC1-524D-894F-F63E-1297A25F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6" y="1040604"/>
            <a:ext cx="6811617" cy="48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Wavelength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0817" y="1911994"/>
            <a:ext cx="40551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wave is demonstrated with this formula: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 f = </a:t>
            </a:r>
            <a:r>
              <a:rPr lang="el-GR" sz="2400" dirty="0"/>
              <a:t>λ</a:t>
            </a: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where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 (velocity) is the speed of light (3 × 10</a:t>
            </a:r>
            <a:r>
              <a:rPr lang="en-US" sz="2400" baseline="30000" dirty="0"/>
              <a:t>8</a:t>
            </a:r>
            <a:r>
              <a:rPr lang="en-US" sz="2400" dirty="0"/>
              <a:t> m/s, in air),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 is the frequency, and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lambda (</a:t>
            </a:r>
            <a:r>
              <a:rPr lang="el-GR" sz="2400" dirty="0"/>
              <a:t>λ</a:t>
            </a:r>
            <a:r>
              <a:rPr lang="en-US" sz="2400" dirty="0"/>
              <a:t> ) is the wavelength. </a:t>
            </a:r>
            <a:endParaRPr lang="tr-T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43EC1-524D-894F-F63E-1297A25F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6" y="1040604"/>
            <a:ext cx="6811617" cy="48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56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Wavelength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Note that the product of frequency and wavelength must always equal the velocity.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Thus, frequency and wavelength are inversely proportional.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Therefore, if the </a:t>
            </a:r>
            <a:r>
              <a:rPr lang="en-US" sz="2400" dirty="0" err="1"/>
              <a:t>frequency</a:t>
            </a:r>
            <a:r>
              <a:rPr lang="en-US" sz="2400" dirty="0"/>
              <a:t> increases, the wavelength must decrease, and if the frequency decreases, the wavelength must increase.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For example, if frequency is doubled, the wavelength is halved, and if the frequency is tripled, the wavelength is reduced by one </a:t>
            </a:r>
            <a:r>
              <a:rPr lang="en-US" sz="2400" dirty="0" err="1"/>
              <a:t>thir</a:t>
            </a:r>
            <a:r>
              <a:rPr lang="tr-T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4389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43" y="286603"/>
            <a:ext cx="6789022" cy="12286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77" y="2877700"/>
            <a:ext cx="2826225" cy="29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5" y="277857"/>
            <a:ext cx="7341393" cy="113293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95" y="1973308"/>
            <a:ext cx="4904559" cy="3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1419" y="371902"/>
            <a:ext cx="5091485" cy="1450757"/>
          </a:xfrm>
        </p:spPr>
        <p:txBody>
          <a:bodyPr/>
          <a:lstStyle/>
          <a:p>
            <a:r>
              <a:rPr lang="en-US" dirty="0"/>
              <a:t>Amplitude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6151" y="4253948"/>
            <a:ext cx="10919413" cy="169465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amplitude of a wave is the maximum height of the peaks or valleys (in either direction) from zero.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As the energy of the wave increases, the height of the wave also increases.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Figure 2.5 compares the amplitudes of two electromagnetic waves as a function of time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B6EFA-A991-818E-161A-789D0F9F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71902"/>
            <a:ext cx="81153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97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Energy: Electromagnetic Radiation as a Particle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Electromagnetic radiation usually acts as a wave, but sometimes it acts as a particle.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When electromagnetic radiation acts as a wave, it has a definite frequency, period, and wavelength.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When electromagnetic radiation acts as a particle, it is called a photon or quanta.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We use the photons or bundles of energy to produce x-radiation. 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599602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Energy: Electromagnetic Radiation as a Particle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05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energy and frequency of the photons are directly proportional, but wavelength and energy are inversely proportional.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Thus, the higher the energy, the shorter the wavelength and the higher the frequency.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formula that describes the relationship between photon energy and frequency is expressed as: </a:t>
            </a:r>
            <a:endParaRPr lang="tr-T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 </a:t>
            </a:r>
            <a:r>
              <a:rPr lang="tr-TR" sz="2400" dirty="0"/>
              <a:t>=</a:t>
            </a:r>
            <a:r>
              <a:rPr lang="en-US" sz="2400" dirty="0" err="1"/>
              <a:t>hf</a:t>
            </a:r>
            <a:r>
              <a:rPr lang="en-US" sz="2400" dirty="0"/>
              <a:t>  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where E is photon energy in electron volts, 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h is a conversion factor called Planck’s constant (4.15 × 10</a:t>
            </a:r>
            <a:r>
              <a:rPr lang="en-US" sz="2400" baseline="30000" dirty="0"/>
              <a:t>−15 </a:t>
            </a:r>
            <a:r>
              <a:rPr lang="en-US" sz="2400" dirty="0"/>
              <a:t>eVs), and</a:t>
            </a:r>
            <a:endParaRPr lang="tr-T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f is the photon frequency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4131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tr-TR" b="1" dirty="0" err="1">
                <a:solidFill>
                  <a:schemeClr val="accent2"/>
                </a:solidFill>
              </a:rPr>
              <a:t>Electromagnetic</a:t>
            </a:r>
            <a:r>
              <a:rPr lang="tr-TR" b="1" dirty="0">
                <a:solidFill>
                  <a:schemeClr val="accent2"/>
                </a:solidFill>
              </a:rPr>
              <a:t> </a:t>
            </a:r>
            <a:r>
              <a:rPr lang="tr-TR" b="1" dirty="0" err="1">
                <a:solidFill>
                  <a:schemeClr val="accent2"/>
                </a:solidFill>
              </a:rPr>
              <a:t>Radiation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0709" y="1845733"/>
            <a:ext cx="6631203" cy="42433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en-US" sz="2500" dirty="0"/>
              <a:t>All electromagnetic radiation consists of simultaneous electric and magnetic waves.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Typically, only one of these waves is used in illustrations.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Only the electric wave is shown in illustrations.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These waves are really fluctuations caused by vibrating electrons within the fields. 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912" y="2005444"/>
            <a:ext cx="4340247" cy="21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23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" y="834243"/>
            <a:ext cx="4794070" cy="5791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34" y="2127885"/>
            <a:ext cx="3082834" cy="33592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911" y="819400"/>
            <a:ext cx="5735864" cy="85168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347" y="2588351"/>
            <a:ext cx="5570991" cy="17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Radiation Intensity and the Inverse Square Law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7322" y="1845734"/>
            <a:ext cx="682487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 electromagnetic radiation travels at the speed of light and diverges from the source at which it is emitted. 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Intensity is energy flow per second and is measured in watts/ cm</a:t>
            </a:r>
            <a:r>
              <a:rPr lang="en-US" baseline="30000" dirty="0"/>
              <a:t>2</a:t>
            </a:r>
            <a:r>
              <a:rPr lang="en-US" dirty="0"/>
              <a:t> . 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intensity of the radiation decreases with an increase in the distance from the source. 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is because the x-ray energy is spread over a larger area. 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relation is known as the inverse square law. 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called the inverse square law because the intensity is inversely proportional to the square of the distance. 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Figure 2.6 illustrates how the intensity decreases as the distance from the source increases.</a:t>
            </a: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99566-5382-93B6-CE96-1DBE11FC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558" y="1555056"/>
            <a:ext cx="3553120" cy="46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1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31930" y="318518"/>
            <a:ext cx="6021977" cy="1450757"/>
          </a:xfrm>
        </p:spPr>
        <p:txBody>
          <a:bodyPr>
            <a:normAutofit/>
          </a:bodyPr>
          <a:lstStyle/>
          <a:p>
            <a:r>
              <a:rPr lang="en-US" sz="2500" dirty="0"/>
              <a:t>Mathematically, the inverse square law is expressed as follows:</a:t>
            </a:r>
            <a:endParaRPr lang="tr-TR" sz="2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4137" y="1845734"/>
            <a:ext cx="778287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where I1 , old intensity; I2 , new intensity; d1 2 , old distance squared; d2 2 , new distance squared.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 If the distance from the x-ray source is doubled, the intensity decreases by a factor of 4.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That is, the intensity at twice the distance is one-fourth the original value.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If the distance from the x-ray source is halved, the intensity is four times greater. 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82" y="1737360"/>
            <a:ext cx="3209925" cy="44386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0" y="416228"/>
            <a:ext cx="3341274" cy="13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3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4137" y="1845734"/>
            <a:ext cx="778287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exposure and exposure rate from an x-ray source also follow the inverse square law.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To decrease radiation exposure during a fluoroscopic exam, a technologist needs to increase his or her distance from the x-ray tube.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Every step away from the tube decreases the amount of radiation the technologist will be exposed to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82" y="1737360"/>
            <a:ext cx="3209925" cy="44386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95" y="313151"/>
            <a:ext cx="3341274" cy="13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36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26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tr-TR" b="1" dirty="0" err="1">
                <a:solidFill>
                  <a:schemeClr val="accent2"/>
                </a:solidFill>
              </a:rPr>
              <a:t>Electromagnetic</a:t>
            </a:r>
            <a:r>
              <a:rPr lang="tr-TR" b="1" dirty="0">
                <a:solidFill>
                  <a:schemeClr val="accent2"/>
                </a:solidFill>
              </a:rPr>
              <a:t> </a:t>
            </a:r>
            <a:r>
              <a:rPr lang="tr-TR" b="1" dirty="0" err="1">
                <a:solidFill>
                  <a:schemeClr val="accent2"/>
                </a:solidFill>
              </a:rPr>
              <a:t>Radiation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9086" y="1845733"/>
            <a:ext cx="6552826" cy="42433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amount of vibrations of the electrons will determine the frequency and wavelength for the various types of electromagnetic radiations.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Electromagnetic radiation travels at the </a:t>
            </a:r>
            <a:r>
              <a:rPr lang="en-US" sz="2500" dirty="0">
                <a:solidFill>
                  <a:srgbClr val="0070C0"/>
                </a:solidFill>
              </a:rPr>
              <a:t>speed of light</a:t>
            </a:r>
            <a:r>
              <a:rPr lang="en-US" sz="2500" dirty="0"/>
              <a:t>, and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each type has its own unique frequency and wavelength</a:t>
            </a:r>
            <a:endParaRPr lang="tr-TR" sz="23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912" y="2005444"/>
            <a:ext cx="4340247" cy="21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776549"/>
            <a:ext cx="3990109" cy="4092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Electromagnetic radiation may appear in the form of visible light, x-rays, infrared, or radio waves, depending on</a:t>
            </a:r>
            <a:r>
              <a:rPr lang="tr-TR" sz="2500" dirty="0"/>
              <a:t> </a:t>
            </a:r>
            <a:r>
              <a:rPr lang="en-US" sz="2500" dirty="0"/>
              <a:t> its energy.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entire band of electromagnetic energies is known as the electromagnetic spectrum. 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09" y="1205345"/>
            <a:ext cx="6990996" cy="481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8011" y="2050868"/>
            <a:ext cx="3997236" cy="33310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electromagnetic spectrum lists the different types of electromagnetic radiations varying in energy, frequency, and wavelengths.</a:t>
            </a:r>
            <a:r>
              <a:rPr lang="tr-TR" sz="25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The energy of the radiation is measured in electron volts or eV. 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7" y="108065"/>
            <a:ext cx="7552104" cy="565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2238" y="1815358"/>
            <a:ext cx="4629174" cy="439299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900" dirty="0"/>
              <a:t>Figure  illustrates the different forms of the electromagnetic spectrum from long-wavelength, low-energy radio waves, to short-wavelength, high-energy gamma rays.</a:t>
            </a:r>
          </a:p>
          <a:p>
            <a:pPr>
              <a:buFont typeface="Wingdings" panose="05000000000000000000" pitchFamily="2" charset="2"/>
              <a:buChar char="v"/>
            </a:pPr>
            <a:endParaRPr lang="tr-TR" sz="29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900" dirty="0"/>
              <a:t> Although Figure  appears to indicate sharp transitions between the types of radiations, there are no clear boundaries between the various regions in the electromagnetic spectrum</a:t>
            </a:r>
            <a:endParaRPr lang="tr-TR" sz="2900" dirty="0"/>
          </a:p>
          <a:p>
            <a:r>
              <a:rPr lang="en-US" sz="2500" dirty="0"/>
              <a:t> </a:t>
            </a:r>
            <a:endParaRPr lang="tr-TR" sz="25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12" y="393406"/>
            <a:ext cx="7390588" cy="55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1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Radio Waves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Radio waves are long-wavelength (1–10,000 m), low-energy radiation waves.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Radio frequency radiation is used in MRI.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Cell phones utilize radio waves to transmit information from one cell tower to another and finally to a cell phone.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Television antennae receive the electromagnetic wave from the broadcast station and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300" dirty="0"/>
              <a:t>the image is displayed on the television screen. </a:t>
            </a:r>
            <a:endParaRPr lang="tr-TR" sz="2300" dirty="0"/>
          </a:p>
        </p:txBody>
      </p:sp>
    </p:spTree>
    <p:extLst>
      <p:ext uri="{BB962C8B-B14F-4D97-AF65-F5344CB8AC3E}">
        <p14:creationId xmlns:p14="http://schemas.microsoft.com/office/powerpoint/2010/main" val="133279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Radar and Microwaves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Radar and microwaves have shorter wavelengths (10</a:t>
            </a:r>
            <a:r>
              <a:rPr lang="en-US" sz="2500" baseline="30000" dirty="0"/>
              <a:t>−1</a:t>
            </a:r>
            <a:r>
              <a:rPr lang="en-US" sz="2500" dirty="0"/>
              <a:t>– 10</a:t>
            </a:r>
            <a:r>
              <a:rPr lang="en-US" sz="2500" baseline="30000" dirty="0"/>
              <a:t>−4</a:t>
            </a:r>
            <a:r>
              <a:rPr lang="en-US" sz="2500" dirty="0"/>
              <a:t>m) and higher energy than radio waves.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Microwaves are used in ovens, in transportation, and by law enforcement officers to monitor the speed of cars. </a:t>
            </a:r>
            <a:endParaRPr lang="tr-TR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In a microwave oven, the microwave energy forces the water molecules in food to rapidly vibrate, thus heating the food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3166180793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1909</Words>
  <Application>Microsoft Office PowerPoint</Application>
  <PresentationFormat>Widescreen</PresentationFormat>
  <Paragraphs>148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ElectraLTStd-Bold</vt:lpstr>
      <vt:lpstr>ElectraLTStd-Regular</vt:lpstr>
      <vt:lpstr>Wingdings</vt:lpstr>
      <vt:lpstr>Geçmişe bakış</vt:lpstr>
      <vt:lpstr>Electromagnetic Radiation</vt:lpstr>
      <vt:lpstr>Objectives</vt:lpstr>
      <vt:lpstr>Electromagnetic Radiation</vt:lpstr>
      <vt:lpstr>Electromagnetic Radiation</vt:lpstr>
      <vt:lpstr>PowerPoint Presentation</vt:lpstr>
      <vt:lpstr>PowerPoint Presentation</vt:lpstr>
      <vt:lpstr>PowerPoint Presentation</vt:lpstr>
      <vt:lpstr>Radio Waves</vt:lpstr>
      <vt:lpstr>Radar and Microwaves</vt:lpstr>
      <vt:lpstr>Infrared Radiation</vt:lpstr>
      <vt:lpstr>Visible Light</vt:lpstr>
      <vt:lpstr>Ultraviolet</vt:lpstr>
      <vt:lpstr>X-Rays and Gamma Rays</vt:lpstr>
      <vt:lpstr>X-Rays and Gamma Rays</vt:lpstr>
      <vt:lpstr>Characteristics of Electromagnetic Radiation</vt:lpstr>
      <vt:lpstr>Characteristics of Electromagnetic Radiation</vt:lpstr>
      <vt:lpstr>Velocity</vt:lpstr>
      <vt:lpstr>Frequency</vt:lpstr>
      <vt:lpstr>Period</vt:lpstr>
      <vt:lpstr>Wavelength</vt:lpstr>
      <vt:lpstr>PowerPoint Presentation</vt:lpstr>
      <vt:lpstr>Wavelength</vt:lpstr>
      <vt:lpstr>Wavelength</vt:lpstr>
      <vt:lpstr>Wavelength</vt:lpstr>
      <vt:lpstr>PowerPoint Presentation</vt:lpstr>
      <vt:lpstr>PowerPoint Presentation</vt:lpstr>
      <vt:lpstr>Amplitude</vt:lpstr>
      <vt:lpstr>Energy: Electromagnetic Radiation as a Particle</vt:lpstr>
      <vt:lpstr>Energy: Electromagnetic Radiation as a Particle</vt:lpstr>
      <vt:lpstr>PowerPoint Presentation</vt:lpstr>
      <vt:lpstr>Radiation Intensity and the Inverse Square Law</vt:lpstr>
      <vt:lpstr>Mathematically, the inverse square law is expressed as follows:</vt:lpstr>
      <vt:lpstr>PowerPoint Presentation</vt:lpstr>
      <vt:lpstr>PowerPoint Presentation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osman gunay</dc:creator>
  <cp:lastModifiedBy>Doç. Dr. Osman GÜNAY</cp:lastModifiedBy>
  <cp:revision>16</cp:revision>
  <dcterms:created xsi:type="dcterms:W3CDTF">2022-08-10T20:46:56Z</dcterms:created>
  <dcterms:modified xsi:type="dcterms:W3CDTF">2022-10-10T05:54:01Z</dcterms:modified>
</cp:coreProperties>
</file>