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300" r:id="rId4"/>
    <p:sldId id="257" r:id="rId5"/>
    <p:sldId id="258" r:id="rId6"/>
    <p:sldId id="259" r:id="rId7"/>
    <p:sldId id="282" r:id="rId8"/>
    <p:sldId id="283" r:id="rId9"/>
    <p:sldId id="303" r:id="rId10"/>
    <p:sldId id="285" r:id="rId11"/>
    <p:sldId id="286" r:id="rId12"/>
    <p:sldId id="260" r:id="rId13"/>
    <p:sldId id="287" r:id="rId14"/>
    <p:sldId id="304" r:id="rId15"/>
    <p:sldId id="261" r:id="rId16"/>
    <p:sldId id="288" r:id="rId17"/>
    <p:sldId id="262" r:id="rId18"/>
    <p:sldId id="290" r:id="rId19"/>
    <p:sldId id="289" r:id="rId20"/>
    <p:sldId id="263" r:id="rId21"/>
    <p:sldId id="264" r:id="rId22"/>
    <p:sldId id="265" r:id="rId23"/>
    <p:sldId id="291" r:id="rId24"/>
    <p:sldId id="292" r:id="rId25"/>
    <p:sldId id="266" r:id="rId26"/>
    <p:sldId id="293" r:id="rId27"/>
    <p:sldId id="267" r:id="rId28"/>
    <p:sldId id="268" r:id="rId29"/>
    <p:sldId id="294" r:id="rId30"/>
    <p:sldId id="295" r:id="rId31"/>
    <p:sldId id="296" r:id="rId32"/>
    <p:sldId id="270" r:id="rId33"/>
    <p:sldId id="272" r:id="rId34"/>
    <p:sldId id="273" r:id="rId35"/>
    <p:sldId id="298" r:id="rId36"/>
    <p:sldId id="297" r:id="rId37"/>
    <p:sldId id="275" r:id="rId38"/>
    <p:sldId id="301" r:id="rId39"/>
    <p:sldId id="277" r:id="rId40"/>
    <p:sldId id="302" r:id="rId41"/>
    <p:sldId id="278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ç. Dr. Osman GÜNAY" userId="19d97cfc8b353dd9" providerId="LiveId" clId="{7254BE31-E7F2-499C-9FF6-32BA65E47486}"/>
    <pc:docChg chg="modSld">
      <pc:chgData name="Doç. Dr. Osman GÜNAY" userId="19d97cfc8b353dd9" providerId="LiveId" clId="{7254BE31-E7F2-499C-9FF6-32BA65E47486}" dt="2022-10-03T05:28:19.334" v="1" actId="113"/>
      <pc:docMkLst>
        <pc:docMk/>
      </pc:docMkLst>
      <pc:sldChg chg="modSp mod">
        <pc:chgData name="Doç. Dr. Osman GÜNAY" userId="19d97cfc8b353dd9" providerId="LiveId" clId="{7254BE31-E7F2-499C-9FF6-32BA65E47486}" dt="2022-10-03T05:28:19.334" v="1" actId="113"/>
        <pc:sldMkLst>
          <pc:docMk/>
          <pc:sldMk cId="474381274" sldId="256"/>
        </pc:sldMkLst>
        <pc:spChg chg="mod">
          <ac:chgData name="Doç. Dr. Osman GÜNAY" userId="19d97cfc8b353dd9" providerId="LiveId" clId="{7254BE31-E7F2-499C-9FF6-32BA65E47486}" dt="2022-10-03T05:28:19.334" v="1" actId="113"/>
          <ac:spMkLst>
            <pc:docMk/>
            <pc:sldMk cId="474381274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3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43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0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2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3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6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36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1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1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0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73595C-B588-4831-AF88-0A928C317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4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2"/>
                </a:solidFill>
              </a:rPr>
              <a:t>X-Ray </a:t>
            </a:r>
            <a:r>
              <a:rPr lang="tr-TR" b="1" dirty="0" err="1">
                <a:solidFill>
                  <a:schemeClr val="accent2"/>
                </a:solidFill>
              </a:rPr>
              <a:t>Production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38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" y="1845734"/>
            <a:ext cx="8673737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Projectile or incident electrons that pass very close to the nucleus of the anode target atoms produce higher energy x-rays than those that pass further away. </a:t>
            </a:r>
            <a:endParaRPr lang="tr-T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These x-ray photons are called bremsstrahlung photons and their energy is the difference between the kinetic energy of the incident photon and the kinetic energy of the </a:t>
            </a:r>
            <a:r>
              <a:rPr lang="en-US" sz="2800" dirty="0" err="1"/>
              <a:t>brems</a:t>
            </a:r>
            <a:r>
              <a:rPr lang="en-US" sz="2800" dirty="0"/>
              <a:t> photon. </a:t>
            </a:r>
            <a:endParaRPr lang="tr-T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amount of kinetic energy that is lost is dependent upon how close the incident </a:t>
            </a:r>
            <a:r>
              <a:rPr lang="en-US" sz="2800" dirty="0" err="1"/>
              <a:t>electron</a:t>
            </a:r>
            <a:r>
              <a:rPr lang="en-US" sz="2800" dirty="0"/>
              <a:t> gets to the nucleus. 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149" y="2329059"/>
            <a:ext cx="2678799" cy="30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5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" y="1845734"/>
            <a:ext cx="8647612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When the incident electron is closer to the nucleus, more </a:t>
            </a:r>
            <a:r>
              <a:rPr lang="en-US" sz="2800" dirty="0" err="1"/>
              <a:t>energ</a:t>
            </a:r>
            <a:r>
              <a:rPr lang="tr-TR" sz="2800" dirty="0"/>
              <a:t>y i</a:t>
            </a:r>
            <a:r>
              <a:rPr lang="en-US" sz="2800" dirty="0"/>
              <a:t>s lost, resulting in a higher energy </a:t>
            </a:r>
            <a:r>
              <a:rPr lang="en-US" sz="2800" dirty="0" err="1"/>
              <a:t>brems</a:t>
            </a:r>
            <a:r>
              <a:rPr lang="en-US" sz="2800" dirty="0"/>
              <a:t> photon. </a:t>
            </a:r>
            <a:endParaRPr lang="tr-T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These incident electrons have the ability to interact with many target atoms and to cause many </a:t>
            </a:r>
            <a:r>
              <a:rPr lang="en-US" sz="2800" dirty="0" err="1"/>
              <a:t>brems</a:t>
            </a:r>
            <a:r>
              <a:rPr lang="en-US" sz="2800" dirty="0"/>
              <a:t> interactions. </a:t>
            </a:r>
            <a:endParaRPr lang="tr-T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Each interaction will decrease the kinetic energy of the incident electron until the electron has no more kinetic energy and drifts away to join the current flow. </a:t>
            </a:r>
            <a:endParaRPr lang="tr-T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vast majority of diagnostic x-rays are produced by the bremsstrahlung process.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305" y="1845735"/>
            <a:ext cx="2745827" cy="30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X-Ray </a:t>
            </a:r>
            <a:r>
              <a:rPr lang="tr-TR" b="1" dirty="0" err="1">
                <a:solidFill>
                  <a:srgbClr val="C00000"/>
                </a:solidFill>
              </a:rPr>
              <a:t>Spectrum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 plot of the number of bremsstrahlung x-rays as a function of their different x-ray energies is known as an x-ray spectrum.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It plots how many x-ray energies there are from zero to the peak electron energy.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maximum x-ray energy (</a:t>
            </a:r>
            <a:r>
              <a:rPr lang="en-US" sz="2500" dirty="0" err="1"/>
              <a:t>Emax</a:t>
            </a:r>
            <a:r>
              <a:rPr lang="en-US" sz="2500" dirty="0"/>
              <a:t>) produced by the bremsstrahlung process is equal to the energy of the projectile electrons, and that is why it is called </a:t>
            </a:r>
            <a:r>
              <a:rPr lang="en-US" sz="2500" dirty="0" err="1"/>
              <a:t>kVp</a:t>
            </a:r>
            <a:r>
              <a:rPr lang="en-US" sz="2500" dirty="0"/>
              <a:t> or peak </a:t>
            </a:r>
            <a:r>
              <a:rPr lang="en-US" sz="2500" dirty="0" err="1"/>
              <a:t>kilovoltage</a:t>
            </a:r>
            <a:r>
              <a:rPr lang="en-US" sz="2500" dirty="0"/>
              <a:t>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bremsstrahlung process produces a continuous spectrum of x-ray energies; that is, there are no sharp peaks or valleys in the curve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72987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X-Ray </a:t>
            </a:r>
            <a:r>
              <a:rPr lang="tr-TR" b="1" dirty="0" err="1">
                <a:solidFill>
                  <a:srgbClr val="C00000"/>
                </a:solidFill>
              </a:rPr>
              <a:t>Spectrum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9452" y="1845734"/>
            <a:ext cx="5984482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Low-energy x-rays are filtered out or stopped before they reach the patient.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dotted line shows an unfiltered x-ray spectrum which would be observed at the anode surface.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All x-ray tubes have added filtration to absorb low-energy x-rays. </a:t>
            </a:r>
            <a:endParaRPr lang="tr-TR" sz="25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382BBB-B19F-4EEB-98FB-7E3C2310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117" y="1985553"/>
            <a:ext cx="4906511" cy="34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X-Ray </a:t>
            </a:r>
            <a:r>
              <a:rPr lang="tr-TR" b="1" dirty="0" err="1">
                <a:solidFill>
                  <a:srgbClr val="C00000"/>
                </a:solidFill>
              </a:rPr>
              <a:t>Spectrum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9452" y="1845734"/>
            <a:ext cx="6924282" cy="39708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These lower energy x-rays cannot penetrate through the patient and would not contribute any information to the x-ray image but will contribute to patient dose.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average energy of the x-ray beam depends on many factors.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majority of x-rays produced have an average of approximately one third of the maximum</a:t>
            </a:r>
            <a:r>
              <a:rPr lang="tr-TR" sz="2500" dirty="0"/>
              <a:t> </a:t>
            </a:r>
            <a:r>
              <a:rPr lang="en-US" sz="2500" dirty="0"/>
              <a:t>energy (</a:t>
            </a:r>
            <a:r>
              <a:rPr lang="en-US" sz="2500" dirty="0" err="1"/>
              <a:t>Emax</a:t>
            </a:r>
            <a:r>
              <a:rPr lang="en-US" sz="2500" dirty="0"/>
              <a:t>)</a:t>
            </a:r>
            <a:endParaRPr lang="tr-TR" sz="25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382BBB-B19F-4EEB-98FB-7E3C2310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33" y="2188754"/>
            <a:ext cx="3746228" cy="26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keV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and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kVp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45305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There are two energies associated with x-ray production. </a:t>
            </a:r>
            <a:endParaRPr lang="tr-TR" sz="2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One is the energy of the individual x-rays;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the other is the energy of the projectile electrons, which is determined by the voltage applied to the x-ray tube. </a:t>
            </a:r>
            <a:endParaRPr lang="tr-TR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energy of the individual x-rays is measured in </a:t>
            </a:r>
            <a:r>
              <a:rPr lang="en-US" sz="2500" dirty="0" err="1"/>
              <a:t>kiloelectron</a:t>
            </a:r>
            <a:r>
              <a:rPr lang="en-US" sz="2500" dirty="0"/>
              <a:t> volts (</a:t>
            </a:r>
            <a:r>
              <a:rPr lang="en-US" sz="2500" dirty="0" err="1"/>
              <a:t>keV</a:t>
            </a:r>
            <a:r>
              <a:rPr lang="en-US" sz="2500" dirty="0"/>
              <a:t>) and is distributed from zero to </a:t>
            </a:r>
            <a:r>
              <a:rPr lang="en-US" sz="2500" dirty="0" err="1"/>
              <a:t>Emax</a:t>
            </a:r>
            <a:r>
              <a:rPr lang="en-US" sz="2500" dirty="0"/>
              <a:t>, the maximum energy of the projectile electrons.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78" y="1985554"/>
            <a:ext cx="3219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4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keV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and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kVp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23098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voltage applied to the x-ray tube is known as </a:t>
            </a:r>
            <a:r>
              <a:rPr lang="en-US" sz="2500" dirty="0" err="1"/>
              <a:t>kilovoltage</a:t>
            </a:r>
            <a:r>
              <a:rPr lang="en-US" sz="2500" dirty="0"/>
              <a:t> peak (</a:t>
            </a:r>
            <a:r>
              <a:rPr lang="en-US" sz="2500" dirty="0" err="1"/>
              <a:t>kVp</a:t>
            </a:r>
            <a:r>
              <a:rPr lang="en-US" sz="2500" dirty="0"/>
              <a:t>) and is equal to the energy of the projectile electrons.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/>
              <a:t>kVp</a:t>
            </a:r>
            <a:r>
              <a:rPr lang="en-US" sz="2500" dirty="0"/>
              <a:t> is equal to the maximum energy of the x-rays, called </a:t>
            </a:r>
            <a:r>
              <a:rPr lang="en-US" sz="2500" dirty="0" err="1"/>
              <a:t>Emax</a:t>
            </a:r>
            <a:r>
              <a:rPr lang="en-US" sz="2500" dirty="0"/>
              <a:t>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Figure 6.2 shows that an applied voltage of 70 </a:t>
            </a:r>
            <a:r>
              <a:rPr lang="en-US" sz="2500" dirty="0" err="1"/>
              <a:t>kVp</a:t>
            </a:r>
            <a:r>
              <a:rPr lang="en-US" sz="2500" dirty="0"/>
              <a:t> produces an x-ray spectrum with an </a:t>
            </a:r>
            <a:r>
              <a:rPr lang="en-US" sz="2500" dirty="0" err="1"/>
              <a:t>Emax</a:t>
            </a:r>
            <a:r>
              <a:rPr lang="en-US" sz="2500" dirty="0"/>
              <a:t> equal to 70 </a:t>
            </a:r>
            <a:r>
              <a:rPr lang="en-US" sz="2500" dirty="0" err="1"/>
              <a:t>keV</a:t>
            </a:r>
            <a:r>
              <a:rPr lang="en-US" sz="2500" dirty="0"/>
              <a:t> with an average x-ray energy of about 23 </a:t>
            </a:r>
            <a:r>
              <a:rPr lang="en-US" sz="2500" dirty="0" err="1"/>
              <a:t>keV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63" y="1845734"/>
            <a:ext cx="4788799" cy="34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Characteristic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Characteristic interactions occur in a tungsten anode when an orbital electron fills a vacancy in a shell of a tungsten atom.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When a projectile or incident electron has sufficient energy to ionize or remove an orbital electron from an inner electron shell, a vacancy is created and the atom becomes unstable.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 higher energy outer-shell electron will immediately fill the lower energy vacancy that creates a characteristic x-ray photon.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152166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Characteristic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difference in energy between the binding energy of the vacant shell and the outer shell is the characteristic x-ray energy.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vacancy is usually filled by an electron in the next outer shell, but it is possible to have transitions to the vacancy from shells further from the nucleus.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This transition of electrons between shells creates a process called a characteristic cascade, which can produce many x-ray photons for each electron that leaves the atom.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characteristic interactions created at the anode target are called primary radiation.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03556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Characteristic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4584" y="1845734"/>
            <a:ext cx="679268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In diagnostic x-ray tubes, with tungsten alloy anodes, the most common transition is from the L shell to the vacant K shell.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Only K-shell vacancies from high–atomic number elements produce characteristic x-ray photons with</a:t>
            </a:r>
            <a:r>
              <a:rPr lang="tr-TR" sz="2500" dirty="0"/>
              <a:t> </a:t>
            </a:r>
            <a:r>
              <a:rPr lang="en-US" sz="2500" dirty="0"/>
              <a:t>high enough energy to be useful in diagnostic radiology.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 K characteristic x-ray photons produce a discrete spectrum, meaning that only x-rays with the characteristic energies are present (Fig. 6.3).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30" y="1581150"/>
            <a:ext cx="3295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F5C-3321-BA36-D3E1-FC83D05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i="0" u="none" strike="noStrike" baseline="0" dirty="0">
                <a:solidFill>
                  <a:srgbClr val="C00000"/>
                </a:solidFill>
                <a:latin typeface="ElectraLTStd-Regular"/>
              </a:rPr>
              <a:t>Objectives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0C54-2113-6DDD-E626-64C139FF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500" b="1" i="0" u="none" strike="noStrike" baseline="0" dirty="0"/>
              <a:t>1. </a:t>
            </a:r>
            <a:r>
              <a:rPr lang="en-GB" sz="2500" b="0" i="0" u="none" strike="noStrike" baseline="0" dirty="0"/>
              <a:t>Describe the bremsstrahlung x-ray production </a:t>
            </a:r>
            <a:r>
              <a:rPr lang="tr-TR" sz="2500" b="0" i="0" u="none" strike="noStrike" baseline="0" dirty="0"/>
              <a:t>process.</a:t>
            </a:r>
          </a:p>
          <a:p>
            <a:pPr algn="l"/>
            <a:r>
              <a:rPr lang="en-GB" sz="2500" b="1" i="0" u="none" strike="noStrike" baseline="0" dirty="0"/>
              <a:t>2. </a:t>
            </a:r>
            <a:r>
              <a:rPr lang="en-GB" sz="2500" b="0" i="0" u="none" strike="noStrike" baseline="0" dirty="0"/>
              <a:t>Describe the characteristic x-ray production </a:t>
            </a:r>
            <a:r>
              <a:rPr lang="tr-TR" sz="2500" b="0" i="0" u="none" strike="noStrike" baseline="0" dirty="0"/>
              <a:t>process.</a:t>
            </a:r>
          </a:p>
          <a:p>
            <a:pPr algn="l"/>
            <a:r>
              <a:rPr lang="en-GB" sz="2500" b="1" i="0" u="none" strike="noStrike" baseline="0" dirty="0"/>
              <a:t>3. </a:t>
            </a:r>
            <a:r>
              <a:rPr lang="en-GB" sz="2500" b="0" i="0" u="none" strike="noStrike" baseline="0" dirty="0"/>
              <a:t>Identify the information contained in an x-ray </a:t>
            </a:r>
            <a:r>
              <a:rPr lang="tr-TR" sz="2500" b="0" i="0" u="none" strike="noStrike" baseline="0" dirty="0"/>
              <a:t>spectrum.</a:t>
            </a:r>
          </a:p>
          <a:p>
            <a:pPr algn="l"/>
            <a:r>
              <a:rPr lang="en-GB" sz="2500" b="1" i="0" u="none" strike="noStrike" baseline="0" dirty="0"/>
              <a:t>4. </a:t>
            </a:r>
            <a:r>
              <a:rPr lang="en-GB" sz="2500" b="0" i="0" u="none" strike="noStrike" baseline="0" dirty="0"/>
              <a:t>Identify the changes in x-ray beam quality and quantity resulting from changes in </a:t>
            </a:r>
            <a:r>
              <a:rPr lang="en-GB" sz="2500" b="0" i="0" u="none" strike="noStrike" baseline="0" dirty="0" err="1"/>
              <a:t>kVp</a:t>
            </a:r>
            <a:r>
              <a:rPr lang="en-GB" sz="2500" b="0" i="0" u="none" strike="noStrike" baseline="0" dirty="0"/>
              <a:t>, mA, filtration, x-ray circuit waveform, and anode </a:t>
            </a:r>
            <a:r>
              <a:rPr lang="tr-TR" sz="2500" b="0" i="0" u="none" strike="noStrike" baseline="0" dirty="0"/>
              <a:t>material.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25268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Characteristic Interactions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629629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All characteristic x-rays resulting from L to K transitions in a tungsten anode have an energy of 57 </a:t>
            </a:r>
            <a:r>
              <a:rPr lang="en-US" sz="2500" dirty="0" err="1"/>
              <a:t>keV</a:t>
            </a:r>
            <a:r>
              <a:rPr lang="en-US" sz="2500" dirty="0"/>
              <a:t>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This is the predominant characteristic x-ray from tungsten.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 less likely transition would be an M-shell electron fi </a:t>
            </a:r>
            <a:r>
              <a:rPr lang="en-US" sz="2500" dirty="0" err="1"/>
              <a:t>lling</a:t>
            </a:r>
            <a:r>
              <a:rPr lang="en-US" sz="2500" dirty="0"/>
              <a:t> the K-shell vacancy.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M to K transitions produce 67 </a:t>
            </a:r>
            <a:r>
              <a:rPr lang="en-US" sz="2500" dirty="0" err="1"/>
              <a:t>keV</a:t>
            </a:r>
            <a:r>
              <a:rPr lang="en-US" sz="2500" dirty="0"/>
              <a:t> characteristic x-rays (Fig. 6.4).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121" y="1752724"/>
            <a:ext cx="4636413" cy="33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Characteristic Interactions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3326" y="1845734"/>
            <a:ext cx="10672354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To produce K characteristic x-rays, the K-shell orbital electron must be removed.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electron binding energy</a:t>
            </a:r>
            <a:r>
              <a:rPr lang="tr-TR" sz="2500" dirty="0"/>
              <a:t> o</a:t>
            </a:r>
            <a:r>
              <a:rPr lang="en-US" sz="2500" dirty="0"/>
              <a:t>f the K-shell tungsten atom is 69.53 </a:t>
            </a:r>
            <a:r>
              <a:rPr lang="en-US" sz="2500" dirty="0" err="1"/>
              <a:t>keV</a:t>
            </a:r>
            <a:r>
              <a:rPr lang="en-US" sz="2500" dirty="0"/>
              <a:t>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Thus, the projectile electron must have an energy slightly &gt;69.53 </a:t>
            </a:r>
            <a:r>
              <a:rPr lang="en-US" sz="2500" dirty="0" err="1"/>
              <a:t>keV</a:t>
            </a:r>
            <a:r>
              <a:rPr lang="en-US" sz="2500" dirty="0"/>
              <a:t> to remove a K-shell electron from a tungsten atom and produce K characteristic radiation.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K characteristic x-rays are only produced at 70 to 120 </a:t>
            </a:r>
            <a:r>
              <a:rPr lang="en-US" sz="2500" dirty="0" err="1"/>
              <a:t>kVp</a:t>
            </a:r>
            <a:r>
              <a:rPr lang="en-US" sz="2500" dirty="0"/>
              <a:t>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In diagnostic x-rays, in the range of 110 to 120 </a:t>
            </a:r>
            <a:r>
              <a:rPr lang="en-US" sz="2500" dirty="0" err="1"/>
              <a:t>kVp</a:t>
            </a:r>
            <a:r>
              <a:rPr lang="en-US" sz="2500" dirty="0"/>
              <a:t>, about 15% of the x-ray beam consists of K characteristic x-rays.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energy of the characteristic x-ray does not change with changes in the </a:t>
            </a:r>
            <a:r>
              <a:rPr lang="en-US" sz="2500" dirty="0" err="1"/>
              <a:t>kVp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27274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X-Ray Beam Quality and Quantity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8457" y="1845734"/>
            <a:ext cx="6048103" cy="44092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X-ray beam quality describes the penetrating ability of the x-ray beam.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It depends on the average x-ray energy of the x-ray beam, which is controlled by the </a:t>
            </a:r>
            <a:r>
              <a:rPr lang="en-US" sz="2500" dirty="0" err="1"/>
              <a:t>kVp</a:t>
            </a:r>
            <a:r>
              <a:rPr lang="en-US" sz="2500" dirty="0"/>
              <a:t> setting.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X-ray beam quantity or the amount of x-ray photons in the beam is related to x-ray intensity.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Recall that intensity is a measure of the amount of x-ray energy flowing through an area each second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2015918"/>
            <a:ext cx="5108666" cy="36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X-Ray Beam Quality and Quantity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6104" y="1845733"/>
            <a:ext cx="5281370" cy="41972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Intensity depends on the number and energy of x-ray photons in the beam.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X-ray beam quantity is controlled by the mA setting.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Information about both beam quantity and beam quality is contained in the x-ray spectra curve.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intensity or quantity is represented by the area under the curve; the average energy is indicated by the peak of the curve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23" y="2499243"/>
            <a:ext cx="5108666" cy="36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X-Ray Beam Quality and Quantity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482019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Figure 6.5 illustrates the intensity and average energy of two x-ray beams, one with a tungsten anode and the other with a molybdenum anode.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molybdenum anode tube is used in mammography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23" y="2499243"/>
            <a:ext cx="5108666" cy="36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00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X-Ray Spectra from Different Anode Materials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Different anode materials produce different characteristic x-ray energies and different amounts of bremsstrahlung radiation.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Tungsten alloy anodes are used in most diagnostic x-ray tubes, although molybdenum anode tubes are used in mammography.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Tungsten has 58 and 67 keV characteristic x-ray energies and molybdenum has 17 and 19 keV characteristic x-rays.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Molybdenum anodes are used in mammography because their characteristic x-rays provide good contrast for breast imaging.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8145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X-Ray Spectra from Different Anode Materials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smooth curves represent the bremsstrahlung portions of the x-ray production curve, and the discrete or sharp peaks represent the characteristic radiations from tungsten and molybdenum.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position of the sharp peaks indicates the energy of the characteristic x-rays.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addition to the anode material, the four other factors that can influence the x-ray spectra are shown in Table 6.1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76553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283884"/>
            <a:ext cx="7981405" cy="59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38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kVp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5577" y="1845733"/>
            <a:ext cx="6348549" cy="4411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Changes in the applied </a:t>
            </a:r>
            <a:r>
              <a:rPr lang="en-US" sz="2400" dirty="0" err="1"/>
              <a:t>kVp</a:t>
            </a:r>
            <a:r>
              <a:rPr lang="en-US" sz="2400" dirty="0"/>
              <a:t> change the average energy and the maximum energy of the x-ray beam.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quantity also changes with </a:t>
            </a:r>
            <a:r>
              <a:rPr lang="en-US" sz="2400" dirty="0" err="1"/>
              <a:t>kVp</a:t>
            </a:r>
            <a:r>
              <a:rPr lang="en-US" sz="2400" dirty="0"/>
              <a:t> because bremsstrahlung production increases with increasing projectile electron energy.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Figure 6.6 shows the x-ray spectra resulting from exposures at 70 and 110 </a:t>
            </a:r>
            <a:r>
              <a:rPr lang="en-US" sz="2400" dirty="0" err="1"/>
              <a:t>kVp</a:t>
            </a:r>
            <a:r>
              <a:rPr lang="en-US" sz="2400" dirty="0"/>
              <a:t>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x-ray intensity or area under the curve, the average energy, and the maximum energy (</a:t>
            </a:r>
            <a:r>
              <a:rPr lang="en-US" sz="2400" dirty="0" err="1"/>
              <a:t>Emax</a:t>
            </a:r>
            <a:r>
              <a:rPr lang="en-US" sz="2400" dirty="0"/>
              <a:t>) all increase when the </a:t>
            </a:r>
            <a:r>
              <a:rPr lang="en-US" sz="2400" dirty="0" err="1"/>
              <a:t>kVp</a:t>
            </a:r>
            <a:r>
              <a:rPr lang="en-US" sz="2400" dirty="0"/>
              <a:t> is increased.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95" y="1737360"/>
            <a:ext cx="4984295" cy="35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kVp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7646" y="1845734"/>
            <a:ext cx="569567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characteristic x-ray energy does not change with a change in </a:t>
            </a:r>
            <a:r>
              <a:rPr lang="en-US" sz="2400" dirty="0" err="1"/>
              <a:t>kVp</a:t>
            </a:r>
            <a:r>
              <a:rPr lang="en-US" sz="2400" dirty="0"/>
              <a:t>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increase in energy reflects a nearly doubled amount of energy.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More x-rays are being emitted at all energies and this causes more density to appear on the image.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24" y="1573939"/>
            <a:ext cx="4984295" cy="35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1AF3-5879-B988-567F-56BF00C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i="0" u="none" strike="noStrike" baseline="0" dirty="0">
                <a:solidFill>
                  <a:srgbClr val="C00000"/>
                </a:solidFill>
                <a:latin typeface="ElectraLTStd-Regular"/>
              </a:rPr>
              <a:t>Key Terms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E6E8-3999-617E-63DC-92E801BB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bremsstrahlung interactions</a:t>
            </a:r>
          </a:p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characteristic interactions</a:t>
            </a:r>
          </a:p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incident electron</a:t>
            </a:r>
          </a:p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keV</a:t>
            </a:r>
          </a:p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kVp</a:t>
            </a:r>
          </a:p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x-ray beam</a:t>
            </a:r>
            <a:r>
              <a:rPr lang="en-GB" sz="25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quality</a:t>
            </a:r>
          </a:p>
          <a:p>
            <a:pPr algn="l"/>
            <a:r>
              <a:rPr lang="tr-TR" sz="2500" b="0" i="0" u="none" strike="noStrike" baseline="0" dirty="0">
                <a:solidFill>
                  <a:srgbClr val="19507B"/>
                </a:solidFill>
              </a:rPr>
              <a:t>●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x-ray beam</a:t>
            </a:r>
            <a:r>
              <a:rPr lang="en-GB" sz="25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tr-TR" sz="2500" b="0" i="0" u="none" strike="noStrike" baseline="0" dirty="0">
                <a:solidFill>
                  <a:srgbClr val="000000"/>
                </a:solidFill>
              </a:rPr>
              <a:t>quantity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368797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kVp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3771" y="1845734"/>
            <a:ext cx="566955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Many radiographers use this process to decrease the amount of </a:t>
            </a:r>
            <a:r>
              <a:rPr lang="en-US" sz="2400" dirty="0" err="1"/>
              <a:t>mAs</a:t>
            </a:r>
            <a:r>
              <a:rPr lang="en-US" sz="2400" dirty="0"/>
              <a:t> used during an exposure.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rule of thumb which is used is called the 15% rule, which states that an increase in </a:t>
            </a:r>
            <a:r>
              <a:rPr lang="en-US" sz="2400" dirty="0" err="1"/>
              <a:t>kVp</a:t>
            </a:r>
            <a:r>
              <a:rPr lang="en-US" sz="2400" dirty="0"/>
              <a:t> of 15% is equivalent to doubling the </a:t>
            </a:r>
            <a:r>
              <a:rPr lang="en-US" sz="2400" dirty="0" err="1"/>
              <a:t>mAs</a:t>
            </a:r>
            <a:r>
              <a:rPr lang="en-US" sz="2400" dirty="0"/>
              <a:t>.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This phenomenon occurs because the x-ray beam has more penetrability, which means that less of the radiation is absorbed by the patient and more radiation reaches the image receptor.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24" y="1573939"/>
            <a:ext cx="4984295" cy="35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2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mA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6652" y="1845734"/>
            <a:ext cx="465037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Changes in mA change the quantity but not the energy (quality) of the x-ray beam.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Changing the mA does not change the average energy or the maximum x-ray beam energy.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1716194"/>
            <a:ext cx="5419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2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mA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6206" y="1845734"/>
            <a:ext cx="50697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number of characteristic x-rays increases with increasing mA, but the characteristic x-ray energy does not change.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quantity of the x-ray beam is directly proportional to the mA; doubling the mA doubles the intensity and quantity of the x-ray beam (Fig. 6.7)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1716194"/>
            <a:ext cx="5419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Time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Time has the same effect on x-ray production as mA.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Increasing the time increases the number of x-rays reaching the patient and the image receptor but does not change the quality or penetration characteristic of the x-ray beam.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1758541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Filtration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1703" y="1845734"/>
            <a:ext cx="455893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When an x-ray beam is produced, there is a wide range of energies and wavelengths; the beam can be called </a:t>
            </a:r>
            <a:r>
              <a:rPr lang="en-US" sz="2400" dirty="0" err="1"/>
              <a:t>polyenergetic</a:t>
            </a:r>
            <a:r>
              <a:rPr lang="en-US" sz="2400" dirty="0"/>
              <a:t> or heterogeneous.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purpose of filtration is to remove low-energy x-rays before they strike the patient.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14" y="1228588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1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Filtration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7384" y="1845734"/>
            <a:ext cx="515826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filter is made of thin sheets of aluminum or other metal attached to the output port of the tube housing.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Adding filtration is also called hardening the x-ray beam.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filtration selectively removes more low-energy than high-energy x-ray photons (Fig. 6.8), thereby making the beam more homogeneous.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44" y="1267777"/>
            <a:ext cx="6445093" cy="41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6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Filtration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3954" y="1845734"/>
            <a:ext cx="42193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Adding filtration increases the average x-ray energy and decreases the beam intensity.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Filtration changes do not change the </a:t>
            </a:r>
            <a:r>
              <a:rPr lang="en-US" sz="2400" dirty="0" err="1"/>
              <a:t>Emax</a:t>
            </a:r>
            <a:r>
              <a:rPr lang="en-US" sz="2400" dirty="0"/>
              <a:t> of the x-ray beam or the energy of the characteristic x-rays.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14" y="1228588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7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X-Ray Circuit Waveform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0811" y="1845734"/>
            <a:ext cx="449513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X-Ray Circuit Waveform X-ray production depends on the type of x-ray circuit waveform.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There are different types of circuits utilized for various x-ray equipment, such as single-phase, three</a:t>
            </a:r>
            <a:r>
              <a:rPr lang="tr-TR" sz="2400" dirty="0"/>
              <a:t>-</a:t>
            </a:r>
            <a:r>
              <a:rPr lang="en-US" sz="2400" dirty="0"/>
              <a:t>phase, and high-frequency circuits.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1" y="1845734"/>
            <a:ext cx="5838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0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X-Ray Circuit Waveform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3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As seen in Figure 6.9, circuits that allow for more constant voltage result in higher intensity and higher average energies for the same mA and </a:t>
            </a:r>
            <a:r>
              <a:rPr lang="en-US" sz="2400" dirty="0" err="1"/>
              <a:t>kVp</a:t>
            </a:r>
            <a:r>
              <a:rPr lang="en-US" sz="2400" dirty="0"/>
              <a:t> settings.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Emax does not change with changes in waveform.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All modern x-ray equipment utilizes high-frequency circuits.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5838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41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Summary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X-rays are produced by either the bremsstrahlung process or the characteristic x-ray process.</a:t>
            </a:r>
          </a:p>
          <a:p>
            <a:pPr lvl="1"/>
            <a:r>
              <a:rPr lang="en-US" sz="2400" dirty="0"/>
              <a:t> Bremsstrahlung x-rays are produced when the projectile or incident electrons are slowed down or stopped in the anode. </a:t>
            </a:r>
          </a:p>
          <a:p>
            <a:pPr lvl="1"/>
            <a:r>
              <a:rPr lang="en-US" sz="2400" dirty="0"/>
              <a:t>Approximately 90% of diagnostic x-rays are produced by the bremsstrahlung process. </a:t>
            </a:r>
          </a:p>
          <a:p>
            <a:pPr lvl="1"/>
            <a:r>
              <a:rPr lang="en-US" sz="2400" dirty="0"/>
              <a:t>Characteristic x-rays are produced by transitions of orbital electrons which fill vacancies in atomic shells. </a:t>
            </a:r>
          </a:p>
          <a:p>
            <a:pPr lvl="1"/>
            <a:r>
              <a:rPr lang="en-US" sz="2400" dirty="0"/>
              <a:t>The characteristic x-ray energy depends only on the anode material. An x-ray spectrum is a plot of x-ray intensity as a function of x-ray energy. </a:t>
            </a:r>
          </a:p>
          <a:p>
            <a:pPr lvl="1"/>
            <a:r>
              <a:rPr lang="en-US" sz="2400" dirty="0"/>
              <a:t>The energy of individual x-rays is measured in keV.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75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B1D34BC-2E5B-4013-96C9-57018385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86" y="3200400"/>
            <a:ext cx="7394461" cy="277706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2"/>
                </a:solidFill>
              </a:rPr>
              <a:t>X-Ray Production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1200" y="1845734"/>
            <a:ext cx="57319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Projectile electrons produced by thermionic emission in the cathode are accelerated by the high voltage to the anode where either bremsstrahlung or characteristic radiation is produced.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bremsstrahlung process produces more than 90% of diagnostic x-rays.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remaining percentage are characteristic x-rays.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3491517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Summary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9113" y="1845734"/>
            <a:ext cx="11184835" cy="402336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The </a:t>
            </a:r>
            <a:r>
              <a:rPr lang="en-US" sz="2400" dirty="0" err="1"/>
              <a:t>kVp</a:t>
            </a:r>
            <a:r>
              <a:rPr lang="en-US" sz="2400" dirty="0"/>
              <a:t> is the voltage applied to the x-ray tube. The </a:t>
            </a:r>
            <a:r>
              <a:rPr lang="en-US" sz="2400" dirty="0" err="1"/>
              <a:t>kVp</a:t>
            </a:r>
            <a:r>
              <a:rPr lang="en-US" sz="2400" dirty="0"/>
              <a:t> is equal to the Emax. </a:t>
            </a:r>
          </a:p>
          <a:p>
            <a:pPr lvl="1"/>
            <a:r>
              <a:rPr lang="en-US" sz="2400" dirty="0"/>
              <a:t>The average energy of the x-ray beam is one-third to one-half Emax. </a:t>
            </a:r>
          </a:p>
          <a:p>
            <a:pPr lvl="1"/>
            <a:r>
              <a:rPr lang="en-US" sz="2400" dirty="0"/>
              <a:t>The x-ray spectrum depends on the </a:t>
            </a:r>
            <a:r>
              <a:rPr lang="en-US" sz="2400" dirty="0" err="1"/>
              <a:t>kVp</a:t>
            </a:r>
            <a:r>
              <a:rPr lang="en-US" sz="2400" dirty="0"/>
              <a:t>, mA, time, fi </a:t>
            </a:r>
            <a:r>
              <a:rPr lang="en-US" sz="2400" dirty="0" err="1"/>
              <a:t>ltration</a:t>
            </a:r>
            <a:r>
              <a:rPr lang="en-US" sz="2400" dirty="0"/>
              <a:t>, and x-ray circuit waveform. </a:t>
            </a:r>
          </a:p>
          <a:p>
            <a:pPr lvl="1"/>
            <a:r>
              <a:rPr lang="en-US" sz="2400" dirty="0"/>
              <a:t>Increasing the </a:t>
            </a:r>
            <a:r>
              <a:rPr lang="en-US" sz="2400" dirty="0" err="1"/>
              <a:t>kVp</a:t>
            </a:r>
            <a:r>
              <a:rPr lang="en-US" sz="2400" dirty="0"/>
              <a:t> increases the quantity, the average beam energy, and the Emax. </a:t>
            </a:r>
          </a:p>
          <a:p>
            <a:pPr lvl="1"/>
            <a:r>
              <a:rPr lang="en-US" sz="2400" dirty="0"/>
              <a:t>Increasing the mA increases the quantity but does not change the average energy or Emax.</a:t>
            </a:r>
          </a:p>
          <a:p>
            <a:pPr lvl="1"/>
            <a:r>
              <a:rPr lang="en-US" sz="2400" dirty="0"/>
              <a:t>Increasing the fi </a:t>
            </a:r>
            <a:r>
              <a:rPr lang="en-US" sz="2400" dirty="0" err="1"/>
              <a:t>ltration</a:t>
            </a:r>
            <a:r>
              <a:rPr lang="en-US" sz="2400" dirty="0"/>
              <a:t> decreases the quantity and increases the average beam energy but does not change the Emax. </a:t>
            </a:r>
          </a:p>
          <a:p>
            <a:pPr lvl="1"/>
            <a:r>
              <a:rPr lang="en-US" sz="2400" dirty="0"/>
              <a:t>Changing from single- to multiphase x-ray circuits increases the quantity and the average energy of the x-ray beam but does not change the Emax.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13838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76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2"/>
                </a:solidFill>
              </a:rPr>
              <a:t>X-Ray Production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500" dirty="0"/>
              <a:t>T</a:t>
            </a:r>
            <a:r>
              <a:rPr lang="en-US" sz="2500" dirty="0"/>
              <a:t>he kinetic energy of the projectile electrons is converted into heat and x-ray energy.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Most of the projectile electron energy is converted into heat energy, only about 1% is converted into electromagnetic energy or x-rays.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interaction that will occur depends on the electron kinetic energy and the electron binding energy of the electron shells.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1064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0892" y="1845734"/>
            <a:ext cx="657061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Bremsstrahlung is the German word for “braking or slowing radiation”.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Bremsstrahlung, also referred to as “</a:t>
            </a:r>
            <a:r>
              <a:rPr lang="en-US" sz="2500" dirty="0" err="1"/>
              <a:t>brems</a:t>
            </a:r>
            <a:r>
              <a:rPr lang="en-US" sz="2500" dirty="0"/>
              <a:t>,” is radiation that is produced when projectile electrons are slowed down in the anode.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Bremsstrahlung interactions may only occur when the incident electron</a:t>
            </a:r>
            <a:r>
              <a:rPr lang="tr-TR" sz="2500" dirty="0"/>
              <a:t> </a:t>
            </a:r>
            <a:r>
              <a:rPr lang="en-US" sz="2500" dirty="0"/>
              <a:t>interacts with the force field of the nucleus.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incident electron with its negative charge is attracted to the positively charged nucleus.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0" y="1845734"/>
            <a:ext cx="3276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" y="1845734"/>
            <a:ext cx="7328263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incident electron must have enough energy to penetrate the orbital shells of the atom.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When the incident electron gets close to the nucleus, the powerful nuclear force field is much too great for the incident electron to penetrate.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force field makes the electron slow down or brake and then causes the electron to change directions.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As the electron slows down, it will lose energy that is emitted as an x-ray photon.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0" y="1845734"/>
            <a:ext cx="3276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Bremsstrahlung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Interactions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" y="1845734"/>
            <a:ext cx="7328263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bremsstrahlung process produces x-rays of much different energy because the incident electrons are slowed down at different rates.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Figure 6.1 illustrates how incident electrons produce bremsstrahlung radiation of different energies.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0" y="1845734"/>
            <a:ext cx="3276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15" y="379528"/>
            <a:ext cx="5421283" cy="6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78037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2427</Words>
  <Application>Microsoft Office PowerPoint</Application>
  <PresentationFormat>Geniş ekran</PresentationFormat>
  <Paragraphs>167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ElectraLTStd-Regular</vt:lpstr>
      <vt:lpstr>Wingdings</vt:lpstr>
      <vt:lpstr>Geçmişe bakış</vt:lpstr>
      <vt:lpstr>X-Ray Production</vt:lpstr>
      <vt:lpstr>Objectives</vt:lpstr>
      <vt:lpstr>Key Terms</vt:lpstr>
      <vt:lpstr>X-Ray Production</vt:lpstr>
      <vt:lpstr>X-Ray Production</vt:lpstr>
      <vt:lpstr>Bremsstrahlung Interactions</vt:lpstr>
      <vt:lpstr>Bremsstrahlung Interactions</vt:lpstr>
      <vt:lpstr>Bremsstrahlung Interactions</vt:lpstr>
      <vt:lpstr>PowerPoint Sunusu</vt:lpstr>
      <vt:lpstr>Bremsstrahlung Interactions</vt:lpstr>
      <vt:lpstr>Bremsstrahlung Interactions</vt:lpstr>
      <vt:lpstr>Bremsstrahlung X-Ray Spectrum</vt:lpstr>
      <vt:lpstr>Bremsstrahlung X-Ray Spectrum</vt:lpstr>
      <vt:lpstr>Bremsstrahlung X-Ray Spectrum</vt:lpstr>
      <vt:lpstr>keV and kVp</vt:lpstr>
      <vt:lpstr>keV and kVp</vt:lpstr>
      <vt:lpstr>Characteristic Interactions</vt:lpstr>
      <vt:lpstr>Characteristic Interactions</vt:lpstr>
      <vt:lpstr>Characteristic Interactions</vt:lpstr>
      <vt:lpstr>Characteristic Interactions</vt:lpstr>
      <vt:lpstr>Characteristic Interactions</vt:lpstr>
      <vt:lpstr>X-Ray Beam Quality and Quantity</vt:lpstr>
      <vt:lpstr>X-Ray Beam Quality and Quantity</vt:lpstr>
      <vt:lpstr>X-Ray Beam Quality and Quantity</vt:lpstr>
      <vt:lpstr>X-Ray Spectra from Different Anode Materials</vt:lpstr>
      <vt:lpstr>X-Ray Spectra from Different Anode Materials</vt:lpstr>
      <vt:lpstr>PowerPoint Sunusu</vt:lpstr>
      <vt:lpstr>kVp</vt:lpstr>
      <vt:lpstr>kVp</vt:lpstr>
      <vt:lpstr>kVp</vt:lpstr>
      <vt:lpstr>mA</vt:lpstr>
      <vt:lpstr>mA</vt:lpstr>
      <vt:lpstr>Time</vt:lpstr>
      <vt:lpstr>Filtration</vt:lpstr>
      <vt:lpstr>Filtration</vt:lpstr>
      <vt:lpstr>Filtration</vt:lpstr>
      <vt:lpstr>X-Ray Circuit Waveform</vt:lpstr>
      <vt:lpstr>X-Ray Circuit Waveform</vt:lpstr>
      <vt:lpstr>Summary</vt:lpstr>
      <vt:lpstr>Summary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osman gunay</dc:creator>
  <cp:lastModifiedBy>Doç. Dr. Osman GÜNAY</cp:lastModifiedBy>
  <cp:revision>28</cp:revision>
  <dcterms:created xsi:type="dcterms:W3CDTF">2022-08-10T20:46:56Z</dcterms:created>
  <dcterms:modified xsi:type="dcterms:W3CDTF">2023-10-10T08:32:17Z</dcterms:modified>
</cp:coreProperties>
</file>