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308" r:id="rId6"/>
    <p:sldId id="260" r:id="rId7"/>
    <p:sldId id="309" r:id="rId8"/>
    <p:sldId id="261" r:id="rId9"/>
    <p:sldId id="310" r:id="rId10"/>
    <p:sldId id="262" r:id="rId11"/>
    <p:sldId id="263" r:id="rId12"/>
    <p:sldId id="311" r:id="rId13"/>
    <p:sldId id="264" r:id="rId14"/>
    <p:sldId id="265" r:id="rId15"/>
    <p:sldId id="312" r:id="rId16"/>
    <p:sldId id="313" r:id="rId17"/>
    <p:sldId id="266" r:id="rId18"/>
    <p:sldId id="314" r:id="rId19"/>
    <p:sldId id="267" r:id="rId20"/>
    <p:sldId id="268" r:id="rId21"/>
    <p:sldId id="269" r:id="rId22"/>
    <p:sldId id="315" r:id="rId23"/>
    <p:sldId id="270" r:id="rId24"/>
    <p:sldId id="271" r:id="rId25"/>
    <p:sldId id="272" r:id="rId26"/>
    <p:sldId id="273" r:id="rId27"/>
    <p:sldId id="316" r:id="rId28"/>
    <p:sldId id="274" r:id="rId29"/>
    <p:sldId id="317" r:id="rId30"/>
    <p:sldId id="275" r:id="rId31"/>
    <p:sldId id="318" r:id="rId32"/>
    <p:sldId id="319" r:id="rId33"/>
    <p:sldId id="320" r:id="rId34"/>
    <p:sldId id="276" r:id="rId35"/>
    <p:sldId id="277" r:id="rId36"/>
    <p:sldId id="321" r:id="rId37"/>
    <p:sldId id="322" r:id="rId38"/>
    <p:sldId id="278" r:id="rId39"/>
    <p:sldId id="279" r:id="rId40"/>
    <p:sldId id="323" r:id="rId41"/>
    <p:sldId id="335" r:id="rId42"/>
    <p:sldId id="324" r:id="rId43"/>
    <p:sldId id="280" r:id="rId44"/>
    <p:sldId id="325" r:id="rId45"/>
    <p:sldId id="326" r:id="rId46"/>
    <p:sldId id="327" r:id="rId47"/>
    <p:sldId id="282" r:id="rId48"/>
    <p:sldId id="283" r:id="rId49"/>
    <p:sldId id="284" r:id="rId50"/>
    <p:sldId id="285" r:id="rId51"/>
    <p:sldId id="286" r:id="rId52"/>
    <p:sldId id="287" r:id="rId53"/>
    <p:sldId id="328" r:id="rId54"/>
    <p:sldId id="288" r:id="rId55"/>
    <p:sldId id="289" r:id="rId56"/>
    <p:sldId id="290" r:id="rId57"/>
    <p:sldId id="329" r:id="rId58"/>
    <p:sldId id="291" r:id="rId59"/>
    <p:sldId id="292" r:id="rId60"/>
    <p:sldId id="293" r:id="rId61"/>
    <p:sldId id="294" r:id="rId62"/>
    <p:sldId id="330" r:id="rId63"/>
    <p:sldId id="336" r:id="rId64"/>
    <p:sldId id="295" r:id="rId65"/>
    <p:sldId id="296" r:id="rId66"/>
    <p:sldId id="297" r:id="rId67"/>
    <p:sldId id="298" r:id="rId68"/>
    <p:sldId id="299" r:id="rId69"/>
    <p:sldId id="300" r:id="rId70"/>
    <p:sldId id="331" r:id="rId71"/>
    <p:sldId id="337" r:id="rId72"/>
    <p:sldId id="338" r:id="rId73"/>
    <p:sldId id="301" r:id="rId74"/>
    <p:sldId id="332" r:id="rId75"/>
    <p:sldId id="302" r:id="rId76"/>
    <p:sldId id="303" r:id="rId77"/>
    <p:sldId id="333" r:id="rId78"/>
    <p:sldId id="334" r:id="rId7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773595C-B588-4831-AF88-0A928C3170E2}" type="datetimeFigureOut">
              <a:rPr lang="tr-TR" smtClean="0"/>
              <a:t>24.10.2022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13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773595C-B588-4831-AF88-0A928C3170E2}" type="datetimeFigureOut">
              <a:rPr lang="tr-TR" smtClean="0"/>
              <a:t>24.10.2022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61543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773595C-B588-4831-AF88-0A928C3170E2}" type="datetimeFigureOut">
              <a:rPr lang="tr-TR" smtClean="0"/>
              <a:t>24.10.2022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61406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773595C-B588-4831-AF88-0A928C3170E2}" type="datetimeFigureOut">
              <a:rPr lang="tr-TR" smtClean="0"/>
              <a:t>24.10.2022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301821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773595C-B588-4831-AF88-0A928C3170E2}" type="datetimeFigureOut">
              <a:rPr lang="tr-TR" smtClean="0"/>
              <a:t>24.10.2022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14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773595C-B588-4831-AF88-0A928C3170E2}" type="datetimeFigureOut">
              <a:rPr lang="tr-TR" smtClean="0"/>
              <a:t>24.10.2022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04032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773595C-B588-4831-AF88-0A928C3170E2}" type="datetimeFigureOut">
              <a:rPr lang="tr-TR" smtClean="0"/>
              <a:t>24.10.2022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358862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0773595C-B588-4831-AF88-0A928C3170E2}" type="datetimeFigureOut">
              <a:rPr lang="tr-TR" smtClean="0"/>
              <a:t>24.10.2022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79636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73595C-B588-4831-AF88-0A928C3170E2}" type="datetimeFigureOut">
              <a:rPr lang="tr-TR" smtClean="0"/>
              <a:t>24.10.2022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5951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73595C-B588-4831-AF88-0A928C3170E2}" type="datetimeFigureOut">
              <a:rPr lang="tr-TR" smtClean="0"/>
              <a:t>24.10.2022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11852E-BB5D-47D3-83D2-4B82EC67B4C5}" type="slidenum">
              <a:rPr lang="tr-TR" smtClean="0"/>
              <a:t>‹#›</a:t>
            </a:fld>
            <a:endParaRPr lang="tr-TR"/>
          </a:p>
        </p:txBody>
      </p:sp>
    </p:spTree>
    <p:extLst>
      <p:ext uri="{BB962C8B-B14F-4D97-AF65-F5344CB8AC3E}">
        <p14:creationId xmlns:p14="http://schemas.microsoft.com/office/powerpoint/2010/main" val="313211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773595C-B588-4831-AF88-0A928C3170E2}" type="datetimeFigureOut">
              <a:rPr lang="tr-TR" smtClean="0"/>
              <a:t>24.10.2022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18640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73595C-B588-4831-AF88-0A928C3170E2}" type="datetimeFigureOut">
              <a:rPr lang="tr-TR" smtClean="0"/>
              <a:t>24.10.2022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11852E-BB5D-47D3-83D2-4B82EC67B4C5}"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744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solidFill>
                  <a:srgbClr val="C00000"/>
                </a:solidFill>
              </a:rPr>
              <a:t>X-Ray </a:t>
            </a:r>
            <a:r>
              <a:rPr lang="tr-TR" dirty="0" err="1">
                <a:solidFill>
                  <a:srgbClr val="C00000"/>
                </a:solidFill>
              </a:rPr>
              <a:t>Tubes</a:t>
            </a:r>
            <a:endParaRPr lang="tr-TR" dirty="0">
              <a:solidFill>
                <a:srgbClr val="C00000"/>
              </a:solidFill>
            </a:endParaRP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47438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847850" y="1833562"/>
            <a:ext cx="8496300" cy="3190875"/>
          </a:xfrm>
          <a:prstGeom prst="rect">
            <a:avLst/>
          </a:prstGeom>
        </p:spPr>
      </p:pic>
    </p:spTree>
    <p:extLst>
      <p:ext uri="{BB962C8B-B14F-4D97-AF65-F5344CB8AC3E}">
        <p14:creationId xmlns:p14="http://schemas.microsoft.com/office/powerpoint/2010/main" val="309287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a:t>
            </a:r>
            <a:r>
              <a:rPr lang="en-US" dirty="0"/>
              <a:t>lass Envelope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x-ray tube is a vacuum tube with two electrodes: the cathode and the anode. </a:t>
            </a:r>
            <a:endParaRPr lang="tr-TR" sz="2500" dirty="0"/>
          </a:p>
          <a:p>
            <a:pPr>
              <a:buFont typeface="Wingdings" panose="05000000000000000000" pitchFamily="2" charset="2"/>
              <a:buChar char="v"/>
            </a:pPr>
            <a:r>
              <a:rPr lang="en-US" sz="2500" dirty="0"/>
              <a:t>These components are housed in an evacuated glass envelope made of Pyrex glass to withstand the tremendous heat generated by the </a:t>
            </a:r>
            <a:r>
              <a:rPr lang="en-US" sz="2500" dirty="0" err="1"/>
              <a:t>production</a:t>
            </a:r>
            <a:r>
              <a:rPr lang="en-US" sz="2500" dirty="0"/>
              <a:t> of x-rays. </a:t>
            </a:r>
            <a:endParaRPr lang="tr-TR" sz="2500" dirty="0"/>
          </a:p>
          <a:p>
            <a:pPr>
              <a:buFont typeface="Wingdings" panose="05000000000000000000" pitchFamily="2" charset="2"/>
              <a:buChar char="v"/>
            </a:pPr>
            <a:r>
              <a:rPr lang="en-US" sz="2500" dirty="0"/>
              <a:t>All air is removed from the glass envelope creating a vacuum which allows electrons to flow from the cathode to the anode. </a:t>
            </a:r>
            <a:endParaRPr lang="tr-TR" sz="2500" dirty="0"/>
          </a:p>
          <a:p>
            <a:pPr>
              <a:buFont typeface="Wingdings" panose="05000000000000000000" pitchFamily="2" charset="2"/>
              <a:buChar char="v"/>
            </a:pPr>
            <a:r>
              <a:rPr lang="en-US" sz="2500" dirty="0"/>
              <a:t>The vacuum allows an efficient production of x-rays and also extends the life of the tube.</a:t>
            </a:r>
            <a:endParaRPr lang="tr-TR" sz="2500" dirty="0"/>
          </a:p>
        </p:txBody>
      </p:sp>
    </p:spTree>
    <p:extLst>
      <p:ext uri="{BB962C8B-B14F-4D97-AF65-F5344CB8AC3E}">
        <p14:creationId xmlns:p14="http://schemas.microsoft.com/office/powerpoint/2010/main" val="388443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a:t>
            </a:r>
            <a:r>
              <a:rPr lang="en-US" dirty="0"/>
              <a:t>lass Envelope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Modern x-ray tubes are commonly designed with a metal envelope. </a:t>
            </a:r>
            <a:endParaRPr lang="tr-TR" sz="2500" dirty="0"/>
          </a:p>
          <a:p>
            <a:pPr>
              <a:buFont typeface="Wingdings" panose="05000000000000000000" pitchFamily="2" charset="2"/>
              <a:buChar char="v"/>
            </a:pPr>
            <a:r>
              <a:rPr lang="en-US" sz="2500" dirty="0"/>
              <a:t>They prolong the tube life and eliminate tungsten vaporization which coats the inside of the envelope. </a:t>
            </a:r>
            <a:endParaRPr lang="tr-TR" sz="2500" dirty="0"/>
          </a:p>
          <a:p>
            <a:pPr>
              <a:buFont typeface="Wingdings" panose="05000000000000000000" pitchFamily="2" charset="2"/>
              <a:buChar char="v"/>
            </a:pPr>
            <a:r>
              <a:rPr lang="en-US" sz="2500" dirty="0"/>
              <a:t>This coating can result in electrons arcing which causes tube failure. </a:t>
            </a:r>
            <a:endParaRPr lang="tr-TR" sz="2500" dirty="0"/>
          </a:p>
          <a:p>
            <a:pPr>
              <a:buFont typeface="Wingdings" panose="05000000000000000000" pitchFamily="2" charset="2"/>
              <a:buChar char="v"/>
            </a:pPr>
            <a:r>
              <a:rPr lang="en-US" sz="2500" dirty="0"/>
              <a:t>The metal envelope avoids this from happening because there is a constant electrical potential between the electrons in the tube current and the envelope.</a:t>
            </a:r>
            <a:endParaRPr lang="tr-TR" sz="2500" dirty="0"/>
          </a:p>
        </p:txBody>
      </p:sp>
    </p:spTree>
    <p:extLst>
      <p:ext uri="{BB962C8B-B14F-4D97-AF65-F5344CB8AC3E}">
        <p14:creationId xmlns:p14="http://schemas.microsoft.com/office/powerpoint/2010/main" val="297144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Cathode</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The cathode is the negative electrode of the x-ray tube. </a:t>
            </a:r>
            <a:endParaRPr lang="tr-TR" sz="2500" dirty="0"/>
          </a:p>
          <a:p>
            <a:pPr>
              <a:buFont typeface="Wingdings" panose="05000000000000000000" pitchFamily="2" charset="2"/>
              <a:buChar char="v"/>
            </a:pPr>
            <a:r>
              <a:rPr lang="en-US" sz="2500" dirty="0"/>
              <a:t>The function of the cathode is to produce a thermionic cloud, conduct the high voltage to the space between the cathode and anode, and focus the electron stream as it speeds toward the anode.</a:t>
            </a:r>
            <a:endParaRPr lang="tr-TR" sz="2500" dirty="0"/>
          </a:p>
          <a:p>
            <a:pPr>
              <a:buFont typeface="Wingdings" panose="05000000000000000000" pitchFamily="2" charset="2"/>
              <a:buChar char="v"/>
            </a:pPr>
            <a:r>
              <a:rPr lang="en-US" sz="2500" dirty="0"/>
              <a:t> It contains the filament or filaments, focusing cup, and wiring for filament current</a:t>
            </a:r>
            <a:endParaRPr lang="tr-TR" sz="2500" dirty="0"/>
          </a:p>
        </p:txBody>
      </p:sp>
    </p:spTree>
    <p:extLst>
      <p:ext uri="{BB962C8B-B14F-4D97-AF65-F5344CB8AC3E}">
        <p14:creationId xmlns:p14="http://schemas.microsoft.com/office/powerpoint/2010/main" val="404277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Filament</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tr-TR" sz="2500" dirty="0"/>
              <a:t> </a:t>
            </a:r>
            <a:r>
              <a:rPr lang="en-US" sz="2500" dirty="0"/>
              <a:t>The purpose of the filament is to provide projectile electrons for acceleration to the positive anode. </a:t>
            </a:r>
            <a:endParaRPr lang="tr-TR" sz="2500" dirty="0"/>
          </a:p>
          <a:p>
            <a:pPr>
              <a:buFont typeface="Wingdings" panose="05000000000000000000" pitchFamily="2" charset="2"/>
              <a:buChar char="v"/>
            </a:pPr>
            <a:r>
              <a:rPr lang="en-US" sz="2500" dirty="0"/>
              <a:t>The filament, a coil of tungsten alloy wire, is heated to boil off electrons. Tungsten is the material of choice because it has a high melting point and resists vaporization; rhenium and </a:t>
            </a:r>
            <a:r>
              <a:rPr lang="en-US" sz="2500" dirty="0" err="1"/>
              <a:t>molybdenum</a:t>
            </a:r>
            <a:r>
              <a:rPr lang="en-US" sz="2500" dirty="0"/>
              <a:t> are also suitable materials. </a:t>
            </a:r>
            <a:endParaRPr lang="tr-TR" sz="2500" dirty="0"/>
          </a:p>
          <a:p>
            <a:pPr>
              <a:buFont typeface="Wingdings" panose="05000000000000000000" pitchFamily="2" charset="2"/>
              <a:buChar char="v"/>
            </a:pPr>
            <a:r>
              <a:rPr lang="en-US" sz="2500" dirty="0"/>
              <a:t>Vaporization produces particles that deposit on surfaces inside the tube, which reduces the vacuum in the tube. </a:t>
            </a:r>
            <a:endParaRPr lang="tr-TR" sz="2500" dirty="0"/>
          </a:p>
        </p:txBody>
      </p:sp>
    </p:spTree>
    <p:extLst>
      <p:ext uri="{BB962C8B-B14F-4D97-AF65-F5344CB8AC3E}">
        <p14:creationId xmlns:p14="http://schemas.microsoft.com/office/powerpoint/2010/main" val="336690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Filament</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Changes in the fi lament current, termed </a:t>
            </a:r>
            <a:r>
              <a:rPr lang="en-US" sz="2500" dirty="0" err="1"/>
              <a:t>milliamperes</a:t>
            </a:r>
            <a:r>
              <a:rPr lang="en-US" sz="2500" dirty="0"/>
              <a:t> (mA), produce changes in the fi lament temperature. </a:t>
            </a:r>
            <a:endParaRPr lang="tr-TR" sz="2500" dirty="0"/>
          </a:p>
          <a:p>
            <a:pPr>
              <a:buFont typeface="Wingdings" panose="05000000000000000000" pitchFamily="2" charset="2"/>
              <a:buChar char="v"/>
            </a:pPr>
            <a:r>
              <a:rPr lang="en-US" sz="2500" dirty="0"/>
              <a:t>This causes a change in the number of projectile electrons boiled off the fi lament in a process called thermionic emission. </a:t>
            </a:r>
            <a:endParaRPr lang="tr-TR" sz="2500" dirty="0"/>
          </a:p>
          <a:p>
            <a:pPr>
              <a:buFont typeface="Wingdings" panose="05000000000000000000" pitchFamily="2" charset="2"/>
              <a:buChar char="v"/>
            </a:pPr>
            <a:r>
              <a:rPr lang="en-US" sz="2500" dirty="0"/>
              <a:t>Thermionic </a:t>
            </a:r>
            <a:r>
              <a:rPr lang="en-US" sz="2500" dirty="0" err="1"/>
              <a:t>emission</a:t>
            </a:r>
            <a:r>
              <a:rPr lang="en-US" sz="2500" dirty="0"/>
              <a:t> causes electrons to be boiled off the fi lament wire and to form a thermionic cloud. </a:t>
            </a:r>
            <a:endParaRPr lang="tr-TR" sz="2500" dirty="0"/>
          </a:p>
        </p:txBody>
      </p:sp>
    </p:spTree>
    <p:extLst>
      <p:ext uri="{BB962C8B-B14F-4D97-AF65-F5344CB8AC3E}">
        <p14:creationId xmlns:p14="http://schemas.microsoft.com/office/powerpoint/2010/main" val="358724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Filament</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Upon depression of the </a:t>
            </a:r>
            <a:r>
              <a:rPr lang="en-US" sz="2500" dirty="0" err="1"/>
              <a:t>exposure</a:t>
            </a:r>
            <a:r>
              <a:rPr lang="en-US" sz="2500" dirty="0"/>
              <a:t> switch, the electron cloud is driven toward the anode target where x-ray photons are produced. </a:t>
            </a:r>
            <a:endParaRPr lang="tr-TR" sz="2500" dirty="0"/>
          </a:p>
          <a:p>
            <a:pPr>
              <a:buFont typeface="Wingdings" panose="05000000000000000000" pitchFamily="2" charset="2"/>
              <a:buChar char="v"/>
            </a:pPr>
            <a:r>
              <a:rPr lang="en-US" sz="2500" dirty="0"/>
              <a:t>An increase or decrease in the number of projectile electrons striking the anode changes the number of x-rays produced.</a:t>
            </a:r>
            <a:endParaRPr lang="tr-TR" sz="2500" dirty="0"/>
          </a:p>
          <a:p>
            <a:pPr>
              <a:buFont typeface="Wingdings" panose="05000000000000000000" pitchFamily="2" charset="2"/>
              <a:buChar char="v"/>
            </a:pPr>
            <a:r>
              <a:rPr lang="tr-TR" sz="2800" dirty="0"/>
              <a:t>T</a:t>
            </a:r>
            <a:r>
              <a:rPr lang="en-US" sz="2800" dirty="0"/>
              <a:t>he size of the focal spot is determined by the size of the fi lament coil. Modern diagnostic x-ray tubes have two fi laments, one large and one small, called a dual focus system (Fig. 5.2).</a:t>
            </a:r>
            <a:endParaRPr lang="tr-TR" sz="2500" dirty="0"/>
          </a:p>
        </p:txBody>
      </p:sp>
    </p:spTree>
    <p:extLst>
      <p:ext uri="{BB962C8B-B14F-4D97-AF65-F5344CB8AC3E}">
        <p14:creationId xmlns:p14="http://schemas.microsoft.com/office/powerpoint/2010/main" val="2911483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Filament</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The large filament is used when high x-ray production is needed. </a:t>
            </a:r>
            <a:endParaRPr lang="tr-TR" sz="2500" dirty="0"/>
          </a:p>
          <a:p>
            <a:pPr>
              <a:buFont typeface="Wingdings" panose="05000000000000000000" pitchFamily="2" charset="2"/>
              <a:buChar char="v"/>
            </a:pPr>
            <a:r>
              <a:rPr lang="en-US" sz="2500" dirty="0"/>
              <a:t>The larger fi lament produces a larger focal spot to distribute the heat over a larger area which allows higher tube currents without damaging the anode. </a:t>
            </a:r>
            <a:endParaRPr lang="tr-TR" sz="2500" dirty="0"/>
          </a:p>
          <a:p>
            <a:pPr>
              <a:buFont typeface="Wingdings" panose="05000000000000000000" pitchFamily="2" charset="2"/>
              <a:buChar char="v"/>
            </a:pPr>
            <a:r>
              <a:rPr lang="en-US" sz="2500" dirty="0"/>
              <a:t>The smaller filament produces a small focal spot when sharper images or better spatial resolution is required. </a:t>
            </a:r>
            <a:endParaRPr lang="tr-TR" sz="2500" dirty="0"/>
          </a:p>
        </p:txBody>
      </p:sp>
    </p:spTree>
    <p:extLst>
      <p:ext uri="{BB962C8B-B14F-4D97-AF65-F5344CB8AC3E}">
        <p14:creationId xmlns:p14="http://schemas.microsoft.com/office/powerpoint/2010/main" val="45995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Filament</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Lower tube currents should be used with small focal spots. </a:t>
            </a:r>
            <a:endParaRPr lang="tr-TR" sz="2500" dirty="0"/>
          </a:p>
          <a:p>
            <a:pPr>
              <a:buFont typeface="Wingdings" panose="05000000000000000000" pitchFamily="2" charset="2"/>
              <a:buChar char="v"/>
            </a:pPr>
            <a:r>
              <a:rPr lang="en-US" sz="2500" dirty="0"/>
              <a:t>Large fi laments typically produce</a:t>
            </a:r>
            <a:r>
              <a:rPr lang="tr-TR" sz="2500" dirty="0"/>
              <a:t> </a:t>
            </a:r>
            <a:r>
              <a:rPr lang="en-US" sz="2500" dirty="0"/>
              <a:t>0.4- to 1.2-mm focal spots, and small fi laments produce focal spots of 0.1 to 0.5 mm. </a:t>
            </a:r>
            <a:endParaRPr lang="tr-TR" sz="2500" dirty="0"/>
          </a:p>
          <a:p>
            <a:pPr>
              <a:buFont typeface="Wingdings" panose="05000000000000000000" pitchFamily="2" charset="2"/>
              <a:buChar char="v"/>
            </a:pPr>
            <a:r>
              <a:rPr lang="en-US" sz="2500" dirty="0"/>
              <a:t>Focal spot size is selected automatically by selecting larger or smaller mA stations or manually by the focal spot size selection.</a:t>
            </a:r>
            <a:endParaRPr lang="tr-TR" sz="2500" dirty="0"/>
          </a:p>
        </p:txBody>
      </p:sp>
    </p:spTree>
    <p:extLst>
      <p:ext uri="{BB962C8B-B14F-4D97-AF65-F5344CB8AC3E}">
        <p14:creationId xmlns:p14="http://schemas.microsoft.com/office/powerpoint/2010/main" val="177833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119437" y="919162"/>
            <a:ext cx="5953125" cy="5019675"/>
          </a:xfrm>
          <a:prstGeom prst="rect">
            <a:avLst/>
          </a:prstGeom>
        </p:spPr>
      </p:pic>
    </p:spTree>
    <p:extLst>
      <p:ext uri="{BB962C8B-B14F-4D97-AF65-F5344CB8AC3E}">
        <p14:creationId xmlns:p14="http://schemas.microsoft.com/office/powerpoint/2010/main" val="169878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solidFill>
                  <a:srgbClr val="C00000"/>
                </a:solidFill>
              </a:rPr>
              <a:t>Objectives</a:t>
            </a:r>
            <a:endParaRPr lang="tr-TR" b="1" dirty="0">
              <a:solidFill>
                <a:srgbClr val="C00000"/>
              </a:solidFill>
            </a:endParaRPr>
          </a:p>
        </p:txBody>
      </p:sp>
      <p:sp>
        <p:nvSpPr>
          <p:cNvPr id="3" name="İçerik Yer Tutucusu 2"/>
          <p:cNvSpPr>
            <a:spLocks noGrp="1"/>
          </p:cNvSpPr>
          <p:nvPr>
            <p:ph idx="1"/>
          </p:nvPr>
        </p:nvSpPr>
        <p:spPr/>
        <p:txBody>
          <a:bodyPr>
            <a:normAutofit/>
          </a:bodyPr>
          <a:lstStyle/>
          <a:p>
            <a:r>
              <a:rPr lang="en-US" sz="2500" dirty="0"/>
              <a:t>The student will be able to: </a:t>
            </a:r>
            <a:endParaRPr lang="tr-TR" sz="2500" dirty="0"/>
          </a:p>
          <a:p>
            <a:r>
              <a:rPr lang="en-US" sz="2500" dirty="0"/>
              <a:t>1. Define thermionic emission. </a:t>
            </a:r>
            <a:endParaRPr lang="tr-TR" sz="2500" dirty="0"/>
          </a:p>
          <a:p>
            <a:r>
              <a:rPr lang="en-US" sz="2500" dirty="0"/>
              <a:t>2. Describe the line focus principle and the heel effect. </a:t>
            </a:r>
            <a:endParaRPr lang="tr-TR" sz="2500" dirty="0"/>
          </a:p>
          <a:p>
            <a:r>
              <a:rPr lang="en-US" sz="2500" dirty="0"/>
              <a:t>3. Define anode heat units.</a:t>
            </a:r>
            <a:endParaRPr lang="tr-TR" sz="2500" dirty="0"/>
          </a:p>
          <a:p>
            <a:r>
              <a:rPr lang="en-US" sz="2500" dirty="0"/>
              <a:t> 4. Recognize allowed and forbidden tube heat loads</a:t>
            </a:r>
            <a:endParaRPr lang="tr-TR" sz="2500" dirty="0"/>
          </a:p>
        </p:txBody>
      </p:sp>
    </p:spTree>
    <p:extLst>
      <p:ext uri="{BB962C8B-B14F-4D97-AF65-F5344CB8AC3E}">
        <p14:creationId xmlns:p14="http://schemas.microsoft.com/office/powerpoint/2010/main" val="3555278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Filament Current</a:t>
            </a:r>
            <a:endParaRPr lang="tr-TR" dirty="0"/>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v"/>
            </a:pPr>
            <a:r>
              <a:rPr lang="en-US" sz="2500" dirty="0"/>
              <a:t>Upon turning on the x-ray machine, a low current </a:t>
            </a:r>
            <a:r>
              <a:rPr lang="en-US" sz="2500" dirty="0" err="1"/>
              <a:t>fl</a:t>
            </a:r>
            <a:r>
              <a:rPr lang="en-US" sz="2500" dirty="0"/>
              <a:t> </a:t>
            </a:r>
            <a:r>
              <a:rPr lang="en-US" sz="2500" dirty="0" err="1"/>
              <a:t>ows</a:t>
            </a:r>
            <a:r>
              <a:rPr lang="en-US" sz="2500" dirty="0"/>
              <a:t> through the fi lament to warm and prepare it for the high mA necessary to form a thermionic cloud. </a:t>
            </a:r>
            <a:endParaRPr lang="tr-TR" sz="2500" dirty="0"/>
          </a:p>
          <a:p>
            <a:pPr algn="just">
              <a:buFont typeface="Wingdings" panose="05000000000000000000" pitchFamily="2" charset="2"/>
              <a:buChar char="v"/>
            </a:pPr>
            <a:r>
              <a:rPr lang="en-US" sz="2500" dirty="0"/>
              <a:t>The x-ray tube has fixed mA stations of 100, 200, 300, and so on to provide the necessary mA for a multitude of various exposures.</a:t>
            </a:r>
            <a:endParaRPr lang="tr-TR" sz="2500" dirty="0"/>
          </a:p>
          <a:p>
            <a:pPr algn="just">
              <a:buFont typeface="Wingdings" panose="05000000000000000000" pitchFamily="2" charset="2"/>
              <a:buChar char="v"/>
            </a:pPr>
            <a:r>
              <a:rPr lang="en-US" sz="2500" dirty="0"/>
              <a:t> When the fi lament current is high enough for thermionic emission, a small increase in fi lament current results in a large increase in tube current.</a:t>
            </a:r>
            <a:endParaRPr lang="tr-TR" sz="2500" dirty="0"/>
          </a:p>
        </p:txBody>
      </p:sp>
    </p:spTree>
    <p:extLst>
      <p:ext uri="{BB962C8B-B14F-4D97-AF65-F5344CB8AC3E}">
        <p14:creationId xmlns:p14="http://schemas.microsoft.com/office/powerpoint/2010/main" val="321896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Focusing Cup</a:t>
            </a:r>
            <a:endParaRPr lang="tr-TR" dirty="0"/>
          </a:p>
        </p:txBody>
      </p:sp>
      <p:sp>
        <p:nvSpPr>
          <p:cNvPr id="3" name="İçerik Yer Tutucusu 2"/>
          <p:cNvSpPr>
            <a:spLocks noGrp="1"/>
          </p:cNvSpPr>
          <p:nvPr>
            <p:ph idx="1"/>
          </p:nvPr>
        </p:nvSpPr>
        <p:spPr/>
        <p:txBody>
          <a:bodyPr>
            <a:noAutofit/>
          </a:bodyPr>
          <a:lstStyle/>
          <a:p>
            <a:pPr algn="just">
              <a:buFont typeface="Wingdings" panose="05000000000000000000" pitchFamily="2" charset="2"/>
              <a:buChar char="v"/>
            </a:pPr>
            <a:r>
              <a:rPr lang="en-US" sz="2500" dirty="0"/>
              <a:t>The focusing cup is made of nickel and has two shallow depressions which contain the filaments.</a:t>
            </a:r>
            <a:endParaRPr lang="tr-TR" sz="2500" dirty="0"/>
          </a:p>
          <a:p>
            <a:pPr algn="just">
              <a:buFont typeface="Wingdings" panose="05000000000000000000" pitchFamily="2" charset="2"/>
              <a:buChar char="v"/>
            </a:pPr>
            <a:r>
              <a:rPr lang="en-US" sz="2500" dirty="0"/>
              <a:t> Electrons with their negative charge tend to diverge in a wide pattern because of electrostatic repulsion. </a:t>
            </a:r>
            <a:endParaRPr lang="tr-TR" sz="2500" dirty="0"/>
          </a:p>
          <a:p>
            <a:pPr algn="just">
              <a:buFont typeface="Wingdings" panose="05000000000000000000" pitchFamily="2" charset="2"/>
              <a:buChar char="v"/>
            </a:pPr>
            <a:r>
              <a:rPr lang="en-US" sz="2500" dirty="0"/>
              <a:t>The low negative charge on the focusing cup surface forces the projectile electrons together into a narrow beam as they are accelerated toward the anode. </a:t>
            </a:r>
            <a:endParaRPr lang="tr-TR" sz="2500" dirty="0"/>
          </a:p>
        </p:txBody>
      </p:sp>
    </p:spTree>
    <p:extLst>
      <p:ext uri="{BB962C8B-B14F-4D97-AF65-F5344CB8AC3E}">
        <p14:creationId xmlns:p14="http://schemas.microsoft.com/office/powerpoint/2010/main" val="1118856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Focusing Cup</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anode region where the </a:t>
            </a:r>
            <a:r>
              <a:rPr lang="en-US" sz="2500" dirty="0" err="1"/>
              <a:t>projectile</a:t>
            </a:r>
            <a:r>
              <a:rPr lang="en-US" sz="2500" dirty="0"/>
              <a:t> electrons strike is called the focal spot. </a:t>
            </a:r>
            <a:endParaRPr lang="tr-TR" sz="2500" dirty="0"/>
          </a:p>
          <a:p>
            <a:pPr>
              <a:buFont typeface="Wingdings" panose="05000000000000000000" pitchFamily="2" charset="2"/>
              <a:buChar char="v"/>
            </a:pPr>
            <a:r>
              <a:rPr lang="en-US" sz="2500" dirty="0"/>
              <a:t>Figure 5.3 shows the focusing action of a typical dual focus cup. </a:t>
            </a:r>
            <a:endParaRPr lang="tr-TR" sz="2500" dirty="0"/>
          </a:p>
          <a:p>
            <a:pPr>
              <a:buFont typeface="Wingdings" panose="05000000000000000000" pitchFamily="2" charset="2"/>
              <a:buChar char="v"/>
            </a:pPr>
            <a:r>
              <a:rPr lang="en-US" sz="2500" dirty="0"/>
              <a:t>When sufficient mA is applied, the electrons begin to build up into a cloud around the fi lament; this is called a space charge. </a:t>
            </a:r>
            <a:endParaRPr lang="tr-TR" sz="2500" dirty="0"/>
          </a:p>
          <a:p>
            <a:pPr>
              <a:buFont typeface="Wingdings" panose="05000000000000000000" pitchFamily="2" charset="2"/>
              <a:buChar char="v"/>
            </a:pPr>
            <a:r>
              <a:rPr lang="en-US" sz="2500" dirty="0"/>
              <a:t>The electrons reach a point where their negative charges begin to oppose the emission of </a:t>
            </a:r>
            <a:r>
              <a:rPr lang="en-US" sz="2500" dirty="0" err="1"/>
              <a:t>additional</a:t>
            </a:r>
            <a:r>
              <a:rPr lang="en-US" sz="2500" dirty="0"/>
              <a:t> electrons in a phenomenon called space charge effect. </a:t>
            </a:r>
            <a:endParaRPr lang="tr-TR" sz="2500" dirty="0"/>
          </a:p>
          <a:p>
            <a:pPr>
              <a:buFont typeface="Wingdings" panose="05000000000000000000" pitchFamily="2" charset="2"/>
              <a:buChar char="v"/>
            </a:pPr>
            <a:r>
              <a:rPr lang="en-US" sz="2500" dirty="0"/>
              <a:t>The space charge effect limits x-ray tubes to </a:t>
            </a:r>
            <a:r>
              <a:rPr lang="en-US" sz="2500" dirty="0" err="1"/>
              <a:t>maximum</a:t>
            </a:r>
            <a:r>
              <a:rPr lang="en-US" sz="2500" dirty="0"/>
              <a:t> mA ranges of 1,000 to 1,200.</a:t>
            </a:r>
            <a:endParaRPr lang="tr-TR" sz="2500" dirty="0"/>
          </a:p>
        </p:txBody>
      </p:sp>
    </p:spTree>
    <p:extLst>
      <p:ext uri="{BB962C8B-B14F-4D97-AF65-F5344CB8AC3E}">
        <p14:creationId xmlns:p14="http://schemas.microsoft.com/office/powerpoint/2010/main" val="32235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167062" y="1181100"/>
            <a:ext cx="5857875" cy="4495800"/>
          </a:xfrm>
          <a:prstGeom prst="rect">
            <a:avLst/>
          </a:prstGeom>
        </p:spPr>
      </p:pic>
    </p:spTree>
    <p:extLst>
      <p:ext uri="{BB962C8B-B14F-4D97-AF65-F5344CB8AC3E}">
        <p14:creationId xmlns:p14="http://schemas.microsoft.com/office/powerpoint/2010/main" val="4202126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584175" y="817190"/>
            <a:ext cx="6355038" cy="4726360"/>
          </a:xfrm>
          <a:prstGeom prst="rect">
            <a:avLst/>
          </a:prstGeom>
        </p:spPr>
      </p:pic>
    </p:spTree>
    <p:extLst>
      <p:ext uri="{BB962C8B-B14F-4D97-AF65-F5344CB8AC3E}">
        <p14:creationId xmlns:p14="http://schemas.microsoft.com/office/powerpoint/2010/main" val="4080433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Anode</a:t>
            </a:r>
            <a:endParaRPr lang="tr-TR" dirty="0"/>
          </a:p>
        </p:txBody>
      </p:sp>
      <p:sp>
        <p:nvSpPr>
          <p:cNvPr id="3" name="İçerik Yer Tutucusu 2"/>
          <p:cNvSpPr>
            <a:spLocks noGrp="1"/>
          </p:cNvSpPr>
          <p:nvPr>
            <p:ph idx="1"/>
          </p:nvPr>
        </p:nvSpPr>
        <p:spPr/>
        <p:txBody>
          <a:bodyPr>
            <a:normAutofit lnSpcReduction="10000"/>
          </a:bodyPr>
          <a:lstStyle/>
          <a:p>
            <a:pPr>
              <a:buFont typeface="Wingdings" panose="05000000000000000000" pitchFamily="2" charset="2"/>
              <a:buChar char="v"/>
            </a:pPr>
            <a:r>
              <a:rPr lang="en-US" sz="2500" dirty="0"/>
              <a:t>The positive anode contains the focal spot, which is the area where the projectile electrons stop. </a:t>
            </a:r>
            <a:endParaRPr lang="tr-TR" sz="2500" dirty="0"/>
          </a:p>
          <a:p>
            <a:pPr>
              <a:buFont typeface="Wingdings" panose="05000000000000000000" pitchFamily="2" charset="2"/>
              <a:buChar char="v"/>
            </a:pPr>
            <a:r>
              <a:rPr lang="en-US" sz="2500" dirty="0"/>
              <a:t>The anode is located on the positive side of the x-ray tube and it has three functions: it serves as a target surface for high-voltage electrons from the fi lament and is the source of x-ray photons; it conducts the high voltage from the cathode back into the x-ray circuitry; and it serves as the primary thermal conductor. </a:t>
            </a:r>
            <a:endParaRPr lang="tr-TR" sz="2500" dirty="0"/>
          </a:p>
          <a:p>
            <a:pPr>
              <a:buFont typeface="Wingdings" panose="05000000000000000000" pitchFamily="2" charset="2"/>
              <a:buChar char="v"/>
            </a:pPr>
            <a:r>
              <a:rPr lang="en-US" sz="2500" dirty="0"/>
              <a:t>When the projectile electrons hit the anode, more than 99% of the electron energy is deposited in the anode as heat. </a:t>
            </a:r>
            <a:endParaRPr lang="tr-TR" sz="2500" dirty="0"/>
          </a:p>
          <a:p>
            <a:pPr>
              <a:buFont typeface="Wingdings" panose="05000000000000000000" pitchFamily="2" charset="2"/>
              <a:buChar char="v"/>
            </a:pPr>
            <a:r>
              <a:rPr lang="en-US" sz="2500" dirty="0"/>
              <a:t>Only about 1% of the projectile electron energy is converted to x-ray photons.</a:t>
            </a:r>
            <a:endParaRPr lang="tr-TR" sz="2500" dirty="0"/>
          </a:p>
        </p:txBody>
      </p:sp>
    </p:spTree>
    <p:extLst>
      <p:ext uri="{BB962C8B-B14F-4D97-AF65-F5344CB8AC3E}">
        <p14:creationId xmlns:p14="http://schemas.microsoft.com/office/powerpoint/2010/main" val="311865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Anode Materials</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The focal spot on the anode can reach temperatures &gt;3,000°C during an x-ray exposure. </a:t>
            </a:r>
            <a:endParaRPr lang="tr-TR" sz="2500" dirty="0"/>
          </a:p>
          <a:p>
            <a:pPr>
              <a:buFont typeface="Wingdings" panose="05000000000000000000" pitchFamily="2" charset="2"/>
              <a:buChar char="v"/>
            </a:pPr>
            <a:r>
              <a:rPr lang="en-US" sz="2500" dirty="0"/>
              <a:t>The anode must be made of a material with a high melting point because most metals melt at these temperatures. </a:t>
            </a:r>
            <a:endParaRPr lang="tr-TR" sz="2500" dirty="0"/>
          </a:p>
          <a:p>
            <a:pPr>
              <a:buFont typeface="Wingdings" panose="05000000000000000000" pitchFamily="2" charset="2"/>
              <a:buChar char="v"/>
            </a:pPr>
            <a:r>
              <a:rPr lang="en-US" sz="2500" dirty="0" err="1"/>
              <a:t>Tungstenrhenium</a:t>
            </a:r>
            <a:r>
              <a:rPr lang="en-US" sz="2500" dirty="0"/>
              <a:t> alloys, which melt at 3,400°C, are commonly used as the target focal track material in anode </a:t>
            </a:r>
            <a:r>
              <a:rPr lang="en-US" sz="2500" dirty="0" err="1"/>
              <a:t>construction</a:t>
            </a:r>
            <a:r>
              <a:rPr lang="en-US" sz="2500" dirty="0"/>
              <a:t>. </a:t>
            </a:r>
            <a:endParaRPr lang="tr-TR" sz="2500" dirty="0"/>
          </a:p>
        </p:txBody>
      </p:sp>
    </p:spTree>
    <p:extLst>
      <p:ext uri="{BB962C8B-B14F-4D97-AF65-F5344CB8AC3E}">
        <p14:creationId xmlns:p14="http://schemas.microsoft.com/office/powerpoint/2010/main" val="1992786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Anode Materials</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Tungsten is the metal of choice for three reasons: </a:t>
            </a:r>
            <a:endParaRPr lang="tr-TR" sz="2500" dirty="0"/>
          </a:p>
          <a:p>
            <a:pPr>
              <a:buFont typeface="Wingdings" panose="05000000000000000000" pitchFamily="2" charset="2"/>
              <a:buChar char="v"/>
            </a:pPr>
            <a:r>
              <a:rPr lang="en-US" sz="2500" dirty="0"/>
              <a:t>1. high atomic number </a:t>
            </a:r>
            <a:endParaRPr lang="tr-TR" sz="2500" dirty="0"/>
          </a:p>
          <a:p>
            <a:pPr>
              <a:buFont typeface="Wingdings" panose="05000000000000000000" pitchFamily="2" charset="2"/>
              <a:buChar char="v"/>
            </a:pPr>
            <a:r>
              <a:rPr lang="en-US" sz="2500" dirty="0"/>
              <a:t>2. high melting point </a:t>
            </a:r>
            <a:endParaRPr lang="tr-TR" sz="2500" dirty="0"/>
          </a:p>
          <a:p>
            <a:pPr>
              <a:buFont typeface="Wingdings" panose="05000000000000000000" pitchFamily="2" charset="2"/>
              <a:buChar char="v"/>
            </a:pPr>
            <a:r>
              <a:rPr lang="en-US" sz="2500" dirty="0"/>
              <a:t>3. heat conduction ability</a:t>
            </a:r>
            <a:endParaRPr lang="tr-TR" sz="2500" dirty="0"/>
          </a:p>
        </p:txBody>
      </p:sp>
    </p:spTree>
    <p:extLst>
      <p:ext uri="{BB962C8B-B14F-4D97-AF65-F5344CB8AC3E}">
        <p14:creationId xmlns:p14="http://schemas.microsoft.com/office/powerpoint/2010/main" val="1984053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Tungsten’s atomic number of 74 results in production of diagnostic-range photons. </a:t>
            </a:r>
            <a:endParaRPr lang="tr-TR" sz="2500" dirty="0"/>
          </a:p>
          <a:p>
            <a:pPr>
              <a:buFont typeface="Wingdings" panose="05000000000000000000" pitchFamily="2" charset="2"/>
              <a:buChar char="v"/>
            </a:pPr>
            <a:r>
              <a:rPr lang="en-US" sz="2500" dirty="0"/>
              <a:t>There are tremendous </a:t>
            </a:r>
            <a:r>
              <a:rPr lang="en-US" sz="2500" dirty="0" err="1"/>
              <a:t>temperatures</a:t>
            </a:r>
            <a:r>
              <a:rPr lang="en-US" sz="2500" dirty="0"/>
              <a:t> created with each x-ray exposure, and tungsten’s high melting point allows it to withstand normal use and</a:t>
            </a:r>
            <a:r>
              <a:rPr lang="tr-TR" sz="2500" dirty="0"/>
              <a:t> o</a:t>
            </a:r>
            <a:r>
              <a:rPr lang="en-US" sz="2500" dirty="0"/>
              <a:t> </a:t>
            </a:r>
            <a:r>
              <a:rPr lang="en-US" sz="2500" dirty="0" err="1"/>
              <a:t>perating</a:t>
            </a:r>
            <a:r>
              <a:rPr lang="en-US" sz="2500" dirty="0"/>
              <a:t> temperatures.</a:t>
            </a:r>
            <a:endParaRPr lang="tr-TR" sz="2500" dirty="0"/>
          </a:p>
          <a:p>
            <a:pPr>
              <a:buFont typeface="Wingdings" panose="05000000000000000000" pitchFamily="2" charset="2"/>
              <a:buChar char="v"/>
            </a:pPr>
            <a:r>
              <a:rPr lang="en-US" sz="2500" dirty="0"/>
              <a:t> Tungsten also conducts heat very well, which helps the anode cool down. </a:t>
            </a:r>
            <a:endParaRPr lang="tr-TR" sz="2500" dirty="0"/>
          </a:p>
          <a:p>
            <a:pPr>
              <a:buFont typeface="Wingdings" panose="05000000000000000000" pitchFamily="2" charset="2"/>
              <a:buChar char="v"/>
            </a:pPr>
            <a:r>
              <a:rPr lang="en-US" sz="2500" dirty="0"/>
              <a:t>Heat from the focal spot is carried to the remainder of the anode by conduction. </a:t>
            </a:r>
            <a:endParaRPr lang="tr-TR" sz="2500" dirty="0"/>
          </a:p>
        </p:txBody>
      </p:sp>
    </p:spTree>
    <p:extLst>
      <p:ext uri="{BB962C8B-B14F-4D97-AF65-F5344CB8AC3E}">
        <p14:creationId xmlns:p14="http://schemas.microsoft.com/office/powerpoint/2010/main" val="169851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Anode heat is transferred from the anode to the walls of the tube housing by radiation. </a:t>
            </a:r>
            <a:endParaRPr lang="tr-TR" sz="2500" dirty="0"/>
          </a:p>
          <a:p>
            <a:pPr>
              <a:buFont typeface="Wingdings" panose="05000000000000000000" pitchFamily="2" charset="2"/>
              <a:buChar char="v"/>
            </a:pPr>
            <a:r>
              <a:rPr lang="en-US" sz="2500" dirty="0"/>
              <a:t>The housing walls are cooled by convection of room air, which may be increased by fans mounted on the housing (Fig. 5.4). </a:t>
            </a:r>
            <a:endParaRPr lang="tr-TR" sz="2500" dirty="0"/>
          </a:p>
          <a:p>
            <a:pPr>
              <a:buFont typeface="Wingdings" panose="05000000000000000000" pitchFamily="2" charset="2"/>
              <a:buChar char="v"/>
            </a:pPr>
            <a:r>
              <a:rPr lang="en-US" sz="2500" dirty="0"/>
              <a:t>In addition to tungsten, molybdenum or graphite are layered under the tungsten target. </a:t>
            </a:r>
            <a:endParaRPr lang="tr-TR" sz="2500" dirty="0"/>
          </a:p>
          <a:p>
            <a:pPr>
              <a:buFont typeface="Wingdings" panose="05000000000000000000" pitchFamily="2" charset="2"/>
              <a:buChar char="v"/>
            </a:pPr>
            <a:r>
              <a:rPr lang="en-US" sz="2500" dirty="0"/>
              <a:t>Both molybdenum and graphite are less dense metals than tungsten, which makes it easier to rotate the anode. </a:t>
            </a:r>
            <a:endParaRPr lang="tr-TR" sz="2500" dirty="0"/>
          </a:p>
          <a:p>
            <a:pPr>
              <a:buFont typeface="Wingdings" panose="05000000000000000000" pitchFamily="2" charset="2"/>
              <a:buChar char="v"/>
            </a:pPr>
            <a:r>
              <a:rPr lang="en-US" sz="2500" dirty="0"/>
              <a:t>Molybdenum also has a high melting point while graphite-backed anodes can double the heat loading capacities without increasing wear to the bearings.</a:t>
            </a:r>
            <a:endParaRPr lang="tr-TR" sz="2500" dirty="0"/>
          </a:p>
        </p:txBody>
      </p:sp>
    </p:spTree>
    <p:extLst>
      <p:ext uri="{BB962C8B-B14F-4D97-AF65-F5344CB8AC3E}">
        <p14:creationId xmlns:p14="http://schemas.microsoft.com/office/powerpoint/2010/main" val="103060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C00000"/>
                </a:solidFill>
              </a:rPr>
              <a:t>Key</a:t>
            </a:r>
            <a:r>
              <a:rPr lang="tr-TR" b="1" dirty="0">
                <a:solidFill>
                  <a:srgbClr val="C00000"/>
                </a:solidFill>
              </a:rPr>
              <a:t> </a:t>
            </a:r>
            <a:r>
              <a:rPr lang="tr-TR" b="1" dirty="0" err="1">
                <a:solidFill>
                  <a:srgbClr val="C00000"/>
                </a:solidFill>
              </a:rPr>
              <a:t>Terms</a:t>
            </a:r>
            <a:endParaRPr lang="tr-TR" b="1" dirty="0">
              <a:solidFill>
                <a:srgbClr val="C00000"/>
              </a:solidFill>
            </a:endParaRPr>
          </a:p>
        </p:txBody>
      </p:sp>
      <p:sp>
        <p:nvSpPr>
          <p:cNvPr id="3" name="İçerik Yer Tutucusu 2"/>
          <p:cNvSpPr>
            <a:spLocks noGrp="1"/>
          </p:cNvSpPr>
          <p:nvPr>
            <p:ph idx="1"/>
          </p:nvPr>
        </p:nvSpPr>
        <p:spPr/>
        <p:txBody>
          <a:bodyPr>
            <a:normAutofit/>
          </a:bodyPr>
          <a:lstStyle/>
          <a:p>
            <a:r>
              <a:rPr lang="tr-TR" sz="2400" dirty="0"/>
              <a:t>● </a:t>
            </a:r>
            <a:r>
              <a:rPr lang="tr-TR" sz="2400" dirty="0" err="1"/>
              <a:t>actual</a:t>
            </a:r>
            <a:r>
              <a:rPr lang="tr-TR" sz="2400" dirty="0"/>
              <a:t> </a:t>
            </a:r>
            <a:r>
              <a:rPr lang="tr-TR" sz="2400" dirty="0" err="1"/>
              <a:t>focal</a:t>
            </a:r>
            <a:r>
              <a:rPr lang="tr-TR" sz="2400" dirty="0"/>
              <a:t> spot 		● </a:t>
            </a:r>
            <a:r>
              <a:rPr lang="tr-TR" sz="2400" dirty="0" err="1"/>
              <a:t>anode</a:t>
            </a:r>
            <a:r>
              <a:rPr lang="tr-TR" sz="2400" dirty="0"/>
              <a:t> 		● </a:t>
            </a:r>
            <a:r>
              <a:rPr lang="tr-TR" sz="2400" dirty="0" err="1"/>
              <a:t>anode</a:t>
            </a:r>
            <a:r>
              <a:rPr lang="tr-TR" sz="2400" dirty="0"/>
              <a:t> </a:t>
            </a:r>
            <a:r>
              <a:rPr lang="tr-TR" sz="2400" dirty="0" err="1"/>
              <a:t>angle</a:t>
            </a:r>
            <a:r>
              <a:rPr lang="tr-TR" sz="2400" dirty="0"/>
              <a:t> 	</a:t>
            </a:r>
          </a:p>
          <a:p>
            <a:r>
              <a:rPr lang="tr-TR" sz="2400" dirty="0"/>
              <a:t>● </a:t>
            </a:r>
            <a:r>
              <a:rPr lang="tr-TR" sz="2400" dirty="0" err="1"/>
              <a:t>cathode</a:t>
            </a:r>
            <a:r>
              <a:rPr lang="tr-TR" sz="2400" dirty="0"/>
              <a:t> 			● </a:t>
            </a:r>
            <a:r>
              <a:rPr lang="tr-TR" sz="2400" dirty="0" err="1"/>
              <a:t>effective</a:t>
            </a:r>
            <a:r>
              <a:rPr lang="tr-TR" sz="2400" dirty="0"/>
              <a:t> </a:t>
            </a:r>
            <a:r>
              <a:rPr lang="tr-TR" sz="2400" dirty="0" err="1"/>
              <a:t>focal</a:t>
            </a:r>
            <a:r>
              <a:rPr lang="tr-TR" sz="2400" dirty="0"/>
              <a:t> spot 	● </a:t>
            </a:r>
            <a:r>
              <a:rPr lang="tr-TR" sz="2400" dirty="0" err="1"/>
              <a:t>filament</a:t>
            </a:r>
            <a:r>
              <a:rPr lang="tr-TR" sz="2400" dirty="0"/>
              <a:t> </a:t>
            </a:r>
          </a:p>
          <a:p>
            <a:r>
              <a:rPr lang="tr-TR" sz="2400" dirty="0"/>
              <a:t>● </a:t>
            </a:r>
            <a:r>
              <a:rPr lang="tr-TR" sz="2400" dirty="0" err="1"/>
              <a:t>focal</a:t>
            </a:r>
            <a:r>
              <a:rPr lang="tr-TR" sz="2400" dirty="0"/>
              <a:t> spot 			● </a:t>
            </a:r>
            <a:r>
              <a:rPr lang="tr-TR" sz="2400" dirty="0" err="1"/>
              <a:t>focal</a:t>
            </a:r>
            <a:r>
              <a:rPr lang="tr-TR" sz="2400" dirty="0"/>
              <a:t> spot </a:t>
            </a:r>
            <a:r>
              <a:rPr lang="tr-TR" sz="2400" dirty="0" err="1"/>
              <a:t>blooming</a:t>
            </a:r>
            <a:r>
              <a:rPr lang="tr-TR" sz="2400" dirty="0"/>
              <a:t> ● </a:t>
            </a:r>
            <a:r>
              <a:rPr lang="tr-TR" sz="2400" dirty="0" err="1"/>
              <a:t>focal</a:t>
            </a:r>
            <a:r>
              <a:rPr lang="tr-TR" sz="2400" dirty="0"/>
              <a:t> </a:t>
            </a:r>
            <a:r>
              <a:rPr lang="tr-TR" sz="2400" dirty="0" err="1"/>
              <a:t>track</a:t>
            </a:r>
            <a:r>
              <a:rPr lang="tr-TR" sz="2400" dirty="0"/>
              <a:t> 		</a:t>
            </a:r>
          </a:p>
          <a:p>
            <a:r>
              <a:rPr lang="tr-TR" sz="2400" dirty="0"/>
              <a:t>● </a:t>
            </a:r>
            <a:r>
              <a:rPr lang="tr-TR" sz="2400" dirty="0" err="1"/>
              <a:t>focusing</a:t>
            </a:r>
            <a:r>
              <a:rPr lang="tr-TR" sz="2400" dirty="0"/>
              <a:t> cup 		● </a:t>
            </a:r>
            <a:r>
              <a:rPr lang="tr-TR" sz="2400" dirty="0" err="1"/>
              <a:t>heel</a:t>
            </a:r>
            <a:r>
              <a:rPr lang="tr-TR" sz="2400" dirty="0"/>
              <a:t> </a:t>
            </a:r>
            <a:r>
              <a:rPr lang="tr-TR" sz="2400" dirty="0" err="1"/>
              <a:t>effect</a:t>
            </a:r>
            <a:r>
              <a:rPr lang="tr-TR" sz="2400" dirty="0"/>
              <a:t> 		● </a:t>
            </a:r>
            <a:r>
              <a:rPr lang="tr-TR" sz="2400" dirty="0" err="1"/>
              <a:t>leakage</a:t>
            </a:r>
            <a:r>
              <a:rPr lang="tr-TR" sz="2400" dirty="0"/>
              <a:t> </a:t>
            </a:r>
            <a:r>
              <a:rPr lang="tr-TR" sz="2400" dirty="0" err="1"/>
              <a:t>radiation</a:t>
            </a:r>
            <a:r>
              <a:rPr lang="tr-TR" sz="2400" dirty="0"/>
              <a:t> </a:t>
            </a:r>
          </a:p>
          <a:p>
            <a:r>
              <a:rPr lang="tr-TR" sz="2400" dirty="0"/>
              <a:t>● </a:t>
            </a:r>
            <a:r>
              <a:rPr lang="tr-TR" sz="2400" dirty="0" err="1"/>
              <a:t>line</a:t>
            </a:r>
            <a:r>
              <a:rPr lang="tr-TR" sz="2400" dirty="0"/>
              <a:t> </a:t>
            </a:r>
            <a:r>
              <a:rPr lang="tr-TR" sz="2400" dirty="0" err="1"/>
              <a:t>focus</a:t>
            </a:r>
            <a:r>
              <a:rPr lang="tr-TR" sz="2400" dirty="0"/>
              <a:t> </a:t>
            </a:r>
            <a:r>
              <a:rPr lang="tr-TR" sz="2400" dirty="0" err="1"/>
              <a:t>principle</a:t>
            </a:r>
            <a:r>
              <a:rPr lang="tr-TR" sz="2400" dirty="0"/>
              <a:t> 		● </a:t>
            </a:r>
            <a:r>
              <a:rPr lang="tr-TR" sz="2400" dirty="0" err="1"/>
              <a:t>off-focus</a:t>
            </a:r>
            <a:r>
              <a:rPr lang="tr-TR" sz="2400" dirty="0"/>
              <a:t> </a:t>
            </a:r>
            <a:r>
              <a:rPr lang="tr-TR" sz="2400" dirty="0" err="1"/>
              <a:t>radiation</a:t>
            </a:r>
            <a:r>
              <a:rPr lang="tr-TR" sz="2400" dirty="0"/>
              <a:t> 	● </a:t>
            </a:r>
            <a:r>
              <a:rPr lang="tr-TR" sz="2400" dirty="0" err="1"/>
              <a:t>rotating</a:t>
            </a:r>
            <a:r>
              <a:rPr lang="tr-TR" sz="2400" dirty="0"/>
              <a:t> </a:t>
            </a:r>
            <a:r>
              <a:rPr lang="tr-TR" sz="2400" dirty="0" err="1"/>
              <a:t>anode</a:t>
            </a:r>
            <a:r>
              <a:rPr lang="tr-TR" sz="2400" dirty="0"/>
              <a:t> 		</a:t>
            </a:r>
          </a:p>
          <a:p>
            <a:r>
              <a:rPr lang="tr-TR" sz="2400" dirty="0"/>
              <a:t>● rotor 			● SID 			● </a:t>
            </a:r>
            <a:r>
              <a:rPr lang="tr-TR" sz="2400" dirty="0" err="1"/>
              <a:t>space</a:t>
            </a:r>
            <a:r>
              <a:rPr lang="tr-TR" sz="2400" dirty="0"/>
              <a:t> </a:t>
            </a:r>
            <a:r>
              <a:rPr lang="tr-TR" sz="2400" dirty="0" err="1"/>
              <a:t>charge</a:t>
            </a:r>
            <a:r>
              <a:rPr lang="tr-TR" sz="2400" dirty="0"/>
              <a:t> </a:t>
            </a:r>
            <a:r>
              <a:rPr lang="tr-TR" sz="2400" dirty="0" err="1"/>
              <a:t>effect</a:t>
            </a:r>
            <a:r>
              <a:rPr lang="tr-TR" sz="2400" dirty="0"/>
              <a:t> </a:t>
            </a:r>
          </a:p>
          <a:p>
            <a:r>
              <a:rPr lang="tr-TR" sz="2400" dirty="0"/>
              <a:t>● </a:t>
            </a:r>
            <a:r>
              <a:rPr lang="tr-TR" sz="2400" dirty="0" err="1"/>
              <a:t>thermionic</a:t>
            </a:r>
            <a:r>
              <a:rPr lang="tr-TR" sz="2400" dirty="0"/>
              <a:t> </a:t>
            </a:r>
            <a:r>
              <a:rPr lang="tr-TR" sz="2400" dirty="0" err="1"/>
              <a:t>emission</a:t>
            </a:r>
            <a:endParaRPr lang="tr-TR" sz="2400" dirty="0"/>
          </a:p>
        </p:txBody>
      </p:sp>
    </p:spTree>
    <p:extLst>
      <p:ext uri="{BB962C8B-B14F-4D97-AF65-F5344CB8AC3E}">
        <p14:creationId xmlns:p14="http://schemas.microsoft.com/office/powerpoint/2010/main" val="1833910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a:r>
            <a:r>
              <a:rPr lang="en-US" dirty="0" err="1"/>
              <a:t>otating</a:t>
            </a:r>
            <a:r>
              <a:rPr lang="en-US" dirty="0"/>
              <a:t> Anode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rotating anode consists of a target, shaft, and rotor. </a:t>
            </a:r>
            <a:endParaRPr lang="tr-TR" sz="2500" dirty="0"/>
          </a:p>
          <a:p>
            <a:pPr>
              <a:buFont typeface="Wingdings" panose="05000000000000000000" pitchFamily="2" charset="2"/>
              <a:buChar char="v"/>
            </a:pPr>
            <a:r>
              <a:rPr lang="en-US" sz="2500" dirty="0"/>
              <a:t>Rotating anodes spread the heat produced when the electrons bombard a circular track (Fig. 5.5) rather than concentrating the energy in a single spot on the anode surface. </a:t>
            </a:r>
            <a:endParaRPr lang="tr-TR" sz="2500" dirty="0"/>
          </a:p>
          <a:p>
            <a:pPr>
              <a:buFont typeface="Wingdings" panose="05000000000000000000" pitchFamily="2" charset="2"/>
              <a:buChar char="v"/>
            </a:pPr>
            <a:r>
              <a:rPr lang="en-US" sz="2500" dirty="0"/>
              <a:t>The x-ray source remains fi </a:t>
            </a:r>
            <a:r>
              <a:rPr lang="en-US" sz="2500" dirty="0" err="1"/>
              <a:t>xed</a:t>
            </a:r>
            <a:r>
              <a:rPr lang="en-US" sz="2500" dirty="0"/>
              <a:t> relative to the</a:t>
            </a:r>
            <a:r>
              <a:rPr lang="tr-TR" sz="2500" dirty="0"/>
              <a:t> p</a:t>
            </a:r>
            <a:r>
              <a:rPr lang="en-US" sz="2500" dirty="0"/>
              <a:t> </a:t>
            </a:r>
            <a:r>
              <a:rPr lang="en-US" sz="2500" dirty="0" err="1"/>
              <a:t>atient</a:t>
            </a:r>
            <a:r>
              <a:rPr lang="en-US" sz="2500" dirty="0"/>
              <a:t>, but the heat is spread over a circular track as the anode rotates. </a:t>
            </a:r>
            <a:endParaRPr lang="tr-TR" sz="2500" dirty="0"/>
          </a:p>
        </p:txBody>
      </p:sp>
    </p:spTree>
    <p:extLst>
      <p:ext uri="{BB962C8B-B14F-4D97-AF65-F5344CB8AC3E}">
        <p14:creationId xmlns:p14="http://schemas.microsoft.com/office/powerpoint/2010/main" val="3204049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a:r>
            <a:r>
              <a:rPr lang="en-US" dirty="0" err="1"/>
              <a:t>otating</a:t>
            </a:r>
            <a:r>
              <a:rPr lang="en-US" dirty="0"/>
              <a:t> Anode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Most anodes rotate at about 3,600 </a:t>
            </a:r>
            <a:r>
              <a:rPr lang="en-US" sz="2500" dirty="0" err="1"/>
              <a:t>revolutions</a:t>
            </a:r>
            <a:r>
              <a:rPr lang="en-US" sz="2500" dirty="0"/>
              <a:t> per minute (rpm); some high-speed tubes rotate at 10,000 rpm for greater heat dissipation. </a:t>
            </a:r>
            <a:endParaRPr lang="tr-TR" sz="2500" dirty="0"/>
          </a:p>
          <a:p>
            <a:pPr>
              <a:buFont typeface="Wingdings" panose="05000000000000000000" pitchFamily="2" charset="2"/>
              <a:buChar char="v"/>
            </a:pPr>
            <a:r>
              <a:rPr lang="en-US" sz="2500" dirty="0"/>
              <a:t>Changing the anode rotation speed changes the anode heat capacity but does not change the focal spot size. </a:t>
            </a:r>
            <a:endParaRPr lang="tr-TR" sz="2500" dirty="0"/>
          </a:p>
          <a:p>
            <a:pPr>
              <a:buFont typeface="Wingdings" panose="05000000000000000000" pitchFamily="2" charset="2"/>
              <a:buChar char="v"/>
            </a:pPr>
            <a:r>
              <a:rPr lang="en-US" sz="2500" dirty="0"/>
              <a:t>The anode, shaft, and rotor are sealed inside an </a:t>
            </a:r>
            <a:r>
              <a:rPr lang="en-US" sz="2500" dirty="0" err="1"/>
              <a:t>evacuated</a:t>
            </a:r>
            <a:r>
              <a:rPr lang="en-US" sz="2500" dirty="0"/>
              <a:t> tube.</a:t>
            </a:r>
            <a:endParaRPr lang="tr-TR" sz="2500" dirty="0"/>
          </a:p>
          <a:p>
            <a:pPr>
              <a:buFont typeface="Wingdings" panose="05000000000000000000" pitchFamily="2" charset="2"/>
              <a:buChar char="v"/>
            </a:pPr>
            <a:r>
              <a:rPr lang="en-US" sz="2500" dirty="0"/>
              <a:t> Conventional motors using slip rings to provide electrical contact with the rotor are not used to drive the anode because the slip rings would destroy the vacuum inside the tube. </a:t>
            </a:r>
            <a:endParaRPr lang="tr-TR" sz="2500" dirty="0"/>
          </a:p>
        </p:txBody>
      </p:sp>
    </p:spTree>
    <p:extLst>
      <p:ext uri="{BB962C8B-B14F-4D97-AF65-F5344CB8AC3E}">
        <p14:creationId xmlns:p14="http://schemas.microsoft.com/office/powerpoint/2010/main" val="2596411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a:r>
            <a:r>
              <a:rPr lang="en-US" dirty="0" err="1"/>
              <a:t>otating</a:t>
            </a:r>
            <a:r>
              <a:rPr lang="en-US" dirty="0"/>
              <a:t> Anode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Instead, an induction motor is used to rotate the anode. </a:t>
            </a:r>
            <a:endParaRPr lang="tr-TR" sz="2500" dirty="0"/>
          </a:p>
          <a:p>
            <a:pPr>
              <a:buFont typeface="Wingdings" panose="05000000000000000000" pitchFamily="2" charset="2"/>
              <a:buChar char="v"/>
            </a:pPr>
            <a:r>
              <a:rPr lang="en-US" sz="2500" dirty="0"/>
              <a:t>The rotor is made up of a shaft of </a:t>
            </a:r>
            <a:r>
              <a:rPr lang="en-US" sz="2500" dirty="0" err="1"/>
              <a:t>copper</a:t>
            </a:r>
            <a:r>
              <a:rPr lang="en-US" sz="2500" dirty="0"/>
              <a:t> bars with an iron core in the middle. </a:t>
            </a:r>
            <a:endParaRPr lang="tr-TR" sz="2500" dirty="0"/>
          </a:p>
          <a:p>
            <a:pPr>
              <a:buFont typeface="Wingdings" panose="05000000000000000000" pitchFamily="2" charset="2"/>
              <a:buChar char="v"/>
            </a:pPr>
            <a:r>
              <a:rPr lang="en-US" sz="2500" dirty="0"/>
              <a:t>Electromagnets called stators are fi </a:t>
            </a:r>
            <a:r>
              <a:rPr lang="en-US" sz="2500" dirty="0" err="1"/>
              <a:t>xed</a:t>
            </a:r>
            <a:r>
              <a:rPr lang="en-US" sz="2500" dirty="0"/>
              <a:t> on the outside of the glass envelope and are activated by an electric current in a synchronized arrangement. </a:t>
            </a:r>
            <a:endParaRPr lang="tr-TR" sz="2500" dirty="0"/>
          </a:p>
          <a:p>
            <a:pPr>
              <a:buFont typeface="Wingdings" panose="05000000000000000000" pitchFamily="2" charset="2"/>
              <a:buChar char="v"/>
            </a:pPr>
            <a:r>
              <a:rPr lang="en-US" sz="2500" dirty="0"/>
              <a:t>The magnetic fi </a:t>
            </a:r>
            <a:r>
              <a:rPr lang="en-US" sz="2500" dirty="0" err="1"/>
              <a:t>eld</a:t>
            </a:r>
            <a:r>
              <a:rPr lang="en-US" sz="2500" dirty="0"/>
              <a:t> of the electric current sets up around the stator and interacts with the ferromagnetic rotor, causing the rotor to turn in synch with the stator. </a:t>
            </a:r>
            <a:endParaRPr lang="tr-TR" sz="2500" dirty="0"/>
          </a:p>
        </p:txBody>
      </p:sp>
    </p:spTree>
    <p:extLst>
      <p:ext uri="{BB962C8B-B14F-4D97-AF65-F5344CB8AC3E}">
        <p14:creationId xmlns:p14="http://schemas.microsoft.com/office/powerpoint/2010/main" val="2296798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a:r>
            <a:r>
              <a:rPr lang="en-US" dirty="0" err="1"/>
              <a:t>otating</a:t>
            </a:r>
            <a:r>
              <a:rPr lang="en-US" dirty="0"/>
              <a:t> Anode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shaft, connecting the rotating anode to the rotor, is made of molybdenum and is supported by bearings. </a:t>
            </a:r>
            <a:endParaRPr lang="tr-TR" sz="2500" dirty="0"/>
          </a:p>
          <a:p>
            <a:pPr>
              <a:buFont typeface="Wingdings" panose="05000000000000000000" pitchFamily="2" charset="2"/>
              <a:buChar char="v"/>
            </a:pPr>
            <a:r>
              <a:rPr lang="en-US" sz="2500" dirty="0"/>
              <a:t>Molybdenum is a strong metal with low heat </a:t>
            </a:r>
            <a:r>
              <a:rPr lang="en-US" sz="2500" dirty="0" err="1"/>
              <a:t>conductivity</a:t>
            </a:r>
            <a:r>
              <a:rPr lang="en-US" sz="2500" dirty="0"/>
              <a:t>.</a:t>
            </a:r>
            <a:endParaRPr lang="tr-TR" sz="2500" dirty="0"/>
          </a:p>
          <a:p>
            <a:pPr>
              <a:buFont typeface="Wingdings" panose="05000000000000000000" pitchFamily="2" charset="2"/>
              <a:buChar char="v"/>
            </a:pPr>
            <a:r>
              <a:rPr lang="en-US" sz="2500" dirty="0"/>
              <a:t> Its low thermal conductivity prevents the anode heat from reaching and damaging the rotor bearings. </a:t>
            </a:r>
            <a:endParaRPr lang="tr-TR" sz="2500" dirty="0"/>
          </a:p>
          <a:p>
            <a:pPr>
              <a:buFont typeface="Wingdings" panose="05000000000000000000" pitchFamily="2" charset="2"/>
              <a:buChar char="v"/>
            </a:pPr>
            <a:r>
              <a:rPr lang="en-US" sz="2500" dirty="0"/>
              <a:t>Bearing damage is a major cause of tube failure.</a:t>
            </a:r>
            <a:endParaRPr lang="tr-TR" sz="2500" dirty="0"/>
          </a:p>
        </p:txBody>
      </p:sp>
    </p:spTree>
    <p:extLst>
      <p:ext uri="{BB962C8B-B14F-4D97-AF65-F5344CB8AC3E}">
        <p14:creationId xmlns:p14="http://schemas.microsoft.com/office/powerpoint/2010/main" val="421998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133725" y="1157287"/>
            <a:ext cx="5924550" cy="4543425"/>
          </a:xfrm>
          <a:prstGeom prst="rect">
            <a:avLst/>
          </a:prstGeom>
        </p:spPr>
      </p:pic>
    </p:spTree>
    <p:extLst>
      <p:ext uri="{BB962C8B-B14F-4D97-AF65-F5344CB8AC3E}">
        <p14:creationId xmlns:p14="http://schemas.microsoft.com/office/powerpoint/2010/main" val="355465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Target Area</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portion of the anode where the high-voltage electron stream will impact is called by the following names: </a:t>
            </a:r>
          </a:p>
          <a:p>
            <a:pPr lvl="1">
              <a:buFont typeface="Wingdings" panose="05000000000000000000" pitchFamily="2" charset="2"/>
              <a:buChar char="v"/>
            </a:pPr>
            <a:r>
              <a:rPr lang="en-US" sz="2300" dirty="0"/>
              <a:t>the target, the focal point, the focal spot, or the focal track. </a:t>
            </a:r>
            <a:endParaRPr lang="tr-TR" sz="2300" dirty="0"/>
          </a:p>
          <a:p>
            <a:pPr>
              <a:buFont typeface="Wingdings" panose="05000000000000000000" pitchFamily="2" charset="2"/>
              <a:buChar char="v"/>
            </a:pPr>
            <a:r>
              <a:rPr lang="en-US" sz="2500" dirty="0"/>
              <a:t>This is the area where the x-ray photons are created.</a:t>
            </a:r>
            <a:endParaRPr lang="tr-TR" sz="2500" dirty="0"/>
          </a:p>
          <a:p>
            <a:pPr>
              <a:buFont typeface="Wingdings" panose="05000000000000000000" pitchFamily="2" charset="2"/>
              <a:buChar char="v"/>
            </a:pPr>
            <a:r>
              <a:rPr lang="en-US" sz="2500" dirty="0"/>
              <a:t> Since the target is the point where x-ray photons are created, it is this exact point at which all tube-to-object and image-receptor distances are measured. </a:t>
            </a:r>
            <a:endParaRPr lang="tr-TR" sz="2500" dirty="0"/>
          </a:p>
        </p:txBody>
      </p:sp>
    </p:spTree>
    <p:extLst>
      <p:ext uri="{BB962C8B-B14F-4D97-AF65-F5344CB8AC3E}">
        <p14:creationId xmlns:p14="http://schemas.microsoft.com/office/powerpoint/2010/main" val="1357714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Target Area</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tape measure located on</a:t>
            </a:r>
            <a:r>
              <a:rPr lang="tr-TR" sz="2500" dirty="0"/>
              <a:t> </a:t>
            </a:r>
            <a:r>
              <a:rPr lang="en-US" sz="2500" dirty="0"/>
              <a:t>he tube never begins at zero because you must take into account the distance from the target to the image receptor. </a:t>
            </a:r>
            <a:endParaRPr lang="tr-TR" sz="2500" dirty="0"/>
          </a:p>
          <a:p>
            <a:pPr>
              <a:buFont typeface="Wingdings" panose="05000000000000000000" pitchFamily="2" charset="2"/>
              <a:buChar char="v"/>
            </a:pPr>
            <a:r>
              <a:rPr lang="en-US" sz="2500" dirty="0"/>
              <a:t>In the rotating anode the circular path that will be </a:t>
            </a:r>
            <a:r>
              <a:rPr lang="en-US" sz="2500" dirty="0" err="1"/>
              <a:t>bombarded</a:t>
            </a:r>
            <a:r>
              <a:rPr lang="en-US" sz="2500" dirty="0"/>
              <a:t> with the electron beam is called the focal track. </a:t>
            </a:r>
            <a:endParaRPr lang="tr-TR" sz="2500" dirty="0"/>
          </a:p>
          <a:p>
            <a:pPr>
              <a:buFont typeface="Wingdings" panose="05000000000000000000" pitchFamily="2" charset="2"/>
              <a:buChar char="v"/>
            </a:pPr>
            <a:r>
              <a:rPr lang="en-US" sz="2500" dirty="0"/>
              <a:t>The terms target, focal point, and focal spot all refer to the area on the focal track where the electron beam will strike. </a:t>
            </a:r>
            <a:endParaRPr lang="tr-TR" sz="2500" dirty="0"/>
          </a:p>
        </p:txBody>
      </p:sp>
    </p:spTree>
    <p:extLst>
      <p:ext uri="{BB962C8B-B14F-4D97-AF65-F5344CB8AC3E}">
        <p14:creationId xmlns:p14="http://schemas.microsoft.com/office/powerpoint/2010/main" val="2813208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Target Area</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Two other terms we must discuss are actual focal spot and effective focal spot. </a:t>
            </a:r>
            <a:endParaRPr lang="tr-TR" sz="2500" dirty="0"/>
          </a:p>
          <a:p>
            <a:pPr>
              <a:buFont typeface="Wingdings" panose="05000000000000000000" pitchFamily="2" charset="2"/>
              <a:buChar char="v"/>
            </a:pPr>
            <a:r>
              <a:rPr lang="en-US" sz="2500" dirty="0"/>
              <a:t>Actual focal spot is used to describe the actual area on the focal track which is impacted. </a:t>
            </a:r>
            <a:endParaRPr lang="tr-TR" sz="2500" dirty="0"/>
          </a:p>
          <a:p>
            <a:pPr>
              <a:buFont typeface="Wingdings" panose="05000000000000000000" pitchFamily="2" charset="2"/>
              <a:buChar char="v"/>
            </a:pPr>
            <a:r>
              <a:rPr lang="en-US" sz="2500" dirty="0"/>
              <a:t>The effective focal spot describes the area of the focal spot that is projected out of the tube and toward the object being imaged (Fig. 5.6).</a:t>
            </a:r>
            <a:endParaRPr lang="tr-TR" sz="2500" dirty="0"/>
          </a:p>
        </p:txBody>
      </p:sp>
    </p:spTree>
    <p:extLst>
      <p:ext uri="{BB962C8B-B14F-4D97-AF65-F5344CB8AC3E}">
        <p14:creationId xmlns:p14="http://schemas.microsoft.com/office/powerpoint/2010/main" val="2782183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199861" y="582110"/>
            <a:ext cx="6699388" cy="4850453"/>
          </a:xfrm>
          <a:prstGeom prst="rect">
            <a:avLst/>
          </a:prstGeom>
        </p:spPr>
      </p:pic>
    </p:spTree>
    <p:extLst>
      <p:ext uri="{BB962C8B-B14F-4D97-AF65-F5344CB8AC3E}">
        <p14:creationId xmlns:p14="http://schemas.microsoft.com/office/powerpoint/2010/main" val="2768004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Line Focus Principle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Tilting the anode surface so there is an angle between the surface and the x-ray beam spreads the heat over a larger area while maintaining a smaller focal spot for sharper images. </a:t>
            </a:r>
            <a:endParaRPr lang="tr-TR" sz="2500" dirty="0"/>
          </a:p>
          <a:p>
            <a:pPr>
              <a:buFont typeface="Wingdings" panose="05000000000000000000" pitchFamily="2" charset="2"/>
              <a:buChar char="v"/>
            </a:pPr>
            <a:r>
              <a:rPr lang="en-US" sz="2500" dirty="0"/>
              <a:t>This is known as the line focus principle. </a:t>
            </a:r>
            <a:endParaRPr lang="tr-TR" sz="2500" dirty="0"/>
          </a:p>
          <a:p>
            <a:pPr>
              <a:buFont typeface="Wingdings" panose="05000000000000000000" pitchFamily="2" charset="2"/>
              <a:buChar char="v"/>
            </a:pPr>
            <a:r>
              <a:rPr lang="en-US" sz="2500" dirty="0"/>
              <a:t>The sharpness of the final x-ray image is determined by the focal spot size. </a:t>
            </a:r>
            <a:endParaRPr lang="tr-TR" sz="2500" dirty="0"/>
          </a:p>
          <a:p>
            <a:pPr>
              <a:buFont typeface="Wingdings" panose="05000000000000000000" pitchFamily="2" charset="2"/>
              <a:buChar char="v"/>
            </a:pPr>
            <a:r>
              <a:rPr lang="en-US" sz="2500" dirty="0"/>
              <a:t>Smaller focal spots produce sharper images. </a:t>
            </a:r>
            <a:endParaRPr lang="tr-TR" sz="2500" dirty="0"/>
          </a:p>
        </p:txBody>
      </p:sp>
    </p:spTree>
    <p:extLst>
      <p:ext uri="{BB962C8B-B14F-4D97-AF65-F5344CB8AC3E}">
        <p14:creationId xmlns:p14="http://schemas.microsoft.com/office/powerpoint/2010/main" val="374164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solidFill>
                  <a:srgbClr val="C00000"/>
                </a:solidFill>
              </a:rPr>
              <a:t>Introduction</a:t>
            </a:r>
            <a:endParaRPr lang="tr-TR" b="1" dirty="0">
              <a:solidFill>
                <a:srgbClr val="C00000"/>
              </a:solidFill>
            </a:endParaRPr>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This chapter covers the components, operation, and limitations of x-ray tubes. </a:t>
            </a:r>
            <a:endParaRPr lang="tr-TR" sz="2500" dirty="0"/>
          </a:p>
          <a:p>
            <a:pPr>
              <a:buFont typeface="Wingdings" panose="05000000000000000000" pitchFamily="2" charset="2"/>
              <a:buChar char="v"/>
            </a:pPr>
            <a:r>
              <a:rPr lang="en-US" sz="2500" dirty="0"/>
              <a:t>The purpose of the x-ray tube is to produce an x-ray beam. </a:t>
            </a:r>
            <a:endParaRPr lang="tr-TR" sz="2500" dirty="0"/>
          </a:p>
          <a:p>
            <a:pPr>
              <a:buFont typeface="Wingdings" panose="05000000000000000000" pitchFamily="2" charset="2"/>
              <a:buChar char="v"/>
            </a:pPr>
            <a:r>
              <a:rPr lang="en-US" sz="2500" dirty="0"/>
              <a:t>The x-ray tube contains a negative electrode that when the current is applied to it, will produce a mass of electrons that will interact with a positive electrode in order to produce x-rays. </a:t>
            </a:r>
            <a:endParaRPr lang="tr-TR" sz="2500" dirty="0"/>
          </a:p>
        </p:txBody>
      </p:sp>
    </p:spTree>
    <p:extLst>
      <p:ext uri="{BB962C8B-B14F-4D97-AF65-F5344CB8AC3E}">
        <p14:creationId xmlns:p14="http://schemas.microsoft.com/office/powerpoint/2010/main" val="2599529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Line Focus Principle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size of the focal spot, as seen by the patient or image receptor, is known as the effective focal spot size and is smaller than the actual focal spot size because of the line focus principle. </a:t>
            </a:r>
            <a:endParaRPr lang="tr-TR" sz="2500" dirty="0"/>
          </a:p>
          <a:p>
            <a:pPr>
              <a:buFont typeface="Wingdings" panose="05000000000000000000" pitchFamily="2" charset="2"/>
              <a:buChar char="v"/>
            </a:pPr>
            <a:r>
              <a:rPr lang="en-US" sz="2500" dirty="0"/>
              <a:t>The surface of the anode is angled to spread the heat from the projectile electrons over a larger area. </a:t>
            </a:r>
            <a:endParaRPr lang="tr-TR" sz="2500" dirty="0"/>
          </a:p>
        </p:txBody>
      </p:sp>
    </p:spTree>
    <p:extLst>
      <p:ext uri="{BB962C8B-B14F-4D97-AF65-F5344CB8AC3E}">
        <p14:creationId xmlns:p14="http://schemas.microsoft.com/office/powerpoint/2010/main" val="759575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Line Focus Principle</a:t>
            </a:r>
            <a:endParaRPr lang="tr-TR" dirty="0"/>
          </a:p>
        </p:txBody>
      </p:sp>
      <p:sp>
        <p:nvSpPr>
          <p:cNvPr id="3" name="İçerik Yer Tutucusu 2"/>
          <p:cNvSpPr>
            <a:spLocks noGrp="1"/>
          </p:cNvSpPr>
          <p:nvPr>
            <p:ph idx="1"/>
          </p:nvPr>
        </p:nvSpPr>
        <p:spPr>
          <a:xfrm>
            <a:off x="1097280" y="1845734"/>
            <a:ext cx="10058400" cy="1583266"/>
          </a:xfrm>
        </p:spPr>
        <p:txBody>
          <a:bodyPr>
            <a:noAutofit/>
          </a:bodyPr>
          <a:lstStyle/>
          <a:p>
            <a:pPr>
              <a:buFont typeface="Wingdings" panose="05000000000000000000" pitchFamily="2" charset="2"/>
              <a:buChar char="v"/>
            </a:pPr>
            <a:r>
              <a:rPr lang="en-US" sz="2300" dirty="0"/>
              <a:t>The angle between the anode surface and the x-ray beam shown in Figure 5.7 is called the anode angle. </a:t>
            </a:r>
            <a:endParaRPr lang="tr-TR" sz="2300" dirty="0"/>
          </a:p>
          <a:p>
            <a:pPr>
              <a:buFont typeface="Wingdings" panose="05000000000000000000" pitchFamily="2" charset="2"/>
              <a:buChar char="v"/>
            </a:pPr>
            <a:r>
              <a:rPr lang="en-US" sz="2300" dirty="0"/>
              <a:t>Figure 5.7 illustrates how reducing the anode angle reduces the effective focal spot size, while maintaining the same area on the anode surface (actual focal spot). </a:t>
            </a:r>
            <a:endParaRPr lang="tr-TR" sz="2300" dirty="0"/>
          </a:p>
        </p:txBody>
      </p:sp>
      <p:pic>
        <p:nvPicPr>
          <p:cNvPr id="4" name="Picture 3">
            <a:extLst>
              <a:ext uri="{FF2B5EF4-FFF2-40B4-BE49-F238E27FC236}">
                <a16:creationId xmlns:a16="http://schemas.microsoft.com/office/drawing/2014/main" id="{D3FF9DF6-ED2C-CCDB-C110-7D8A45809CBA}"/>
              </a:ext>
            </a:extLst>
          </p:cNvPr>
          <p:cNvPicPr>
            <a:picLocks noChangeAspect="1"/>
          </p:cNvPicPr>
          <p:nvPr/>
        </p:nvPicPr>
        <p:blipFill>
          <a:blip r:embed="rId2"/>
          <a:stretch>
            <a:fillRect/>
          </a:stretch>
        </p:blipFill>
        <p:spPr>
          <a:xfrm>
            <a:off x="2186607" y="3429000"/>
            <a:ext cx="7174807" cy="2851244"/>
          </a:xfrm>
          <a:prstGeom prst="rect">
            <a:avLst/>
          </a:prstGeom>
        </p:spPr>
      </p:pic>
    </p:spTree>
    <p:extLst>
      <p:ext uri="{BB962C8B-B14F-4D97-AF65-F5344CB8AC3E}">
        <p14:creationId xmlns:p14="http://schemas.microsoft.com/office/powerpoint/2010/main" val="2517515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Line Focus Principle</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Radiographic tubes have anode angles from 12 to 17 degrees. </a:t>
            </a:r>
            <a:endParaRPr lang="tr-TR" sz="2500" dirty="0"/>
          </a:p>
          <a:p>
            <a:pPr>
              <a:buFont typeface="Wingdings" panose="05000000000000000000" pitchFamily="2" charset="2"/>
              <a:buChar char="v"/>
            </a:pPr>
            <a:r>
              <a:rPr lang="en-US" sz="2500" dirty="0"/>
              <a:t>The smaller target angle results in a smaller effective focal spot size, better detailed images, and decreased heat capacity in the anode. </a:t>
            </a:r>
            <a:endParaRPr lang="tr-TR" sz="2500" dirty="0"/>
          </a:p>
          <a:p>
            <a:pPr>
              <a:buFont typeface="Wingdings" panose="05000000000000000000" pitchFamily="2" charset="2"/>
              <a:buChar char="v"/>
            </a:pPr>
            <a:r>
              <a:rPr lang="en-US" sz="2500" dirty="0"/>
              <a:t>Spreading the heat over a larger area allows for increased mA values. </a:t>
            </a:r>
            <a:endParaRPr lang="tr-TR" sz="2500" dirty="0"/>
          </a:p>
          <a:p>
            <a:pPr>
              <a:buFont typeface="Wingdings" panose="05000000000000000000" pitchFamily="2" charset="2"/>
              <a:buChar char="v"/>
            </a:pPr>
            <a:r>
              <a:rPr lang="en-US" sz="2500" dirty="0"/>
              <a:t>The line focus principle produces sharper images because the effective focal spot is always smaller than the actual focal spot. </a:t>
            </a:r>
            <a:endParaRPr lang="tr-TR" sz="2500" dirty="0"/>
          </a:p>
          <a:p>
            <a:pPr>
              <a:buFont typeface="Wingdings" panose="05000000000000000000" pitchFamily="2" charset="2"/>
              <a:buChar char="v"/>
            </a:pPr>
            <a:r>
              <a:rPr lang="en-US" sz="2500" dirty="0"/>
              <a:t>The anode angle is set during tube construction by the manufacturer. </a:t>
            </a:r>
            <a:endParaRPr lang="tr-TR" sz="2500" dirty="0"/>
          </a:p>
          <a:p>
            <a:pPr>
              <a:buFont typeface="Wingdings" panose="05000000000000000000" pitchFamily="2" charset="2"/>
              <a:buChar char="v"/>
            </a:pPr>
            <a:r>
              <a:rPr lang="en-US" sz="2500" dirty="0"/>
              <a:t>Unfortunately, reducing the target area on the anode by applying the line focus principle also increases the heel effect.</a:t>
            </a:r>
            <a:endParaRPr lang="tr-TR" sz="2500" dirty="0"/>
          </a:p>
        </p:txBody>
      </p:sp>
    </p:spTree>
    <p:extLst>
      <p:ext uri="{BB962C8B-B14F-4D97-AF65-F5344CB8AC3E}">
        <p14:creationId xmlns:p14="http://schemas.microsoft.com/office/powerpoint/2010/main" val="521626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Heel Effect</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heel effect produces an intensity variation between the cathode and anode sides of the </a:t>
            </a:r>
            <a:r>
              <a:rPr lang="en-US" sz="2500"/>
              <a:t>x-ray field</a:t>
            </a:r>
            <a:r>
              <a:rPr lang="en-US" sz="2500" dirty="0"/>
              <a:t>. </a:t>
            </a:r>
            <a:endParaRPr lang="tr-TR" sz="2500" dirty="0"/>
          </a:p>
          <a:p>
            <a:pPr>
              <a:buFont typeface="Wingdings" panose="05000000000000000000" pitchFamily="2" charset="2"/>
              <a:buChar char="v"/>
            </a:pPr>
            <a:r>
              <a:rPr lang="en-US" sz="2500" dirty="0"/>
              <a:t>This causes a variation in density across the image from the anode side</a:t>
            </a:r>
            <a:r>
              <a:rPr lang="tr-TR" sz="2500" dirty="0"/>
              <a:t> </a:t>
            </a:r>
            <a:r>
              <a:rPr lang="en-US" sz="2500" dirty="0"/>
              <a:t>to cathode side, where the radiation intensity is greater on the cathode side. </a:t>
            </a:r>
            <a:endParaRPr lang="tr-TR" sz="2500" dirty="0"/>
          </a:p>
          <a:p>
            <a:pPr>
              <a:buFont typeface="Wingdings" panose="05000000000000000000" pitchFamily="2" charset="2"/>
              <a:buChar char="v"/>
            </a:pPr>
            <a:r>
              <a:rPr lang="en-US" sz="2500" dirty="0"/>
              <a:t>The heel effect is caused because most x-rays are produced below the anode surface. </a:t>
            </a:r>
            <a:endParaRPr lang="tr-TR" sz="2500" dirty="0"/>
          </a:p>
        </p:txBody>
      </p:sp>
    </p:spTree>
    <p:extLst>
      <p:ext uri="{BB962C8B-B14F-4D97-AF65-F5344CB8AC3E}">
        <p14:creationId xmlns:p14="http://schemas.microsoft.com/office/powerpoint/2010/main" val="3268160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Heel Effect</a:t>
            </a:r>
            <a:endParaRPr lang="tr-TR" dirty="0"/>
          </a:p>
        </p:txBody>
      </p:sp>
      <p:sp>
        <p:nvSpPr>
          <p:cNvPr id="3" name="İçerik Yer Tutucusu 2"/>
          <p:cNvSpPr>
            <a:spLocks noGrp="1"/>
          </p:cNvSpPr>
          <p:nvPr>
            <p:ph idx="1"/>
          </p:nvPr>
        </p:nvSpPr>
        <p:spPr>
          <a:xfrm>
            <a:off x="1097280" y="1845734"/>
            <a:ext cx="5263763" cy="3892457"/>
          </a:xfrm>
        </p:spPr>
        <p:txBody>
          <a:bodyPr>
            <a:noAutofit/>
          </a:bodyPr>
          <a:lstStyle/>
          <a:p>
            <a:pPr>
              <a:buFont typeface="Wingdings" panose="05000000000000000000" pitchFamily="2" charset="2"/>
              <a:buChar char="v"/>
            </a:pPr>
            <a:r>
              <a:rPr lang="en-US" sz="2500" dirty="0"/>
              <a:t>The x-ray intensity is decreased toward the anode side of the tube </a:t>
            </a:r>
          </a:p>
          <a:p>
            <a:pPr lvl="1">
              <a:buFont typeface="Wingdings" panose="05000000000000000000" pitchFamily="2" charset="2"/>
              <a:buChar char="v"/>
            </a:pPr>
            <a:r>
              <a:rPr lang="en-US" sz="2300" dirty="0"/>
              <a:t>because the x-rays emitted in that direction must pass through more anode material than x-rays emitted toward the cathode side of the field.</a:t>
            </a:r>
            <a:r>
              <a:rPr lang="tr-TR" sz="2300" dirty="0"/>
              <a:t> </a:t>
            </a:r>
          </a:p>
          <a:p>
            <a:pPr>
              <a:buFont typeface="Wingdings" panose="05000000000000000000" pitchFamily="2" charset="2"/>
              <a:buChar char="v"/>
            </a:pPr>
            <a:r>
              <a:rPr lang="tr-TR" sz="2500" dirty="0"/>
              <a:t>f</a:t>
            </a:r>
            <a:r>
              <a:rPr lang="en-US" sz="2500" dirty="0" err="1"/>
              <a:t>igure</a:t>
            </a:r>
            <a:r>
              <a:rPr lang="en-US" sz="2500" dirty="0"/>
              <a:t> 5.8 shows how x-rays emitted toward the cathode side of the x-ray tube pass through less anode material than x-rays emitted toward the anode side of the field. </a:t>
            </a:r>
            <a:endParaRPr lang="tr-TR" sz="2500" dirty="0"/>
          </a:p>
        </p:txBody>
      </p:sp>
      <p:pic>
        <p:nvPicPr>
          <p:cNvPr id="4" name="Resim 3">
            <a:extLst>
              <a:ext uri="{FF2B5EF4-FFF2-40B4-BE49-F238E27FC236}">
                <a16:creationId xmlns:a16="http://schemas.microsoft.com/office/drawing/2014/main" id="{32576D55-358F-57CA-4606-055B1AD1A299}"/>
              </a:ext>
            </a:extLst>
          </p:cNvPr>
          <p:cNvPicPr>
            <a:picLocks noChangeAspect="1"/>
          </p:cNvPicPr>
          <p:nvPr/>
        </p:nvPicPr>
        <p:blipFill>
          <a:blip r:embed="rId2"/>
          <a:stretch>
            <a:fillRect/>
          </a:stretch>
        </p:blipFill>
        <p:spPr>
          <a:xfrm>
            <a:off x="6603558" y="286603"/>
            <a:ext cx="4552122" cy="5887119"/>
          </a:xfrm>
          <a:prstGeom prst="rect">
            <a:avLst/>
          </a:prstGeom>
        </p:spPr>
      </p:pic>
    </p:spTree>
    <p:extLst>
      <p:ext uri="{BB962C8B-B14F-4D97-AF65-F5344CB8AC3E}">
        <p14:creationId xmlns:p14="http://schemas.microsoft.com/office/powerpoint/2010/main" val="1377138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Heel Effect</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heel effect can produce intensity variations of more than 40% between the anode and cathode sides of the field. </a:t>
            </a:r>
            <a:endParaRPr lang="tr-TR" sz="2500" dirty="0"/>
          </a:p>
          <a:p>
            <a:pPr>
              <a:buFont typeface="Wingdings" panose="05000000000000000000" pitchFamily="2" charset="2"/>
              <a:buChar char="v"/>
            </a:pPr>
            <a:r>
              <a:rPr lang="en-US" sz="2500" dirty="0"/>
              <a:t>The heel effect is more noticeable with smaller anode angles, larger field sizes, and shorter source to image receptor distances (SIDs). </a:t>
            </a:r>
          </a:p>
          <a:p>
            <a:pPr>
              <a:buFont typeface="Wingdings" panose="05000000000000000000" pitchFamily="2" charset="2"/>
              <a:buChar char="v"/>
            </a:pPr>
            <a:r>
              <a:rPr lang="en-US" sz="2500" dirty="0"/>
              <a:t>Smaller field sizes and larger SID reduce the heel effect. </a:t>
            </a:r>
          </a:p>
          <a:p>
            <a:pPr>
              <a:buFont typeface="Wingdings" panose="05000000000000000000" pitchFamily="2" charset="2"/>
              <a:buChar char="v"/>
            </a:pPr>
            <a:r>
              <a:rPr lang="en-US" sz="2500" dirty="0"/>
              <a:t>The heel effect is applied in clinical situations to achieve a more uniform density when there is a large variation of body thickness across the x-ray field. </a:t>
            </a:r>
          </a:p>
        </p:txBody>
      </p:sp>
    </p:spTree>
    <p:extLst>
      <p:ext uri="{BB962C8B-B14F-4D97-AF65-F5344CB8AC3E}">
        <p14:creationId xmlns:p14="http://schemas.microsoft.com/office/powerpoint/2010/main" val="2890125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Heel Effect</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anode is recognized as the “head” end of the table to more fully utilize the heel effect to the best advantage. </a:t>
            </a:r>
          </a:p>
          <a:p>
            <a:pPr>
              <a:buFont typeface="Wingdings" panose="05000000000000000000" pitchFamily="2" charset="2"/>
              <a:buChar char="v"/>
            </a:pPr>
            <a:r>
              <a:rPr lang="en-US" sz="2500" dirty="0"/>
              <a:t>The cathode side of the tube is placed over the thicker or more dense body part. </a:t>
            </a:r>
          </a:p>
          <a:p>
            <a:pPr>
              <a:buFont typeface="Wingdings" panose="05000000000000000000" pitchFamily="2" charset="2"/>
              <a:buChar char="v"/>
            </a:pPr>
            <a:r>
              <a:rPr lang="en-US" sz="2500" dirty="0"/>
              <a:t>An example of this would be imaging the thoracic spine in an AP projection. </a:t>
            </a:r>
          </a:p>
          <a:p>
            <a:pPr>
              <a:buFont typeface="Wingdings" panose="05000000000000000000" pitchFamily="2" charset="2"/>
              <a:buChar char="v"/>
            </a:pPr>
            <a:r>
              <a:rPr lang="en-US" sz="2500" dirty="0"/>
              <a:t>The cathode side would be placed over the lower thoracic spine with the anode toward the upper thoracic area to produce a more uniform density of the entire thoracic spine (Fig. 5.8).</a:t>
            </a:r>
            <a:endParaRPr lang="tr-TR" sz="2500" dirty="0"/>
          </a:p>
        </p:txBody>
      </p:sp>
    </p:spTree>
    <p:extLst>
      <p:ext uri="{BB962C8B-B14F-4D97-AF65-F5344CB8AC3E}">
        <p14:creationId xmlns:p14="http://schemas.microsoft.com/office/powerpoint/2010/main" val="2158766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4114800" y="286603"/>
            <a:ext cx="4552122" cy="5887119"/>
          </a:xfrm>
          <a:prstGeom prst="rect">
            <a:avLst/>
          </a:prstGeom>
        </p:spPr>
      </p:pic>
    </p:spTree>
    <p:extLst>
      <p:ext uri="{BB962C8B-B14F-4D97-AF65-F5344CB8AC3E}">
        <p14:creationId xmlns:p14="http://schemas.microsoft.com/office/powerpoint/2010/main" val="1740791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Off-focus Radiation</a:t>
            </a:r>
            <a:endParaRPr lang="tr-TR" dirty="0"/>
          </a:p>
        </p:txBody>
      </p:sp>
      <p:sp>
        <p:nvSpPr>
          <p:cNvPr id="3" name="İçerik Yer Tutucusu 2"/>
          <p:cNvSpPr>
            <a:spLocks noGrp="1"/>
          </p:cNvSpPr>
          <p:nvPr>
            <p:ph idx="1"/>
          </p:nvPr>
        </p:nvSpPr>
        <p:spPr/>
        <p:txBody>
          <a:bodyPr>
            <a:normAutofit/>
          </a:bodyPr>
          <a:lstStyle/>
          <a:p>
            <a:pPr lvl="1"/>
            <a:r>
              <a:rPr lang="en-US" sz="2300" dirty="0"/>
              <a:t>Off-focus radiation consists of x-rays produced at locations other than the focal spot.</a:t>
            </a:r>
          </a:p>
          <a:p>
            <a:pPr lvl="1"/>
            <a:r>
              <a:rPr lang="en-US" sz="2300" dirty="0"/>
              <a:t> It occurs when projectile electrons strike other parts of the anode away from the focal spot. </a:t>
            </a:r>
          </a:p>
          <a:p>
            <a:pPr lvl="1"/>
            <a:r>
              <a:rPr lang="en-US" sz="2300" dirty="0"/>
              <a:t>Off-focus radiation causes radiographic images to appear unsharp, decreases overall image quality by reducing image contrast, and exposes the patient’s tissue outside the intended imaging area (Fig. 5.9). </a:t>
            </a:r>
          </a:p>
          <a:p>
            <a:pPr lvl="1"/>
            <a:r>
              <a:rPr lang="en-US" sz="2300" dirty="0"/>
              <a:t>Most off-focus radiation is attenuated by the tube housing and the first-stage collimator located near the window of the tube housing.</a:t>
            </a:r>
            <a:endParaRPr lang="tr-TR" sz="2300" dirty="0"/>
          </a:p>
        </p:txBody>
      </p:sp>
    </p:spTree>
    <p:extLst>
      <p:ext uri="{BB962C8B-B14F-4D97-AF65-F5344CB8AC3E}">
        <p14:creationId xmlns:p14="http://schemas.microsoft.com/office/powerpoint/2010/main" val="2610688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4172777" y="497403"/>
            <a:ext cx="4573657" cy="5376480"/>
          </a:xfrm>
          <a:prstGeom prst="rect">
            <a:avLst/>
          </a:prstGeom>
        </p:spPr>
      </p:pic>
    </p:spTree>
    <p:extLst>
      <p:ext uri="{BB962C8B-B14F-4D97-AF65-F5344CB8AC3E}">
        <p14:creationId xmlns:p14="http://schemas.microsoft.com/office/powerpoint/2010/main" val="413216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solidFill>
                  <a:srgbClr val="C00000"/>
                </a:solidFill>
              </a:rPr>
              <a:t>Introduction</a:t>
            </a:r>
            <a:endParaRPr lang="tr-TR" b="1" dirty="0">
              <a:solidFill>
                <a:srgbClr val="C00000"/>
              </a:solidFill>
            </a:endParaRPr>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The negative electrode is on one side of the x-ray tube. </a:t>
            </a:r>
            <a:r>
              <a:rPr lang="en-GB" sz="2500" dirty="0"/>
              <a:t> </a:t>
            </a:r>
          </a:p>
          <a:p>
            <a:pPr>
              <a:buFont typeface="Wingdings" panose="05000000000000000000" pitchFamily="2" charset="2"/>
              <a:buChar char="v"/>
            </a:pPr>
            <a:r>
              <a:rPr lang="en-US" sz="2500" dirty="0"/>
              <a:t>It is called the cathode. </a:t>
            </a:r>
            <a:endParaRPr lang="tr-TR" sz="2500" dirty="0"/>
          </a:p>
          <a:p>
            <a:pPr>
              <a:buFont typeface="Wingdings" panose="05000000000000000000" pitchFamily="2" charset="2"/>
              <a:buChar char="v"/>
            </a:pPr>
            <a:r>
              <a:rPr lang="en-US" sz="2500" dirty="0"/>
              <a:t>The cathode contains a filament. </a:t>
            </a:r>
            <a:endParaRPr lang="tr-TR" sz="2500" dirty="0"/>
          </a:p>
          <a:p>
            <a:pPr>
              <a:buFont typeface="Wingdings" panose="05000000000000000000" pitchFamily="2" charset="2"/>
              <a:buChar char="v"/>
            </a:pPr>
            <a:r>
              <a:rPr lang="en-US" sz="2500" dirty="0"/>
              <a:t>The positive electrode is on the opposite side of the x-ray tube. It is called the anode. </a:t>
            </a:r>
            <a:endParaRPr lang="tr-TR" sz="2500" dirty="0"/>
          </a:p>
          <a:p>
            <a:pPr>
              <a:buFont typeface="Wingdings" panose="05000000000000000000" pitchFamily="2" charset="2"/>
              <a:buChar char="v"/>
            </a:pPr>
            <a:r>
              <a:rPr lang="en-US" sz="2500" dirty="0"/>
              <a:t>The anode contains a focal spot where the electrons interact to produce the x-rays</a:t>
            </a:r>
            <a:endParaRPr lang="tr-TR" sz="2500" dirty="0"/>
          </a:p>
        </p:txBody>
      </p:sp>
    </p:spTree>
    <p:extLst>
      <p:ext uri="{BB962C8B-B14F-4D97-AF65-F5344CB8AC3E}">
        <p14:creationId xmlns:p14="http://schemas.microsoft.com/office/powerpoint/2010/main" val="3262461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a:t>
            </a:r>
            <a:r>
              <a:rPr lang="en-US" dirty="0" err="1"/>
              <a:t>ocal</a:t>
            </a:r>
            <a:r>
              <a:rPr lang="en-US" dirty="0"/>
              <a:t> Spot Blooming</a:t>
            </a:r>
            <a:endParaRPr lang="tr-TR" dirty="0"/>
          </a:p>
        </p:txBody>
      </p:sp>
      <p:sp>
        <p:nvSpPr>
          <p:cNvPr id="3" name="İçerik Yer Tutucusu 2"/>
          <p:cNvSpPr>
            <a:spLocks noGrp="1"/>
          </p:cNvSpPr>
          <p:nvPr>
            <p:ph idx="1"/>
          </p:nvPr>
        </p:nvSpPr>
        <p:spPr/>
        <p:txBody>
          <a:bodyPr>
            <a:normAutofit/>
          </a:bodyPr>
          <a:lstStyle/>
          <a:p>
            <a:pPr lvl="1"/>
            <a:r>
              <a:rPr lang="en-US" sz="2300" dirty="0"/>
              <a:t>Electrostatic repulsion forces the negative electrons to repel each other while traveling from cathode to anode. </a:t>
            </a:r>
          </a:p>
          <a:p>
            <a:pPr lvl="1"/>
            <a:r>
              <a:rPr lang="en-US" sz="2300" dirty="0"/>
              <a:t>Focal spot blooming refers to an increase in the focal spot size with an increase in mA caused by this electrostatic repulsion. </a:t>
            </a:r>
          </a:p>
          <a:p>
            <a:pPr lvl="1"/>
            <a:r>
              <a:rPr lang="en-US" sz="2300" dirty="0"/>
              <a:t>Focal spot blooming is important only with very high mA values and lower kilovoltage (</a:t>
            </a:r>
            <a:r>
              <a:rPr lang="en-US" sz="2300" dirty="0" err="1"/>
              <a:t>kVp</a:t>
            </a:r>
            <a:r>
              <a:rPr lang="en-US" sz="2300" dirty="0"/>
              <a:t>) settings.</a:t>
            </a:r>
            <a:endParaRPr lang="tr-TR" sz="2300" dirty="0"/>
          </a:p>
        </p:txBody>
      </p:sp>
    </p:spTree>
    <p:extLst>
      <p:ext uri="{BB962C8B-B14F-4D97-AF65-F5344CB8AC3E}">
        <p14:creationId xmlns:p14="http://schemas.microsoft.com/office/powerpoint/2010/main" val="134445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Tube Rating Charts and Cooling Curves</a:t>
            </a:r>
            <a:endParaRPr lang="tr-TR" dirty="0"/>
          </a:p>
        </p:txBody>
      </p:sp>
      <p:sp>
        <p:nvSpPr>
          <p:cNvPr id="3" name="İçerik Yer Tutucusu 2"/>
          <p:cNvSpPr>
            <a:spLocks noGrp="1"/>
          </p:cNvSpPr>
          <p:nvPr>
            <p:ph idx="1"/>
          </p:nvPr>
        </p:nvSpPr>
        <p:spPr/>
        <p:txBody>
          <a:bodyPr>
            <a:normAutofit/>
          </a:bodyPr>
          <a:lstStyle/>
          <a:p>
            <a:pPr lvl="1"/>
            <a:r>
              <a:rPr lang="en-US" sz="2400" dirty="0"/>
              <a:t>Each radiographic unit has a set of charts which help the radiographer use the x-ray tube within a set of acceptable exposures to avoid damage to the x-ray tube. </a:t>
            </a:r>
          </a:p>
          <a:p>
            <a:pPr lvl="1"/>
            <a:r>
              <a:rPr lang="en-US" sz="2400" dirty="0"/>
              <a:t>The three types of tube rating charts are: </a:t>
            </a:r>
          </a:p>
          <a:p>
            <a:pPr lvl="2"/>
            <a:r>
              <a:rPr lang="en-US" sz="2000" dirty="0"/>
              <a:t>1. radiographic tube rating charts </a:t>
            </a:r>
          </a:p>
          <a:p>
            <a:pPr lvl="2"/>
            <a:r>
              <a:rPr lang="en-US" sz="2000" dirty="0"/>
              <a:t>2. anode cooling curves or charts </a:t>
            </a:r>
          </a:p>
          <a:p>
            <a:pPr lvl="2"/>
            <a:r>
              <a:rPr lang="en-US" sz="2000" dirty="0"/>
              <a:t>3. housing cooling charts</a:t>
            </a:r>
            <a:endParaRPr lang="tr-TR" sz="2000" dirty="0"/>
          </a:p>
        </p:txBody>
      </p:sp>
    </p:spTree>
    <p:extLst>
      <p:ext uri="{BB962C8B-B14F-4D97-AF65-F5344CB8AC3E}">
        <p14:creationId xmlns:p14="http://schemas.microsoft.com/office/powerpoint/2010/main" val="3703647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a:r>
            <a:r>
              <a:rPr lang="en-US" dirty="0" err="1"/>
              <a:t>adiographic</a:t>
            </a:r>
            <a:r>
              <a:rPr lang="en-US" dirty="0"/>
              <a:t> Tube Rating Charts</a:t>
            </a:r>
            <a:endParaRPr lang="tr-TR" dirty="0"/>
          </a:p>
        </p:txBody>
      </p:sp>
      <p:sp>
        <p:nvSpPr>
          <p:cNvPr id="3" name="İçerik Yer Tutucusu 2"/>
          <p:cNvSpPr>
            <a:spLocks noGrp="1"/>
          </p:cNvSpPr>
          <p:nvPr>
            <p:ph idx="1"/>
          </p:nvPr>
        </p:nvSpPr>
        <p:spPr/>
        <p:txBody>
          <a:bodyPr>
            <a:normAutofit/>
          </a:bodyPr>
          <a:lstStyle/>
          <a:p>
            <a:pPr lvl="1"/>
            <a:r>
              <a:rPr lang="en-US" sz="2500" dirty="0"/>
              <a:t>Sometimes called tube rating charts, these charts are the most important charts because they guide the radiographer in determining the maximum technical factor combination that can be used without overloading the tube. </a:t>
            </a:r>
          </a:p>
          <a:p>
            <a:pPr lvl="1"/>
            <a:r>
              <a:rPr lang="en-US" sz="2500" dirty="0"/>
              <a:t>Each filament of each tube has a unique tube rating chart to assist in plotting milliamperes, kilovoltage, and time for an exposure. </a:t>
            </a:r>
          </a:p>
        </p:txBody>
      </p:sp>
    </p:spTree>
    <p:extLst>
      <p:ext uri="{BB962C8B-B14F-4D97-AF65-F5344CB8AC3E}">
        <p14:creationId xmlns:p14="http://schemas.microsoft.com/office/powerpoint/2010/main" val="1151336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a:r>
            <a:r>
              <a:rPr lang="en-US" dirty="0" err="1"/>
              <a:t>adiographic</a:t>
            </a:r>
            <a:r>
              <a:rPr lang="en-US" dirty="0"/>
              <a:t> Tube Rating Charts</a:t>
            </a:r>
            <a:endParaRPr lang="tr-TR" dirty="0"/>
          </a:p>
        </p:txBody>
      </p:sp>
      <p:sp>
        <p:nvSpPr>
          <p:cNvPr id="3" name="İçerik Yer Tutucusu 2"/>
          <p:cNvSpPr>
            <a:spLocks noGrp="1"/>
          </p:cNvSpPr>
          <p:nvPr>
            <p:ph idx="1"/>
          </p:nvPr>
        </p:nvSpPr>
        <p:spPr/>
        <p:txBody>
          <a:bodyPr>
            <a:normAutofit/>
          </a:bodyPr>
          <a:lstStyle/>
          <a:p>
            <a:pPr lvl="1"/>
            <a:r>
              <a:rPr lang="en-US" sz="2500" dirty="0"/>
              <a:t>Each chart plots the kilovoltage on the y-axis and exposure time in seconds on the x-axis. </a:t>
            </a:r>
          </a:p>
          <a:p>
            <a:pPr lvl="1"/>
            <a:r>
              <a:rPr lang="en-US" sz="2500" dirty="0"/>
              <a:t>The various mA stations are plotted within the chart and for any exposure with a combination of </a:t>
            </a:r>
            <a:r>
              <a:rPr lang="en-US" sz="2500" dirty="0" err="1"/>
              <a:t>kVp</a:t>
            </a:r>
            <a:r>
              <a:rPr lang="en-US" sz="2500" dirty="0"/>
              <a:t> and time which falls below or to the left of the mA station is considered safe.</a:t>
            </a:r>
          </a:p>
          <a:p>
            <a:pPr lvl="1"/>
            <a:r>
              <a:rPr lang="en-US" sz="2500" dirty="0"/>
              <a:t> If an exposure is made with a combination of </a:t>
            </a:r>
            <a:r>
              <a:rPr lang="en-US" sz="2500" dirty="0" err="1"/>
              <a:t>kVp</a:t>
            </a:r>
            <a:r>
              <a:rPr lang="en-US" sz="2500" dirty="0"/>
              <a:t> and time which falls above or to the right of the mA station, the exposure is unsafe and may result in sudden tube failure (Fig. 5.10).</a:t>
            </a:r>
            <a:endParaRPr lang="tr-TR" sz="2500" dirty="0"/>
          </a:p>
        </p:txBody>
      </p:sp>
    </p:spTree>
    <p:extLst>
      <p:ext uri="{BB962C8B-B14F-4D97-AF65-F5344CB8AC3E}">
        <p14:creationId xmlns:p14="http://schemas.microsoft.com/office/powerpoint/2010/main" val="586286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5" name="Picture 4">
            <a:extLst>
              <a:ext uri="{FF2B5EF4-FFF2-40B4-BE49-F238E27FC236}">
                <a16:creationId xmlns:a16="http://schemas.microsoft.com/office/drawing/2014/main" id="{09F68954-0CD2-4E01-80A3-D18790BE35F8}"/>
              </a:ext>
            </a:extLst>
          </p:cNvPr>
          <p:cNvPicPr>
            <a:picLocks noChangeAspect="1"/>
          </p:cNvPicPr>
          <p:nvPr/>
        </p:nvPicPr>
        <p:blipFill>
          <a:blip r:embed="rId2"/>
          <a:stretch>
            <a:fillRect/>
          </a:stretch>
        </p:blipFill>
        <p:spPr>
          <a:xfrm>
            <a:off x="4574067" y="286603"/>
            <a:ext cx="7008331" cy="6215533"/>
          </a:xfrm>
          <a:prstGeom prst="rect">
            <a:avLst/>
          </a:prstGeom>
        </p:spPr>
      </p:pic>
      <p:pic>
        <p:nvPicPr>
          <p:cNvPr id="3" name="Resim 3">
            <a:extLst>
              <a:ext uri="{FF2B5EF4-FFF2-40B4-BE49-F238E27FC236}">
                <a16:creationId xmlns:a16="http://schemas.microsoft.com/office/drawing/2014/main" id="{CC33B454-E8C5-CFA7-0C3D-D3F1A4DE0FDA}"/>
              </a:ext>
            </a:extLst>
          </p:cNvPr>
          <p:cNvPicPr>
            <a:picLocks noChangeAspect="1"/>
          </p:cNvPicPr>
          <p:nvPr/>
        </p:nvPicPr>
        <p:blipFill>
          <a:blip r:embed="rId3"/>
          <a:stretch>
            <a:fillRect/>
          </a:stretch>
        </p:blipFill>
        <p:spPr>
          <a:xfrm>
            <a:off x="304804" y="2024932"/>
            <a:ext cx="4126400" cy="2808136"/>
          </a:xfrm>
          <a:prstGeom prst="rect">
            <a:avLst/>
          </a:prstGeom>
        </p:spPr>
      </p:pic>
    </p:spTree>
    <p:extLst>
      <p:ext uri="{BB962C8B-B14F-4D97-AF65-F5344CB8AC3E}">
        <p14:creationId xmlns:p14="http://schemas.microsoft.com/office/powerpoint/2010/main" val="3260627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980290" y="856350"/>
            <a:ext cx="6786563" cy="4618455"/>
          </a:xfrm>
          <a:prstGeom prst="rect">
            <a:avLst/>
          </a:prstGeom>
        </p:spPr>
      </p:pic>
    </p:spTree>
    <p:extLst>
      <p:ext uri="{BB962C8B-B14F-4D97-AF65-F5344CB8AC3E}">
        <p14:creationId xmlns:p14="http://schemas.microsoft.com/office/powerpoint/2010/main" val="1744322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Anode Cooling Curves</a:t>
            </a:r>
            <a:endParaRPr lang="tr-TR" dirty="0"/>
          </a:p>
        </p:txBody>
      </p:sp>
      <p:sp>
        <p:nvSpPr>
          <p:cNvPr id="3" name="İçerik Yer Tutucusu 2"/>
          <p:cNvSpPr>
            <a:spLocks noGrp="1"/>
          </p:cNvSpPr>
          <p:nvPr>
            <p:ph idx="1"/>
          </p:nvPr>
        </p:nvSpPr>
        <p:spPr/>
        <p:txBody>
          <a:bodyPr>
            <a:normAutofit/>
          </a:bodyPr>
          <a:lstStyle/>
          <a:p>
            <a:pPr lvl="1"/>
            <a:r>
              <a:rPr lang="en-US" sz="2500" dirty="0"/>
              <a:t>Anode cooling curves or charts allow the calculation of the time necessary for the anode to cool enough for additional exposures to be made. </a:t>
            </a:r>
          </a:p>
          <a:p>
            <a:pPr lvl="1"/>
            <a:r>
              <a:rPr lang="en-US" sz="2500" dirty="0"/>
              <a:t>The heat deposited in the anode by the projectile electrons depends on the mA, </a:t>
            </a:r>
            <a:r>
              <a:rPr lang="en-US" sz="2500" dirty="0" err="1"/>
              <a:t>kVp</a:t>
            </a:r>
            <a:r>
              <a:rPr lang="en-US" sz="2500" dirty="0"/>
              <a:t>, and exposure time. </a:t>
            </a:r>
          </a:p>
          <a:p>
            <a:pPr lvl="1"/>
            <a:r>
              <a:rPr lang="en-US" sz="2500" dirty="0"/>
              <a:t>Exposures with higher applied voltages, higher tube currents, and longer exposure times deposit more heat on the anode focal spot. </a:t>
            </a:r>
          </a:p>
        </p:txBody>
      </p:sp>
    </p:spTree>
    <p:extLst>
      <p:ext uri="{BB962C8B-B14F-4D97-AF65-F5344CB8AC3E}">
        <p14:creationId xmlns:p14="http://schemas.microsoft.com/office/powerpoint/2010/main" val="2896131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Anode Cooling Curves</a:t>
            </a:r>
            <a:endParaRPr lang="tr-TR" dirty="0"/>
          </a:p>
        </p:txBody>
      </p:sp>
      <p:sp>
        <p:nvSpPr>
          <p:cNvPr id="3" name="İçerik Yer Tutucusu 2"/>
          <p:cNvSpPr>
            <a:spLocks noGrp="1"/>
          </p:cNvSpPr>
          <p:nvPr>
            <p:ph idx="1"/>
          </p:nvPr>
        </p:nvSpPr>
        <p:spPr/>
        <p:txBody>
          <a:bodyPr>
            <a:normAutofit/>
          </a:bodyPr>
          <a:lstStyle/>
          <a:p>
            <a:pPr lvl="1"/>
            <a:r>
              <a:rPr lang="en-US" sz="2500" dirty="0"/>
              <a:t>The heat deposited in the anode is measured in heat units (HU). </a:t>
            </a:r>
          </a:p>
          <a:p>
            <a:pPr lvl="1"/>
            <a:r>
              <a:rPr lang="en-US" sz="2500" dirty="0"/>
              <a:t>The number of HU is obtained by using the following formulas: </a:t>
            </a:r>
          </a:p>
          <a:p>
            <a:pPr lvl="1"/>
            <a:r>
              <a:rPr lang="en-US" sz="2500" dirty="0"/>
              <a:t>Single-phase: HU = </a:t>
            </a:r>
            <a:r>
              <a:rPr lang="en-US" sz="2500" dirty="0" err="1"/>
              <a:t>kVp</a:t>
            </a:r>
            <a:r>
              <a:rPr lang="en-US" sz="2500" dirty="0"/>
              <a:t> × mA × time</a:t>
            </a:r>
          </a:p>
          <a:p>
            <a:pPr lvl="1"/>
            <a:r>
              <a:rPr lang="en-US" sz="2500" dirty="0"/>
              <a:t>3-phase, six-pulse: HU = </a:t>
            </a:r>
            <a:r>
              <a:rPr lang="en-US" sz="2500" dirty="0" err="1"/>
              <a:t>kVp</a:t>
            </a:r>
            <a:r>
              <a:rPr lang="en-US" sz="2500" dirty="0"/>
              <a:t> × mA × time × 1.35 </a:t>
            </a:r>
          </a:p>
          <a:p>
            <a:pPr lvl="1"/>
            <a:r>
              <a:rPr lang="en-US" sz="2500" dirty="0"/>
              <a:t>3-phase, 12-pulse or high-frequency: HU = </a:t>
            </a:r>
            <a:r>
              <a:rPr lang="en-US" sz="2500" dirty="0" err="1"/>
              <a:t>kVp</a:t>
            </a:r>
            <a:r>
              <a:rPr lang="en-US" sz="2500" dirty="0"/>
              <a:t> × mA × time × 1.41 </a:t>
            </a:r>
          </a:p>
          <a:p>
            <a:pPr lvl="1"/>
            <a:r>
              <a:rPr lang="en-US" sz="2500" dirty="0"/>
              <a:t>1.35 and 1.41 are the factors that adjust for the difference in heat deposited in the anode because of the different electrical waveform utilized by x-ray circuitry.</a:t>
            </a:r>
            <a:endParaRPr lang="tr-TR" sz="2500" dirty="0"/>
          </a:p>
        </p:txBody>
      </p:sp>
    </p:spTree>
    <p:extLst>
      <p:ext uri="{BB962C8B-B14F-4D97-AF65-F5344CB8AC3E}">
        <p14:creationId xmlns:p14="http://schemas.microsoft.com/office/powerpoint/2010/main" val="1560219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411412" y="773441"/>
            <a:ext cx="9369174" cy="1627607"/>
          </a:xfrm>
          <a:prstGeom prst="rect">
            <a:avLst/>
          </a:prstGeom>
        </p:spPr>
      </p:pic>
      <p:pic>
        <p:nvPicPr>
          <p:cNvPr id="5" name="Resim 4"/>
          <p:cNvPicPr>
            <a:picLocks noChangeAspect="1"/>
          </p:cNvPicPr>
          <p:nvPr/>
        </p:nvPicPr>
        <p:blipFill>
          <a:blip r:embed="rId3"/>
          <a:stretch>
            <a:fillRect/>
          </a:stretch>
        </p:blipFill>
        <p:spPr>
          <a:xfrm>
            <a:off x="4295324" y="2887886"/>
            <a:ext cx="3601351" cy="1492734"/>
          </a:xfrm>
          <a:prstGeom prst="rect">
            <a:avLst/>
          </a:prstGeom>
        </p:spPr>
      </p:pic>
    </p:spTree>
    <p:extLst>
      <p:ext uri="{BB962C8B-B14F-4D97-AF65-F5344CB8AC3E}">
        <p14:creationId xmlns:p14="http://schemas.microsoft.com/office/powerpoint/2010/main" val="28979449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162645" y="1073202"/>
            <a:ext cx="7473455" cy="1328316"/>
          </a:xfrm>
          <a:prstGeom prst="rect">
            <a:avLst/>
          </a:prstGeom>
        </p:spPr>
      </p:pic>
      <p:pic>
        <p:nvPicPr>
          <p:cNvPr id="5" name="Resim 4"/>
          <p:cNvPicPr>
            <a:picLocks noChangeAspect="1"/>
          </p:cNvPicPr>
          <p:nvPr/>
        </p:nvPicPr>
        <p:blipFill>
          <a:blip r:embed="rId3"/>
          <a:stretch>
            <a:fillRect/>
          </a:stretch>
        </p:blipFill>
        <p:spPr>
          <a:xfrm>
            <a:off x="3837890" y="2984456"/>
            <a:ext cx="4516219" cy="1472027"/>
          </a:xfrm>
          <a:prstGeom prst="rect">
            <a:avLst/>
          </a:prstGeom>
        </p:spPr>
      </p:pic>
    </p:spTree>
    <p:extLst>
      <p:ext uri="{BB962C8B-B14F-4D97-AF65-F5344CB8AC3E}">
        <p14:creationId xmlns:p14="http://schemas.microsoft.com/office/powerpoint/2010/main" val="327489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C00000"/>
                </a:solidFill>
              </a:rPr>
              <a:t>X-Ray </a:t>
            </a:r>
            <a:r>
              <a:rPr lang="tr-TR" b="1" dirty="0" err="1">
                <a:solidFill>
                  <a:srgbClr val="C00000"/>
                </a:solidFill>
              </a:rPr>
              <a:t>Tube</a:t>
            </a:r>
            <a:endParaRPr lang="tr-TR" b="1" dirty="0">
              <a:solidFill>
                <a:srgbClr val="C00000"/>
              </a:solidFill>
            </a:endParaRPr>
          </a:p>
        </p:txBody>
      </p:sp>
      <p:sp>
        <p:nvSpPr>
          <p:cNvPr id="3" name="İçerik Yer Tutucusu 2"/>
          <p:cNvSpPr>
            <a:spLocks noGrp="1"/>
          </p:cNvSpPr>
          <p:nvPr>
            <p:ph idx="1"/>
          </p:nvPr>
        </p:nvSpPr>
        <p:spPr>
          <a:xfrm>
            <a:off x="848139" y="1845734"/>
            <a:ext cx="10919791" cy="1944388"/>
          </a:xfrm>
        </p:spPr>
        <p:txBody>
          <a:bodyPr>
            <a:normAutofit fontScale="92500"/>
          </a:bodyPr>
          <a:lstStyle/>
          <a:p>
            <a:pPr>
              <a:buFont typeface="Wingdings" panose="05000000000000000000" pitchFamily="2" charset="2"/>
              <a:buChar char="v"/>
            </a:pPr>
            <a:r>
              <a:rPr lang="en-US" sz="2500" dirty="0"/>
              <a:t>The cathode contains the filament, which is heated to boil off the projectile electrons. </a:t>
            </a:r>
            <a:endParaRPr lang="tr-TR" sz="2500" dirty="0"/>
          </a:p>
          <a:p>
            <a:pPr>
              <a:buFont typeface="Wingdings" panose="05000000000000000000" pitchFamily="2" charset="2"/>
              <a:buChar char="v"/>
            </a:pPr>
            <a:r>
              <a:rPr lang="en-US" sz="2500" dirty="0"/>
              <a:t>The cathode is shaped like a cup to focus the projectile electrons onto the positive anode. </a:t>
            </a:r>
            <a:endParaRPr lang="tr-TR" sz="2500" dirty="0"/>
          </a:p>
          <a:p>
            <a:pPr>
              <a:buFont typeface="Wingdings" panose="05000000000000000000" pitchFamily="2" charset="2"/>
              <a:buChar char="v"/>
            </a:pPr>
            <a:r>
              <a:rPr lang="en-US" sz="2500" dirty="0"/>
              <a:t>The anode contains a focal spot, which has an area of only a few square millimeters. </a:t>
            </a:r>
            <a:endParaRPr lang="tr-TR" sz="2500" dirty="0"/>
          </a:p>
        </p:txBody>
      </p:sp>
      <p:pic>
        <p:nvPicPr>
          <p:cNvPr id="4" name="Resim 3">
            <a:extLst>
              <a:ext uri="{FF2B5EF4-FFF2-40B4-BE49-F238E27FC236}">
                <a16:creationId xmlns:a16="http://schemas.microsoft.com/office/drawing/2014/main" id="{8EDBA80D-60BE-2E19-1CF6-83ACE2E52CCE}"/>
              </a:ext>
            </a:extLst>
          </p:cNvPr>
          <p:cNvPicPr>
            <a:picLocks noChangeAspect="1"/>
          </p:cNvPicPr>
          <p:nvPr/>
        </p:nvPicPr>
        <p:blipFill>
          <a:blip r:embed="rId2"/>
          <a:stretch>
            <a:fillRect/>
          </a:stretch>
        </p:blipFill>
        <p:spPr>
          <a:xfrm>
            <a:off x="2028369" y="3670790"/>
            <a:ext cx="7723407" cy="2900607"/>
          </a:xfrm>
          <a:prstGeom prst="rect">
            <a:avLst/>
          </a:prstGeom>
        </p:spPr>
      </p:pic>
    </p:spTree>
    <p:extLst>
      <p:ext uri="{BB962C8B-B14F-4D97-AF65-F5344CB8AC3E}">
        <p14:creationId xmlns:p14="http://schemas.microsoft.com/office/powerpoint/2010/main" val="38796333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1998553" y="822960"/>
            <a:ext cx="8255854" cy="1450757"/>
          </a:xfrm>
          <a:prstGeom prst="rect">
            <a:avLst/>
          </a:prstGeom>
        </p:spPr>
      </p:pic>
      <p:pic>
        <p:nvPicPr>
          <p:cNvPr id="5" name="Resim 4"/>
          <p:cNvPicPr>
            <a:picLocks noChangeAspect="1"/>
          </p:cNvPicPr>
          <p:nvPr/>
        </p:nvPicPr>
        <p:blipFill>
          <a:blip r:embed="rId3"/>
          <a:stretch>
            <a:fillRect/>
          </a:stretch>
        </p:blipFill>
        <p:spPr>
          <a:xfrm>
            <a:off x="3642276" y="2994991"/>
            <a:ext cx="4679327" cy="2545801"/>
          </a:xfrm>
          <a:prstGeom prst="rect">
            <a:avLst/>
          </a:prstGeom>
        </p:spPr>
      </p:pic>
    </p:spTree>
    <p:extLst>
      <p:ext uri="{BB962C8B-B14F-4D97-AF65-F5344CB8AC3E}">
        <p14:creationId xmlns:p14="http://schemas.microsoft.com/office/powerpoint/2010/main" val="3802324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lvl="1"/>
            <a:r>
              <a:rPr lang="en-US" sz="2500" dirty="0"/>
              <a:t>Modern x-ray circuits have safety circuits to prevent the selection of a single unallowed exposure, or multiple unallowed exposures with no cooling between exposures. </a:t>
            </a:r>
          </a:p>
          <a:p>
            <a:pPr lvl="1"/>
            <a:r>
              <a:rPr lang="en-US" sz="2500" dirty="0"/>
              <a:t>It is essential to wait between multiple exposures to allow the anode to cool if each exposure is near the maximum heat capacity of the anode. </a:t>
            </a:r>
          </a:p>
          <a:p>
            <a:pPr lvl="1"/>
            <a:r>
              <a:rPr lang="en-US" sz="2500" dirty="0"/>
              <a:t>Many x-ray circuits will prevent additional exposures from being made until the anode has had sufficient time to cool. </a:t>
            </a:r>
          </a:p>
        </p:txBody>
      </p:sp>
    </p:spTree>
    <p:extLst>
      <p:ext uri="{BB962C8B-B14F-4D97-AF65-F5344CB8AC3E}">
        <p14:creationId xmlns:p14="http://schemas.microsoft.com/office/powerpoint/2010/main" val="37168231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675861" y="1845734"/>
            <a:ext cx="5189883" cy="4023360"/>
          </a:xfrm>
        </p:spPr>
        <p:txBody>
          <a:bodyPr>
            <a:normAutofit/>
          </a:bodyPr>
          <a:lstStyle/>
          <a:p>
            <a:pPr lvl="1"/>
            <a:r>
              <a:rPr lang="en-US" sz="2500" dirty="0"/>
              <a:t>Figure 5.11 represents an anode cooling curve with a maximum heat</a:t>
            </a:r>
            <a:r>
              <a:rPr lang="tr-TR" sz="2500" dirty="0"/>
              <a:t> </a:t>
            </a:r>
            <a:r>
              <a:rPr lang="en-US" sz="2500" dirty="0"/>
              <a:t>capacity of 350,000 HU. </a:t>
            </a:r>
          </a:p>
          <a:p>
            <a:pPr lvl="1"/>
            <a:r>
              <a:rPr lang="en-US" sz="2500" dirty="0"/>
              <a:t>The chart is used to determine the amount of time it will take for the anode to completely cool after an exposure. </a:t>
            </a:r>
          </a:p>
          <a:p>
            <a:pPr lvl="1"/>
            <a:r>
              <a:rPr lang="en-US" sz="2500" dirty="0"/>
              <a:t>The initial cooling is quite rapid but as the anode cools the rate of cooling slows down. </a:t>
            </a:r>
          </a:p>
        </p:txBody>
      </p:sp>
      <p:pic>
        <p:nvPicPr>
          <p:cNvPr id="4" name="Resim 3">
            <a:extLst>
              <a:ext uri="{FF2B5EF4-FFF2-40B4-BE49-F238E27FC236}">
                <a16:creationId xmlns:a16="http://schemas.microsoft.com/office/drawing/2014/main" id="{BA72EE16-20EE-67E9-4F97-C6E444C0537C}"/>
              </a:ext>
            </a:extLst>
          </p:cNvPr>
          <p:cNvPicPr>
            <a:picLocks noChangeAspect="1"/>
          </p:cNvPicPr>
          <p:nvPr/>
        </p:nvPicPr>
        <p:blipFill>
          <a:blip r:embed="rId2"/>
          <a:stretch>
            <a:fillRect/>
          </a:stretch>
        </p:blipFill>
        <p:spPr>
          <a:xfrm>
            <a:off x="6525040" y="286603"/>
            <a:ext cx="4447760" cy="5897643"/>
          </a:xfrm>
          <a:prstGeom prst="rect">
            <a:avLst/>
          </a:prstGeom>
        </p:spPr>
      </p:pic>
    </p:spTree>
    <p:extLst>
      <p:ext uri="{BB962C8B-B14F-4D97-AF65-F5344CB8AC3E}">
        <p14:creationId xmlns:p14="http://schemas.microsoft.com/office/powerpoint/2010/main" val="1788430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556591" y="1845734"/>
            <a:ext cx="6268279" cy="4159778"/>
          </a:xfrm>
        </p:spPr>
        <p:txBody>
          <a:bodyPr>
            <a:noAutofit/>
          </a:bodyPr>
          <a:lstStyle/>
          <a:p>
            <a:pPr lvl="1"/>
            <a:r>
              <a:rPr lang="en-US" sz="2500" dirty="0"/>
              <a:t>For example, a cup of steaming hot chocolate is placed on the counter at room temperature of 70°F. </a:t>
            </a:r>
          </a:p>
          <a:p>
            <a:pPr lvl="1"/>
            <a:r>
              <a:rPr lang="en-US" sz="2500" dirty="0"/>
              <a:t>There is a vast difference between the hot chocolate temperature and room temperature, and the hot chocolate will begin to dissipate its heat rapidly. </a:t>
            </a:r>
          </a:p>
          <a:p>
            <a:pPr lvl="1"/>
            <a:r>
              <a:rPr lang="en-US" sz="2500" dirty="0"/>
              <a:t>As the hot chocolate cools down, there is less heat to dissipate; therefore, the cooling process slows down. </a:t>
            </a:r>
          </a:p>
          <a:p>
            <a:pPr lvl="1"/>
            <a:r>
              <a:rPr lang="en-US" sz="2500" dirty="0"/>
              <a:t>It occurs the same way with the cooling of the anode.</a:t>
            </a:r>
            <a:endParaRPr lang="tr-TR" sz="2500" dirty="0"/>
          </a:p>
        </p:txBody>
      </p:sp>
      <p:pic>
        <p:nvPicPr>
          <p:cNvPr id="4" name="Resim 3">
            <a:extLst>
              <a:ext uri="{FF2B5EF4-FFF2-40B4-BE49-F238E27FC236}">
                <a16:creationId xmlns:a16="http://schemas.microsoft.com/office/drawing/2014/main" id="{BA72EE16-20EE-67E9-4F97-C6E444C0537C}"/>
              </a:ext>
            </a:extLst>
          </p:cNvPr>
          <p:cNvPicPr>
            <a:picLocks noChangeAspect="1"/>
          </p:cNvPicPr>
          <p:nvPr/>
        </p:nvPicPr>
        <p:blipFill>
          <a:blip r:embed="rId2"/>
          <a:stretch>
            <a:fillRect/>
          </a:stretch>
        </p:blipFill>
        <p:spPr>
          <a:xfrm>
            <a:off x="7269480" y="852487"/>
            <a:ext cx="3886200" cy="5153025"/>
          </a:xfrm>
          <a:prstGeom prst="rect">
            <a:avLst/>
          </a:prstGeom>
        </p:spPr>
      </p:pic>
    </p:spTree>
    <p:extLst>
      <p:ext uri="{BB962C8B-B14F-4D97-AF65-F5344CB8AC3E}">
        <p14:creationId xmlns:p14="http://schemas.microsoft.com/office/powerpoint/2010/main" val="2945589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424069" y="1845734"/>
            <a:ext cx="6361043" cy="4023360"/>
          </a:xfrm>
        </p:spPr>
        <p:txBody>
          <a:bodyPr>
            <a:noAutofit/>
          </a:bodyPr>
          <a:lstStyle/>
          <a:p>
            <a:pPr lvl="1"/>
            <a:r>
              <a:rPr lang="en-US" sz="2500" dirty="0"/>
              <a:t>Another use for the anode cooling curve is to determine if a set of exposures will overload the anode. </a:t>
            </a:r>
          </a:p>
          <a:p>
            <a:pPr lvl="1"/>
            <a:r>
              <a:rPr lang="en-US" sz="2500" dirty="0"/>
              <a:t>Using Figure 5.11 again, how long would it take after an initial load of 300,000 HU before a series of exposures equal to 100,000 HU could be made? </a:t>
            </a:r>
          </a:p>
          <a:p>
            <a:pPr lvl="1"/>
            <a:r>
              <a:rPr lang="en-US" sz="2500" dirty="0"/>
              <a:t>The maximum HU is 350,000, and the anode must cool to 250,000 HU in order to take the additional 100,000 HU. </a:t>
            </a:r>
          </a:p>
          <a:p>
            <a:pPr lvl="1"/>
            <a:r>
              <a:rPr lang="en-US" sz="2500" dirty="0"/>
              <a:t>Solve the following</a:t>
            </a:r>
            <a:endParaRPr lang="tr-TR" sz="2500" dirty="0"/>
          </a:p>
        </p:txBody>
      </p:sp>
      <p:pic>
        <p:nvPicPr>
          <p:cNvPr id="4" name="Resim 3">
            <a:extLst>
              <a:ext uri="{FF2B5EF4-FFF2-40B4-BE49-F238E27FC236}">
                <a16:creationId xmlns:a16="http://schemas.microsoft.com/office/drawing/2014/main" id="{47ECDCD9-B759-7EC5-B216-8BF44708459D}"/>
              </a:ext>
            </a:extLst>
          </p:cNvPr>
          <p:cNvPicPr>
            <a:picLocks noChangeAspect="1"/>
          </p:cNvPicPr>
          <p:nvPr/>
        </p:nvPicPr>
        <p:blipFill>
          <a:blip r:embed="rId2"/>
          <a:stretch>
            <a:fillRect/>
          </a:stretch>
        </p:blipFill>
        <p:spPr>
          <a:xfrm>
            <a:off x="7269480" y="852487"/>
            <a:ext cx="3886200" cy="5153025"/>
          </a:xfrm>
          <a:prstGeom prst="rect">
            <a:avLst/>
          </a:prstGeom>
        </p:spPr>
      </p:pic>
    </p:spTree>
    <p:extLst>
      <p:ext uri="{BB962C8B-B14F-4D97-AF65-F5344CB8AC3E}">
        <p14:creationId xmlns:p14="http://schemas.microsoft.com/office/powerpoint/2010/main" val="1679515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3271837" y="2705100"/>
            <a:ext cx="5648325" cy="1447800"/>
          </a:xfrm>
          <a:prstGeom prst="rect">
            <a:avLst/>
          </a:prstGeom>
        </p:spPr>
      </p:pic>
      <p:pic>
        <p:nvPicPr>
          <p:cNvPr id="5" name="Resim 4"/>
          <p:cNvPicPr>
            <a:picLocks noChangeAspect="1"/>
          </p:cNvPicPr>
          <p:nvPr/>
        </p:nvPicPr>
        <p:blipFill>
          <a:blip r:embed="rId3"/>
          <a:stretch>
            <a:fillRect/>
          </a:stretch>
        </p:blipFill>
        <p:spPr>
          <a:xfrm>
            <a:off x="2352881" y="1698635"/>
            <a:ext cx="7115175" cy="3162300"/>
          </a:xfrm>
          <a:prstGeom prst="rect">
            <a:avLst/>
          </a:prstGeom>
        </p:spPr>
      </p:pic>
    </p:spTree>
    <p:extLst>
      <p:ext uri="{BB962C8B-B14F-4D97-AF65-F5344CB8AC3E}">
        <p14:creationId xmlns:p14="http://schemas.microsoft.com/office/powerpoint/2010/main" val="20311477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Housing Cooling Charts</a:t>
            </a:r>
            <a:endParaRPr lang="tr-TR" dirty="0"/>
          </a:p>
        </p:txBody>
      </p:sp>
      <p:sp>
        <p:nvSpPr>
          <p:cNvPr id="3" name="İçerik Yer Tutucusu 2"/>
          <p:cNvSpPr>
            <a:spLocks noGrp="1"/>
          </p:cNvSpPr>
          <p:nvPr>
            <p:ph idx="1"/>
          </p:nvPr>
        </p:nvSpPr>
        <p:spPr/>
        <p:txBody>
          <a:bodyPr>
            <a:normAutofit/>
          </a:bodyPr>
          <a:lstStyle/>
          <a:p>
            <a:pPr lvl="1"/>
            <a:r>
              <a:rPr lang="en-US" sz="2500" dirty="0"/>
              <a:t>The housing cooling charts for the x-ray tube allow the calculations to determine how long it will take to cool the housing so additional exposures can be made. </a:t>
            </a:r>
          </a:p>
          <a:p>
            <a:pPr lvl="1"/>
            <a:r>
              <a:rPr lang="en-US" sz="2500" dirty="0"/>
              <a:t>The charts are very similar to anode cooling charts and are used exactly the same way. </a:t>
            </a:r>
          </a:p>
          <a:p>
            <a:pPr lvl="1"/>
            <a:r>
              <a:rPr lang="en-US" sz="2500" dirty="0"/>
              <a:t>In all actuality, the anode will overheat long before the tube housing as the tube housing has a forced-air fan to dissipate the heat which has built up on the tube housing</a:t>
            </a:r>
            <a:endParaRPr lang="tr-TR" sz="2500" dirty="0"/>
          </a:p>
        </p:txBody>
      </p:sp>
    </p:spTree>
    <p:extLst>
      <p:ext uri="{BB962C8B-B14F-4D97-AF65-F5344CB8AC3E}">
        <p14:creationId xmlns:p14="http://schemas.microsoft.com/office/powerpoint/2010/main" val="198176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Anode Heat Monitors</a:t>
            </a:r>
            <a:endParaRPr lang="tr-TR" dirty="0"/>
          </a:p>
        </p:txBody>
      </p:sp>
      <p:sp>
        <p:nvSpPr>
          <p:cNvPr id="3" name="İçerik Yer Tutucusu 2"/>
          <p:cNvSpPr>
            <a:spLocks noGrp="1"/>
          </p:cNvSpPr>
          <p:nvPr>
            <p:ph idx="1"/>
          </p:nvPr>
        </p:nvSpPr>
        <p:spPr/>
        <p:txBody>
          <a:bodyPr>
            <a:normAutofit/>
          </a:bodyPr>
          <a:lstStyle/>
          <a:p>
            <a:pPr lvl="1"/>
            <a:r>
              <a:rPr lang="en-US" sz="2500" dirty="0"/>
              <a:t>Modern x-ray circuits are equipped with an anode heat monitor. </a:t>
            </a:r>
          </a:p>
          <a:p>
            <a:pPr lvl="1"/>
            <a:r>
              <a:rPr lang="en-US" sz="2500" dirty="0"/>
              <a:t>This monitor displays the percent of maximum allowed heat that has been deposited in the anode. </a:t>
            </a:r>
          </a:p>
          <a:p>
            <a:pPr lvl="1"/>
            <a:r>
              <a:rPr lang="en-US" sz="2500" dirty="0"/>
              <a:t>The monitor uses the mA, time, and </a:t>
            </a:r>
            <a:r>
              <a:rPr lang="en-US" sz="2500" dirty="0" err="1"/>
              <a:t>kVp</a:t>
            </a:r>
            <a:r>
              <a:rPr lang="en-US" sz="2500" dirty="0"/>
              <a:t> settings to calculate the HU for each exposure. </a:t>
            </a:r>
          </a:p>
          <a:p>
            <a:pPr lvl="1"/>
            <a:r>
              <a:rPr lang="en-US" sz="2500" dirty="0"/>
              <a:t>The anode cooling rate is included in the calculation.</a:t>
            </a:r>
            <a:endParaRPr lang="tr-TR" sz="2500" dirty="0"/>
          </a:p>
        </p:txBody>
      </p:sp>
    </p:spTree>
    <p:extLst>
      <p:ext uri="{BB962C8B-B14F-4D97-AF65-F5344CB8AC3E}">
        <p14:creationId xmlns:p14="http://schemas.microsoft.com/office/powerpoint/2010/main" val="1749887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4152900" y="852487"/>
            <a:ext cx="3886200" cy="5153025"/>
          </a:xfrm>
          <a:prstGeom prst="rect">
            <a:avLst/>
          </a:prstGeom>
        </p:spPr>
      </p:pic>
    </p:spTree>
    <p:extLst>
      <p:ext uri="{BB962C8B-B14F-4D97-AF65-F5344CB8AC3E}">
        <p14:creationId xmlns:p14="http://schemas.microsoft.com/office/powerpoint/2010/main" val="22149999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Tube Life and Warm-up Procedures</a:t>
            </a:r>
            <a:endParaRPr lang="tr-TR" dirty="0"/>
          </a:p>
        </p:txBody>
      </p:sp>
      <p:sp>
        <p:nvSpPr>
          <p:cNvPr id="3" name="İçerik Yer Tutucusu 2"/>
          <p:cNvSpPr>
            <a:spLocks noGrp="1"/>
          </p:cNvSpPr>
          <p:nvPr>
            <p:ph idx="1"/>
          </p:nvPr>
        </p:nvSpPr>
        <p:spPr/>
        <p:txBody>
          <a:bodyPr>
            <a:normAutofit/>
          </a:bodyPr>
          <a:lstStyle/>
          <a:p>
            <a:pPr lvl="1"/>
            <a:r>
              <a:rPr lang="en-US" sz="2500" dirty="0"/>
              <a:t>An x-ray tube costs about the same as a full-size new car.</a:t>
            </a:r>
          </a:p>
          <a:p>
            <a:pPr lvl="1"/>
            <a:r>
              <a:rPr lang="en-US" sz="2500" dirty="0"/>
              <a:t> It is important to extend the life of the tube by properly warming up the tube before beginning clinical exposures. </a:t>
            </a:r>
          </a:p>
          <a:p>
            <a:pPr lvl="1"/>
            <a:r>
              <a:rPr lang="en-US" sz="2500" dirty="0"/>
              <a:t>Tubes fail because of heat damage, either to the bearings or to the anode surface. </a:t>
            </a:r>
          </a:p>
          <a:p>
            <a:pPr lvl="1"/>
            <a:r>
              <a:rPr lang="en-US" sz="2500" dirty="0"/>
              <a:t>Excessive heat can cause filament failure, bearing damage, and anode cracks. </a:t>
            </a:r>
          </a:p>
          <a:p>
            <a:pPr lvl="1"/>
            <a:r>
              <a:rPr lang="en-US" sz="2500" dirty="0"/>
              <a:t>Proper tube warm-up will extend the tube life. </a:t>
            </a:r>
          </a:p>
        </p:txBody>
      </p:sp>
    </p:spTree>
    <p:extLst>
      <p:ext uri="{BB962C8B-B14F-4D97-AF65-F5344CB8AC3E}">
        <p14:creationId xmlns:p14="http://schemas.microsoft.com/office/powerpoint/2010/main" val="160443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X-Ray </a:t>
            </a:r>
            <a:r>
              <a:rPr lang="tr-TR" dirty="0" err="1"/>
              <a:t>Tube</a:t>
            </a:r>
            <a:endParaRPr lang="tr-TR" dirty="0"/>
          </a:p>
        </p:txBody>
      </p:sp>
      <p:sp>
        <p:nvSpPr>
          <p:cNvPr id="3" name="İçerik Yer Tutucusu 2"/>
          <p:cNvSpPr>
            <a:spLocks noGrp="1"/>
          </p:cNvSpPr>
          <p:nvPr>
            <p:ph idx="1"/>
          </p:nvPr>
        </p:nvSpPr>
        <p:spPr>
          <a:xfrm>
            <a:off x="450574" y="1845734"/>
            <a:ext cx="11290852" cy="1583266"/>
          </a:xfrm>
        </p:spPr>
        <p:txBody>
          <a:bodyPr>
            <a:normAutofit fontScale="85000" lnSpcReduction="10000"/>
          </a:bodyPr>
          <a:lstStyle/>
          <a:p>
            <a:pPr>
              <a:buFont typeface="Wingdings" panose="05000000000000000000" pitchFamily="2" charset="2"/>
              <a:buChar char="v"/>
            </a:pPr>
            <a:r>
              <a:rPr lang="en-US" sz="2500" dirty="0"/>
              <a:t>In order to spread the heat from the projectile electrons over a larger area of the anode, the anode rotates. </a:t>
            </a:r>
            <a:endParaRPr lang="tr-TR" sz="2500" dirty="0"/>
          </a:p>
          <a:p>
            <a:pPr>
              <a:buFont typeface="Wingdings" panose="05000000000000000000" pitchFamily="2" charset="2"/>
              <a:buChar char="v"/>
            </a:pPr>
            <a:r>
              <a:rPr lang="en-US" sz="2500" dirty="0"/>
              <a:t>The tube components</a:t>
            </a:r>
            <a:r>
              <a:rPr lang="tr-TR" sz="2500" dirty="0"/>
              <a:t> </a:t>
            </a:r>
            <a:r>
              <a:rPr lang="en-US" sz="2500" dirty="0"/>
              <a:t>are sealed inside an evacuated glass or metal envelope. </a:t>
            </a:r>
            <a:endParaRPr lang="tr-TR" sz="2500" dirty="0"/>
          </a:p>
          <a:p>
            <a:pPr>
              <a:buFont typeface="Wingdings" panose="05000000000000000000" pitchFamily="2" charset="2"/>
              <a:buChar char="v"/>
            </a:pPr>
            <a:r>
              <a:rPr lang="en-US" sz="2500" dirty="0"/>
              <a:t>The vacuum allows the electrons to travel freely from the negative cathode to the positive anode.</a:t>
            </a:r>
            <a:endParaRPr lang="tr-TR" sz="2500" dirty="0"/>
          </a:p>
        </p:txBody>
      </p:sp>
      <p:pic>
        <p:nvPicPr>
          <p:cNvPr id="4" name="Resim 3">
            <a:extLst>
              <a:ext uri="{FF2B5EF4-FFF2-40B4-BE49-F238E27FC236}">
                <a16:creationId xmlns:a16="http://schemas.microsoft.com/office/drawing/2014/main" id="{157A3F5A-D9F9-947D-281C-B5AD52A3EB1A}"/>
              </a:ext>
            </a:extLst>
          </p:cNvPr>
          <p:cNvPicPr>
            <a:picLocks noChangeAspect="1"/>
          </p:cNvPicPr>
          <p:nvPr/>
        </p:nvPicPr>
        <p:blipFill>
          <a:blip r:embed="rId2"/>
          <a:stretch>
            <a:fillRect/>
          </a:stretch>
        </p:blipFill>
        <p:spPr>
          <a:xfrm>
            <a:off x="1842839" y="3699357"/>
            <a:ext cx="7723407" cy="2900607"/>
          </a:xfrm>
          <a:prstGeom prst="rect">
            <a:avLst/>
          </a:prstGeom>
        </p:spPr>
      </p:pic>
    </p:spTree>
    <p:extLst>
      <p:ext uri="{BB962C8B-B14F-4D97-AF65-F5344CB8AC3E}">
        <p14:creationId xmlns:p14="http://schemas.microsoft.com/office/powerpoint/2010/main" val="7805758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Tube Life and Warm-up Procedures</a:t>
            </a:r>
            <a:endParaRPr lang="tr-TR" dirty="0"/>
          </a:p>
        </p:txBody>
      </p:sp>
      <p:sp>
        <p:nvSpPr>
          <p:cNvPr id="3" name="İçerik Yer Tutucusu 2"/>
          <p:cNvSpPr>
            <a:spLocks noGrp="1"/>
          </p:cNvSpPr>
          <p:nvPr>
            <p:ph idx="1"/>
          </p:nvPr>
        </p:nvSpPr>
        <p:spPr>
          <a:xfrm>
            <a:off x="861391" y="1845734"/>
            <a:ext cx="5415583" cy="4023360"/>
          </a:xfrm>
        </p:spPr>
        <p:txBody>
          <a:bodyPr>
            <a:noAutofit/>
          </a:bodyPr>
          <a:lstStyle/>
          <a:p>
            <a:pPr lvl="1"/>
            <a:r>
              <a:rPr lang="en-US" sz="2500" dirty="0"/>
              <a:t>Figure 5.12 shows an anode after a heat-induced crack split the anode into two pieces. </a:t>
            </a:r>
          </a:p>
          <a:p>
            <a:pPr lvl="1"/>
            <a:r>
              <a:rPr lang="en-US" sz="2500" dirty="0"/>
              <a:t>Proper warm-up exposures eliminate anode cracking by spreading the heat over the entire target surface. </a:t>
            </a:r>
          </a:p>
          <a:p>
            <a:pPr lvl="1"/>
            <a:r>
              <a:rPr lang="en-US" sz="2500" dirty="0"/>
              <a:t>A proper warm-up procedure uses at least a 1-second exposure to include many rotations of the anode during the exposure.</a:t>
            </a:r>
            <a:endParaRPr lang="tr-TR" sz="2500" dirty="0"/>
          </a:p>
        </p:txBody>
      </p:sp>
      <p:pic>
        <p:nvPicPr>
          <p:cNvPr id="4" name="Resim 3">
            <a:extLst>
              <a:ext uri="{FF2B5EF4-FFF2-40B4-BE49-F238E27FC236}">
                <a16:creationId xmlns:a16="http://schemas.microsoft.com/office/drawing/2014/main" id="{5390D280-83CA-060E-D052-FAB93DBD6A00}"/>
              </a:ext>
            </a:extLst>
          </p:cNvPr>
          <p:cNvPicPr>
            <a:picLocks noChangeAspect="1"/>
          </p:cNvPicPr>
          <p:nvPr/>
        </p:nvPicPr>
        <p:blipFill>
          <a:blip r:embed="rId2"/>
          <a:stretch>
            <a:fillRect/>
          </a:stretch>
        </p:blipFill>
        <p:spPr>
          <a:xfrm>
            <a:off x="6276975" y="1737360"/>
            <a:ext cx="5915025" cy="4495800"/>
          </a:xfrm>
          <a:prstGeom prst="rect">
            <a:avLst/>
          </a:prstGeom>
        </p:spPr>
      </p:pic>
    </p:spTree>
    <p:extLst>
      <p:ext uri="{BB962C8B-B14F-4D97-AF65-F5344CB8AC3E}">
        <p14:creationId xmlns:p14="http://schemas.microsoft.com/office/powerpoint/2010/main" val="193467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Tube Life and Warm-up Procedures</a:t>
            </a:r>
            <a:endParaRPr lang="tr-TR" dirty="0"/>
          </a:p>
        </p:txBody>
      </p:sp>
      <p:sp>
        <p:nvSpPr>
          <p:cNvPr id="3" name="İçerik Yer Tutucusu 2"/>
          <p:cNvSpPr>
            <a:spLocks noGrp="1"/>
          </p:cNvSpPr>
          <p:nvPr>
            <p:ph idx="1"/>
          </p:nvPr>
        </p:nvSpPr>
        <p:spPr>
          <a:xfrm>
            <a:off x="386964" y="1845734"/>
            <a:ext cx="5709036" cy="4023360"/>
          </a:xfrm>
        </p:spPr>
        <p:txBody>
          <a:bodyPr>
            <a:noAutofit/>
          </a:bodyPr>
          <a:lstStyle/>
          <a:p>
            <a:pPr lvl="1"/>
            <a:r>
              <a:rPr lang="en-US" sz="2500" dirty="0"/>
              <a:t>A very short exposure on a cold anode concentrates the heat on a fraction of the anode surface. </a:t>
            </a:r>
          </a:p>
          <a:p>
            <a:pPr lvl="1"/>
            <a:r>
              <a:rPr lang="en-US" sz="2500" dirty="0"/>
              <a:t>This can cause uneven thermal expansion of the anode and may crack the anode. </a:t>
            </a:r>
          </a:p>
        </p:txBody>
      </p:sp>
      <p:pic>
        <p:nvPicPr>
          <p:cNvPr id="4" name="Resim 3">
            <a:extLst>
              <a:ext uri="{FF2B5EF4-FFF2-40B4-BE49-F238E27FC236}">
                <a16:creationId xmlns:a16="http://schemas.microsoft.com/office/drawing/2014/main" id="{5390D280-83CA-060E-D052-FAB93DBD6A00}"/>
              </a:ext>
            </a:extLst>
          </p:cNvPr>
          <p:cNvPicPr>
            <a:picLocks noChangeAspect="1"/>
          </p:cNvPicPr>
          <p:nvPr/>
        </p:nvPicPr>
        <p:blipFill>
          <a:blip r:embed="rId2"/>
          <a:stretch>
            <a:fillRect/>
          </a:stretch>
        </p:blipFill>
        <p:spPr>
          <a:xfrm>
            <a:off x="6096000" y="1609514"/>
            <a:ext cx="5915025" cy="4495800"/>
          </a:xfrm>
          <a:prstGeom prst="rect">
            <a:avLst/>
          </a:prstGeom>
        </p:spPr>
      </p:pic>
    </p:spTree>
    <p:extLst>
      <p:ext uri="{BB962C8B-B14F-4D97-AF65-F5344CB8AC3E}">
        <p14:creationId xmlns:p14="http://schemas.microsoft.com/office/powerpoint/2010/main" val="10839042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Tube Life and Warm-up Procedures</a:t>
            </a:r>
            <a:endParaRPr lang="tr-TR" dirty="0"/>
          </a:p>
        </p:txBody>
      </p:sp>
      <p:sp>
        <p:nvSpPr>
          <p:cNvPr id="3" name="İçerik Yer Tutucusu 2"/>
          <p:cNvSpPr>
            <a:spLocks noGrp="1"/>
          </p:cNvSpPr>
          <p:nvPr>
            <p:ph idx="1"/>
          </p:nvPr>
        </p:nvSpPr>
        <p:spPr>
          <a:xfrm>
            <a:off x="386964" y="1845734"/>
            <a:ext cx="5709036" cy="4023360"/>
          </a:xfrm>
        </p:spPr>
        <p:txBody>
          <a:bodyPr>
            <a:noAutofit/>
          </a:bodyPr>
          <a:lstStyle/>
          <a:p>
            <a:pPr lvl="1"/>
            <a:r>
              <a:rPr lang="en-US" sz="2500" dirty="0"/>
              <a:t>A typical warm-up procedure would consist of two 70 </a:t>
            </a:r>
            <a:r>
              <a:rPr lang="en-US" sz="2500" dirty="0" err="1"/>
              <a:t>kVp</a:t>
            </a:r>
            <a:r>
              <a:rPr lang="en-US" sz="2500" dirty="0"/>
              <a:t> with several low mA long exposures and 2-second exposures. </a:t>
            </a:r>
          </a:p>
          <a:p>
            <a:pPr lvl="1"/>
            <a:r>
              <a:rPr lang="en-US" sz="2500" dirty="0"/>
              <a:t>Tube warm-up procedures should be performed whenever the x-ray tube has not been used for several hours.</a:t>
            </a:r>
            <a:endParaRPr lang="tr-TR" sz="2500" dirty="0"/>
          </a:p>
        </p:txBody>
      </p:sp>
      <p:pic>
        <p:nvPicPr>
          <p:cNvPr id="4" name="Resim 3">
            <a:extLst>
              <a:ext uri="{FF2B5EF4-FFF2-40B4-BE49-F238E27FC236}">
                <a16:creationId xmlns:a16="http://schemas.microsoft.com/office/drawing/2014/main" id="{5390D280-83CA-060E-D052-FAB93DBD6A00}"/>
              </a:ext>
            </a:extLst>
          </p:cNvPr>
          <p:cNvPicPr>
            <a:picLocks noChangeAspect="1"/>
          </p:cNvPicPr>
          <p:nvPr/>
        </p:nvPicPr>
        <p:blipFill>
          <a:blip r:embed="rId2"/>
          <a:stretch>
            <a:fillRect/>
          </a:stretch>
        </p:blipFill>
        <p:spPr>
          <a:xfrm>
            <a:off x="5890011" y="1609514"/>
            <a:ext cx="5915025" cy="4495800"/>
          </a:xfrm>
          <a:prstGeom prst="rect">
            <a:avLst/>
          </a:prstGeom>
        </p:spPr>
      </p:pic>
    </p:spTree>
    <p:extLst>
      <p:ext uri="{BB962C8B-B14F-4D97-AF65-F5344CB8AC3E}">
        <p14:creationId xmlns:p14="http://schemas.microsoft.com/office/powerpoint/2010/main" val="290002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lvl="1"/>
            <a:r>
              <a:rPr lang="en-US" sz="2500" dirty="0"/>
              <a:t>While the x-ray unit is on, it remains in the standby mode with a fi lament current of a few amperes keeping the filament warm and ready to be heated to its operating temperature. </a:t>
            </a:r>
          </a:p>
          <a:p>
            <a:pPr lvl="1"/>
            <a:r>
              <a:rPr lang="en-US" sz="2500" dirty="0"/>
              <a:t>Just before the exposure is made, the anode begins rotating and the fi lament is heated to operating</a:t>
            </a:r>
            <a:r>
              <a:rPr lang="tr-TR" sz="2500" dirty="0"/>
              <a:t> </a:t>
            </a:r>
            <a:r>
              <a:rPr lang="en-US" sz="2500" dirty="0"/>
              <a:t>temperature by the boost current. </a:t>
            </a:r>
          </a:p>
          <a:p>
            <a:pPr lvl="1"/>
            <a:r>
              <a:rPr lang="en-US" sz="2500" dirty="0"/>
              <a:t>This is termed the prep stage of exposure. </a:t>
            </a:r>
          </a:p>
          <a:p>
            <a:pPr lvl="1"/>
            <a:r>
              <a:rPr lang="en-US" sz="2500" dirty="0"/>
              <a:t>A safety circuit prevents exposure prior to the anode reaching full rotation speed. </a:t>
            </a:r>
          </a:p>
        </p:txBody>
      </p:sp>
    </p:spTree>
    <p:extLst>
      <p:ext uri="{BB962C8B-B14F-4D97-AF65-F5344CB8AC3E}">
        <p14:creationId xmlns:p14="http://schemas.microsoft.com/office/powerpoint/2010/main" val="36373230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lvl="1"/>
            <a:r>
              <a:rPr lang="en-US" sz="2500" dirty="0"/>
              <a:t>The boost current raises the fi lament temperature to begin thermionic emission. </a:t>
            </a:r>
          </a:p>
          <a:p>
            <a:pPr lvl="1"/>
            <a:r>
              <a:rPr lang="en-US" sz="2500" dirty="0"/>
              <a:t>The boost current is present while the exposure switch is activated. </a:t>
            </a:r>
          </a:p>
          <a:p>
            <a:pPr lvl="1"/>
            <a:r>
              <a:rPr lang="en-US" sz="2500" dirty="0"/>
              <a:t>Maintaining the tube in the boost mode or prep stage after the x-ray exposure is completed can significantly shorten tube life by burning out the fi lament. </a:t>
            </a:r>
          </a:p>
          <a:p>
            <a:pPr lvl="1"/>
            <a:r>
              <a:rPr lang="en-US" sz="2500" dirty="0"/>
              <a:t>The exposure switch should be released as soon as the exposure is completed. </a:t>
            </a:r>
          </a:p>
          <a:p>
            <a:pPr lvl="1"/>
            <a:r>
              <a:rPr lang="en-US" sz="2500" dirty="0"/>
              <a:t>The standby mode does not shorten tube life. </a:t>
            </a:r>
          </a:p>
          <a:p>
            <a:pPr lvl="1"/>
            <a:r>
              <a:rPr lang="en-US" sz="2500" dirty="0"/>
              <a:t>Heat is the primary cause of tube failure. </a:t>
            </a:r>
          </a:p>
          <a:p>
            <a:pPr lvl="1"/>
            <a:r>
              <a:rPr lang="en-US" sz="2500" dirty="0"/>
              <a:t>Heat increases rotor bearing wear and damages the anode surface. </a:t>
            </a:r>
          </a:p>
          <a:p>
            <a:pPr lvl="1"/>
            <a:r>
              <a:rPr lang="en-US" sz="2500" dirty="0"/>
              <a:t>When tube bearings begin to fail, they emit a grinding noise noticeable after every exposure</a:t>
            </a:r>
            <a:r>
              <a:rPr lang="en-US" dirty="0"/>
              <a:t>.</a:t>
            </a:r>
            <a:endParaRPr lang="tr-TR" dirty="0"/>
          </a:p>
        </p:txBody>
      </p:sp>
    </p:spTree>
    <p:extLst>
      <p:ext uri="{BB962C8B-B14F-4D97-AF65-F5344CB8AC3E}">
        <p14:creationId xmlns:p14="http://schemas.microsoft.com/office/powerpoint/2010/main" val="4202372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138487" y="1181100"/>
            <a:ext cx="5915025" cy="4495800"/>
          </a:xfrm>
          <a:prstGeom prst="rect">
            <a:avLst/>
          </a:prstGeom>
        </p:spPr>
      </p:pic>
    </p:spTree>
    <p:extLst>
      <p:ext uri="{BB962C8B-B14F-4D97-AF65-F5344CB8AC3E}">
        <p14:creationId xmlns:p14="http://schemas.microsoft.com/office/powerpoint/2010/main" val="9619472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Chapter Summary</a:t>
            </a:r>
            <a:endParaRPr lang="tr-TR" dirty="0"/>
          </a:p>
        </p:txBody>
      </p:sp>
      <p:sp>
        <p:nvSpPr>
          <p:cNvPr id="3" name="İçerik Yer Tutucusu 2"/>
          <p:cNvSpPr>
            <a:spLocks noGrp="1"/>
          </p:cNvSpPr>
          <p:nvPr>
            <p:ph idx="1"/>
          </p:nvPr>
        </p:nvSpPr>
        <p:spPr/>
        <p:txBody>
          <a:bodyPr>
            <a:normAutofit/>
          </a:bodyPr>
          <a:lstStyle/>
          <a:p>
            <a:pPr lvl="1"/>
            <a:r>
              <a:rPr lang="en-US" sz="2500" dirty="0"/>
              <a:t>The negative cathode of the x-ray tube contains the filament. </a:t>
            </a:r>
          </a:p>
          <a:p>
            <a:pPr lvl="1"/>
            <a:r>
              <a:rPr lang="en-US" sz="2500" dirty="0"/>
              <a:t>Thermionic emission from the heated filament produces projectile electrons which are accelerated to the positive anode. </a:t>
            </a:r>
          </a:p>
          <a:p>
            <a:pPr lvl="1"/>
            <a:r>
              <a:rPr lang="en-US" sz="2500" dirty="0"/>
              <a:t>The positive anode is a disk-shaped structure constructed of a high atomic number alloy with high thermal conductivity and has a high melting point. </a:t>
            </a:r>
          </a:p>
          <a:p>
            <a:pPr lvl="1"/>
            <a:r>
              <a:rPr lang="en-US" sz="2500" dirty="0"/>
              <a:t>The anode and cathode are contained in an evacuated glass tube surrounded by oil inside a metal housing. </a:t>
            </a:r>
          </a:p>
        </p:txBody>
      </p:sp>
    </p:spTree>
    <p:extLst>
      <p:ext uri="{BB962C8B-B14F-4D97-AF65-F5344CB8AC3E}">
        <p14:creationId xmlns:p14="http://schemas.microsoft.com/office/powerpoint/2010/main" val="2189920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Chapter Summary</a:t>
            </a:r>
            <a:endParaRPr lang="tr-TR" dirty="0"/>
          </a:p>
        </p:txBody>
      </p:sp>
      <p:sp>
        <p:nvSpPr>
          <p:cNvPr id="3" name="İçerik Yer Tutucusu 2"/>
          <p:cNvSpPr>
            <a:spLocks noGrp="1"/>
          </p:cNvSpPr>
          <p:nvPr>
            <p:ph idx="1"/>
          </p:nvPr>
        </p:nvSpPr>
        <p:spPr/>
        <p:txBody>
          <a:bodyPr>
            <a:normAutofit/>
          </a:bodyPr>
          <a:lstStyle/>
          <a:p>
            <a:pPr lvl="1"/>
            <a:r>
              <a:rPr lang="en-US" sz="2500" dirty="0"/>
              <a:t>The oil provides electrical insulation and cooling. </a:t>
            </a:r>
          </a:p>
          <a:p>
            <a:pPr lvl="1"/>
            <a:r>
              <a:rPr lang="en-US" sz="2500" dirty="0"/>
              <a:t>The projectile electrons stop in the anode and produce x-rays photons. </a:t>
            </a:r>
          </a:p>
          <a:p>
            <a:pPr lvl="1"/>
            <a:r>
              <a:rPr lang="en-US" sz="2500" dirty="0"/>
              <a:t>More than 99% of the electron energy is converted to heat in the anode; the remainder is converted to x-ray photons. </a:t>
            </a:r>
          </a:p>
          <a:p>
            <a:pPr lvl="1"/>
            <a:r>
              <a:rPr lang="en-US" sz="2500" dirty="0"/>
              <a:t>X-ray tubes utilize rotating anodes to distribute the heat around a circular track on the anode surface. </a:t>
            </a:r>
          </a:p>
          <a:p>
            <a:pPr lvl="1"/>
            <a:r>
              <a:rPr lang="en-US" sz="2500" dirty="0"/>
              <a:t>The line focus principle uses an angled anode to spread the heat over a larger area (the actual focal spot) while still maintaining a smaller effective focal spot as seen by the patient. </a:t>
            </a:r>
            <a:endParaRPr lang="tr-TR" sz="2500" dirty="0"/>
          </a:p>
        </p:txBody>
      </p:sp>
    </p:spTree>
    <p:extLst>
      <p:ext uri="{BB962C8B-B14F-4D97-AF65-F5344CB8AC3E}">
        <p14:creationId xmlns:p14="http://schemas.microsoft.com/office/powerpoint/2010/main" val="2567851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Chapter Summary</a:t>
            </a:r>
            <a:endParaRPr lang="tr-TR" dirty="0"/>
          </a:p>
        </p:txBody>
      </p:sp>
      <p:sp>
        <p:nvSpPr>
          <p:cNvPr id="3" name="İçerik Yer Tutucusu 2"/>
          <p:cNvSpPr>
            <a:spLocks noGrp="1"/>
          </p:cNvSpPr>
          <p:nvPr>
            <p:ph idx="1"/>
          </p:nvPr>
        </p:nvSpPr>
        <p:spPr/>
        <p:txBody>
          <a:bodyPr>
            <a:normAutofit/>
          </a:bodyPr>
          <a:lstStyle/>
          <a:p>
            <a:pPr lvl="1"/>
            <a:r>
              <a:rPr lang="en-US" sz="2500" dirty="0"/>
              <a:t>The heel effect causes different x-rays intensities at the cathode and anode ends of the tube that limit the useful fi eld size. </a:t>
            </a:r>
          </a:p>
          <a:p>
            <a:pPr lvl="1"/>
            <a:r>
              <a:rPr lang="en-US" sz="2500" dirty="0"/>
              <a:t>The heel effect is caused because some of the x-rays are produced below the anode surface. </a:t>
            </a:r>
          </a:p>
          <a:p>
            <a:pPr lvl="1"/>
            <a:r>
              <a:rPr lang="en-US" sz="2500" dirty="0"/>
              <a:t>These x-rays are attenuated as they leave the anode. </a:t>
            </a:r>
          </a:p>
          <a:p>
            <a:pPr lvl="1"/>
            <a:r>
              <a:rPr lang="en-US" sz="2500" dirty="0"/>
              <a:t>The intensity at the anode end is less than at the cathode end of the field. </a:t>
            </a:r>
          </a:p>
          <a:p>
            <a:pPr lvl="1"/>
            <a:r>
              <a:rPr lang="en-US" sz="2500" dirty="0"/>
              <a:t>HU are the product of the </a:t>
            </a:r>
            <a:r>
              <a:rPr lang="en-US" sz="2500" dirty="0" err="1"/>
              <a:t>kVp</a:t>
            </a:r>
            <a:r>
              <a:rPr lang="en-US" sz="2500" dirty="0"/>
              <a:t>, the mA, and the exposure time. </a:t>
            </a:r>
          </a:p>
          <a:p>
            <a:pPr lvl="1"/>
            <a:r>
              <a:rPr lang="en-US" sz="2500" dirty="0"/>
              <a:t>HU depend on the focal spot size and the type of x-ray circuit used. </a:t>
            </a:r>
          </a:p>
          <a:p>
            <a:pPr lvl="1"/>
            <a:r>
              <a:rPr lang="en-US" sz="2500" dirty="0"/>
              <a:t>It is important to extend the tube life by following</a:t>
            </a:r>
            <a:endParaRPr lang="tr-TR" sz="2500" dirty="0"/>
          </a:p>
        </p:txBody>
      </p:sp>
    </p:spTree>
    <p:extLst>
      <p:ext uri="{BB962C8B-B14F-4D97-AF65-F5344CB8AC3E}">
        <p14:creationId xmlns:p14="http://schemas.microsoft.com/office/powerpoint/2010/main" val="6489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Tube</a:t>
            </a:r>
            <a:r>
              <a:rPr lang="tr-TR" dirty="0"/>
              <a:t> </a:t>
            </a:r>
            <a:r>
              <a:rPr lang="tr-TR" dirty="0" err="1"/>
              <a:t>Housing</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During the production of x-rays, they are emitted in all directions within the tube. </a:t>
            </a:r>
            <a:endParaRPr lang="tr-TR" sz="2500" dirty="0"/>
          </a:p>
          <a:p>
            <a:pPr>
              <a:buFont typeface="Wingdings" panose="05000000000000000000" pitchFamily="2" charset="2"/>
              <a:buChar char="v"/>
            </a:pPr>
            <a:r>
              <a:rPr lang="en-US" sz="2500" dirty="0"/>
              <a:t>The x-rays that are emitted through the thin window of the tube housing make up the primary beam. </a:t>
            </a:r>
            <a:endParaRPr lang="tr-TR" sz="2500" dirty="0"/>
          </a:p>
          <a:p>
            <a:pPr>
              <a:buFont typeface="Wingdings" panose="05000000000000000000" pitchFamily="2" charset="2"/>
              <a:buChar char="v"/>
            </a:pPr>
            <a:r>
              <a:rPr lang="en-US" sz="2500" dirty="0"/>
              <a:t>The thin window allows for the maximum amount of x-rays to be transmitted with very little absorption in the beam direction. </a:t>
            </a:r>
          </a:p>
          <a:p>
            <a:pPr>
              <a:buFont typeface="Wingdings" panose="05000000000000000000" pitchFamily="2" charset="2"/>
              <a:buChar char="v"/>
            </a:pPr>
            <a:r>
              <a:rPr lang="en-US" sz="2500" dirty="0"/>
              <a:t>The remaining x-rays are absorbed by oil, which provides electrical insulation and cooling for the tube. </a:t>
            </a:r>
            <a:endParaRPr lang="tr-TR" sz="2500" dirty="0"/>
          </a:p>
        </p:txBody>
      </p:sp>
      <p:pic>
        <p:nvPicPr>
          <p:cNvPr id="4" name="Resim 3">
            <a:extLst>
              <a:ext uri="{FF2B5EF4-FFF2-40B4-BE49-F238E27FC236}">
                <a16:creationId xmlns:a16="http://schemas.microsoft.com/office/drawing/2014/main" id="{C2B0557C-4710-6ADF-05E0-4238D2B9E126}"/>
              </a:ext>
            </a:extLst>
          </p:cNvPr>
          <p:cNvPicPr>
            <a:picLocks noChangeAspect="1"/>
          </p:cNvPicPr>
          <p:nvPr/>
        </p:nvPicPr>
        <p:blipFill>
          <a:blip r:embed="rId2"/>
          <a:stretch>
            <a:fillRect/>
          </a:stretch>
        </p:blipFill>
        <p:spPr>
          <a:xfrm>
            <a:off x="5892085" y="286603"/>
            <a:ext cx="4376527" cy="1643651"/>
          </a:xfrm>
          <a:prstGeom prst="rect">
            <a:avLst/>
          </a:prstGeom>
        </p:spPr>
      </p:pic>
    </p:spTree>
    <p:extLst>
      <p:ext uri="{BB962C8B-B14F-4D97-AF65-F5344CB8AC3E}">
        <p14:creationId xmlns:p14="http://schemas.microsoft.com/office/powerpoint/2010/main" val="265553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Tube</a:t>
            </a:r>
            <a:r>
              <a:rPr lang="tr-TR" dirty="0"/>
              <a:t> </a:t>
            </a:r>
            <a:r>
              <a:rPr lang="tr-TR" dirty="0" err="1"/>
              <a:t>Housing</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The x-ray tube and oil are contained in a metal housing. </a:t>
            </a:r>
            <a:endParaRPr lang="tr-TR" sz="2500" dirty="0"/>
          </a:p>
          <a:p>
            <a:pPr>
              <a:buFont typeface="Wingdings" panose="05000000000000000000" pitchFamily="2" charset="2"/>
              <a:buChar char="v"/>
            </a:pPr>
            <a:r>
              <a:rPr lang="en-US" sz="2500" dirty="0"/>
              <a:t>The housing protects against electric shock and absorbs leakage radiation emitted outside the x-ray beam. </a:t>
            </a:r>
            <a:endParaRPr lang="tr-TR" sz="2500" dirty="0"/>
          </a:p>
          <a:p>
            <a:pPr>
              <a:buFont typeface="Wingdings" panose="05000000000000000000" pitchFamily="2" charset="2"/>
              <a:buChar char="v"/>
            </a:pPr>
            <a:r>
              <a:rPr lang="en-US" sz="2500" dirty="0"/>
              <a:t>The leakage radiation is a source of unnecessary exposure for the radiographer and patient. </a:t>
            </a:r>
            <a:endParaRPr lang="tr-TR" sz="2500" dirty="0"/>
          </a:p>
          <a:p>
            <a:pPr>
              <a:buFont typeface="Wingdings" panose="05000000000000000000" pitchFamily="2" charset="2"/>
              <a:buChar char="v"/>
            </a:pPr>
            <a:r>
              <a:rPr lang="en-US" sz="2500" dirty="0"/>
              <a:t>Regulations require that the leakage radiation through the tube housing be less than 100 </a:t>
            </a:r>
            <a:r>
              <a:rPr lang="en-US" sz="2500" dirty="0" err="1"/>
              <a:t>mR</a:t>
            </a:r>
            <a:r>
              <a:rPr lang="en-US" sz="2500" dirty="0"/>
              <a:t>/h at one meter from the tube. </a:t>
            </a:r>
            <a:endParaRPr lang="tr-TR" sz="2500" dirty="0"/>
          </a:p>
          <a:p>
            <a:pPr>
              <a:buFont typeface="Wingdings" panose="05000000000000000000" pitchFamily="2" charset="2"/>
              <a:buChar char="v"/>
            </a:pPr>
            <a:r>
              <a:rPr lang="en-US" sz="2500" dirty="0"/>
              <a:t>A fan is often used to transfer the heat from the housing to the room air by convection (Fig. 5.1).</a:t>
            </a:r>
            <a:endParaRPr lang="tr-TR" sz="2500" dirty="0"/>
          </a:p>
        </p:txBody>
      </p:sp>
      <p:pic>
        <p:nvPicPr>
          <p:cNvPr id="4" name="Resim 3">
            <a:extLst>
              <a:ext uri="{FF2B5EF4-FFF2-40B4-BE49-F238E27FC236}">
                <a16:creationId xmlns:a16="http://schemas.microsoft.com/office/drawing/2014/main" id="{8273C0FE-F7E6-B5F9-AB9C-1F076BD1605B}"/>
              </a:ext>
            </a:extLst>
          </p:cNvPr>
          <p:cNvPicPr>
            <a:picLocks noChangeAspect="1"/>
          </p:cNvPicPr>
          <p:nvPr/>
        </p:nvPicPr>
        <p:blipFill>
          <a:blip r:embed="rId2"/>
          <a:stretch>
            <a:fillRect/>
          </a:stretch>
        </p:blipFill>
        <p:spPr>
          <a:xfrm>
            <a:off x="7305279" y="294848"/>
            <a:ext cx="4129523" cy="1550886"/>
          </a:xfrm>
          <a:prstGeom prst="rect">
            <a:avLst/>
          </a:prstGeom>
        </p:spPr>
      </p:pic>
    </p:spTree>
    <p:extLst>
      <p:ext uri="{BB962C8B-B14F-4D97-AF65-F5344CB8AC3E}">
        <p14:creationId xmlns:p14="http://schemas.microsoft.com/office/powerpoint/2010/main" val="3840990583"/>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527</TotalTime>
  <Words>4535</Words>
  <Application>Microsoft Office PowerPoint</Application>
  <PresentationFormat>Widescreen</PresentationFormat>
  <Paragraphs>286</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Calibri</vt:lpstr>
      <vt:lpstr>Calibri Light</vt:lpstr>
      <vt:lpstr>Wingdings</vt:lpstr>
      <vt:lpstr>Geçmişe bakış</vt:lpstr>
      <vt:lpstr>X-Ray Tubes</vt:lpstr>
      <vt:lpstr>Objectives</vt:lpstr>
      <vt:lpstr>Key Terms</vt:lpstr>
      <vt:lpstr>Introduction</vt:lpstr>
      <vt:lpstr>Introduction</vt:lpstr>
      <vt:lpstr>X-Ray Tube</vt:lpstr>
      <vt:lpstr>X-Ray Tube</vt:lpstr>
      <vt:lpstr>Tube Housing</vt:lpstr>
      <vt:lpstr>Tube Housing</vt:lpstr>
      <vt:lpstr>PowerPoint Presentation</vt:lpstr>
      <vt:lpstr>Glass Envelope</vt:lpstr>
      <vt:lpstr>Glass Envelope</vt:lpstr>
      <vt:lpstr>Cathode</vt:lpstr>
      <vt:lpstr>Filament</vt:lpstr>
      <vt:lpstr>Filament</vt:lpstr>
      <vt:lpstr>Filament</vt:lpstr>
      <vt:lpstr>Filament</vt:lpstr>
      <vt:lpstr>Filament</vt:lpstr>
      <vt:lpstr>PowerPoint Presentation</vt:lpstr>
      <vt:lpstr>Filament Current</vt:lpstr>
      <vt:lpstr>Focusing Cup</vt:lpstr>
      <vt:lpstr>Focusing Cup</vt:lpstr>
      <vt:lpstr>PowerPoint Presentation</vt:lpstr>
      <vt:lpstr>PowerPoint Presentation</vt:lpstr>
      <vt:lpstr>Anode</vt:lpstr>
      <vt:lpstr>Anode Materials</vt:lpstr>
      <vt:lpstr>Anode Materials</vt:lpstr>
      <vt:lpstr>PowerPoint Presentation</vt:lpstr>
      <vt:lpstr>PowerPoint Presentation</vt:lpstr>
      <vt:lpstr>Rotating Anode</vt:lpstr>
      <vt:lpstr>Rotating Anode</vt:lpstr>
      <vt:lpstr>Rotating Anode</vt:lpstr>
      <vt:lpstr>Rotating Anode</vt:lpstr>
      <vt:lpstr>PowerPoint Presentation</vt:lpstr>
      <vt:lpstr>Target Area</vt:lpstr>
      <vt:lpstr>Target Area</vt:lpstr>
      <vt:lpstr>Target Area</vt:lpstr>
      <vt:lpstr>PowerPoint Presentation</vt:lpstr>
      <vt:lpstr>Line Focus Principle</vt:lpstr>
      <vt:lpstr>Line Focus Principle</vt:lpstr>
      <vt:lpstr>Line Focus Principle</vt:lpstr>
      <vt:lpstr>Line Focus Principle</vt:lpstr>
      <vt:lpstr>Heel Effect</vt:lpstr>
      <vt:lpstr>Heel Effect</vt:lpstr>
      <vt:lpstr>Heel Effect</vt:lpstr>
      <vt:lpstr>Heel Effect</vt:lpstr>
      <vt:lpstr>PowerPoint Presentation</vt:lpstr>
      <vt:lpstr>Off-focus Radiation</vt:lpstr>
      <vt:lpstr>PowerPoint Presentation</vt:lpstr>
      <vt:lpstr>Focal Spot Blooming</vt:lpstr>
      <vt:lpstr>Tube Rating Charts and Cooling Curves</vt:lpstr>
      <vt:lpstr>Radiographic Tube Rating Charts</vt:lpstr>
      <vt:lpstr>Radiographic Tube Rating Charts</vt:lpstr>
      <vt:lpstr>PowerPoint Presentation</vt:lpstr>
      <vt:lpstr>PowerPoint Presentation</vt:lpstr>
      <vt:lpstr>Anode Cooling Curves</vt:lpstr>
      <vt:lpstr>Anode Cooling Curves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Housing Cooling Charts</vt:lpstr>
      <vt:lpstr>Anode Heat Monitors</vt:lpstr>
      <vt:lpstr>PowerPoint Presentation</vt:lpstr>
      <vt:lpstr>Tube Life and Warm-up Procedures</vt:lpstr>
      <vt:lpstr>Tube Life and Warm-up Procedures</vt:lpstr>
      <vt:lpstr>Tube Life and Warm-up Procedures</vt:lpstr>
      <vt:lpstr>Tube Life and Warm-up Procedures</vt:lpstr>
      <vt:lpstr>PowerPoint Presentation</vt:lpstr>
      <vt:lpstr>PowerPoint Presentation</vt:lpstr>
      <vt:lpstr>PowerPoint Presentation</vt:lpstr>
      <vt:lpstr>Chapter Summary</vt:lpstr>
      <vt:lpstr>Chapter Summary</vt:lpstr>
      <vt:lpstr>Chapter Summary</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osman gunay</dc:creator>
  <cp:lastModifiedBy>Doç. Dr. Osman GÜNAY</cp:lastModifiedBy>
  <cp:revision>49</cp:revision>
  <dcterms:created xsi:type="dcterms:W3CDTF">2022-08-10T20:46:56Z</dcterms:created>
  <dcterms:modified xsi:type="dcterms:W3CDTF">2022-10-24T05:55:27Z</dcterms:modified>
</cp:coreProperties>
</file>