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94" r:id="rId6"/>
    <p:sldId id="260" r:id="rId7"/>
    <p:sldId id="295" r:id="rId8"/>
    <p:sldId id="296" r:id="rId9"/>
    <p:sldId id="313" r:id="rId10"/>
    <p:sldId id="261" r:id="rId11"/>
    <p:sldId id="262" r:id="rId12"/>
    <p:sldId id="263" r:id="rId13"/>
    <p:sldId id="264" r:id="rId14"/>
    <p:sldId id="266" r:id="rId15"/>
    <p:sldId id="265" r:id="rId16"/>
    <p:sldId id="297" r:id="rId17"/>
    <p:sldId id="267" r:id="rId18"/>
    <p:sldId id="298" r:id="rId19"/>
    <p:sldId id="299" r:id="rId20"/>
    <p:sldId id="269" r:id="rId21"/>
    <p:sldId id="300" r:id="rId22"/>
    <p:sldId id="270" r:id="rId23"/>
    <p:sldId id="271" r:id="rId24"/>
    <p:sldId id="301" r:id="rId25"/>
    <p:sldId id="302" r:id="rId26"/>
    <p:sldId id="272" r:id="rId27"/>
    <p:sldId id="273" r:id="rId28"/>
    <p:sldId id="303" r:id="rId29"/>
    <p:sldId id="274" r:id="rId30"/>
    <p:sldId id="275" r:id="rId31"/>
    <p:sldId id="304" r:id="rId32"/>
    <p:sldId id="305" r:id="rId33"/>
    <p:sldId id="276" r:id="rId34"/>
    <p:sldId id="277" r:id="rId35"/>
    <p:sldId id="306" r:id="rId36"/>
    <p:sldId id="278" r:id="rId37"/>
    <p:sldId id="307" r:id="rId38"/>
    <p:sldId id="279" r:id="rId39"/>
    <p:sldId id="308" r:id="rId40"/>
    <p:sldId id="280" r:id="rId41"/>
    <p:sldId id="309" r:id="rId42"/>
    <p:sldId id="281" r:id="rId43"/>
    <p:sldId id="310" r:id="rId44"/>
    <p:sldId id="282" r:id="rId45"/>
    <p:sldId id="311" r:id="rId46"/>
    <p:sldId id="312" r:id="rId4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a:t>Asıl başlık stili için tıklatın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0773595C-B588-4831-AF88-0A928C3170E2}" type="datetimeFigureOut">
              <a:rPr lang="tr-TR" smtClean="0"/>
              <a:t>14.11.2022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211852E-BB5D-47D3-83D2-4B82EC67B4C5}"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9136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773595C-B588-4831-AF88-0A928C3170E2}" type="datetimeFigureOut">
              <a:rPr lang="tr-TR" smtClean="0"/>
              <a:t>14.11.2022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211852E-BB5D-47D3-83D2-4B82EC67B4C5}" type="slidenum">
              <a:rPr lang="tr-TR" smtClean="0"/>
              <a:t>‹#›</a:t>
            </a:fld>
            <a:endParaRPr lang="tr-TR"/>
          </a:p>
        </p:txBody>
      </p:sp>
    </p:spTree>
    <p:extLst>
      <p:ext uri="{BB962C8B-B14F-4D97-AF65-F5344CB8AC3E}">
        <p14:creationId xmlns:p14="http://schemas.microsoft.com/office/powerpoint/2010/main" val="2615432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tr-TR"/>
              <a:t>Asıl başlık stili için tıklatın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773595C-B588-4831-AF88-0A928C3170E2}" type="datetimeFigureOut">
              <a:rPr lang="tr-TR" smtClean="0"/>
              <a:t>14.11.2022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211852E-BB5D-47D3-83D2-4B82EC67B4C5}" type="slidenum">
              <a:rPr lang="tr-TR" smtClean="0"/>
              <a:t>‹#›</a:t>
            </a:fld>
            <a:endParaRPr lang="tr-TR"/>
          </a:p>
        </p:txBody>
      </p:sp>
    </p:spTree>
    <p:extLst>
      <p:ext uri="{BB962C8B-B14F-4D97-AF65-F5344CB8AC3E}">
        <p14:creationId xmlns:p14="http://schemas.microsoft.com/office/powerpoint/2010/main" val="2614064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tr-TR"/>
              <a:t>Asıl başlık stili için tıklatın</a:t>
            </a:r>
            <a:endParaRPr lang="en-US" dirty="0"/>
          </a:p>
        </p:txBody>
      </p:sp>
      <p:sp>
        <p:nvSpPr>
          <p:cNvPr id="3" name="Content Placeholder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773595C-B588-4831-AF88-0A928C3170E2}" type="datetimeFigureOut">
              <a:rPr lang="tr-TR" smtClean="0"/>
              <a:t>14.11.2022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211852E-BB5D-47D3-83D2-4B82EC67B4C5}" type="slidenum">
              <a:rPr lang="tr-TR" smtClean="0"/>
              <a:t>‹#›</a:t>
            </a:fld>
            <a:endParaRPr lang="tr-TR"/>
          </a:p>
        </p:txBody>
      </p:sp>
    </p:spTree>
    <p:extLst>
      <p:ext uri="{BB962C8B-B14F-4D97-AF65-F5344CB8AC3E}">
        <p14:creationId xmlns:p14="http://schemas.microsoft.com/office/powerpoint/2010/main" val="3018217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a:t>Asıl başlık stili için tıklatın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0773595C-B588-4831-AF88-0A928C3170E2}" type="datetimeFigureOut">
              <a:rPr lang="tr-TR" smtClean="0"/>
              <a:t>14.11.2022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211852E-BB5D-47D3-83D2-4B82EC67B4C5}"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9143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tr-TR"/>
              <a:t>Asıl başlık stili için tıklatın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0773595C-B588-4831-AF88-0A928C3170E2}" type="datetimeFigureOut">
              <a:rPr lang="tr-TR" smtClean="0"/>
              <a:t>14.11.2022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211852E-BB5D-47D3-83D2-4B82EC67B4C5}" type="slidenum">
              <a:rPr lang="tr-TR" smtClean="0"/>
              <a:t>‹#›</a:t>
            </a:fld>
            <a:endParaRPr lang="tr-TR"/>
          </a:p>
        </p:txBody>
      </p:sp>
    </p:spTree>
    <p:extLst>
      <p:ext uri="{BB962C8B-B14F-4D97-AF65-F5344CB8AC3E}">
        <p14:creationId xmlns:p14="http://schemas.microsoft.com/office/powerpoint/2010/main" val="2040327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tr-TR"/>
              <a:t>Asıl başlık stili için tıklatın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1097280" y="2582334"/>
            <a:ext cx="4937760" cy="3378200"/>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6217920" y="2582334"/>
            <a:ext cx="4937760" cy="3378200"/>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0773595C-B588-4831-AF88-0A928C3170E2}" type="datetimeFigureOut">
              <a:rPr lang="tr-TR" smtClean="0"/>
              <a:t>14.11.2022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211852E-BB5D-47D3-83D2-4B82EC67B4C5}" type="slidenum">
              <a:rPr lang="tr-TR" smtClean="0"/>
              <a:t>‹#›</a:t>
            </a:fld>
            <a:endParaRPr lang="tr-TR"/>
          </a:p>
        </p:txBody>
      </p:sp>
    </p:spTree>
    <p:extLst>
      <p:ext uri="{BB962C8B-B14F-4D97-AF65-F5344CB8AC3E}">
        <p14:creationId xmlns:p14="http://schemas.microsoft.com/office/powerpoint/2010/main" val="3588629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0773595C-B588-4831-AF88-0A928C3170E2}" type="datetimeFigureOut">
              <a:rPr lang="tr-TR" smtClean="0"/>
              <a:t>14.11.2022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211852E-BB5D-47D3-83D2-4B82EC67B4C5}" type="slidenum">
              <a:rPr lang="tr-TR" smtClean="0"/>
              <a:t>‹#›</a:t>
            </a:fld>
            <a:endParaRPr lang="tr-TR"/>
          </a:p>
        </p:txBody>
      </p:sp>
    </p:spTree>
    <p:extLst>
      <p:ext uri="{BB962C8B-B14F-4D97-AF65-F5344CB8AC3E}">
        <p14:creationId xmlns:p14="http://schemas.microsoft.com/office/powerpoint/2010/main" val="2796364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773595C-B588-4831-AF88-0A928C3170E2}" type="datetimeFigureOut">
              <a:rPr lang="tr-TR" smtClean="0"/>
              <a:t>14.11.2022</a:t>
            </a:fld>
            <a:endParaRPr lang="tr-T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tr-TR"/>
          </a:p>
        </p:txBody>
      </p:sp>
      <p:sp>
        <p:nvSpPr>
          <p:cNvPr id="9" name="Slide Number Placeholder 8"/>
          <p:cNvSpPr>
            <a:spLocks noGrp="1"/>
          </p:cNvSpPr>
          <p:nvPr>
            <p:ph type="sldNum" sz="quarter" idx="12"/>
          </p:nvPr>
        </p:nvSpPr>
        <p:spPr/>
        <p:txBody>
          <a:bodyPr/>
          <a:lstStyle/>
          <a:p>
            <a:fld id="{6211852E-BB5D-47D3-83D2-4B82EC67B4C5}" type="slidenum">
              <a:rPr lang="tr-TR" smtClean="0"/>
              <a:t>‹#›</a:t>
            </a:fld>
            <a:endParaRPr lang="tr-TR"/>
          </a:p>
        </p:txBody>
      </p:sp>
    </p:spTree>
    <p:extLst>
      <p:ext uri="{BB962C8B-B14F-4D97-AF65-F5344CB8AC3E}">
        <p14:creationId xmlns:p14="http://schemas.microsoft.com/office/powerpoint/2010/main" val="2595155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tr-TR"/>
              <a:t>Asıl başlık stili için tıklatın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773595C-B588-4831-AF88-0A928C3170E2}" type="datetimeFigureOut">
              <a:rPr lang="tr-TR" smtClean="0"/>
              <a:t>14.11.2022</a:t>
            </a:fld>
            <a:endParaRPr lang="tr-T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tr-T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211852E-BB5D-47D3-83D2-4B82EC67B4C5}" type="slidenum">
              <a:rPr lang="tr-TR" smtClean="0"/>
              <a:t>‹#›</a:t>
            </a:fld>
            <a:endParaRPr lang="tr-TR"/>
          </a:p>
        </p:txBody>
      </p:sp>
    </p:spTree>
    <p:extLst>
      <p:ext uri="{BB962C8B-B14F-4D97-AF65-F5344CB8AC3E}">
        <p14:creationId xmlns:p14="http://schemas.microsoft.com/office/powerpoint/2010/main" val="3132110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0773595C-B588-4831-AF88-0A928C3170E2}" type="datetimeFigureOut">
              <a:rPr lang="tr-TR" smtClean="0"/>
              <a:t>14.11.2022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211852E-BB5D-47D3-83D2-4B82EC67B4C5}" type="slidenum">
              <a:rPr lang="tr-TR" smtClean="0"/>
              <a:t>‹#›</a:t>
            </a:fld>
            <a:endParaRPr lang="tr-TR"/>
          </a:p>
        </p:txBody>
      </p:sp>
    </p:spTree>
    <p:extLst>
      <p:ext uri="{BB962C8B-B14F-4D97-AF65-F5344CB8AC3E}">
        <p14:creationId xmlns:p14="http://schemas.microsoft.com/office/powerpoint/2010/main" val="186400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r-TR"/>
              <a:t>Asıl başlık stili için tıklatın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773595C-B588-4831-AF88-0A928C3170E2}" type="datetimeFigureOut">
              <a:rPr lang="tr-TR" smtClean="0"/>
              <a:t>14.11.2022</a:t>
            </a:fld>
            <a:endParaRPr lang="tr-T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tr-T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211852E-BB5D-47D3-83D2-4B82EC67B4C5}" type="slidenum">
              <a:rPr lang="tr-TR" smtClean="0"/>
              <a:t>‹#›</a:t>
            </a:fld>
            <a:endParaRPr lang="tr-T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7446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a:t>X-Ray </a:t>
            </a:r>
            <a:r>
              <a:rPr lang="tr-TR" dirty="0" err="1"/>
              <a:t>Interactions</a:t>
            </a:r>
            <a:endParaRPr lang="tr-TR" dirty="0"/>
          </a:p>
        </p:txBody>
      </p:sp>
      <p:sp>
        <p:nvSpPr>
          <p:cNvPr id="3" name="Alt Başlık 2"/>
          <p:cNvSpPr>
            <a:spLocks noGrp="1"/>
          </p:cNvSpPr>
          <p:nvPr>
            <p:ph type="subTitle" idx="1"/>
          </p:nvPr>
        </p:nvSpPr>
        <p:spPr/>
        <p:txBody>
          <a:bodyPr/>
          <a:lstStyle/>
          <a:p>
            <a:endParaRPr lang="tr-TR"/>
          </a:p>
        </p:txBody>
      </p:sp>
    </p:spTree>
    <p:extLst>
      <p:ext uri="{BB962C8B-B14F-4D97-AF65-F5344CB8AC3E}">
        <p14:creationId xmlns:p14="http://schemas.microsoft.com/office/powerpoint/2010/main" val="474381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X-Ray </a:t>
            </a:r>
            <a:r>
              <a:rPr lang="tr-TR" dirty="0" err="1"/>
              <a:t>Photon</a:t>
            </a:r>
            <a:r>
              <a:rPr lang="tr-TR" dirty="0"/>
              <a:t> </a:t>
            </a:r>
            <a:r>
              <a:rPr lang="tr-TR" dirty="0" err="1"/>
              <a:t>Energy</a:t>
            </a:r>
            <a:endParaRPr lang="tr-TR" dirty="0"/>
          </a:p>
        </p:txBody>
      </p:sp>
      <p:sp>
        <p:nvSpPr>
          <p:cNvPr id="3" name="İçerik Yer Tutucusu 2"/>
          <p:cNvSpPr>
            <a:spLocks noGrp="1"/>
          </p:cNvSpPr>
          <p:nvPr>
            <p:ph idx="1"/>
          </p:nvPr>
        </p:nvSpPr>
        <p:spPr/>
        <p:txBody>
          <a:bodyPr>
            <a:normAutofit/>
          </a:bodyPr>
          <a:lstStyle/>
          <a:p>
            <a:pPr>
              <a:buFont typeface="Wingdings" panose="05000000000000000000" pitchFamily="2" charset="2"/>
              <a:buChar char="v"/>
            </a:pPr>
            <a:r>
              <a:rPr lang="en-US" sz="2500" dirty="0"/>
              <a:t>Higher x-ray photon energies (shorter wavelengths) have greater penetration and lower attenuation values.</a:t>
            </a:r>
            <a:r>
              <a:rPr lang="tr-TR" sz="2500" dirty="0"/>
              <a:t> </a:t>
            </a:r>
          </a:p>
          <a:p>
            <a:pPr>
              <a:buFont typeface="Wingdings" panose="05000000000000000000" pitchFamily="2" charset="2"/>
              <a:buChar char="v"/>
            </a:pPr>
            <a:r>
              <a:rPr lang="en-US" sz="2500" dirty="0"/>
              <a:t>Changing the x-ray photon energy, the </a:t>
            </a:r>
            <a:r>
              <a:rPr lang="en-US" sz="2500" dirty="0" err="1"/>
              <a:t>keV</a:t>
            </a:r>
            <a:r>
              <a:rPr lang="en-US" sz="2500" dirty="0"/>
              <a:t>, by changing the </a:t>
            </a:r>
            <a:r>
              <a:rPr lang="en-US" sz="2500" dirty="0" err="1"/>
              <a:t>kVp</a:t>
            </a:r>
            <a:r>
              <a:rPr lang="en-US" sz="2500" dirty="0"/>
              <a:t> will alter the penetration of the x-ray beam. </a:t>
            </a:r>
            <a:endParaRPr lang="tr-TR" sz="2500" dirty="0"/>
          </a:p>
          <a:p>
            <a:pPr>
              <a:buFont typeface="Wingdings" panose="05000000000000000000" pitchFamily="2" charset="2"/>
              <a:buChar char="v"/>
            </a:pPr>
            <a:r>
              <a:rPr lang="en-US" sz="2500" dirty="0"/>
              <a:t>Lower energy x-ray photons have higher attenuation and lower penetration values.</a:t>
            </a:r>
            <a:endParaRPr lang="tr-TR" sz="2500" dirty="0"/>
          </a:p>
        </p:txBody>
      </p:sp>
    </p:spTree>
    <p:extLst>
      <p:ext uri="{BB962C8B-B14F-4D97-AF65-F5344CB8AC3E}">
        <p14:creationId xmlns:p14="http://schemas.microsoft.com/office/powerpoint/2010/main" val="3381204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Beam</a:t>
            </a:r>
            <a:r>
              <a:rPr lang="tr-TR" dirty="0"/>
              <a:t> </a:t>
            </a:r>
            <a:r>
              <a:rPr lang="tr-TR" dirty="0" err="1"/>
              <a:t>Quality</a:t>
            </a:r>
            <a:r>
              <a:rPr lang="tr-TR" dirty="0"/>
              <a:t> </a:t>
            </a:r>
            <a:r>
              <a:rPr lang="tr-TR" dirty="0" err="1"/>
              <a:t>and</a:t>
            </a:r>
            <a:r>
              <a:rPr lang="tr-TR" dirty="0"/>
              <a:t> </a:t>
            </a:r>
            <a:r>
              <a:rPr lang="tr-TR" dirty="0" err="1"/>
              <a:t>Quantity</a:t>
            </a:r>
            <a:endParaRPr lang="tr-TR" dirty="0"/>
          </a:p>
        </p:txBody>
      </p:sp>
      <p:sp>
        <p:nvSpPr>
          <p:cNvPr id="3" name="İçerik Yer Tutucusu 2"/>
          <p:cNvSpPr>
            <a:spLocks noGrp="1"/>
          </p:cNvSpPr>
          <p:nvPr>
            <p:ph idx="1"/>
          </p:nvPr>
        </p:nvSpPr>
        <p:spPr/>
        <p:txBody>
          <a:bodyPr>
            <a:normAutofit/>
          </a:bodyPr>
          <a:lstStyle/>
          <a:p>
            <a:pPr>
              <a:buFont typeface="Wingdings" panose="05000000000000000000" pitchFamily="2" charset="2"/>
              <a:buChar char="v"/>
            </a:pPr>
            <a:r>
              <a:rPr lang="en-US" sz="2500" dirty="0"/>
              <a:t>Beam quality describes the penetration of the x-ray beam. </a:t>
            </a:r>
            <a:endParaRPr lang="tr-TR" sz="2500" dirty="0"/>
          </a:p>
          <a:p>
            <a:pPr>
              <a:buFont typeface="Wingdings" panose="05000000000000000000" pitchFamily="2" charset="2"/>
              <a:buChar char="v"/>
            </a:pPr>
            <a:r>
              <a:rPr lang="en-US" sz="2500" dirty="0"/>
              <a:t>Higher </a:t>
            </a:r>
            <a:r>
              <a:rPr lang="en-US" sz="2500" dirty="0" err="1"/>
              <a:t>kVp</a:t>
            </a:r>
            <a:r>
              <a:rPr lang="en-US" sz="2500" dirty="0"/>
              <a:t> x-ray beams have higher penetration meaning they can pass completely through the patient with little or no absorption. </a:t>
            </a:r>
            <a:endParaRPr lang="tr-TR" sz="2500" dirty="0"/>
          </a:p>
          <a:p>
            <a:pPr>
              <a:buFont typeface="Wingdings" panose="05000000000000000000" pitchFamily="2" charset="2"/>
              <a:buChar char="v"/>
            </a:pPr>
            <a:r>
              <a:rPr lang="en-US" sz="2500" dirty="0"/>
              <a:t>Beam quantity describes the amount of x-ray photons in the x-ray beam. </a:t>
            </a:r>
            <a:endParaRPr lang="tr-TR" sz="2500" dirty="0"/>
          </a:p>
          <a:p>
            <a:pPr>
              <a:buFont typeface="Wingdings" panose="05000000000000000000" pitchFamily="2" charset="2"/>
              <a:buChar char="v"/>
            </a:pPr>
            <a:r>
              <a:rPr lang="en-US" sz="2500" dirty="0"/>
              <a:t>Beams with higher beam quantity produce images with less noise. </a:t>
            </a:r>
          </a:p>
          <a:p>
            <a:pPr>
              <a:buFont typeface="Wingdings" panose="05000000000000000000" pitchFamily="2" charset="2"/>
              <a:buChar char="v"/>
            </a:pPr>
            <a:r>
              <a:rPr lang="en-US" sz="2500" dirty="0"/>
              <a:t>The amount of photons in the beam is controlled by the amount of </a:t>
            </a:r>
            <a:r>
              <a:rPr lang="en-US" sz="2500" dirty="0" err="1"/>
              <a:t>mAs</a:t>
            </a:r>
            <a:r>
              <a:rPr lang="en-US" sz="2500" dirty="0"/>
              <a:t> used to make the exposure.</a:t>
            </a:r>
            <a:endParaRPr lang="tr-TR" sz="2500" dirty="0"/>
          </a:p>
        </p:txBody>
      </p:sp>
    </p:spTree>
    <p:extLst>
      <p:ext uri="{BB962C8B-B14F-4D97-AF65-F5344CB8AC3E}">
        <p14:creationId xmlns:p14="http://schemas.microsoft.com/office/powerpoint/2010/main" val="227963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Tissue</a:t>
            </a:r>
            <a:r>
              <a:rPr lang="tr-TR" dirty="0"/>
              <a:t> </a:t>
            </a:r>
            <a:r>
              <a:rPr lang="tr-TR" dirty="0" err="1"/>
              <a:t>Thickness</a:t>
            </a:r>
            <a:endParaRPr lang="tr-TR" dirty="0"/>
          </a:p>
        </p:txBody>
      </p:sp>
      <p:sp>
        <p:nvSpPr>
          <p:cNvPr id="3" name="İçerik Yer Tutucusu 2"/>
          <p:cNvSpPr>
            <a:spLocks noGrp="1"/>
          </p:cNvSpPr>
          <p:nvPr>
            <p:ph idx="1"/>
          </p:nvPr>
        </p:nvSpPr>
        <p:spPr/>
        <p:txBody>
          <a:bodyPr>
            <a:noAutofit/>
          </a:bodyPr>
          <a:lstStyle/>
          <a:p>
            <a:pPr>
              <a:buFont typeface="Wingdings" panose="05000000000000000000" pitchFamily="2" charset="2"/>
              <a:buChar char="v"/>
            </a:pPr>
            <a:r>
              <a:rPr lang="en-US" sz="2500" dirty="0"/>
              <a:t>As the tissue thickness increases, more x-ray photons are attenuated, either by absorption or scattering.</a:t>
            </a:r>
            <a:endParaRPr lang="tr-TR" sz="2500" dirty="0"/>
          </a:p>
          <a:p>
            <a:pPr>
              <a:buFont typeface="Wingdings" panose="05000000000000000000" pitchFamily="2" charset="2"/>
              <a:buChar char="v"/>
            </a:pPr>
            <a:r>
              <a:rPr lang="en-US" sz="2500" dirty="0"/>
              <a:t> More x-ray photons are attenuated by 22 cm of the tissue than by 16 cm of the tissue. </a:t>
            </a:r>
            <a:endParaRPr lang="tr-TR" sz="2500" dirty="0"/>
          </a:p>
          <a:p>
            <a:pPr>
              <a:buFont typeface="Wingdings" panose="05000000000000000000" pitchFamily="2" charset="2"/>
              <a:buChar char="v"/>
            </a:pPr>
            <a:r>
              <a:rPr lang="en-US" sz="2500" dirty="0"/>
              <a:t>Technical exposure factors (</a:t>
            </a:r>
            <a:r>
              <a:rPr lang="en-US" sz="2500" dirty="0" err="1"/>
              <a:t>mAs</a:t>
            </a:r>
            <a:r>
              <a:rPr lang="en-US" sz="2500" dirty="0"/>
              <a:t> and </a:t>
            </a:r>
            <a:r>
              <a:rPr lang="en-US" sz="2500" dirty="0" err="1"/>
              <a:t>kVp</a:t>
            </a:r>
            <a:r>
              <a:rPr lang="en-US" sz="2500" dirty="0"/>
              <a:t>) must be adjusted to compensate for different tissue thicknesses.</a:t>
            </a:r>
            <a:endParaRPr lang="tr-TR" sz="2500" dirty="0"/>
          </a:p>
          <a:p>
            <a:pPr>
              <a:buFont typeface="Wingdings" panose="05000000000000000000" pitchFamily="2" charset="2"/>
              <a:buChar char="v"/>
            </a:pPr>
            <a:r>
              <a:rPr lang="en-US" sz="2500" dirty="0"/>
              <a:t> Modern fixed x-ray units have automatic exposure control circuits designed to adjust the </a:t>
            </a:r>
            <a:r>
              <a:rPr lang="en-US" sz="2500" dirty="0" err="1"/>
              <a:t>mAs</a:t>
            </a:r>
            <a:r>
              <a:rPr lang="en-US" sz="2500" dirty="0"/>
              <a:t> to compensate for different patient thicknesses. </a:t>
            </a:r>
            <a:endParaRPr lang="tr-TR" sz="2500" dirty="0"/>
          </a:p>
          <a:p>
            <a:pPr>
              <a:buFont typeface="Wingdings" panose="05000000000000000000" pitchFamily="2" charset="2"/>
              <a:buChar char="v"/>
            </a:pPr>
            <a:r>
              <a:rPr lang="en-US" sz="2500" dirty="0"/>
              <a:t>Exposure factors used with portable units must be selected by the radiographer.</a:t>
            </a:r>
            <a:endParaRPr lang="tr-TR" sz="2500" dirty="0"/>
          </a:p>
        </p:txBody>
      </p:sp>
    </p:spTree>
    <p:extLst>
      <p:ext uri="{BB962C8B-B14F-4D97-AF65-F5344CB8AC3E}">
        <p14:creationId xmlns:p14="http://schemas.microsoft.com/office/powerpoint/2010/main" val="4065914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Mass</a:t>
            </a:r>
            <a:r>
              <a:rPr lang="tr-TR" dirty="0"/>
              <a:t> </a:t>
            </a:r>
            <a:r>
              <a:rPr lang="tr-TR" dirty="0" err="1"/>
              <a:t>or</a:t>
            </a:r>
            <a:r>
              <a:rPr lang="tr-TR" dirty="0"/>
              <a:t> </a:t>
            </a:r>
            <a:r>
              <a:rPr lang="tr-TR" dirty="0" err="1"/>
              <a:t>Tissue</a:t>
            </a:r>
            <a:r>
              <a:rPr lang="tr-TR" dirty="0"/>
              <a:t> </a:t>
            </a:r>
            <a:r>
              <a:rPr lang="tr-TR" dirty="0" err="1"/>
              <a:t>Density</a:t>
            </a:r>
            <a:endParaRPr lang="tr-TR" dirty="0"/>
          </a:p>
        </p:txBody>
      </p:sp>
      <p:sp>
        <p:nvSpPr>
          <p:cNvPr id="3" name="İçerik Yer Tutucusu 2"/>
          <p:cNvSpPr>
            <a:spLocks noGrp="1"/>
          </p:cNvSpPr>
          <p:nvPr>
            <p:ph idx="1"/>
          </p:nvPr>
        </p:nvSpPr>
        <p:spPr/>
        <p:txBody>
          <a:bodyPr/>
          <a:lstStyle/>
          <a:p>
            <a:pPr>
              <a:buFont typeface="Wingdings" panose="05000000000000000000" pitchFamily="2" charset="2"/>
              <a:buChar char="v"/>
            </a:pPr>
            <a:r>
              <a:rPr lang="en-US" dirty="0"/>
              <a:t>Mass density or subject density refers to how closely packed the atoms are in a tissue.</a:t>
            </a:r>
          </a:p>
          <a:p>
            <a:pPr>
              <a:buFont typeface="Wingdings" panose="05000000000000000000" pitchFamily="2" charset="2"/>
              <a:buChar char="v"/>
            </a:pPr>
            <a:r>
              <a:rPr lang="en-US" dirty="0"/>
              <a:t> Density is measured in grams per cubic centimeter (g/cm</a:t>
            </a:r>
            <a:r>
              <a:rPr lang="en-US" baseline="30000" dirty="0"/>
              <a:t>3</a:t>
            </a:r>
            <a:r>
              <a:rPr lang="en-US" dirty="0"/>
              <a:t> ).</a:t>
            </a:r>
            <a:endParaRPr lang="tr-TR" dirty="0"/>
          </a:p>
          <a:p>
            <a:pPr>
              <a:buFont typeface="Wingdings" panose="05000000000000000000" pitchFamily="2" charset="2"/>
              <a:buChar char="v"/>
            </a:pPr>
            <a:r>
              <a:rPr lang="en-US" dirty="0"/>
              <a:t> X-ray photon attenuation is increased in dense tissue. </a:t>
            </a:r>
            <a:endParaRPr lang="tr-TR" dirty="0"/>
          </a:p>
          <a:p>
            <a:pPr>
              <a:buFont typeface="Wingdings" panose="05000000000000000000" pitchFamily="2" charset="2"/>
              <a:buChar char="v"/>
            </a:pPr>
            <a:r>
              <a:rPr lang="en-US" dirty="0"/>
              <a:t>Air or gas has the lowest density in the body.</a:t>
            </a:r>
            <a:endParaRPr lang="tr-TR" dirty="0"/>
          </a:p>
          <a:p>
            <a:pPr>
              <a:buFont typeface="Wingdings" panose="05000000000000000000" pitchFamily="2" charset="2"/>
              <a:buChar char="v"/>
            </a:pPr>
            <a:r>
              <a:rPr lang="en-US" dirty="0"/>
              <a:t> Muscle is more dense than fat. </a:t>
            </a:r>
            <a:endParaRPr lang="tr-TR" dirty="0"/>
          </a:p>
          <a:p>
            <a:pPr>
              <a:buFont typeface="Wingdings" panose="05000000000000000000" pitchFamily="2" charset="2"/>
              <a:buChar char="v"/>
            </a:pPr>
            <a:r>
              <a:rPr lang="en-US" dirty="0"/>
              <a:t>The attenuation of 1 cm of muscle is &gt;1 cm of fat.</a:t>
            </a:r>
            <a:endParaRPr lang="tr-TR" dirty="0"/>
          </a:p>
          <a:p>
            <a:pPr>
              <a:buFont typeface="Wingdings" panose="05000000000000000000" pitchFamily="2" charset="2"/>
              <a:buChar char="v"/>
            </a:pPr>
            <a:r>
              <a:rPr lang="en-US" dirty="0"/>
              <a:t> Bone is denser than muscle. </a:t>
            </a:r>
            <a:endParaRPr lang="tr-TR" dirty="0"/>
          </a:p>
          <a:p>
            <a:pPr>
              <a:buFont typeface="Wingdings" panose="05000000000000000000" pitchFamily="2" charset="2"/>
              <a:buChar char="v"/>
            </a:pPr>
            <a:r>
              <a:rPr lang="en-US" dirty="0"/>
              <a:t>One centimeter of bone has more attenuation than 1 cm of muscle or fat.</a:t>
            </a:r>
            <a:endParaRPr lang="tr-TR" dirty="0"/>
          </a:p>
        </p:txBody>
      </p:sp>
    </p:spTree>
    <p:extLst>
      <p:ext uri="{BB962C8B-B14F-4D97-AF65-F5344CB8AC3E}">
        <p14:creationId xmlns:p14="http://schemas.microsoft.com/office/powerpoint/2010/main" val="3044238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509451" y="3160432"/>
            <a:ext cx="5760720" cy="1450757"/>
          </a:xfrm>
        </p:spPr>
        <p:txBody>
          <a:bodyPr>
            <a:normAutofit fontScale="90000"/>
          </a:bodyPr>
          <a:lstStyle/>
          <a:p>
            <a:r>
              <a:rPr lang="en-US" dirty="0"/>
              <a:t> Table 7.1 lists the densities of some body tissues and materials important in radiology.</a:t>
            </a:r>
            <a:endParaRPr lang="tr-TR" dirty="0"/>
          </a:p>
        </p:txBody>
      </p:sp>
      <p:pic>
        <p:nvPicPr>
          <p:cNvPr id="4" name="Resim 3"/>
          <p:cNvPicPr>
            <a:picLocks noChangeAspect="1"/>
          </p:cNvPicPr>
          <p:nvPr/>
        </p:nvPicPr>
        <p:blipFill>
          <a:blip r:embed="rId2"/>
          <a:stretch>
            <a:fillRect/>
          </a:stretch>
        </p:blipFill>
        <p:spPr>
          <a:xfrm>
            <a:off x="5689419" y="2023672"/>
            <a:ext cx="5829300" cy="3724275"/>
          </a:xfrm>
          <a:prstGeom prst="rect">
            <a:avLst/>
          </a:prstGeom>
        </p:spPr>
      </p:pic>
    </p:spTree>
    <p:extLst>
      <p:ext uri="{BB962C8B-B14F-4D97-AF65-F5344CB8AC3E}">
        <p14:creationId xmlns:p14="http://schemas.microsoft.com/office/powerpoint/2010/main" val="1449540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Tissue</a:t>
            </a:r>
            <a:r>
              <a:rPr lang="tr-TR" dirty="0"/>
              <a:t> </a:t>
            </a:r>
            <a:r>
              <a:rPr lang="tr-TR" dirty="0" err="1"/>
              <a:t>Material</a:t>
            </a:r>
            <a:endParaRPr lang="tr-TR" dirty="0"/>
          </a:p>
        </p:txBody>
      </p:sp>
      <p:sp>
        <p:nvSpPr>
          <p:cNvPr id="3" name="İçerik Yer Tutucusu 2"/>
          <p:cNvSpPr>
            <a:spLocks noGrp="1"/>
          </p:cNvSpPr>
          <p:nvPr>
            <p:ph idx="1"/>
          </p:nvPr>
        </p:nvSpPr>
        <p:spPr>
          <a:xfrm>
            <a:off x="1097280" y="1845734"/>
            <a:ext cx="5758027" cy="4023360"/>
          </a:xfrm>
        </p:spPr>
        <p:txBody>
          <a:bodyPr>
            <a:normAutofit/>
          </a:bodyPr>
          <a:lstStyle/>
          <a:p>
            <a:pPr>
              <a:buFont typeface="Wingdings" panose="05000000000000000000" pitchFamily="2" charset="2"/>
              <a:buChar char="v"/>
            </a:pPr>
            <a:r>
              <a:rPr lang="en-US" sz="2500" dirty="0"/>
              <a:t>Materials with higher atomic numbers (Z) have higher attenuation values. </a:t>
            </a:r>
            <a:endParaRPr lang="tr-TR" sz="2500" dirty="0"/>
          </a:p>
          <a:p>
            <a:pPr>
              <a:buFont typeface="Wingdings" panose="05000000000000000000" pitchFamily="2" charset="2"/>
              <a:buChar char="v"/>
            </a:pPr>
            <a:r>
              <a:rPr lang="en-US" sz="2500" dirty="0"/>
              <a:t>Table 7.1 presents the atomic number of some tissues and materials common in diagnostic radiology. </a:t>
            </a:r>
            <a:endParaRPr lang="tr-TR" sz="2500" dirty="0"/>
          </a:p>
          <a:p>
            <a:pPr>
              <a:buFont typeface="Wingdings" panose="05000000000000000000" pitchFamily="2" charset="2"/>
              <a:buChar char="v"/>
            </a:pPr>
            <a:r>
              <a:rPr lang="en-US" sz="2500" dirty="0"/>
              <a:t>Air, iodine, and barium are contrast materials</a:t>
            </a:r>
            <a:r>
              <a:rPr lang="tr-TR" sz="2500" dirty="0"/>
              <a:t> o</a:t>
            </a:r>
            <a:r>
              <a:rPr lang="en-US" sz="2500" dirty="0" err="1"/>
              <a:t>ften</a:t>
            </a:r>
            <a:r>
              <a:rPr lang="en-US" sz="2500" dirty="0"/>
              <a:t> introduced into the body to improve image contrast. </a:t>
            </a:r>
            <a:endParaRPr lang="tr-TR" sz="2500" dirty="0"/>
          </a:p>
        </p:txBody>
      </p:sp>
      <p:pic>
        <p:nvPicPr>
          <p:cNvPr id="4" name="Resim 3"/>
          <p:cNvPicPr>
            <a:picLocks noChangeAspect="1"/>
          </p:cNvPicPr>
          <p:nvPr/>
        </p:nvPicPr>
        <p:blipFill>
          <a:blip r:embed="rId2"/>
          <a:stretch>
            <a:fillRect/>
          </a:stretch>
        </p:blipFill>
        <p:spPr>
          <a:xfrm>
            <a:off x="6855307" y="2023673"/>
            <a:ext cx="4663412" cy="2979402"/>
          </a:xfrm>
          <a:prstGeom prst="rect">
            <a:avLst/>
          </a:prstGeom>
        </p:spPr>
      </p:pic>
    </p:spTree>
    <p:extLst>
      <p:ext uri="{BB962C8B-B14F-4D97-AF65-F5344CB8AC3E}">
        <p14:creationId xmlns:p14="http://schemas.microsoft.com/office/powerpoint/2010/main" val="4273887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Tissue</a:t>
            </a:r>
            <a:r>
              <a:rPr lang="tr-TR" dirty="0"/>
              <a:t> </a:t>
            </a:r>
            <a:r>
              <a:rPr lang="tr-TR" dirty="0" err="1"/>
              <a:t>Material</a:t>
            </a:r>
            <a:endParaRPr lang="tr-TR" dirty="0"/>
          </a:p>
        </p:txBody>
      </p:sp>
      <p:sp>
        <p:nvSpPr>
          <p:cNvPr id="3" name="İçerik Yer Tutucusu 2"/>
          <p:cNvSpPr>
            <a:spLocks noGrp="1"/>
          </p:cNvSpPr>
          <p:nvPr>
            <p:ph idx="1"/>
          </p:nvPr>
        </p:nvSpPr>
        <p:spPr>
          <a:xfrm>
            <a:off x="496389" y="1845734"/>
            <a:ext cx="10933611" cy="4023360"/>
          </a:xfrm>
        </p:spPr>
        <p:txBody>
          <a:bodyPr>
            <a:noAutofit/>
          </a:bodyPr>
          <a:lstStyle/>
          <a:p>
            <a:pPr>
              <a:buFont typeface="Wingdings" panose="05000000000000000000" pitchFamily="2" charset="2"/>
              <a:buChar char="v"/>
            </a:pPr>
            <a:r>
              <a:rPr lang="en-US" sz="2300" dirty="0"/>
              <a:t> They are effective because their atomic numbers or their densities are significantly higher from the surrounding body tissues. </a:t>
            </a:r>
            <a:endParaRPr lang="tr-TR" sz="2300" dirty="0"/>
          </a:p>
          <a:p>
            <a:pPr>
              <a:buFont typeface="Wingdings" panose="05000000000000000000" pitchFamily="2" charset="2"/>
              <a:buChar char="v"/>
            </a:pPr>
            <a:r>
              <a:rPr lang="en-US" sz="2300" dirty="0"/>
              <a:t>Substances that are highly attenuating are termed radiopaque and easily absorb x-ray photons. </a:t>
            </a:r>
            <a:endParaRPr lang="tr-TR" sz="2300" dirty="0"/>
          </a:p>
          <a:p>
            <a:pPr>
              <a:buFont typeface="Wingdings" panose="05000000000000000000" pitchFamily="2" charset="2"/>
              <a:buChar char="v"/>
            </a:pPr>
            <a:r>
              <a:rPr lang="en-US" sz="2300" dirty="0"/>
              <a:t>Bone, barium, and iodine are examples of radiopaque substances. </a:t>
            </a:r>
            <a:endParaRPr lang="tr-TR" sz="2300" dirty="0"/>
          </a:p>
          <a:p>
            <a:pPr>
              <a:buFont typeface="Wingdings" panose="05000000000000000000" pitchFamily="2" charset="2"/>
              <a:buChar char="v"/>
            </a:pPr>
            <a:r>
              <a:rPr lang="en-US" sz="2300" dirty="0"/>
              <a:t>Substances having low attenuation values are termed radiolucent. </a:t>
            </a:r>
            <a:endParaRPr lang="tr-TR" sz="2300" dirty="0"/>
          </a:p>
          <a:p>
            <a:pPr>
              <a:buFont typeface="Wingdings" panose="05000000000000000000" pitchFamily="2" charset="2"/>
              <a:buChar char="v"/>
            </a:pPr>
            <a:r>
              <a:rPr lang="en-US" sz="2300" dirty="0"/>
              <a:t>Air, bowel gas, and lung tissue are relatively radiolucent and are easily penetrated by x-ray photons. </a:t>
            </a:r>
            <a:endParaRPr lang="tr-TR" sz="2300" dirty="0"/>
          </a:p>
          <a:p>
            <a:pPr>
              <a:buFont typeface="Wingdings" panose="05000000000000000000" pitchFamily="2" charset="2"/>
              <a:buChar char="v"/>
            </a:pPr>
            <a:r>
              <a:rPr lang="en-US" sz="2300" dirty="0"/>
              <a:t>Lung is a combination of air spaces and tissue and has a density between air and muscle.</a:t>
            </a:r>
            <a:endParaRPr lang="tr-TR" sz="2300" dirty="0"/>
          </a:p>
        </p:txBody>
      </p:sp>
    </p:spTree>
    <p:extLst>
      <p:ext uri="{BB962C8B-B14F-4D97-AF65-F5344CB8AC3E}">
        <p14:creationId xmlns:p14="http://schemas.microsoft.com/office/powerpoint/2010/main" val="3162405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Half-value</a:t>
            </a:r>
            <a:r>
              <a:rPr lang="tr-TR" dirty="0"/>
              <a:t> </a:t>
            </a:r>
            <a:r>
              <a:rPr lang="tr-TR" dirty="0" err="1"/>
              <a:t>Layer</a:t>
            </a:r>
            <a:endParaRPr lang="tr-TR" dirty="0"/>
          </a:p>
        </p:txBody>
      </p:sp>
      <p:sp>
        <p:nvSpPr>
          <p:cNvPr id="3" name="İçerik Yer Tutucusu 2"/>
          <p:cNvSpPr>
            <a:spLocks noGrp="1"/>
          </p:cNvSpPr>
          <p:nvPr>
            <p:ph idx="1"/>
          </p:nvPr>
        </p:nvSpPr>
        <p:spPr/>
        <p:txBody>
          <a:bodyPr>
            <a:normAutofit/>
          </a:bodyPr>
          <a:lstStyle/>
          <a:p>
            <a:pPr>
              <a:buFont typeface="Wingdings" panose="05000000000000000000" pitchFamily="2" charset="2"/>
              <a:buChar char="v"/>
            </a:pPr>
            <a:r>
              <a:rPr lang="en-US" sz="2600" dirty="0"/>
              <a:t>The half-value layer (HVL) is defined as the amount of material required to reduce the x-ray beam intensity to one-half its original value. </a:t>
            </a:r>
            <a:endParaRPr lang="tr-TR" sz="2600" dirty="0"/>
          </a:p>
          <a:p>
            <a:pPr>
              <a:buFont typeface="Wingdings" panose="05000000000000000000" pitchFamily="2" charset="2"/>
              <a:buChar char="v"/>
            </a:pPr>
            <a:r>
              <a:rPr lang="en-US" sz="2600" dirty="0"/>
              <a:t>The HVL is affected by the amount of </a:t>
            </a:r>
            <a:r>
              <a:rPr lang="en-US" sz="2600" dirty="0" err="1"/>
              <a:t>kVp</a:t>
            </a:r>
            <a:r>
              <a:rPr lang="en-US" sz="2600" dirty="0"/>
              <a:t> and filtration in the beam. </a:t>
            </a:r>
            <a:endParaRPr lang="tr-TR" sz="2600" dirty="0"/>
          </a:p>
          <a:p>
            <a:pPr>
              <a:buFont typeface="Wingdings" panose="05000000000000000000" pitchFamily="2" charset="2"/>
              <a:buChar char="v"/>
            </a:pPr>
            <a:r>
              <a:rPr lang="en-US" sz="2600" dirty="0"/>
              <a:t>Twice the thickness of material does not produce twice the attenuation because the average energy of the x-ray beam changes as it passes through the body. </a:t>
            </a:r>
            <a:endParaRPr lang="tr-TR" sz="2600" dirty="0"/>
          </a:p>
        </p:txBody>
      </p:sp>
    </p:spTree>
    <p:extLst>
      <p:ext uri="{BB962C8B-B14F-4D97-AF65-F5344CB8AC3E}">
        <p14:creationId xmlns:p14="http://schemas.microsoft.com/office/powerpoint/2010/main" val="1892658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Half-value</a:t>
            </a:r>
            <a:r>
              <a:rPr lang="tr-TR" dirty="0"/>
              <a:t> </a:t>
            </a:r>
            <a:r>
              <a:rPr lang="tr-TR" dirty="0" err="1"/>
              <a:t>Layer</a:t>
            </a:r>
            <a:endParaRPr lang="tr-TR" dirty="0"/>
          </a:p>
        </p:txBody>
      </p:sp>
      <p:sp>
        <p:nvSpPr>
          <p:cNvPr id="3" name="İçerik Yer Tutucusu 2"/>
          <p:cNvSpPr>
            <a:spLocks noGrp="1"/>
          </p:cNvSpPr>
          <p:nvPr>
            <p:ph idx="1"/>
          </p:nvPr>
        </p:nvSpPr>
        <p:spPr/>
        <p:txBody>
          <a:bodyPr>
            <a:normAutofit/>
          </a:bodyPr>
          <a:lstStyle/>
          <a:p>
            <a:pPr>
              <a:buFont typeface="Wingdings" panose="05000000000000000000" pitchFamily="2" charset="2"/>
              <a:buChar char="v"/>
            </a:pPr>
            <a:r>
              <a:rPr lang="en-US" sz="2600" dirty="0"/>
              <a:t> The lower energy, less penetrating x-ray photons are removed from the beam so the exit beam is more penetrating and has a higher average energy than the entrance beam. </a:t>
            </a:r>
            <a:endParaRPr lang="tr-TR" sz="2600" dirty="0"/>
          </a:p>
          <a:p>
            <a:pPr>
              <a:buFont typeface="Wingdings" panose="05000000000000000000" pitchFamily="2" charset="2"/>
              <a:buChar char="v"/>
            </a:pPr>
            <a:r>
              <a:rPr lang="en-US" sz="2600" dirty="0"/>
              <a:t>This removal of “soft” x-ray photons results in a hardening of the beam, which increases the ability of the x-ray photons to penetrate tissue. </a:t>
            </a:r>
            <a:endParaRPr lang="tr-TR" sz="2600" dirty="0"/>
          </a:p>
        </p:txBody>
      </p:sp>
    </p:spTree>
    <p:extLst>
      <p:ext uri="{BB962C8B-B14F-4D97-AF65-F5344CB8AC3E}">
        <p14:creationId xmlns:p14="http://schemas.microsoft.com/office/powerpoint/2010/main" val="448890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Half-value</a:t>
            </a:r>
            <a:r>
              <a:rPr lang="tr-TR" dirty="0"/>
              <a:t> </a:t>
            </a:r>
            <a:r>
              <a:rPr lang="tr-TR" dirty="0" err="1"/>
              <a:t>Layer</a:t>
            </a:r>
            <a:endParaRPr lang="tr-TR" dirty="0"/>
          </a:p>
        </p:txBody>
      </p:sp>
      <p:sp>
        <p:nvSpPr>
          <p:cNvPr id="3" name="İçerik Yer Tutucusu 2"/>
          <p:cNvSpPr>
            <a:spLocks noGrp="1"/>
          </p:cNvSpPr>
          <p:nvPr>
            <p:ph idx="1"/>
          </p:nvPr>
        </p:nvSpPr>
        <p:spPr>
          <a:xfrm>
            <a:off x="424070" y="1845734"/>
            <a:ext cx="6202017" cy="4382788"/>
          </a:xfrm>
        </p:spPr>
        <p:txBody>
          <a:bodyPr>
            <a:noAutofit/>
          </a:bodyPr>
          <a:lstStyle/>
          <a:p>
            <a:pPr>
              <a:buFont typeface="Wingdings" panose="05000000000000000000" pitchFamily="2" charset="2"/>
              <a:buChar char="v"/>
            </a:pPr>
            <a:r>
              <a:rPr lang="en-US" sz="2400" dirty="0"/>
              <a:t>At diagnostic x-ray energies the HVL of soft tissue is about four centimeters. </a:t>
            </a:r>
          </a:p>
          <a:p>
            <a:pPr>
              <a:buFont typeface="Wingdings" panose="05000000000000000000" pitchFamily="2" charset="2"/>
              <a:buChar char="v"/>
            </a:pPr>
            <a:r>
              <a:rPr lang="en-US" sz="2400" dirty="0"/>
              <a:t>Four centimeters of tissue reduces the x-ray intensity to one-half its original value. </a:t>
            </a:r>
          </a:p>
          <a:p>
            <a:pPr>
              <a:buFont typeface="Wingdings" panose="05000000000000000000" pitchFamily="2" charset="2"/>
              <a:buChar char="v"/>
            </a:pPr>
            <a:r>
              <a:rPr lang="en-US" sz="2400" dirty="0"/>
              <a:t>The HVL describes the x-ray beam quality or penetration of the beam. </a:t>
            </a:r>
          </a:p>
          <a:p>
            <a:pPr>
              <a:buFont typeface="Wingdings" panose="05000000000000000000" pitchFamily="2" charset="2"/>
              <a:buChar char="v"/>
            </a:pPr>
            <a:r>
              <a:rPr lang="en-US" sz="2400" dirty="0"/>
              <a:t>More penetrating x-ray beams have greater HVLs (Fig. 7.3).</a:t>
            </a:r>
            <a:endParaRPr lang="tr-TR" sz="2400" dirty="0"/>
          </a:p>
        </p:txBody>
      </p:sp>
      <p:pic>
        <p:nvPicPr>
          <p:cNvPr id="4" name="Resim 3"/>
          <p:cNvPicPr>
            <a:picLocks noChangeAspect="1"/>
          </p:cNvPicPr>
          <p:nvPr/>
        </p:nvPicPr>
        <p:blipFill>
          <a:blip r:embed="rId2"/>
          <a:stretch>
            <a:fillRect/>
          </a:stretch>
        </p:blipFill>
        <p:spPr>
          <a:xfrm>
            <a:off x="7246100" y="2579665"/>
            <a:ext cx="3909580" cy="2540976"/>
          </a:xfrm>
          <a:prstGeom prst="rect">
            <a:avLst/>
          </a:prstGeom>
        </p:spPr>
      </p:pic>
    </p:spTree>
    <p:extLst>
      <p:ext uri="{BB962C8B-B14F-4D97-AF65-F5344CB8AC3E}">
        <p14:creationId xmlns:p14="http://schemas.microsoft.com/office/powerpoint/2010/main" val="2440842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Objectives</a:t>
            </a:r>
            <a:endParaRPr lang="tr-TR" dirty="0"/>
          </a:p>
        </p:txBody>
      </p:sp>
      <p:sp>
        <p:nvSpPr>
          <p:cNvPr id="3" name="İçerik Yer Tutucusu 2"/>
          <p:cNvSpPr>
            <a:spLocks noGrp="1"/>
          </p:cNvSpPr>
          <p:nvPr>
            <p:ph idx="1"/>
          </p:nvPr>
        </p:nvSpPr>
        <p:spPr/>
        <p:txBody>
          <a:bodyPr>
            <a:normAutofit/>
          </a:bodyPr>
          <a:lstStyle/>
          <a:p>
            <a:r>
              <a:rPr lang="en-US" sz="2400" dirty="0"/>
              <a:t>Upon completion of this lesson, the student will be able to:</a:t>
            </a:r>
            <a:endParaRPr lang="tr-TR" sz="2400" dirty="0"/>
          </a:p>
          <a:p>
            <a:r>
              <a:rPr lang="en-US" sz="2400" dirty="0"/>
              <a:t> 1. Distinguish between absorption, scattering, and transmission of x-ray photons. </a:t>
            </a:r>
            <a:endParaRPr lang="tr-TR" sz="2400" dirty="0"/>
          </a:p>
          <a:p>
            <a:r>
              <a:rPr lang="en-US" sz="2400" dirty="0"/>
              <a:t>2. Identify the factors that affect the amount of attenuation.</a:t>
            </a:r>
            <a:endParaRPr lang="tr-TR" sz="2400" dirty="0"/>
          </a:p>
          <a:p>
            <a:r>
              <a:rPr lang="tr-TR" sz="2400" dirty="0"/>
              <a:t>3</a:t>
            </a:r>
            <a:r>
              <a:rPr lang="en-US" sz="2400" dirty="0"/>
              <a:t>. Define half-value layer. </a:t>
            </a:r>
            <a:endParaRPr lang="tr-TR" sz="2400" dirty="0"/>
          </a:p>
          <a:p>
            <a:r>
              <a:rPr lang="en-US" sz="2400" dirty="0"/>
              <a:t>4. State five ways in which x-rays interact with matter.</a:t>
            </a:r>
            <a:endParaRPr lang="tr-TR" sz="2400" dirty="0"/>
          </a:p>
          <a:p>
            <a:r>
              <a:rPr lang="en-US" sz="2400" dirty="0"/>
              <a:t>5. Describe the two x-ray interactions important in image formation</a:t>
            </a:r>
            <a:endParaRPr lang="tr-TR" sz="2400" dirty="0"/>
          </a:p>
        </p:txBody>
      </p:sp>
    </p:spTree>
    <p:extLst>
      <p:ext uri="{BB962C8B-B14F-4D97-AF65-F5344CB8AC3E}">
        <p14:creationId xmlns:p14="http://schemas.microsoft.com/office/powerpoint/2010/main" val="541587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Types</a:t>
            </a:r>
            <a:r>
              <a:rPr lang="tr-TR" dirty="0"/>
              <a:t> of X-Ray </a:t>
            </a:r>
            <a:r>
              <a:rPr lang="tr-TR" dirty="0" err="1"/>
              <a:t>Interactions</a:t>
            </a:r>
            <a:endParaRPr lang="tr-TR" dirty="0"/>
          </a:p>
        </p:txBody>
      </p:sp>
      <p:sp>
        <p:nvSpPr>
          <p:cNvPr id="3" name="İçerik Yer Tutucusu 2"/>
          <p:cNvSpPr>
            <a:spLocks noGrp="1"/>
          </p:cNvSpPr>
          <p:nvPr>
            <p:ph idx="1"/>
          </p:nvPr>
        </p:nvSpPr>
        <p:spPr/>
        <p:txBody>
          <a:bodyPr/>
          <a:lstStyle/>
          <a:p>
            <a:pPr>
              <a:buFont typeface="Wingdings" panose="05000000000000000000" pitchFamily="2" charset="2"/>
              <a:buChar char="v"/>
            </a:pPr>
            <a:r>
              <a:rPr lang="en-US" dirty="0"/>
              <a:t>The five x-ray interactions possible in tissue are: </a:t>
            </a:r>
            <a:endParaRPr lang="tr-TR" dirty="0"/>
          </a:p>
          <a:p>
            <a:pPr>
              <a:buFont typeface="Wingdings" panose="05000000000000000000" pitchFamily="2" charset="2"/>
              <a:buChar char="v"/>
            </a:pPr>
            <a:r>
              <a:rPr lang="en-US" dirty="0"/>
              <a:t>1. coherent scattering </a:t>
            </a:r>
            <a:endParaRPr lang="tr-TR" dirty="0"/>
          </a:p>
          <a:p>
            <a:pPr>
              <a:buFont typeface="Wingdings" panose="05000000000000000000" pitchFamily="2" charset="2"/>
              <a:buChar char="v"/>
            </a:pPr>
            <a:r>
              <a:rPr lang="en-US" dirty="0"/>
              <a:t>2. photoelectric effect </a:t>
            </a:r>
            <a:endParaRPr lang="tr-TR" dirty="0"/>
          </a:p>
          <a:p>
            <a:pPr>
              <a:buFont typeface="Wingdings" panose="05000000000000000000" pitchFamily="2" charset="2"/>
              <a:buChar char="v"/>
            </a:pPr>
            <a:r>
              <a:rPr lang="en-US" dirty="0"/>
              <a:t>3. Compton scattering </a:t>
            </a:r>
            <a:endParaRPr lang="tr-TR" dirty="0"/>
          </a:p>
          <a:p>
            <a:pPr>
              <a:buFont typeface="Wingdings" panose="05000000000000000000" pitchFamily="2" charset="2"/>
              <a:buChar char="v"/>
            </a:pPr>
            <a:r>
              <a:rPr lang="en-US" dirty="0"/>
              <a:t>4. pair production </a:t>
            </a:r>
            <a:endParaRPr lang="tr-TR" dirty="0"/>
          </a:p>
          <a:p>
            <a:pPr>
              <a:buFont typeface="Wingdings" panose="05000000000000000000" pitchFamily="2" charset="2"/>
              <a:buChar char="v"/>
            </a:pPr>
            <a:r>
              <a:rPr lang="en-US" dirty="0"/>
              <a:t>5. photodisintegration </a:t>
            </a:r>
            <a:endParaRPr lang="tr-TR" dirty="0"/>
          </a:p>
          <a:p>
            <a:pPr>
              <a:buFont typeface="Wingdings" panose="05000000000000000000" pitchFamily="2" charset="2"/>
              <a:buChar char="v"/>
            </a:pPr>
            <a:r>
              <a:rPr lang="en-US" dirty="0"/>
              <a:t>These interactions take place between the x-ray photons and the target atoms in the tissue. </a:t>
            </a:r>
            <a:endParaRPr lang="tr-TR" dirty="0"/>
          </a:p>
          <a:p>
            <a:pPr>
              <a:buFont typeface="Wingdings" panose="05000000000000000000" pitchFamily="2" charset="2"/>
              <a:buChar char="v"/>
            </a:pPr>
            <a:r>
              <a:rPr lang="en-US" dirty="0"/>
              <a:t>Only the photoelectric and Compton interactions are important in diagnostic radiology.</a:t>
            </a:r>
            <a:endParaRPr lang="tr-TR" dirty="0"/>
          </a:p>
        </p:txBody>
      </p:sp>
    </p:spTree>
    <p:extLst>
      <p:ext uri="{BB962C8B-B14F-4D97-AF65-F5344CB8AC3E}">
        <p14:creationId xmlns:p14="http://schemas.microsoft.com/office/powerpoint/2010/main" val="66687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Coherent</a:t>
            </a:r>
            <a:r>
              <a:rPr lang="tr-TR" dirty="0"/>
              <a:t> </a:t>
            </a:r>
            <a:r>
              <a:rPr lang="tr-TR" dirty="0" err="1"/>
              <a:t>Scattering</a:t>
            </a:r>
            <a:endParaRPr lang="tr-TR" dirty="0"/>
          </a:p>
        </p:txBody>
      </p:sp>
      <p:sp>
        <p:nvSpPr>
          <p:cNvPr id="3" name="İçerik Yer Tutucusu 2"/>
          <p:cNvSpPr>
            <a:spLocks noGrp="1"/>
          </p:cNvSpPr>
          <p:nvPr>
            <p:ph idx="1"/>
          </p:nvPr>
        </p:nvSpPr>
        <p:spPr>
          <a:xfrm>
            <a:off x="389436" y="1934740"/>
            <a:ext cx="5564779" cy="4023360"/>
          </a:xfrm>
        </p:spPr>
        <p:txBody>
          <a:bodyPr>
            <a:noAutofit/>
          </a:bodyPr>
          <a:lstStyle/>
          <a:p>
            <a:pPr>
              <a:buFont typeface="Wingdings" panose="05000000000000000000" pitchFamily="2" charset="2"/>
              <a:buChar char="v"/>
            </a:pPr>
            <a:r>
              <a:rPr lang="en-US" sz="2500" dirty="0"/>
              <a:t>Coherent scattering, also called classical scattering, occurs when the incident photon interacts with electrons in an atom causing the electrons to become excited and vibrate. </a:t>
            </a:r>
            <a:endParaRPr lang="tr-TR" sz="2500" dirty="0"/>
          </a:p>
          <a:p>
            <a:pPr>
              <a:buFont typeface="Wingdings" panose="05000000000000000000" pitchFamily="2" charset="2"/>
              <a:buChar char="v"/>
            </a:pPr>
            <a:r>
              <a:rPr lang="en-US" sz="2500" dirty="0"/>
              <a:t>The excited atom immediately releases the excess energy as a scattered x-ray photon with the same wavelength as the incident photon. </a:t>
            </a:r>
            <a:endParaRPr lang="tr-TR" sz="2500" dirty="0"/>
          </a:p>
        </p:txBody>
      </p:sp>
      <p:pic>
        <p:nvPicPr>
          <p:cNvPr id="4" name="Resim 3"/>
          <p:cNvPicPr>
            <a:picLocks noChangeAspect="1"/>
          </p:cNvPicPr>
          <p:nvPr/>
        </p:nvPicPr>
        <p:blipFill>
          <a:blip r:embed="rId2"/>
          <a:stretch>
            <a:fillRect/>
          </a:stretch>
        </p:blipFill>
        <p:spPr>
          <a:xfrm>
            <a:off x="5954214" y="1011981"/>
            <a:ext cx="5848350" cy="5143500"/>
          </a:xfrm>
          <a:prstGeom prst="rect">
            <a:avLst/>
          </a:prstGeom>
        </p:spPr>
      </p:pic>
    </p:spTree>
    <p:extLst>
      <p:ext uri="{BB962C8B-B14F-4D97-AF65-F5344CB8AC3E}">
        <p14:creationId xmlns:p14="http://schemas.microsoft.com/office/powerpoint/2010/main" val="506856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Coherent</a:t>
            </a:r>
            <a:r>
              <a:rPr lang="tr-TR" dirty="0"/>
              <a:t> </a:t>
            </a:r>
            <a:r>
              <a:rPr lang="tr-TR" dirty="0" err="1"/>
              <a:t>Scattering</a:t>
            </a:r>
            <a:endParaRPr lang="tr-TR" dirty="0"/>
          </a:p>
        </p:txBody>
      </p:sp>
      <p:sp>
        <p:nvSpPr>
          <p:cNvPr id="3" name="İçerik Yer Tutucusu 2"/>
          <p:cNvSpPr>
            <a:spLocks noGrp="1"/>
          </p:cNvSpPr>
          <p:nvPr>
            <p:ph idx="1"/>
          </p:nvPr>
        </p:nvSpPr>
        <p:spPr>
          <a:xfrm>
            <a:off x="483326" y="1845734"/>
            <a:ext cx="5860324" cy="4023360"/>
          </a:xfrm>
        </p:spPr>
        <p:txBody>
          <a:bodyPr>
            <a:noAutofit/>
          </a:bodyPr>
          <a:lstStyle/>
          <a:p>
            <a:pPr>
              <a:buFont typeface="Wingdings" panose="05000000000000000000" pitchFamily="2" charset="2"/>
              <a:buChar char="v"/>
            </a:pPr>
            <a:r>
              <a:rPr lang="en-US" sz="2500" dirty="0"/>
              <a:t>As seen in Figure 7.4, coherent scattering produces a change in x-ray photon direction with no change in energy. </a:t>
            </a:r>
            <a:endParaRPr lang="tr-TR" sz="2500" dirty="0"/>
          </a:p>
          <a:p>
            <a:pPr>
              <a:buFont typeface="Wingdings" panose="05000000000000000000" pitchFamily="2" charset="2"/>
              <a:buChar char="v"/>
            </a:pPr>
            <a:r>
              <a:rPr lang="en-US" sz="2500" dirty="0"/>
              <a:t>It occurs primarily at energies below 10 </a:t>
            </a:r>
            <a:r>
              <a:rPr lang="en-US" sz="2500" dirty="0" err="1"/>
              <a:t>keV</a:t>
            </a:r>
            <a:r>
              <a:rPr lang="en-US" sz="2500" dirty="0"/>
              <a:t> and is not important in diagnostic radiology. </a:t>
            </a:r>
            <a:endParaRPr lang="tr-TR" sz="2500" dirty="0"/>
          </a:p>
          <a:p>
            <a:pPr>
              <a:buFont typeface="Wingdings" panose="05000000000000000000" pitchFamily="2" charset="2"/>
              <a:buChar char="v"/>
            </a:pPr>
            <a:r>
              <a:rPr lang="en-US" sz="2500" dirty="0"/>
              <a:t>The</a:t>
            </a:r>
            <a:r>
              <a:rPr lang="tr-TR" sz="2500" dirty="0"/>
              <a:t> </a:t>
            </a:r>
            <a:r>
              <a:rPr lang="en-US" sz="2500" dirty="0"/>
              <a:t>other interactions transfer some energy from the incident photons to tissue and do produce ionization.</a:t>
            </a:r>
            <a:endParaRPr lang="tr-TR" sz="2500" dirty="0"/>
          </a:p>
        </p:txBody>
      </p:sp>
      <p:pic>
        <p:nvPicPr>
          <p:cNvPr id="4" name="Resim 3"/>
          <p:cNvPicPr>
            <a:picLocks noChangeAspect="1"/>
          </p:cNvPicPr>
          <p:nvPr/>
        </p:nvPicPr>
        <p:blipFill>
          <a:blip r:embed="rId2"/>
          <a:stretch>
            <a:fillRect/>
          </a:stretch>
        </p:blipFill>
        <p:spPr>
          <a:xfrm>
            <a:off x="6343650" y="622118"/>
            <a:ext cx="5848350" cy="5143500"/>
          </a:xfrm>
          <a:prstGeom prst="rect">
            <a:avLst/>
          </a:prstGeom>
        </p:spPr>
      </p:pic>
    </p:spTree>
    <p:extLst>
      <p:ext uri="{BB962C8B-B14F-4D97-AF65-F5344CB8AC3E}">
        <p14:creationId xmlns:p14="http://schemas.microsoft.com/office/powerpoint/2010/main" val="2499694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The</a:t>
            </a:r>
            <a:r>
              <a:rPr lang="tr-TR" dirty="0"/>
              <a:t> </a:t>
            </a:r>
            <a:r>
              <a:rPr lang="tr-TR" dirty="0" err="1"/>
              <a:t>Photoelectric</a:t>
            </a:r>
            <a:r>
              <a:rPr lang="tr-TR" dirty="0"/>
              <a:t> </a:t>
            </a:r>
            <a:r>
              <a:rPr lang="tr-TR" dirty="0" err="1"/>
              <a:t>Effect</a:t>
            </a:r>
            <a:endParaRPr lang="tr-TR" dirty="0"/>
          </a:p>
        </p:txBody>
      </p:sp>
      <p:sp>
        <p:nvSpPr>
          <p:cNvPr id="3" name="İçerik Yer Tutucusu 2"/>
          <p:cNvSpPr>
            <a:spLocks noGrp="1"/>
          </p:cNvSpPr>
          <p:nvPr>
            <p:ph idx="1"/>
          </p:nvPr>
        </p:nvSpPr>
        <p:spPr/>
        <p:txBody>
          <a:bodyPr>
            <a:normAutofit/>
          </a:bodyPr>
          <a:lstStyle/>
          <a:p>
            <a:pPr>
              <a:buFont typeface="Wingdings" panose="05000000000000000000" pitchFamily="2" charset="2"/>
              <a:buChar char="v"/>
            </a:pPr>
            <a:r>
              <a:rPr lang="tr-TR" sz="2500" dirty="0"/>
              <a:t>I</a:t>
            </a:r>
            <a:r>
              <a:rPr lang="en-US" sz="2500" dirty="0"/>
              <a:t>n a photoelectric effect or interaction, the incident photon is completely absorbed by the atom. </a:t>
            </a:r>
            <a:endParaRPr lang="tr-TR" sz="2500" dirty="0"/>
          </a:p>
          <a:p>
            <a:pPr>
              <a:buFont typeface="Wingdings" panose="05000000000000000000" pitchFamily="2" charset="2"/>
              <a:buChar char="v"/>
            </a:pPr>
            <a:r>
              <a:rPr lang="en-US" sz="2500" dirty="0"/>
              <a:t>The photon energy is totally transferred to an inner-shell electron. </a:t>
            </a:r>
            <a:endParaRPr lang="tr-TR" sz="2500" dirty="0"/>
          </a:p>
          <a:p>
            <a:pPr>
              <a:buFont typeface="Wingdings" panose="05000000000000000000" pitchFamily="2" charset="2"/>
              <a:buChar char="v"/>
            </a:pPr>
            <a:r>
              <a:rPr lang="en-US" sz="2500" dirty="0"/>
              <a:t>The atom is ionized when this electron is ejected from the atom. </a:t>
            </a:r>
            <a:endParaRPr lang="tr-TR" sz="2500" dirty="0"/>
          </a:p>
          <a:p>
            <a:pPr>
              <a:buFont typeface="Wingdings" panose="05000000000000000000" pitchFamily="2" charset="2"/>
              <a:buChar char="v"/>
            </a:pPr>
            <a:r>
              <a:rPr lang="en-US" sz="2500" dirty="0"/>
              <a:t>The ejected electron is called a photoelectron.</a:t>
            </a:r>
            <a:endParaRPr lang="tr-TR" sz="2500" dirty="0"/>
          </a:p>
        </p:txBody>
      </p:sp>
    </p:spTree>
    <p:extLst>
      <p:ext uri="{BB962C8B-B14F-4D97-AF65-F5344CB8AC3E}">
        <p14:creationId xmlns:p14="http://schemas.microsoft.com/office/powerpoint/2010/main" val="13188958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The</a:t>
            </a:r>
            <a:r>
              <a:rPr lang="tr-TR" dirty="0"/>
              <a:t> </a:t>
            </a:r>
            <a:r>
              <a:rPr lang="tr-TR" dirty="0" err="1"/>
              <a:t>Photoelectric</a:t>
            </a:r>
            <a:r>
              <a:rPr lang="tr-TR" dirty="0"/>
              <a:t> </a:t>
            </a:r>
            <a:r>
              <a:rPr lang="tr-TR" dirty="0" err="1"/>
              <a:t>Effect</a:t>
            </a:r>
            <a:endParaRPr lang="tr-TR" dirty="0"/>
          </a:p>
        </p:txBody>
      </p:sp>
      <p:sp>
        <p:nvSpPr>
          <p:cNvPr id="3" name="İçerik Yer Tutucusu 2"/>
          <p:cNvSpPr>
            <a:spLocks noGrp="1"/>
          </p:cNvSpPr>
          <p:nvPr>
            <p:ph idx="1"/>
          </p:nvPr>
        </p:nvSpPr>
        <p:spPr/>
        <p:txBody>
          <a:bodyPr>
            <a:normAutofit/>
          </a:bodyPr>
          <a:lstStyle/>
          <a:p>
            <a:pPr>
              <a:buFont typeface="Wingdings" panose="05000000000000000000" pitchFamily="2" charset="2"/>
              <a:buChar char="v"/>
            </a:pPr>
            <a:r>
              <a:rPr lang="en-US" sz="2500" dirty="0"/>
              <a:t>The photoelectron has kinetic energy which is equal to the difference between the incident photon and the binding energy of the inner-shell electron. </a:t>
            </a:r>
            <a:endParaRPr lang="tr-TR" sz="2500" dirty="0"/>
          </a:p>
          <a:p>
            <a:pPr>
              <a:buFont typeface="Wingdings" panose="05000000000000000000" pitchFamily="2" charset="2"/>
              <a:buChar char="v"/>
            </a:pPr>
            <a:r>
              <a:rPr lang="en-US" sz="2500" dirty="0"/>
              <a:t>This is shown mathematically in the equation: </a:t>
            </a:r>
          </a:p>
          <a:p>
            <a:pPr>
              <a:buFont typeface="Wingdings" panose="05000000000000000000" pitchFamily="2" charset="2"/>
              <a:buChar char="v"/>
            </a:pPr>
            <a:endParaRPr lang="en-US" sz="2500" dirty="0"/>
          </a:p>
          <a:p>
            <a:pPr>
              <a:buFont typeface="Wingdings" panose="05000000000000000000" pitchFamily="2" charset="2"/>
              <a:buChar char="v"/>
            </a:pPr>
            <a:endParaRPr lang="en-US" sz="2500" dirty="0"/>
          </a:p>
          <a:p>
            <a:pPr>
              <a:buFont typeface="Wingdings" panose="05000000000000000000" pitchFamily="2" charset="2"/>
              <a:buChar char="v"/>
            </a:pPr>
            <a:r>
              <a:rPr lang="en-US" sz="2500" dirty="0"/>
              <a:t>where, </a:t>
            </a:r>
            <a:r>
              <a:rPr lang="en-US" sz="2500" dirty="0" err="1"/>
              <a:t>Ei</a:t>
            </a:r>
            <a:r>
              <a:rPr lang="en-US" sz="2500" dirty="0"/>
              <a:t> is the energy of the incident photon, Eb is the binding energy of the electron, and Eke is the kinetic energy of the photoelectron. </a:t>
            </a:r>
            <a:endParaRPr lang="tr-TR" sz="2500" dirty="0"/>
          </a:p>
        </p:txBody>
      </p:sp>
      <p:pic>
        <p:nvPicPr>
          <p:cNvPr id="5" name="Picture 4">
            <a:extLst>
              <a:ext uri="{FF2B5EF4-FFF2-40B4-BE49-F238E27FC236}">
                <a16:creationId xmlns:a16="http://schemas.microsoft.com/office/drawing/2014/main" id="{2DB4BAF8-AE76-142D-BDAE-B30F74009CD2}"/>
              </a:ext>
            </a:extLst>
          </p:cNvPr>
          <p:cNvPicPr>
            <a:picLocks noChangeAspect="1"/>
          </p:cNvPicPr>
          <p:nvPr/>
        </p:nvPicPr>
        <p:blipFill>
          <a:blip r:embed="rId2"/>
          <a:stretch>
            <a:fillRect/>
          </a:stretch>
        </p:blipFill>
        <p:spPr>
          <a:xfrm>
            <a:off x="3780181" y="3588026"/>
            <a:ext cx="2856937" cy="853113"/>
          </a:xfrm>
          <a:prstGeom prst="rect">
            <a:avLst/>
          </a:prstGeom>
        </p:spPr>
      </p:pic>
    </p:spTree>
    <p:extLst>
      <p:ext uri="{BB962C8B-B14F-4D97-AF65-F5344CB8AC3E}">
        <p14:creationId xmlns:p14="http://schemas.microsoft.com/office/powerpoint/2010/main" val="5605247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The</a:t>
            </a:r>
            <a:r>
              <a:rPr lang="tr-TR" dirty="0"/>
              <a:t> </a:t>
            </a:r>
            <a:r>
              <a:rPr lang="tr-TR" dirty="0" err="1"/>
              <a:t>Photoelectric</a:t>
            </a:r>
            <a:r>
              <a:rPr lang="tr-TR" dirty="0"/>
              <a:t> </a:t>
            </a:r>
            <a:r>
              <a:rPr lang="tr-TR" dirty="0" err="1"/>
              <a:t>Effect</a:t>
            </a:r>
            <a:endParaRPr lang="tr-TR" dirty="0"/>
          </a:p>
        </p:txBody>
      </p:sp>
      <p:sp>
        <p:nvSpPr>
          <p:cNvPr id="3" name="İçerik Yer Tutucusu 2"/>
          <p:cNvSpPr>
            <a:spLocks noGrp="1"/>
          </p:cNvSpPr>
          <p:nvPr>
            <p:ph idx="1"/>
          </p:nvPr>
        </p:nvSpPr>
        <p:spPr/>
        <p:txBody>
          <a:bodyPr>
            <a:normAutofit/>
          </a:bodyPr>
          <a:lstStyle/>
          <a:p>
            <a:pPr>
              <a:buFont typeface="Wingdings" panose="05000000000000000000" pitchFamily="2" charset="2"/>
              <a:buChar char="v"/>
            </a:pPr>
            <a:r>
              <a:rPr lang="en-US" sz="2500" dirty="0"/>
              <a:t>For the interaction to occur, the incident photon needs an energy that is slightly greater than the binding energy of the electron. </a:t>
            </a:r>
            <a:endParaRPr lang="tr-TR" sz="2500" dirty="0"/>
          </a:p>
          <a:p>
            <a:pPr>
              <a:buFont typeface="Wingdings" panose="05000000000000000000" pitchFamily="2" charset="2"/>
              <a:buChar char="v"/>
            </a:pPr>
            <a:r>
              <a:rPr lang="en-US" sz="2500" dirty="0"/>
              <a:t>Most of the atoms in tissue are very low atomic number elements and have</a:t>
            </a:r>
            <a:r>
              <a:rPr lang="tr-TR" sz="2500" dirty="0"/>
              <a:t> </a:t>
            </a:r>
            <a:r>
              <a:rPr lang="en-US" sz="2500" dirty="0"/>
              <a:t>very low K-shell binding energies. </a:t>
            </a:r>
            <a:endParaRPr lang="tr-TR" sz="2500" dirty="0"/>
          </a:p>
          <a:p>
            <a:pPr>
              <a:buFont typeface="Wingdings" panose="05000000000000000000" pitchFamily="2" charset="2"/>
              <a:buChar char="v"/>
            </a:pPr>
            <a:r>
              <a:rPr lang="en-US" sz="2500" dirty="0"/>
              <a:t>The photoelectron is made up of matter and travels </a:t>
            </a:r>
            <a:endParaRPr lang="tr-TR" sz="2500" dirty="0"/>
          </a:p>
        </p:txBody>
      </p:sp>
    </p:spTree>
    <p:extLst>
      <p:ext uri="{BB962C8B-B14F-4D97-AF65-F5344CB8AC3E}">
        <p14:creationId xmlns:p14="http://schemas.microsoft.com/office/powerpoint/2010/main" val="1849978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722960" y="979336"/>
            <a:ext cx="10746080" cy="4621319"/>
          </a:xfrm>
          <a:prstGeom prst="rect">
            <a:avLst/>
          </a:prstGeom>
        </p:spPr>
      </p:pic>
    </p:spTree>
    <p:extLst>
      <p:ext uri="{BB962C8B-B14F-4D97-AF65-F5344CB8AC3E}">
        <p14:creationId xmlns:p14="http://schemas.microsoft.com/office/powerpoint/2010/main" val="20771239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Variation of the Photoelectric Effect with Atomic Number</a:t>
            </a:r>
            <a:endParaRPr lang="tr-TR" dirty="0"/>
          </a:p>
        </p:txBody>
      </p:sp>
      <p:sp>
        <p:nvSpPr>
          <p:cNvPr id="3" name="İçerik Yer Tutucusu 2"/>
          <p:cNvSpPr>
            <a:spLocks noGrp="1"/>
          </p:cNvSpPr>
          <p:nvPr>
            <p:ph idx="1"/>
          </p:nvPr>
        </p:nvSpPr>
        <p:spPr>
          <a:xfrm>
            <a:off x="808384" y="1845734"/>
            <a:ext cx="6533320" cy="4023360"/>
          </a:xfrm>
        </p:spPr>
        <p:txBody>
          <a:bodyPr>
            <a:normAutofit/>
          </a:bodyPr>
          <a:lstStyle/>
          <a:p>
            <a:pPr lvl="1"/>
            <a:r>
              <a:rPr lang="en-US" sz="2600" dirty="0"/>
              <a:t>The photoelectric effect increases with increasing atomic number (Z). </a:t>
            </a:r>
          </a:p>
          <a:p>
            <a:pPr lvl="1"/>
            <a:r>
              <a:rPr lang="en-US" sz="2600" dirty="0"/>
              <a:t>Atoms with higher atomic numbers absorb more x-ray photons. </a:t>
            </a:r>
          </a:p>
          <a:p>
            <a:pPr lvl="1"/>
            <a:r>
              <a:rPr lang="en-US" sz="2600" dirty="0"/>
              <a:t>Bone absorbs more photons than muscle</a:t>
            </a:r>
          </a:p>
          <a:p>
            <a:pPr lvl="2"/>
            <a:r>
              <a:rPr lang="en-US" sz="2200" dirty="0"/>
              <a:t>because bone has a higher atomic number than muscle. </a:t>
            </a:r>
          </a:p>
          <a:p>
            <a:pPr lvl="1"/>
            <a:r>
              <a:rPr lang="en-US" sz="2600" dirty="0"/>
              <a:t>The attenuation of bone is four times greater than the attenuation of muscle at an x-ray energy of 40 keV (Fig. 7.6).</a:t>
            </a:r>
            <a:endParaRPr lang="tr-TR" sz="2600" dirty="0"/>
          </a:p>
        </p:txBody>
      </p:sp>
      <p:pic>
        <p:nvPicPr>
          <p:cNvPr id="4" name="Resim 3"/>
          <p:cNvPicPr>
            <a:picLocks noChangeAspect="1"/>
          </p:cNvPicPr>
          <p:nvPr/>
        </p:nvPicPr>
        <p:blipFill>
          <a:blip r:embed="rId2"/>
          <a:stretch>
            <a:fillRect/>
          </a:stretch>
        </p:blipFill>
        <p:spPr>
          <a:xfrm>
            <a:off x="7832035" y="-53803"/>
            <a:ext cx="4014294" cy="6400569"/>
          </a:xfrm>
          <a:prstGeom prst="rect">
            <a:avLst/>
          </a:prstGeom>
        </p:spPr>
      </p:pic>
    </p:spTree>
    <p:extLst>
      <p:ext uri="{BB962C8B-B14F-4D97-AF65-F5344CB8AC3E}">
        <p14:creationId xmlns:p14="http://schemas.microsoft.com/office/powerpoint/2010/main" val="36603660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Variation of the Photoelectric Effect with Atomic Number</a:t>
            </a:r>
            <a:endParaRPr lang="tr-TR" dirty="0"/>
          </a:p>
        </p:txBody>
      </p:sp>
      <p:sp>
        <p:nvSpPr>
          <p:cNvPr id="3" name="İçerik Yer Tutucusu 2"/>
          <p:cNvSpPr>
            <a:spLocks noGrp="1"/>
          </p:cNvSpPr>
          <p:nvPr>
            <p:ph idx="1"/>
          </p:nvPr>
        </p:nvSpPr>
        <p:spPr>
          <a:xfrm>
            <a:off x="1097280" y="1845734"/>
            <a:ext cx="6721503" cy="4023360"/>
          </a:xfrm>
        </p:spPr>
        <p:txBody>
          <a:bodyPr>
            <a:normAutofit/>
          </a:bodyPr>
          <a:lstStyle/>
          <a:p>
            <a:pPr lvl="1"/>
            <a:r>
              <a:rPr lang="en-US" sz="2600" dirty="0"/>
              <a:t>Barium and iodine are used as contrast agents because of their high atomic numbers. </a:t>
            </a:r>
          </a:p>
          <a:p>
            <a:pPr lvl="1"/>
            <a:r>
              <a:rPr lang="en-US" sz="2600" dirty="0"/>
              <a:t>This results in an increased photoelectric effect. </a:t>
            </a:r>
          </a:p>
          <a:p>
            <a:pPr lvl="1"/>
            <a:r>
              <a:rPr lang="en-US" sz="2600" dirty="0"/>
              <a:t>Structures containing these radiopaque</a:t>
            </a:r>
            <a:r>
              <a:rPr lang="tr-TR" sz="2600" dirty="0"/>
              <a:t> </a:t>
            </a:r>
            <a:r>
              <a:rPr lang="en-US" sz="2600" dirty="0"/>
              <a:t>contrast agents appear lighter or brighter on conventional radiographic images.</a:t>
            </a:r>
            <a:endParaRPr lang="tr-TR" sz="2600" dirty="0"/>
          </a:p>
        </p:txBody>
      </p:sp>
      <p:pic>
        <p:nvPicPr>
          <p:cNvPr id="4" name="Resim 3"/>
          <p:cNvPicPr>
            <a:picLocks noChangeAspect="1"/>
          </p:cNvPicPr>
          <p:nvPr/>
        </p:nvPicPr>
        <p:blipFill>
          <a:blip r:embed="rId2"/>
          <a:stretch>
            <a:fillRect/>
          </a:stretch>
        </p:blipFill>
        <p:spPr>
          <a:xfrm>
            <a:off x="8432074" y="1011981"/>
            <a:ext cx="3429000" cy="5467350"/>
          </a:xfrm>
          <a:prstGeom prst="rect">
            <a:avLst/>
          </a:prstGeom>
        </p:spPr>
      </p:pic>
    </p:spTree>
    <p:extLst>
      <p:ext uri="{BB962C8B-B14F-4D97-AF65-F5344CB8AC3E}">
        <p14:creationId xmlns:p14="http://schemas.microsoft.com/office/powerpoint/2010/main" val="15621333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Variation of Photoelectric Effect with X-Ray Energy</a:t>
            </a:r>
            <a:endParaRPr lang="tr-TR" dirty="0"/>
          </a:p>
        </p:txBody>
      </p:sp>
      <p:sp>
        <p:nvSpPr>
          <p:cNvPr id="3" name="İçerik Yer Tutucusu 2"/>
          <p:cNvSpPr>
            <a:spLocks noGrp="1"/>
          </p:cNvSpPr>
          <p:nvPr>
            <p:ph idx="1"/>
          </p:nvPr>
        </p:nvSpPr>
        <p:spPr>
          <a:xfrm>
            <a:off x="1097280" y="1845734"/>
            <a:ext cx="6509468" cy="4023360"/>
          </a:xfrm>
        </p:spPr>
        <p:txBody>
          <a:bodyPr>
            <a:normAutofit/>
          </a:bodyPr>
          <a:lstStyle/>
          <a:p>
            <a:pPr lvl="1"/>
            <a:r>
              <a:rPr lang="en-US" sz="2600" dirty="0"/>
              <a:t>The photoelectric effect decreases as the x-ray energy increases. </a:t>
            </a:r>
          </a:p>
          <a:p>
            <a:pPr lvl="1"/>
            <a:r>
              <a:rPr lang="en-US" sz="2600" dirty="0"/>
              <a:t>Figure 7.</a:t>
            </a:r>
            <a:r>
              <a:rPr lang="tr-TR" sz="2600" dirty="0"/>
              <a:t>6</a:t>
            </a:r>
            <a:r>
              <a:rPr lang="en-US" sz="2600" dirty="0"/>
              <a:t> shows the photoelectric effect in bone and muscle as a function of energy. </a:t>
            </a:r>
          </a:p>
          <a:p>
            <a:pPr lvl="1"/>
            <a:r>
              <a:rPr lang="en-US" sz="2600" dirty="0"/>
              <a:t>At higher </a:t>
            </a:r>
            <a:r>
              <a:rPr lang="en-US" sz="2600" dirty="0" err="1"/>
              <a:t>kVp</a:t>
            </a:r>
            <a:r>
              <a:rPr lang="en-US" sz="2600" dirty="0"/>
              <a:t> settings there is less photoelectric effect in low atomic number structures such as soft tissues.</a:t>
            </a:r>
            <a:endParaRPr lang="tr-TR" sz="2600" dirty="0"/>
          </a:p>
        </p:txBody>
      </p:sp>
      <p:pic>
        <p:nvPicPr>
          <p:cNvPr id="4" name="Resim 3"/>
          <p:cNvPicPr>
            <a:picLocks noChangeAspect="1"/>
          </p:cNvPicPr>
          <p:nvPr/>
        </p:nvPicPr>
        <p:blipFill>
          <a:blip r:embed="rId2"/>
          <a:stretch>
            <a:fillRect/>
          </a:stretch>
        </p:blipFill>
        <p:spPr>
          <a:xfrm>
            <a:off x="8432074" y="1011981"/>
            <a:ext cx="3429000" cy="5467350"/>
          </a:xfrm>
          <a:prstGeom prst="rect">
            <a:avLst/>
          </a:prstGeom>
        </p:spPr>
      </p:pic>
    </p:spTree>
    <p:extLst>
      <p:ext uri="{BB962C8B-B14F-4D97-AF65-F5344CB8AC3E}">
        <p14:creationId xmlns:p14="http://schemas.microsoft.com/office/powerpoint/2010/main" val="3087335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Key</a:t>
            </a:r>
            <a:r>
              <a:rPr lang="tr-TR" dirty="0"/>
              <a:t> </a:t>
            </a:r>
            <a:r>
              <a:rPr lang="tr-TR" dirty="0" err="1"/>
              <a:t>Terms</a:t>
            </a:r>
            <a:endParaRPr lang="tr-TR" dirty="0"/>
          </a:p>
        </p:txBody>
      </p:sp>
      <p:sp>
        <p:nvSpPr>
          <p:cNvPr id="4" name="İçerik Yer Tutucusu 2"/>
          <p:cNvSpPr txBox="1">
            <a:spLocks/>
          </p:cNvSpPr>
          <p:nvPr/>
        </p:nvSpPr>
        <p:spPr>
          <a:xfrm>
            <a:off x="1249680" y="1998134"/>
            <a:ext cx="3923211"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tr-TR" sz="2400" dirty="0"/>
              <a:t>● </a:t>
            </a:r>
            <a:r>
              <a:rPr lang="tr-TR" sz="2400" dirty="0" err="1"/>
              <a:t>absorption</a:t>
            </a:r>
            <a:r>
              <a:rPr lang="tr-TR" sz="2400" dirty="0"/>
              <a:t> </a:t>
            </a:r>
          </a:p>
          <a:p>
            <a:r>
              <a:rPr lang="tr-TR" sz="2400" dirty="0"/>
              <a:t>● </a:t>
            </a:r>
            <a:r>
              <a:rPr lang="tr-TR" sz="2400" dirty="0" err="1"/>
              <a:t>attenuation</a:t>
            </a:r>
            <a:r>
              <a:rPr lang="tr-TR" sz="2400" dirty="0"/>
              <a:t> </a:t>
            </a:r>
          </a:p>
          <a:p>
            <a:r>
              <a:rPr lang="tr-TR" sz="2400" dirty="0"/>
              <a:t>● </a:t>
            </a:r>
            <a:r>
              <a:rPr lang="tr-TR" sz="2400" dirty="0" err="1"/>
              <a:t>beam</a:t>
            </a:r>
            <a:r>
              <a:rPr lang="tr-TR" sz="2400" dirty="0"/>
              <a:t> </a:t>
            </a:r>
            <a:r>
              <a:rPr lang="tr-TR" sz="2400" dirty="0" err="1"/>
              <a:t>quality</a:t>
            </a:r>
            <a:endParaRPr lang="tr-TR" sz="2400" dirty="0"/>
          </a:p>
          <a:p>
            <a:r>
              <a:rPr lang="tr-TR" sz="2400" dirty="0"/>
              <a:t> ● </a:t>
            </a:r>
            <a:r>
              <a:rPr lang="tr-TR" sz="2400" dirty="0" err="1"/>
              <a:t>beam</a:t>
            </a:r>
            <a:r>
              <a:rPr lang="tr-TR" sz="2400" dirty="0"/>
              <a:t> </a:t>
            </a:r>
            <a:r>
              <a:rPr lang="tr-TR" sz="2400" dirty="0" err="1"/>
              <a:t>quantity</a:t>
            </a:r>
            <a:r>
              <a:rPr lang="tr-TR" sz="2400" dirty="0"/>
              <a:t> </a:t>
            </a:r>
          </a:p>
          <a:p>
            <a:r>
              <a:rPr lang="tr-TR" sz="2400" dirty="0"/>
              <a:t>● </a:t>
            </a:r>
            <a:r>
              <a:rPr lang="tr-TR" sz="2400" dirty="0" err="1"/>
              <a:t>coherent</a:t>
            </a:r>
            <a:r>
              <a:rPr lang="tr-TR" sz="2400" dirty="0"/>
              <a:t> </a:t>
            </a:r>
            <a:r>
              <a:rPr lang="tr-TR" sz="2400" dirty="0" err="1"/>
              <a:t>scattering</a:t>
            </a:r>
            <a:r>
              <a:rPr lang="tr-TR" sz="2400" dirty="0"/>
              <a:t> </a:t>
            </a:r>
          </a:p>
          <a:p>
            <a:r>
              <a:rPr lang="tr-TR" sz="2400" dirty="0"/>
              <a:t>● </a:t>
            </a:r>
            <a:r>
              <a:rPr lang="tr-TR" sz="2400" dirty="0" err="1"/>
              <a:t>Compton</a:t>
            </a:r>
            <a:r>
              <a:rPr lang="tr-TR" sz="2400" dirty="0"/>
              <a:t> </a:t>
            </a:r>
            <a:r>
              <a:rPr lang="tr-TR" sz="2400" dirty="0" err="1"/>
              <a:t>scattering</a:t>
            </a:r>
            <a:endParaRPr lang="tr-TR" sz="2400" dirty="0"/>
          </a:p>
        </p:txBody>
      </p:sp>
      <p:sp>
        <p:nvSpPr>
          <p:cNvPr id="6" name="İçerik Yer Tutucusu 2"/>
          <p:cNvSpPr txBox="1">
            <a:spLocks/>
          </p:cNvSpPr>
          <p:nvPr/>
        </p:nvSpPr>
        <p:spPr>
          <a:xfrm>
            <a:off x="7323909" y="1998134"/>
            <a:ext cx="4341222"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tr-TR" sz="2400" dirty="0"/>
              <a:t>● </a:t>
            </a:r>
            <a:r>
              <a:rPr lang="tr-TR" sz="2400" dirty="0" err="1"/>
              <a:t>half-value</a:t>
            </a:r>
            <a:r>
              <a:rPr lang="tr-TR" sz="2400" dirty="0"/>
              <a:t> </a:t>
            </a:r>
            <a:r>
              <a:rPr lang="tr-TR" sz="2400" dirty="0" err="1"/>
              <a:t>layer</a:t>
            </a:r>
            <a:r>
              <a:rPr lang="tr-TR" sz="2400" dirty="0"/>
              <a:t> </a:t>
            </a:r>
          </a:p>
          <a:p>
            <a:r>
              <a:rPr lang="tr-TR" sz="2400" dirty="0"/>
              <a:t>● </a:t>
            </a:r>
            <a:r>
              <a:rPr lang="tr-TR" sz="2400" dirty="0" err="1"/>
              <a:t>pair</a:t>
            </a:r>
            <a:r>
              <a:rPr lang="tr-TR" sz="2400" dirty="0"/>
              <a:t> </a:t>
            </a:r>
            <a:r>
              <a:rPr lang="tr-TR" sz="2400" dirty="0" err="1"/>
              <a:t>production</a:t>
            </a:r>
            <a:r>
              <a:rPr lang="tr-TR" sz="2400" dirty="0"/>
              <a:t> </a:t>
            </a:r>
          </a:p>
          <a:p>
            <a:r>
              <a:rPr lang="tr-TR" sz="2400" dirty="0"/>
              <a:t>● </a:t>
            </a:r>
            <a:r>
              <a:rPr lang="tr-TR" sz="2400" dirty="0" err="1"/>
              <a:t>photodisintegration</a:t>
            </a:r>
            <a:r>
              <a:rPr lang="tr-TR" sz="2400" dirty="0"/>
              <a:t> </a:t>
            </a:r>
          </a:p>
          <a:p>
            <a:r>
              <a:rPr lang="tr-TR" sz="2400" dirty="0"/>
              <a:t>● </a:t>
            </a:r>
            <a:r>
              <a:rPr lang="tr-TR" sz="2400" dirty="0" err="1"/>
              <a:t>photoelectric</a:t>
            </a:r>
            <a:r>
              <a:rPr lang="tr-TR" sz="2400" dirty="0"/>
              <a:t> </a:t>
            </a:r>
            <a:r>
              <a:rPr lang="tr-TR" sz="2400" dirty="0" err="1"/>
              <a:t>effect</a:t>
            </a:r>
            <a:r>
              <a:rPr lang="tr-TR" sz="2400" dirty="0"/>
              <a:t> </a:t>
            </a:r>
          </a:p>
          <a:p>
            <a:r>
              <a:rPr lang="tr-TR" sz="2400" dirty="0"/>
              <a:t>● </a:t>
            </a:r>
            <a:r>
              <a:rPr lang="tr-TR" sz="2400" dirty="0" err="1"/>
              <a:t>photoelectron</a:t>
            </a:r>
            <a:r>
              <a:rPr lang="tr-TR" sz="2400" dirty="0"/>
              <a:t> </a:t>
            </a:r>
          </a:p>
          <a:p>
            <a:r>
              <a:rPr lang="tr-TR" sz="2400" dirty="0"/>
              <a:t>● </a:t>
            </a:r>
            <a:r>
              <a:rPr lang="tr-TR" sz="2400" dirty="0" err="1"/>
              <a:t>radiolucent</a:t>
            </a:r>
            <a:endParaRPr lang="tr-TR" sz="2400" dirty="0"/>
          </a:p>
          <a:p>
            <a:r>
              <a:rPr lang="tr-TR" sz="2400" dirty="0"/>
              <a:t> ● </a:t>
            </a:r>
            <a:r>
              <a:rPr lang="tr-TR" sz="2400" dirty="0" err="1"/>
              <a:t>radiopaque</a:t>
            </a:r>
            <a:endParaRPr lang="tr-TR" sz="2400" dirty="0"/>
          </a:p>
          <a:p>
            <a:r>
              <a:rPr lang="tr-TR" sz="2400" dirty="0"/>
              <a:t> ● </a:t>
            </a:r>
            <a:r>
              <a:rPr lang="tr-TR" sz="2400" dirty="0" err="1"/>
              <a:t>scattering</a:t>
            </a:r>
            <a:endParaRPr lang="tr-TR" sz="2400" dirty="0"/>
          </a:p>
        </p:txBody>
      </p:sp>
    </p:spTree>
    <p:extLst>
      <p:ext uri="{BB962C8B-B14F-4D97-AF65-F5344CB8AC3E}">
        <p14:creationId xmlns:p14="http://schemas.microsoft.com/office/powerpoint/2010/main" val="10755266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Compton</a:t>
            </a:r>
            <a:r>
              <a:rPr lang="tr-TR" dirty="0"/>
              <a:t> </a:t>
            </a:r>
            <a:r>
              <a:rPr lang="tr-TR" dirty="0" err="1"/>
              <a:t>Scattering</a:t>
            </a:r>
            <a:endParaRPr lang="tr-TR" dirty="0"/>
          </a:p>
        </p:txBody>
      </p:sp>
      <p:sp>
        <p:nvSpPr>
          <p:cNvPr id="3" name="İçerik Yer Tutucusu 2"/>
          <p:cNvSpPr>
            <a:spLocks noGrp="1"/>
          </p:cNvSpPr>
          <p:nvPr>
            <p:ph idx="1"/>
          </p:nvPr>
        </p:nvSpPr>
        <p:spPr>
          <a:xfrm>
            <a:off x="834887" y="1845734"/>
            <a:ext cx="4678017" cy="4023360"/>
          </a:xfrm>
        </p:spPr>
        <p:txBody>
          <a:bodyPr>
            <a:normAutofit/>
          </a:bodyPr>
          <a:lstStyle/>
          <a:p>
            <a:pPr lvl="1"/>
            <a:r>
              <a:rPr lang="en-US" sz="2600" dirty="0"/>
              <a:t>In Compton scattering, the incident x-ray photon interacts with a loosely bound outer-shell electron. </a:t>
            </a:r>
          </a:p>
          <a:p>
            <a:pPr lvl="1"/>
            <a:r>
              <a:rPr lang="en-US" sz="2600" dirty="0"/>
              <a:t>The incident x-ray photon ionizes the atom by removing an outer-shell electron, and then the photon continues in a different direction. </a:t>
            </a:r>
            <a:endParaRPr lang="tr-TR" sz="2600" dirty="0"/>
          </a:p>
        </p:txBody>
      </p:sp>
      <p:pic>
        <p:nvPicPr>
          <p:cNvPr id="4" name="Resim 3"/>
          <p:cNvPicPr>
            <a:picLocks noChangeAspect="1"/>
          </p:cNvPicPr>
          <p:nvPr/>
        </p:nvPicPr>
        <p:blipFill>
          <a:blip r:embed="rId2"/>
          <a:stretch>
            <a:fillRect/>
          </a:stretch>
        </p:blipFill>
        <p:spPr>
          <a:xfrm>
            <a:off x="5688330" y="1174562"/>
            <a:ext cx="5467350" cy="5076825"/>
          </a:xfrm>
          <a:prstGeom prst="rect">
            <a:avLst/>
          </a:prstGeom>
        </p:spPr>
      </p:pic>
    </p:spTree>
    <p:extLst>
      <p:ext uri="{BB962C8B-B14F-4D97-AF65-F5344CB8AC3E}">
        <p14:creationId xmlns:p14="http://schemas.microsoft.com/office/powerpoint/2010/main" val="28984861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Compton</a:t>
            </a:r>
            <a:r>
              <a:rPr lang="tr-TR" dirty="0"/>
              <a:t> </a:t>
            </a:r>
            <a:r>
              <a:rPr lang="tr-TR" dirty="0" err="1"/>
              <a:t>Scattering</a:t>
            </a:r>
            <a:endParaRPr lang="tr-TR" dirty="0"/>
          </a:p>
        </p:txBody>
      </p:sp>
      <p:sp>
        <p:nvSpPr>
          <p:cNvPr id="3" name="İçerik Yer Tutucusu 2"/>
          <p:cNvSpPr>
            <a:spLocks noGrp="1"/>
          </p:cNvSpPr>
          <p:nvPr>
            <p:ph idx="1"/>
          </p:nvPr>
        </p:nvSpPr>
        <p:spPr>
          <a:xfrm>
            <a:off x="1097280" y="1845734"/>
            <a:ext cx="4905955" cy="4023360"/>
          </a:xfrm>
        </p:spPr>
        <p:txBody>
          <a:bodyPr>
            <a:normAutofit/>
          </a:bodyPr>
          <a:lstStyle/>
          <a:p>
            <a:pPr lvl="1"/>
            <a:r>
              <a:rPr lang="en-US" sz="2600" dirty="0"/>
              <a:t>The energy of the incident photon is shared between the Compton or recoil scattered electron and the scattered x-ray photon. </a:t>
            </a:r>
          </a:p>
          <a:p>
            <a:pPr lvl="1"/>
            <a:r>
              <a:rPr lang="en-US" sz="2600" dirty="0"/>
              <a:t>The Compton scattered x-ray photon has lower energy and longer wavelength than the incident photon (Fig. 7.7)</a:t>
            </a:r>
            <a:endParaRPr lang="tr-TR" sz="2600" dirty="0"/>
          </a:p>
        </p:txBody>
      </p:sp>
      <p:pic>
        <p:nvPicPr>
          <p:cNvPr id="4" name="Resim 3"/>
          <p:cNvPicPr>
            <a:picLocks noChangeAspect="1"/>
          </p:cNvPicPr>
          <p:nvPr/>
        </p:nvPicPr>
        <p:blipFill>
          <a:blip r:embed="rId2"/>
          <a:stretch>
            <a:fillRect/>
          </a:stretch>
        </p:blipFill>
        <p:spPr>
          <a:xfrm>
            <a:off x="6673476" y="1347976"/>
            <a:ext cx="4482204" cy="4162047"/>
          </a:xfrm>
          <a:prstGeom prst="rect">
            <a:avLst/>
          </a:prstGeom>
        </p:spPr>
      </p:pic>
    </p:spTree>
    <p:extLst>
      <p:ext uri="{BB962C8B-B14F-4D97-AF65-F5344CB8AC3E}">
        <p14:creationId xmlns:p14="http://schemas.microsoft.com/office/powerpoint/2010/main" val="9823778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Compton</a:t>
            </a:r>
            <a:r>
              <a:rPr lang="tr-TR" dirty="0"/>
              <a:t> </a:t>
            </a:r>
            <a:r>
              <a:rPr lang="tr-TR" dirty="0" err="1"/>
              <a:t>Scattering</a:t>
            </a:r>
            <a:endParaRPr lang="tr-TR" dirty="0"/>
          </a:p>
        </p:txBody>
      </p:sp>
      <p:sp>
        <p:nvSpPr>
          <p:cNvPr id="3" name="İçerik Yer Tutucusu 2"/>
          <p:cNvSpPr>
            <a:spLocks noGrp="1"/>
          </p:cNvSpPr>
          <p:nvPr>
            <p:ph idx="1"/>
          </p:nvPr>
        </p:nvSpPr>
        <p:spPr>
          <a:xfrm>
            <a:off x="675861" y="1845734"/>
            <a:ext cx="5327373" cy="4023360"/>
          </a:xfrm>
        </p:spPr>
        <p:txBody>
          <a:bodyPr>
            <a:noAutofit/>
          </a:bodyPr>
          <a:lstStyle/>
          <a:p>
            <a:pPr lvl="1"/>
            <a:r>
              <a:rPr lang="en-US" sz="2600" dirty="0"/>
              <a:t>The Compton effect is represented by the following formula: </a:t>
            </a:r>
          </a:p>
          <a:p>
            <a:pPr lvl="1"/>
            <a:endParaRPr lang="en-US" sz="2600" b="1" dirty="0"/>
          </a:p>
          <a:p>
            <a:pPr lvl="1"/>
            <a:endParaRPr lang="en-US" sz="2600" b="1" dirty="0"/>
          </a:p>
          <a:p>
            <a:pPr lvl="1"/>
            <a:endParaRPr lang="en-US" sz="2600" dirty="0"/>
          </a:p>
          <a:p>
            <a:pPr lvl="1"/>
            <a:r>
              <a:rPr lang="en-US" sz="2600" dirty="0"/>
              <a:t>where, </a:t>
            </a:r>
            <a:r>
              <a:rPr lang="en-US" sz="2600" dirty="0" err="1"/>
              <a:t>Ei</a:t>
            </a:r>
            <a:r>
              <a:rPr lang="en-US" sz="2600" dirty="0"/>
              <a:t> is the energy of the incident photon, Es is the energy of the Compton scattered photon, Eb is the electron binding energy, and Eke is the kinetic energy given to the Compton electron.</a:t>
            </a:r>
            <a:endParaRPr lang="tr-TR" sz="2600" dirty="0"/>
          </a:p>
        </p:txBody>
      </p:sp>
      <p:pic>
        <p:nvPicPr>
          <p:cNvPr id="4" name="Resim 3"/>
          <p:cNvPicPr>
            <a:picLocks noChangeAspect="1"/>
          </p:cNvPicPr>
          <p:nvPr/>
        </p:nvPicPr>
        <p:blipFill>
          <a:blip r:embed="rId2"/>
          <a:stretch>
            <a:fillRect/>
          </a:stretch>
        </p:blipFill>
        <p:spPr>
          <a:xfrm>
            <a:off x="5688330" y="890587"/>
            <a:ext cx="5467350" cy="5076825"/>
          </a:xfrm>
          <a:prstGeom prst="rect">
            <a:avLst/>
          </a:prstGeom>
        </p:spPr>
      </p:pic>
      <p:pic>
        <p:nvPicPr>
          <p:cNvPr id="6" name="Picture 5">
            <a:extLst>
              <a:ext uri="{FF2B5EF4-FFF2-40B4-BE49-F238E27FC236}">
                <a16:creationId xmlns:a16="http://schemas.microsoft.com/office/drawing/2014/main" id="{59DCC744-2D76-595B-FCB6-BBFE2903D050}"/>
              </a:ext>
            </a:extLst>
          </p:cNvPr>
          <p:cNvPicPr>
            <a:picLocks noChangeAspect="1"/>
          </p:cNvPicPr>
          <p:nvPr/>
        </p:nvPicPr>
        <p:blipFill>
          <a:blip r:embed="rId3"/>
          <a:stretch>
            <a:fillRect/>
          </a:stretch>
        </p:blipFill>
        <p:spPr>
          <a:xfrm>
            <a:off x="1525034" y="2818778"/>
            <a:ext cx="3133042" cy="878578"/>
          </a:xfrm>
          <a:prstGeom prst="rect">
            <a:avLst/>
          </a:prstGeom>
        </p:spPr>
      </p:pic>
    </p:spTree>
    <p:extLst>
      <p:ext uri="{BB962C8B-B14F-4D97-AF65-F5344CB8AC3E}">
        <p14:creationId xmlns:p14="http://schemas.microsoft.com/office/powerpoint/2010/main" val="26344226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2432997" y="513162"/>
            <a:ext cx="7112714" cy="1611569"/>
          </a:xfrm>
          <a:prstGeom prst="rect">
            <a:avLst/>
          </a:prstGeom>
        </p:spPr>
      </p:pic>
      <p:pic>
        <p:nvPicPr>
          <p:cNvPr id="5" name="Resim 4"/>
          <p:cNvPicPr>
            <a:picLocks noChangeAspect="1"/>
          </p:cNvPicPr>
          <p:nvPr/>
        </p:nvPicPr>
        <p:blipFill>
          <a:blip r:embed="rId3"/>
          <a:stretch>
            <a:fillRect/>
          </a:stretch>
        </p:blipFill>
        <p:spPr>
          <a:xfrm>
            <a:off x="2938091" y="2709651"/>
            <a:ext cx="5354180" cy="2471949"/>
          </a:xfrm>
          <a:prstGeom prst="rect">
            <a:avLst/>
          </a:prstGeom>
        </p:spPr>
      </p:pic>
    </p:spTree>
    <p:extLst>
      <p:ext uri="{BB962C8B-B14F-4D97-AF65-F5344CB8AC3E}">
        <p14:creationId xmlns:p14="http://schemas.microsoft.com/office/powerpoint/2010/main" val="3622119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Compton</a:t>
            </a:r>
            <a:r>
              <a:rPr lang="tr-TR" dirty="0"/>
              <a:t> </a:t>
            </a:r>
            <a:r>
              <a:rPr lang="tr-TR" dirty="0" err="1"/>
              <a:t>Scattering</a:t>
            </a:r>
            <a:endParaRPr lang="tr-TR" dirty="0"/>
          </a:p>
        </p:txBody>
      </p:sp>
      <p:sp>
        <p:nvSpPr>
          <p:cNvPr id="3" name="İçerik Yer Tutucusu 2"/>
          <p:cNvSpPr>
            <a:spLocks noGrp="1"/>
          </p:cNvSpPr>
          <p:nvPr>
            <p:ph idx="1"/>
          </p:nvPr>
        </p:nvSpPr>
        <p:spPr>
          <a:xfrm>
            <a:off x="1097280" y="1845733"/>
            <a:ext cx="5793850" cy="4051483"/>
          </a:xfrm>
        </p:spPr>
        <p:txBody>
          <a:bodyPr>
            <a:normAutofit/>
          </a:bodyPr>
          <a:lstStyle/>
          <a:p>
            <a:pPr lvl="1"/>
            <a:r>
              <a:rPr lang="en-US" sz="2600" dirty="0"/>
              <a:t>Compton scattering is almost independent of changes in material and atomic number. </a:t>
            </a:r>
          </a:p>
          <a:p>
            <a:pPr lvl="1"/>
            <a:r>
              <a:rPr lang="en-US" sz="2600" dirty="0"/>
              <a:t>During radiographic examinations of larger areas of the body more tissues are irradiated due to the larger field sizes, this produces more Compton scattering. </a:t>
            </a:r>
            <a:endParaRPr lang="tr-TR" sz="2600" dirty="0"/>
          </a:p>
        </p:txBody>
      </p:sp>
    </p:spTree>
    <p:extLst>
      <p:ext uri="{BB962C8B-B14F-4D97-AF65-F5344CB8AC3E}">
        <p14:creationId xmlns:p14="http://schemas.microsoft.com/office/powerpoint/2010/main" val="37076779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Compton</a:t>
            </a:r>
            <a:r>
              <a:rPr lang="tr-TR" dirty="0"/>
              <a:t> </a:t>
            </a:r>
            <a:r>
              <a:rPr lang="tr-TR" dirty="0" err="1"/>
              <a:t>Scattering</a:t>
            </a:r>
            <a:endParaRPr lang="tr-TR" dirty="0"/>
          </a:p>
        </p:txBody>
      </p:sp>
      <p:sp>
        <p:nvSpPr>
          <p:cNvPr id="3" name="İçerik Yer Tutucusu 2"/>
          <p:cNvSpPr>
            <a:spLocks noGrp="1"/>
          </p:cNvSpPr>
          <p:nvPr>
            <p:ph idx="1"/>
          </p:nvPr>
        </p:nvSpPr>
        <p:spPr>
          <a:xfrm>
            <a:off x="901148" y="1845734"/>
            <a:ext cx="6414052" cy="4023360"/>
          </a:xfrm>
        </p:spPr>
        <p:txBody>
          <a:bodyPr>
            <a:normAutofit/>
          </a:bodyPr>
          <a:lstStyle/>
          <a:p>
            <a:pPr lvl="1"/>
            <a:r>
              <a:rPr lang="en-US" sz="2600" dirty="0"/>
              <a:t>The scatter radiation emitted from the patient is the primary cause of occupational exposure for the radiographer. </a:t>
            </a:r>
          </a:p>
          <a:p>
            <a:pPr lvl="1"/>
            <a:r>
              <a:rPr lang="en-US" sz="2600" dirty="0"/>
              <a:t>Fluoroscopic examinations pose a serious radiation hazard due to the large amount of radiation that is scattered from the patient. </a:t>
            </a:r>
          </a:p>
          <a:p>
            <a:pPr lvl="1"/>
            <a:r>
              <a:rPr lang="en-US" sz="2600" dirty="0"/>
              <a:t>This is why it is crucial for the radiographer to wear a lead apron, thyroid shield, and gloves during all fluoroscopic examinations.</a:t>
            </a:r>
            <a:endParaRPr lang="tr-TR" sz="2600" dirty="0"/>
          </a:p>
        </p:txBody>
      </p:sp>
    </p:spTree>
    <p:extLst>
      <p:ext uri="{BB962C8B-B14F-4D97-AF65-F5344CB8AC3E}">
        <p14:creationId xmlns:p14="http://schemas.microsoft.com/office/powerpoint/2010/main" val="33891944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Compton</a:t>
            </a:r>
            <a:r>
              <a:rPr lang="tr-TR" dirty="0"/>
              <a:t> </a:t>
            </a:r>
            <a:r>
              <a:rPr lang="tr-TR" dirty="0" err="1"/>
              <a:t>Scattering</a:t>
            </a:r>
            <a:endParaRPr lang="tr-TR" dirty="0"/>
          </a:p>
        </p:txBody>
      </p:sp>
      <p:sp>
        <p:nvSpPr>
          <p:cNvPr id="3" name="İçerik Yer Tutucusu 2"/>
          <p:cNvSpPr>
            <a:spLocks noGrp="1"/>
          </p:cNvSpPr>
          <p:nvPr>
            <p:ph idx="1"/>
          </p:nvPr>
        </p:nvSpPr>
        <p:spPr>
          <a:xfrm>
            <a:off x="1097280" y="1845734"/>
            <a:ext cx="7516633" cy="4023360"/>
          </a:xfrm>
        </p:spPr>
        <p:txBody>
          <a:bodyPr>
            <a:normAutofit/>
          </a:bodyPr>
          <a:lstStyle/>
          <a:p>
            <a:pPr lvl="1"/>
            <a:r>
              <a:rPr lang="en-US" sz="2600" dirty="0"/>
              <a:t>The amount of Compton scattering increases with increasing x-ray energy. </a:t>
            </a:r>
          </a:p>
          <a:p>
            <a:pPr lvl="1"/>
            <a:r>
              <a:rPr lang="en-US" sz="2600" dirty="0"/>
              <a:t>Compton scattered photons can be scattered in any direction up to 180 degrees. </a:t>
            </a:r>
          </a:p>
          <a:p>
            <a:pPr lvl="1"/>
            <a:r>
              <a:rPr lang="en-US" sz="2600" dirty="0"/>
              <a:t>The angle of deflection is influenced by the energy of the initial photon. </a:t>
            </a:r>
          </a:p>
          <a:p>
            <a:pPr lvl="1"/>
            <a:r>
              <a:rPr lang="en-US" sz="2600" dirty="0"/>
              <a:t>At a deflection of 0 degrees no energy is transferred because the photon does not change its path from the original direction. </a:t>
            </a:r>
            <a:endParaRPr lang="tr-TR" sz="2600" dirty="0"/>
          </a:p>
        </p:txBody>
      </p:sp>
    </p:spTree>
    <p:extLst>
      <p:ext uri="{BB962C8B-B14F-4D97-AF65-F5344CB8AC3E}">
        <p14:creationId xmlns:p14="http://schemas.microsoft.com/office/powerpoint/2010/main" val="22275275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Compton</a:t>
            </a:r>
            <a:r>
              <a:rPr lang="tr-TR" dirty="0"/>
              <a:t> </a:t>
            </a:r>
            <a:r>
              <a:rPr lang="tr-TR" dirty="0" err="1"/>
              <a:t>Scattering</a:t>
            </a:r>
            <a:endParaRPr lang="tr-TR" dirty="0"/>
          </a:p>
        </p:txBody>
      </p:sp>
      <p:sp>
        <p:nvSpPr>
          <p:cNvPr id="3" name="İçerik Yer Tutucusu 2"/>
          <p:cNvSpPr>
            <a:spLocks noGrp="1"/>
          </p:cNvSpPr>
          <p:nvPr>
            <p:ph idx="1"/>
          </p:nvPr>
        </p:nvSpPr>
        <p:spPr/>
        <p:txBody>
          <a:bodyPr>
            <a:normAutofit/>
          </a:bodyPr>
          <a:lstStyle/>
          <a:p>
            <a:pPr lvl="1"/>
            <a:r>
              <a:rPr lang="en-US" sz="2400" dirty="0"/>
              <a:t>As the deflection increases to 180 degrees, more energy is given to the recoil electron and less energy stays with the scattered photon. </a:t>
            </a:r>
          </a:p>
          <a:p>
            <a:pPr lvl="1"/>
            <a:r>
              <a:rPr lang="en-US" sz="2400" dirty="0"/>
              <a:t>When a scattered photon is scattered back in the direction of the incident photon, it is called backscatter radiation.</a:t>
            </a:r>
          </a:p>
          <a:p>
            <a:pPr lvl="1"/>
            <a:r>
              <a:rPr lang="en-US" sz="2400" dirty="0"/>
              <a:t> Backscatter radiation can cause artifacts on the radiographic image and decrease image quality. </a:t>
            </a:r>
          </a:p>
          <a:p>
            <a:pPr lvl="1"/>
            <a:r>
              <a:rPr lang="en-US" sz="2400" dirty="0"/>
              <a:t>The backscatter radiation deposits unwanted exposure on the image and is called radiation fog. </a:t>
            </a:r>
          </a:p>
          <a:p>
            <a:pPr lvl="1"/>
            <a:r>
              <a:rPr lang="en-US" sz="2400" dirty="0"/>
              <a:t>The increase in radiation fog causes a decrease in radiographic contrast.</a:t>
            </a:r>
            <a:endParaRPr lang="tr-TR" sz="2400" dirty="0"/>
          </a:p>
        </p:txBody>
      </p:sp>
    </p:spTree>
    <p:extLst>
      <p:ext uri="{BB962C8B-B14F-4D97-AF65-F5344CB8AC3E}">
        <p14:creationId xmlns:p14="http://schemas.microsoft.com/office/powerpoint/2010/main" val="4369341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a:xfrm>
            <a:off x="1097280" y="1845734"/>
            <a:ext cx="5199017" cy="4023360"/>
          </a:xfrm>
        </p:spPr>
        <p:txBody>
          <a:bodyPr>
            <a:normAutofit/>
          </a:bodyPr>
          <a:lstStyle/>
          <a:p>
            <a:pPr lvl="1"/>
            <a:r>
              <a:rPr lang="en-US" sz="2600" dirty="0"/>
              <a:t>Only photoelectric and Compton interactions are important in diagnostic radiology. </a:t>
            </a:r>
          </a:p>
          <a:p>
            <a:pPr lvl="1"/>
            <a:r>
              <a:rPr lang="en-US" sz="2600" dirty="0"/>
              <a:t>At low energies, the Compton scattering and the photoelectric effect have nearly the same ratio of interactions, while at higher energies Compton scattering dominates (Fig. 7.8).</a:t>
            </a:r>
            <a:endParaRPr lang="tr-TR" sz="2600" dirty="0"/>
          </a:p>
        </p:txBody>
      </p:sp>
      <p:pic>
        <p:nvPicPr>
          <p:cNvPr id="4" name="Resim 3"/>
          <p:cNvPicPr>
            <a:picLocks noChangeAspect="1"/>
          </p:cNvPicPr>
          <p:nvPr/>
        </p:nvPicPr>
        <p:blipFill>
          <a:blip r:embed="rId2"/>
          <a:stretch>
            <a:fillRect/>
          </a:stretch>
        </p:blipFill>
        <p:spPr>
          <a:xfrm>
            <a:off x="6705600" y="1011981"/>
            <a:ext cx="5486400" cy="4810125"/>
          </a:xfrm>
          <a:prstGeom prst="rect">
            <a:avLst/>
          </a:prstGeom>
        </p:spPr>
      </p:pic>
    </p:spTree>
    <p:extLst>
      <p:ext uri="{BB962C8B-B14F-4D97-AF65-F5344CB8AC3E}">
        <p14:creationId xmlns:p14="http://schemas.microsoft.com/office/powerpoint/2010/main" val="17118618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a:xfrm>
            <a:off x="1097280" y="1845734"/>
            <a:ext cx="5199017" cy="4023360"/>
          </a:xfrm>
        </p:spPr>
        <p:txBody>
          <a:bodyPr>
            <a:normAutofit/>
          </a:bodyPr>
          <a:lstStyle/>
          <a:p>
            <a:pPr lvl="1"/>
            <a:r>
              <a:rPr lang="en-US" sz="2500" dirty="0"/>
              <a:t>As demonstrated in Figure 7.8, when the incident x-ray photon energy is increased, the relative amount of the photoelectric interaction decreases and the relative amount of Compton scattering increases.</a:t>
            </a:r>
            <a:endParaRPr lang="tr-TR" sz="2500" dirty="0"/>
          </a:p>
        </p:txBody>
      </p:sp>
      <p:pic>
        <p:nvPicPr>
          <p:cNvPr id="4" name="Resim 3"/>
          <p:cNvPicPr>
            <a:picLocks noChangeAspect="1"/>
          </p:cNvPicPr>
          <p:nvPr/>
        </p:nvPicPr>
        <p:blipFill>
          <a:blip r:embed="rId2"/>
          <a:stretch>
            <a:fillRect/>
          </a:stretch>
        </p:blipFill>
        <p:spPr>
          <a:xfrm>
            <a:off x="6705600" y="1011981"/>
            <a:ext cx="5486400" cy="4810125"/>
          </a:xfrm>
          <a:prstGeom prst="rect">
            <a:avLst/>
          </a:prstGeom>
        </p:spPr>
      </p:pic>
    </p:spTree>
    <p:extLst>
      <p:ext uri="{BB962C8B-B14F-4D97-AF65-F5344CB8AC3E}">
        <p14:creationId xmlns:p14="http://schemas.microsoft.com/office/powerpoint/2010/main" val="2780875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Introduction</a:t>
            </a:r>
            <a:endParaRPr lang="tr-TR" dirty="0"/>
          </a:p>
        </p:txBody>
      </p:sp>
      <p:sp>
        <p:nvSpPr>
          <p:cNvPr id="3" name="İçerik Yer Tutucusu 2"/>
          <p:cNvSpPr>
            <a:spLocks noGrp="1"/>
          </p:cNvSpPr>
          <p:nvPr>
            <p:ph idx="1"/>
          </p:nvPr>
        </p:nvSpPr>
        <p:spPr/>
        <p:txBody>
          <a:bodyPr>
            <a:normAutofit/>
          </a:bodyPr>
          <a:lstStyle/>
          <a:p>
            <a:pPr>
              <a:buFont typeface="Wingdings" panose="05000000000000000000" pitchFamily="2" charset="2"/>
              <a:buChar char="v"/>
            </a:pPr>
            <a:r>
              <a:rPr lang="en-US" sz="2400" dirty="0"/>
              <a:t>X-ray photons entering a patient can be </a:t>
            </a:r>
            <a:r>
              <a:rPr lang="en-US" sz="2400" b="1" dirty="0">
                <a:solidFill>
                  <a:srgbClr val="FF0000"/>
                </a:solidFill>
              </a:rPr>
              <a:t>absorbed, scattered, or transmitted</a:t>
            </a:r>
            <a:r>
              <a:rPr lang="en-US" sz="2400" dirty="0"/>
              <a:t>.</a:t>
            </a:r>
          </a:p>
          <a:p>
            <a:pPr>
              <a:buFont typeface="Wingdings" panose="05000000000000000000" pitchFamily="2" charset="2"/>
              <a:buChar char="v"/>
            </a:pPr>
            <a:r>
              <a:rPr lang="en-US" sz="2400" dirty="0"/>
              <a:t> When an x-ray photon is </a:t>
            </a:r>
            <a:r>
              <a:rPr lang="en-US" sz="2400" b="1" dirty="0">
                <a:solidFill>
                  <a:srgbClr val="FF0000"/>
                </a:solidFill>
              </a:rPr>
              <a:t>absorbed</a:t>
            </a:r>
            <a:r>
              <a:rPr lang="en-US" sz="2400" dirty="0"/>
              <a:t> in a patient, all of the energy is transferred to the patient’s tissue. </a:t>
            </a:r>
            <a:endParaRPr lang="tr-TR" sz="2400" dirty="0"/>
          </a:p>
          <a:p>
            <a:pPr>
              <a:buFont typeface="Wingdings" panose="05000000000000000000" pitchFamily="2" charset="2"/>
              <a:buChar char="v"/>
            </a:pPr>
            <a:r>
              <a:rPr lang="en-US" sz="2400" b="1" dirty="0">
                <a:solidFill>
                  <a:srgbClr val="FF0000"/>
                </a:solidFill>
              </a:rPr>
              <a:t>Scattering</a:t>
            </a:r>
            <a:r>
              <a:rPr lang="en-US" sz="2400" dirty="0">
                <a:solidFill>
                  <a:srgbClr val="FF0000"/>
                </a:solidFill>
              </a:rPr>
              <a:t> </a:t>
            </a:r>
            <a:r>
              <a:rPr lang="en-US" sz="2400" dirty="0"/>
              <a:t>changes the x-ray photon direction and reduces its energy. </a:t>
            </a:r>
            <a:endParaRPr lang="tr-TR" sz="2400" dirty="0"/>
          </a:p>
          <a:p>
            <a:pPr>
              <a:buFont typeface="Wingdings" panose="05000000000000000000" pitchFamily="2" charset="2"/>
              <a:buChar char="v"/>
            </a:pPr>
            <a:r>
              <a:rPr lang="en-US" sz="2400" dirty="0"/>
              <a:t>Scatter contributes to radiation fog and reduces image contrast. </a:t>
            </a:r>
            <a:endParaRPr lang="tr-TR" sz="2400" dirty="0"/>
          </a:p>
          <a:p>
            <a:pPr>
              <a:buFont typeface="Wingdings" panose="05000000000000000000" pitchFamily="2" charset="2"/>
              <a:buChar char="v"/>
            </a:pPr>
            <a:r>
              <a:rPr lang="en-US" sz="2400" b="1" dirty="0">
                <a:solidFill>
                  <a:srgbClr val="FF0000"/>
                </a:solidFill>
              </a:rPr>
              <a:t>Transmitted</a:t>
            </a:r>
            <a:r>
              <a:rPr lang="en-US" sz="2400" dirty="0"/>
              <a:t> x-ray photons pass through the patient </a:t>
            </a:r>
            <a:r>
              <a:rPr lang="en-US" sz="2400" dirty="0">
                <a:solidFill>
                  <a:srgbClr val="FF0000"/>
                </a:solidFill>
              </a:rPr>
              <a:t>without interaction </a:t>
            </a:r>
            <a:r>
              <a:rPr lang="en-US" sz="2400" dirty="0"/>
              <a:t>and form the radiographic image. </a:t>
            </a:r>
            <a:endParaRPr lang="tr-TR" sz="2400" dirty="0"/>
          </a:p>
        </p:txBody>
      </p:sp>
    </p:spTree>
    <p:extLst>
      <p:ext uri="{BB962C8B-B14F-4D97-AF65-F5344CB8AC3E}">
        <p14:creationId xmlns:p14="http://schemas.microsoft.com/office/powerpoint/2010/main" val="23410229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Pair</a:t>
            </a:r>
            <a:r>
              <a:rPr lang="tr-TR" dirty="0"/>
              <a:t> </a:t>
            </a:r>
            <a:r>
              <a:rPr lang="tr-TR" dirty="0" err="1"/>
              <a:t>Production</a:t>
            </a:r>
            <a:endParaRPr lang="tr-TR" dirty="0"/>
          </a:p>
        </p:txBody>
      </p:sp>
      <p:sp>
        <p:nvSpPr>
          <p:cNvPr id="3" name="İçerik Yer Tutucusu 2"/>
          <p:cNvSpPr>
            <a:spLocks noGrp="1"/>
          </p:cNvSpPr>
          <p:nvPr>
            <p:ph idx="1"/>
          </p:nvPr>
        </p:nvSpPr>
        <p:spPr>
          <a:xfrm>
            <a:off x="530543" y="1845734"/>
            <a:ext cx="5687377" cy="4023360"/>
          </a:xfrm>
        </p:spPr>
        <p:txBody>
          <a:bodyPr>
            <a:normAutofit/>
          </a:bodyPr>
          <a:lstStyle/>
          <a:p>
            <a:pPr lvl="1"/>
            <a:r>
              <a:rPr lang="en-US" sz="2600" dirty="0"/>
              <a:t>The incident x-ray photon must have energy of least 1.02 MeV for pair production to occur. </a:t>
            </a:r>
          </a:p>
          <a:p>
            <a:pPr lvl="1"/>
            <a:r>
              <a:rPr lang="en-US" sz="2600" dirty="0"/>
              <a:t>In pair production the incident x-ray photon is transformed into a positive and a negative electron pair when the high energy photon passes near the electrostatic force field of an atomic nucleus, causing the photon to disappear.</a:t>
            </a:r>
            <a:endParaRPr lang="tr-TR" sz="2600" dirty="0"/>
          </a:p>
        </p:txBody>
      </p:sp>
      <p:pic>
        <p:nvPicPr>
          <p:cNvPr id="4" name="Resim 3"/>
          <p:cNvPicPr>
            <a:picLocks noChangeAspect="1"/>
          </p:cNvPicPr>
          <p:nvPr/>
        </p:nvPicPr>
        <p:blipFill>
          <a:blip r:embed="rId2"/>
          <a:stretch>
            <a:fillRect/>
          </a:stretch>
        </p:blipFill>
        <p:spPr>
          <a:xfrm>
            <a:off x="6565582" y="1201844"/>
            <a:ext cx="5095875" cy="4667250"/>
          </a:xfrm>
          <a:prstGeom prst="rect">
            <a:avLst/>
          </a:prstGeom>
        </p:spPr>
      </p:pic>
    </p:spTree>
    <p:extLst>
      <p:ext uri="{BB962C8B-B14F-4D97-AF65-F5344CB8AC3E}">
        <p14:creationId xmlns:p14="http://schemas.microsoft.com/office/powerpoint/2010/main" val="41869737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Pair</a:t>
            </a:r>
            <a:r>
              <a:rPr lang="tr-TR" dirty="0"/>
              <a:t> </a:t>
            </a:r>
            <a:r>
              <a:rPr lang="tr-TR" dirty="0" err="1"/>
              <a:t>Production</a:t>
            </a:r>
            <a:endParaRPr lang="tr-TR" dirty="0"/>
          </a:p>
        </p:txBody>
      </p:sp>
      <p:sp>
        <p:nvSpPr>
          <p:cNvPr id="3" name="İçerik Yer Tutucusu 2"/>
          <p:cNvSpPr>
            <a:spLocks noGrp="1"/>
          </p:cNvSpPr>
          <p:nvPr>
            <p:ph idx="1"/>
          </p:nvPr>
        </p:nvSpPr>
        <p:spPr>
          <a:xfrm>
            <a:off x="1097280" y="1845734"/>
            <a:ext cx="5120640" cy="4023360"/>
          </a:xfrm>
        </p:spPr>
        <p:txBody>
          <a:bodyPr>
            <a:normAutofit/>
          </a:bodyPr>
          <a:lstStyle/>
          <a:p>
            <a:pPr lvl="1"/>
            <a:r>
              <a:rPr lang="en-US" sz="2500" dirty="0"/>
              <a:t>In its place one positive and one negative electron share the incident photon energy (Fig. 7.9). </a:t>
            </a:r>
          </a:p>
          <a:p>
            <a:pPr lvl="1"/>
            <a:r>
              <a:rPr lang="en-US" sz="2500" dirty="0"/>
              <a:t>Pair production does not occur at diagnostic radiology energies.</a:t>
            </a:r>
            <a:endParaRPr lang="tr-TR" sz="2500" dirty="0"/>
          </a:p>
        </p:txBody>
      </p:sp>
      <p:pic>
        <p:nvPicPr>
          <p:cNvPr id="4" name="Resim 3"/>
          <p:cNvPicPr>
            <a:picLocks noChangeAspect="1"/>
          </p:cNvPicPr>
          <p:nvPr/>
        </p:nvPicPr>
        <p:blipFill>
          <a:blip r:embed="rId2"/>
          <a:stretch>
            <a:fillRect/>
          </a:stretch>
        </p:blipFill>
        <p:spPr>
          <a:xfrm>
            <a:off x="6565582" y="1201844"/>
            <a:ext cx="5095875" cy="4667250"/>
          </a:xfrm>
          <a:prstGeom prst="rect">
            <a:avLst/>
          </a:prstGeom>
        </p:spPr>
      </p:pic>
    </p:spTree>
    <p:extLst>
      <p:ext uri="{BB962C8B-B14F-4D97-AF65-F5344CB8AC3E}">
        <p14:creationId xmlns:p14="http://schemas.microsoft.com/office/powerpoint/2010/main" val="5106902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Photodisintegration</a:t>
            </a:r>
            <a:endParaRPr lang="tr-TR" dirty="0"/>
          </a:p>
        </p:txBody>
      </p:sp>
      <p:sp>
        <p:nvSpPr>
          <p:cNvPr id="3" name="İçerik Yer Tutucusu 2"/>
          <p:cNvSpPr>
            <a:spLocks noGrp="1"/>
          </p:cNvSpPr>
          <p:nvPr>
            <p:ph idx="1"/>
          </p:nvPr>
        </p:nvSpPr>
        <p:spPr>
          <a:xfrm>
            <a:off x="821635" y="1845734"/>
            <a:ext cx="5239531" cy="4023360"/>
          </a:xfrm>
        </p:spPr>
        <p:txBody>
          <a:bodyPr>
            <a:normAutofit/>
          </a:bodyPr>
          <a:lstStyle/>
          <a:p>
            <a:pPr lvl="1"/>
            <a:r>
              <a:rPr lang="en-US" sz="2600" dirty="0"/>
              <a:t>In photodisintegration, the incident x-ray photon has enough energy (&gt;10 MeV) to break up the atomic nucleus.</a:t>
            </a:r>
          </a:p>
          <a:p>
            <a:pPr lvl="1"/>
            <a:r>
              <a:rPr lang="en-US" sz="2600" dirty="0"/>
              <a:t> When the incident photon strikes the nucleus it gives up all its energy to the nucleus; this interaction excites the nucleus. </a:t>
            </a:r>
            <a:endParaRPr lang="tr-TR" sz="2600" dirty="0"/>
          </a:p>
        </p:txBody>
      </p:sp>
      <p:pic>
        <p:nvPicPr>
          <p:cNvPr id="4" name="Resim 3"/>
          <p:cNvPicPr>
            <a:picLocks noChangeAspect="1"/>
          </p:cNvPicPr>
          <p:nvPr/>
        </p:nvPicPr>
        <p:blipFill>
          <a:blip r:embed="rId2"/>
          <a:stretch>
            <a:fillRect/>
          </a:stretch>
        </p:blipFill>
        <p:spPr>
          <a:xfrm>
            <a:off x="6126480" y="1389078"/>
            <a:ext cx="5133975" cy="4362450"/>
          </a:xfrm>
          <a:prstGeom prst="rect">
            <a:avLst/>
          </a:prstGeom>
        </p:spPr>
      </p:pic>
    </p:spTree>
    <p:extLst>
      <p:ext uri="{BB962C8B-B14F-4D97-AF65-F5344CB8AC3E}">
        <p14:creationId xmlns:p14="http://schemas.microsoft.com/office/powerpoint/2010/main" val="17095674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Photodisintegration</a:t>
            </a:r>
            <a:endParaRPr lang="tr-TR" dirty="0"/>
          </a:p>
        </p:txBody>
      </p:sp>
      <p:sp>
        <p:nvSpPr>
          <p:cNvPr id="3" name="İçerik Yer Tutucusu 2"/>
          <p:cNvSpPr>
            <a:spLocks noGrp="1"/>
          </p:cNvSpPr>
          <p:nvPr>
            <p:ph idx="1"/>
          </p:nvPr>
        </p:nvSpPr>
        <p:spPr>
          <a:xfrm>
            <a:off x="768626" y="1845734"/>
            <a:ext cx="5292540" cy="4023360"/>
          </a:xfrm>
        </p:spPr>
        <p:txBody>
          <a:bodyPr>
            <a:normAutofit/>
          </a:bodyPr>
          <a:lstStyle/>
          <a:p>
            <a:pPr lvl="1"/>
            <a:r>
              <a:rPr lang="en-US" sz="2600" dirty="0"/>
              <a:t>The excited nucleus then emits a nuclear fragment (Fig. 7.10). </a:t>
            </a:r>
          </a:p>
          <a:p>
            <a:pPr lvl="1"/>
            <a:r>
              <a:rPr lang="en-US" sz="2600" dirty="0"/>
              <a:t>Both pair production and photodisintegration require extremely high-energy x-rays and are not utilized in diagnostic radiology.</a:t>
            </a:r>
            <a:endParaRPr lang="tr-TR" sz="2600" dirty="0"/>
          </a:p>
        </p:txBody>
      </p:sp>
      <p:pic>
        <p:nvPicPr>
          <p:cNvPr id="4" name="Resim 3"/>
          <p:cNvPicPr>
            <a:picLocks noChangeAspect="1"/>
          </p:cNvPicPr>
          <p:nvPr/>
        </p:nvPicPr>
        <p:blipFill>
          <a:blip r:embed="rId2"/>
          <a:stretch>
            <a:fillRect/>
          </a:stretch>
        </p:blipFill>
        <p:spPr>
          <a:xfrm>
            <a:off x="6126480" y="1389078"/>
            <a:ext cx="5133975" cy="4362450"/>
          </a:xfrm>
          <a:prstGeom prst="rect">
            <a:avLst/>
          </a:prstGeom>
        </p:spPr>
      </p:pic>
    </p:spTree>
    <p:extLst>
      <p:ext uri="{BB962C8B-B14F-4D97-AF65-F5344CB8AC3E}">
        <p14:creationId xmlns:p14="http://schemas.microsoft.com/office/powerpoint/2010/main" val="15961029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Chapter Summary</a:t>
            </a:r>
            <a:endParaRPr lang="tr-TR" dirty="0"/>
          </a:p>
        </p:txBody>
      </p:sp>
      <p:sp>
        <p:nvSpPr>
          <p:cNvPr id="3" name="İçerik Yer Tutucusu 2"/>
          <p:cNvSpPr>
            <a:spLocks noGrp="1"/>
          </p:cNvSpPr>
          <p:nvPr>
            <p:ph idx="1"/>
          </p:nvPr>
        </p:nvSpPr>
        <p:spPr/>
        <p:txBody>
          <a:bodyPr>
            <a:normAutofit/>
          </a:bodyPr>
          <a:lstStyle/>
          <a:p>
            <a:pPr>
              <a:buFont typeface="Wingdings" panose="05000000000000000000" pitchFamily="2" charset="2"/>
              <a:buChar char="v"/>
            </a:pPr>
            <a:r>
              <a:rPr lang="en-US" sz="2800" dirty="0"/>
              <a:t>X-rays entering a patient can be transmitted, absorbed, or scattered. </a:t>
            </a:r>
            <a:endParaRPr lang="tr-TR" sz="2800" dirty="0"/>
          </a:p>
          <a:p>
            <a:pPr>
              <a:buFont typeface="Wingdings" panose="05000000000000000000" pitchFamily="2" charset="2"/>
              <a:buChar char="v"/>
            </a:pPr>
            <a:r>
              <a:rPr lang="en-US" sz="2800" dirty="0"/>
              <a:t>Attenuation is the combination of absorption and scattering. </a:t>
            </a:r>
            <a:endParaRPr lang="tr-TR" sz="2800" dirty="0"/>
          </a:p>
          <a:p>
            <a:pPr>
              <a:buFont typeface="Wingdings" panose="05000000000000000000" pitchFamily="2" charset="2"/>
              <a:buChar char="v"/>
            </a:pPr>
            <a:r>
              <a:rPr lang="en-US" sz="2800" dirty="0"/>
              <a:t>Attenuation depends on energy, tissue material (atomic number), tissue thickness, and tissue density. </a:t>
            </a:r>
            <a:endParaRPr lang="tr-TR" sz="2800" dirty="0"/>
          </a:p>
          <a:p>
            <a:pPr>
              <a:buFont typeface="Wingdings" panose="05000000000000000000" pitchFamily="2" charset="2"/>
              <a:buChar char="v"/>
            </a:pPr>
            <a:r>
              <a:rPr lang="en-US" sz="2800" dirty="0"/>
              <a:t>The HVL is the amount of material required to reduce the intensity to one-half its original value. </a:t>
            </a:r>
            <a:endParaRPr lang="tr-TR" sz="2800" dirty="0"/>
          </a:p>
          <a:p>
            <a:pPr>
              <a:buFont typeface="Wingdings" panose="05000000000000000000" pitchFamily="2" charset="2"/>
              <a:buChar char="v"/>
            </a:pPr>
            <a:r>
              <a:rPr lang="en-US" sz="2800" dirty="0"/>
              <a:t>The HVL of tissue is about four centimeters. </a:t>
            </a:r>
            <a:endParaRPr lang="tr-TR" sz="2800" dirty="0"/>
          </a:p>
        </p:txBody>
      </p:sp>
    </p:spTree>
    <p:extLst>
      <p:ext uri="{BB962C8B-B14F-4D97-AF65-F5344CB8AC3E}">
        <p14:creationId xmlns:p14="http://schemas.microsoft.com/office/powerpoint/2010/main" val="14014865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Chapter Summary</a:t>
            </a:r>
            <a:endParaRPr lang="tr-TR" dirty="0"/>
          </a:p>
        </p:txBody>
      </p:sp>
      <p:sp>
        <p:nvSpPr>
          <p:cNvPr id="3" name="İçerik Yer Tutucusu 2"/>
          <p:cNvSpPr>
            <a:spLocks noGrp="1"/>
          </p:cNvSpPr>
          <p:nvPr>
            <p:ph idx="1"/>
          </p:nvPr>
        </p:nvSpPr>
        <p:spPr/>
        <p:txBody>
          <a:bodyPr>
            <a:normAutofit/>
          </a:bodyPr>
          <a:lstStyle/>
          <a:p>
            <a:pPr>
              <a:buFont typeface="Wingdings" panose="05000000000000000000" pitchFamily="2" charset="2"/>
              <a:buChar char="v"/>
            </a:pPr>
            <a:r>
              <a:rPr lang="en-US" sz="2800" dirty="0"/>
              <a:t>Of the five possible types of interactions in tissues only the photoelectric and Compton interactions are important in diagnostic radiology. </a:t>
            </a:r>
          </a:p>
          <a:p>
            <a:pPr>
              <a:buFont typeface="Wingdings" panose="05000000000000000000" pitchFamily="2" charset="2"/>
              <a:buChar char="v"/>
            </a:pPr>
            <a:r>
              <a:rPr lang="en-US" sz="2800" dirty="0"/>
              <a:t>The photoelectric effect results in complete absorption of the incident x-ray photon. </a:t>
            </a:r>
          </a:p>
          <a:p>
            <a:pPr>
              <a:buFont typeface="Wingdings" panose="05000000000000000000" pitchFamily="2" charset="2"/>
              <a:buChar char="v"/>
            </a:pPr>
            <a:r>
              <a:rPr lang="en-US" sz="2800" dirty="0"/>
              <a:t>Photoelectric effects decrease with increasing x-ray energy and increase with increasing atomic number (Z). </a:t>
            </a:r>
            <a:endParaRPr lang="tr-TR" sz="2800" dirty="0"/>
          </a:p>
        </p:txBody>
      </p:sp>
    </p:spTree>
    <p:extLst>
      <p:ext uri="{BB962C8B-B14F-4D97-AF65-F5344CB8AC3E}">
        <p14:creationId xmlns:p14="http://schemas.microsoft.com/office/powerpoint/2010/main" val="37884792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Chapter Summary</a:t>
            </a:r>
            <a:endParaRPr lang="tr-TR" dirty="0"/>
          </a:p>
        </p:txBody>
      </p:sp>
      <p:sp>
        <p:nvSpPr>
          <p:cNvPr id="3" name="İçerik Yer Tutucusu 2"/>
          <p:cNvSpPr>
            <a:spLocks noGrp="1"/>
          </p:cNvSpPr>
          <p:nvPr>
            <p:ph idx="1"/>
          </p:nvPr>
        </p:nvSpPr>
        <p:spPr/>
        <p:txBody>
          <a:bodyPr>
            <a:normAutofit/>
          </a:bodyPr>
          <a:lstStyle/>
          <a:p>
            <a:pPr>
              <a:buFont typeface="Wingdings" panose="05000000000000000000" pitchFamily="2" charset="2"/>
              <a:buChar char="v"/>
            </a:pPr>
            <a:r>
              <a:rPr lang="en-US" sz="2800" dirty="0"/>
              <a:t>Compton scattering changes the direction and energy of the x-ray photon. </a:t>
            </a:r>
            <a:endParaRPr lang="tr-TR" sz="2800" dirty="0"/>
          </a:p>
          <a:p>
            <a:pPr>
              <a:buFont typeface="Wingdings" panose="05000000000000000000" pitchFamily="2" charset="2"/>
              <a:buChar char="v"/>
            </a:pPr>
            <a:r>
              <a:rPr lang="en-US" sz="2800" dirty="0"/>
              <a:t>Compton scattering contributes to the loss of contrast on the image and to occupational dose. </a:t>
            </a:r>
            <a:endParaRPr lang="tr-TR" sz="2800" dirty="0"/>
          </a:p>
          <a:p>
            <a:pPr>
              <a:buFont typeface="Wingdings" panose="05000000000000000000" pitchFamily="2" charset="2"/>
              <a:buChar char="v"/>
            </a:pPr>
            <a:r>
              <a:rPr lang="en-US" sz="2800" dirty="0"/>
              <a:t>Photoelectric interactions are most important at lower x-ray photon energies, and Compton scattering is more important at higher x-ray energies.</a:t>
            </a:r>
            <a:endParaRPr lang="tr-TR" sz="2800" dirty="0"/>
          </a:p>
        </p:txBody>
      </p:sp>
    </p:spTree>
    <p:extLst>
      <p:ext uri="{BB962C8B-B14F-4D97-AF65-F5344CB8AC3E}">
        <p14:creationId xmlns:p14="http://schemas.microsoft.com/office/powerpoint/2010/main" val="2753134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Introduction</a:t>
            </a:r>
            <a:endParaRPr lang="tr-TR" dirty="0"/>
          </a:p>
        </p:txBody>
      </p:sp>
      <p:sp>
        <p:nvSpPr>
          <p:cNvPr id="3" name="İçerik Yer Tutucusu 2"/>
          <p:cNvSpPr>
            <a:spLocks noGrp="1"/>
          </p:cNvSpPr>
          <p:nvPr>
            <p:ph idx="1"/>
          </p:nvPr>
        </p:nvSpPr>
        <p:spPr>
          <a:xfrm>
            <a:off x="561703" y="1845734"/>
            <a:ext cx="6439988" cy="4023360"/>
          </a:xfrm>
        </p:spPr>
        <p:txBody>
          <a:bodyPr>
            <a:normAutofit/>
          </a:bodyPr>
          <a:lstStyle/>
          <a:p>
            <a:pPr>
              <a:buFont typeface="Wingdings" panose="05000000000000000000" pitchFamily="2" charset="2"/>
              <a:buChar char="v"/>
            </a:pPr>
            <a:r>
              <a:rPr lang="tr-TR" sz="2400" dirty="0"/>
              <a:t> </a:t>
            </a:r>
            <a:r>
              <a:rPr lang="en-US" sz="2400" dirty="0"/>
              <a:t>Most diagnostic x-ray photons are absorbed or scattered. </a:t>
            </a:r>
            <a:endParaRPr lang="tr-TR" sz="2400" dirty="0"/>
          </a:p>
          <a:p>
            <a:pPr>
              <a:buFont typeface="Wingdings" panose="05000000000000000000" pitchFamily="2" charset="2"/>
              <a:buChar char="v"/>
            </a:pPr>
            <a:r>
              <a:rPr lang="en-US" sz="2400" dirty="0"/>
              <a:t>Only about 1% of the x-ray photons are transmitted through the patient. </a:t>
            </a:r>
            <a:endParaRPr lang="tr-TR" sz="2400" dirty="0"/>
          </a:p>
          <a:p>
            <a:pPr>
              <a:buFont typeface="Wingdings" panose="05000000000000000000" pitchFamily="2" charset="2"/>
              <a:buChar char="v"/>
            </a:pPr>
            <a:r>
              <a:rPr lang="en-US" sz="2400" dirty="0"/>
              <a:t>Radiation leaving the patient is termed exit radiation. </a:t>
            </a:r>
            <a:endParaRPr lang="tr-TR" sz="2400" dirty="0"/>
          </a:p>
          <a:p>
            <a:pPr>
              <a:buFont typeface="Wingdings" panose="05000000000000000000" pitchFamily="2" charset="2"/>
              <a:buChar char="v"/>
            </a:pPr>
            <a:r>
              <a:rPr lang="en-US" sz="2400" dirty="0"/>
              <a:t>Exit radiation consists of transmitted and scattered x-ray photons. </a:t>
            </a:r>
            <a:endParaRPr lang="tr-TR" sz="2400" dirty="0"/>
          </a:p>
        </p:txBody>
      </p:sp>
      <p:pic>
        <p:nvPicPr>
          <p:cNvPr id="4" name="Resim 3"/>
          <p:cNvPicPr>
            <a:picLocks noChangeAspect="1"/>
          </p:cNvPicPr>
          <p:nvPr/>
        </p:nvPicPr>
        <p:blipFill>
          <a:blip r:embed="rId2"/>
          <a:stretch>
            <a:fillRect/>
          </a:stretch>
        </p:blipFill>
        <p:spPr>
          <a:xfrm>
            <a:off x="7295606" y="1714289"/>
            <a:ext cx="4419600" cy="4286250"/>
          </a:xfrm>
          <a:prstGeom prst="rect">
            <a:avLst/>
          </a:prstGeom>
        </p:spPr>
      </p:pic>
    </p:spTree>
    <p:extLst>
      <p:ext uri="{BB962C8B-B14F-4D97-AF65-F5344CB8AC3E}">
        <p14:creationId xmlns:p14="http://schemas.microsoft.com/office/powerpoint/2010/main" val="3096750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Attenuation</a:t>
            </a:r>
            <a:endParaRPr lang="tr-TR" dirty="0"/>
          </a:p>
        </p:txBody>
      </p:sp>
      <p:sp>
        <p:nvSpPr>
          <p:cNvPr id="3" name="İçerik Yer Tutucusu 2"/>
          <p:cNvSpPr>
            <a:spLocks noGrp="1"/>
          </p:cNvSpPr>
          <p:nvPr>
            <p:ph idx="1"/>
          </p:nvPr>
        </p:nvSpPr>
        <p:spPr>
          <a:xfrm>
            <a:off x="689114" y="1845734"/>
            <a:ext cx="6554242" cy="4023360"/>
          </a:xfrm>
        </p:spPr>
        <p:txBody>
          <a:bodyPr>
            <a:normAutofit/>
          </a:bodyPr>
          <a:lstStyle/>
          <a:p>
            <a:pPr lvl="1"/>
            <a:r>
              <a:rPr lang="en-US" sz="2600" dirty="0"/>
              <a:t>Attenuation is the removal of x-ray photons from the beam by either absorption or scattering. </a:t>
            </a:r>
          </a:p>
          <a:p>
            <a:pPr lvl="1"/>
            <a:r>
              <a:rPr lang="en-US" sz="2600" dirty="0"/>
              <a:t>Attenuation occurs when the x-ray beam passes through matter and </a:t>
            </a:r>
          </a:p>
          <a:p>
            <a:pPr lvl="2"/>
            <a:r>
              <a:rPr lang="en-US" sz="2200" dirty="0"/>
              <a:t>there is a</a:t>
            </a:r>
            <a:r>
              <a:rPr lang="tr-TR" sz="2200" dirty="0"/>
              <a:t> </a:t>
            </a:r>
            <a:r>
              <a:rPr lang="en-US" sz="2200" dirty="0"/>
              <a:t>complete or partial loss of the x-ray photon energy in the patient. </a:t>
            </a:r>
          </a:p>
          <a:p>
            <a:pPr lvl="1"/>
            <a:r>
              <a:rPr lang="en-US" sz="2600" dirty="0"/>
              <a:t>Some x-ray photons will pass completely through the patient without interacting with the tissue (Fig. 7.1). </a:t>
            </a:r>
            <a:endParaRPr lang="tr-TR" sz="2600" dirty="0"/>
          </a:p>
        </p:txBody>
      </p:sp>
      <p:pic>
        <p:nvPicPr>
          <p:cNvPr id="4" name="Resim 3"/>
          <p:cNvPicPr>
            <a:picLocks noChangeAspect="1"/>
          </p:cNvPicPr>
          <p:nvPr/>
        </p:nvPicPr>
        <p:blipFill>
          <a:blip r:embed="rId2"/>
          <a:stretch>
            <a:fillRect/>
          </a:stretch>
        </p:blipFill>
        <p:spPr>
          <a:xfrm>
            <a:off x="7387046" y="1975546"/>
            <a:ext cx="4419600" cy="4286250"/>
          </a:xfrm>
          <a:prstGeom prst="rect">
            <a:avLst/>
          </a:prstGeom>
        </p:spPr>
      </p:pic>
    </p:spTree>
    <p:extLst>
      <p:ext uri="{BB962C8B-B14F-4D97-AF65-F5344CB8AC3E}">
        <p14:creationId xmlns:p14="http://schemas.microsoft.com/office/powerpoint/2010/main" val="612163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Attenuation</a:t>
            </a:r>
            <a:endParaRPr lang="tr-TR" dirty="0"/>
          </a:p>
        </p:txBody>
      </p:sp>
      <p:sp>
        <p:nvSpPr>
          <p:cNvPr id="3" name="İçerik Yer Tutucusu 2"/>
          <p:cNvSpPr>
            <a:spLocks noGrp="1"/>
          </p:cNvSpPr>
          <p:nvPr>
            <p:ph idx="1"/>
          </p:nvPr>
        </p:nvSpPr>
        <p:spPr>
          <a:xfrm>
            <a:off x="1097280" y="1845734"/>
            <a:ext cx="5489050" cy="4023360"/>
          </a:xfrm>
        </p:spPr>
        <p:txBody>
          <a:bodyPr>
            <a:normAutofit/>
          </a:bodyPr>
          <a:lstStyle/>
          <a:p>
            <a:pPr lvl="1"/>
            <a:r>
              <a:rPr lang="en-US" sz="2600" dirty="0"/>
              <a:t>Other x-ray photons will interact with an orbital electron, the whole atom, or just the nucleus.</a:t>
            </a:r>
          </a:p>
          <a:p>
            <a:pPr lvl="1"/>
            <a:r>
              <a:rPr lang="en-US" sz="2600" dirty="0"/>
              <a:t> Upon interacting with tissue there will be either complete energy loss termed absorption and partial energy loss called scattering. </a:t>
            </a:r>
            <a:endParaRPr lang="tr-TR" sz="2600" dirty="0"/>
          </a:p>
        </p:txBody>
      </p:sp>
      <p:pic>
        <p:nvPicPr>
          <p:cNvPr id="4" name="Resim 3"/>
          <p:cNvPicPr>
            <a:picLocks noChangeAspect="1"/>
          </p:cNvPicPr>
          <p:nvPr/>
        </p:nvPicPr>
        <p:blipFill>
          <a:blip r:embed="rId2"/>
          <a:stretch>
            <a:fillRect/>
          </a:stretch>
        </p:blipFill>
        <p:spPr>
          <a:xfrm>
            <a:off x="7295606" y="1845734"/>
            <a:ext cx="4419600" cy="4286250"/>
          </a:xfrm>
          <a:prstGeom prst="rect">
            <a:avLst/>
          </a:prstGeom>
        </p:spPr>
      </p:pic>
    </p:spTree>
    <p:extLst>
      <p:ext uri="{BB962C8B-B14F-4D97-AF65-F5344CB8AC3E}">
        <p14:creationId xmlns:p14="http://schemas.microsoft.com/office/powerpoint/2010/main" val="2061302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Attenuation</a:t>
            </a:r>
            <a:endParaRPr lang="tr-TR" dirty="0"/>
          </a:p>
        </p:txBody>
      </p:sp>
      <p:sp>
        <p:nvSpPr>
          <p:cNvPr id="3" name="İçerik Yer Tutucusu 2"/>
          <p:cNvSpPr>
            <a:spLocks noGrp="1"/>
          </p:cNvSpPr>
          <p:nvPr>
            <p:ph idx="1"/>
          </p:nvPr>
        </p:nvSpPr>
        <p:spPr>
          <a:xfrm>
            <a:off x="822960" y="1845734"/>
            <a:ext cx="6796085" cy="4023360"/>
          </a:xfrm>
        </p:spPr>
        <p:txBody>
          <a:bodyPr>
            <a:normAutofit/>
          </a:bodyPr>
          <a:lstStyle/>
          <a:p>
            <a:pPr>
              <a:buFont typeface="Wingdings" panose="05000000000000000000" pitchFamily="2" charset="2"/>
              <a:buChar char="v"/>
            </a:pPr>
            <a:r>
              <a:rPr lang="en-US" sz="2400" dirty="0"/>
              <a:t>When the photon energy is absorbed and completely transferred to the tissue, the photon will no longer exist.</a:t>
            </a:r>
            <a:endParaRPr lang="tr-TR" sz="2400" dirty="0"/>
          </a:p>
          <a:p>
            <a:pPr>
              <a:buFont typeface="Wingdings" panose="05000000000000000000" pitchFamily="2" charset="2"/>
              <a:buChar char="v"/>
            </a:pPr>
            <a:r>
              <a:rPr lang="en-US" sz="2400" dirty="0"/>
              <a:t> A photon that interacts and then scatters still has enough energy to go on to interact with another atom.</a:t>
            </a:r>
          </a:p>
          <a:p>
            <a:pPr>
              <a:buFont typeface="Wingdings" panose="05000000000000000000" pitchFamily="2" charset="2"/>
              <a:buChar char="v"/>
            </a:pPr>
            <a:r>
              <a:rPr lang="en-US" sz="2400" dirty="0"/>
              <a:t> This process will continue until the photon is completely out of energy and absorbed into the tissue (Fig. 7.2). </a:t>
            </a:r>
            <a:endParaRPr lang="tr-TR" sz="2400" dirty="0"/>
          </a:p>
        </p:txBody>
      </p:sp>
      <p:pic>
        <p:nvPicPr>
          <p:cNvPr id="5" name="Resim 4"/>
          <p:cNvPicPr>
            <a:picLocks noChangeAspect="1"/>
          </p:cNvPicPr>
          <p:nvPr/>
        </p:nvPicPr>
        <p:blipFill>
          <a:blip r:embed="rId2"/>
          <a:stretch>
            <a:fillRect/>
          </a:stretch>
        </p:blipFill>
        <p:spPr>
          <a:xfrm>
            <a:off x="7619046" y="1366626"/>
            <a:ext cx="4238625" cy="4981575"/>
          </a:xfrm>
          <a:prstGeom prst="rect">
            <a:avLst/>
          </a:prstGeom>
        </p:spPr>
      </p:pic>
    </p:spTree>
    <p:extLst>
      <p:ext uri="{BB962C8B-B14F-4D97-AF65-F5344CB8AC3E}">
        <p14:creationId xmlns:p14="http://schemas.microsoft.com/office/powerpoint/2010/main" val="1309184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Attenuation</a:t>
            </a:r>
            <a:endParaRPr lang="tr-TR" dirty="0"/>
          </a:p>
        </p:txBody>
      </p:sp>
      <p:sp>
        <p:nvSpPr>
          <p:cNvPr id="3" name="İçerik Yer Tutucusu 2"/>
          <p:cNvSpPr>
            <a:spLocks noGrp="1"/>
          </p:cNvSpPr>
          <p:nvPr>
            <p:ph idx="1"/>
          </p:nvPr>
        </p:nvSpPr>
        <p:spPr>
          <a:xfrm>
            <a:off x="822960" y="1845734"/>
            <a:ext cx="6796085" cy="4023360"/>
          </a:xfrm>
        </p:spPr>
        <p:txBody>
          <a:bodyPr>
            <a:normAutofit/>
          </a:bodyPr>
          <a:lstStyle/>
          <a:p>
            <a:pPr>
              <a:buFont typeface="Wingdings" panose="05000000000000000000" pitchFamily="2" charset="2"/>
              <a:buChar char="v"/>
            </a:pPr>
            <a:r>
              <a:rPr lang="en-US" sz="2400" dirty="0"/>
              <a:t>The amount of attenuation depends on the: </a:t>
            </a:r>
            <a:endParaRPr lang="tr-TR" sz="2400" dirty="0"/>
          </a:p>
          <a:p>
            <a:pPr>
              <a:buFont typeface="Wingdings" panose="05000000000000000000" pitchFamily="2" charset="2"/>
              <a:buChar char="v"/>
            </a:pPr>
            <a:r>
              <a:rPr lang="en-US" sz="2400" dirty="0"/>
              <a:t>1. x-ray photon energy </a:t>
            </a:r>
            <a:endParaRPr lang="tr-TR" sz="2400" dirty="0"/>
          </a:p>
          <a:p>
            <a:pPr>
              <a:buFont typeface="Wingdings" panose="05000000000000000000" pitchFamily="2" charset="2"/>
              <a:buChar char="v"/>
            </a:pPr>
            <a:r>
              <a:rPr lang="en-US" sz="2400" dirty="0"/>
              <a:t>2. tissue thickness </a:t>
            </a:r>
            <a:endParaRPr lang="tr-TR" sz="2400" dirty="0"/>
          </a:p>
          <a:p>
            <a:pPr>
              <a:buFont typeface="Wingdings" panose="05000000000000000000" pitchFamily="2" charset="2"/>
              <a:buChar char="v"/>
            </a:pPr>
            <a:r>
              <a:rPr lang="en-US" sz="2400" dirty="0"/>
              <a:t>3. tissue density</a:t>
            </a:r>
            <a:endParaRPr lang="tr-TR" sz="2400" dirty="0"/>
          </a:p>
          <a:p>
            <a:pPr>
              <a:buFont typeface="Wingdings" panose="05000000000000000000" pitchFamily="2" charset="2"/>
              <a:buChar char="v"/>
            </a:pPr>
            <a:r>
              <a:rPr lang="en-US" sz="2400" dirty="0"/>
              <a:t> 4. tissue material (atomic number) </a:t>
            </a:r>
            <a:endParaRPr lang="tr-TR" sz="2400" dirty="0"/>
          </a:p>
          <a:p>
            <a:pPr>
              <a:buFont typeface="Wingdings" panose="05000000000000000000" pitchFamily="2" charset="2"/>
              <a:buChar char="v"/>
            </a:pPr>
            <a:r>
              <a:rPr lang="en-US" sz="2400" dirty="0"/>
              <a:t>These factors all influence the final radiographic image.</a:t>
            </a:r>
            <a:endParaRPr lang="tr-TR" sz="2400" dirty="0"/>
          </a:p>
        </p:txBody>
      </p:sp>
      <p:pic>
        <p:nvPicPr>
          <p:cNvPr id="5" name="Resim 4"/>
          <p:cNvPicPr>
            <a:picLocks noChangeAspect="1"/>
          </p:cNvPicPr>
          <p:nvPr/>
        </p:nvPicPr>
        <p:blipFill>
          <a:blip r:embed="rId2"/>
          <a:stretch>
            <a:fillRect/>
          </a:stretch>
        </p:blipFill>
        <p:spPr>
          <a:xfrm>
            <a:off x="7619046" y="1366626"/>
            <a:ext cx="4238625" cy="4981575"/>
          </a:xfrm>
          <a:prstGeom prst="rect">
            <a:avLst/>
          </a:prstGeom>
        </p:spPr>
      </p:pic>
    </p:spTree>
    <p:extLst>
      <p:ext uri="{BB962C8B-B14F-4D97-AF65-F5344CB8AC3E}">
        <p14:creationId xmlns:p14="http://schemas.microsoft.com/office/powerpoint/2010/main" val="869039585"/>
      </p:ext>
    </p:extLst>
  </p:cSld>
  <p:clrMapOvr>
    <a:masterClrMapping/>
  </p:clrMapOvr>
</p:sld>
</file>

<file path=ppt/theme/theme1.xml><?xml version="1.0" encoding="utf-8"?>
<a:theme xmlns:a="http://schemas.openxmlformats.org/drawingml/2006/main" name="Geçmişe bakış">
  <a:themeElements>
    <a:clrScheme name="Geçmişe bakış">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364</TotalTime>
  <Words>2431</Words>
  <Application>Microsoft Office PowerPoint</Application>
  <PresentationFormat>Widescreen</PresentationFormat>
  <Paragraphs>206</Paragraphs>
  <Slides>46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Calibri</vt:lpstr>
      <vt:lpstr>Calibri Light</vt:lpstr>
      <vt:lpstr>Wingdings</vt:lpstr>
      <vt:lpstr>Geçmişe bakış</vt:lpstr>
      <vt:lpstr>X-Ray Interactions</vt:lpstr>
      <vt:lpstr>Objectives</vt:lpstr>
      <vt:lpstr>Key Terms</vt:lpstr>
      <vt:lpstr>Introduction</vt:lpstr>
      <vt:lpstr>Introduction</vt:lpstr>
      <vt:lpstr>Attenuation</vt:lpstr>
      <vt:lpstr>Attenuation</vt:lpstr>
      <vt:lpstr>Attenuation</vt:lpstr>
      <vt:lpstr>Attenuation</vt:lpstr>
      <vt:lpstr>X-Ray Photon Energy</vt:lpstr>
      <vt:lpstr>Beam Quality and Quantity</vt:lpstr>
      <vt:lpstr>Tissue Thickness</vt:lpstr>
      <vt:lpstr>Mass or Tissue Density</vt:lpstr>
      <vt:lpstr> Table 7.1 lists the densities of some body tissues and materials important in radiology.</vt:lpstr>
      <vt:lpstr>Tissue Material</vt:lpstr>
      <vt:lpstr>Tissue Material</vt:lpstr>
      <vt:lpstr>Half-value Layer</vt:lpstr>
      <vt:lpstr>Half-value Layer</vt:lpstr>
      <vt:lpstr>Half-value Layer</vt:lpstr>
      <vt:lpstr>Types of X-Ray Interactions</vt:lpstr>
      <vt:lpstr>Coherent Scattering</vt:lpstr>
      <vt:lpstr>Coherent Scattering</vt:lpstr>
      <vt:lpstr>The Photoelectric Effect</vt:lpstr>
      <vt:lpstr>The Photoelectric Effect</vt:lpstr>
      <vt:lpstr>The Photoelectric Effect</vt:lpstr>
      <vt:lpstr>PowerPoint Presentation</vt:lpstr>
      <vt:lpstr>Variation of the Photoelectric Effect with Atomic Number</vt:lpstr>
      <vt:lpstr>Variation of the Photoelectric Effect with Atomic Number</vt:lpstr>
      <vt:lpstr>Variation of Photoelectric Effect with X-Ray Energy</vt:lpstr>
      <vt:lpstr>Compton Scattering</vt:lpstr>
      <vt:lpstr>Compton Scattering</vt:lpstr>
      <vt:lpstr>Compton Scattering</vt:lpstr>
      <vt:lpstr>PowerPoint Presentation</vt:lpstr>
      <vt:lpstr>Compton Scattering</vt:lpstr>
      <vt:lpstr>Compton Scattering</vt:lpstr>
      <vt:lpstr>Compton Scattering</vt:lpstr>
      <vt:lpstr>Compton Scattering</vt:lpstr>
      <vt:lpstr>PowerPoint Presentation</vt:lpstr>
      <vt:lpstr>PowerPoint Presentation</vt:lpstr>
      <vt:lpstr>Pair Production</vt:lpstr>
      <vt:lpstr>Pair Production</vt:lpstr>
      <vt:lpstr>Photodisintegration</vt:lpstr>
      <vt:lpstr>Photodisintegration</vt:lpstr>
      <vt:lpstr>Chapter Summary</vt:lpstr>
      <vt:lpstr>Chapter Summary</vt:lpstr>
      <vt:lpstr>Chapter Summary</vt:lpstr>
    </vt:vector>
  </TitlesOfParts>
  <Company>NouS/TncTR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osman gunay</dc:creator>
  <cp:lastModifiedBy>Doç. Dr. Osman GÜNAY</cp:lastModifiedBy>
  <cp:revision>34</cp:revision>
  <dcterms:created xsi:type="dcterms:W3CDTF">2022-08-10T20:46:56Z</dcterms:created>
  <dcterms:modified xsi:type="dcterms:W3CDTF">2022-11-14T07:29:05Z</dcterms:modified>
</cp:coreProperties>
</file>