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7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4" roundtripDataSignature="AMtx7mgFWwUebxC2iL1lq75LLG6YCK0F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  <p:guide pos="100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0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0"/>
          <p:cNvSpPr txBox="1"/>
          <p:nvPr>
            <p:ph type="ctrTitle"/>
          </p:nvPr>
        </p:nvSpPr>
        <p:spPr>
          <a:xfrm>
            <a:off x="1096994" y="758952"/>
            <a:ext cx="10055781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998"/>
              <a:buFont typeface="Calibri"/>
              <a:buNone/>
              <a:defRPr sz="7998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subTitle"/>
          </p:nvPr>
        </p:nvSpPr>
        <p:spPr>
          <a:xfrm>
            <a:off x="1099764" y="4455621"/>
            <a:ext cx="1005578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99"/>
              <a:buNone/>
              <a:defRPr sz="2399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399"/>
              <a:buNone/>
              <a:defRPr sz="2399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99"/>
              <a:buNone/>
              <a:defRPr sz="2399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99"/>
              <a:buNone/>
              <a:defRPr sz="1999"/>
            </a:lvl9pPr>
          </a:lstStyle>
          <a:p/>
        </p:txBody>
      </p:sp>
      <p:sp>
        <p:nvSpPr>
          <p:cNvPr id="23" name="Google Shape;23;p30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26" name="Google Shape;26;p30"/>
          <p:cNvCxnSpPr/>
          <p:nvPr/>
        </p:nvCxnSpPr>
        <p:spPr>
          <a:xfrm>
            <a:off x="1207344" y="4343400"/>
            <a:ext cx="987294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 rot="5400000">
            <a:off x="4113205" y="-1170476"/>
            <a:ext cx="4023360" cy="10055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0"/>
          <p:cNvSpPr txBox="1"/>
          <p:nvPr>
            <p:ph type="title"/>
          </p:nvPr>
        </p:nvSpPr>
        <p:spPr>
          <a:xfrm rot="5400000">
            <a:off x="7156786" y="1978144"/>
            <a:ext cx="5759898" cy="26282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" type="body"/>
          </p:nvPr>
        </p:nvSpPr>
        <p:spPr>
          <a:xfrm rot="5400000">
            <a:off x="1824176" y="-573892"/>
            <a:ext cx="5759898" cy="7732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2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2"/>
          <p:cNvSpPr txBox="1"/>
          <p:nvPr>
            <p:ph type="title"/>
          </p:nvPr>
        </p:nvSpPr>
        <p:spPr>
          <a:xfrm>
            <a:off x="1096994" y="758952"/>
            <a:ext cx="10055781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998"/>
              <a:buFont typeface="Calibri"/>
              <a:buNone/>
              <a:defRPr b="0" sz="7998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1096994" y="4453128"/>
            <a:ext cx="1005578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99"/>
              <a:buNone/>
              <a:defRPr sz="2399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41" name="Google Shape;41;p32"/>
          <p:cNvCxnSpPr/>
          <p:nvPr/>
        </p:nvCxnSpPr>
        <p:spPr>
          <a:xfrm>
            <a:off x="1207344" y="4343400"/>
            <a:ext cx="987294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1096992" y="1845734"/>
            <a:ext cx="493647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2" type="body"/>
          </p:nvPr>
        </p:nvSpPr>
        <p:spPr>
          <a:xfrm>
            <a:off x="6216301" y="1845735"/>
            <a:ext cx="493647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1096994" y="1846052"/>
            <a:ext cx="4936474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99"/>
              <a:buNone/>
              <a:defRPr b="0" sz="1999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4"/>
          <p:cNvSpPr txBox="1"/>
          <p:nvPr>
            <p:ph idx="2" type="body"/>
          </p:nvPr>
        </p:nvSpPr>
        <p:spPr>
          <a:xfrm>
            <a:off x="1096994" y="2582334"/>
            <a:ext cx="4936474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3" type="body"/>
          </p:nvPr>
        </p:nvSpPr>
        <p:spPr>
          <a:xfrm>
            <a:off x="6216301" y="1846052"/>
            <a:ext cx="4936474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99"/>
              <a:buNone/>
              <a:defRPr b="0" sz="1999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4"/>
          <p:cNvSpPr txBox="1"/>
          <p:nvPr>
            <p:ph idx="4" type="body"/>
          </p:nvPr>
        </p:nvSpPr>
        <p:spPr>
          <a:xfrm>
            <a:off x="6216301" y="2582334"/>
            <a:ext cx="4936474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6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6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7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7"/>
          <p:cNvSpPr txBox="1"/>
          <p:nvPr>
            <p:ph type="title"/>
          </p:nvPr>
        </p:nvSpPr>
        <p:spPr>
          <a:xfrm>
            <a:off x="457081" y="594359"/>
            <a:ext cx="319956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9"/>
              <a:buFont typeface="Calibri"/>
              <a:buNone/>
              <a:defRPr b="0" sz="3599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" type="body"/>
          </p:nvPr>
        </p:nvSpPr>
        <p:spPr>
          <a:xfrm>
            <a:off x="4799350" y="731520"/>
            <a:ext cx="6490549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2" type="body"/>
          </p:nvPr>
        </p:nvSpPr>
        <p:spPr>
          <a:xfrm>
            <a:off x="457081" y="2926080"/>
            <a:ext cx="3199567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465391" y="6459786"/>
            <a:ext cx="26178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799350" y="6459786"/>
            <a:ext cx="46469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8"/>
          <p:cNvSpPr txBox="1"/>
          <p:nvPr>
            <p:ph type="title"/>
          </p:nvPr>
        </p:nvSpPr>
        <p:spPr>
          <a:xfrm>
            <a:off x="1096995" y="5074920"/>
            <a:ext cx="10111011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9"/>
              <a:buFont typeface="Calibri"/>
              <a:buNone/>
              <a:defRPr b="0" sz="3599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/>
          <p:nvPr>
            <p:ph idx="2" type="pic"/>
          </p:nvPr>
        </p:nvSpPr>
        <p:spPr>
          <a:xfrm>
            <a:off x="15" y="0"/>
            <a:ext cx="12188810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</p:sp>
      <p:sp>
        <p:nvSpPr>
          <p:cNvPr id="83" name="Google Shape;83;p38"/>
          <p:cNvSpPr txBox="1"/>
          <p:nvPr>
            <p:ph idx="1" type="body"/>
          </p:nvPr>
        </p:nvSpPr>
        <p:spPr>
          <a:xfrm>
            <a:off x="1096994" y="5907024"/>
            <a:ext cx="1011063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38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9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9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99"/>
              <a:buFont typeface="Calibri"/>
              <a:buNone/>
              <a:defRPr b="0" i="0" sz="4799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9"/>
          <p:cNvSpPr txBox="1"/>
          <p:nvPr>
            <p:ph idx="1" type="body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536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Calibri"/>
              <a:buChar char=" "/>
              <a:defRPr b="0" i="0" sz="1999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836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Calibri"/>
              <a:buChar char="◦"/>
              <a:defRPr b="0" i="0" sz="1799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7" name="Google Shape;17;p29"/>
          <p:cNvCxnSpPr/>
          <p:nvPr/>
        </p:nvCxnSpPr>
        <p:spPr>
          <a:xfrm>
            <a:off x="1193221" y="1737845"/>
            <a:ext cx="9964364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20.jpg"/><Relationship Id="rId5" Type="http://schemas.openxmlformats.org/officeDocument/2006/relationships/image" Target="../media/image6.jpg"/><Relationship Id="rId6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15.jpg"/><Relationship Id="rId6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096994" y="758952"/>
            <a:ext cx="10055781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79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Radiation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096994" y="4653136"/>
            <a:ext cx="10055781" cy="701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tr-TR" sz="1500"/>
              <a:t>IN ORDER TO UNDERSTAND RADIATION PHYSICS, ATOMIC MODEL HAS TO BE KNOWN WELL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99"/>
              <a:buNone/>
            </a:pPr>
            <a:r>
              <a:t/>
            </a:r>
            <a:endParaRPr/>
          </a:p>
        </p:txBody>
      </p:sp>
      <p:pic>
        <p:nvPicPr>
          <p:cNvPr descr="http://upload.wikimedia.org/wikipedia/commons/thumb/3/35/Logo_iso_radiation.svg/716px-Logo_iso_radiation.svg.png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6220" y="421151"/>
            <a:ext cx="2880320" cy="238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Calibri"/>
              <a:buNone/>
            </a:pPr>
            <a:r>
              <a:rPr b="1" lang="tr-TR" sz="3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Plum Pudding Model (in 1904, by Thomson )</a:t>
            </a:r>
            <a:endParaRPr b="1" sz="35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621804" y="1845734"/>
            <a:ext cx="655272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8750" lvl="0" marL="914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 "/>
            </a:pPr>
            <a:r>
              <a:rPr lang="tr-TR" sz="2500"/>
              <a:t>In the early 1900’s,  people’s idea about atoms started to change.</a:t>
            </a:r>
            <a:endParaRPr/>
          </a:p>
          <a:p>
            <a:pPr indent="-158750" lvl="0" marL="91413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tr-TR" sz="2500"/>
              <a:t>J.J Thomson discovered that 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Char char="◦"/>
            </a:pPr>
            <a:r>
              <a:rPr b="1" lang="tr-TR" sz="2500">
                <a:solidFill>
                  <a:srgbClr val="0070C0"/>
                </a:solidFill>
              </a:rPr>
              <a:t>atoms have electrons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electrons  are much </a:t>
            </a:r>
            <a:r>
              <a:rPr b="1" lang="tr-TR" sz="2500">
                <a:solidFill>
                  <a:srgbClr val="0070C0"/>
                </a:solidFill>
              </a:rPr>
              <a:t>much smaller </a:t>
            </a:r>
            <a:r>
              <a:rPr lang="tr-TR" sz="2500"/>
              <a:t>than atoms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atoms are not indivisible, because they have electrons. Electrons are much smaller than atom.</a:t>
            </a:r>
            <a:endParaRPr/>
          </a:p>
          <a:p>
            <a:pPr indent="-68588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99"/>
              <a:buNone/>
            </a:pPr>
            <a:r>
              <a:t/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0816" y="2015360"/>
            <a:ext cx="3677983" cy="321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Calibri"/>
              <a:buNone/>
            </a:pPr>
            <a:r>
              <a:rPr b="1" lang="tr-TR" sz="3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Plum Pudding Model (in 1904, by Thomson )</a:t>
            </a:r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333772" y="1845734"/>
            <a:ext cx="6624736" cy="431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tr-TR" sz="2400"/>
              <a:t>Thomson thought that 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atom is like a plum muffin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b="1" lang="tr-TR" sz="2200">
                <a:solidFill>
                  <a:srgbClr val="0070C0"/>
                </a:solidFill>
              </a:rPr>
              <a:t>Dough</a:t>
            </a:r>
            <a:r>
              <a:rPr lang="tr-TR" sz="2200">
                <a:solidFill>
                  <a:srgbClr val="0070C0"/>
                </a:solidFill>
              </a:rPr>
              <a:t> </a:t>
            </a:r>
            <a:r>
              <a:rPr lang="tr-TR" sz="2200"/>
              <a:t>in a plum muffin was like a </a:t>
            </a:r>
            <a:r>
              <a:rPr b="1" lang="tr-TR" sz="2200">
                <a:solidFill>
                  <a:srgbClr val="0070C0"/>
                </a:solidFill>
              </a:rPr>
              <a:t>positively charged </a:t>
            </a:r>
            <a:r>
              <a:rPr lang="tr-TR" sz="2200"/>
              <a:t>substance 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b="1" lang="tr-TR" sz="2200">
                <a:solidFill>
                  <a:srgbClr val="0070C0"/>
                </a:solidFill>
              </a:rPr>
              <a:t>Plum was like negative electrons 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Together the positive and negative charge balanced the each other. 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Therefore, the atom was electrically neutral</a:t>
            </a:r>
            <a:endParaRPr/>
          </a:p>
          <a:p>
            <a:pPr indent="0" lvl="1" marL="20110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1" marL="20110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tr-TR" sz="2400"/>
              <a:t>He called this the plum pudding model</a:t>
            </a:r>
            <a:endParaRPr/>
          </a:p>
          <a:p>
            <a:pPr indent="-68588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99"/>
              <a:buNone/>
            </a:pPr>
            <a:r>
              <a:t/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8508" y="2115021"/>
            <a:ext cx="4756277" cy="199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 txBox="1"/>
          <p:nvPr/>
        </p:nvSpPr>
        <p:spPr>
          <a:xfrm>
            <a:off x="837828" y="4110054"/>
            <a:ext cx="10172748" cy="1911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Calibri"/>
              <a:buNone/>
            </a:pPr>
            <a:r>
              <a:t/>
            </a:r>
            <a:endParaRPr sz="1999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lang="tr-TR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Nuclear model (in 1911 by Rutherford)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700" y="1988840"/>
            <a:ext cx="2711000" cy="361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 txBox="1"/>
          <p:nvPr/>
        </p:nvSpPr>
        <p:spPr>
          <a:xfrm>
            <a:off x="549796" y="1988840"/>
            <a:ext cx="727280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1" marL="20110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b="0" i="0" lang="tr-T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alpha scattering experiment</a:t>
            </a:r>
            <a:endParaRPr b="0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0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383933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b="0" i="0" lang="tr-T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Ernest Rutherford discovered that </a:t>
            </a:r>
            <a:endParaRPr/>
          </a:p>
          <a:p>
            <a:pPr indent="-182824" lvl="2" marL="56675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i="0" lang="tr-TR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Atoms had a nucleus. </a:t>
            </a:r>
            <a:endParaRPr/>
          </a:p>
          <a:p>
            <a:pPr indent="-182824" lvl="2" marL="56675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tr-T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 the positive charge in an atom was </a:t>
            </a:r>
            <a:r>
              <a:rPr b="1" i="0" lang="tr-TR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concentrated</a:t>
            </a:r>
            <a:r>
              <a:rPr b="0" i="0" lang="tr-T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 it’s center. </a:t>
            </a:r>
            <a:endParaRPr/>
          </a:p>
          <a:p>
            <a:pPr indent="-182824" lvl="2" marL="56675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tr-T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Electrons revolved around the center.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lang="tr-TR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Nuclear model (in 1911 by Rutherford)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549796" y="1845734"/>
            <a:ext cx="633670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46050" lvl="0" marL="914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 "/>
            </a:pPr>
            <a:r>
              <a:rPr lang="tr-TR" sz="2300"/>
              <a:t>JJ Thomson thought the positive charge was all distributed like dough in a muffin </a:t>
            </a:r>
            <a:endParaRPr/>
          </a:p>
          <a:p>
            <a:pPr indent="-171450" lvl="0" marL="91413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700"/>
              <a:buChar char=" "/>
            </a:pPr>
            <a:r>
              <a:rPr b="1" lang="tr-TR" sz="2700">
                <a:solidFill>
                  <a:schemeClr val="dk1"/>
                </a:solidFill>
              </a:rPr>
              <a:t>But Rutherford showed that 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All this </a:t>
            </a:r>
            <a:r>
              <a:rPr b="1" lang="tr-TR" sz="2300">
                <a:solidFill>
                  <a:srgbClr val="0070C0"/>
                </a:solidFill>
              </a:rPr>
              <a:t>positive charged particle concentrated in the center.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So, we call the nuclear model of atom. Because it has a nucleus. 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There are a lot of empty spaces among the nucleus and the electrons of  atom.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6580" y="1845734"/>
            <a:ext cx="3781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477788" y="276620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tr-T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Alpha Scattering Experiment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206693" y="1916832"/>
            <a:ext cx="667980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tr-TR" sz="2400"/>
              <a:t>In alpha scattering experiment, </a:t>
            </a:r>
            <a:endParaRPr sz="2400"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tr-TR" sz="2400"/>
              <a:t>Rutherford </a:t>
            </a:r>
            <a:r>
              <a:rPr b="1" lang="tr-TR" sz="2400">
                <a:solidFill>
                  <a:srgbClr val="0070C0"/>
                </a:solidFill>
              </a:rPr>
              <a:t>bombarded</a:t>
            </a:r>
            <a:r>
              <a:rPr lang="tr-TR" sz="2400"/>
              <a:t>  the alpha particles on metallic thin gold foil. </a:t>
            </a:r>
            <a:endParaRPr sz="24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tr-TR" sz="2400"/>
              <a:t>These particles </a:t>
            </a:r>
            <a:r>
              <a:rPr b="1" lang="tr-TR" sz="2400">
                <a:solidFill>
                  <a:srgbClr val="0070C0"/>
                </a:solidFill>
              </a:rPr>
              <a:t>interact</a:t>
            </a:r>
            <a:r>
              <a:rPr lang="tr-TR" sz="2400"/>
              <a:t> with gold foil.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tr-TR" sz="2400"/>
              <a:t>Rutherford expected the nuclear model to be as seen in figure</a:t>
            </a:r>
            <a:endParaRPr/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8957" y="1789122"/>
            <a:ext cx="4793055" cy="207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8956" y="4077072"/>
            <a:ext cx="4793055" cy="190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477788" y="276620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tr-T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Alpha Scattering Experiment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206693" y="1916832"/>
            <a:ext cx="667980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914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tr-TR" sz="2200"/>
              <a:t>The results of this experiment are that  </a:t>
            </a:r>
            <a:endParaRPr sz="2200"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Most of the alpha particles are </a:t>
            </a:r>
            <a:r>
              <a:rPr b="1" lang="tr-TR" sz="2200">
                <a:solidFill>
                  <a:srgbClr val="0070C0"/>
                </a:solidFill>
              </a:rPr>
              <a:t>un-deflected</a:t>
            </a:r>
            <a:r>
              <a:rPr lang="tr-TR" sz="2200"/>
              <a:t> through the gold foil and go straight. </a:t>
            </a:r>
            <a:endParaRPr sz="22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Some of the alpha particles are </a:t>
            </a:r>
            <a:r>
              <a:rPr b="1" lang="tr-TR" sz="2200">
                <a:solidFill>
                  <a:srgbClr val="0070C0"/>
                </a:solidFill>
              </a:rPr>
              <a:t>deflected</a:t>
            </a:r>
            <a:r>
              <a:rPr lang="tr-TR" sz="2200"/>
              <a:t> through a </a:t>
            </a:r>
            <a:r>
              <a:rPr b="1" lang="tr-TR" sz="2200">
                <a:solidFill>
                  <a:srgbClr val="0070C0"/>
                </a:solidFill>
              </a:rPr>
              <a:t>small angle</a:t>
            </a:r>
            <a:r>
              <a:rPr lang="tr-TR" sz="2200"/>
              <a:t>.</a:t>
            </a:r>
            <a:endParaRPr sz="22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Some of the alpha particles are deflected large angle.</a:t>
            </a:r>
            <a:endParaRPr sz="22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Very few alpha particles </a:t>
            </a:r>
            <a:r>
              <a:rPr b="1" lang="tr-TR" sz="2200">
                <a:solidFill>
                  <a:srgbClr val="0070C0"/>
                </a:solidFill>
              </a:rPr>
              <a:t>return back</a:t>
            </a:r>
            <a:r>
              <a:rPr lang="tr-TR" sz="2200"/>
              <a:t> (back scattered)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Since most alpha particle passed through the gold foil witout any deflection, most of the space inside on atom is empty </a:t>
            </a:r>
            <a:endParaRPr/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8957" y="1789122"/>
            <a:ext cx="4793055" cy="207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8956" y="4077072"/>
            <a:ext cx="4793055" cy="190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</a:rPr>
              <a:t>Rutherford couldn't explain</a:t>
            </a:r>
            <a:endParaRPr/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765820" y="1844824"/>
            <a:ext cx="586151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tr-TR"/>
              <a:t> According to the electromagnetic theory of radiation,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◦"/>
            </a:pPr>
            <a:r>
              <a:rPr lang="tr-TR"/>
              <a:t>an electron moving around the nucleus is an accelerated charge particle. Hence, it should emit radiation energy.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tr-TR"/>
              <a:t>Consequently, its distance from the nucleus will decrease continuously and finally it will fall into the nucleus along a spinal path.</a:t>
            </a:r>
            <a:endParaRPr/>
          </a:p>
          <a:p>
            <a:pPr indent="-68588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99"/>
              <a:buNone/>
            </a:pPr>
            <a:r>
              <a:t/>
            </a:r>
            <a:endParaRPr/>
          </a:p>
          <a:p>
            <a:pPr indent="-12065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00"/>
              <a:buChar char=" "/>
            </a:pPr>
            <a:r>
              <a:rPr lang="tr-TR"/>
              <a:t>The </a:t>
            </a:r>
            <a:r>
              <a:rPr b="1" lang="tr-TR">
                <a:solidFill>
                  <a:srgbClr val="0070C0"/>
                </a:solidFill>
              </a:rPr>
              <a:t>main problem with Rutherford’s model </a:t>
            </a:r>
            <a:r>
              <a:rPr lang="tr-TR"/>
              <a:t>was that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◦"/>
            </a:pPr>
            <a:r>
              <a:rPr lang="tr-TR"/>
              <a:t>he couldn't explain why negatively charged electrons remain in orbit when they should instantly fall into the positively charged nucleus. </a:t>
            </a:r>
            <a:endParaRPr/>
          </a:p>
          <a:p>
            <a:pPr indent="0" lvl="1" marL="2011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99"/>
              <a:buNone/>
            </a:pPr>
            <a:r>
              <a:t/>
            </a:r>
            <a:endParaRPr/>
          </a:p>
          <a:p>
            <a:pPr indent="0" lvl="1" marL="2011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rPr lang="tr-TR"/>
              <a:t>This problem would be solved by Niels Bohr in 1913</a:t>
            </a:r>
            <a:endParaRPr/>
          </a:p>
        </p:txBody>
      </p:sp>
      <p:pic>
        <p:nvPicPr>
          <p:cNvPr descr="write drawbacks of rutherford s atomic model - Chemistry -  TopperLearning.com | rl7qik3yy"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2564" y="2564904"/>
            <a:ext cx="4040849" cy="266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Font typeface="Calibri"/>
              <a:buNone/>
            </a:pPr>
            <a:r>
              <a:rPr b="1" lang="tr-TR" sz="4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Planetary model (in 1913, by Bohr)</a:t>
            </a:r>
            <a:endParaRPr b="1" sz="4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1096995" y="1845734"/>
            <a:ext cx="557348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58750" lvl="0" marL="914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 "/>
            </a:pPr>
            <a:r>
              <a:rPr lang="tr-TR" sz="2500"/>
              <a:t>In 1913, Danish physicist Neils Bohr came up with his model of ato m</a:t>
            </a:r>
            <a:endParaRPr/>
          </a:p>
          <a:p>
            <a:pPr indent="-158750" lvl="0" marL="91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tr-TR" sz="2500"/>
              <a:t>He said that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there is a nucleus in the middle (just like Rutherford said)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electrons </a:t>
            </a:r>
            <a:r>
              <a:rPr b="1" lang="tr-TR" sz="2500">
                <a:solidFill>
                  <a:srgbClr val="0070C0"/>
                </a:solidFill>
              </a:rPr>
              <a:t>revolve around </a:t>
            </a:r>
            <a:r>
              <a:rPr lang="tr-TR" sz="2500"/>
              <a:t>the nucleus regularly, not randomly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He placed each electron in a </a:t>
            </a:r>
            <a:r>
              <a:rPr b="1" lang="tr-TR" sz="2500">
                <a:solidFill>
                  <a:srgbClr val="0070C0"/>
                </a:solidFill>
              </a:rPr>
              <a:t>specific energy and specific distance 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572" y="1866302"/>
            <a:ext cx="39243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b="1" lang="tr-TR" sz="4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Planetary model (in 1913, by Bohr)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1269876" y="2132856"/>
            <a:ext cx="4709386" cy="316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  <a:p>
            <a:pPr indent="-158750" lvl="0" marL="91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tr-TR" sz="2500"/>
              <a:t>According to Bohr’s atomic model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Electrons move in </a:t>
            </a:r>
            <a:r>
              <a:rPr b="1" lang="tr-TR" sz="2300">
                <a:solidFill>
                  <a:srgbClr val="0070C0"/>
                </a:solidFill>
              </a:rPr>
              <a:t>definite orbits </a:t>
            </a:r>
            <a:r>
              <a:rPr lang="tr-TR" sz="2300"/>
              <a:t>around the nucleus like planets revolve around the sun</a:t>
            </a:r>
            <a:endParaRPr/>
          </a:p>
          <a:p>
            <a:pPr indent="-3677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These orbits are located at certain distances from the nucleus</a:t>
            </a:r>
            <a:endParaRPr/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8232" y="2571080"/>
            <a:ext cx="40100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tr-T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Bohr’s atomic model is based on four postulates:</a:t>
            </a:r>
            <a:br>
              <a:rPr b="1" lang="tr-T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tr-TR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Bohr solved the problem that Rutherford could not explain</a:t>
            </a:r>
            <a:endParaRPr/>
          </a:p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1341884" y="2060848"/>
            <a:ext cx="6696744" cy="3815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82825" lvl="1" marL="38393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i="1" lang="tr-TR" sz="2400"/>
              <a:t>Postulate </a:t>
            </a:r>
            <a:r>
              <a:rPr lang="tr-TR" sz="2400"/>
              <a:t>1: Electrons revolve about the nucleus in </a:t>
            </a:r>
            <a:r>
              <a:rPr b="1" lang="tr-TR" sz="2400">
                <a:solidFill>
                  <a:srgbClr val="0070C0"/>
                </a:solidFill>
              </a:rPr>
              <a:t>well-defined, allowed orbits</a:t>
            </a:r>
            <a:r>
              <a:rPr lang="tr-TR" sz="2400"/>
              <a:t>.</a:t>
            </a:r>
            <a:endParaRPr sz="2400"/>
          </a:p>
          <a:p>
            <a:pPr indent="-4185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i="1" lang="tr-TR" sz="2400"/>
              <a:t>Postulate </a:t>
            </a:r>
            <a:r>
              <a:rPr lang="tr-TR" sz="2400"/>
              <a:t>2: While in orbit, the electron </a:t>
            </a:r>
            <a:r>
              <a:rPr b="1" lang="tr-TR" sz="2400">
                <a:solidFill>
                  <a:srgbClr val="0070C0"/>
                </a:solidFill>
              </a:rPr>
              <a:t>does not lose any energy </a:t>
            </a:r>
            <a:r>
              <a:rPr lang="tr-TR" sz="1600"/>
              <a:t>(no energy loss while electron is in allowed orbit).</a:t>
            </a:r>
            <a:endParaRPr sz="1600"/>
          </a:p>
          <a:p>
            <a:pPr indent="-8884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i="1" lang="tr-TR" sz="2400"/>
              <a:t>Postulate </a:t>
            </a:r>
            <a:r>
              <a:rPr lang="tr-TR" sz="2400"/>
              <a:t>3: The angular momentum of the electron in an allowed orbit is quantized </a:t>
            </a:r>
            <a:r>
              <a:rPr lang="tr-TR" sz="1800"/>
              <a:t>(quantization of angular momentum).</a:t>
            </a:r>
            <a:endParaRPr sz="1800"/>
          </a:p>
          <a:p>
            <a:pPr indent="-4185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i="1" lang="tr-TR" sz="2400"/>
              <a:t>Postulate </a:t>
            </a:r>
            <a:r>
              <a:rPr lang="tr-TR" sz="2400"/>
              <a:t>4: An atom</a:t>
            </a:r>
            <a:r>
              <a:rPr b="1" lang="tr-TR" sz="2400">
                <a:solidFill>
                  <a:srgbClr val="0070C0"/>
                </a:solidFill>
              </a:rPr>
              <a:t> emits radiation</a:t>
            </a:r>
            <a:r>
              <a:rPr lang="tr-TR" sz="2400"/>
              <a:t> only when an electron makes a transition from one orbit to another</a:t>
            </a:r>
            <a:endParaRPr/>
          </a:p>
        </p:txBody>
      </p:sp>
      <p:pic>
        <p:nvPicPr>
          <p:cNvPr descr="Bohr atomic model of a nitrogen atom" id="245" name="Google Shape;2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644" y="2883178"/>
            <a:ext cx="3260939" cy="217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1096994" y="332656"/>
            <a:ext cx="10055781" cy="14047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500"/>
              <a:buFont typeface="Calibri"/>
              <a:buNone/>
            </a:pPr>
            <a:r>
              <a:rPr b="1" lang="tr-TR" sz="4500">
                <a:solidFill>
                  <a:srgbClr val="C00000"/>
                </a:solidFill>
              </a:rPr>
              <a:t>Motivation</a:t>
            </a:r>
            <a:r>
              <a:rPr b="1" lang="tr-TR" sz="4000">
                <a:solidFill>
                  <a:srgbClr val="C00000"/>
                </a:solidFill>
              </a:rPr>
              <a:t> </a:t>
            </a:r>
            <a:br>
              <a:rPr b="1" lang="tr-TR" sz="4000">
                <a:solidFill>
                  <a:srgbClr val="C00000"/>
                </a:solidFill>
              </a:rPr>
            </a:br>
            <a:r>
              <a:rPr lang="tr-TR" sz="2500"/>
              <a:t>Radiation is used in our daily life, especially in medical imaging. </a:t>
            </a:r>
            <a:br>
              <a:rPr lang="tr-TR" sz="2500"/>
            </a:br>
            <a:r>
              <a:rPr lang="tr-TR" sz="2500"/>
              <a:t>X-ray Imaging, Computed Tomograpy,  Radiotherapy ,Fluoroscopy , ......</a:t>
            </a:r>
            <a:endParaRPr b="1" sz="2500">
              <a:solidFill>
                <a:srgbClr val="C00000"/>
              </a:solidFill>
            </a:endParaRPr>
          </a:p>
        </p:txBody>
      </p:sp>
      <p:pic>
        <p:nvPicPr>
          <p:cNvPr descr="Digital Rontgen, Siemed Tıbbi Sistemler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356" y="1928334"/>
            <a:ext cx="2183951" cy="2021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d Tomography Scan – Ottawa Heart Institute"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475" y="2348880"/>
            <a:ext cx="3975785" cy="33048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Guided Radiation Therapy (IGRT): kV Imaging | SpringerLink" id="116" name="Google Shape;1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82644" y="1936728"/>
            <a:ext cx="3404112" cy="3717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uoroscopy | FDA" id="117" name="Google Shape;1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8539" y="4141169"/>
            <a:ext cx="2388041" cy="153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lang="tr-TR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History of atom and radiation (together)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0"/>
          <p:cNvSpPr txBox="1"/>
          <p:nvPr>
            <p:ph idx="1" type="body"/>
          </p:nvPr>
        </p:nvSpPr>
        <p:spPr>
          <a:xfrm>
            <a:off x="837828" y="1845734"/>
            <a:ext cx="102873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25" lvl="1" marL="38393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In 1803 Dalton’s model of  </a:t>
            </a:r>
            <a:r>
              <a:rPr b="1" lang="tr-TR" sz="2300">
                <a:solidFill>
                  <a:srgbClr val="FF0000"/>
                </a:solidFill>
              </a:rPr>
              <a:t>atom</a:t>
            </a:r>
            <a:r>
              <a:rPr lang="tr-TR" sz="2300"/>
              <a:t>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In 1895 X-rays were discovered by Wilhelm Conrad Rontgen </a:t>
            </a:r>
            <a:r>
              <a:rPr b="1" lang="tr-TR" sz="2300">
                <a:solidFill>
                  <a:srgbClr val="FF0000"/>
                </a:solidFill>
              </a:rPr>
              <a:t>(Radiation)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In 1896 </a:t>
            </a:r>
            <a:r>
              <a:rPr b="1" lang="tr-TR" sz="2300">
                <a:solidFill>
                  <a:srgbClr val="FF0000"/>
                </a:solidFill>
              </a:rPr>
              <a:t>Radioactivity</a:t>
            </a:r>
            <a:r>
              <a:rPr lang="tr-TR" sz="2300"/>
              <a:t> discovered by Henri Becquerel </a:t>
            </a:r>
            <a:endParaRPr sz="23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In 1898 Radium and Polonium discovered by Marie and Pierre Curie (</a:t>
            </a:r>
            <a:r>
              <a:rPr b="1" lang="tr-TR" sz="2300">
                <a:solidFill>
                  <a:srgbClr val="FF0000"/>
                </a:solidFill>
              </a:rPr>
              <a:t>Radioactivity)</a:t>
            </a:r>
            <a:r>
              <a:rPr lang="tr-TR" sz="2300"/>
              <a:t>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In 1904 Thomson’s model of</a:t>
            </a:r>
            <a:r>
              <a:rPr lang="tr-TR" sz="2300">
                <a:solidFill>
                  <a:srgbClr val="FF0000"/>
                </a:solidFill>
              </a:rPr>
              <a:t> </a:t>
            </a:r>
            <a:r>
              <a:rPr b="1" lang="tr-TR" sz="2300">
                <a:solidFill>
                  <a:srgbClr val="FF0000"/>
                </a:solidFill>
              </a:rPr>
              <a:t>atom</a:t>
            </a:r>
            <a:r>
              <a:rPr lang="tr-TR" sz="2300">
                <a:solidFill>
                  <a:srgbClr val="FF0000"/>
                </a:solidFill>
              </a:rPr>
              <a:t>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In 1911 Rutherford’s model of </a:t>
            </a:r>
            <a:r>
              <a:rPr b="1" lang="tr-TR" sz="2300">
                <a:solidFill>
                  <a:srgbClr val="FF0000"/>
                </a:solidFill>
              </a:rPr>
              <a:t>atom</a:t>
            </a:r>
            <a:r>
              <a:rPr lang="tr-TR" sz="2300"/>
              <a:t>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In 1913 Bohr’s model of </a:t>
            </a:r>
            <a:r>
              <a:rPr b="1" lang="tr-TR" sz="2300">
                <a:solidFill>
                  <a:srgbClr val="FF0000"/>
                </a:solidFill>
              </a:rPr>
              <a:t>atom</a:t>
            </a:r>
            <a:r>
              <a:rPr lang="tr-TR" sz="2300"/>
              <a:t>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In 1919 Discovery of the  </a:t>
            </a:r>
            <a:r>
              <a:rPr b="1" lang="tr-TR" sz="2300">
                <a:solidFill>
                  <a:srgbClr val="FF0000"/>
                </a:solidFill>
              </a:rPr>
              <a:t>proton</a:t>
            </a:r>
            <a:r>
              <a:rPr lang="tr-TR" sz="2300"/>
              <a:t> by Rutherford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In 1932  Discovery of the </a:t>
            </a:r>
            <a:r>
              <a:rPr b="1" lang="tr-TR" sz="2300">
                <a:solidFill>
                  <a:srgbClr val="FF0000"/>
                </a:solidFill>
              </a:rPr>
              <a:t>neutron</a:t>
            </a:r>
            <a:r>
              <a:rPr lang="tr-TR" sz="2300"/>
              <a:t> by Chadwick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Atomic Nucleus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621804" y="1758254"/>
            <a:ext cx="6264696" cy="388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1" marL="20110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99"/>
              <a:buNone/>
            </a:pPr>
            <a:r>
              <a:t/>
            </a:r>
            <a:endParaRPr/>
          </a:p>
          <a:p>
            <a:pPr indent="0" lvl="1" marL="2011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rPr lang="tr-TR" sz="2300"/>
              <a:t>Rutherford’s alpha scattering experiment played an imported role to understand the </a:t>
            </a:r>
            <a:r>
              <a:rPr b="1" lang="tr-TR" sz="2300">
                <a:solidFill>
                  <a:srgbClr val="0070C0"/>
                </a:solidFill>
              </a:rPr>
              <a:t>structure of the atom</a:t>
            </a:r>
            <a:r>
              <a:rPr lang="tr-TR" sz="2300"/>
              <a:t> and the nucleus. </a:t>
            </a:r>
            <a:endParaRPr sz="23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There are proton and neutron in the atomic nucleus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Proton and neutron  both are called nucleons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Not only atoms have proton and neutron, but also they have  electrons.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tr-TR" sz="2300"/>
              <a:t>Electrons revolve around the nucleus in orbit.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3449" y="2548070"/>
            <a:ext cx="4420747" cy="230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Atomic Number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981844" y="1916832"/>
            <a:ext cx="4824537" cy="420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82825" lvl="1" marL="38393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tr-TR" sz="2800"/>
              <a:t>The atomic number is the number of proton in the nucleus of an atom</a:t>
            </a:r>
            <a:endParaRPr/>
          </a:p>
          <a:p>
            <a:pPr indent="-18360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tr-TR" sz="2800"/>
              <a:t>Number of protons in nucleus </a:t>
            </a:r>
            <a:r>
              <a:rPr b="1" lang="tr-TR" sz="2800">
                <a:solidFill>
                  <a:srgbClr val="FF0000"/>
                </a:solidFill>
              </a:rPr>
              <a:t>defines</a:t>
            </a:r>
            <a:r>
              <a:rPr lang="tr-TR" sz="2800">
                <a:solidFill>
                  <a:srgbClr val="FF0000"/>
                </a:solidFill>
              </a:rPr>
              <a:t> </a:t>
            </a:r>
            <a:r>
              <a:rPr lang="tr-TR" sz="2800"/>
              <a:t>the</a:t>
            </a:r>
            <a:r>
              <a:rPr b="1" lang="tr-TR" sz="2800">
                <a:solidFill>
                  <a:srgbClr val="FF0000"/>
                </a:solidFill>
              </a:rPr>
              <a:t> identity </a:t>
            </a:r>
            <a:r>
              <a:rPr lang="tr-TR" sz="2800"/>
              <a:t>of that nucleus.</a:t>
            </a:r>
            <a:endParaRPr/>
          </a:p>
          <a:p>
            <a:pPr indent="-18360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tr-TR" sz="2800"/>
              <a:t>Helium is defined as the element which has 2 protons in it’s nucleus</a:t>
            </a:r>
            <a:endParaRPr sz="2800"/>
          </a:p>
        </p:txBody>
      </p:sp>
      <p:pic>
        <p:nvPicPr>
          <p:cNvPr descr="Difference Between Atomic Number and Atomic Weight | Definition,  Explanation, Difference" id="265" name="Google Shape;2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420" y="2564904"/>
            <a:ext cx="4839148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Composition of nucleus </a:t>
            </a:r>
            <a:endParaRPr/>
          </a:p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621804" y="1755657"/>
            <a:ext cx="6192688" cy="4031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25" lvl="1" marL="38393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The number of protons in the nucleus is called the </a:t>
            </a:r>
            <a:r>
              <a:rPr b="1" lang="tr-TR" sz="2500">
                <a:solidFill>
                  <a:srgbClr val="C00000"/>
                </a:solidFill>
              </a:rPr>
              <a:t>atomic number </a:t>
            </a:r>
            <a:r>
              <a:rPr lang="tr-TR" sz="2500"/>
              <a:t>(Z). </a:t>
            </a:r>
            <a:endParaRPr sz="25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The number of neutrons in the nucleus is called </a:t>
            </a:r>
            <a:r>
              <a:rPr b="1" lang="tr-TR" sz="2500">
                <a:solidFill>
                  <a:srgbClr val="C00000"/>
                </a:solidFill>
              </a:rPr>
              <a:t>neutron number </a:t>
            </a:r>
            <a:r>
              <a:rPr lang="tr-TR" sz="2500"/>
              <a:t>(N). </a:t>
            </a:r>
            <a:endParaRPr sz="25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The total number of neutrons and protons in the nucleus is called the </a:t>
            </a:r>
            <a:r>
              <a:rPr b="1" lang="tr-TR" sz="2500">
                <a:solidFill>
                  <a:srgbClr val="C00000"/>
                </a:solidFill>
              </a:rPr>
              <a:t>mass number </a:t>
            </a:r>
            <a:r>
              <a:rPr lang="tr-TR" sz="2500"/>
              <a:t>(A). </a:t>
            </a:r>
            <a:endParaRPr sz="2500"/>
          </a:p>
          <a:p>
            <a:pPr indent="-228531" lvl="7" marL="14995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b="1" lang="tr-TR" sz="2500">
                <a:solidFill>
                  <a:srgbClr val="FF0000"/>
                </a:solidFill>
              </a:rPr>
              <a:t>A = Z+N</a:t>
            </a:r>
            <a:endParaRPr b="1" sz="2500">
              <a:solidFill>
                <a:srgbClr val="FF0000"/>
              </a:solidFill>
            </a:endParaRPr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The number of neutrons doesn’t change the identity of the element </a:t>
            </a:r>
            <a:endParaRPr sz="2500"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476" y="2348880"/>
            <a:ext cx="4482300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Isotop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1096994" y="1845734"/>
            <a:ext cx="6077538" cy="424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 sz="2400"/>
              <a:t>In nature, some nucleus have </a:t>
            </a:r>
            <a:r>
              <a:rPr b="1" lang="tr-TR" sz="2400">
                <a:solidFill>
                  <a:srgbClr val="0070C0"/>
                </a:solidFill>
              </a:rPr>
              <a:t>same number of protons</a:t>
            </a:r>
            <a:r>
              <a:rPr lang="tr-TR" sz="2400"/>
              <a:t> but different number of neutrons. 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tr-TR" sz="2400"/>
              <a:t>These kinds of atoms are called isotopes. 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tr-TR" sz="2000"/>
              <a:t>Hydrogen has three isotopes and they are called (hydrogen), (deuterium),and (tritium). </a:t>
            </a:r>
            <a:endParaRPr sz="20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tr-TR" sz="2000"/>
              <a:t>All the three nucleus have one proton and</a:t>
            </a:r>
            <a:endParaRPr sz="2000"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tr-TR" sz="1800"/>
              <a:t>hydrogen has no neutron, </a:t>
            </a:r>
            <a:endParaRPr sz="1800"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tr-TR" sz="1800"/>
              <a:t>deuterium has 1 neutron </a:t>
            </a:r>
            <a:endParaRPr sz="1800"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tr-TR" sz="1800"/>
              <a:t>tritium has 2 neutrons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279" name="Google Shape;2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8588" y="2132856"/>
            <a:ext cx="3730159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549796" y="1845734"/>
            <a:ext cx="4248472" cy="3311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tr-TR"/>
              <a:t>Isotopes are atoms of the same element having </a:t>
            </a:r>
            <a:r>
              <a:rPr b="1" lang="tr-TR">
                <a:solidFill>
                  <a:srgbClr val="0070C0"/>
                </a:solidFill>
              </a:rPr>
              <a:t>same atomic number </a:t>
            </a:r>
            <a:r>
              <a:rPr i="1" lang="tr-TR"/>
              <a:t>Z</a:t>
            </a:r>
            <a:r>
              <a:rPr lang="tr-TR"/>
              <a:t>, but </a:t>
            </a:r>
            <a:r>
              <a:rPr b="1" lang="tr-TR">
                <a:solidFill>
                  <a:srgbClr val="0070C0"/>
                </a:solidFill>
              </a:rPr>
              <a:t>different mass number </a:t>
            </a:r>
            <a:r>
              <a:rPr i="1" lang="tr-TR"/>
              <a:t>A</a:t>
            </a:r>
            <a:r>
              <a:rPr lang="tr-TR"/>
              <a:t>. </a:t>
            </a:r>
            <a:endParaRPr/>
          </a:p>
          <a:p>
            <a:pPr indent="0" lvl="0" marL="91413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tr-TR" sz="1800"/>
              <a:t>The total number of nucleus (proton + neutrons) can vary in same atom. </a:t>
            </a:r>
            <a:endParaRPr/>
          </a:p>
          <a:p>
            <a:pPr indent="0" lvl="0" marL="91413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tr-TR" sz="1800"/>
              <a:t>But in same atom, number of proton can not be different</a:t>
            </a:r>
            <a:endParaRPr/>
          </a:p>
        </p:txBody>
      </p:sp>
      <p:pic>
        <p:nvPicPr>
          <p:cNvPr id="285" name="Google Shape;2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7746" y="1887644"/>
            <a:ext cx="6374707" cy="355758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Isotop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sobars - Definition, Examples &amp; Uses" id="291" name="Google Shape;2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556" y="2924944"/>
            <a:ext cx="4635898" cy="216341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Isobars</a:t>
            </a:r>
            <a:endParaRPr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477788" y="1845734"/>
            <a:ext cx="712879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8750" lvl="0" marL="914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 "/>
            </a:pPr>
            <a:r>
              <a:rPr b="1" lang="tr-TR" sz="2500"/>
              <a:t>Isobars </a:t>
            </a:r>
            <a:r>
              <a:rPr lang="tr-TR" sz="2500"/>
              <a:t>are the atoms of different elements having the </a:t>
            </a:r>
            <a:r>
              <a:rPr b="1" lang="tr-TR" sz="2500">
                <a:solidFill>
                  <a:srgbClr val="0070C0"/>
                </a:solidFill>
              </a:rPr>
              <a:t>same mass number </a:t>
            </a:r>
            <a:r>
              <a:rPr i="1" lang="tr-TR" sz="2500"/>
              <a:t>A</a:t>
            </a:r>
            <a:r>
              <a:rPr lang="tr-TR" sz="2500"/>
              <a:t>, but different atomic number </a:t>
            </a:r>
            <a:r>
              <a:rPr i="1" lang="tr-TR" sz="2500"/>
              <a:t>Z</a:t>
            </a:r>
            <a:r>
              <a:rPr lang="tr-TR" sz="2500"/>
              <a:t>. </a:t>
            </a:r>
            <a:endParaRPr sz="2500"/>
          </a:p>
          <a:p>
            <a:pPr indent="0" lvl="0" marL="91413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500"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Isobars are the atoms of different chemical element which have the same number of nucleon.</a:t>
            </a:r>
            <a:endParaRPr sz="25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Ar-40, K-40 and Ca-40 have same mass number and different atomic number.</a:t>
            </a:r>
            <a:endParaRPr sz="25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Isobars are chemically different elements. </a:t>
            </a:r>
            <a:endParaRPr sz="25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tr-TR" sz="2500"/>
              <a:t>They have different physical and chemical properties.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Isotones</a:t>
            </a:r>
            <a:endParaRPr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1096994" y="1845734"/>
            <a:ext cx="10055781" cy="719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11601" lvl="0" marL="914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5047"/>
              <a:buChar char=" "/>
            </a:pPr>
            <a:r>
              <a:rPr lang="tr-TR"/>
              <a:t>Isotones are the atoms of different elements</a:t>
            </a:r>
            <a:endParaRPr/>
          </a:p>
          <a:p>
            <a:pPr indent="-111601" lvl="0" marL="91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95047"/>
              <a:buChar char=" "/>
            </a:pPr>
            <a:r>
              <a:rPr lang="tr-TR"/>
              <a:t>Isotones atoms have the </a:t>
            </a:r>
            <a:r>
              <a:rPr b="1" lang="tr-TR">
                <a:solidFill>
                  <a:srgbClr val="0070C0"/>
                </a:solidFill>
              </a:rPr>
              <a:t>same number of neutrons. </a:t>
            </a:r>
            <a:endParaRPr/>
          </a:p>
        </p:txBody>
      </p:sp>
      <p:pic>
        <p:nvPicPr>
          <p:cNvPr id="300" name="Google Shape;3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28" y="2852936"/>
            <a:ext cx="9965181" cy="256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Rewiev Nomeclacture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04" y="2348880"/>
            <a:ext cx="4861364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4452" y="2924944"/>
            <a:ext cx="5455245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tr-TR" sz="5000">
                <a:solidFill>
                  <a:srgbClr val="C00000"/>
                </a:solidFill>
              </a:rPr>
              <a:t>Motivation</a:t>
            </a:r>
            <a:r>
              <a:rPr b="1" lang="tr-TR" sz="6600">
                <a:solidFill>
                  <a:srgbClr val="C00000"/>
                </a:solidFill>
              </a:rPr>
              <a:t> </a:t>
            </a:r>
            <a:br>
              <a:rPr b="1" lang="tr-TR" sz="6600">
                <a:solidFill>
                  <a:srgbClr val="C00000"/>
                </a:solidFill>
              </a:rPr>
            </a:br>
            <a:r>
              <a:rPr lang="tr-TR" sz="2200"/>
              <a:t>Radiation has many beneficial uses. </a:t>
            </a:r>
            <a:br>
              <a:rPr lang="tr-TR" sz="2200"/>
            </a:br>
            <a:r>
              <a:rPr lang="tr-TR" sz="2200"/>
              <a:t>Radiation is used for many purposes in industry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510236" y="1964125"/>
            <a:ext cx="3882514" cy="28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25" lvl="1" marL="38393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tr-TR"/>
              <a:t>Measuring density  in materials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tr-TR"/>
              <a:t>Measuring the thickness of materials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tr-TR"/>
              <a:t>Detecting smoke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tr-TR"/>
              <a:t>Sterilising medical equipment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tr-TR"/>
              <a:t>Eliminating static electricity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tr-TR"/>
              <a:t>...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tr-TR"/>
              <a:t>...</a:t>
            </a:r>
            <a:endParaRPr/>
          </a:p>
        </p:txBody>
      </p:sp>
      <p:pic>
        <p:nvPicPr>
          <p:cNvPr descr="Nuclear power plant in Akkuyu to commence operations in 2023"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391" y="1858635"/>
            <a:ext cx="3615813" cy="192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812" y="3937439"/>
            <a:ext cx="3528392" cy="23050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Ray Security Scanner Machine, X Ray Voltage: 110 To 220 V, Rs 1000000 / unit | ID: 21682539162"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8934" y="1945821"/>
            <a:ext cx="3435552" cy="34355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981844" y="1858635"/>
            <a:ext cx="2814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Nuclear Power Plant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477789" y="4685916"/>
            <a:ext cx="35051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Nuclear Power Plant inside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8078321" y="4711780"/>
            <a:ext cx="40424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scanning using X-ray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w to Sterilize Medical Equipment | Health Information" id="130" name="Google Shape;13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8846" y="4581128"/>
            <a:ext cx="3583291" cy="14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1096994" y="620688"/>
            <a:ext cx="10055781" cy="11166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1096995" y="1845734"/>
            <a:ext cx="989396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90500" lvl="1" marL="38393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tr-TR" sz="3000"/>
              <a:t>Models of Atom</a:t>
            </a:r>
            <a:endParaRPr/>
          </a:p>
          <a:p>
            <a:pPr indent="-190500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tr-TR" sz="3000"/>
              <a:t>History of Atom, Radiation and Radioactivity</a:t>
            </a:r>
            <a:endParaRPr/>
          </a:p>
          <a:p>
            <a:pPr indent="-190500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tr-TR" sz="3000"/>
              <a:t>Nucleus of Atom </a:t>
            </a:r>
            <a:endParaRPr/>
          </a:p>
          <a:p>
            <a:pPr indent="-190500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tr-TR" sz="3000"/>
              <a:t>Radiation </a:t>
            </a:r>
            <a:endParaRPr/>
          </a:p>
          <a:p>
            <a:pPr indent="-190500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tr-TR" sz="3000"/>
              <a:t>Elektromagnetic Spectrum</a:t>
            </a:r>
            <a:endParaRPr sz="3000"/>
          </a:p>
          <a:p>
            <a:pPr indent="-190500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tr-TR" sz="3000"/>
              <a:t>Differences between ionizing and non-ionizing radiation</a:t>
            </a:r>
            <a:endParaRPr/>
          </a:p>
          <a:p>
            <a:pPr indent="-190500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tr-TR" sz="3000"/>
              <a:t>Differences between radioactivity and radiation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Timeline of Atomic Models</a:t>
            </a:r>
            <a:endParaRPr/>
          </a:p>
        </p:txBody>
      </p:sp>
      <p:pic>
        <p:nvPicPr>
          <p:cNvPr descr="The History of the Atom: Theories and Models"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80" y="286604"/>
            <a:ext cx="11449272" cy="57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Democritus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189756" y="1845734"/>
            <a:ext cx="7632848" cy="3862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90500" lvl="1" marL="38393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tr-TR" sz="3000"/>
              <a:t>Democritus  </a:t>
            </a:r>
            <a:endParaRPr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1"/>
              <a:buChar char="◦"/>
            </a:pPr>
            <a:r>
              <a:rPr lang="tr-TR" sz="2601"/>
              <a:t>was the first person talking about the idea of atom</a:t>
            </a:r>
            <a:endParaRPr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1"/>
              <a:buChar char="◦"/>
            </a:pPr>
            <a:r>
              <a:rPr lang="tr-TR" sz="2601"/>
              <a:t>lived about 2500 years ago</a:t>
            </a:r>
            <a:endParaRPr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1"/>
              <a:buChar char="◦"/>
            </a:pPr>
            <a:r>
              <a:rPr lang="tr-TR" sz="2601"/>
              <a:t>wasn’t a scientist</a:t>
            </a:r>
            <a:endParaRPr/>
          </a:p>
          <a:p>
            <a:pPr indent="-182825" lvl="2" marL="566757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1"/>
              <a:buChar char="◦"/>
            </a:pPr>
            <a:r>
              <a:rPr b="1" lang="tr-TR" sz="2601">
                <a:solidFill>
                  <a:srgbClr val="FF0000"/>
                </a:solidFill>
              </a:rPr>
              <a:t>didn’t do any experiment </a:t>
            </a:r>
            <a:r>
              <a:rPr lang="tr-TR" sz="2601"/>
              <a:t>in laboratory to prove his idea</a:t>
            </a:r>
            <a:endParaRPr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1"/>
              <a:buChar char="◦"/>
            </a:pPr>
            <a:r>
              <a:rPr lang="tr-TR" sz="2601"/>
              <a:t>was a philosopher 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644" y="1850967"/>
            <a:ext cx="25050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tr-TR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Democritus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477788" y="1845734"/>
            <a:ext cx="79208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tr-TR" sz="2400"/>
              <a:t>Democritus said that 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Imagine you have an object (like bread) and you cut it in half, 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then you take half of it and you cut it in half again 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and go on, go on, go on this idea</a:t>
            </a:r>
            <a:endParaRPr/>
          </a:p>
          <a:p>
            <a:pPr indent="-152400" lvl="0" marL="91413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tr-TR" sz="2400"/>
              <a:t>Eventually,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You have someting that </a:t>
            </a:r>
            <a:r>
              <a:rPr b="1" lang="tr-TR" sz="2200">
                <a:solidFill>
                  <a:srgbClr val="FF0000"/>
                </a:solidFill>
              </a:rPr>
              <a:t>you can’t cut</a:t>
            </a:r>
            <a:r>
              <a:rPr lang="tr-TR" sz="2200"/>
              <a:t> in half anymore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tr-TR" sz="2200"/>
              <a:t>This particle was called atom by Democritus </a:t>
            </a:r>
            <a:endParaRPr/>
          </a:p>
          <a:p>
            <a:pPr indent="-152400" lvl="0" marL="91413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tr-TR" sz="2400"/>
              <a:t>Atom means </a:t>
            </a:r>
            <a:r>
              <a:rPr b="1" lang="tr-TR" sz="2400">
                <a:solidFill>
                  <a:srgbClr val="C00000"/>
                </a:solidFill>
              </a:rPr>
              <a:t>uncuttable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2684" y="2420888"/>
            <a:ext cx="3025507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1096994" y="286604"/>
            <a:ext cx="8597817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lang="tr-TR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Solid Sphere Model (in 1803, by Dalton)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405780" y="1916832"/>
            <a:ext cx="684076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25" lvl="1" marL="38393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tr-TR" sz="2800"/>
              <a:t>British chemist John Dalton came up with the </a:t>
            </a:r>
            <a:r>
              <a:rPr b="1" lang="tr-TR" sz="2800">
                <a:solidFill>
                  <a:srgbClr val="0070C0"/>
                </a:solidFill>
              </a:rPr>
              <a:t>first scientific experiments</a:t>
            </a:r>
            <a:r>
              <a:rPr b="1" lang="tr-TR" sz="2800">
                <a:solidFill>
                  <a:srgbClr val="FF0000"/>
                </a:solidFill>
              </a:rPr>
              <a:t> </a:t>
            </a:r>
            <a:r>
              <a:rPr lang="tr-TR" sz="2800"/>
              <a:t>about atom.</a:t>
            </a:r>
            <a:endParaRPr/>
          </a:p>
          <a:p>
            <a:pPr indent="-50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50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tr-TR" sz="2800"/>
              <a:t>Dalton showed that </a:t>
            </a:r>
            <a:endParaRPr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tr-TR" sz="2800"/>
              <a:t>Matter was made of </a:t>
            </a:r>
            <a:r>
              <a:rPr b="1" lang="tr-TR" sz="2800">
                <a:solidFill>
                  <a:srgbClr val="0070C0"/>
                </a:solidFill>
              </a:rPr>
              <a:t>tiny little particles</a:t>
            </a:r>
            <a:endParaRPr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tr-TR" sz="2800"/>
              <a:t>This tiny particle was called atom</a:t>
            </a:r>
            <a:endParaRPr/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620" y="2204864"/>
            <a:ext cx="3322215" cy="328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1096994" y="286604"/>
            <a:ext cx="8597817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lang="tr-TR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Solid Sphere Model (in 1808, by Dalton)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477788" y="1844824"/>
            <a:ext cx="7488832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65100" lvl="0" marL="914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tr-TR" sz="2600"/>
              <a:t>According to Dalton </a:t>
            </a:r>
            <a:endParaRPr/>
          </a:p>
          <a:p>
            <a:pPr indent="0" lvl="0" marL="91413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Char char="◦"/>
            </a:pPr>
            <a:r>
              <a:rPr lang="tr-TR" sz="2600"/>
              <a:t>Atoms are </a:t>
            </a:r>
            <a:r>
              <a:rPr b="1" lang="tr-TR" sz="2600">
                <a:solidFill>
                  <a:srgbClr val="0070C0"/>
                </a:solidFill>
              </a:rPr>
              <a:t>indivisible</a:t>
            </a:r>
            <a:r>
              <a:rPr lang="tr-TR" sz="2600"/>
              <a:t> particles</a:t>
            </a:r>
            <a:endParaRPr sz="26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tr-TR" sz="2600"/>
              <a:t>Atoms can’t be cut them into smaller pieces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tr-TR" sz="2600"/>
              <a:t>Atoms cannot be destroyed in a chemical reaction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tr-TR" sz="2600"/>
              <a:t>Atoms of different element have different chemical properties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tr-TR" sz="2600"/>
              <a:t>Different atom has a </a:t>
            </a:r>
            <a:r>
              <a:rPr b="1" lang="tr-TR" sz="2600">
                <a:solidFill>
                  <a:srgbClr val="0070C0"/>
                </a:solidFill>
              </a:rPr>
              <a:t>different symbol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110" y="1844824"/>
            <a:ext cx="2795402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9046740" y="404664"/>
            <a:ext cx="2736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tr-TR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indivisible =bölünemez</a:t>
            </a: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is Teması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2021-01-03T21:40:38Z</dcterms:created>
  <dc:creator>Samsung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