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gtyzmMw2XdQYa7LIUNjYNqojR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  <p:guide pos="100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17513" y="703263"/>
            <a:ext cx="6164262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How long has it been?  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Henri discovered radioactivity back in 1896!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That means that we’ve been studying radiation and its effects on humans for more than 100 years!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1099764" y="4455621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399"/>
              <a:buNone/>
              <a:defRPr sz="2399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99"/>
              <a:buNone/>
              <a:defRPr sz="2399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99"/>
              <a:buNone/>
              <a:defRPr sz="1999"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6" name="Google Shape;26;p16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5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 txBox="1"/>
          <p:nvPr>
            <p:ph type="title"/>
          </p:nvPr>
        </p:nvSpPr>
        <p:spPr>
          <a:xfrm>
            <a:off x="1096995" y="5074920"/>
            <a:ext cx="10111011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/>
          <p:nvPr>
            <p:ph idx="2" type="pic"/>
          </p:nvPr>
        </p:nvSpPr>
        <p:spPr>
          <a:xfrm>
            <a:off x="15" y="0"/>
            <a:ext cx="12188810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096994" y="5907024"/>
            <a:ext cx="1011063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4113205" y="-1170476"/>
            <a:ext cx="4023360" cy="1005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7"/>
          <p:cNvSpPr txBox="1"/>
          <p:nvPr>
            <p:ph type="title"/>
          </p:nvPr>
        </p:nvSpPr>
        <p:spPr>
          <a:xfrm rot="5400000">
            <a:off x="7156786" y="1978144"/>
            <a:ext cx="5759898" cy="26282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 rot="5400000">
            <a:off x="1824176" y="-573892"/>
            <a:ext cx="5759898" cy="7732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09441" y="277814"/>
            <a:ext cx="1096994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09441" y="1600201"/>
            <a:ext cx="538339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95986" y="1600201"/>
            <a:ext cx="538339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9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b="0"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1096994" y="4453128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5" name="Google Shape;45;p19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1096992" y="1845734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6216301" y="1845735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1096994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1096994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3" type="body"/>
          </p:nvPr>
        </p:nvSpPr>
        <p:spPr>
          <a:xfrm>
            <a:off x="6216301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1"/>
          <p:cNvSpPr txBox="1"/>
          <p:nvPr>
            <p:ph idx="4" type="body"/>
          </p:nvPr>
        </p:nvSpPr>
        <p:spPr>
          <a:xfrm>
            <a:off x="6216301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3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3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4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4"/>
          <p:cNvSpPr txBox="1"/>
          <p:nvPr>
            <p:ph type="title"/>
          </p:nvPr>
        </p:nvSpPr>
        <p:spPr>
          <a:xfrm>
            <a:off x="457081" y="594359"/>
            <a:ext cx="319956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4799350" y="731520"/>
            <a:ext cx="649054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2" type="body"/>
          </p:nvPr>
        </p:nvSpPr>
        <p:spPr>
          <a:xfrm>
            <a:off x="457081" y="2926080"/>
            <a:ext cx="3199567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465391" y="6459786"/>
            <a:ext cx="26178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799350" y="6459786"/>
            <a:ext cx="46469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99"/>
              <a:buFont typeface="Calibri"/>
              <a:buNone/>
              <a:defRPr b="0" i="0" sz="4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536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Char char=" "/>
              <a:defRPr b="0" i="0" sz="19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836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Calibri"/>
              <a:buChar char="◦"/>
              <a:defRPr b="0" i="0" sz="1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1193221" y="1737845"/>
            <a:ext cx="996436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rpansa.gov.au/understanding-radiation/what-is-radiation/radiation/glossary" TargetMode="External"/><Relationship Id="rId4" Type="http://schemas.openxmlformats.org/officeDocument/2006/relationships/hyperlink" Target="https://www.arpansa.gov.au/understanding-radiation/what-is-radiation/radiation/glossary" TargetMode="External"/><Relationship Id="rId9" Type="http://schemas.openxmlformats.org/officeDocument/2006/relationships/image" Target="../media/image18.png"/><Relationship Id="rId5" Type="http://schemas.openxmlformats.org/officeDocument/2006/relationships/hyperlink" Target="https://www.arpansa.gov.au/understanding-radiation/what-is-radiation/radiation/glossary" TargetMode="External"/><Relationship Id="rId6" Type="http://schemas.openxmlformats.org/officeDocument/2006/relationships/hyperlink" Target="https://www.arpansa.gov.au/understanding-radiation/what-is-radiation/radiation/glossary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rpansa.gov.au/understanding-radiation/what-is-radiation/radiation/glossary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900"/>
              <a:buFont typeface="Calibri"/>
              <a:buNone/>
            </a:pPr>
            <a:r>
              <a:rPr b="1" lang="en-GB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Radiation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096994" y="4653136"/>
            <a:ext cx="10055781" cy="70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500"/>
              <a:t>IN ORDER TO UNDERSTAND RADIATION PHYSICS, ATOMIC MODEL HAS TO BE KNOWN WELL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99"/>
              <a:buNone/>
            </a:pPr>
            <a:r>
              <a:t/>
            </a:r>
            <a:endParaRPr/>
          </a:p>
        </p:txBody>
      </p:sp>
      <p:pic>
        <p:nvPicPr>
          <p:cNvPr descr="http://upload.wikimedia.org/wikipedia/commons/thumb/3/35/Logo_iso_radiation.svg/716px-Logo_iso_radiation.svg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220" y="421151"/>
            <a:ext cx="2880320" cy="238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</a:rPr>
              <a:t>Ionizing Electromagnetic Radiation </a:t>
            </a:r>
            <a:br>
              <a:rPr b="1" lang="en-GB">
                <a:solidFill>
                  <a:srgbClr val="C00000"/>
                </a:solidFill>
              </a:rPr>
            </a:br>
            <a:r>
              <a:rPr lang="en-GB" sz="2500"/>
              <a:t>(What is the difference between gamma rays and X-rays?)</a:t>
            </a:r>
            <a:endParaRPr b="1" sz="2500">
              <a:solidFill>
                <a:srgbClr val="C00000"/>
              </a:solidFill>
            </a:endParaRPr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477788" y="1897312"/>
            <a:ext cx="6840760" cy="416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en-GB" sz="2500">
                <a:solidFill>
                  <a:srgbClr val="000000"/>
                </a:solidFill>
              </a:rPr>
              <a:t>There are two types of electromagnetic waves that can ionize atoms: </a:t>
            </a:r>
            <a:r>
              <a:rPr b="1" lang="en-GB" sz="2500">
                <a:solidFill>
                  <a:srgbClr val="C00000"/>
                </a:solidFill>
              </a:rPr>
              <a:t>X-rays, gamma-rays </a:t>
            </a:r>
            <a:endParaRPr b="1" sz="2500">
              <a:solidFill>
                <a:srgbClr val="C00000"/>
              </a:solidFill>
            </a:endParaRPr>
          </a:p>
          <a:p>
            <a:pPr indent="-2407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GB" sz="2500"/>
              <a:t>The </a:t>
            </a:r>
            <a:r>
              <a:rPr b="1" lang="en-GB" sz="2500">
                <a:solidFill>
                  <a:srgbClr val="0070C0"/>
                </a:solidFill>
              </a:rPr>
              <a:t>key difference</a:t>
            </a:r>
            <a:r>
              <a:rPr lang="en-GB" sz="2500"/>
              <a:t> between gamma rays and X-rays is </a:t>
            </a:r>
            <a:r>
              <a:rPr b="1" lang="en-GB" sz="2500">
                <a:solidFill>
                  <a:srgbClr val="0070C0"/>
                </a:solidFill>
              </a:rPr>
              <a:t>how they are produced. </a:t>
            </a:r>
            <a:endParaRPr b="1" sz="2500">
              <a:solidFill>
                <a:srgbClr val="0070C0"/>
              </a:solidFill>
            </a:endParaRPr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1"/>
              <a:buChar char="◦"/>
            </a:pPr>
            <a:r>
              <a:rPr lang="en-GB" sz="2101">
                <a:solidFill>
                  <a:srgbClr val="000000"/>
                </a:solidFill>
              </a:rPr>
              <a:t>Gamma radiation is produced </a:t>
            </a:r>
            <a:r>
              <a:rPr b="1" lang="en-GB" sz="2101">
                <a:solidFill>
                  <a:srgbClr val="0070C0"/>
                </a:solidFill>
              </a:rPr>
              <a:t>in the nucleus, </a:t>
            </a:r>
            <a:endParaRPr b="1" sz="2101">
              <a:solidFill>
                <a:srgbClr val="0070C0"/>
              </a:solidFill>
            </a:endParaRPr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1"/>
              <a:buChar char="◦"/>
            </a:pPr>
            <a:r>
              <a:rPr lang="en-GB" sz="2101">
                <a:solidFill>
                  <a:srgbClr val="000000"/>
                </a:solidFill>
              </a:rPr>
              <a:t>X-rays are produced </a:t>
            </a:r>
            <a:r>
              <a:rPr b="1" lang="en-GB" sz="2101">
                <a:solidFill>
                  <a:srgbClr val="0070C0"/>
                </a:solidFill>
              </a:rPr>
              <a:t>outside of the nucleus </a:t>
            </a:r>
            <a:r>
              <a:rPr lang="en-GB" sz="2101">
                <a:solidFill>
                  <a:srgbClr val="000000"/>
                </a:solidFill>
              </a:rPr>
              <a:t>by electrons.</a:t>
            </a:r>
            <a:endParaRPr sz="2101">
              <a:solidFill>
                <a:srgbClr val="000000"/>
              </a:solidFill>
            </a:endParaRPr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1"/>
              <a:buChar char="◦"/>
            </a:pPr>
            <a:r>
              <a:rPr lang="en-GB" sz="2101">
                <a:solidFill>
                  <a:srgbClr val="000000"/>
                </a:solidFill>
              </a:rPr>
              <a:t>In addition, the energies of gamma-rays are generally higher than the energies of x-rays.</a:t>
            </a:r>
            <a:endParaRPr sz="160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descr="rad-symbol"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6860" y="301654"/>
            <a:ext cx="1323865" cy="11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5211368" y="1752411"/>
            <a:ext cx="623935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None/>
            </a:pPr>
            <a:r>
              <a:t/>
            </a:r>
            <a:endParaRPr b="0" i="0" sz="1999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4573" y="4293096"/>
            <a:ext cx="3560486" cy="189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9767" y="2450043"/>
            <a:ext cx="3089025" cy="111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</a:rPr>
              <a:t>X-Ray </a:t>
            </a:r>
            <a:r>
              <a:rPr b="1" lang="en-GB" sz="2500">
                <a:solidFill>
                  <a:srgbClr val="C00000"/>
                </a:solidFill>
              </a:rPr>
              <a:t>(1895 by Wilhelm Conrad Rontgen)</a:t>
            </a:r>
            <a:endParaRPr b="1" sz="2500">
              <a:solidFill>
                <a:srgbClr val="C00000"/>
              </a:solidFill>
            </a:endParaRPr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405780" y="1845734"/>
            <a:ext cx="532859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X-ray is electromagnetic radiation. </a:t>
            </a:r>
            <a:endParaRPr sz="28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It can be generated artificially </a:t>
            </a:r>
            <a:endParaRPr sz="2800"/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Today, x rays are mostly produced inside the x-ray tube.</a:t>
            </a:r>
            <a:endParaRPr sz="2400"/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Electron is </a:t>
            </a:r>
            <a:r>
              <a:rPr b="1" lang="en-GB" sz="2400">
                <a:solidFill>
                  <a:srgbClr val="0070C0"/>
                </a:solidFill>
              </a:rPr>
              <a:t>accelerated</a:t>
            </a:r>
            <a:r>
              <a:rPr lang="en-GB" sz="2400"/>
              <a:t> </a:t>
            </a:r>
            <a:r>
              <a:rPr lang="en-GB" sz="2400"/>
              <a:t>first</a:t>
            </a:r>
            <a:endParaRPr/>
          </a:p>
          <a:p>
            <a:pPr indent="-1828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X-rays are produced when high-speed electrons are </a:t>
            </a:r>
            <a:r>
              <a:rPr b="1" lang="en-GB" sz="2400">
                <a:solidFill>
                  <a:srgbClr val="0070C0"/>
                </a:solidFill>
              </a:rPr>
              <a:t>slowed down </a:t>
            </a:r>
            <a:r>
              <a:rPr lang="en-GB" sz="2400"/>
              <a:t>at the anode (positively charged electrode) of an X-ray tube. </a:t>
            </a:r>
            <a:endParaRPr sz="2400"/>
          </a:p>
          <a:p>
            <a:pPr indent="-30424" lvl="2" marL="5667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50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descr="rad-symbol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380" y="427986"/>
            <a:ext cx="1323865" cy="1167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ites.google.com/site/frcrphysicsnotes/_/rsrc/1484753448115/production-of-x-rays/xray%20tube.png?height=203&amp;width=400"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388" y="2132856"/>
            <a:ext cx="5661316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</a:rPr>
              <a:t>Gamma-Ray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261764" y="1988840"/>
            <a:ext cx="835292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is a packet of electromagnetic energy 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is the most energetic photons in electromagnetic spectrum.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is emitted from the nucleus some </a:t>
            </a:r>
            <a:r>
              <a:rPr b="1" lang="en-GB" sz="2400">
                <a:solidFill>
                  <a:srgbClr val="0070C0"/>
                </a:solidFill>
              </a:rPr>
              <a:t>unstable</a:t>
            </a:r>
            <a:r>
              <a:rPr lang="en-GB" sz="2400"/>
              <a:t> (radioactive) atoms.</a:t>
            </a:r>
            <a:endParaRPr/>
          </a:p>
          <a:p>
            <a:pPr indent="-304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penetrates matter very easily.</a:t>
            </a:r>
            <a:endParaRPr sz="24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is harmful to living beings as it penetrates deeply into tissue. </a:t>
            </a:r>
            <a:endParaRPr sz="24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Heavy materials such as lead and concrete are used as shielding.</a:t>
            </a:r>
            <a:endParaRPr sz="2400"/>
          </a:p>
          <a:p>
            <a:pPr indent="-304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descr="rad-symbol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380" y="427986"/>
            <a:ext cx="1323865" cy="116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4692" y="1988840"/>
            <a:ext cx="3275049" cy="1185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iation - Wikipedia" id="207" name="Google Shape;2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8195" y="4149080"/>
            <a:ext cx="299371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</a:rPr>
              <a:t>Alpha Radiation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333772" y="1845734"/>
            <a:ext cx="676875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4" lvl="2" marL="56675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is particle radiation consisting of two protons and two neutrons. </a:t>
            </a:r>
            <a:endParaRPr sz="2800"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is emitted from the nucleus of some radionuclides during radioactive decay.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is absorbed very quickly by matter   </a:t>
            </a:r>
            <a:endParaRPr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have only a very short range </a:t>
            </a:r>
            <a:endParaRPr sz="2800"/>
          </a:p>
          <a:p>
            <a:pPr indent="-182824" lvl="2" marL="56675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can be shielded by a sheet of paper.</a:t>
            </a:r>
            <a:endParaRPr sz="2800"/>
          </a:p>
        </p:txBody>
      </p:sp>
      <p:pic>
        <p:nvPicPr>
          <p:cNvPr descr="rad-symbol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380" y="427986"/>
            <a:ext cx="1323865" cy="1167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 particle - Wikipedia"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6878" y="1991473"/>
            <a:ext cx="2965035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iation - Wikipedia" id="216" name="Google Shape;2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6878" y="4274939"/>
            <a:ext cx="299371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</a:rPr>
              <a:t>Beta Radiations </a:t>
            </a:r>
            <a:r>
              <a:rPr lang="en-GB"/>
              <a:t>(β) 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477787" y="1845734"/>
            <a:ext cx="813690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25" lvl="1" marL="38393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are high energy, high speed 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electrons</a:t>
            </a:r>
            <a:r>
              <a:rPr lang="en-GB" sz="2400"/>
              <a:t> (β</a:t>
            </a:r>
            <a:r>
              <a:rPr baseline="30000" lang="en-GB" sz="2400"/>
              <a:t>-</a:t>
            </a:r>
            <a:r>
              <a:rPr lang="en-GB" sz="2400"/>
              <a:t>) or positrons (β</a:t>
            </a:r>
            <a:r>
              <a:rPr baseline="30000" lang="en-GB" sz="2400"/>
              <a:t>+</a:t>
            </a:r>
            <a:r>
              <a:rPr lang="en-GB" sz="2400"/>
              <a:t>) </a:t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are emited from the nucleus by some 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radionuclides</a:t>
            </a:r>
            <a:r>
              <a:rPr lang="en-GB" sz="2400"/>
              <a:t> during </a:t>
            </a:r>
            <a:r>
              <a:rPr lang="en-GB" sz="2400" u="sng">
                <a:solidFill>
                  <a:schemeClr val="hlink"/>
                </a:solidFill>
                <a:hlinkClick r:id="rId5"/>
              </a:rPr>
              <a:t>radioactive</a:t>
            </a:r>
            <a:r>
              <a:rPr lang="en-GB" sz="2400"/>
              <a:t> </a:t>
            </a:r>
            <a:r>
              <a:rPr lang="en-GB" sz="2400" u="sng">
                <a:solidFill>
                  <a:schemeClr val="hlink"/>
                </a:solidFill>
                <a:hlinkClick r:id="rId6"/>
              </a:rPr>
              <a:t>decay</a:t>
            </a:r>
            <a:r>
              <a:rPr lang="en-GB" sz="2400"/>
              <a:t> </a:t>
            </a:r>
            <a:endParaRPr sz="2400"/>
          </a:p>
          <a:p>
            <a:pPr indent="-304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can be shielded easily, for example, by an aluminium sheet a few millimetres thick.</a:t>
            </a:r>
            <a:endParaRPr sz="2400"/>
          </a:p>
          <a:p>
            <a:pPr indent="-182825" lvl="1" marL="38393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has a lower biological effectiveness than alpha radiation.</a:t>
            </a:r>
            <a:endParaRPr sz="2400"/>
          </a:p>
        </p:txBody>
      </p:sp>
      <p:pic>
        <p:nvPicPr>
          <p:cNvPr descr="rad-symbol" id="223" name="Google Shape;22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32380" y="427986"/>
            <a:ext cx="1323865" cy="116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4624" y="1988840"/>
            <a:ext cx="26193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iation - Wikipedia" id="225" name="Google Shape;22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98195" y="4149080"/>
            <a:ext cx="299371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096994" y="332656"/>
            <a:ext cx="10055781" cy="14047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Calibri"/>
              <a:buNone/>
            </a:pPr>
            <a:r>
              <a:rPr b="1" lang="en-GB" sz="4500">
                <a:solidFill>
                  <a:srgbClr val="C00000"/>
                </a:solidFill>
              </a:rPr>
              <a:t>Motivation</a:t>
            </a:r>
            <a:r>
              <a:rPr b="1" lang="en-GB" sz="4000">
                <a:solidFill>
                  <a:srgbClr val="C00000"/>
                </a:solidFill>
              </a:rPr>
              <a:t> </a:t>
            </a:r>
            <a:br>
              <a:rPr b="1" lang="en-GB" sz="4000">
                <a:solidFill>
                  <a:srgbClr val="C00000"/>
                </a:solidFill>
              </a:rPr>
            </a:br>
            <a:r>
              <a:rPr lang="en-GB" sz="2500"/>
              <a:t>Radiation is used in our daily life, especially in medical imaging. </a:t>
            </a:r>
            <a:br>
              <a:rPr lang="en-GB" sz="2500"/>
            </a:br>
            <a:r>
              <a:rPr lang="en-GB" sz="2500"/>
              <a:t>X-ray Imaging, Computed Tomograpy,  Radiotherapy ,Fluoroscopy , SPECT, PET .....</a:t>
            </a:r>
            <a:endParaRPr b="1" sz="2500">
              <a:solidFill>
                <a:srgbClr val="C00000"/>
              </a:solidFill>
            </a:endParaRPr>
          </a:p>
        </p:txBody>
      </p:sp>
      <p:pic>
        <p:nvPicPr>
          <p:cNvPr descr="Digital Rontgen, Siemed Tıbbi Sistemler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356" y="1928334"/>
            <a:ext cx="2183951" cy="2021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d Tomography Scan – Ottawa Heart Institute"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475" y="2348880"/>
            <a:ext cx="3975785" cy="3304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Guided Radiation Therapy (IGRT): kV Imaging | SpringerLink"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2644" y="1936728"/>
            <a:ext cx="3404112" cy="3717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oroscopy | FDA" id="121" name="Google Shape;12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8539" y="4141169"/>
            <a:ext cx="2388041" cy="153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096994" y="620688"/>
            <a:ext cx="10055781" cy="1116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096995" y="1845734"/>
            <a:ext cx="989396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GB" sz="3000"/>
              <a:t>Radiation 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-GB" sz="3000"/>
              <a:t>Elektromagnetic Spectrum</a:t>
            </a:r>
            <a:endParaRPr sz="3000"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-GB" sz="3000"/>
              <a:t>Differences between ionizing and non-ionizing radiation</a:t>
            </a:r>
            <a:endParaRPr/>
          </a:p>
          <a:p>
            <a:pPr indent="-190500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-GB" sz="3000"/>
              <a:t>Differences between radioactivity and radiation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Radiation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05780" y="1845734"/>
            <a:ext cx="6840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GB" sz="2800">
                <a:solidFill>
                  <a:srgbClr val="C00000"/>
                </a:solidFill>
              </a:rPr>
              <a:t>Radiation</a:t>
            </a:r>
            <a:r>
              <a:rPr lang="en-GB" sz="2800"/>
              <a:t> is the </a:t>
            </a:r>
            <a:r>
              <a:rPr lang="en-GB" sz="2800">
                <a:solidFill>
                  <a:srgbClr val="C00000"/>
                </a:solidFill>
              </a:rPr>
              <a:t>release of energy </a:t>
            </a:r>
            <a:r>
              <a:rPr lang="en-GB" sz="2800"/>
              <a:t>in electromagnetic waves or particles </a:t>
            </a:r>
            <a:endParaRPr/>
          </a:p>
          <a:p>
            <a:pPr indent="-50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GB" sz="2800"/>
              <a:t>This energy can be low level or high level</a:t>
            </a:r>
            <a:endParaRPr/>
          </a:p>
          <a:p>
            <a:pPr indent="-50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b="1" lang="en-GB" sz="2800">
                <a:solidFill>
                  <a:srgbClr val="C00000"/>
                </a:solidFill>
              </a:rPr>
              <a:t>Low-level energy </a:t>
            </a:r>
            <a:r>
              <a:rPr lang="en-GB" sz="2800"/>
              <a:t>is like microwave and radiowave</a:t>
            </a:r>
            <a:endParaRPr/>
          </a:p>
          <a:p>
            <a:pPr indent="-182825" lvl="1" marL="38393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b="1" lang="en-GB" sz="2800">
                <a:solidFill>
                  <a:srgbClr val="C00000"/>
                </a:solidFill>
              </a:rPr>
              <a:t>High-level energy </a:t>
            </a:r>
            <a:r>
              <a:rPr lang="en-GB" sz="2800"/>
              <a:t>is like X-rays or gamma rays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630" y="2147377"/>
            <a:ext cx="5039552" cy="274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-symbol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4306" y="4687853"/>
            <a:ext cx="448109" cy="39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-symbol" id="136" name="Google Shape;1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0882" y="4687852"/>
            <a:ext cx="448109" cy="3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Radiation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682827" y="2060848"/>
            <a:ext cx="5796675" cy="3779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 fall into two main categories.</a:t>
            </a:r>
            <a:endParaRPr/>
          </a:p>
          <a:p>
            <a:pPr indent="-182825" lvl="1" marL="383933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ionizing  and  non-ionizing, depending on its energy and ability to penetrate matter. </a:t>
            </a:r>
            <a:endParaRPr/>
          </a:p>
          <a:p>
            <a:pPr indent="-127000" lvl="0" marL="91413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GB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Ionizing radiation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enough energy to </a:t>
            </a:r>
            <a:r>
              <a:rPr b="1" i="0" lang="en-GB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remove bound electrons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cousing atoms to become ionized</a:t>
            </a:r>
            <a:r>
              <a:rPr b="1" i="0" lang="en-GB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GB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Electron removal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an atom is called </a:t>
            </a:r>
            <a:r>
              <a:rPr b="1" i="0" lang="en-GB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ionization. </a:t>
            </a:r>
            <a:endParaRPr b="1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999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20" y="2060848"/>
            <a:ext cx="4484959" cy="244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117747" y="5062507"/>
            <a:ext cx="5349056" cy="13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GB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Non-ionizing radiation 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have </a:t>
            </a:r>
            <a:r>
              <a:rPr b="1" i="0" lang="en-GB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enough energy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removed bound electrons.</a:t>
            </a:r>
            <a:endParaRPr b="1" i="0" sz="1999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>
            <a:off x="4186200" y="3061244"/>
            <a:ext cx="1496627" cy="242098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 flipH="1">
            <a:off x="765820" y="3303342"/>
            <a:ext cx="231788" cy="206987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lang="en-GB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Radiation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6670476" y="1916832"/>
            <a:ext cx="4968552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b="1" lang="en-GB">
                <a:solidFill>
                  <a:srgbClr val="C00000"/>
                </a:solidFill>
              </a:rPr>
              <a:t>Particulate radiation </a:t>
            </a:r>
            <a:r>
              <a:rPr lang="en-GB"/>
              <a:t>consists of particles that have mass and energy. </a:t>
            </a:r>
            <a:endParaRPr/>
          </a:p>
          <a:p>
            <a:pPr indent="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-12065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b="1" lang="en-GB">
                <a:solidFill>
                  <a:srgbClr val="C00000"/>
                </a:solidFill>
              </a:rPr>
              <a:t>Electromagnetic radiation</a:t>
            </a:r>
            <a:r>
              <a:rPr lang="en-GB"/>
              <a:t>, consists of photons that have energy, but no mass or charge. </a:t>
            </a:r>
            <a:endParaRPr/>
          </a:p>
          <a:p>
            <a:pPr indent="-182825" lvl="1" marL="383933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◦"/>
            </a:pPr>
            <a:r>
              <a:rPr lang="en-GB"/>
              <a:t>A photon is sometimes described as a “</a:t>
            </a:r>
            <a:r>
              <a:rPr b="1" lang="en-GB">
                <a:solidFill>
                  <a:srgbClr val="0070C0"/>
                </a:solidFill>
              </a:rPr>
              <a:t>packet of light</a:t>
            </a:r>
            <a:r>
              <a:rPr lang="en-GB"/>
              <a:t>”. </a:t>
            </a:r>
            <a:endParaRPr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/>
          </a:p>
          <a:p>
            <a:pPr indent="0" lvl="0" marL="91413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13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85" y="1765921"/>
            <a:ext cx="55816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401123" y="47667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GB" sz="4400">
                <a:solidFill>
                  <a:srgbClr val="C00000"/>
                </a:solidFill>
              </a:rPr>
              <a:t>Radioactivity</a:t>
            </a:r>
            <a:endParaRPr b="1" sz="4400">
              <a:solidFill>
                <a:srgbClr val="C00000"/>
              </a:solidFill>
            </a:endParaRPr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8140763" y="4849283"/>
            <a:ext cx="357413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13" lvl="0" marL="914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200"/>
              <a:t>         </a:t>
            </a:r>
            <a:r>
              <a:rPr lang="en-GB" sz="2400" u="sng"/>
              <a:t>Antoine Henri Becquerel</a:t>
            </a:r>
            <a:endParaRPr sz="2400"/>
          </a:p>
        </p:txBody>
      </p:sp>
      <p:pic>
        <p:nvPicPr>
          <p:cNvPr id="161" name="Google Shape;161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732" y="2139626"/>
            <a:ext cx="1906196" cy="228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909836" y="1988840"/>
            <a:ext cx="7560841" cy="3936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25" lvl="1" marL="38393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</a:pPr>
            <a:r>
              <a:rPr b="0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discovered by Becquerel in 1896</a:t>
            </a:r>
            <a:endParaRPr/>
          </a:p>
          <a:p>
            <a:pPr indent="-18282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</a:pPr>
            <a:r>
              <a:rPr b="0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property of some </a:t>
            </a:r>
            <a:r>
              <a:rPr b="1" i="0" lang="en-GB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unstable atoms </a:t>
            </a:r>
            <a:r>
              <a:rPr b="0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(radionuclides) to emit nuclear radiation spontaneously </a:t>
            </a:r>
            <a:endParaRPr/>
          </a:p>
          <a:p>
            <a:pPr indent="-18282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</a:pPr>
            <a:r>
              <a:rPr b="1" i="0" lang="en-GB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Nuclear decay = radioactivity </a:t>
            </a:r>
            <a:endParaRPr/>
          </a:p>
          <a:p>
            <a:pPr indent="-18282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</a:pPr>
            <a:r>
              <a:rPr b="1" i="0" lang="en-GB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Unstable atoms = radionuclides</a:t>
            </a:r>
            <a:endParaRPr b="1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2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</a:pPr>
            <a:r>
              <a:rPr b="0" i="0" lang="en-GB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Radioactive decay three main types of radiation are emitted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1"/>
              <a:buFont typeface="Calibri"/>
              <a:buChar char="◦"/>
            </a:pPr>
            <a:r>
              <a:rPr b="0" i="0" lang="en-GB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</a:t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1"/>
              <a:buFont typeface="Calibri"/>
              <a:buChar char="◦"/>
            </a:pPr>
            <a:r>
              <a:rPr b="0" i="0" lang="en-GB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beta </a:t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24" lvl="2" marL="56675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1"/>
              <a:buFont typeface="Calibri"/>
              <a:buChar char="◦"/>
            </a:pPr>
            <a:r>
              <a:rPr b="0" i="0" lang="en-GB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gamma</a:t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07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None/>
            </a:pPr>
            <a:r>
              <a:t/>
            </a:r>
            <a:endParaRPr b="1" i="0" sz="2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075" lvl="1" marL="38393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lang="en-GB" sz="3500">
                <a:solidFill>
                  <a:srgbClr val="C00000"/>
                </a:solidFill>
              </a:rPr>
              <a:t>What is the difference between radioactivity and radiation?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9165777" y="2614750"/>
            <a:ext cx="2569503" cy="1678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25" lvl="1" marL="38393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GB" sz="2000"/>
              <a:t>Radiation is the energy or particles that are released during radioactive 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decay</a:t>
            </a:r>
            <a:r>
              <a:rPr lang="en-GB" sz="2000"/>
              <a:t>. </a:t>
            </a:r>
            <a:endParaRPr sz="2000"/>
          </a:p>
          <a:p>
            <a:pPr indent="0" lvl="0" marL="9141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descr="Radioactive Decay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568" y="1846256"/>
            <a:ext cx="5688632" cy="317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89756" y="3135962"/>
            <a:ext cx="2877949" cy="115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82825" lvl="1" marL="38393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GB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Radioactive materials </a:t>
            </a: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are materials that emit radiation.</a:t>
            </a:r>
            <a:endParaRPr/>
          </a:p>
          <a:p>
            <a:pPr indent="0" lvl="0" marL="9141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999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 flipH="1">
            <a:off x="2749904" y="3403999"/>
            <a:ext cx="2037915" cy="97009"/>
          </a:xfrm>
          <a:prstGeom prst="straightConnector1">
            <a:avLst/>
          </a:prstGeom>
          <a:noFill/>
          <a:ln cap="flat" cmpd="sng" w="38100">
            <a:solidFill>
              <a:srgbClr val="F4B1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8"/>
          <p:cNvCxnSpPr/>
          <p:nvPr/>
        </p:nvCxnSpPr>
        <p:spPr>
          <a:xfrm flipH="1" rot="10800000">
            <a:off x="7729270" y="3997338"/>
            <a:ext cx="1605502" cy="599658"/>
          </a:xfrm>
          <a:prstGeom prst="straightConnector1">
            <a:avLst/>
          </a:prstGeom>
          <a:noFill/>
          <a:ln cap="flat" cmpd="sng" w="38100">
            <a:solidFill>
              <a:srgbClr val="F4B1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8"/>
          <p:cNvCxnSpPr/>
          <p:nvPr/>
        </p:nvCxnSpPr>
        <p:spPr>
          <a:xfrm>
            <a:off x="6952959" y="2918650"/>
            <a:ext cx="2155127" cy="6294"/>
          </a:xfrm>
          <a:prstGeom prst="straightConnector1">
            <a:avLst/>
          </a:prstGeom>
          <a:noFill/>
          <a:ln cap="flat" cmpd="sng" w="38100">
            <a:solidFill>
              <a:srgbClr val="F4B1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8"/>
          <p:cNvCxnSpPr/>
          <p:nvPr/>
        </p:nvCxnSpPr>
        <p:spPr>
          <a:xfrm flipH="1" rot="10800000">
            <a:off x="7310629" y="3403999"/>
            <a:ext cx="1871434" cy="227113"/>
          </a:xfrm>
          <a:prstGeom prst="straightConnector1">
            <a:avLst/>
          </a:prstGeom>
          <a:noFill/>
          <a:ln cap="flat" cmpd="sng" w="38100">
            <a:solidFill>
              <a:srgbClr val="F4B19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S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948" y="478524"/>
            <a:ext cx="7704856" cy="4948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3358108" y="5589240"/>
            <a:ext cx="525658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1" marL="2011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lang="en-GB"/>
              <a:t>Here we are concerned with only ionizing radiation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1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is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2021-01-03T21:40:38Z</dcterms:created>
  <dc:creator>Samsung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