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handoutMasterIdLst>
    <p:handoutMasterId r:id="rId33"/>
  </p:handoutMasterIdLst>
  <p:sldIdLst>
    <p:sldId id="256" r:id="rId2"/>
    <p:sldId id="411" r:id="rId3"/>
    <p:sldId id="458" r:id="rId4"/>
    <p:sldId id="412" r:id="rId5"/>
    <p:sldId id="464" r:id="rId6"/>
    <p:sldId id="459" r:id="rId7"/>
    <p:sldId id="418" r:id="rId8"/>
    <p:sldId id="416" r:id="rId9"/>
    <p:sldId id="484" r:id="rId10"/>
    <p:sldId id="419" r:id="rId11"/>
    <p:sldId id="461" r:id="rId12"/>
    <p:sldId id="472" r:id="rId13"/>
    <p:sldId id="466" r:id="rId14"/>
    <p:sldId id="415" r:id="rId15"/>
    <p:sldId id="420" r:id="rId16"/>
    <p:sldId id="486" r:id="rId17"/>
    <p:sldId id="460" r:id="rId18"/>
    <p:sldId id="462" r:id="rId19"/>
    <p:sldId id="457" r:id="rId20"/>
    <p:sldId id="485" r:id="rId21"/>
    <p:sldId id="467" r:id="rId22"/>
    <p:sldId id="417" r:id="rId23"/>
    <p:sldId id="487" r:id="rId24"/>
    <p:sldId id="463" r:id="rId25"/>
    <p:sldId id="421" r:id="rId26"/>
    <p:sldId id="422" r:id="rId27"/>
    <p:sldId id="423" r:id="rId28"/>
    <p:sldId id="424" r:id="rId29"/>
    <p:sldId id="427" r:id="rId30"/>
    <p:sldId id="474"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howGuides="1">
      <p:cViewPr varScale="1">
        <p:scale>
          <a:sx n="72" d="100"/>
          <a:sy n="72" d="100"/>
        </p:scale>
        <p:origin x="756"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26.09.2022</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26.09.2022</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3109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830523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4247958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4791729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11"/>
          </p:nvPr>
        </p:nvSpPr>
        <p:spPr/>
        <p:txBody>
          <a:bodyPr/>
          <a:lstStyle/>
          <a:p>
            <a:pPr rtl="0"/>
            <a:r>
              <a:rPr lang="tr-TR" noProof="0"/>
              <a:t>Alt bilgi ekleme</a:t>
            </a:r>
            <a:endParaRPr lang="tr-TR" noProof="0" dirty="0"/>
          </a:p>
        </p:txBody>
      </p:sp>
      <p:sp>
        <p:nvSpPr>
          <p:cNvPr id="6" name="Slide Number Placeholder 5"/>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3737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p:txBody>
          <a:body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9482420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8" name="Footer Placeholder 7"/>
          <p:cNvSpPr>
            <a:spLocks noGrp="1"/>
          </p:cNvSpPr>
          <p:nvPr>
            <p:ph type="ftr" sz="quarter" idx="11"/>
          </p:nvPr>
        </p:nvSpPr>
        <p:spPr/>
        <p:txBody>
          <a:bodyPr/>
          <a:lstStyle/>
          <a:p>
            <a:pPr rtl="0"/>
            <a:r>
              <a:rPr lang="tr-TR" noProof="0"/>
              <a:t>Alt bilgi ekleme</a:t>
            </a:r>
            <a:endParaRPr lang="tr-TR" noProof="0" dirty="0"/>
          </a:p>
        </p:txBody>
      </p:sp>
      <p:sp>
        <p:nvSpPr>
          <p:cNvPr id="9" name="Slide Number Placeholder 8"/>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99119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4" name="Footer Placeholder 3"/>
          <p:cNvSpPr>
            <a:spLocks noGrp="1"/>
          </p:cNvSpPr>
          <p:nvPr>
            <p:ph type="ftr" sz="quarter" idx="11"/>
          </p:nvPr>
        </p:nvSpPr>
        <p:spPr/>
        <p:txBody>
          <a:bodyPr/>
          <a:lstStyle/>
          <a:p>
            <a:pPr rtl="0"/>
            <a:r>
              <a:rPr lang="tr-TR" noProof="0"/>
              <a:t>Alt bilgi ekleme</a:t>
            </a:r>
            <a:endParaRPr lang="tr-TR" noProof="0" dirty="0"/>
          </a:p>
        </p:txBody>
      </p:sp>
      <p:sp>
        <p:nvSpPr>
          <p:cNvPr id="5" name="Slide Number Placeholder 4"/>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42884191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tr-TR" noProof="0"/>
              <a:t>Alt bilgi ekleme</a:t>
            </a:r>
            <a:endParaRPr lang="tr-TR" noProof="0" dirty="0"/>
          </a:p>
        </p:txBody>
      </p:sp>
      <p:sp>
        <p:nvSpPr>
          <p:cNvPr id="9" name="Slide Number Placeholder 8"/>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4333392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1308921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rtl="0"/>
            <a:fld id="{BF0BAF8E-2B23-4ED1-AE30-CF32834E9141}" type="datetime1">
              <a:rPr lang="tr-TR" noProof="0" smtClean="0"/>
              <a:t>26.09.2022</a:t>
            </a:fld>
            <a:endParaRPr lang="tr-TR" noProof="0" dirty="0"/>
          </a:p>
        </p:txBody>
      </p:sp>
      <p:sp>
        <p:nvSpPr>
          <p:cNvPr id="6" name="Footer Placeholder 5"/>
          <p:cNvSpPr>
            <a:spLocks noGrp="1"/>
          </p:cNvSpPr>
          <p:nvPr>
            <p:ph type="ftr" sz="quarter" idx="11"/>
          </p:nvPr>
        </p:nvSpPr>
        <p:spPr/>
        <p:txBody>
          <a:bodyPr/>
          <a:lstStyle/>
          <a:p>
            <a:pPr rtl="0"/>
            <a:r>
              <a:rPr lang="tr-TR" noProof="0"/>
              <a:t>Alt bilgi ekleme</a:t>
            </a:r>
            <a:endParaRPr lang="tr-TR" noProof="0" dirty="0"/>
          </a:p>
        </p:txBody>
      </p:sp>
      <p:sp>
        <p:nvSpPr>
          <p:cNvPr id="7" name="Slide Number Placeholder 6"/>
          <p:cNvSpPr>
            <a:spLocks noGrp="1"/>
          </p:cNvSpPr>
          <p:nvPr>
            <p:ph type="sldNum" sz="quarter" idx="12"/>
          </p:nvPr>
        </p:nvSpPr>
        <p:spPr/>
        <p:txBody>
          <a:body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5582529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rtl="0"/>
            <a:fld id="{BF0BAF8E-2B23-4ED1-AE30-CF32834E9141}" type="datetime1">
              <a:rPr lang="tr-TR" noProof="0" smtClean="0"/>
              <a:t>26.09.2022</a:t>
            </a:fld>
            <a:endParaRPr lang="tr-TR" noProof="0"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tr-TR" noProof="0"/>
              <a:t>Alt bilgi ekleme</a:t>
            </a:r>
            <a:endParaRPr lang="tr-TR"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pPr rtl="0"/>
            <a:fld id="{7DC1BBB0-96F0-4077-A278-0F3FB5C104D3}" type="slidenum">
              <a:rPr lang="tr-TR" noProof="0" smtClean="0"/>
              <a:pPr/>
              <a:t>‹#›</a:t>
            </a:fld>
            <a:endParaRPr lang="tr-TR" noProof="0"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42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rpansa.gov.au/understanding-radiation/what-is-radiation/ionising-radiation/alpha-particles" TargetMode="External"/><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 Id="rId6" Type="http://schemas.openxmlformats.org/officeDocument/2006/relationships/hyperlink" Target="https://www.arpansa.gov.au/understanding-radiation/what-is-radiation/radiation/glossary#p4" TargetMode="External"/><Relationship Id="rId5" Type="http://schemas.openxmlformats.org/officeDocument/2006/relationships/hyperlink" Target="https://www.arpansa.gov.au/understanding-radiation/what-is-radiation/ionising-radiation/gamma-radiation" TargetMode="External"/><Relationship Id="rId4" Type="http://schemas.openxmlformats.org/officeDocument/2006/relationships/hyperlink" Target="https://www.arpansa.gov.au/understanding-radiation/what-is-radiation/ionising-radiation/beta-particle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rpansa.gov.au/understanding-radiation/what-is-radiation/radiation/glossa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algn="ctr" rtl="0"/>
            <a:r>
              <a:rPr lang="tr-TR" b="1" dirty="0">
                <a:solidFill>
                  <a:srgbClr val="C00000"/>
                </a:solidFill>
                <a:latin typeface="Calibri" panose="020F0502020204030204" pitchFamily="34" charset="0"/>
                <a:cs typeface="Calibri" panose="020F0502020204030204" pitchFamily="34" charset="0"/>
              </a:rPr>
              <a:t>Radiation Physics</a:t>
            </a:r>
          </a:p>
        </p:txBody>
      </p:sp>
      <p:pic>
        <p:nvPicPr>
          <p:cNvPr id="4" name="Picture 2" descr="http://upload.wikimedia.org/wikipedia/commons/thumb/3/35/Logo_iso_radiation.svg/716px-Logo_iso_radi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220" y="421151"/>
            <a:ext cx="2880320" cy="238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Strong Nuclear Force</a:t>
            </a:r>
            <a:endParaRPr lang="tr-TR" b="1" dirty="0"/>
          </a:p>
        </p:txBody>
      </p:sp>
      <p:sp>
        <p:nvSpPr>
          <p:cNvPr id="3" name="İçerik Yer Tutucusu 2"/>
          <p:cNvSpPr>
            <a:spLocks noGrp="1"/>
          </p:cNvSpPr>
          <p:nvPr>
            <p:ph idx="1"/>
          </p:nvPr>
        </p:nvSpPr>
        <p:spPr>
          <a:xfrm>
            <a:off x="477788" y="1845734"/>
            <a:ext cx="7200800" cy="4023360"/>
          </a:xfrm>
        </p:spPr>
        <p:txBody>
          <a:bodyPr>
            <a:normAutofit/>
          </a:bodyPr>
          <a:lstStyle/>
          <a:p>
            <a:pPr lvl="1" fontAlgn="base"/>
            <a:r>
              <a:rPr lang="en-US" sz="2400" dirty="0"/>
              <a:t>A strong force must exist between the protons and neutrons in a nucleus to overcome the electrostatic repulsion between the protons. </a:t>
            </a:r>
            <a:endParaRPr lang="tr-TR" sz="2400" dirty="0"/>
          </a:p>
          <a:p>
            <a:pPr lvl="1" fontAlgn="base"/>
            <a:r>
              <a:rPr lang="en-US" sz="2400" dirty="0"/>
              <a:t>This additional force is called the </a:t>
            </a:r>
            <a:r>
              <a:rPr lang="en-US" sz="2400" b="1" dirty="0"/>
              <a:t>strong nuclear force</a:t>
            </a:r>
            <a:r>
              <a:rPr lang="en-US" sz="2400" dirty="0"/>
              <a:t>. </a:t>
            </a:r>
            <a:endParaRPr lang="tr-TR" sz="2400" dirty="0"/>
          </a:p>
          <a:p>
            <a:pPr lvl="1" fontAlgn="base"/>
            <a:r>
              <a:rPr lang="en-US" sz="2400" dirty="0"/>
              <a:t>This force is attractive over short distances</a:t>
            </a:r>
            <a:endParaRPr lang="tr-TR" sz="2400" dirty="0"/>
          </a:p>
          <a:p>
            <a:endParaRPr lang="tr-TR" dirty="0"/>
          </a:p>
        </p:txBody>
      </p:sp>
      <p:pic>
        <p:nvPicPr>
          <p:cNvPr id="4" name="Resim 3"/>
          <p:cNvPicPr>
            <a:picLocks noChangeAspect="1"/>
          </p:cNvPicPr>
          <p:nvPr/>
        </p:nvPicPr>
        <p:blipFill>
          <a:blip r:embed="rId2"/>
          <a:stretch>
            <a:fillRect/>
          </a:stretch>
        </p:blipFill>
        <p:spPr>
          <a:xfrm>
            <a:off x="7894612" y="1845734"/>
            <a:ext cx="3533775" cy="3990975"/>
          </a:xfrm>
          <a:prstGeom prst="rect">
            <a:avLst/>
          </a:prstGeom>
        </p:spPr>
      </p:pic>
    </p:spTree>
    <p:extLst>
      <p:ext uri="{BB962C8B-B14F-4D97-AF65-F5344CB8AC3E}">
        <p14:creationId xmlns:p14="http://schemas.microsoft.com/office/powerpoint/2010/main" val="292152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a:t>
            </a:r>
            <a:r>
              <a:rPr lang="en-US" b="1" dirty="0" err="1"/>
              <a:t>trong</a:t>
            </a:r>
            <a:r>
              <a:rPr lang="en-US" b="1" dirty="0"/>
              <a:t> </a:t>
            </a:r>
            <a:r>
              <a:rPr lang="tr-TR" b="1" dirty="0"/>
              <a:t>N</a:t>
            </a:r>
            <a:r>
              <a:rPr lang="en-US" b="1" dirty="0" err="1"/>
              <a:t>uclear</a:t>
            </a:r>
            <a:r>
              <a:rPr lang="en-US" b="1" dirty="0"/>
              <a:t> </a:t>
            </a:r>
            <a:r>
              <a:rPr lang="tr-TR" b="1" dirty="0"/>
              <a:t>F</a:t>
            </a:r>
            <a:r>
              <a:rPr lang="en-US" b="1" dirty="0" err="1"/>
              <a:t>orce</a:t>
            </a:r>
            <a:endParaRPr lang="tr-TR" b="1" dirty="0"/>
          </a:p>
        </p:txBody>
      </p:sp>
      <p:sp>
        <p:nvSpPr>
          <p:cNvPr id="3" name="İçerik Yer Tutucusu 2"/>
          <p:cNvSpPr>
            <a:spLocks noGrp="1"/>
          </p:cNvSpPr>
          <p:nvPr>
            <p:ph idx="1"/>
          </p:nvPr>
        </p:nvSpPr>
        <p:spPr>
          <a:xfrm>
            <a:off x="1096994" y="1845734"/>
            <a:ext cx="6437578" cy="4023360"/>
          </a:xfrm>
        </p:spPr>
        <p:txBody>
          <a:bodyPr>
            <a:normAutofit/>
          </a:bodyPr>
          <a:lstStyle/>
          <a:p>
            <a:pPr lvl="1"/>
            <a:r>
              <a:rPr lang="en-US" sz="2400" dirty="0"/>
              <a:t>To hold positively charged protons together in the very small volume of a nucleus requires very strong attractive forces </a:t>
            </a:r>
          </a:p>
          <a:p>
            <a:pPr lvl="2"/>
            <a:r>
              <a:rPr lang="en-US" sz="2001" dirty="0"/>
              <a:t>because the positively charged protons repel one another strongly at such short distances. </a:t>
            </a:r>
            <a:endParaRPr lang="tr-TR" sz="2001" dirty="0"/>
          </a:p>
          <a:p>
            <a:pPr lvl="1"/>
            <a:r>
              <a:rPr lang="en-US" sz="2400" dirty="0"/>
              <a:t>The force of attraction that holds the nucleus together is the strong nuclear force. </a:t>
            </a:r>
            <a:endParaRPr lang="tr-TR" sz="2400" dirty="0"/>
          </a:p>
          <a:p>
            <a:pPr lvl="1"/>
            <a:r>
              <a:rPr lang="en-US" sz="2400" dirty="0"/>
              <a:t>This force acts between protons, between neutrons, and between protons and neutrons. </a:t>
            </a:r>
            <a:endParaRPr lang="tr-TR" sz="2400" dirty="0"/>
          </a:p>
          <a:p>
            <a:endParaRPr lang="tr-TR" dirty="0"/>
          </a:p>
        </p:txBody>
      </p:sp>
      <p:pic>
        <p:nvPicPr>
          <p:cNvPr id="4" name="Resim 3"/>
          <p:cNvPicPr>
            <a:picLocks noChangeAspect="1"/>
          </p:cNvPicPr>
          <p:nvPr/>
        </p:nvPicPr>
        <p:blipFill>
          <a:blip r:embed="rId2"/>
          <a:stretch>
            <a:fillRect/>
          </a:stretch>
        </p:blipFill>
        <p:spPr>
          <a:xfrm>
            <a:off x="7569766" y="2132856"/>
            <a:ext cx="3907706" cy="3170273"/>
          </a:xfrm>
          <a:prstGeom prst="rect">
            <a:avLst/>
          </a:prstGeom>
        </p:spPr>
      </p:pic>
    </p:spTree>
    <p:extLst>
      <p:ext uri="{BB962C8B-B14F-4D97-AF65-F5344CB8AC3E}">
        <p14:creationId xmlns:p14="http://schemas.microsoft.com/office/powerpoint/2010/main" val="326491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a:t>
            </a:r>
            <a:r>
              <a:rPr lang="en-US" dirty="0" err="1"/>
              <a:t>trong</a:t>
            </a:r>
            <a:r>
              <a:rPr lang="en-US" dirty="0"/>
              <a:t> </a:t>
            </a:r>
            <a:r>
              <a:rPr lang="tr-TR" dirty="0"/>
              <a:t>N</a:t>
            </a:r>
            <a:r>
              <a:rPr lang="en-US" dirty="0" err="1"/>
              <a:t>uclear</a:t>
            </a:r>
            <a:r>
              <a:rPr lang="en-US" dirty="0"/>
              <a:t> </a:t>
            </a:r>
            <a:r>
              <a:rPr lang="tr-TR" dirty="0"/>
              <a:t>F</a:t>
            </a:r>
            <a:r>
              <a:rPr lang="en-US" dirty="0" err="1"/>
              <a:t>orce</a:t>
            </a:r>
            <a:endParaRPr lang="tr-TR" dirty="0"/>
          </a:p>
        </p:txBody>
      </p:sp>
      <p:sp>
        <p:nvSpPr>
          <p:cNvPr id="3" name="İçerik Yer Tutucusu 2"/>
          <p:cNvSpPr>
            <a:spLocks noGrp="1"/>
          </p:cNvSpPr>
          <p:nvPr>
            <p:ph idx="1"/>
          </p:nvPr>
        </p:nvSpPr>
        <p:spPr>
          <a:xfrm>
            <a:off x="333773" y="1845734"/>
            <a:ext cx="5976664" cy="4023360"/>
          </a:xfrm>
        </p:spPr>
        <p:txBody>
          <a:bodyPr>
            <a:normAutofit/>
          </a:bodyPr>
          <a:lstStyle/>
          <a:p>
            <a:pPr lvl="1"/>
            <a:r>
              <a:rPr lang="en-US" sz="2400" dirty="0"/>
              <a:t>It is very different from the electrostatic force that holds negatively charged electrons around a positively charged nucleus. </a:t>
            </a:r>
            <a:endParaRPr lang="tr-TR" sz="2400" dirty="0"/>
          </a:p>
          <a:p>
            <a:pPr lvl="1"/>
            <a:r>
              <a:rPr lang="en-US" sz="2400" dirty="0"/>
              <a:t>Over distances less than 10</a:t>
            </a:r>
            <a:r>
              <a:rPr lang="en-US" sz="2400" baseline="30000" dirty="0"/>
              <a:t>−15</a:t>
            </a:r>
            <a:r>
              <a:rPr lang="en-US" sz="2400" dirty="0"/>
              <a:t> meters and within the nucleus, the strong nuclear force is much stronger than electrostatic repulsions between protons; </a:t>
            </a:r>
            <a:endParaRPr lang="tr-TR" sz="2400" dirty="0"/>
          </a:p>
          <a:p>
            <a:pPr lvl="1"/>
            <a:r>
              <a:rPr lang="en-US" sz="2400" dirty="0"/>
              <a:t>over larger distances and outside the nucleus, it is essentially nonexistent.</a:t>
            </a:r>
          </a:p>
          <a:p>
            <a:endParaRPr lang="tr-TR" dirty="0"/>
          </a:p>
        </p:txBody>
      </p:sp>
      <p:pic>
        <p:nvPicPr>
          <p:cNvPr id="4" name="Resim 3"/>
          <p:cNvPicPr>
            <a:picLocks noChangeAspect="1"/>
          </p:cNvPicPr>
          <p:nvPr/>
        </p:nvPicPr>
        <p:blipFill>
          <a:blip r:embed="rId2"/>
          <a:stretch>
            <a:fillRect/>
          </a:stretch>
        </p:blipFill>
        <p:spPr>
          <a:xfrm>
            <a:off x="6155656" y="2299134"/>
            <a:ext cx="5763865" cy="3116560"/>
          </a:xfrm>
          <a:prstGeom prst="rect">
            <a:avLst/>
          </a:prstGeom>
        </p:spPr>
      </p:pic>
    </p:spTree>
    <p:extLst>
      <p:ext uri="{BB962C8B-B14F-4D97-AF65-F5344CB8AC3E}">
        <p14:creationId xmlns:p14="http://schemas.microsoft.com/office/powerpoint/2010/main" val="68381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B</a:t>
            </a:r>
            <a:r>
              <a:rPr lang="en-US" b="1" dirty="0" err="1"/>
              <a:t>inding</a:t>
            </a:r>
            <a:r>
              <a:rPr lang="en-US" b="1" dirty="0"/>
              <a:t> </a:t>
            </a:r>
            <a:r>
              <a:rPr lang="tr-TR" b="1" dirty="0"/>
              <a:t>E</a:t>
            </a:r>
            <a:r>
              <a:rPr lang="en-US" b="1" dirty="0" err="1"/>
              <a:t>nergy</a:t>
            </a:r>
            <a:endParaRPr lang="tr-TR" dirty="0"/>
          </a:p>
        </p:txBody>
      </p:sp>
      <p:sp>
        <p:nvSpPr>
          <p:cNvPr id="3" name="İçerik Yer Tutucusu 2"/>
          <p:cNvSpPr>
            <a:spLocks noGrp="1"/>
          </p:cNvSpPr>
          <p:nvPr>
            <p:ph idx="1"/>
          </p:nvPr>
        </p:nvSpPr>
        <p:spPr>
          <a:xfrm>
            <a:off x="1096995" y="1845734"/>
            <a:ext cx="5861514" cy="4023360"/>
          </a:xfrm>
        </p:spPr>
        <p:txBody>
          <a:bodyPr>
            <a:normAutofit/>
          </a:bodyPr>
          <a:lstStyle/>
          <a:p>
            <a:pPr lvl="1" fontAlgn="base"/>
            <a:r>
              <a:rPr lang="tr-TR" sz="2400" dirty="0"/>
              <a:t>S</a:t>
            </a:r>
            <a:r>
              <a:rPr lang="en-US" sz="2400" dirty="0" err="1"/>
              <a:t>trong</a:t>
            </a:r>
            <a:r>
              <a:rPr lang="en-US" sz="2400" dirty="0"/>
              <a:t> nuclear force must be repulsive at a very small range as well as being attractive over a slightly larger distance. </a:t>
            </a:r>
            <a:endParaRPr lang="tr-TR" sz="2400" dirty="0"/>
          </a:p>
          <a:p>
            <a:pPr lvl="1" fontAlgn="base"/>
            <a:r>
              <a:rPr lang="en-US" sz="2400" dirty="0"/>
              <a:t>This is the force that holds the nucleus together and the energy associated with this force is called the </a:t>
            </a:r>
            <a:r>
              <a:rPr lang="en-US" sz="2400" b="1" dirty="0"/>
              <a:t>binding energy</a:t>
            </a:r>
            <a:r>
              <a:rPr lang="en-US" sz="2400" dirty="0"/>
              <a:t>.</a:t>
            </a:r>
            <a:endParaRPr lang="tr-TR" sz="2400" dirty="0"/>
          </a:p>
          <a:p>
            <a:pPr lvl="1" fontAlgn="base"/>
            <a:r>
              <a:rPr lang="en-US" sz="2400" dirty="0"/>
              <a:t>It is the amount of strong nuclear force and the associated binding energy in a nucleus that determines whether it will be stable or unstable.</a:t>
            </a:r>
          </a:p>
          <a:p>
            <a:endParaRPr lang="tr-TR" dirty="0"/>
          </a:p>
        </p:txBody>
      </p:sp>
      <p:pic>
        <p:nvPicPr>
          <p:cNvPr id="4" name="Resim 3"/>
          <p:cNvPicPr>
            <a:picLocks noChangeAspect="1"/>
          </p:cNvPicPr>
          <p:nvPr/>
        </p:nvPicPr>
        <p:blipFill>
          <a:blip r:embed="rId2"/>
          <a:stretch>
            <a:fillRect/>
          </a:stretch>
        </p:blipFill>
        <p:spPr>
          <a:xfrm>
            <a:off x="7246540" y="2132856"/>
            <a:ext cx="4149080" cy="3814849"/>
          </a:xfrm>
          <a:prstGeom prst="rect">
            <a:avLst/>
          </a:prstGeom>
        </p:spPr>
      </p:pic>
    </p:spTree>
    <p:extLst>
      <p:ext uri="{BB962C8B-B14F-4D97-AF65-F5344CB8AC3E}">
        <p14:creationId xmlns:p14="http://schemas.microsoft.com/office/powerpoint/2010/main" val="366634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638028" y="149451"/>
            <a:ext cx="6248167" cy="5472608"/>
          </a:xfrm>
          <a:prstGeom prst="rect">
            <a:avLst/>
          </a:prstGeom>
        </p:spPr>
      </p:pic>
    </p:spTree>
    <p:extLst>
      <p:ext uri="{BB962C8B-B14F-4D97-AF65-F5344CB8AC3E}">
        <p14:creationId xmlns:p14="http://schemas.microsoft.com/office/powerpoint/2010/main" val="258965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Stable Nuclei</a:t>
            </a:r>
            <a:endParaRPr lang="tr-TR" b="1" dirty="0"/>
          </a:p>
        </p:txBody>
      </p:sp>
      <p:sp>
        <p:nvSpPr>
          <p:cNvPr id="3" name="İçerik Yer Tutucusu 2"/>
          <p:cNvSpPr>
            <a:spLocks noGrp="1"/>
          </p:cNvSpPr>
          <p:nvPr>
            <p:ph idx="1"/>
          </p:nvPr>
        </p:nvSpPr>
        <p:spPr>
          <a:xfrm>
            <a:off x="477788" y="1845734"/>
            <a:ext cx="6768752" cy="4247562"/>
          </a:xfrm>
        </p:spPr>
        <p:txBody>
          <a:bodyPr>
            <a:normAutofit/>
          </a:bodyPr>
          <a:lstStyle/>
          <a:p>
            <a:pPr lvl="1" fontAlgn="base"/>
            <a:r>
              <a:rPr lang="en-US" sz="2400" dirty="0"/>
              <a:t>A stable atom is an atom that has enough binding energy to hold the nucleus together permanently. </a:t>
            </a:r>
            <a:endParaRPr lang="tr-TR" sz="2400" dirty="0"/>
          </a:p>
          <a:p>
            <a:pPr lvl="1" fontAlgn="base"/>
            <a:r>
              <a:rPr lang="en-US" sz="2400" dirty="0"/>
              <a:t>Many nuclei in nature are very stable, most of the nuclei formed at the creation of the universe or after supernovae explosions many millions of years ago are still in existence now.</a:t>
            </a:r>
          </a:p>
          <a:p>
            <a:pPr lvl="1" fontAlgn="base"/>
            <a:r>
              <a:rPr lang="en-US" sz="2400" dirty="0"/>
              <a:t>The graph is a plot of neutron number against proton number. </a:t>
            </a:r>
            <a:endParaRPr lang="tr-TR" sz="2400" dirty="0"/>
          </a:p>
          <a:p>
            <a:pPr lvl="1" fontAlgn="base"/>
            <a:r>
              <a:rPr lang="en-US" sz="2400" dirty="0"/>
              <a:t>It is used as rule to determine which nuclei are stable or unstable.</a:t>
            </a:r>
            <a:endParaRPr lang="tr-TR" sz="2400" dirty="0"/>
          </a:p>
          <a:p>
            <a:endParaRPr lang="tr-TR" dirty="0"/>
          </a:p>
        </p:txBody>
      </p:sp>
      <p:pic>
        <p:nvPicPr>
          <p:cNvPr id="4" name="Resim 3"/>
          <p:cNvPicPr>
            <a:picLocks noChangeAspect="1"/>
          </p:cNvPicPr>
          <p:nvPr/>
        </p:nvPicPr>
        <p:blipFill>
          <a:blip r:embed="rId2"/>
          <a:stretch>
            <a:fillRect/>
          </a:stretch>
        </p:blipFill>
        <p:spPr>
          <a:xfrm>
            <a:off x="7246540" y="1704055"/>
            <a:ext cx="4068903" cy="3563847"/>
          </a:xfrm>
          <a:prstGeom prst="rect">
            <a:avLst/>
          </a:prstGeom>
        </p:spPr>
      </p:pic>
    </p:spTree>
    <p:extLst>
      <p:ext uri="{BB962C8B-B14F-4D97-AF65-F5344CB8AC3E}">
        <p14:creationId xmlns:p14="http://schemas.microsoft.com/office/powerpoint/2010/main" val="363962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Stable Nuclei</a:t>
            </a:r>
            <a:endParaRPr lang="tr-TR" b="1" dirty="0"/>
          </a:p>
        </p:txBody>
      </p:sp>
      <p:sp>
        <p:nvSpPr>
          <p:cNvPr id="3" name="İçerik Yer Tutucusu 2"/>
          <p:cNvSpPr>
            <a:spLocks noGrp="1"/>
          </p:cNvSpPr>
          <p:nvPr>
            <p:ph idx="1"/>
          </p:nvPr>
        </p:nvSpPr>
        <p:spPr>
          <a:xfrm>
            <a:off x="405780" y="1845734"/>
            <a:ext cx="7056784" cy="4023360"/>
          </a:xfrm>
        </p:spPr>
        <p:txBody>
          <a:bodyPr>
            <a:normAutofit/>
          </a:bodyPr>
          <a:lstStyle/>
          <a:p>
            <a:pPr lvl="1" fontAlgn="base"/>
            <a:r>
              <a:rPr lang="en-US" sz="2400" dirty="0"/>
              <a:t>Nuclei which lie on the stability line are stable nuclei. </a:t>
            </a:r>
            <a:endParaRPr lang="tr-TR" sz="2400" dirty="0"/>
          </a:p>
          <a:p>
            <a:pPr lvl="1" fontAlgn="base"/>
            <a:r>
              <a:rPr lang="en-US" sz="2400" dirty="0"/>
              <a:t>From the plot it can be seen that many of the stable nuclei have equal number of protons and neutrons. These are usually the elements in the lighter section of the periodic table. </a:t>
            </a:r>
            <a:endParaRPr lang="tr-TR" sz="2400" dirty="0"/>
          </a:p>
          <a:p>
            <a:pPr lvl="1" fontAlgn="base"/>
            <a:r>
              <a:rPr lang="en-US" sz="2400" dirty="0"/>
              <a:t>For the heavier stable nuclei the there are approximately 50% more neutrons to protons.</a:t>
            </a:r>
          </a:p>
          <a:p>
            <a:endParaRPr lang="tr-TR" dirty="0"/>
          </a:p>
        </p:txBody>
      </p:sp>
    </p:spTree>
    <p:extLst>
      <p:ext uri="{BB962C8B-B14F-4D97-AF65-F5344CB8AC3E}">
        <p14:creationId xmlns:p14="http://schemas.microsoft.com/office/powerpoint/2010/main" val="75326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Stable</a:t>
            </a:r>
            <a:r>
              <a:rPr lang="tr-TR" b="1" dirty="0"/>
              <a:t> </a:t>
            </a:r>
            <a:r>
              <a:rPr lang="tr-TR" b="1" dirty="0" err="1"/>
              <a:t>Nuclei</a:t>
            </a:r>
            <a:endParaRPr lang="tr-TR" b="1" dirty="0"/>
          </a:p>
        </p:txBody>
      </p:sp>
      <p:sp>
        <p:nvSpPr>
          <p:cNvPr id="3" name="İçerik Yer Tutucusu 2"/>
          <p:cNvSpPr>
            <a:spLocks noGrp="1"/>
          </p:cNvSpPr>
          <p:nvPr>
            <p:ph idx="1"/>
          </p:nvPr>
        </p:nvSpPr>
        <p:spPr>
          <a:xfrm>
            <a:off x="1096995" y="1845734"/>
            <a:ext cx="7445690" cy="4023360"/>
          </a:xfrm>
        </p:spPr>
        <p:txBody>
          <a:bodyPr>
            <a:normAutofit/>
          </a:bodyPr>
          <a:lstStyle/>
          <a:p>
            <a:pPr lvl="1"/>
            <a:r>
              <a:rPr lang="en-US" sz="2400" dirty="0"/>
              <a:t>A plot of the number of neutrons versus the number of protons for stable nuclei reveals that the stable isotopes fall into a narrow band. </a:t>
            </a:r>
            <a:endParaRPr lang="tr-TR" sz="2400" dirty="0"/>
          </a:p>
          <a:p>
            <a:pPr lvl="1"/>
            <a:r>
              <a:rPr lang="en-US" sz="2400" dirty="0"/>
              <a:t>This region is known as the band of stability (also called the belt, zone, or valley of stability). </a:t>
            </a:r>
            <a:endParaRPr lang="tr-TR" sz="2400" dirty="0"/>
          </a:p>
          <a:p>
            <a:pPr lvl="1"/>
            <a:r>
              <a:rPr lang="en-US" sz="2400" dirty="0"/>
              <a:t>The straight line in Figure 1 represents nuclei that have a 1:1 ratio of protons to neutrons (</a:t>
            </a:r>
            <a:r>
              <a:rPr lang="en-US" sz="2400" dirty="0" err="1"/>
              <a:t>n:p</a:t>
            </a:r>
            <a:r>
              <a:rPr lang="en-US" sz="2400" dirty="0"/>
              <a:t> ratio). </a:t>
            </a:r>
            <a:endParaRPr lang="tr-TR" sz="2400" dirty="0"/>
          </a:p>
          <a:p>
            <a:pPr lvl="1"/>
            <a:r>
              <a:rPr lang="en-US" sz="2400" dirty="0"/>
              <a:t>Note that the lighter stable nuclei, in general, have equal numbers of protons and neutrons. </a:t>
            </a:r>
            <a:endParaRPr lang="tr-TR" sz="2400" dirty="0"/>
          </a:p>
        </p:txBody>
      </p:sp>
    </p:spTree>
    <p:extLst>
      <p:ext uri="{BB962C8B-B14F-4D97-AF65-F5344CB8AC3E}">
        <p14:creationId xmlns:p14="http://schemas.microsoft.com/office/powerpoint/2010/main" val="9444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Stable</a:t>
            </a:r>
            <a:r>
              <a:rPr lang="tr-TR" dirty="0"/>
              <a:t> </a:t>
            </a:r>
            <a:r>
              <a:rPr lang="tr-TR" dirty="0" err="1"/>
              <a:t>Nuclei</a:t>
            </a:r>
            <a:endParaRPr lang="tr-TR" dirty="0"/>
          </a:p>
        </p:txBody>
      </p:sp>
      <p:sp>
        <p:nvSpPr>
          <p:cNvPr id="3" name="İçerik Yer Tutucusu 2"/>
          <p:cNvSpPr>
            <a:spLocks noGrp="1"/>
          </p:cNvSpPr>
          <p:nvPr>
            <p:ph idx="1"/>
          </p:nvPr>
        </p:nvSpPr>
        <p:spPr>
          <a:xfrm>
            <a:off x="1096995" y="1845734"/>
            <a:ext cx="8813842" cy="4023360"/>
          </a:xfrm>
        </p:spPr>
        <p:txBody>
          <a:bodyPr>
            <a:normAutofit/>
          </a:bodyPr>
          <a:lstStyle/>
          <a:p>
            <a:pPr lvl="1"/>
            <a:r>
              <a:rPr lang="en-US" sz="2400" dirty="0"/>
              <a:t>For example, nitrogen-14 has seven protons and seven neutrons. </a:t>
            </a:r>
            <a:endParaRPr lang="tr-TR" sz="2400" dirty="0"/>
          </a:p>
          <a:p>
            <a:pPr lvl="1"/>
            <a:r>
              <a:rPr lang="en-US" sz="2400" dirty="0"/>
              <a:t>Heavier stable nuclei, however, have increasingly more neutrons than protons. </a:t>
            </a:r>
            <a:endParaRPr lang="tr-TR" sz="2400" dirty="0"/>
          </a:p>
          <a:p>
            <a:pPr lvl="1"/>
            <a:r>
              <a:rPr lang="en-US" sz="2400" dirty="0"/>
              <a:t>For example: the stable nuclide iron-56 has 30 neutrons and 26 protons, an n:p ratio of 1.15, whereas the stable nuclide lead-207 has 125 neutrons and 82 protons, an n:p ratio equal to 1.52. </a:t>
            </a:r>
            <a:endParaRPr lang="tr-TR" sz="2400" dirty="0"/>
          </a:p>
          <a:p>
            <a:pPr lvl="1"/>
            <a:r>
              <a:rPr lang="en-US" sz="2400" dirty="0"/>
              <a:t>This is because larger nuclei have more proton–proton repulsions and require larger numbers of neutrons to provide compensating strong forces to overcome these electrostatic repulsions and hold the nucleus together.</a:t>
            </a:r>
          </a:p>
          <a:p>
            <a:endParaRPr lang="tr-TR" dirty="0"/>
          </a:p>
        </p:txBody>
      </p:sp>
    </p:spTree>
    <p:extLst>
      <p:ext uri="{BB962C8B-B14F-4D97-AF65-F5344CB8AC3E}">
        <p14:creationId xmlns:p14="http://schemas.microsoft.com/office/powerpoint/2010/main" val="399762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Unstable Nuclei</a:t>
            </a:r>
            <a:endParaRPr lang="tr-TR" b="1" dirty="0"/>
          </a:p>
        </p:txBody>
      </p:sp>
      <p:sp>
        <p:nvSpPr>
          <p:cNvPr id="3" name="İçerik Yer Tutucusu 2"/>
          <p:cNvSpPr>
            <a:spLocks noGrp="1"/>
          </p:cNvSpPr>
          <p:nvPr>
            <p:ph idx="1"/>
          </p:nvPr>
        </p:nvSpPr>
        <p:spPr>
          <a:xfrm>
            <a:off x="333772" y="1845734"/>
            <a:ext cx="7272809" cy="4023360"/>
          </a:xfrm>
        </p:spPr>
        <p:txBody>
          <a:bodyPr>
            <a:normAutofit/>
          </a:bodyPr>
          <a:lstStyle/>
          <a:p>
            <a:pPr lvl="1" fontAlgn="base"/>
            <a:r>
              <a:rPr lang="en-US" sz="2400" dirty="0"/>
              <a:t>In unstable nuclei the strong nuclear forces do not generate enough binding energy to hold the nucleus together permanently. </a:t>
            </a:r>
            <a:endParaRPr lang="tr-TR" sz="2400" dirty="0"/>
          </a:p>
          <a:p>
            <a:pPr lvl="1" fontAlgn="base"/>
            <a:r>
              <a:rPr lang="en-US" sz="2400" dirty="0"/>
              <a:t>It is unstable nuclei that are radioactive and are referred to as radioactive nuclei and in the case of their isotopes called radioisotopes.</a:t>
            </a:r>
            <a:endParaRPr lang="tr-TR" sz="2400" dirty="0"/>
          </a:p>
          <a:p>
            <a:pPr lvl="1" fontAlgn="base"/>
            <a:r>
              <a:rPr lang="en-US" sz="2400" dirty="0"/>
              <a:t>The unstable nuclei lie above and below the line of stability in the neutron – proton plot. </a:t>
            </a:r>
            <a:endParaRPr lang="tr-TR" sz="2400" dirty="0"/>
          </a:p>
          <a:p>
            <a:pPr lvl="1" fontAlgn="base"/>
            <a:r>
              <a:rPr lang="en-US" sz="2400" dirty="0"/>
              <a:t>This gives information of the type of radioactive decay they will undergo. </a:t>
            </a:r>
            <a:endParaRPr lang="tr-TR" sz="2400" dirty="0"/>
          </a:p>
          <a:p>
            <a:endParaRPr lang="tr-TR" dirty="0"/>
          </a:p>
        </p:txBody>
      </p:sp>
    </p:spTree>
    <p:extLst>
      <p:ext uri="{BB962C8B-B14F-4D97-AF65-F5344CB8AC3E}">
        <p14:creationId xmlns:p14="http://schemas.microsoft.com/office/powerpoint/2010/main" val="241811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Radioactivity</a:t>
            </a:r>
            <a:r>
              <a:rPr lang="tr-TR" b="1" dirty="0"/>
              <a:t> </a:t>
            </a:r>
            <a:r>
              <a:rPr lang="tr-TR" b="1" dirty="0" err="1"/>
              <a:t>History</a:t>
            </a:r>
            <a:endParaRPr lang="tr-TR" b="1" dirty="0"/>
          </a:p>
        </p:txBody>
      </p:sp>
      <p:sp>
        <p:nvSpPr>
          <p:cNvPr id="3" name="İçerik Yer Tutucusu 2"/>
          <p:cNvSpPr>
            <a:spLocks noGrp="1"/>
          </p:cNvSpPr>
          <p:nvPr>
            <p:ph idx="1"/>
          </p:nvPr>
        </p:nvSpPr>
        <p:spPr>
          <a:xfrm>
            <a:off x="477789" y="1845734"/>
            <a:ext cx="7056784" cy="4023360"/>
          </a:xfrm>
        </p:spPr>
        <p:txBody>
          <a:bodyPr>
            <a:normAutofit/>
          </a:bodyPr>
          <a:lstStyle/>
          <a:p>
            <a:pPr lvl="1"/>
            <a:r>
              <a:rPr lang="tr-TR" sz="2600" dirty="0"/>
              <a:t>I</a:t>
            </a:r>
            <a:r>
              <a:rPr lang="en-US" sz="2600" dirty="0"/>
              <a:t>n 1896, Becquerel accidentally discovered that uranyl potassium sulfate crystals emit an invisible radiation</a:t>
            </a:r>
            <a:r>
              <a:rPr lang="tr-TR" sz="2600" dirty="0"/>
              <a:t>.</a:t>
            </a:r>
          </a:p>
          <a:p>
            <a:pPr lvl="1"/>
            <a:endParaRPr lang="tr-TR" sz="2600" dirty="0"/>
          </a:p>
          <a:p>
            <a:pPr lvl="1"/>
            <a:r>
              <a:rPr lang="en-US" sz="2600" dirty="0"/>
              <a:t> </a:t>
            </a:r>
            <a:r>
              <a:rPr lang="tr-TR" sz="2600" dirty="0" err="1"/>
              <a:t>This</a:t>
            </a:r>
            <a:r>
              <a:rPr lang="tr-TR" sz="2600" dirty="0"/>
              <a:t> </a:t>
            </a:r>
            <a:r>
              <a:rPr lang="en-GB" sz="2600" dirty="0"/>
              <a:t>radiation</a:t>
            </a:r>
            <a:r>
              <a:rPr lang="en-US" sz="2600" dirty="0"/>
              <a:t> can darken a photographic plate even though the plate is covered to exclude light. </a:t>
            </a:r>
            <a:endParaRPr lang="tr-TR" sz="2600" dirty="0"/>
          </a:p>
        </p:txBody>
      </p:sp>
      <p:pic>
        <p:nvPicPr>
          <p:cNvPr id="4" name="Resim 3"/>
          <p:cNvPicPr>
            <a:picLocks noChangeAspect="1"/>
          </p:cNvPicPr>
          <p:nvPr/>
        </p:nvPicPr>
        <p:blipFill>
          <a:blip r:embed="rId2"/>
          <a:stretch>
            <a:fillRect/>
          </a:stretch>
        </p:blipFill>
        <p:spPr>
          <a:xfrm>
            <a:off x="8830716" y="1909551"/>
            <a:ext cx="2419350" cy="3895725"/>
          </a:xfrm>
          <a:prstGeom prst="rect">
            <a:avLst/>
          </a:prstGeom>
        </p:spPr>
      </p:pic>
    </p:spTree>
    <p:extLst>
      <p:ext uri="{BB962C8B-B14F-4D97-AF65-F5344CB8AC3E}">
        <p14:creationId xmlns:p14="http://schemas.microsoft.com/office/powerpoint/2010/main" val="298744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Unstable Nuclei</a:t>
            </a:r>
            <a:endParaRPr lang="tr-TR" b="1" dirty="0"/>
          </a:p>
        </p:txBody>
      </p:sp>
      <p:sp>
        <p:nvSpPr>
          <p:cNvPr id="3" name="İçerik Yer Tutucusu 2"/>
          <p:cNvSpPr>
            <a:spLocks noGrp="1"/>
          </p:cNvSpPr>
          <p:nvPr>
            <p:ph idx="1"/>
          </p:nvPr>
        </p:nvSpPr>
        <p:spPr>
          <a:xfrm>
            <a:off x="405780" y="1845734"/>
            <a:ext cx="5328593" cy="4023360"/>
          </a:xfrm>
        </p:spPr>
        <p:txBody>
          <a:bodyPr>
            <a:normAutofit/>
          </a:bodyPr>
          <a:lstStyle/>
          <a:p>
            <a:pPr lvl="1" fontAlgn="base"/>
            <a:r>
              <a:rPr lang="en-US" sz="2400" dirty="0"/>
              <a:t>Nuclei which lie above the line of stability contain too many neutrons to be stable. </a:t>
            </a:r>
            <a:endParaRPr lang="tr-TR" sz="2400" dirty="0"/>
          </a:p>
          <a:p>
            <a:pPr lvl="1" fontAlgn="base"/>
            <a:r>
              <a:rPr lang="en-US" sz="2400" dirty="0"/>
              <a:t>They are referred to as “neutron rich”. </a:t>
            </a:r>
            <a:endParaRPr lang="tr-TR" sz="2400" dirty="0"/>
          </a:p>
          <a:p>
            <a:pPr lvl="1" fontAlgn="base"/>
            <a:r>
              <a:rPr lang="en-US" sz="2400" dirty="0"/>
              <a:t>Those that lie below the line of stability contain too many protons to be stable and are called “proton rich”.</a:t>
            </a:r>
            <a:endParaRPr lang="tr-TR" sz="2400" dirty="0"/>
          </a:p>
          <a:p>
            <a:endParaRPr lang="tr-TR" dirty="0"/>
          </a:p>
        </p:txBody>
      </p:sp>
    </p:spTree>
    <p:extLst>
      <p:ext uri="{BB962C8B-B14F-4D97-AF65-F5344CB8AC3E}">
        <p14:creationId xmlns:p14="http://schemas.microsoft.com/office/powerpoint/2010/main" val="3976208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Unstable Nuclei</a:t>
            </a:r>
            <a:endParaRPr lang="tr-TR" b="1" dirty="0"/>
          </a:p>
        </p:txBody>
      </p:sp>
      <p:sp>
        <p:nvSpPr>
          <p:cNvPr id="3" name="İçerik Yer Tutucusu 2"/>
          <p:cNvSpPr>
            <a:spLocks noGrp="1"/>
          </p:cNvSpPr>
          <p:nvPr>
            <p:ph idx="1"/>
          </p:nvPr>
        </p:nvSpPr>
        <p:spPr>
          <a:xfrm>
            <a:off x="261764" y="1845734"/>
            <a:ext cx="6264697" cy="4023360"/>
          </a:xfrm>
        </p:spPr>
        <p:txBody>
          <a:bodyPr>
            <a:normAutofit/>
          </a:bodyPr>
          <a:lstStyle/>
          <a:p>
            <a:pPr lvl="1" fontAlgn="base"/>
            <a:r>
              <a:rPr lang="en-US" sz="2400" dirty="0"/>
              <a:t>In summary it is the balance of protons and neutrons in a nucleus which determines whether a nucleus will be stable or unstable. </a:t>
            </a:r>
            <a:endParaRPr lang="tr-TR" sz="2400" dirty="0"/>
          </a:p>
          <a:p>
            <a:pPr lvl="1" fontAlgn="base"/>
            <a:r>
              <a:rPr lang="en-US" sz="2400" dirty="0"/>
              <a:t>Too many neutrons or protons upset this balance disrupting the binding energy from the strong nuclear forces making the nucleus unstable. </a:t>
            </a:r>
            <a:endParaRPr lang="tr-TR" sz="2400" dirty="0"/>
          </a:p>
          <a:p>
            <a:pPr lvl="1" fontAlgn="base"/>
            <a:r>
              <a:rPr lang="en-US" sz="2400" dirty="0"/>
              <a:t>An unstable nucleus tries to achieve a balanced state by given off a neutron or proton and this is done via radioactive decay.</a:t>
            </a:r>
          </a:p>
          <a:p>
            <a:endParaRPr lang="tr-TR" dirty="0"/>
          </a:p>
        </p:txBody>
      </p:sp>
    </p:spTree>
    <p:extLst>
      <p:ext uri="{BB962C8B-B14F-4D97-AF65-F5344CB8AC3E}">
        <p14:creationId xmlns:p14="http://schemas.microsoft.com/office/powerpoint/2010/main" val="298112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Stable</a:t>
            </a:r>
            <a:r>
              <a:rPr lang="tr-TR" b="1" dirty="0"/>
              <a:t>  </a:t>
            </a:r>
            <a:r>
              <a:rPr lang="tr-TR" b="1" dirty="0" err="1"/>
              <a:t>and</a:t>
            </a:r>
            <a:r>
              <a:rPr lang="tr-TR" b="1" dirty="0"/>
              <a:t> </a:t>
            </a:r>
            <a:r>
              <a:rPr lang="tr-TR" b="1" dirty="0" err="1"/>
              <a:t>Unstable</a:t>
            </a:r>
            <a:endParaRPr lang="tr-TR" b="1" dirty="0"/>
          </a:p>
        </p:txBody>
      </p:sp>
      <p:sp>
        <p:nvSpPr>
          <p:cNvPr id="3" name="İçerik Yer Tutucusu 2"/>
          <p:cNvSpPr>
            <a:spLocks noGrp="1"/>
          </p:cNvSpPr>
          <p:nvPr>
            <p:ph idx="1"/>
          </p:nvPr>
        </p:nvSpPr>
        <p:spPr>
          <a:xfrm>
            <a:off x="765820" y="1845734"/>
            <a:ext cx="6984776" cy="4023360"/>
          </a:xfrm>
        </p:spPr>
        <p:txBody>
          <a:bodyPr>
            <a:normAutofit/>
          </a:bodyPr>
          <a:lstStyle/>
          <a:p>
            <a:pPr lvl="1"/>
            <a:r>
              <a:rPr lang="en-US" sz="2400" dirty="0"/>
              <a:t>The nuclei outside the band of stability are unstable and exhibit radioactivity: they change spontaneously, or decay, into other nuclei that are either in or closer to the band of stability. </a:t>
            </a:r>
            <a:endParaRPr lang="tr-TR" sz="2400" dirty="0"/>
          </a:p>
          <a:p>
            <a:pPr lvl="1"/>
            <a:r>
              <a:rPr lang="en-US" sz="2400" dirty="0"/>
              <a:t>These nuclear decay reactions convert one unstable nuclide, or radionuclide, into another nuclide, which is often more stable.</a:t>
            </a:r>
            <a:endParaRPr lang="tr-TR" sz="2400" dirty="0"/>
          </a:p>
          <a:p>
            <a:endParaRPr lang="tr-TR" dirty="0"/>
          </a:p>
        </p:txBody>
      </p:sp>
    </p:spTree>
    <p:extLst>
      <p:ext uri="{BB962C8B-B14F-4D97-AF65-F5344CB8AC3E}">
        <p14:creationId xmlns:p14="http://schemas.microsoft.com/office/powerpoint/2010/main" val="9156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Stable</a:t>
            </a:r>
            <a:r>
              <a:rPr lang="tr-TR" b="1" dirty="0"/>
              <a:t>  </a:t>
            </a:r>
            <a:r>
              <a:rPr lang="tr-TR" b="1" dirty="0" err="1"/>
              <a:t>and</a:t>
            </a:r>
            <a:r>
              <a:rPr lang="tr-TR" b="1" dirty="0"/>
              <a:t> </a:t>
            </a:r>
            <a:r>
              <a:rPr lang="tr-TR" b="1" dirty="0" err="1"/>
              <a:t>Unstable</a:t>
            </a:r>
            <a:endParaRPr lang="tr-TR" dirty="0"/>
          </a:p>
        </p:txBody>
      </p:sp>
      <p:sp>
        <p:nvSpPr>
          <p:cNvPr id="3" name="İçerik Yer Tutucusu 2"/>
          <p:cNvSpPr>
            <a:spLocks noGrp="1"/>
          </p:cNvSpPr>
          <p:nvPr>
            <p:ph idx="1"/>
          </p:nvPr>
        </p:nvSpPr>
        <p:spPr>
          <a:xfrm>
            <a:off x="405780" y="1845734"/>
            <a:ext cx="7488833" cy="4023360"/>
          </a:xfrm>
        </p:spPr>
        <p:txBody>
          <a:bodyPr>
            <a:normAutofit lnSpcReduction="10000"/>
          </a:bodyPr>
          <a:lstStyle/>
          <a:p>
            <a:pPr lvl="1"/>
            <a:r>
              <a:rPr lang="en-US" sz="2400" dirty="0"/>
              <a:t>Nuclei with even numbers of protons, neutrons, or both are more likely to be stable. </a:t>
            </a:r>
            <a:endParaRPr lang="tr-TR" sz="2400" dirty="0"/>
          </a:p>
          <a:p>
            <a:pPr lvl="1"/>
            <a:r>
              <a:rPr lang="en-US" sz="2400" dirty="0"/>
              <a:t>Nuclei with certain numbers of nucleons, known as magic numbers, are stable against nuclear decay.</a:t>
            </a:r>
            <a:endParaRPr lang="tr-TR" sz="2400" dirty="0"/>
          </a:p>
          <a:p>
            <a:pPr lvl="1"/>
            <a:r>
              <a:rPr lang="en-US" sz="2400" dirty="0"/>
              <a:t>These numbers of protons or neutrons (2, 8, 20, 28, 50, 82, and 126) make complete shells in the nucleus. </a:t>
            </a:r>
            <a:endParaRPr lang="tr-TR" sz="2400" dirty="0"/>
          </a:p>
          <a:p>
            <a:pPr lvl="1"/>
            <a:r>
              <a:rPr lang="en-US" sz="2400" dirty="0"/>
              <a:t>These are similar in concept to the stable electron shells observed for the noble gases. </a:t>
            </a:r>
            <a:endParaRPr lang="tr-TR" sz="2400" dirty="0"/>
          </a:p>
          <a:p>
            <a:pPr lvl="1"/>
            <a:r>
              <a:rPr lang="en-US" sz="2400" dirty="0"/>
              <a:t>Nuclei that have magic numbers of both protons and neutrons are called “doubly magic” and are particularly stable.</a:t>
            </a:r>
          </a:p>
          <a:p>
            <a:endParaRPr lang="tr-TR" dirty="0"/>
          </a:p>
        </p:txBody>
      </p:sp>
    </p:spTree>
    <p:extLst>
      <p:ext uri="{BB962C8B-B14F-4D97-AF65-F5344CB8AC3E}">
        <p14:creationId xmlns:p14="http://schemas.microsoft.com/office/powerpoint/2010/main" val="50094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6993" y="394977"/>
            <a:ext cx="10055781" cy="1450757"/>
          </a:xfrm>
        </p:spPr>
        <p:txBody>
          <a:bodyPr/>
          <a:lstStyle/>
          <a:p>
            <a:r>
              <a:rPr lang="tr-TR" b="1" dirty="0" err="1"/>
              <a:t>Stable</a:t>
            </a:r>
            <a:r>
              <a:rPr lang="tr-TR" b="1" dirty="0"/>
              <a:t>  </a:t>
            </a:r>
            <a:r>
              <a:rPr lang="tr-TR" b="1" dirty="0" err="1"/>
              <a:t>and</a:t>
            </a:r>
            <a:r>
              <a:rPr lang="tr-TR" b="1" dirty="0"/>
              <a:t> </a:t>
            </a:r>
            <a:r>
              <a:rPr lang="tr-TR" b="1" dirty="0" err="1"/>
              <a:t>Unstable</a:t>
            </a:r>
            <a:endParaRPr lang="tr-TR" dirty="0"/>
          </a:p>
        </p:txBody>
      </p:sp>
      <p:sp>
        <p:nvSpPr>
          <p:cNvPr id="3" name="İçerik Yer Tutucusu 2"/>
          <p:cNvSpPr>
            <a:spLocks noGrp="1"/>
          </p:cNvSpPr>
          <p:nvPr>
            <p:ph idx="1"/>
          </p:nvPr>
        </p:nvSpPr>
        <p:spPr>
          <a:xfrm>
            <a:off x="621804" y="1845734"/>
            <a:ext cx="5040561" cy="4023360"/>
          </a:xfrm>
        </p:spPr>
        <p:txBody>
          <a:bodyPr>
            <a:normAutofit/>
          </a:bodyPr>
          <a:lstStyle/>
          <a:p>
            <a:pPr lvl="1"/>
            <a:r>
              <a:rPr lang="en-US" sz="2400" dirty="0"/>
              <a:t>Nuclei with atomic numbers higher than 82 are radioactive. </a:t>
            </a:r>
            <a:endParaRPr lang="tr-TR" sz="2400" dirty="0"/>
          </a:p>
          <a:p>
            <a:pPr lvl="1"/>
            <a:r>
              <a:rPr lang="en-US" sz="2400" dirty="0"/>
              <a:t>Bismuth-209, atomic number 83, was thought to be stable for a very long time and can be handled as though it was non-radioactive.</a:t>
            </a:r>
            <a:endParaRPr lang="tr-TR" sz="2400" dirty="0"/>
          </a:p>
          <a:p>
            <a:pPr lvl="1"/>
            <a:r>
              <a:rPr lang="en-US" sz="2400" dirty="0"/>
              <a:t> </a:t>
            </a:r>
            <a:endParaRPr lang="tr-TR" dirty="0"/>
          </a:p>
        </p:txBody>
      </p:sp>
    </p:spTree>
    <p:extLst>
      <p:ext uri="{BB962C8B-B14F-4D97-AF65-F5344CB8AC3E}">
        <p14:creationId xmlns:p14="http://schemas.microsoft.com/office/powerpoint/2010/main" val="2030560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837828" y="260648"/>
            <a:ext cx="10215661" cy="5974942"/>
          </a:xfrm>
          <a:prstGeom prst="rect">
            <a:avLst/>
          </a:prstGeom>
        </p:spPr>
      </p:pic>
    </p:spTree>
    <p:extLst>
      <p:ext uri="{BB962C8B-B14F-4D97-AF65-F5344CB8AC3E}">
        <p14:creationId xmlns:p14="http://schemas.microsoft.com/office/powerpoint/2010/main" val="18098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6995" y="286604"/>
            <a:ext cx="3989306" cy="1450757"/>
          </a:xfrm>
        </p:spPr>
        <p:txBody>
          <a:bodyPr/>
          <a:lstStyle/>
          <a:p>
            <a:r>
              <a:rPr lang="en-US"/>
              <a:t>Radioactivity</a:t>
            </a:r>
            <a:endParaRPr lang="tr-TR" dirty="0"/>
          </a:p>
        </p:txBody>
      </p:sp>
      <p:sp>
        <p:nvSpPr>
          <p:cNvPr id="3" name="İçerik Yer Tutucusu 2"/>
          <p:cNvSpPr>
            <a:spLocks noGrp="1"/>
          </p:cNvSpPr>
          <p:nvPr>
            <p:ph idx="1"/>
          </p:nvPr>
        </p:nvSpPr>
        <p:spPr>
          <a:xfrm>
            <a:off x="261764" y="1845734"/>
            <a:ext cx="8568952" cy="4023360"/>
          </a:xfrm>
        </p:spPr>
        <p:txBody>
          <a:bodyPr>
            <a:normAutofit/>
          </a:bodyPr>
          <a:lstStyle/>
          <a:p>
            <a:pPr lvl="1"/>
            <a:r>
              <a:rPr lang="en-US" sz="2400" dirty="0"/>
              <a:t>Radioactivity is the property of some unstable atoms (</a:t>
            </a:r>
            <a:r>
              <a:rPr lang="en-US" sz="2400" dirty="0">
                <a:hlinkClick r:id="rId2" tooltip="An unstable nuclide that emits ionizing radiation."/>
              </a:rPr>
              <a:t>radionuclides</a:t>
            </a:r>
            <a:r>
              <a:rPr lang="en-US" sz="2400" dirty="0"/>
              <a:t>) to spontaneously emit nuclear radiation, usually </a:t>
            </a:r>
            <a:r>
              <a:rPr lang="en-US" sz="2400" dirty="0">
                <a:hlinkClick r:id="rId2"/>
              </a:rPr>
              <a:t>alpha</a:t>
            </a:r>
            <a:r>
              <a:rPr lang="en-US" sz="2400" dirty="0">
                <a:hlinkClick r:id="rId3"/>
              </a:rPr>
              <a:t> particles</a:t>
            </a:r>
            <a:r>
              <a:rPr lang="en-US" sz="2400" dirty="0"/>
              <a:t> or </a:t>
            </a:r>
            <a:r>
              <a:rPr lang="en-US" sz="2400" dirty="0">
                <a:hlinkClick r:id="rId2"/>
              </a:rPr>
              <a:t>beta</a:t>
            </a:r>
            <a:r>
              <a:rPr lang="en-US" sz="2400" dirty="0">
                <a:hlinkClick r:id="rId4"/>
              </a:rPr>
              <a:t> particles</a:t>
            </a:r>
            <a:r>
              <a:rPr lang="en-US" sz="2400" dirty="0"/>
              <a:t> often accompanied by </a:t>
            </a:r>
            <a:r>
              <a:rPr lang="en-US" sz="2400" dirty="0">
                <a:hlinkClick r:id="rId5"/>
              </a:rPr>
              <a:t>gamma-rays</a:t>
            </a:r>
            <a:r>
              <a:rPr lang="en-US" sz="2400" dirty="0"/>
              <a:t>. </a:t>
            </a:r>
            <a:endParaRPr lang="tr-TR" sz="2400" dirty="0"/>
          </a:p>
          <a:p>
            <a:pPr lvl="1"/>
            <a:r>
              <a:rPr lang="en-US" sz="2400" dirty="0"/>
              <a:t>This radiation is emitted when the </a:t>
            </a:r>
            <a:r>
              <a:rPr lang="en-US" sz="2400" dirty="0">
                <a:hlinkClick r:id="rId2"/>
              </a:rPr>
              <a:t>nucleus</a:t>
            </a:r>
            <a:r>
              <a:rPr lang="en-US" sz="2400" dirty="0"/>
              <a:t> undergoes radioactive </a:t>
            </a:r>
            <a:r>
              <a:rPr lang="en-US" sz="2400" dirty="0">
                <a:hlinkClick r:id="rId2"/>
              </a:rPr>
              <a:t>decay</a:t>
            </a:r>
            <a:r>
              <a:rPr lang="en-US" sz="2400" dirty="0"/>
              <a:t> and is converted into a different </a:t>
            </a:r>
            <a:r>
              <a:rPr lang="en-US" sz="2400" dirty="0">
                <a:hlinkClick r:id="rId2"/>
              </a:rPr>
              <a:t>isotope</a:t>
            </a:r>
            <a:r>
              <a:rPr lang="en-US" sz="2400" dirty="0"/>
              <a:t> which may, according to its number of </a:t>
            </a:r>
            <a:r>
              <a:rPr lang="en-US" sz="2400" dirty="0">
                <a:hlinkClick r:id="rId2"/>
              </a:rPr>
              <a:t>neutrons</a:t>
            </a:r>
            <a:r>
              <a:rPr lang="en-US" sz="2400" dirty="0"/>
              <a:t> and </a:t>
            </a:r>
            <a:r>
              <a:rPr lang="en-US" sz="2400" dirty="0">
                <a:hlinkClick r:id="rId6"/>
              </a:rPr>
              <a:t>protons</a:t>
            </a:r>
            <a:r>
              <a:rPr lang="en-US" sz="2400" dirty="0"/>
              <a:t>, be either radioactive (unstable) or non-radioactive (stable). </a:t>
            </a:r>
            <a:endParaRPr lang="tr-TR" sz="2400" dirty="0"/>
          </a:p>
          <a:p>
            <a:pPr lvl="1"/>
            <a:r>
              <a:rPr lang="en-US" sz="2400" dirty="0"/>
              <a:t>This “daughter” nucleus will usually be of a different chemical element to the original isotope</a:t>
            </a:r>
            <a:endParaRPr lang="tr-TR" sz="2400" dirty="0"/>
          </a:p>
        </p:txBody>
      </p:sp>
    </p:spTree>
    <p:extLst>
      <p:ext uri="{BB962C8B-B14F-4D97-AF65-F5344CB8AC3E}">
        <p14:creationId xmlns:p14="http://schemas.microsoft.com/office/powerpoint/2010/main" val="1934324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What causes atoms to be radioactive?</a:t>
            </a:r>
            <a:endParaRPr lang="tr-TR" dirty="0"/>
          </a:p>
        </p:txBody>
      </p:sp>
      <p:sp>
        <p:nvSpPr>
          <p:cNvPr id="3" name="İçerik Yer Tutucusu 2"/>
          <p:cNvSpPr>
            <a:spLocks noGrp="1"/>
          </p:cNvSpPr>
          <p:nvPr>
            <p:ph idx="1"/>
          </p:nvPr>
        </p:nvSpPr>
        <p:spPr>
          <a:xfrm>
            <a:off x="1096995" y="1845734"/>
            <a:ext cx="7301674" cy="4023360"/>
          </a:xfrm>
        </p:spPr>
        <p:txBody>
          <a:bodyPr/>
          <a:lstStyle/>
          <a:p>
            <a:pPr lvl="1"/>
            <a:r>
              <a:rPr lang="en-US" sz="2400" dirty="0">
                <a:hlinkClick r:id="rId2"/>
              </a:rPr>
              <a:t>Atoms</a:t>
            </a:r>
            <a:r>
              <a:rPr lang="en-US" sz="2400" dirty="0"/>
              <a:t> found in nature are either stable or unstable. An atom is stable if the forces among the particles that makeup the nucleus are balanced. </a:t>
            </a:r>
            <a:endParaRPr lang="tr-TR" sz="2400" dirty="0"/>
          </a:p>
          <a:p>
            <a:pPr lvl="1"/>
            <a:r>
              <a:rPr lang="en-US" sz="2400" dirty="0"/>
              <a:t>An atom is unstable (</a:t>
            </a:r>
            <a:r>
              <a:rPr lang="en-US" sz="2400" dirty="0">
                <a:hlinkClick r:id="rId2"/>
              </a:rPr>
              <a:t>radioactive</a:t>
            </a:r>
            <a:r>
              <a:rPr lang="en-US" sz="2400" dirty="0"/>
              <a:t>) if these forces are unbalanced; if the nucleus has an excess of internal energy. </a:t>
            </a:r>
            <a:endParaRPr lang="tr-TR" sz="2400" dirty="0"/>
          </a:p>
          <a:p>
            <a:pPr lvl="1"/>
            <a:r>
              <a:rPr lang="en-US" sz="2400" dirty="0"/>
              <a:t>Instability of an atom's nucleus may result from an excess of either neutrons or protons. </a:t>
            </a:r>
            <a:endParaRPr lang="tr-TR" sz="2400" dirty="0"/>
          </a:p>
          <a:p>
            <a:pPr lvl="1"/>
            <a:r>
              <a:rPr lang="en-US" sz="2400" dirty="0"/>
              <a:t>A radioactive atom will attempt to reach stability by ejecting nucleons (protons or neutrons), as well as other particles, or by releasing energy in other forms.</a:t>
            </a:r>
          </a:p>
          <a:p>
            <a:endParaRPr lang="tr-TR" dirty="0"/>
          </a:p>
        </p:txBody>
      </p:sp>
    </p:spTree>
    <p:extLst>
      <p:ext uri="{BB962C8B-B14F-4D97-AF65-F5344CB8AC3E}">
        <p14:creationId xmlns:p14="http://schemas.microsoft.com/office/powerpoint/2010/main" val="3290627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What causes atoms to be radioactive?</a:t>
            </a:r>
            <a:endParaRPr lang="tr-TR" dirty="0"/>
          </a:p>
        </p:txBody>
      </p:sp>
      <p:sp>
        <p:nvSpPr>
          <p:cNvPr id="3" name="İçerik Yer Tutucusu 2"/>
          <p:cNvSpPr>
            <a:spLocks noGrp="1"/>
          </p:cNvSpPr>
          <p:nvPr>
            <p:ph idx="1"/>
          </p:nvPr>
        </p:nvSpPr>
        <p:spPr>
          <a:xfrm>
            <a:off x="189756" y="1845734"/>
            <a:ext cx="6336704" cy="4023360"/>
          </a:xfrm>
        </p:spPr>
        <p:txBody>
          <a:bodyPr>
            <a:noAutofit/>
          </a:bodyPr>
          <a:lstStyle/>
          <a:p>
            <a:pPr lvl="1"/>
            <a:r>
              <a:rPr lang="en-US" sz="2400" dirty="0"/>
              <a:t>The band of nuclear stability (Figure 1) indicates various neutron/proton combinations that give rise to observable nuclei with measurable </a:t>
            </a:r>
            <a:r>
              <a:rPr lang="en-US" sz="2400" dirty="0">
                <a:hlinkClick r:id="rId2"/>
              </a:rPr>
              <a:t>half-lives</a:t>
            </a:r>
            <a:r>
              <a:rPr lang="en-US" sz="2400" dirty="0"/>
              <a:t>. </a:t>
            </a:r>
            <a:endParaRPr lang="tr-TR" sz="2400" dirty="0"/>
          </a:p>
          <a:p>
            <a:pPr lvl="1"/>
            <a:r>
              <a:rPr lang="en-US" sz="2400" dirty="0"/>
              <a:t>A close-up look at the band of nuclear stability in the region from Z = 66 (dysprosium) through Z = 79 (gold) shows the types of radioactive processes undergone by various nuclides. </a:t>
            </a:r>
            <a:endParaRPr lang="tr-TR" sz="2400" dirty="0"/>
          </a:p>
          <a:p>
            <a:pPr lvl="1"/>
            <a:r>
              <a:rPr lang="en-US" sz="2400" dirty="0"/>
              <a:t>Nuclides with lower neutron/proton ratios tend to undergo positron emission, electron capture, or alpha emission, whereas nuclides with higher neutron/proton ratios tend to undergo beta emission.</a:t>
            </a:r>
            <a:endParaRPr lang="tr-TR" sz="2400" dirty="0"/>
          </a:p>
        </p:txBody>
      </p:sp>
      <p:pic>
        <p:nvPicPr>
          <p:cNvPr id="4" name="Resim 3"/>
          <p:cNvPicPr>
            <a:picLocks noChangeAspect="1"/>
          </p:cNvPicPr>
          <p:nvPr/>
        </p:nvPicPr>
        <p:blipFill>
          <a:blip r:embed="rId3"/>
          <a:stretch>
            <a:fillRect/>
          </a:stretch>
        </p:blipFill>
        <p:spPr>
          <a:xfrm>
            <a:off x="6582200" y="2270416"/>
            <a:ext cx="5305014" cy="3102800"/>
          </a:xfrm>
          <a:prstGeom prst="rect">
            <a:avLst/>
          </a:prstGeom>
        </p:spPr>
      </p:pic>
    </p:spTree>
    <p:extLst>
      <p:ext uri="{BB962C8B-B14F-4D97-AF65-F5344CB8AC3E}">
        <p14:creationId xmlns:p14="http://schemas.microsoft.com/office/powerpoint/2010/main" val="34847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happens to atoms after they release radiation?</a:t>
            </a:r>
            <a:endParaRPr lang="tr-TR" sz="3500" b="1" dirty="0"/>
          </a:p>
        </p:txBody>
      </p:sp>
      <p:sp>
        <p:nvSpPr>
          <p:cNvPr id="3" name="İçerik Yer Tutucusu 2"/>
          <p:cNvSpPr>
            <a:spLocks noGrp="1"/>
          </p:cNvSpPr>
          <p:nvPr>
            <p:ph idx="1"/>
          </p:nvPr>
        </p:nvSpPr>
        <p:spPr>
          <a:xfrm>
            <a:off x="1096995" y="1845734"/>
            <a:ext cx="6293562" cy="4023360"/>
          </a:xfrm>
        </p:spPr>
        <p:txBody>
          <a:bodyPr/>
          <a:lstStyle/>
          <a:p>
            <a:pPr lvl="1"/>
            <a:r>
              <a:rPr lang="en-US" sz="2400" dirty="0"/>
              <a:t>As the nucleus emits radiation or disintegrates, the radioactive atom (radionuclide) transforms to a different </a:t>
            </a:r>
            <a:r>
              <a:rPr lang="en-US" sz="2400" dirty="0">
                <a:hlinkClick r:id="rId2"/>
              </a:rPr>
              <a:t>nuclide</a:t>
            </a:r>
            <a:r>
              <a:rPr lang="en-US" sz="2400" dirty="0"/>
              <a:t>. </a:t>
            </a:r>
            <a:endParaRPr lang="tr-TR" sz="2400" dirty="0"/>
          </a:p>
          <a:p>
            <a:pPr lvl="1"/>
            <a:r>
              <a:rPr lang="en-US" sz="2400" dirty="0"/>
              <a:t>This process is called radioactive decay. </a:t>
            </a:r>
            <a:endParaRPr lang="tr-TR" sz="2400" dirty="0"/>
          </a:p>
          <a:p>
            <a:endParaRPr lang="tr-TR" dirty="0"/>
          </a:p>
        </p:txBody>
      </p:sp>
    </p:spTree>
    <p:extLst>
      <p:ext uri="{BB962C8B-B14F-4D97-AF65-F5344CB8AC3E}">
        <p14:creationId xmlns:p14="http://schemas.microsoft.com/office/powerpoint/2010/main" val="374958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Radioactivity</a:t>
            </a:r>
            <a:r>
              <a:rPr lang="tr-TR" b="1" dirty="0"/>
              <a:t> </a:t>
            </a:r>
            <a:r>
              <a:rPr lang="en-GB" b="1" dirty="0"/>
              <a:t>History</a:t>
            </a:r>
            <a:r>
              <a:rPr lang="tr-TR" b="1" dirty="0"/>
              <a:t> </a:t>
            </a:r>
          </a:p>
        </p:txBody>
      </p:sp>
      <p:sp>
        <p:nvSpPr>
          <p:cNvPr id="3" name="İçerik Yer Tutucusu 2"/>
          <p:cNvSpPr>
            <a:spLocks noGrp="1"/>
          </p:cNvSpPr>
          <p:nvPr>
            <p:ph idx="1"/>
          </p:nvPr>
        </p:nvSpPr>
        <p:spPr>
          <a:xfrm>
            <a:off x="477788" y="1845734"/>
            <a:ext cx="7704857" cy="4023360"/>
          </a:xfrm>
        </p:spPr>
        <p:txBody>
          <a:bodyPr>
            <a:normAutofit/>
          </a:bodyPr>
          <a:lstStyle/>
          <a:p>
            <a:pPr lvl="1"/>
            <a:r>
              <a:rPr lang="en-US" sz="2600" dirty="0"/>
              <a:t>After a series of experiments, </a:t>
            </a:r>
            <a:endParaRPr lang="tr-TR" sz="2600" dirty="0"/>
          </a:p>
          <a:p>
            <a:pPr lvl="2"/>
            <a:r>
              <a:rPr lang="en-US" sz="2400" dirty="0"/>
              <a:t>he concluded that the radiation emitted by the crystals was of a new type, one that requires no external stimulation and was so penetrating that it could darken protected photographic plates and ionize gases. </a:t>
            </a:r>
            <a:endParaRPr lang="tr-TR" sz="2400" dirty="0"/>
          </a:p>
          <a:p>
            <a:pPr lvl="1"/>
            <a:endParaRPr lang="tr-TR" sz="2600" dirty="0"/>
          </a:p>
          <a:p>
            <a:pPr lvl="1"/>
            <a:r>
              <a:rPr lang="en-US" sz="2600" dirty="0"/>
              <a:t>This process of spontaneous emission of radiation by uranium was soon to be called </a:t>
            </a:r>
            <a:r>
              <a:rPr lang="en-US" sz="2600" dirty="0">
                <a:solidFill>
                  <a:srgbClr val="FF0000"/>
                </a:solidFill>
              </a:rPr>
              <a:t>radioactivity.</a:t>
            </a:r>
            <a:endParaRPr lang="tr-TR" sz="2600" dirty="0">
              <a:solidFill>
                <a:srgbClr val="FF0000"/>
              </a:solidFill>
            </a:endParaRPr>
          </a:p>
        </p:txBody>
      </p:sp>
      <p:pic>
        <p:nvPicPr>
          <p:cNvPr id="4" name="Resim 3"/>
          <p:cNvPicPr>
            <a:picLocks noChangeAspect="1"/>
          </p:cNvPicPr>
          <p:nvPr/>
        </p:nvPicPr>
        <p:blipFill>
          <a:blip r:embed="rId2"/>
          <a:stretch>
            <a:fillRect/>
          </a:stretch>
        </p:blipFill>
        <p:spPr>
          <a:xfrm>
            <a:off x="8830716" y="1909551"/>
            <a:ext cx="2419350" cy="3895725"/>
          </a:xfrm>
          <a:prstGeom prst="rect">
            <a:avLst/>
          </a:prstGeom>
        </p:spPr>
      </p:pic>
    </p:spTree>
    <p:extLst>
      <p:ext uri="{BB962C8B-B14F-4D97-AF65-F5344CB8AC3E}">
        <p14:creationId xmlns:p14="http://schemas.microsoft.com/office/powerpoint/2010/main" val="482099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500" b="1" dirty="0"/>
              <a:t>What happens to atoms after they release radiation?</a:t>
            </a:r>
            <a:endParaRPr lang="tr-TR" sz="3500" b="1" dirty="0"/>
          </a:p>
        </p:txBody>
      </p:sp>
      <p:sp>
        <p:nvSpPr>
          <p:cNvPr id="3" name="İçerik Yer Tutucusu 2"/>
          <p:cNvSpPr>
            <a:spLocks noGrp="1"/>
          </p:cNvSpPr>
          <p:nvPr>
            <p:ph idx="1"/>
          </p:nvPr>
        </p:nvSpPr>
        <p:spPr>
          <a:xfrm>
            <a:off x="333772" y="1845734"/>
            <a:ext cx="7704856" cy="4023360"/>
          </a:xfrm>
        </p:spPr>
        <p:txBody>
          <a:bodyPr/>
          <a:lstStyle/>
          <a:p>
            <a:pPr lvl="1"/>
            <a:r>
              <a:rPr lang="en-US" sz="2400" dirty="0"/>
              <a:t>It will continue until the forces in the nucleus are balanced. </a:t>
            </a:r>
            <a:endParaRPr lang="tr-TR" sz="2400" dirty="0"/>
          </a:p>
          <a:p>
            <a:pPr lvl="1"/>
            <a:r>
              <a:rPr lang="en-US" sz="2400" dirty="0"/>
              <a:t>For example, as a radionuclide decays, it will become a different isotope of the same element if it gives off neutrons or a different element altogether if it gives off protons.</a:t>
            </a:r>
          </a:p>
          <a:p>
            <a:pPr lvl="1"/>
            <a:r>
              <a:rPr lang="en-US" sz="2400" dirty="0"/>
              <a:t>The series of transformations that a radionuclide goes through to reach stability and the type of radiation produced is characteristic of the radionuclide. </a:t>
            </a:r>
            <a:endParaRPr lang="tr-TR" sz="2400" dirty="0"/>
          </a:p>
          <a:p>
            <a:pPr lvl="1"/>
            <a:r>
              <a:rPr lang="en-US" sz="2400" dirty="0"/>
              <a:t>The stages form a decay series.</a:t>
            </a:r>
          </a:p>
          <a:p>
            <a:endParaRPr lang="tr-TR" dirty="0"/>
          </a:p>
        </p:txBody>
      </p:sp>
    </p:spTree>
    <p:extLst>
      <p:ext uri="{BB962C8B-B14F-4D97-AF65-F5344CB8AC3E}">
        <p14:creationId xmlns:p14="http://schemas.microsoft.com/office/powerpoint/2010/main" val="328469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Radioactivity</a:t>
            </a:r>
            <a:r>
              <a:rPr lang="tr-TR" b="1" dirty="0"/>
              <a:t> </a:t>
            </a:r>
            <a:r>
              <a:rPr lang="tr-TR" b="1" dirty="0" err="1"/>
              <a:t>History</a:t>
            </a:r>
            <a:endParaRPr lang="tr-TR" b="1" dirty="0"/>
          </a:p>
        </p:txBody>
      </p:sp>
      <p:sp>
        <p:nvSpPr>
          <p:cNvPr id="3" name="İçerik Yer Tutucusu 2"/>
          <p:cNvSpPr>
            <a:spLocks noGrp="1"/>
          </p:cNvSpPr>
          <p:nvPr>
            <p:ph idx="1"/>
          </p:nvPr>
        </p:nvSpPr>
        <p:spPr>
          <a:xfrm>
            <a:off x="693812" y="1845734"/>
            <a:ext cx="7056784" cy="4463586"/>
          </a:xfrm>
        </p:spPr>
        <p:txBody>
          <a:bodyPr>
            <a:noAutofit/>
          </a:bodyPr>
          <a:lstStyle/>
          <a:p>
            <a:pPr lvl="1"/>
            <a:r>
              <a:rPr lang="en-US" sz="2600" dirty="0"/>
              <a:t>Subsequent experiments by other scientists showed that other substances were more powerfully radioactive. </a:t>
            </a:r>
            <a:endParaRPr lang="tr-TR" sz="2600" dirty="0"/>
          </a:p>
          <a:p>
            <a:pPr lvl="1"/>
            <a:endParaRPr lang="tr-TR" sz="2600" dirty="0"/>
          </a:p>
          <a:p>
            <a:pPr lvl="1"/>
            <a:r>
              <a:rPr lang="en-US" sz="2600" dirty="0"/>
              <a:t>The most significant early investigations of this type were conducted by Marie and Pierre Curie (1859–1906). </a:t>
            </a:r>
            <a:endParaRPr lang="tr-TR" sz="2600" dirty="0"/>
          </a:p>
        </p:txBody>
      </p:sp>
      <p:pic>
        <p:nvPicPr>
          <p:cNvPr id="4" name="Resim 3"/>
          <p:cNvPicPr>
            <a:picLocks noChangeAspect="1"/>
          </p:cNvPicPr>
          <p:nvPr/>
        </p:nvPicPr>
        <p:blipFill>
          <a:blip r:embed="rId2"/>
          <a:stretch>
            <a:fillRect/>
          </a:stretch>
        </p:blipFill>
        <p:spPr>
          <a:xfrm>
            <a:off x="7750596" y="1262370"/>
            <a:ext cx="3629025" cy="4619625"/>
          </a:xfrm>
          <a:prstGeom prst="rect">
            <a:avLst/>
          </a:prstGeom>
        </p:spPr>
      </p:pic>
    </p:spTree>
    <p:extLst>
      <p:ext uri="{BB962C8B-B14F-4D97-AF65-F5344CB8AC3E}">
        <p14:creationId xmlns:p14="http://schemas.microsoft.com/office/powerpoint/2010/main" val="195811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Radioactivity</a:t>
            </a:r>
            <a:r>
              <a:rPr lang="tr-TR" b="1" dirty="0"/>
              <a:t> </a:t>
            </a:r>
            <a:r>
              <a:rPr lang="tr-TR" b="1" dirty="0" err="1"/>
              <a:t>History</a:t>
            </a:r>
            <a:endParaRPr lang="tr-TR" b="1" dirty="0"/>
          </a:p>
        </p:txBody>
      </p:sp>
      <p:sp>
        <p:nvSpPr>
          <p:cNvPr id="3" name="İçerik Yer Tutucusu 2"/>
          <p:cNvSpPr>
            <a:spLocks noGrp="1"/>
          </p:cNvSpPr>
          <p:nvPr>
            <p:ph idx="1"/>
          </p:nvPr>
        </p:nvSpPr>
        <p:spPr>
          <a:xfrm>
            <a:off x="693812" y="1845734"/>
            <a:ext cx="7056784" cy="4463586"/>
          </a:xfrm>
        </p:spPr>
        <p:txBody>
          <a:bodyPr>
            <a:noAutofit/>
          </a:bodyPr>
          <a:lstStyle/>
          <a:p>
            <a:pPr lvl="1"/>
            <a:r>
              <a:rPr lang="en-US" sz="2600" dirty="0"/>
              <a:t>After several years of careful and laborious</a:t>
            </a:r>
            <a:r>
              <a:rPr lang="tr-TR" sz="2600" dirty="0"/>
              <a:t>, </a:t>
            </a:r>
            <a:r>
              <a:rPr lang="en-US" sz="2600" dirty="0"/>
              <a:t>Curies reported the discovery of two previously unknown elements, both radioactive, named polonium and radium. </a:t>
            </a:r>
            <a:endParaRPr lang="tr-TR" sz="2600" dirty="0"/>
          </a:p>
        </p:txBody>
      </p:sp>
      <p:pic>
        <p:nvPicPr>
          <p:cNvPr id="4" name="Resim 3"/>
          <p:cNvPicPr>
            <a:picLocks noChangeAspect="1"/>
          </p:cNvPicPr>
          <p:nvPr/>
        </p:nvPicPr>
        <p:blipFill>
          <a:blip r:embed="rId2"/>
          <a:stretch>
            <a:fillRect/>
          </a:stretch>
        </p:blipFill>
        <p:spPr>
          <a:xfrm>
            <a:off x="7750596" y="1262370"/>
            <a:ext cx="3629025" cy="4619625"/>
          </a:xfrm>
          <a:prstGeom prst="rect">
            <a:avLst/>
          </a:prstGeom>
        </p:spPr>
      </p:pic>
    </p:spTree>
    <p:extLst>
      <p:ext uri="{BB962C8B-B14F-4D97-AF65-F5344CB8AC3E}">
        <p14:creationId xmlns:p14="http://schemas.microsoft.com/office/powerpoint/2010/main" val="291389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Radioactivity</a:t>
            </a:r>
            <a:r>
              <a:rPr lang="tr-TR" b="1" dirty="0"/>
              <a:t> </a:t>
            </a:r>
            <a:r>
              <a:rPr lang="tr-TR" b="1" dirty="0" err="1"/>
              <a:t>History</a:t>
            </a:r>
            <a:endParaRPr lang="tr-TR" b="1" dirty="0"/>
          </a:p>
        </p:txBody>
      </p:sp>
      <p:sp>
        <p:nvSpPr>
          <p:cNvPr id="3" name="İçerik Yer Tutucusu 2"/>
          <p:cNvSpPr>
            <a:spLocks noGrp="1"/>
          </p:cNvSpPr>
          <p:nvPr>
            <p:ph idx="1"/>
          </p:nvPr>
        </p:nvSpPr>
        <p:spPr>
          <a:xfrm>
            <a:off x="1096995" y="1845734"/>
            <a:ext cx="5789506" cy="4023360"/>
          </a:xfrm>
        </p:spPr>
        <p:txBody>
          <a:bodyPr>
            <a:normAutofit/>
          </a:bodyPr>
          <a:lstStyle/>
          <a:p>
            <a:pPr lvl="1"/>
            <a:r>
              <a:rPr lang="en-US" sz="2600" dirty="0"/>
              <a:t>Additional experiments, including Rutherford’s famous work on alpha-particle scattering, suggested that </a:t>
            </a:r>
            <a:endParaRPr lang="tr-TR" sz="2600" dirty="0"/>
          </a:p>
          <a:p>
            <a:pPr lvl="1"/>
            <a:r>
              <a:rPr lang="en-US" sz="2600" dirty="0"/>
              <a:t>radioactivity is the result of the decay, or disintegration, of unstable nuclei.</a:t>
            </a:r>
            <a:endParaRPr lang="tr-TR" sz="2600" dirty="0"/>
          </a:p>
        </p:txBody>
      </p:sp>
      <p:pic>
        <p:nvPicPr>
          <p:cNvPr id="4" name="Resim 3"/>
          <p:cNvPicPr>
            <a:picLocks noChangeAspect="1"/>
          </p:cNvPicPr>
          <p:nvPr/>
        </p:nvPicPr>
        <p:blipFill>
          <a:blip r:embed="rId2"/>
          <a:stretch>
            <a:fillRect/>
          </a:stretch>
        </p:blipFill>
        <p:spPr>
          <a:xfrm>
            <a:off x="7750596" y="1262370"/>
            <a:ext cx="3629025" cy="4619625"/>
          </a:xfrm>
          <a:prstGeom prst="rect">
            <a:avLst/>
          </a:prstGeom>
        </p:spPr>
      </p:pic>
    </p:spTree>
    <p:extLst>
      <p:ext uri="{BB962C8B-B14F-4D97-AF65-F5344CB8AC3E}">
        <p14:creationId xmlns:p14="http://schemas.microsoft.com/office/powerpoint/2010/main" val="365427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Nucleus</a:t>
            </a:r>
            <a:endParaRPr lang="tr-TR" b="1" dirty="0"/>
          </a:p>
        </p:txBody>
      </p:sp>
      <p:sp>
        <p:nvSpPr>
          <p:cNvPr id="3" name="İçerik Yer Tutucusu 2"/>
          <p:cNvSpPr>
            <a:spLocks noGrp="1"/>
          </p:cNvSpPr>
          <p:nvPr>
            <p:ph idx="1"/>
          </p:nvPr>
        </p:nvSpPr>
        <p:spPr>
          <a:xfrm>
            <a:off x="621804" y="1845734"/>
            <a:ext cx="6696745" cy="4023360"/>
          </a:xfrm>
        </p:spPr>
        <p:txBody>
          <a:bodyPr/>
          <a:lstStyle/>
          <a:p>
            <a:pPr lvl="1"/>
            <a:r>
              <a:rPr lang="en-US" sz="2600" dirty="0"/>
              <a:t>An atom is electrically neutral. </a:t>
            </a:r>
            <a:endParaRPr lang="tr-TR" sz="2600" dirty="0"/>
          </a:p>
          <a:p>
            <a:pPr lvl="1"/>
            <a:r>
              <a:rPr lang="en-US" sz="2600" dirty="0"/>
              <a:t>It contains an equal number of positively charged protons and negatively charged electrons and their charges balance. </a:t>
            </a:r>
            <a:endParaRPr lang="tr-TR" sz="2600" dirty="0"/>
          </a:p>
          <a:p>
            <a:pPr lvl="1"/>
            <a:r>
              <a:rPr lang="en-US" sz="2600" dirty="0"/>
              <a:t>The </a:t>
            </a:r>
            <a:r>
              <a:rPr lang="en-US" sz="2600" dirty="0">
                <a:solidFill>
                  <a:srgbClr val="FF0000"/>
                </a:solidFill>
              </a:rPr>
              <a:t>nucleus</a:t>
            </a:r>
            <a:r>
              <a:rPr lang="en-US" sz="2600" dirty="0"/>
              <a:t> however contains only </a:t>
            </a:r>
            <a:r>
              <a:rPr lang="en-US" sz="2600" dirty="0">
                <a:solidFill>
                  <a:srgbClr val="FF0000"/>
                </a:solidFill>
              </a:rPr>
              <a:t>positively charged protons </a:t>
            </a:r>
            <a:r>
              <a:rPr lang="en-US" sz="2600" dirty="0"/>
              <a:t>which are closely packed together in a very small volume </a:t>
            </a:r>
            <a:endParaRPr lang="tr-TR" sz="2600" dirty="0"/>
          </a:p>
        </p:txBody>
      </p:sp>
    </p:spTree>
    <p:extLst>
      <p:ext uri="{BB962C8B-B14F-4D97-AF65-F5344CB8AC3E}">
        <p14:creationId xmlns:p14="http://schemas.microsoft.com/office/powerpoint/2010/main" val="358197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Nucleus</a:t>
            </a:r>
            <a:endParaRPr lang="tr-TR" b="1" dirty="0"/>
          </a:p>
        </p:txBody>
      </p:sp>
      <p:sp>
        <p:nvSpPr>
          <p:cNvPr id="3" name="İçerik Yer Tutucusu 2"/>
          <p:cNvSpPr>
            <a:spLocks noGrp="1"/>
          </p:cNvSpPr>
          <p:nvPr>
            <p:ph idx="1"/>
          </p:nvPr>
        </p:nvSpPr>
        <p:spPr>
          <a:xfrm>
            <a:off x="1096995" y="1845734"/>
            <a:ext cx="6077538" cy="4023360"/>
          </a:xfrm>
        </p:spPr>
        <p:txBody>
          <a:bodyPr>
            <a:normAutofit/>
          </a:bodyPr>
          <a:lstStyle/>
          <a:p>
            <a:pPr lvl="1"/>
            <a:r>
              <a:rPr lang="en-US" sz="2600" dirty="0"/>
              <a:t>Protons and neutrons, collectively called nucleons, are packed together tightly in a nucleus. </a:t>
            </a:r>
            <a:endParaRPr lang="tr-TR" sz="2600" dirty="0"/>
          </a:p>
          <a:p>
            <a:pPr lvl="1"/>
            <a:r>
              <a:rPr lang="en-US" sz="2600" dirty="0"/>
              <a:t>With a radius of about 10</a:t>
            </a:r>
            <a:r>
              <a:rPr lang="en-US" sz="2600" baseline="30000" dirty="0"/>
              <a:t>−15</a:t>
            </a:r>
            <a:r>
              <a:rPr lang="en-US" sz="2600" dirty="0"/>
              <a:t> meters, a nucleus is quite small compared to the radius of the entire atom, which is about 10</a:t>
            </a:r>
            <a:r>
              <a:rPr lang="en-US" sz="2600" baseline="30000" dirty="0"/>
              <a:t>−10</a:t>
            </a:r>
            <a:r>
              <a:rPr lang="en-US" sz="2600" dirty="0"/>
              <a:t> meters. </a:t>
            </a:r>
            <a:endParaRPr lang="tr-TR" sz="2600" dirty="0"/>
          </a:p>
          <a:p>
            <a:endParaRPr lang="tr-TR" dirty="0"/>
          </a:p>
        </p:txBody>
      </p:sp>
    </p:spTree>
    <p:extLst>
      <p:ext uri="{BB962C8B-B14F-4D97-AF65-F5344CB8AC3E}">
        <p14:creationId xmlns:p14="http://schemas.microsoft.com/office/powerpoint/2010/main" val="140384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Nucleus</a:t>
            </a:r>
            <a:endParaRPr lang="tr-TR" dirty="0"/>
          </a:p>
        </p:txBody>
      </p:sp>
      <p:sp>
        <p:nvSpPr>
          <p:cNvPr id="3" name="İçerik Yer Tutucusu 2"/>
          <p:cNvSpPr>
            <a:spLocks noGrp="1"/>
          </p:cNvSpPr>
          <p:nvPr>
            <p:ph idx="1"/>
          </p:nvPr>
        </p:nvSpPr>
        <p:spPr>
          <a:xfrm>
            <a:off x="1096995" y="1845734"/>
            <a:ext cx="5357458" cy="4023360"/>
          </a:xfrm>
        </p:spPr>
        <p:txBody>
          <a:bodyPr>
            <a:normAutofit/>
          </a:bodyPr>
          <a:lstStyle/>
          <a:p>
            <a:pPr lvl="1"/>
            <a:r>
              <a:rPr lang="en-US" sz="2600" dirty="0"/>
              <a:t>Nuclei are extremely dense compared to bulk matter, averaging 1.8 × 10</a:t>
            </a:r>
            <a:r>
              <a:rPr lang="en-US" sz="2600" baseline="30000" dirty="0"/>
              <a:t>14</a:t>
            </a:r>
            <a:r>
              <a:rPr lang="en-US" sz="2600" dirty="0"/>
              <a:t> </a:t>
            </a:r>
            <a:r>
              <a:rPr lang="tr-TR" sz="2600" dirty="0"/>
              <a:t>(g/cm</a:t>
            </a:r>
            <a:r>
              <a:rPr lang="tr-TR" sz="2600" baseline="30000" dirty="0"/>
              <a:t>3</a:t>
            </a:r>
            <a:r>
              <a:rPr lang="tr-TR" sz="2600" dirty="0"/>
              <a:t>)</a:t>
            </a:r>
            <a:r>
              <a:rPr lang="en-US" sz="2600" dirty="0"/>
              <a:t>grams per cubic centimeter. </a:t>
            </a:r>
            <a:endParaRPr lang="tr-TR" sz="2600" dirty="0"/>
          </a:p>
          <a:p>
            <a:pPr lvl="1"/>
            <a:r>
              <a:rPr lang="en-US" sz="2600" dirty="0"/>
              <a:t>If the earth’s density were equal to the average nuclear density, the earth’s radius would be only about 200 meters.</a:t>
            </a:r>
            <a:endParaRPr lang="tr-TR" sz="2600" dirty="0"/>
          </a:p>
          <a:p>
            <a:endParaRPr lang="tr-TR" dirty="0"/>
          </a:p>
        </p:txBody>
      </p:sp>
    </p:spTree>
    <p:extLst>
      <p:ext uri="{BB962C8B-B14F-4D97-AF65-F5344CB8AC3E}">
        <p14:creationId xmlns:p14="http://schemas.microsoft.com/office/powerpoint/2010/main" val="398360448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4100</TotalTime>
  <Words>1734</Words>
  <Application>Microsoft Office PowerPoint</Application>
  <PresentationFormat>Custom</PresentationFormat>
  <Paragraphs>113</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Euphemia</vt:lpstr>
      <vt:lpstr>Retrospect</vt:lpstr>
      <vt:lpstr>Radiation Physics</vt:lpstr>
      <vt:lpstr>Radioactivity History</vt:lpstr>
      <vt:lpstr>Radioactivity History </vt:lpstr>
      <vt:lpstr>Radioactivity History</vt:lpstr>
      <vt:lpstr>Radioactivity History</vt:lpstr>
      <vt:lpstr>Radioactivity History</vt:lpstr>
      <vt:lpstr>Nucleus</vt:lpstr>
      <vt:lpstr>Nucleus</vt:lpstr>
      <vt:lpstr>Nucleus</vt:lpstr>
      <vt:lpstr>Strong Nuclear Force</vt:lpstr>
      <vt:lpstr>Strong Nuclear Force</vt:lpstr>
      <vt:lpstr>Strong Nuclear Force</vt:lpstr>
      <vt:lpstr>Binding Energy</vt:lpstr>
      <vt:lpstr>PowerPoint Presentation</vt:lpstr>
      <vt:lpstr>Stable Nuclei</vt:lpstr>
      <vt:lpstr>Stable Nuclei</vt:lpstr>
      <vt:lpstr>Stable Nuclei</vt:lpstr>
      <vt:lpstr>Stable Nuclei</vt:lpstr>
      <vt:lpstr>Unstable Nuclei</vt:lpstr>
      <vt:lpstr>Unstable Nuclei</vt:lpstr>
      <vt:lpstr>Unstable Nuclei</vt:lpstr>
      <vt:lpstr>Stable  and Unstable</vt:lpstr>
      <vt:lpstr>Stable  and Unstable</vt:lpstr>
      <vt:lpstr>Stable  and Unstable</vt:lpstr>
      <vt:lpstr>PowerPoint Presentation</vt:lpstr>
      <vt:lpstr>Radioactivity</vt:lpstr>
      <vt:lpstr>What causes atoms to be radioactive?</vt:lpstr>
      <vt:lpstr>What causes atoms to be radioactive?</vt:lpstr>
      <vt:lpstr>What happens to atoms after they release radiation?</vt:lpstr>
      <vt:lpstr>What happens to atoms after they release radiation?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Düzeni</dc:title>
  <dc:creator>Samsung</dc:creator>
  <cp:lastModifiedBy>Doç. Dr. Osman GÜNAY</cp:lastModifiedBy>
  <cp:revision>275</cp:revision>
  <dcterms:created xsi:type="dcterms:W3CDTF">2021-01-03T21:40:38Z</dcterms:created>
  <dcterms:modified xsi:type="dcterms:W3CDTF">2022-09-26T04:56:24Z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