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4"/>
  </p:notesMasterIdLst>
  <p:handoutMasterIdLst>
    <p:handoutMasterId r:id="rId55"/>
  </p:handoutMasterIdLst>
  <p:sldIdLst>
    <p:sldId id="493" r:id="rId2"/>
    <p:sldId id="494" r:id="rId3"/>
    <p:sldId id="495" r:id="rId4"/>
    <p:sldId id="496" r:id="rId5"/>
    <p:sldId id="497" r:id="rId6"/>
    <p:sldId id="498" r:id="rId7"/>
    <p:sldId id="499" r:id="rId8"/>
    <p:sldId id="500" r:id="rId9"/>
    <p:sldId id="501" r:id="rId10"/>
    <p:sldId id="502" r:id="rId11"/>
    <p:sldId id="506" r:id="rId12"/>
    <p:sldId id="429" r:id="rId13"/>
    <p:sldId id="430" r:id="rId14"/>
    <p:sldId id="505" r:id="rId15"/>
    <p:sldId id="432" r:id="rId16"/>
    <p:sldId id="476" r:id="rId17"/>
    <p:sldId id="433" r:id="rId18"/>
    <p:sldId id="434" r:id="rId19"/>
    <p:sldId id="503" r:id="rId20"/>
    <p:sldId id="435" r:id="rId21"/>
    <p:sldId id="436" r:id="rId22"/>
    <p:sldId id="488" r:id="rId23"/>
    <p:sldId id="477" r:id="rId24"/>
    <p:sldId id="504" r:id="rId25"/>
    <p:sldId id="478" r:id="rId26"/>
    <p:sldId id="489" r:id="rId27"/>
    <p:sldId id="438" r:id="rId28"/>
    <p:sldId id="492" r:id="rId29"/>
    <p:sldId id="479" r:id="rId30"/>
    <p:sldId id="439" r:id="rId31"/>
    <p:sldId id="440" r:id="rId32"/>
    <p:sldId id="480" r:id="rId33"/>
    <p:sldId id="490" r:id="rId34"/>
    <p:sldId id="441" r:id="rId35"/>
    <p:sldId id="442" r:id="rId36"/>
    <p:sldId id="470" r:id="rId37"/>
    <p:sldId id="491" r:id="rId38"/>
    <p:sldId id="469" r:id="rId39"/>
    <p:sldId id="471" r:id="rId40"/>
    <p:sldId id="481" r:id="rId41"/>
    <p:sldId id="468" r:id="rId42"/>
    <p:sldId id="482" r:id="rId43"/>
    <p:sldId id="507" r:id="rId44"/>
    <p:sldId id="508" r:id="rId45"/>
    <p:sldId id="509" r:id="rId46"/>
    <p:sldId id="510" r:id="rId47"/>
    <p:sldId id="511" r:id="rId48"/>
    <p:sldId id="512" r:id="rId49"/>
    <p:sldId id="513" r:id="rId50"/>
    <p:sldId id="514" r:id="rId51"/>
    <p:sldId id="515" r:id="rId52"/>
    <p:sldId id="516" r:id="rId53"/>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howGuides="1">
      <p:cViewPr varScale="1">
        <p:scale>
          <a:sx n="72" d="100"/>
          <a:sy n="72" d="100"/>
        </p:scale>
        <p:origin x="756" y="78"/>
      </p:cViewPr>
      <p:guideLst>
        <p:guide orient="horz" pos="2160"/>
        <p:guide pos="3839"/>
        <p:guide pos="1007"/>
      </p:guideLst>
    </p:cSldViewPr>
  </p:slideViewPr>
  <p:notesTextViewPr>
    <p:cViewPr>
      <p:scale>
        <a:sx n="1" d="1"/>
        <a:sy n="1" d="1"/>
      </p:scale>
      <p:origin x="0" y="0"/>
    </p:cViewPr>
  </p:notesTextViewPr>
  <p:notesViewPr>
    <p:cSldViewPr showGuides="1">
      <p:cViewPr varScale="1">
        <p:scale>
          <a:sx n="85" d="100"/>
          <a:sy n="85" d="100"/>
        </p:scale>
        <p:origin x="305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E6CF3DC6-2E6B-46D2-88B7-5E4FA9F2456C}" type="datetime1">
              <a:rPr lang="tr-TR" smtClean="0"/>
              <a:t>26.09.2022</a:t>
            </a:fld>
            <a:endParaRPr lang="tr-TR" dirty="0"/>
          </a:p>
        </p:txBody>
      </p:sp>
      <p:sp>
        <p:nvSpPr>
          <p:cNvPr id="4" name="Alt Bilgi Yer Tutucusu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tr-TR" dirty="0"/>
          </a:p>
        </p:txBody>
      </p:sp>
      <p:sp>
        <p:nvSpPr>
          <p:cNvPr id="5" name="Slayt Numarası Yer Tutucusu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tr-TR" smtClean="0"/>
              <a:t>‹#›</a:t>
            </a:fld>
            <a:endParaRPr lang="tr-TR" dirty="0"/>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pPr rtl="0"/>
            <a:endParaRPr lang="tr-TR" noProof="0" dirty="0"/>
          </a:p>
        </p:txBody>
      </p:sp>
      <p:sp>
        <p:nvSpPr>
          <p:cNvPr id="3" name="Tarih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pPr rtl="0"/>
            <a:fld id="{C862C37A-C02D-4B55-998D-02E3C9E4AAAD}" type="datetime1">
              <a:rPr lang="tr-TR" noProof="0" smtClean="0"/>
              <a:t>26.09.2022</a:t>
            </a:fld>
            <a:endParaRPr lang="tr-TR" noProof="0" dirty="0"/>
          </a:p>
        </p:txBody>
      </p:sp>
      <p:sp>
        <p:nvSpPr>
          <p:cNvPr id="4" name="Slayt Görüntüsü Yer Tutucusu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tr-TR" noProof="0" dirty="0"/>
          </a:p>
        </p:txBody>
      </p:sp>
      <p:sp>
        <p:nvSpPr>
          <p:cNvPr id="5" name="Notlar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6" name="Alt 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pPr rtl="0"/>
            <a:endParaRPr lang="tr-TR" noProof="0" dirty="0"/>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pPr rtl="0"/>
            <a:fld id="{841221E5-7225-48EB-A4EE-420E7BFCF705}" type="slidenum">
              <a:rPr lang="tr-TR" noProof="0" smtClean="0"/>
              <a:pPr/>
              <a:t>‹#›</a:t>
            </a:fld>
            <a:endParaRPr lang="tr-TR"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1"/>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rtl="0"/>
            <a:fld id="{BF0BAF8E-2B23-4ED1-AE30-CF32834E9141}" type="datetime1">
              <a:rPr lang="tr-TR" noProof="0" smtClean="0"/>
              <a:t>26.09.2022</a:t>
            </a:fld>
            <a:endParaRPr lang="tr-TR" noProof="0" dirty="0"/>
          </a:p>
        </p:txBody>
      </p:sp>
      <p:sp>
        <p:nvSpPr>
          <p:cNvPr id="5" name="Footer Placeholder 4"/>
          <p:cNvSpPr>
            <a:spLocks noGrp="1"/>
          </p:cNvSpPr>
          <p:nvPr>
            <p:ph type="ftr" sz="quarter" idx="11"/>
          </p:nvPr>
        </p:nvSpPr>
        <p:spPr/>
        <p:txBody>
          <a:bodyPr/>
          <a:lstStyle/>
          <a:p>
            <a:pPr rtl="0"/>
            <a:r>
              <a:rPr lang="tr-TR" noProof="0"/>
              <a:t>Alt bilgi ekleme</a:t>
            </a:r>
            <a:endParaRPr lang="tr-TR" noProof="0" dirty="0"/>
          </a:p>
        </p:txBody>
      </p:sp>
      <p:sp>
        <p:nvSpPr>
          <p:cNvPr id="6" name="Slide Number Placeholder 5"/>
          <p:cNvSpPr>
            <a:spLocks noGrp="1"/>
          </p:cNvSpPr>
          <p:nvPr>
            <p:ph type="sldNum" sz="quarter" idx="12"/>
          </p:nvPr>
        </p:nvSpPr>
        <p:spPr/>
        <p:txBody>
          <a:bodyPr/>
          <a:lstStyle/>
          <a:p>
            <a:pPr rtl="0"/>
            <a:fld id="{7DC1BBB0-96F0-4077-A278-0F3FB5C104D3}" type="slidenum">
              <a:rPr lang="tr-TR" noProof="0" smtClean="0"/>
              <a:pPr/>
              <a:t>‹#›</a:t>
            </a:fld>
            <a:endParaRPr lang="tr-TR" noProof="0"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131096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rtl="0"/>
            <a:fld id="{BF0BAF8E-2B23-4ED1-AE30-CF32834E9141}" type="datetime1">
              <a:rPr lang="tr-TR" noProof="0" smtClean="0"/>
              <a:t>26.09.2022</a:t>
            </a:fld>
            <a:endParaRPr lang="tr-TR" noProof="0" dirty="0"/>
          </a:p>
        </p:txBody>
      </p:sp>
      <p:sp>
        <p:nvSpPr>
          <p:cNvPr id="5" name="Footer Placeholder 4"/>
          <p:cNvSpPr>
            <a:spLocks noGrp="1"/>
          </p:cNvSpPr>
          <p:nvPr>
            <p:ph type="ftr" sz="quarter" idx="11"/>
          </p:nvPr>
        </p:nvSpPr>
        <p:spPr/>
        <p:txBody>
          <a:bodyPr/>
          <a:lstStyle/>
          <a:p>
            <a:pPr rtl="0"/>
            <a:r>
              <a:rPr lang="tr-TR" noProof="0"/>
              <a:t>Alt bilgi ekleme</a:t>
            </a:r>
            <a:endParaRPr lang="tr-TR" noProof="0" dirty="0"/>
          </a:p>
        </p:txBody>
      </p:sp>
      <p:sp>
        <p:nvSpPr>
          <p:cNvPr id="6" name="Slide Number Placeholder 5"/>
          <p:cNvSpPr>
            <a:spLocks noGrp="1"/>
          </p:cNvSpPr>
          <p:nvPr>
            <p:ph type="sldNum" sz="quarter" idx="12"/>
          </p:nvPr>
        </p:nvSpPr>
        <p:spPr/>
        <p:txBody>
          <a:bodyPr/>
          <a:lstStyle/>
          <a:p>
            <a:pPr rtl="0"/>
            <a:fld id="{7DC1BBB0-96F0-4077-A278-0F3FB5C104D3}" type="slidenum">
              <a:rPr lang="tr-TR" noProof="0" smtClean="0"/>
              <a:pPr/>
              <a:t>‹#›</a:t>
            </a:fld>
            <a:endParaRPr lang="tr-TR" noProof="0" dirty="0"/>
          </a:p>
        </p:txBody>
      </p:sp>
    </p:spTree>
    <p:extLst>
      <p:ext uri="{BB962C8B-B14F-4D97-AF65-F5344CB8AC3E}">
        <p14:creationId xmlns:p14="http://schemas.microsoft.com/office/powerpoint/2010/main" val="8305231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2302"/>
            <a:ext cx="262821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2302"/>
            <a:ext cx="7732286"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rtl="0"/>
            <a:fld id="{BF0BAF8E-2B23-4ED1-AE30-CF32834E9141}" type="datetime1">
              <a:rPr lang="tr-TR" noProof="0" smtClean="0"/>
              <a:t>26.09.2022</a:t>
            </a:fld>
            <a:endParaRPr lang="tr-TR" noProof="0" dirty="0"/>
          </a:p>
        </p:txBody>
      </p:sp>
      <p:sp>
        <p:nvSpPr>
          <p:cNvPr id="5" name="Footer Placeholder 4"/>
          <p:cNvSpPr>
            <a:spLocks noGrp="1"/>
          </p:cNvSpPr>
          <p:nvPr>
            <p:ph type="ftr" sz="quarter" idx="11"/>
          </p:nvPr>
        </p:nvSpPr>
        <p:spPr/>
        <p:txBody>
          <a:bodyPr/>
          <a:lstStyle/>
          <a:p>
            <a:pPr rtl="0"/>
            <a:r>
              <a:rPr lang="tr-TR" noProof="0"/>
              <a:t>Alt bilgi ekleme</a:t>
            </a:r>
            <a:endParaRPr lang="tr-TR" noProof="0" dirty="0"/>
          </a:p>
        </p:txBody>
      </p:sp>
      <p:sp>
        <p:nvSpPr>
          <p:cNvPr id="6" name="Slide Number Placeholder 5"/>
          <p:cNvSpPr>
            <a:spLocks noGrp="1"/>
          </p:cNvSpPr>
          <p:nvPr>
            <p:ph type="sldNum" sz="quarter" idx="12"/>
          </p:nvPr>
        </p:nvSpPr>
        <p:spPr/>
        <p:txBody>
          <a:bodyPr/>
          <a:lstStyle/>
          <a:p>
            <a:pPr rtl="0"/>
            <a:fld id="{7DC1BBB0-96F0-4077-A278-0F3FB5C104D3}" type="slidenum">
              <a:rPr lang="tr-TR" noProof="0" smtClean="0"/>
              <a:pPr/>
              <a:t>‹#›</a:t>
            </a:fld>
            <a:endParaRPr lang="tr-TR" noProof="0" dirty="0"/>
          </a:p>
        </p:txBody>
      </p:sp>
    </p:spTree>
    <p:extLst>
      <p:ext uri="{BB962C8B-B14F-4D97-AF65-F5344CB8AC3E}">
        <p14:creationId xmlns:p14="http://schemas.microsoft.com/office/powerpoint/2010/main" val="342479585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rtl="0"/>
            <a:fld id="{BF0BAF8E-2B23-4ED1-AE30-CF32834E9141}" type="datetime1">
              <a:rPr lang="tr-TR" noProof="0" smtClean="0"/>
              <a:t>26.09.2022</a:t>
            </a:fld>
            <a:endParaRPr lang="tr-TR" noProof="0" dirty="0"/>
          </a:p>
        </p:txBody>
      </p:sp>
      <p:sp>
        <p:nvSpPr>
          <p:cNvPr id="5" name="Footer Placeholder 4"/>
          <p:cNvSpPr>
            <a:spLocks noGrp="1"/>
          </p:cNvSpPr>
          <p:nvPr>
            <p:ph type="ftr" sz="quarter" idx="11"/>
          </p:nvPr>
        </p:nvSpPr>
        <p:spPr/>
        <p:txBody>
          <a:bodyPr/>
          <a:lstStyle/>
          <a:p>
            <a:pPr rtl="0"/>
            <a:r>
              <a:rPr lang="tr-TR" noProof="0"/>
              <a:t>Alt bilgi ekleme</a:t>
            </a:r>
            <a:endParaRPr lang="tr-TR" noProof="0" dirty="0"/>
          </a:p>
        </p:txBody>
      </p:sp>
      <p:sp>
        <p:nvSpPr>
          <p:cNvPr id="6" name="Slide Number Placeholder 5"/>
          <p:cNvSpPr>
            <a:spLocks noGrp="1"/>
          </p:cNvSpPr>
          <p:nvPr>
            <p:ph type="sldNum" sz="quarter" idx="12"/>
          </p:nvPr>
        </p:nvSpPr>
        <p:spPr/>
        <p:txBody>
          <a:bodyPr/>
          <a:lstStyle/>
          <a:p>
            <a:pPr rtl="0"/>
            <a:fld id="{7DC1BBB0-96F0-4077-A278-0F3FB5C104D3}" type="slidenum">
              <a:rPr lang="tr-TR" noProof="0" smtClean="0"/>
              <a:pPr/>
              <a:t>‹#›</a:t>
            </a:fld>
            <a:endParaRPr lang="tr-TR" noProof="0" dirty="0"/>
          </a:p>
        </p:txBody>
      </p:sp>
    </p:spTree>
    <p:extLst>
      <p:ext uri="{BB962C8B-B14F-4D97-AF65-F5344CB8AC3E}">
        <p14:creationId xmlns:p14="http://schemas.microsoft.com/office/powerpoint/2010/main" val="247917294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rtl="0"/>
            <a:fld id="{BF0BAF8E-2B23-4ED1-AE30-CF32834E9141}" type="datetime1">
              <a:rPr lang="tr-TR" noProof="0" smtClean="0"/>
              <a:t>26.09.2022</a:t>
            </a:fld>
            <a:endParaRPr lang="tr-TR" noProof="0" dirty="0"/>
          </a:p>
        </p:txBody>
      </p:sp>
      <p:sp>
        <p:nvSpPr>
          <p:cNvPr id="5" name="Footer Placeholder 4"/>
          <p:cNvSpPr>
            <a:spLocks noGrp="1"/>
          </p:cNvSpPr>
          <p:nvPr>
            <p:ph type="ftr" sz="quarter" idx="11"/>
          </p:nvPr>
        </p:nvSpPr>
        <p:spPr/>
        <p:txBody>
          <a:bodyPr/>
          <a:lstStyle/>
          <a:p>
            <a:pPr rtl="0"/>
            <a:r>
              <a:rPr lang="tr-TR" noProof="0"/>
              <a:t>Alt bilgi ekleme</a:t>
            </a:r>
            <a:endParaRPr lang="tr-TR" noProof="0" dirty="0"/>
          </a:p>
        </p:txBody>
      </p:sp>
      <p:sp>
        <p:nvSpPr>
          <p:cNvPr id="6" name="Slide Number Placeholder 5"/>
          <p:cNvSpPr>
            <a:spLocks noGrp="1"/>
          </p:cNvSpPr>
          <p:nvPr>
            <p:ph type="sldNum" sz="quarter" idx="12"/>
          </p:nvPr>
        </p:nvSpPr>
        <p:spPr/>
        <p:txBody>
          <a:bodyPr/>
          <a:lstStyle/>
          <a:p>
            <a:pPr rtl="0"/>
            <a:fld id="{7DC1BBB0-96F0-4077-A278-0F3FB5C104D3}" type="slidenum">
              <a:rPr lang="tr-TR" noProof="0" smtClean="0"/>
              <a:pPr/>
              <a:t>‹#›</a:t>
            </a:fld>
            <a:endParaRPr lang="tr-TR" noProof="0"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037371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2" y="1845734"/>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rtl="0"/>
            <a:fld id="{BF0BAF8E-2B23-4ED1-AE30-CF32834E9141}" type="datetime1">
              <a:rPr lang="tr-TR" noProof="0" smtClean="0"/>
              <a:t>26.09.2022</a:t>
            </a:fld>
            <a:endParaRPr lang="tr-TR" noProof="0" dirty="0"/>
          </a:p>
        </p:txBody>
      </p:sp>
      <p:sp>
        <p:nvSpPr>
          <p:cNvPr id="6" name="Footer Placeholder 5"/>
          <p:cNvSpPr>
            <a:spLocks noGrp="1"/>
          </p:cNvSpPr>
          <p:nvPr>
            <p:ph type="ftr" sz="quarter" idx="11"/>
          </p:nvPr>
        </p:nvSpPr>
        <p:spPr/>
        <p:txBody>
          <a:bodyPr/>
          <a:lstStyle/>
          <a:p>
            <a:pPr rtl="0"/>
            <a:r>
              <a:rPr lang="tr-TR" noProof="0"/>
              <a:t>Alt bilgi ekleme</a:t>
            </a:r>
            <a:endParaRPr lang="tr-TR" noProof="0" dirty="0"/>
          </a:p>
        </p:txBody>
      </p:sp>
      <p:sp>
        <p:nvSpPr>
          <p:cNvPr id="7" name="Slide Number Placeholder 6"/>
          <p:cNvSpPr>
            <a:spLocks noGrp="1"/>
          </p:cNvSpPr>
          <p:nvPr>
            <p:ph type="sldNum" sz="quarter" idx="12"/>
          </p:nvPr>
        </p:nvSpPr>
        <p:spPr/>
        <p:txBody>
          <a:bodyPr/>
          <a:lstStyle/>
          <a:p>
            <a:pPr rtl="0"/>
            <a:fld id="{7DC1BBB0-96F0-4077-A278-0F3FB5C104D3}" type="slidenum">
              <a:rPr lang="tr-TR" noProof="0" smtClean="0"/>
              <a:pPr/>
              <a:t>‹#›</a:t>
            </a:fld>
            <a:endParaRPr lang="tr-TR" noProof="0" dirty="0"/>
          </a:p>
        </p:txBody>
      </p:sp>
    </p:spTree>
    <p:extLst>
      <p:ext uri="{BB962C8B-B14F-4D97-AF65-F5344CB8AC3E}">
        <p14:creationId xmlns:p14="http://schemas.microsoft.com/office/powerpoint/2010/main" val="294824206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rtl="0"/>
            <a:fld id="{BF0BAF8E-2B23-4ED1-AE30-CF32834E9141}" type="datetime1">
              <a:rPr lang="tr-TR" noProof="0" smtClean="0"/>
              <a:t>26.09.2022</a:t>
            </a:fld>
            <a:endParaRPr lang="tr-TR" noProof="0" dirty="0"/>
          </a:p>
        </p:txBody>
      </p:sp>
      <p:sp>
        <p:nvSpPr>
          <p:cNvPr id="8" name="Footer Placeholder 7"/>
          <p:cNvSpPr>
            <a:spLocks noGrp="1"/>
          </p:cNvSpPr>
          <p:nvPr>
            <p:ph type="ftr" sz="quarter" idx="11"/>
          </p:nvPr>
        </p:nvSpPr>
        <p:spPr/>
        <p:txBody>
          <a:bodyPr/>
          <a:lstStyle/>
          <a:p>
            <a:pPr rtl="0"/>
            <a:r>
              <a:rPr lang="tr-TR" noProof="0"/>
              <a:t>Alt bilgi ekleme</a:t>
            </a:r>
            <a:endParaRPr lang="tr-TR" noProof="0" dirty="0"/>
          </a:p>
        </p:txBody>
      </p:sp>
      <p:sp>
        <p:nvSpPr>
          <p:cNvPr id="9" name="Slide Number Placeholder 8"/>
          <p:cNvSpPr>
            <a:spLocks noGrp="1"/>
          </p:cNvSpPr>
          <p:nvPr>
            <p:ph type="sldNum" sz="quarter" idx="12"/>
          </p:nvPr>
        </p:nvSpPr>
        <p:spPr/>
        <p:txBody>
          <a:bodyPr/>
          <a:lstStyle/>
          <a:p>
            <a:pPr rtl="0"/>
            <a:fld id="{7DC1BBB0-96F0-4077-A278-0F3FB5C104D3}" type="slidenum">
              <a:rPr lang="tr-TR" noProof="0" smtClean="0"/>
              <a:pPr/>
              <a:t>‹#›</a:t>
            </a:fld>
            <a:endParaRPr lang="tr-TR" noProof="0" dirty="0"/>
          </a:p>
        </p:txBody>
      </p:sp>
    </p:spTree>
    <p:extLst>
      <p:ext uri="{BB962C8B-B14F-4D97-AF65-F5344CB8AC3E}">
        <p14:creationId xmlns:p14="http://schemas.microsoft.com/office/powerpoint/2010/main" val="199119947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rtl="0"/>
            <a:fld id="{BF0BAF8E-2B23-4ED1-AE30-CF32834E9141}" type="datetime1">
              <a:rPr lang="tr-TR" noProof="0" smtClean="0"/>
              <a:t>26.09.2022</a:t>
            </a:fld>
            <a:endParaRPr lang="tr-TR" noProof="0" dirty="0"/>
          </a:p>
        </p:txBody>
      </p:sp>
      <p:sp>
        <p:nvSpPr>
          <p:cNvPr id="4" name="Footer Placeholder 3"/>
          <p:cNvSpPr>
            <a:spLocks noGrp="1"/>
          </p:cNvSpPr>
          <p:nvPr>
            <p:ph type="ftr" sz="quarter" idx="11"/>
          </p:nvPr>
        </p:nvSpPr>
        <p:spPr/>
        <p:txBody>
          <a:bodyPr/>
          <a:lstStyle/>
          <a:p>
            <a:pPr rtl="0"/>
            <a:r>
              <a:rPr lang="tr-TR" noProof="0"/>
              <a:t>Alt bilgi ekleme</a:t>
            </a:r>
            <a:endParaRPr lang="tr-TR" noProof="0" dirty="0"/>
          </a:p>
        </p:txBody>
      </p:sp>
      <p:sp>
        <p:nvSpPr>
          <p:cNvPr id="5" name="Slide Number Placeholder 4"/>
          <p:cNvSpPr>
            <a:spLocks noGrp="1"/>
          </p:cNvSpPr>
          <p:nvPr>
            <p:ph type="sldNum" sz="quarter" idx="12"/>
          </p:nvPr>
        </p:nvSpPr>
        <p:spPr/>
        <p:txBody>
          <a:bodyPr/>
          <a:lstStyle/>
          <a:p>
            <a:pPr rtl="0"/>
            <a:fld id="{7DC1BBB0-96F0-4077-A278-0F3FB5C104D3}" type="slidenum">
              <a:rPr lang="tr-TR" noProof="0" smtClean="0"/>
              <a:pPr/>
              <a:t>‹#›</a:t>
            </a:fld>
            <a:endParaRPr lang="tr-TR" noProof="0" dirty="0"/>
          </a:p>
        </p:txBody>
      </p:sp>
    </p:spTree>
    <p:extLst>
      <p:ext uri="{BB962C8B-B14F-4D97-AF65-F5344CB8AC3E}">
        <p14:creationId xmlns:p14="http://schemas.microsoft.com/office/powerpoint/2010/main" val="428841914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rtl="0"/>
            <a:fld id="{BF0BAF8E-2B23-4ED1-AE30-CF32834E9141}" type="datetime1">
              <a:rPr lang="tr-TR" noProof="0" smtClean="0"/>
              <a:t>26.09.2022</a:t>
            </a:fld>
            <a:endParaRPr lang="tr-TR" noProof="0" dirty="0"/>
          </a:p>
        </p:txBody>
      </p:sp>
      <p:sp>
        <p:nvSpPr>
          <p:cNvPr id="8" name="Footer Placeholder 7"/>
          <p:cNvSpPr>
            <a:spLocks noGrp="1"/>
          </p:cNvSpPr>
          <p:nvPr>
            <p:ph type="ftr" sz="quarter" idx="11"/>
          </p:nvPr>
        </p:nvSpPr>
        <p:spPr/>
        <p:txBody>
          <a:bodyPr/>
          <a:lstStyle>
            <a:lvl1pPr>
              <a:defRPr>
                <a:solidFill>
                  <a:srgbClr val="FFFFFF"/>
                </a:solidFill>
              </a:defRPr>
            </a:lvl1pPr>
          </a:lstStyle>
          <a:p>
            <a:pPr rtl="0"/>
            <a:r>
              <a:rPr lang="tr-TR" noProof="0"/>
              <a:t>Alt bilgi ekleme</a:t>
            </a:r>
            <a:endParaRPr lang="tr-TR" noProof="0" dirty="0"/>
          </a:p>
        </p:txBody>
      </p:sp>
      <p:sp>
        <p:nvSpPr>
          <p:cNvPr id="9" name="Slide Number Placeholder 8"/>
          <p:cNvSpPr>
            <a:spLocks noGrp="1"/>
          </p:cNvSpPr>
          <p:nvPr>
            <p:ph type="sldNum" sz="quarter" idx="12"/>
          </p:nvPr>
        </p:nvSpPr>
        <p:spPr/>
        <p:txBody>
          <a:bodyPr/>
          <a:lstStyle/>
          <a:p>
            <a:pPr rtl="0"/>
            <a:fld id="{7DC1BBB0-96F0-4077-A278-0F3FB5C104D3}" type="slidenum">
              <a:rPr lang="tr-TR" noProof="0" smtClean="0"/>
              <a:pPr/>
              <a:t>‹#›</a:t>
            </a:fld>
            <a:endParaRPr lang="tr-TR" noProof="0" dirty="0"/>
          </a:p>
        </p:txBody>
      </p:sp>
    </p:spTree>
    <p:extLst>
      <p:ext uri="{BB962C8B-B14F-4D97-AF65-F5344CB8AC3E}">
        <p14:creationId xmlns:p14="http://schemas.microsoft.com/office/powerpoint/2010/main" val="143333920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pPr rtl="0"/>
            <a:fld id="{BF0BAF8E-2B23-4ED1-AE30-CF32834E9141}" type="datetime1">
              <a:rPr lang="tr-TR" noProof="0" smtClean="0"/>
              <a:t>26.09.2022</a:t>
            </a:fld>
            <a:endParaRPr lang="tr-TR" noProof="0" dirty="0"/>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pPr rtl="0"/>
            <a:r>
              <a:rPr lang="tr-TR" noProof="0"/>
              <a:t>Alt bilgi ekleme</a:t>
            </a:r>
            <a:endParaRPr lang="tr-TR" noProof="0"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rtl="0"/>
            <a:fld id="{7DC1BBB0-96F0-4077-A278-0F3FB5C104D3}" type="slidenum">
              <a:rPr lang="tr-TR" noProof="0" smtClean="0"/>
              <a:pPr/>
              <a:t>‹#›</a:t>
            </a:fld>
            <a:endParaRPr lang="tr-TR" noProof="0" dirty="0"/>
          </a:p>
        </p:txBody>
      </p:sp>
    </p:spTree>
    <p:extLst>
      <p:ext uri="{BB962C8B-B14F-4D97-AF65-F5344CB8AC3E}">
        <p14:creationId xmlns:p14="http://schemas.microsoft.com/office/powerpoint/2010/main" val="213089212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5" y="5074920"/>
            <a:ext cx="10111011"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solidFill>
            <a:schemeClr val="bg2">
              <a:lumMod val="90000"/>
            </a:schemeClr>
          </a:solidFill>
        </p:spPr>
        <p:txBody>
          <a:bodyPr lIns="457200" tIns="457200"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4"/>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rtl="0"/>
            <a:fld id="{BF0BAF8E-2B23-4ED1-AE30-CF32834E9141}" type="datetime1">
              <a:rPr lang="tr-TR" noProof="0" smtClean="0"/>
              <a:t>26.09.2022</a:t>
            </a:fld>
            <a:endParaRPr lang="tr-TR" noProof="0" dirty="0"/>
          </a:p>
        </p:txBody>
      </p:sp>
      <p:sp>
        <p:nvSpPr>
          <p:cNvPr id="6" name="Footer Placeholder 5"/>
          <p:cNvSpPr>
            <a:spLocks noGrp="1"/>
          </p:cNvSpPr>
          <p:nvPr>
            <p:ph type="ftr" sz="quarter" idx="11"/>
          </p:nvPr>
        </p:nvSpPr>
        <p:spPr/>
        <p:txBody>
          <a:bodyPr/>
          <a:lstStyle/>
          <a:p>
            <a:pPr rtl="0"/>
            <a:r>
              <a:rPr lang="tr-TR" noProof="0"/>
              <a:t>Alt bilgi ekleme</a:t>
            </a:r>
            <a:endParaRPr lang="tr-TR" noProof="0" dirty="0"/>
          </a:p>
        </p:txBody>
      </p:sp>
      <p:sp>
        <p:nvSpPr>
          <p:cNvPr id="7" name="Slide Number Placeholder 6"/>
          <p:cNvSpPr>
            <a:spLocks noGrp="1"/>
          </p:cNvSpPr>
          <p:nvPr>
            <p:ph type="sldNum" sz="quarter" idx="12"/>
          </p:nvPr>
        </p:nvSpPr>
        <p:spPr/>
        <p:txBody>
          <a:bodyPr/>
          <a:lstStyle/>
          <a:p>
            <a:pPr rtl="0"/>
            <a:fld id="{7DC1BBB0-96F0-4077-A278-0F3FB5C104D3}" type="slidenum">
              <a:rPr lang="tr-TR" noProof="0" smtClean="0"/>
              <a:pPr/>
              <a:t>‹#›</a:t>
            </a:fld>
            <a:endParaRPr lang="tr-TR" noProof="0" dirty="0"/>
          </a:p>
        </p:txBody>
      </p:sp>
    </p:spTree>
    <p:extLst>
      <p:ext uri="{BB962C8B-B14F-4D97-AF65-F5344CB8AC3E}">
        <p14:creationId xmlns:p14="http://schemas.microsoft.com/office/powerpoint/2010/main" val="355825291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1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pPr rtl="0"/>
            <a:fld id="{BF0BAF8E-2B23-4ED1-AE30-CF32834E9141}" type="datetime1">
              <a:rPr lang="tr-TR" noProof="0" smtClean="0"/>
              <a:t>26.09.2022</a:t>
            </a:fld>
            <a:endParaRPr lang="tr-TR" noProof="0" dirty="0"/>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pPr rtl="0"/>
            <a:r>
              <a:rPr lang="tr-TR" noProof="0"/>
              <a:t>Alt bilgi ekleme</a:t>
            </a:r>
            <a:endParaRPr lang="tr-TR" noProof="0" dirty="0"/>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pPr rtl="0"/>
            <a:fld id="{7DC1BBB0-96F0-4077-A278-0F3FB5C104D3}" type="slidenum">
              <a:rPr lang="tr-TR" noProof="0" smtClean="0"/>
              <a:pPr/>
              <a:t>‹#›</a:t>
            </a:fld>
            <a:endParaRPr lang="tr-TR" noProof="0" dirty="0"/>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90423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arpansa.gov.au/understanding-radiation/what-is-radiation/ionising-radiation/beta-particles" TargetMode="External"/><Relationship Id="rId2" Type="http://schemas.openxmlformats.org/officeDocument/2006/relationships/hyperlink" Target="https://www.arpansa.gov.au/understanding-radiation/what-is-radiation/radiation/glossary" TargetMode="External"/><Relationship Id="rId1" Type="http://schemas.openxmlformats.org/officeDocument/2006/relationships/slideLayout" Target="../slideLayouts/slideLayout2.xml"/><Relationship Id="rId4" Type="http://schemas.openxmlformats.org/officeDocument/2006/relationships/hyperlink" Target="https://www.arpansa.gov.au/understanding-radiation/what-is-radiation/ionising-radiation/gamma-radia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arpansa.gov.au/understanding-radiation/what-is-radiation/radiation/glossary"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arpansa.gov.au/understanding-radiation/what-is-radiation/radiation/glossary"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arpansa.gov.au/understanding-radiation/what-is-radiation/radiation/glossary"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arpansa.gov.au/understanding-radiation/what-is-radiation/radiation/glossary"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arpansa.gov.au/understanding-radiation/what-is-radiation/radiation/glossary"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arpansa.gov.au/understanding-radiation/what-is-radiation/radiation/glossary"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arpansa.gov.au/understanding-radiation/what-is-radiation/radiation/glossary"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arpansa.gov.au/understanding-radiation/what-is-radiation/radiation/glossary"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arpansa.gov.au/understanding-radiation/what-is-radiation/archived-ionising-radiatio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arpansa.gov.au/understanding-radiation/what-is-radiation/radiation/glossary"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Alpha Decay</a:t>
            </a:r>
            <a:endParaRPr lang="tr-TR" dirty="0"/>
          </a:p>
        </p:txBody>
      </p:sp>
      <p:sp>
        <p:nvSpPr>
          <p:cNvPr id="3" name="İçerik Yer Tutucusu 2"/>
          <p:cNvSpPr>
            <a:spLocks noGrp="1"/>
          </p:cNvSpPr>
          <p:nvPr>
            <p:ph idx="1"/>
          </p:nvPr>
        </p:nvSpPr>
        <p:spPr/>
        <p:txBody>
          <a:bodyPr>
            <a:noAutofit/>
          </a:bodyPr>
          <a:lstStyle/>
          <a:p>
            <a:pPr lvl="1"/>
            <a:r>
              <a:rPr lang="en-US" sz="2400" dirty="0"/>
              <a:t>Alpha Decay A nucleus emitting an alpha particle loses two protons and two neutrons. </a:t>
            </a:r>
            <a:endParaRPr lang="tr-TR" sz="2400" dirty="0"/>
          </a:p>
          <a:p>
            <a:pPr lvl="1"/>
            <a:r>
              <a:rPr lang="en-US" sz="2400" dirty="0"/>
              <a:t>Therefore, the atomic number Z decreases by 2, the mass number A decreases by 4, and the neutron number decreases by 2. </a:t>
            </a:r>
            <a:endParaRPr lang="tr-TR" sz="2400" dirty="0"/>
          </a:p>
          <a:p>
            <a:pPr lvl="1"/>
            <a:r>
              <a:rPr lang="en-US" sz="2400" dirty="0"/>
              <a:t>The decay can be written </a:t>
            </a:r>
            <a:endParaRPr lang="tr-TR" sz="2400" dirty="0"/>
          </a:p>
          <a:p>
            <a:pPr lvl="1"/>
            <a:endParaRPr lang="tr-TR" sz="2400" dirty="0"/>
          </a:p>
          <a:p>
            <a:pPr lvl="1"/>
            <a:endParaRPr lang="tr-TR" sz="2400" dirty="0"/>
          </a:p>
          <a:p>
            <a:pPr lvl="1"/>
            <a:endParaRPr lang="tr-TR" sz="2400" dirty="0"/>
          </a:p>
          <a:p>
            <a:pPr lvl="1"/>
            <a:r>
              <a:rPr lang="en-US" sz="2400" dirty="0"/>
              <a:t>where X is called the parent nucleus and Y the daughter nucleus. </a:t>
            </a:r>
            <a:endParaRPr lang="tr-TR" sz="2400" dirty="0"/>
          </a:p>
        </p:txBody>
      </p:sp>
      <p:pic>
        <p:nvPicPr>
          <p:cNvPr id="4" name="Resim 3"/>
          <p:cNvPicPr>
            <a:picLocks noChangeAspect="1"/>
          </p:cNvPicPr>
          <p:nvPr/>
        </p:nvPicPr>
        <p:blipFill>
          <a:blip r:embed="rId2"/>
          <a:stretch>
            <a:fillRect/>
          </a:stretch>
        </p:blipFill>
        <p:spPr>
          <a:xfrm>
            <a:off x="3574132" y="3789040"/>
            <a:ext cx="3609313" cy="894343"/>
          </a:xfrm>
          <a:prstGeom prst="rect">
            <a:avLst/>
          </a:prstGeom>
        </p:spPr>
      </p:pic>
    </p:spTree>
    <p:extLst>
      <p:ext uri="{BB962C8B-B14F-4D97-AF65-F5344CB8AC3E}">
        <p14:creationId xmlns:p14="http://schemas.microsoft.com/office/powerpoint/2010/main" val="1568198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96995" y="1845734"/>
            <a:ext cx="7157658" cy="4023360"/>
          </a:xfrm>
        </p:spPr>
        <p:txBody>
          <a:bodyPr>
            <a:normAutofit/>
          </a:bodyPr>
          <a:lstStyle/>
          <a:p>
            <a:pPr lvl="1"/>
            <a:r>
              <a:rPr lang="en-US" sz="2400" dirty="0"/>
              <a:t>Figure 44.17 shows the decay scheme for </a:t>
            </a:r>
            <a:r>
              <a:rPr lang="en-US" sz="2400" baseline="30000" dirty="0"/>
              <a:t>12</a:t>
            </a:r>
            <a:r>
              <a:rPr lang="en-US" sz="2400" dirty="0"/>
              <a:t>B, which undergoes beta decay to either of two levels of </a:t>
            </a:r>
            <a:r>
              <a:rPr lang="en-US" sz="2400" baseline="30000" dirty="0"/>
              <a:t>12</a:t>
            </a:r>
            <a:r>
              <a:rPr lang="en-US" sz="2400" dirty="0"/>
              <a:t>C. </a:t>
            </a:r>
            <a:endParaRPr lang="tr-TR" sz="2400" dirty="0"/>
          </a:p>
          <a:p>
            <a:pPr lvl="1"/>
            <a:r>
              <a:rPr lang="en-US" sz="2400" dirty="0"/>
              <a:t>It can either </a:t>
            </a:r>
            <a:endParaRPr lang="tr-TR" sz="2400" dirty="0"/>
          </a:p>
          <a:p>
            <a:pPr lvl="2"/>
            <a:r>
              <a:rPr lang="en-US" sz="2001" dirty="0"/>
              <a:t>(1) decay directly to the ground state of </a:t>
            </a:r>
            <a:r>
              <a:rPr lang="en-US" sz="2001" baseline="30000" dirty="0"/>
              <a:t>12</a:t>
            </a:r>
            <a:r>
              <a:rPr lang="en-US" sz="2001" dirty="0"/>
              <a:t>C by emitting a 13.4-MeV electron or </a:t>
            </a:r>
            <a:endParaRPr lang="tr-TR" sz="2001" dirty="0"/>
          </a:p>
          <a:p>
            <a:pPr lvl="2"/>
            <a:r>
              <a:rPr lang="en-US" sz="2001" dirty="0"/>
              <a:t>(2) undergo beta decay to an excited state of </a:t>
            </a:r>
            <a:r>
              <a:rPr lang="en-US" sz="2001" baseline="30000" dirty="0"/>
              <a:t>12</a:t>
            </a:r>
            <a:r>
              <a:rPr lang="en-US" sz="2001" dirty="0"/>
              <a:t>C* followed by gamma decay to the ground state. </a:t>
            </a:r>
            <a:endParaRPr lang="tr-TR" sz="2001" dirty="0"/>
          </a:p>
          <a:p>
            <a:pPr lvl="1"/>
            <a:r>
              <a:rPr lang="en-US" sz="2400" dirty="0"/>
              <a:t>The latter process results in the emission of a 9.0-MeV electron and a 4.4-MeV photon.</a:t>
            </a:r>
            <a:endParaRPr lang="tr-TR" sz="2400" dirty="0"/>
          </a:p>
        </p:txBody>
      </p:sp>
      <p:pic>
        <p:nvPicPr>
          <p:cNvPr id="4" name="Resim 3"/>
          <p:cNvPicPr>
            <a:picLocks noChangeAspect="1"/>
          </p:cNvPicPr>
          <p:nvPr/>
        </p:nvPicPr>
        <p:blipFill>
          <a:blip r:embed="rId2"/>
          <a:stretch>
            <a:fillRect/>
          </a:stretch>
        </p:blipFill>
        <p:spPr>
          <a:xfrm>
            <a:off x="8542684" y="306523"/>
            <a:ext cx="2752725" cy="5448300"/>
          </a:xfrm>
          <a:prstGeom prst="rect">
            <a:avLst/>
          </a:prstGeom>
        </p:spPr>
      </p:pic>
    </p:spTree>
    <p:extLst>
      <p:ext uri="{BB962C8B-B14F-4D97-AF65-F5344CB8AC3E}">
        <p14:creationId xmlns:p14="http://schemas.microsoft.com/office/powerpoint/2010/main" val="3837667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3718148" y="29026"/>
            <a:ext cx="3456384" cy="6841009"/>
          </a:xfrm>
          <a:prstGeom prst="rect">
            <a:avLst/>
          </a:prstGeom>
        </p:spPr>
      </p:pic>
      <p:sp>
        <p:nvSpPr>
          <p:cNvPr id="2" name="İçerik Yer Tutucusu 1"/>
          <p:cNvSpPr>
            <a:spLocks noGrp="1"/>
          </p:cNvSpPr>
          <p:nvPr>
            <p:ph idx="1"/>
          </p:nvPr>
        </p:nvSpPr>
        <p:spPr/>
        <p:txBody>
          <a:bodyPr/>
          <a:lstStyle/>
          <a:p>
            <a:endParaRPr lang="tr-TR" dirty="0"/>
          </a:p>
        </p:txBody>
      </p:sp>
    </p:spTree>
    <p:extLst>
      <p:ext uri="{BB962C8B-B14F-4D97-AF65-F5344CB8AC3E}">
        <p14:creationId xmlns:p14="http://schemas.microsoft.com/office/powerpoint/2010/main" val="2130139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What are alpha particles?</a:t>
            </a:r>
            <a:endParaRPr lang="tr-TR" b="1" dirty="0"/>
          </a:p>
        </p:txBody>
      </p:sp>
      <p:sp>
        <p:nvSpPr>
          <p:cNvPr id="3" name="İçerik Yer Tutucusu 2"/>
          <p:cNvSpPr>
            <a:spLocks noGrp="1"/>
          </p:cNvSpPr>
          <p:nvPr>
            <p:ph idx="1"/>
          </p:nvPr>
        </p:nvSpPr>
        <p:spPr/>
        <p:txBody>
          <a:bodyPr/>
          <a:lstStyle/>
          <a:p>
            <a:pPr lvl="1"/>
            <a:r>
              <a:rPr lang="en-US" sz="2400" dirty="0"/>
              <a:t>Alpha particles (a) are composite particles consisting of two </a:t>
            </a:r>
            <a:r>
              <a:rPr lang="en-US" sz="2400" dirty="0">
                <a:hlinkClick r:id="rId2"/>
              </a:rPr>
              <a:t>protons</a:t>
            </a:r>
            <a:r>
              <a:rPr lang="en-US" sz="2400" dirty="0"/>
              <a:t> and two </a:t>
            </a:r>
            <a:r>
              <a:rPr lang="en-US" sz="2400" dirty="0">
                <a:hlinkClick r:id="rId2"/>
              </a:rPr>
              <a:t>neutrons</a:t>
            </a:r>
            <a:r>
              <a:rPr lang="en-US" sz="2400" dirty="0"/>
              <a:t> tightly bound together. </a:t>
            </a:r>
            <a:endParaRPr lang="tr-TR" sz="2400" dirty="0"/>
          </a:p>
          <a:p>
            <a:pPr lvl="1"/>
            <a:r>
              <a:rPr lang="en-US" sz="2400" dirty="0"/>
              <a:t>They are emitted from the </a:t>
            </a:r>
            <a:r>
              <a:rPr lang="en-US" sz="2400" dirty="0">
                <a:hlinkClick r:id="rId2"/>
              </a:rPr>
              <a:t>nucleus</a:t>
            </a:r>
            <a:r>
              <a:rPr lang="en-US" sz="2400" dirty="0"/>
              <a:t> of some </a:t>
            </a:r>
            <a:r>
              <a:rPr lang="en-US" sz="2400" dirty="0">
                <a:hlinkClick r:id="rId2"/>
              </a:rPr>
              <a:t>radionuclides</a:t>
            </a:r>
            <a:r>
              <a:rPr lang="en-US" sz="2400" dirty="0"/>
              <a:t> during a form of </a:t>
            </a:r>
            <a:r>
              <a:rPr lang="en-US" sz="2400" dirty="0">
                <a:hlinkClick r:id="rId2"/>
              </a:rPr>
              <a:t>radioactive decay</a:t>
            </a:r>
            <a:r>
              <a:rPr lang="en-US" sz="2400" dirty="0"/>
              <a:t>, called alpha-decay. </a:t>
            </a:r>
            <a:endParaRPr lang="tr-TR" sz="2400" dirty="0"/>
          </a:p>
          <a:p>
            <a:pPr lvl="1"/>
            <a:r>
              <a:rPr lang="en-US" sz="2400" dirty="0"/>
              <a:t>An alpha-particle is identical to the nucleus of a normal (atomic mass four) helium atom i.e. a doubly </a:t>
            </a:r>
            <a:r>
              <a:rPr lang="en-US" sz="2400" dirty="0" err="1"/>
              <a:t>ionised</a:t>
            </a:r>
            <a:r>
              <a:rPr lang="en-US" sz="2400" dirty="0"/>
              <a:t> helium atom.</a:t>
            </a:r>
            <a:endParaRPr lang="tr-TR" sz="2400" dirty="0"/>
          </a:p>
          <a:p>
            <a:pPr lvl="1"/>
            <a:r>
              <a:rPr lang="en-US" sz="2400" dirty="0"/>
              <a:t>Alpha particles (also termed alpha radiation or alpha rays) was the first nuclear radiation to be discovered, </a:t>
            </a:r>
            <a:r>
              <a:rPr lang="en-US" sz="2400" dirty="0">
                <a:hlinkClick r:id="rId3"/>
              </a:rPr>
              <a:t>beta particles</a:t>
            </a:r>
            <a:r>
              <a:rPr lang="en-US" sz="2400" dirty="0"/>
              <a:t> and </a:t>
            </a:r>
            <a:r>
              <a:rPr lang="en-US" sz="2400" dirty="0">
                <a:hlinkClick r:id="rId4"/>
              </a:rPr>
              <a:t>gamma rays</a:t>
            </a:r>
            <a:r>
              <a:rPr lang="en-US" sz="2400" dirty="0"/>
              <a:t> were identified soon after.</a:t>
            </a:r>
          </a:p>
          <a:p>
            <a:endParaRPr lang="tr-TR" dirty="0"/>
          </a:p>
        </p:txBody>
      </p:sp>
    </p:spTree>
    <p:extLst>
      <p:ext uri="{BB962C8B-B14F-4D97-AF65-F5344CB8AC3E}">
        <p14:creationId xmlns:p14="http://schemas.microsoft.com/office/powerpoint/2010/main" val="999769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US" sz="3500" b="1" dirty="0"/>
              <a:t>What are the properties of alpha particles?</a:t>
            </a:r>
            <a:endParaRPr lang="tr-TR" sz="3500" b="1" dirty="0"/>
          </a:p>
        </p:txBody>
      </p:sp>
      <p:sp>
        <p:nvSpPr>
          <p:cNvPr id="3" name="İçerik Yer Tutucusu 2"/>
          <p:cNvSpPr>
            <a:spLocks noGrp="1"/>
          </p:cNvSpPr>
          <p:nvPr>
            <p:ph idx="1"/>
          </p:nvPr>
        </p:nvSpPr>
        <p:spPr/>
        <p:txBody>
          <a:bodyPr/>
          <a:lstStyle/>
          <a:p>
            <a:pPr lvl="1"/>
            <a:r>
              <a:rPr lang="en-US" sz="2400" dirty="0"/>
              <a:t>Alpha particles are relatively slow and heavy compared with other forms of nuclear radiation. </a:t>
            </a:r>
            <a:endParaRPr lang="tr-TR" sz="2400" dirty="0"/>
          </a:p>
          <a:p>
            <a:pPr lvl="1"/>
            <a:r>
              <a:rPr lang="en-US" sz="2400" dirty="0"/>
              <a:t>The particles travel at 5 to 7 % of the speed of light or 20,000,000 </a:t>
            </a:r>
            <a:r>
              <a:rPr lang="en-US" sz="2400" dirty="0" err="1"/>
              <a:t>metres</a:t>
            </a:r>
            <a:r>
              <a:rPr lang="en-US" sz="2400" dirty="0"/>
              <a:t> per second </a:t>
            </a:r>
            <a:endParaRPr lang="tr-TR" sz="2400" dirty="0"/>
          </a:p>
          <a:p>
            <a:pPr lvl="1"/>
            <a:r>
              <a:rPr lang="en-US" sz="2400" dirty="0"/>
              <a:t>and has a mass approximately equivalent to 4 protons.</a:t>
            </a:r>
            <a:endParaRPr lang="tr-TR" sz="2400" dirty="0"/>
          </a:p>
          <a:p>
            <a:pPr lvl="1"/>
            <a:r>
              <a:rPr lang="en-US" sz="2400" dirty="0"/>
              <a:t>Alpha particles, because they are highly </a:t>
            </a:r>
            <a:r>
              <a:rPr lang="en-US" sz="2400" dirty="0" err="1"/>
              <a:t>ionising</a:t>
            </a:r>
            <a:r>
              <a:rPr lang="en-US" sz="2400" dirty="0"/>
              <a:t>, are unable to penetrate very far through matter and are brought to rest by a few </a:t>
            </a:r>
            <a:r>
              <a:rPr lang="en-US" sz="2400" dirty="0" err="1"/>
              <a:t>centimetres</a:t>
            </a:r>
            <a:r>
              <a:rPr lang="en-US" sz="2400" dirty="0"/>
              <a:t> of air or less than a tenth of a </a:t>
            </a:r>
            <a:r>
              <a:rPr lang="en-US" sz="2400" dirty="0" err="1"/>
              <a:t>millimetre</a:t>
            </a:r>
            <a:r>
              <a:rPr lang="en-US" sz="2400" dirty="0"/>
              <a:t> of biological tissue.</a:t>
            </a:r>
          </a:p>
          <a:p>
            <a:endParaRPr lang="tr-TR" dirty="0"/>
          </a:p>
        </p:txBody>
      </p:sp>
    </p:spTree>
    <p:extLst>
      <p:ext uri="{BB962C8B-B14F-4D97-AF65-F5344CB8AC3E}">
        <p14:creationId xmlns:p14="http://schemas.microsoft.com/office/powerpoint/2010/main" val="1379046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US" sz="3500" b="1" dirty="0"/>
              <a:t>What are the properties of alpha particles?</a:t>
            </a:r>
            <a:endParaRPr lang="tr-TR" sz="3500" b="1" dirty="0"/>
          </a:p>
        </p:txBody>
      </p:sp>
      <p:sp>
        <p:nvSpPr>
          <p:cNvPr id="3" name="İçerik Yer Tutucusu 2"/>
          <p:cNvSpPr>
            <a:spLocks noGrp="1"/>
          </p:cNvSpPr>
          <p:nvPr>
            <p:ph idx="1"/>
          </p:nvPr>
        </p:nvSpPr>
        <p:spPr>
          <a:xfrm>
            <a:off x="1096995" y="1845734"/>
            <a:ext cx="4421353" cy="4023360"/>
          </a:xfrm>
        </p:spPr>
        <p:txBody>
          <a:bodyPr/>
          <a:lstStyle/>
          <a:p>
            <a:pPr lvl="1"/>
            <a:r>
              <a:rPr lang="en-US" sz="2400" dirty="0"/>
              <a:t>Alpha particles, because they are highly </a:t>
            </a:r>
            <a:r>
              <a:rPr lang="en-US" sz="2400" dirty="0" err="1"/>
              <a:t>ionising</a:t>
            </a:r>
            <a:r>
              <a:rPr lang="en-US" sz="2400" dirty="0"/>
              <a:t>, are unable to penetrate very far through matter and are brought to rest by a few </a:t>
            </a:r>
            <a:r>
              <a:rPr lang="en-US" sz="2400" dirty="0" err="1"/>
              <a:t>centimetres</a:t>
            </a:r>
            <a:r>
              <a:rPr lang="en-US" sz="2400" dirty="0"/>
              <a:t> of air or less than a tenth of a </a:t>
            </a:r>
            <a:r>
              <a:rPr lang="en-US" sz="2400" dirty="0" err="1"/>
              <a:t>millimetre</a:t>
            </a:r>
            <a:r>
              <a:rPr lang="en-US" sz="2400" dirty="0"/>
              <a:t> of biological tissue.</a:t>
            </a:r>
          </a:p>
          <a:p>
            <a:endParaRPr lang="tr-TR" dirty="0"/>
          </a:p>
        </p:txBody>
      </p:sp>
      <p:pic>
        <p:nvPicPr>
          <p:cNvPr id="4" name="Resim 3"/>
          <p:cNvPicPr>
            <a:picLocks noChangeAspect="1"/>
          </p:cNvPicPr>
          <p:nvPr/>
        </p:nvPicPr>
        <p:blipFill>
          <a:blip r:embed="rId2"/>
          <a:stretch>
            <a:fillRect/>
          </a:stretch>
        </p:blipFill>
        <p:spPr>
          <a:xfrm>
            <a:off x="6238428" y="1987074"/>
            <a:ext cx="5457081" cy="3740680"/>
          </a:xfrm>
          <a:prstGeom prst="rect">
            <a:avLst/>
          </a:prstGeom>
        </p:spPr>
      </p:pic>
    </p:spTree>
    <p:extLst>
      <p:ext uri="{BB962C8B-B14F-4D97-AF65-F5344CB8AC3E}">
        <p14:creationId xmlns:p14="http://schemas.microsoft.com/office/powerpoint/2010/main" val="759240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US" sz="3000" b="1" dirty="0"/>
              <a:t>What are the health effects of exposure to alpha particles?</a:t>
            </a:r>
            <a:endParaRPr lang="tr-TR" sz="3000" b="1" dirty="0"/>
          </a:p>
        </p:txBody>
      </p:sp>
      <p:sp>
        <p:nvSpPr>
          <p:cNvPr id="3" name="İçerik Yer Tutucusu 2"/>
          <p:cNvSpPr>
            <a:spLocks noGrp="1"/>
          </p:cNvSpPr>
          <p:nvPr>
            <p:ph idx="1"/>
          </p:nvPr>
        </p:nvSpPr>
        <p:spPr>
          <a:xfrm>
            <a:off x="549796" y="1845734"/>
            <a:ext cx="6840761" cy="4023360"/>
          </a:xfrm>
        </p:spPr>
        <p:txBody>
          <a:bodyPr>
            <a:normAutofit/>
          </a:bodyPr>
          <a:lstStyle/>
          <a:p>
            <a:pPr lvl="1"/>
            <a:r>
              <a:rPr lang="en-US" sz="2400" dirty="0"/>
              <a:t>Alpha particles are highly </a:t>
            </a:r>
            <a:r>
              <a:rPr lang="en-US" sz="2400" dirty="0" err="1">
                <a:hlinkClick r:id="rId2"/>
              </a:rPr>
              <a:t>ionising</a:t>
            </a:r>
            <a:r>
              <a:rPr lang="en-US" sz="2400" dirty="0">
                <a:hlinkClick r:id="rId2"/>
              </a:rPr>
              <a:t> </a:t>
            </a:r>
            <a:r>
              <a:rPr lang="en-US" sz="2400" dirty="0"/>
              <a:t>because of their double positive charge, large mass (compared to a beta particle) and because they are relatively slow. </a:t>
            </a:r>
            <a:endParaRPr lang="tr-TR" sz="2400" dirty="0"/>
          </a:p>
          <a:p>
            <a:pPr lvl="1"/>
            <a:r>
              <a:rPr lang="en-US" sz="2400" dirty="0"/>
              <a:t>They can cause multiple </a:t>
            </a:r>
            <a:r>
              <a:rPr lang="en-US" sz="2400" dirty="0" err="1"/>
              <a:t>ionisations</a:t>
            </a:r>
            <a:r>
              <a:rPr lang="en-US" sz="2400" dirty="0"/>
              <a:t> within a very small distance. </a:t>
            </a:r>
            <a:endParaRPr lang="tr-TR" sz="2400" dirty="0"/>
          </a:p>
          <a:p>
            <a:pPr lvl="1"/>
            <a:r>
              <a:rPr lang="en-US" sz="2400" dirty="0"/>
              <a:t>This gives them the potential to do much more biological damage for the same amount of deposited energy. </a:t>
            </a:r>
            <a:endParaRPr lang="tr-TR" sz="2400" dirty="0"/>
          </a:p>
          <a:p>
            <a:endParaRPr lang="tr-TR" dirty="0"/>
          </a:p>
        </p:txBody>
      </p:sp>
    </p:spTree>
    <p:extLst>
      <p:ext uri="{BB962C8B-B14F-4D97-AF65-F5344CB8AC3E}">
        <p14:creationId xmlns:p14="http://schemas.microsoft.com/office/powerpoint/2010/main" val="2618713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US" sz="3000" b="1" dirty="0"/>
              <a:t>What are the health effects of exposure to alpha particles?</a:t>
            </a:r>
            <a:endParaRPr lang="tr-TR" sz="3000" b="1" dirty="0"/>
          </a:p>
        </p:txBody>
      </p:sp>
      <p:sp>
        <p:nvSpPr>
          <p:cNvPr id="3" name="İçerik Yer Tutucusu 2"/>
          <p:cNvSpPr>
            <a:spLocks noGrp="1"/>
          </p:cNvSpPr>
          <p:nvPr>
            <p:ph idx="1"/>
          </p:nvPr>
        </p:nvSpPr>
        <p:spPr>
          <a:xfrm>
            <a:off x="765820" y="1845734"/>
            <a:ext cx="6480720" cy="4023360"/>
          </a:xfrm>
        </p:spPr>
        <p:txBody>
          <a:bodyPr>
            <a:normAutofit/>
          </a:bodyPr>
          <a:lstStyle/>
          <a:p>
            <a:pPr lvl="1"/>
            <a:r>
              <a:rPr lang="en-US" sz="2400" dirty="0"/>
              <a:t>Alpha particles can't penetrate the normal layer of dead cells on the outside of our skin but can damage the cornea of the eye. </a:t>
            </a:r>
            <a:endParaRPr lang="tr-TR" sz="2400" dirty="0"/>
          </a:p>
          <a:p>
            <a:pPr lvl="1"/>
            <a:r>
              <a:rPr lang="en-US" sz="2400" dirty="0"/>
              <a:t>Alpha-particle radiation is normally only a safety concern if the radioactive decay occurs from an atom that is already inside the body or a cell. </a:t>
            </a:r>
            <a:endParaRPr lang="tr-TR" sz="2400" dirty="0"/>
          </a:p>
          <a:p>
            <a:pPr lvl="1"/>
            <a:r>
              <a:rPr lang="en-US" sz="2400" dirty="0"/>
              <a:t>Alpha-particle emitters are particularly dangerous if inhaled, ingested, or if they enter a wound.</a:t>
            </a:r>
          </a:p>
          <a:p>
            <a:endParaRPr lang="tr-TR" dirty="0"/>
          </a:p>
        </p:txBody>
      </p:sp>
    </p:spTree>
    <p:extLst>
      <p:ext uri="{BB962C8B-B14F-4D97-AF65-F5344CB8AC3E}">
        <p14:creationId xmlns:p14="http://schemas.microsoft.com/office/powerpoint/2010/main" val="1973338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US" sz="3500" b="1" dirty="0"/>
              <a:t>What are some common sources of alpha particles?</a:t>
            </a:r>
            <a:endParaRPr lang="tr-TR" sz="3500" b="1" dirty="0"/>
          </a:p>
        </p:txBody>
      </p:sp>
      <p:sp>
        <p:nvSpPr>
          <p:cNvPr id="3" name="İçerik Yer Tutucusu 2"/>
          <p:cNvSpPr>
            <a:spLocks noGrp="1"/>
          </p:cNvSpPr>
          <p:nvPr>
            <p:ph idx="1"/>
          </p:nvPr>
        </p:nvSpPr>
        <p:spPr/>
        <p:txBody>
          <a:bodyPr/>
          <a:lstStyle/>
          <a:p>
            <a:pPr lvl="1"/>
            <a:r>
              <a:rPr lang="en-US" sz="2400" dirty="0"/>
              <a:t>Many alpha emitters occur naturally in the environment. </a:t>
            </a:r>
            <a:endParaRPr lang="tr-TR" sz="2400" dirty="0"/>
          </a:p>
          <a:p>
            <a:pPr lvl="1"/>
            <a:r>
              <a:rPr lang="en-US" sz="2400" dirty="0"/>
              <a:t>For example, alpha particles are given off by radionuclides such as uranium-238, radium-226, and other members of the naturally occurring uranium, thorium and actinium decay series which are present in varying amounts in nearly all rocks, soils, and water.</a:t>
            </a:r>
            <a:endParaRPr lang="tr-TR" sz="2400" dirty="0"/>
          </a:p>
          <a:p>
            <a:pPr lvl="1"/>
            <a:r>
              <a:rPr lang="en-US" sz="2400" dirty="0"/>
              <a:t>Artificially produced sources of alpha particles include the radioisotopes of elements such as plutonium, americium, curium and californium. </a:t>
            </a:r>
            <a:endParaRPr lang="tr-TR" sz="2400" dirty="0"/>
          </a:p>
          <a:p>
            <a:pPr lvl="1"/>
            <a:r>
              <a:rPr lang="en-US" sz="2400" dirty="0"/>
              <a:t>These are generally produced in a nuclear reactor through the absorption of neutrons by various uranium radioisotopes.</a:t>
            </a:r>
          </a:p>
          <a:p>
            <a:endParaRPr lang="tr-TR" dirty="0"/>
          </a:p>
        </p:txBody>
      </p:sp>
    </p:spTree>
    <p:extLst>
      <p:ext uri="{BB962C8B-B14F-4D97-AF65-F5344CB8AC3E}">
        <p14:creationId xmlns:p14="http://schemas.microsoft.com/office/powerpoint/2010/main" val="1359643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What are some uses of alpha particles?</a:t>
            </a:r>
            <a:endParaRPr lang="tr-TR" b="1" dirty="0"/>
          </a:p>
        </p:txBody>
      </p:sp>
      <p:sp>
        <p:nvSpPr>
          <p:cNvPr id="3" name="İçerik Yer Tutucusu 2"/>
          <p:cNvSpPr>
            <a:spLocks noGrp="1"/>
          </p:cNvSpPr>
          <p:nvPr>
            <p:ph idx="1"/>
          </p:nvPr>
        </p:nvSpPr>
        <p:spPr/>
        <p:txBody>
          <a:bodyPr/>
          <a:lstStyle/>
          <a:p>
            <a:pPr lvl="1"/>
            <a:r>
              <a:rPr lang="en-US" sz="2400" dirty="0"/>
              <a:t>Alpha particles have low penetrating power but this still provides a range of useful applications:</a:t>
            </a:r>
            <a:r>
              <a:rPr lang="tr-TR" sz="2400" dirty="0"/>
              <a:t> </a:t>
            </a:r>
            <a:r>
              <a:rPr lang="en-US" sz="2400" dirty="0"/>
              <a:t>smoke detectors – americium-241 is commonly used in </a:t>
            </a:r>
            <a:r>
              <a:rPr lang="en-US" sz="2400" dirty="0" err="1"/>
              <a:t>ionising</a:t>
            </a:r>
            <a:r>
              <a:rPr lang="en-US" sz="2400" dirty="0"/>
              <a:t> smoke detectors. </a:t>
            </a:r>
            <a:endParaRPr lang="tr-TR" sz="2400" dirty="0"/>
          </a:p>
          <a:p>
            <a:pPr lvl="1"/>
            <a:r>
              <a:rPr lang="en-US" sz="2400" dirty="0"/>
              <a:t>Smoke that enters the detector reduces the amount of alpha particles that are detected and triggers the alarm</a:t>
            </a:r>
            <a:endParaRPr lang="tr-TR" sz="2400" dirty="0"/>
          </a:p>
          <a:p>
            <a:pPr lvl="1"/>
            <a:endParaRPr lang="tr-TR" sz="2400" dirty="0"/>
          </a:p>
          <a:p>
            <a:pPr lvl="1"/>
            <a:endParaRPr lang="tr-TR" sz="2400" dirty="0"/>
          </a:p>
          <a:p>
            <a:pPr lvl="1"/>
            <a:r>
              <a:rPr lang="en-US" sz="2400" dirty="0"/>
              <a:t>static eliminators typically use alpha particles from polonium-210 to remove static charges from equipment</a:t>
            </a:r>
            <a:endParaRPr lang="tr-TR" sz="2400" dirty="0"/>
          </a:p>
          <a:p>
            <a:endParaRPr lang="tr-TR" dirty="0"/>
          </a:p>
        </p:txBody>
      </p:sp>
    </p:spTree>
    <p:extLst>
      <p:ext uri="{BB962C8B-B14F-4D97-AF65-F5344CB8AC3E}">
        <p14:creationId xmlns:p14="http://schemas.microsoft.com/office/powerpoint/2010/main" val="4191293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What are some uses of alpha particles?</a:t>
            </a:r>
            <a:endParaRPr lang="tr-TR" b="1" dirty="0"/>
          </a:p>
        </p:txBody>
      </p:sp>
      <p:sp>
        <p:nvSpPr>
          <p:cNvPr id="3" name="İçerik Yer Tutucusu 2"/>
          <p:cNvSpPr>
            <a:spLocks noGrp="1"/>
          </p:cNvSpPr>
          <p:nvPr>
            <p:ph idx="1"/>
          </p:nvPr>
        </p:nvSpPr>
        <p:spPr/>
        <p:txBody>
          <a:bodyPr/>
          <a:lstStyle/>
          <a:p>
            <a:pPr lvl="1"/>
            <a:r>
              <a:rPr lang="en-US" sz="2600" dirty="0"/>
              <a:t>radioisotope thermoelectric generators use alpha particle decay from plutonium-238 to generate heat which is converted to electricity, commonly used in space probes </a:t>
            </a:r>
            <a:endParaRPr lang="tr-TR" sz="2600" dirty="0"/>
          </a:p>
          <a:p>
            <a:pPr lvl="1"/>
            <a:endParaRPr lang="tr-TR" sz="2600" dirty="0"/>
          </a:p>
          <a:p>
            <a:pPr lvl="1"/>
            <a:r>
              <a:rPr lang="en-US" sz="2600" dirty="0"/>
              <a:t>some alpha emitters are being investigated for their potential use in unsealed source radiotherapy to treat cancer.</a:t>
            </a:r>
          </a:p>
          <a:p>
            <a:endParaRPr lang="tr-TR" dirty="0"/>
          </a:p>
        </p:txBody>
      </p:sp>
    </p:spTree>
    <p:extLst>
      <p:ext uri="{BB962C8B-B14F-4D97-AF65-F5344CB8AC3E}">
        <p14:creationId xmlns:p14="http://schemas.microsoft.com/office/powerpoint/2010/main" val="3441132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Alpha Decay</a:t>
            </a:r>
            <a:endParaRPr lang="tr-TR" dirty="0"/>
          </a:p>
        </p:txBody>
      </p:sp>
      <p:sp>
        <p:nvSpPr>
          <p:cNvPr id="3" name="İçerik Yer Tutucusu 2"/>
          <p:cNvSpPr>
            <a:spLocks noGrp="1"/>
          </p:cNvSpPr>
          <p:nvPr>
            <p:ph idx="1"/>
          </p:nvPr>
        </p:nvSpPr>
        <p:spPr>
          <a:xfrm>
            <a:off x="549796" y="1845734"/>
            <a:ext cx="7776864" cy="4391578"/>
          </a:xfrm>
        </p:spPr>
        <p:txBody>
          <a:bodyPr>
            <a:noAutofit/>
          </a:bodyPr>
          <a:lstStyle/>
          <a:p>
            <a:pPr lvl="1"/>
            <a:r>
              <a:rPr lang="en-US" sz="2400" dirty="0"/>
              <a:t>As a general rule in any decay expression such as this one, </a:t>
            </a:r>
            <a:endParaRPr lang="tr-TR" sz="2400" dirty="0"/>
          </a:p>
          <a:p>
            <a:pPr lvl="1"/>
            <a:r>
              <a:rPr lang="en-US" sz="2400" dirty="0"/>
              <a:t>(1) the sum of the mass numbers A must be the same on both sides of the decay and </a:t>
            </a:r>
            <a:endParaRPr lang="tr-TR" sz="2400" dirty="0"/>
          </a:p>
          <a:p>
            <a:pPr lvl="1"/>
            <a:r>
              <a:rPr lang="en-US" sz="2400" dirty="0"/>
              <a:t>(2) the sum of the atomic numbers Z must be the same on both sides of the decay. </a:t>
            </a:r>
            <a:endParaRPr lang="tr-TR" sz="2400" dirty="0"/>
          </a:p>
          <a:p>
            <a:pPr lvl="1"/>
            <a:r>
              <a:rPr lang="en-US" sz="2400" dirty="0"/>
              <a:t>As examples, </a:t>
            </a:r>
            <a:r>
              <a:rPr lang="en-US" sz="2400" baseline="30000" dirty="0"/>
              <a:t>238</a:t>
            </a:r>
            <a:r>
              <a:rPr lang="en-US" sz="2400" dirty="0"/>
              <a:t>U and </a:t>
            </a:r>
            <a:r>
              <a:rPr lang="en-US" sz="2400" baseline="30000" dirty="0"/>
              <a:t>226</a:t>
            </a:r>
            <a:r>
              <a:rPr lang="en-US" sz="2400" dirty="0"/>
              <a:t>Ra are both alpha emitters and decay according to the schemes </a:t>
            </a:r>
            <a:endParaRPr lang="tr-TR" sz="2400" dirty="0"/>
          </a:p>
          <a:p>
            <a:pPr lvl="1"/>
            <a:endParaRPr lang="tr-TR" sz="2400" dirty="0"/>
          </a:p>
          <a:p>
            <a:pPr lvl="1"/>
            <a:r>
              <a:rPr lang="en-US" sz="2400" dirty="0"/>
              <a:t>The decay of </a:t>
            </a:r>
            <a:r>
              <a:rPr lang="en-US" sz="2400" baseline="30000" dirty="0"/>
              <a:t>226</a:t>
            </a:r>
            <a:r>
              <a:rPr lang="en-US" sz="2400" dirty="0"/>
              <a:t>Ra is shown in Figure. </a:t>
            </a:r>
            <a:endParaRPr lang="tr-TR" sz="2400" dirty="0"/>
          </a:p>
          <a:p>
            <a:pPr lvl="1"/>
            <a:r>
              <a:rPr lang="en-US" sz="2400" dirty="0"/>
              <a:t>When the nucleus of one element changes into the nucleus of another as happens in alpha decay, the process is called spontaneous decay</a:t>
            </a:r>
            <a:endParaRPr lang="tr-TR" sz="2400" dirty="0"/>
          </a:p>
        </p:txBody>
      </p:sp>
      <p:pic>
        <p:nvPicPr>
          <p:cNvPr id="5" name="Resim 4"/>
          <p:cNvPicPr>
            <a:picLocks noChangeAspect="1"/>
          </p:cNvPicPr>
          <p:nvPr/>
        </p:nvPicPr>
        <p:blipFill>
          <a:blip r:embed="rId2"/>
          <a:stretch>
            <a:fillRect/>
          </a:stretch>
        </p:blipFill>
        <p:spPr>
          <a:xfrm>
            <a:off x="8758708" y="2150640"/>
            <a:ext cx="2590800" cy="942975"/>
          </a:xfrm>
          <a:prstGeom prst="rect">
            <a:avLst/>
          </a:prstGeom>
        </p:spPr>
      </p:pic>
      <p:pic>
        <p:nvPicPr>
          <p:cNvPr id="6" name="Resim 5"/>
          <p:cNvPicPr>
            <a:picLocks noChangeAspect="1"/>
          </p:cNvPicPr>
          <p:nvPr/>
        </p:nvPicPr>
        <p:blipFill>
          <a:blip r:embed="rId3"/>
          <a:stretch>
            <a:fillRect/>
          </a:stretch>
        </p:blipFill>
        <p:spPr>
          <a:xfrm>
            <a:off x="8569042" y="3284984"/>
            <a:ext cx="2970131" cy="2668813"/>
          </a:xfrm>
          <a:prstGeom prst="rect">
            <a:avLst/>
          </a:prstGeom>
        </p:spPr>
      </p:pic>
    </p:spTree>
    <p:extLst>
      <p:ext uri="{BB962C8B-B14F-4D97-AF65-F5344CB8AC3E}">
        <p14:creationId xmlns:p14="http://schemas.microsoft.com/office/powerpoint/2010/main" val="2517477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What are beta particles?</a:t>
            </a:r>
            <a:endParaRPr lang="tr-TR" b="1" dirty="0"/>
          </a:p>
        </p:txBody>
      </p:sp>
      <p:sp>
        <p:nvSpPr>
          <p:cNvPr id="3" name="İçerik Yer Tutucusu 2"/>
          <p:cNvSpPr>
            <a:spLocks noGrp="1"/>
          </p:cNvSpPr>
          <p:nvPr>
            <p:ph idx="1"/>
          </p:nvPr>
        </p:nvSpPr>
        <p:spPr>
          <a:xfrm>
            <a:off x="1096994" y="1845734"/>
            <a:ext cx="9605930" cy="4023360"/>
          </a:xfrm>
        </p:spPr>
        <p:txBody>
          <a:bodyPr/>
          <a:lstStyle/>
          <a:p>
            <a:pPr lvl="1"/>
            <a:r>
              <a:rPr lang="en-US" sz="2400" dirty="0"/>
              <a:t>Beta particles (β) are high energy, high speed </a:t>
            </a:r>
            <a:r>
              <a:rPr lang="en-US" sz="2400" dirty="0">
                <a:hlinkClick r:id="rId2"/>
              </a:rPr>
              <a:t>electrons</a:t>
            </a:r>
            <a:r>
              <a:rPr lang="en-US" sz="2400" dirty="0"/>
              <a:t> (β</a:t>
            </a:r>
            <a:r>
              <a:rPr lang="en-US" sz="2400" baseline="30000" dirty="0"/>
              <a:t>-</a:t>
            </a:r>
            <a:r>
              <a:rPr lang="en-US" sz="2400" dirty="0"/>
              <a:t>) or positrons (β</a:t>
            </a:r>
            <a:r>
              <a:rPr lang="en-US" sz="2400" baseline="30000" dirty="0"/>
              <a:t>+</a:t>
            </a:r>
            <a:r>
              <a:rPr lang="en-US" sz="2400" dirty="0"/>
              <a:t>) that are ejected from the nucleus by some </a:t>
            </a:r>
            <a:r>
              <a:rPr lang="en-US" sz="2400" dirty="0">
                <a:hlinkClick r:id="rId2"/>
              </a:rPr>
              <a:t>radionuclides</a:t>
            </a:r>
            <a:r>
              <a:rPr lang="en-US" sz="2400" dirty="0"/>
              <a:t> during a form</a:t>
            </a:r>
            <a:r>
              <a:rPr lang="tr-TR" sz="2400" dirty="0"/>
              <a:t> </a:t>
            </a:r>
            <a:r>
              <a:rPr lang="en-US" sz="2400" dirty="0"/>
              <a:t>of </a:t>
            </a:r>
            <a:r>
              <a:rPr lang="en-US" sz="2400" dirty="0">
                <a:hlinkClick r:id="rId2"/>
              </a:rPr>
              <a:t>radioactive</a:t>
            </a:r>
            <a:r>
              <a:rPr lang="en-US" sz="2400" dirty="0"/>
              <a:t> </a:t>
            </a:r>
            <a:r>
              <a:rPr lang="en-US" sz="2400" dirty="0">
                <a:hlinkClick r:id="rId2"/>
              </a:rPr>
              <a:t>decay</a:t>
            </a:r>
            <a:r>
              <a:rPr lang="en-US" sz="2400" dirty="0"/>
              <a:t> called beta-decay.</a:t>
            </a:r>
            <a:endParaRPr lang="tr-TR" sz="2400" dirty="0"/>
          </a:p>
          <a:p>
            <a:pPr lvl="1"/>
            <a:r>
              <a:rPr lang="en-US" sz="2400" dirty="0"/>
              <a:t> </a:t>
            </a:r>
            <a:endParaRPr lang="tr-TR" sz="2400" dirty="0"/>
          </a:p>
          <a:p>
            <a:pPr lvl="1"/>
            <a:r>
              <a:rPr lang="en-US" sz="2400" dirty="0"/>
              <a:t>Beta-decay normally occurs in nuclei that have too many </a:t>
            </a:r>
            <a:r>
              <a:rPr lang="en-US" sz="2400" dirty="0">
                <a:hlinkClick r:id="rId2"/>
              </a:rPr>
              <a:t>neutrons</a:t>
            </a:r>
            <a:r>
              <a:rPr lang="en-US" sz="2400" dirty="0"/>
              <a:t> to achieve stability.</a:t>
            </a:r>
            <a:r>
              <a:rPr lang="en-US" dirty="0"/>
              <a:t> </a:t>
            </a:r>
          </a:p>
          <a:p>
            <a:endParaRPr lang="tr-TR" dirty="0"/>
          </a:p>
        </p:txBody>
      </p:sp>
    </p:spTree>
    <p:extLst>
      <p:ext uri="{BB962C8B-B14F-4D97-AF65-F5344CB8AC3E}">
        <p14:creationId xmlns:p14="http://schemas.microsoft.com/office/powerpoint/2010/main" val="3850475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US" sz="4000" b="1" dirty="0"/>
              <a:t>What are the properties of beta particles?</a:t>
            </a:r>
            <a:endParaRPr lang="tr-TR" sz="4000" b="1" dirty="0"/>
          </a:p>
        </p:txBody>
      </p:sp>
      <p:sp>
        <p:nvSpPr>
          <p:cNvPr id="3" name="İçerik Yer Tutucusu 2"/>
          <p:cNvSpPr>
            <a:spLocks noGrp="1"/>
          </p:cNvSpPr>
          <p:nvPr>
            <p:ph idx="1"/>
          </p:nvPr>
        </p:nvSpPr>
        <p:spPr>
          <a:xfrm>
            <a:off x="1096995" y="1845734"/>
            <a:ext cx="6869626" cy="4023360"/>
          </a:xfrm>
        </p:spPr>
        <p:txBody>
          <a:bodyPr>
            <a:normAutofit/>
          </a:bodyPr>
          <a:lstStyle/>
          <a:p>
            <a:pPr lvl="1"/>
            <a:r>
              <a:rPr lang="en-US" sz="2400" dirty="0"/>
              <a:t>Beta particles have a mass which is half of one thousandth of the mass of a </a:t>
            </a:r>
            <a:r>
              <a:rPr lang="en-US" sz="2400" dirty="0">
                <a:hlinkClick r:id="rId2"/>
              </a:rPr>
              <a:t>proton</a:t>
            </a:r>
            <a:r>
              <a:rPr lang="en-US" sz="2400" dirty="0"/>
              <a:t> and carry either a single negative (electron) or positive (positron) charge. </a:t>
            </a:r>
            <a:endParaRPr lang="tr-TR" sz="2400" dirty="0"/>
          </a:p>
          <a:p>
            <a:pPr lvl="1"/>
            <a:r>
              <a:rPr lang="en-US" sz="2400" dirty="0"/>
              <a:t>As they have a small mass and can be released with high energy, they can reach relativistic speeds (close to the speed of light).</a:t>
            </a:r>
            <a:endParaRPr lang="tr-TR" sz="2400" dirty="0"/>
          </a:p>
          <a:p>
            <a:pPr lvl="1"/>
            <a:r>
              <a:rPr lang="en-US" sz="2400" dirty="0"/>
              <a:t>Their light mass means that they lose energy quickly through interaction with matter and have a haphazard path as they move through air or other materials. </a:t>
            </a:r>
            <a:endParaRPr lang="tr-TR" sz="2400" dirty="0"/>
          </a:p>
          <a:p>
            <a:endParaRPr lang="tr-TR" dirty="0"/>
          </a:p>
        </p:txBody>
      </p:sp>
    </p:spTree>
    <p:extLst>
      <p:ext uri="{BB962C8B-B14F-4D97-AF65-F5344CB8AC3E}">
        <p14:creationId xmlns:p14="http://schemas.microsoft.com/office/powerpoint/2010/main" val="3060006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US" sz="4000" b="1" dirty="0"/>
              <a:t>What are the properties of beta particles?</a:t>
            </a:r>
            <a:endParaRPr lang="tr-TR" sz="4000" b="1" dirty="0"/>
          </a:p>
        </p:txBody>
      </p:sp>
      <p:sp>
        <p:nvSpPr>
          <p:cNvPr id="3" name="İçerik Yer Tutucusu 2"/>
          <p:cNvSpPr>
            <a:spLocks noGrp="1"/>
          </p:cNvSpPr>
          <p:nvPr>
            <p:ph idx="1"/>
          </p:nvPr>
        </p:nvSpPr>
        <p:spPr>
          <a:xfrm>
            <a:off x="1096995" y="1845734"/>
            <a:ext cx="6869626" cy="4023360"/>
          </a:xfrm>
        </p:spPr>
        <p:txBody>
          <a:bodyPr>
            <a:normAutofit/>
          </a:bodyPr>
          <a:lstStyle/>
          <a:p>
            <a:pPr lvl="1"/>
            <a:r>
              <a:rPr lang="en-US" sz="2400" dirty="0"/>
              <a:t>Beta particles are much less </a:t>
            </a:r>
            <a:r>
              <a:rPr lang="en-US" sz="2400" dirty="0" err="1">
                <a:hlinkClick r:id="rId2"/>
              </a:rPr>
              <a:t>ionising</a:t>
            </a:r>
            <a:r>
              <a:rPr lang="en-US" sz="2400" dirty="0"/>
              <a:t> than alpha particles and generally do less damage for a given amount of energy deposition. </a:t>
            </a:r>
            <a:endParaRPr lang="tr-TR" sz="2400" dirty="0"/>
          </a:p>
          <a:p>
            <a:pPr lvl="1"/>
            <a:r>
              <a:rPr lang="en-US" sz="2400" dirty="0"/>
              <a:t>They typically have ranges of tens of </a:t>
            </a:r>
            <a:r>
              <a:rPr lang="en-US" sz="2400" dirty="0" err="1"/>
              <a:t>centimetres</a:t>
            </a:r>
            <a:r>
              <a:rPr lang="en-US" sz="2400" dirty="0"/>
              <a:t> in air (energy dependent) and a few </a:t>
            </a:r>
            <a:r>
              <a:rPr lang="en-US" sz="2400" dirty="0" err="1"/>
              <a:t>millimetres</a:t>
            </a:r>
            <a:r>
              <a:rPr lang="en-US" sz="2400" dirty="0"/>
              <a:t> in materials.</a:t>
            </a:r>
          </a:p>
          <a:p>
            <a:endParaRPr lang="tr-TR" dirty="0"/>
          </a:p>
        </p:txBody>
      </p:sp>
    </p:spTree>
    <p:extLst>
      <p:ext uri="{BB962C8B-B14F-4D97-AF65-F5344CB8AC3E}">
        <p14:creationId xmlns:p14="http://schemas.microsoft.com/office/powerpoint/2010/main" val="3600068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US" sz="3500" b="1" dirty="0"/>
              <a:t>What causes some radionuclides to emit beta particles?</a:t>
            </a:r>
          </a:p>
        </p:txBody>
      </p:sp>
      <p:sp>
        <p:nvSpPr>
          <p:cNvPr id="3" name="İçerik Yer Tutucusu 2"/>
          <p:cNvSpPr>
            <a:spLocks noGrp="1"/>
          </p:cNvSpPr>
          <p:nvPr>
            <p:ph idx="1"/>
          </p:nvPr>
        </p:nvSpPr>
        <p:spPr>
          <a:xfrm>
            <a:off x="477788" y="1845734"/>
            <a:ext cx="7632849" cy="4023360"/>
          </a:xfrm>
        </p:spPr>
        <p:txBody>
          <a:bodyPr>
            <a:normAutofit/>
          </a:bodyPr>
          <a:lstStyle/>
          <a:p>
            <a:pPr lvl="1"/>
            <a:r>
              <a:rPr lang="en-US" sz="2400" dirty="0"/>
              <a:t>Beta minus particle (β</a:t>
            </a:r>
            <a:r>
              <a:rPr lang="en-US" sz="2400" baseline="30000" dirty="0"/>
              <a:t>-</a:t>
            </a:r>
            <a:r>
              <a:rPr lang="en-US" sz="2400" dirty="0"/>
              <a:t>) emission occurs when the ratio of neutrons to protons in the nucleus is too high. </a:t>
            </a:r>
            <a:endParaRPr lang="tr-TR" sz="2400" dirty="0"/>
          </a:p>
          <a:p>
            <a:pPr lvl="1"/>
            <a:r>
              <a:rPr lang="en-US" sz="2400" dirty="0"/>
              <a:t>An excess neutron transforms into a proton and an electron. </a:t>
            </a:r>
            <a:endParaRPr lang="tr-TR" sz="2400" dirty="0"/>
          </a:p>
          <a:p>
            <a:endParaRPr lang="tr-TR" dirty="0"/>
          </a:p>
        </p:txBody>
      </p:sp>
    </p:spTree>
    <p:extLst>
      <p:ext uri="{BB962C8B-B14F-4D97-AF65-F5344CB8AC3E}">
        <p14:creationId xmlns:p14="http://schemas.microsoft.com/office/powerpoint/2010/main" val="3888322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US" sz="3500" b="1" dirty="0"/>
              <a:t>What causes some radionuclides to emit beta particles?</a:t>
            </a:r>
          </a:p>
        </p:txBody>
      </p:sp>
      <p:sp>
        <p:nvSpPr>
          <p:cNvPr id="3" name="İçerik Yer Tutucusu 2"/>
          <p:cNvSpPr>
            <a:spLocks noGrp="1"/>
          </p:cNvSpPr>
          <p:nvPr>
            <p:ph idx="1"/>
          </p:nvPr>
        </p:nvSpPr>
        <p:spPr>
          <a:xfrm>
            <a:off x="477788" y="1845734"/>
            <a:ext cx="7632849" cy="4023360"/>
          </a:xfrm>
        </p:spPr>
        <p:txBody>
          <a:bodyPr>
            <a:normAutofit/>
          </a:bodyPr>
          <a:lstStyle/>
          <a:p>
            <a:pPr lvl="1"/>
            <a:r>
              <a:rPr lang="en-US" sz="2400" dirty="0"/>
              <a:t>The proton stays in the nucleus and the electron is ejected energetically.</a:t>
            </a:r>
            <a:endParaRPr lang="tr-TR" sz="2400" dirty="0"/>
          </a:p>
          <a:p>
            <a:pPr lvl="1"/>
            <a:r>
              <a:rPr lang="en-US" sz="2400" dirty="0"/>
              <a:t>This process decreases the number of neutrons by one and increases the number of protons by one. </a:t>
            </a:r>
            <a:endParaRPr lang="tr-TR" sz="2400" dirty="0"/>
          </a:p>
          <a:p>
            <a:pPr lvl="1"/>
            <a:r>
              <a:rPr lang="en-US" sz="2400" dirty="0"/>
              <a:t>Since the number of protons in the nucleus of an atom determines the </a:t>
            </a:r>
            <a:r>
              <a:rPr lang="en-US" sz="2400" dirty="0">
                <a:hlinkClick r:id="rId2"/>
              </a:rPr>
              <a:t>element</a:t>
            </a:r>
            <a:r>
              <a:rPr lang="en-US" sz="2400" dirty="0"/>
              <a:t>, the conversion of a neutron to a proton actually changes the radionuclide to a different element</a:t>
            </a:r>
            <a:r>
              <a:rPr lang="en-US" dirty="0"/>
              <a:t>.</a:t>
            </a:r>
            <a:endParaRPr lang="tr-TR" dirty="0"/>
          </a:p>
          <a:p>
            <a:endParaRPr lang="tr-TR" dirty="0"/>
          </a:p>
        </p:txBody>
      </p:sp>
    </p:spTree>
    <p:extLst>
      <p:ext uri="{BB962C8B-B14F-4D97-AF65-F5344CB8AC3E}">
        <p14:creationId xmlns:p14="http://schemas.microsoft.com/office/powerpoint/2010/main" val="2464836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US" sz="3500" b="1" dirty="0"/>
              <a:t>What causes some radionuclides to emit beta particles?</a:t>
            </a:r>
          </a:p>
        </p:txBody>
      </p:sp>
      <p:sp>
        <p:nvSpPr>
          <p:cNvPr id="3" name="İçerik Yer Tutucusu 2"/>
          <p:cNvSpPr>
            <a:spLocks noGrp="1"/>
          </p:cNvSpPr>
          <p:nvPr>
            <p:ph idx="1"/>
          </p:nvPr>
        </p:nvSpPr>
        <p:spPr>
          <a:xfrm>
            <a:off x="1096995" y="1845734"/>
            <a:ext cx="6077538" cy="4023360"/>
          </a:xfrm>
        </p:spPr>
        <p:txBody>
          <a:bodyPr>
            <a:normAutofit/>
          </a:bodyPr>
          <a:lstStyle/>
          <a:p>
            <a:pPr lvl="1"/>
            <a:r>
              <a:rPr lang="en-US" sz="2400" dirty="0"/>
              <a:t>Often, gamma ray emission accompanies the emission of a beta particle. </a:t>
            </a:r>
            <a:endParaRPr lang="tr-TR" sz="2400" dirty="0"/>
          </a:p>
          <a:p>
            <a:pPr lvl="1"/>
            <a:r>
              <a:rPr lang="en-US" sz="2400" dirty="0"/>
              <a:t>When the beta particle ejection doesn't rid the nucleus of the extra energy, the </a:t>
            </a:r>
            <a:r>
              <a:rPr lang="en-US" sz="2400" dirty="0">
                <a:hlinkClick r:id="rId2"/>
              </a:rPr>
              <a:t>nucleus</a:t>
            </a:r>
            <a:r>
              <a:rPr lang="en-US" sz="2400" dirty="0"/>
              <a:t> releases the remaining excess energy in the form of a </a:t>
            </a:r>
            <a:r>
              <a:rPr lang="en-US" sz="2400" dirty="0">
                <a:hlinkClick r:id="rId2"/>
              </a:rPr>
              <a:t>gamma</a:t>
            </a:r>
            <a:r>
              <a:rPr lang="en-US" sz="2400" dirty="0"/>
              <a:t> </a:t>
            </a:r>
            <a:r>
              <a:rPr lang="en-US" sz="2400" dirty="0">
                <a:hlinkClick r:id="rId2"/>
              </a:rPr>
              <a:t>photon</a:t>
            </a:r>
            <a:r>
              <a:rPr lang="en-US" sz="2400" dirty="0"/>
              <a:t>.</a:t>
            </a:r>
            <a:endParaRPr lang="tr-TR" sz="2400" dirty="0"/>
          </a:p>
          <a:p>
            <a:endParaRPr lang="tr-TR" dirty="0"/>
          </a:p>
        </p:txBody>
      </p:sp>
    </p:spTree>
    <p:extLst>
      <p:ext uri="{BB962C8B-B14F-4D97-AF65-F5344CB8AC3E}">
        <p14:creationId xmlns:p14="http://schemas.microsoft.com/office/powerpoint/2010/main" val="2957863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US" sz="3500" b="1" dirty="0"/>
              <a:t>What causes some radionuclides to emit beta particles?</a:t>
            </a:r>
          </a:p>
        </p:txBody>
      </p:sp>
      <p:sp>
        <p:nvSpPr>
          <p:cNvPr id="3" name="İçerik Yer Tutucusu 2"/>
          <p:cNvSpPr>
            <a:spLocks noGrp="1"/>
          </p:cNvSpPr>
          <p:nvPr>
            <p:ph idx="1"/>
          </p:nvPr>
        </p:nvSpPr>
        <p:spPr>
          <a:xfrm>
            <a:off x="405780" y="1812752"/>
            <a:ext cx="5976665" cy="4023360"/>
          </a:xfrm>
        </p:spPr>
        <p:txBody>
          <a:bodyPr>
            <a:normAutofit lnSpcReduction="10000"/>
          </a:bodyPr>
          <a:lstStyle/>
          <a:p>
            <a:pPr lvl="1"/>
            <a:r>
              <a:rPr lang="en-US" sz="2400" dirty="0"/>
              <a:t>The decay of technetium-99, which has too many neutrons to be stable, is an example of beta decay. </a:t>
            </a:r>
            <a:endParaRPr lang="tr-TR" sz="2400" dirty="0"/>
          </a:p>
          <a:p>
            <a:pPr lvl="1"/>
            <a:r>
              <a:rPr lang="en-US" sz="2400" dirty="0"/>
              <a:t>A neutron in the nucleus converts to a proton and a beta particle. </a:t>
            </a:r>
            <a:endParaRPr lang="tr-TR" sz="2400" dirty="0"/>
          </a:p>
          <a:p>
            <a:pPr lvl="1"/>
            <a:r>
              <a:rPr lang="en-US" sz="2400" dirty="0"/>
              <a:t>The nucleus ejects the beta particle and some gamma radiation. </a:t>
            </a:r>
            <a:endParaRPr lang="tr-TR" sz="2400" dirty="0"/>
          </a:p>
          <a:p>
            <a:pPr lvl="1"/>
            <a:r>
              <a:rPr lang="en-US" sz="2400" dirty="0"/>
              <a:t>The new atom retains the same mass number, but the number of protons increases to 44. </a:t>
            </a:r>
            <a:endParaRPr lang="tr-TR" sz="2400" dirty="0"/>
          </a:p>
          <a:p>
            <a:pPr lvl="1"/>
            <a:r>
              <a:rPr lang="en-US" sz="2400" dirty="0"/>
              <a:t>The atom is now a ruthenium atom.</a:t>
            </a:r>
          </a:p>
          <a:p>
            <a:endParaRPr lang="tr-TR" dirty="0"/>
          </a:p>
        </p:txBody>
      </p:sp>
      <p:pic>
        <p:nvPicPr>
          <p:cNvPr id="4" name="Resim 3"/>
          <p:cNvPicPr>
            <a:picLocks noChangeAspect="1"/>
          </p:cNvPicPr>
          <p:nvPr/>
        </p:nvPicPr>
        <p:blipFill>
          <a:blip r:embed="rId2"/>
          <a:stretch>
            <a:fillRect/>
          </a:stretch>
        </p:blipFill>
        <p:spPr>
          <a:xfrm>
            <a:off x="6367659" y="2564904"/>
            <a:ext cx="5325201" cy="2873019"/>
          </a:xfrm>
          <a:prstGeom prst="rect">
            <a:avLst/>
          </a:prstGeom>
        </p:spPr>
      </p:pic>
    </p:spTree>
    <p:extLst>
      <p:ext uri="{BB962C8B-B14F-4D97-AF65-F5344CB8AC3E}">
        <p14:creationId xmlns:p14="http://schemas.microsoft.com/office/powerpoint/2010/main" val="2796390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US" sz="3000" b="1" dirty="0"/>
              <a:t>What are the health effects of exposure to beta particles?</a:t>
            </a:r>
            <a:endParaRPr lang="tr-TR" sz="3000" b="1" dirty="0"/>
          </a:p>
        </p:txBody>
      </p:sp>
      <p:sp>
        <p:nvSpPr>
          <p:cNvPr id="3" name="İçerik Yer Tutucusu 2"/>
          <p:cNvSpPr>
            <a:spLocks noGrp="1"/>
          </p:cNvSpPr>
          <p:nvPr>
            <p:ph idx="1"/>
          </p:nvPr>
        </p:nvSpPr>
        <p:spPr/>
        <p:txBody>
          <a:bodyPr>
            <a:normAutofit/>
          </a:bodyPr>
          <a:lstStyle/>
          <a:p>
            <a:pPr lvl="1"/>
            <a:r>
              <a:rPr lang="en-US" sz="2400" dirty="0"/>
              <a:t>Beta-particles, being less </a:t>
            </a:r>
            <a:r>
              <a:rPr lang="en-US" sz="2400" dirty="0" err="1"/>
              <a:t>ionising</a:t>
            </a:r>
            <a:r>
              <a:rPr lang="en-US" sz="2400" dirty="0"/>
              <a:t> than alpha-particles, can travel through many </a:t>
            </a:r>
            <a:r>
              <a:rPr lang="en-US" sz="2400" dirty="0" err="1"/>
              <a:t>centimetres</a:t>
            </a:r>
            <a:r>
              <a:rPr lang="en-US" sz="2400" dirty="0"/>
              <a:t> or even </a:t>
            </a:r>
            <a:r>
              <a:rPr lang="en-US" sz="2400" dirty="0" err="1"/>
              <a:t>metres</a:t>
            </a:r>
            <a:r>
              <a:rPr lang="en-US" sz="2400" dirty="0"/>
              <a:t> or air and through </a:t>
            </a:r>
            <a:r>
              <a:rPr lang="en-US" sz="2400" dirty="0" err="1"/>
              <a:t>millimetres</a:t>
            </a:r>
            <a:r>
              <a:rPr lang="en-US" sz="2400" dirty="0"/>
              <a:t> of skin or tissue. </a:t>
            </a:r>
            <a:endParaRPr lang="tr-TR" sz="2400" dirty="0"/>
          </a:p>
          <a:p>
            <a:pPr lvl="1"/>
            <a:r>
              <a:rPr lang="en-US" sz="2400" dirty="0"/>
              <a:t>Sufficient intensity of beta-radiation can cause burns, rather like severe sunburn. </a:t>
            </a:r>
            <a:endParaRPr lang="tr-TR" sz="2400" dirty="0"/>
          </a:p>
          <a:p>
            <a:pPr lvl="1"/>
            <a:r>
              <a:rPr lang="en-US" sz="2400" dirty="0"/>
              <a:t>If beta-emitting radionuclides are inhaled or ingested, they can also do damage to internal cells and organs.</a:t>
            </a:r>
            <a:endParaRPr lang="tr-TR" sz="2400" dirty="0"/>
          </a:p>
          <a:p>
            <a:endParaRPr lang="tr-TR" dirty="0"/>
          </a:p>
        </p:txBody>
      </p:sp>
    </p:spTree>
    <p:extLst>
      <p:ext uri="{BB962C8B-B14F-4D97-AF65-F5344CB8AC3E}">
        <p14:creationId xmlns:p14="http://schemas.microsoft.com/office/powerpoint/2010/main" val="3904823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lvl="1"/>
            <a:r>
              <a:rPr lang="en-US" dirty="0"/>
              <a:t>What are some common sources of beta particles?</a:t>
            </a:r>
            <a:endParaRPr lang="tr-TR" dirty="0"/>
          </a:p>
        </p:txBody>
      </p:sp>
      <p:sp>
        <p:nvSpPr>
          <p:cNvPr id="3" name="İçerik Yer Tutucusu 2"/>
          <p:cNvSpPr>
            <a:spLocks noGrp="1"/>
          </p:cNvSpPr>
          <p:nvPr>
            <p:ph idx="1"/>
          </p:nvPr>
        </p:nvSpPr>
        <p:spPr/>
        <p:txBody>
          <a:bodyPr>
            <a:normAutofit/>
          </a:bodyPr>
          <a:lstStyle/>
          <a:p>
            <a:pPr lvl="1"/>
            <a:r>
              <a:rPr lang="en-US" sz="2400" dirty="0"/>
              <a:t>Many beta emitters occur naturally in the radioisotopes found in the natural radioactive decay chains of uranium, thorium and actinium. </a:t>
            </a:r>
            <a:endParaRPr lang="tr-TR" sz="2400" dirty="0"/>
          </a:p>
          <a:p>
            <a:pPr lvl="1"/>
            <a:r>
              <a:rPr lang="en-US" sz="2400" dirty="0"/>
              <a:t>Examples include lead-210, bismuth-214 and thallium-206.</a:t>
            </a:r>
            <a:endParaRPr lang="tr-TR" sz="2400" dirty="0"/>
          </a:p>
          <a:p>
            <a:pPr lvl="1"/>
            <a:r>
              <a:rPr lang="en-US" sz="2400" dirty="0"/>
              <a:t>Beta emitters are also commonly found in the radioactive products of </a:t>
            </a:r>
            <a:r>
              <a:rPr lang="en-US" sz="2400" dirty="0">
                <a:hlinkClick r:id="rId2"/>
              </a:rPr>
              <a:t>nuclear fission</a:t>
            </a:r>
            <a:r>
              <a:rPr lang="en-US" sz="2400" dirty="0"/>
              <a:t>. </a:t>
            </a:r>
            <a:endParaRPr lang="tr-TR" sz="2400" dirty="0"/>
          </a:p>
          <a:p>
            <a:pPr lvl="1"/>
            <a:r>
              <a:rPr lang="en-US" sz="2400" dirty="0"/>
              <a:t>Examples include strontium-90, caesium-137 and tritium.</a:t>
            </a:r>
          </a:p>
          <a:p>
            <a:endParaRPr lang="tr-TR" dirty="0"/>
          </a:p>
        </p:txBody>
      </p:sp>
    </p:spTree>
    <p:extLst>
      <p:ext uri="{BB962C8B-B14F-4D97-AF65-F5344CB8AC3E}">
        <p14:creationId xmlns:p14="http://schemas.microsoft.com/office/powerpoint/2010/main" val="1460695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US" b="1" dirty="0"/>
              <a:t>What are some uses of beta particles?</a:t>
            </a:r>
          </a:p>
        </p:txBody>
      </p:sp>
      <p:sp>
        <p:nvSpPr>
          <p:cNvPr id="3" name="İçerik Yer Tutucusu 2"/>
          <p:cNvSpPr>
            <a:spLocks noGrp="1"/>
          </p:cNvSpPr>
          <p:nvPr>
            <p:ph idx="1"/>
          </p:nvPr>
        </p:nvSpPr>
        <p:spPr/>
        <p:txBody>
          <a:bodyPr>
            <a:normAutofit/>
          </a:bodyPr>
          <a:lstStyle/>
          <a:p>
            <a:pPr lvl="1"/>
            <a:r>
              <a:rPr lang="en-US" sz="2400" dirty="0"/>
              <a:t>The medium penetrating power of beta particles provides a range of useful applications which include:</a:t>
            </a:r>
            <a:endParaRPr lang="tr-TR" sz="2400" dirty="0"/>
          </a:p>
          <a:p>
            <a:pPr lvl="1"/>
            <a:r>
              <a:rPr lang="en-US" sz="2400" dirty="0"/>
              <a:t>thickness detectors for the quality control of thin materials i.e. paper</a:t>
            </a:r>
            <a:endParaRPr lang="tr-TR" sz="2400" dirty="0"/>
          </a:p>
          <a:p>
            <a:pPr lvl="1"/>
            <a:r>
              <a:rPr lang="en-US" sz="2400" dirty="0"/>
              <a:t>treatment of eye and bone cancers, strontium-90 or strontium-89 are commonly used</a:t>
            </a:r>
            <a:endParaRPr lang="tr-TR" sz="2400" dirty="0"/>
          </a:p>
          <a:p>
            <a:pPr lvl="1"/>
            <a:r>
              <a:rPr lang="en-US" sz="2400" dirty="0"/>
              <a:t>Fluorine-18 is commonly used as a tracer for positron emission tomography (PET).</a:t>
            </a:r>
          </a:p>
          <a:p>
            <a:endParaRPr lang="tr-TR" dirty="0"/>
          </a:p>
        </p:txBody>
      </p:sp>
    </p:spTree>
    <p:extLst>
      <p:ext uri="{BB962C8B-B14F-4D97-AF65-F5344CB8AC3E}">
        <p14:creationId xmlns:p14="http://schemas.microsoft.com/office/powerpoint/2010/main" val="2601134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Beta Decay</a:t>
            </a:r>
            <a:endParaRPr lang="tr-TR" dirty="0"/>
          </a:p>
        </p:txBody>
      </p:sp>
      <p:sp>
        <p:nvSpPr>
          <p:cNvPr id="3" name="İçerik Yer Tutucusu 2"/>
          <p:cNvSpPr>
            <a:spLocks noGrp="1"/>
          </p:cNvSpPr>
          <p:nvPr>
            <p:ph idx="1"/>
          </p:nvPr>
        </p:nvSpPr>
        <p:spPr/>
        <p:txBody>
          <a:bodyPr>
            <a:noAutofit/>
          </a:bodyPr>
          <a:lstStyle/>
          <a:p>
            <a:pPr lvl="1"/>
            <a:r>
              <a:rPr lang="en-US" sz="2400" dirty="0"/>
              <a:t>When a radioactive nucleus undergoes beta decay, the daughter nucleus contains the same number of nucleons as the parent nucleus but the atomic number is changed by 1, which means that the number of protons changes:</a:t>
            </a:r>
            <a:endParaRPr lang="tr-TR" sz="2400" dirty="0"/>
          </a:p>
          <a:p>
            <a:endParaRPr lang="tr-TR" sz="2400" dirty="0"/>
          </a:p>
          <a:p>
            <a:endParaRPr lang="tr-TR" sz="2400" dirty="0"/>
          </a:p>
          <a:p>
            <a:endParaRPr lang="tr-TR" sz="2400" dirty="0"/>
          </a:p>
          <a:p>
            <a:pPr lvl="1"/>
            <a:r>
              <a:rPr lang="en-US" sz="2400" dirty="0"/>
              <a:t>where,</a:t>
            </a:r>
            <a:endParaRPr lang="tr-TR" sz="2400" dirty="0"/>
          </a:p>
          <a:p>
            <a:pPr lvl="2"/>
            <a:r>
              <a:rPr lang="en-US" sz="1800" dirty="0"/>
              <a:t>e</a:t>
            </a:r>
            <a:r>
              <a:rPr lang="tr-TR" sz="1800" dirty="0"/>
              <a:t>-</a:t>
            </a:r>
            <a:r>
              <a:rPr lang="en-US" sz="1800" dirty="0"/>
              <a:t> designates an electron and </a:t>
            </a:r>
            <a:endParaRPr lang="tr-TR" sz="1800" dirty="0"/>
          </a:p>
          <a:p>
            <a:pPr lvl="2"/>
            <a:r>
              <a:rPr lang="tr-TR" sz="1800" dirty="0"/>
              <a:t>e+</a:t>
            </a:r>
            <a:r>
              <a:rPr lang="en-US" sz="1800" dirty="0"/>
              <a:t> designates a positron, with beta particle being the general term referring to either. </a:t>
            </a:r>
            <a:endParaRPr lang="tr-TR" sz="1800" dirty="0"/>
          </a:p>
          <a:p>
            <a:pPr lvl="1"/>
            <a:r>
              <a:rPr lang="en-US" sz="2400" dirty="0"/>
              <a:t>Beta decay is not described completely by these expressions. </a:t>
            </a:r>
            <a:endParaRPr lang="tr-TR" sz="2400" dirty="0"/>
          </a:p>
        </p:txBody>
      </p:sp>
      <p:pic>
        <p:nvPicPr>
          <p:cNvPr id="4" name="Resim 3"/>
          <p:cNvPicPr>
            <a:picLocks noChangeAspect="1"/>
          </p:cNvPicPr>
          <p:nvPr/>
        </p:nvPicPr>
        <p:blipFill>
          <a:blip r:embed="rId2"/>
          <a:stretch>
            <a:fillRect/>
          </a:stretch>
        </p:blipFill>
        <p:spPr>
          <a:xfrm>
            <a:off x="3646140" y="3356992"/>
            <a:ext cx="4045802" cy="761231"/>
          </a:xfrm>
          <a:prstGeom prst="rect">
            <a:avLst/>
          </a:prstGeom>
        </p:spPr>
      </p:pic>
    </p:spTree>
    <p:extLst>
      <p:ext uri="{BB962C8B-B14F-4D97-AF65-F5344CB8AC3E}">
        <p14:creationId xmlns:p14="http://schemas.microsoft.com/office/powerpoint/2010/main" val="1906430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What are gamma rays?</a:t>
            </a:r>
            <a:endParaRPr lang="tr-TR" b="1" dirty="0"/>
          </a:p>
        </p:txBody>
      </p:sp>
      <p:sp>
        <p:nvSpPr>
          <p:cNvPr id="3" name="İçerik Yer Tutucusu 2"/>
          <p:cNvSpPr>
            <a:spLocks noGrp="1"/>
          </p:cNvSpPr>
          <p:nvPr>
            <p:ph idx="1"/>
          </p:nvPr>
        </p:nvSpPr>
        <p:spPr>
          <a:xfrm>
            <a:off x="1096994" y="1845734"/>
            <a:ext cx="7229665" cy="4023360"/>
          </a:xfrm>
        </p:spPr>
        <p:txBody>
          <a:bodyPr/>
          <a:lstStyle/>
          <a:p>
            <a:pPr lvl="1"/>
            <a:r>
              <a:rPr lang="en-US" sz="2400" dirty="0"/>
              <a:t>A gamma ray (g) is a packet of </a:t>
            </a:r>
            <a:r>
              <a:rPr lang="en-US" sz="2400" dirty="0">
                <a:hlinkClick r:id="rId2"/>
              </a:rPr>
              <a:t>electromagnetic</a:t>
            </a:r>
            <a:r>
              <a:rPr lang="en-US" sz="2400" dirty="0"/>
              <a:t> energy (</a:t>
            </a:r>
            <a:r>
              <a:rPr lang="en-US" sz="2400" dirty="0">
                <a:hlinkClick r:id="rId2"/>
              </a:rPr>
              <a:t>photon</a:t>
            </a:r>
            <a:r>
              <a:rPr lang="en-US" sz="2400" dirty="0"/>
              <a:t>) emitted by the nucleus of some </a:t>
            </a:r>
            <a:r>
              <a:rPr lang="en-US" sz="2400" dirty="0">
                <a:hlinkClick r:id="rId2"/>
              </a:rPr>
              <a:t>radionuclides</a:t>
            </a:r>
            <a:r>
              <a:rPr lang="en-US" sz="2400" dirty="0"/>
              <a:t> following </a:t>
            </a:r>
            <a:r>
              <a:rPr lang="en-US" sz="2400" dirty="0">
                <a:hlinkClick r:id="rId2"/>
              </a:rPr>
              <a:t>radioactive</a:t>
            </a:r>
            <a:r>
              <a:rPr lang="en-US" sz="2400" dirty="0"/>
              <a:t> </a:t>
            </a:r>
            <a:r>
              <a:rPr lang="en-US" sz="2400" dirty="0">
                <a:hlinkClick r:id="rId2"/>
              </a:rPr>
              <a:t>decay</a:t>
            </a:r>
            <a:r>
              <a:rPr lang="en-US" sz="2400" dirty="0"/>
              <a:t>. </a:t>
            </a:r>
            <a:endParaRPr lang="tr-TR" sz="2400" dirty="0"/>
          </a:p>
          <a:p>
            <a:pPr lvl="1"/>
            <a:r>
              <a:rPr lang="en-US" sz="2400" dirty="0"/>
              <a:t>Gamma photons are the most energetic photons in the </a:t>
            </a:r>
            <a:r>
              <a:rPr lang="en-US" sz="2400" dirty="0">
                <a:hlinkClick r:id="rId2"/>
              </a:rPr>
              <a:t>electromagnetic spectrum</a:t>
            </a:r>
            <a:r>
              <a:rPr lang="en-US" sz="2400" dirty="0"/>
              <a:t>.</a:t>
            </a:r>
          </a:p>
          <a:p>
            <a:endParaRPr lang="tr-TR" dirty="0"/>
          </a:p>
        </p:txBody>
      </p:sp>
    </p:spTree>
    <p:extLst>
      <p:ext uri="{BB962C8B-B14F-4D97-AF65-F5344CB8AC3E}">
        <p14:creationId xmlns:p14="http://schemas.microsoft.com/office/powerpoint/2010/main" val="3043443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What are the properties of gamma rays?</a:t>
            </a:r>
            <a:endParaRPr lang="tr-TR" dirty="0"/>
          </a:p>
        </p:txBody>
      </p:sp>
      <p:sp>
        <p:nvSpPr>
          <p:cNvPr id="3" name="İçerik Yer Tutucusu 2"/>
          <p:cNvSpPr>
            <a:spLocks noGrp="1"/>
          </p:cNvSpPr>
          <p:nvPr>
            <p:ph idx="1"/>
          </p:nvPr>
        </p:nvSpPr>
        <p:spPr/>
        <p:txBody>
          <a:bodyPr>
            <a:normAutofit lnSpcReduction="10000"/>
          </a:bodyPr>
          <a:lstStyle/>
          <a:p>
            <a:pPr lvl="1"/>
            <a:r>
              <a:rPr lang="en-US" sz="2400" dirty="0"/>
              <a:t>Gamma rays are a form of </a:t>
            </a:r>
            <a:r>
              <a:rPr lang="en-US" sz="2400" dirty="0">
                <a:hlinkClick r:id="rId2" tooltip="electromagnetic radiation"/>
              </a:rPr>
              <a:t>electromagnetic radiation (EMR)</a:t>
            </a:r>
            <a:r>
              <a:rPr lang="en-US" sz="2400" dirty="0"/>
              <a:t>. </a:t>
            </a:r>
            <a:endParaRPr lang="tr-TR" sz="2400" dirty="0"/>
          </a:p>
          <a:p>
            <a:pPr lvl="1"/>
            <a:r>
              <a:rPr lang="en-US" sz="2400" dirty="0"/>
              <a:t>They are the similar to X-rays, distinguished only by the fact that they are emitted from an excited nucleus. </a:t>
            </a:r>
            <a:endParaRPr lang="tr-TR" sz="2400" dirty="0"/>
          </a:p>
          <a:p>
            <a:pPr lvl="1"/>
            <a:r>
              <a:rPr lang="en-US" sz="2400" dirty="0"/>
              <a:t>Electromagnetic radiation can be described in terms of a stream of photons, which are massless particles each travelling in a wave-like pattern and moving at the speed of light.</a:t>
            </a:r>
            <a:endParaRPr lang="tr-TR" sz="2400" dirty="0"/>
          </a:p>
          <a:p>
            <a:pPr lvl="1"/>
            <a:r>
              <a:rPr lang="en-US" sz="2400" dirty="0"/>
              <a:t> Each photon contains a certain amount (or bundle) of energy, and all electromagnetic radiation consists of these photons. </a:t>
            </a:r>
            <a:endParaRPr lang="tr-TR" sz="2400" dirty="0"/>
          </a:p>
          <a:p>
            <a:pPr lvl="1"/>
            <a:r>
              <a:rPr lang="en-US" sz="2400" dirty="0"/>
              <a:t>Gamma-ray photons have the highest energy in the EMR spectrum and their waves have the shortest wavelength.</a:t>
            </a:r>
          </a:p>
          <a:p>
            <a:r>
              <a:rPr lang="en-US" dirty="0"/>
              <a:t>.</a:t>
            </a:r>
          </a:p>
          <a:p>
            <a:endParaRPr lang="tr-TR" dirty="0"/>
          </a:p>
        </p:txBody>
      </p:sp>
    </p:spTree>
    <p:extLst>
      <p:ext uri="{BB962C8B-B14F-4D97-AF65-F5344CB8AC3E}">
        <p14:creationId xmlns:p14="http://schemas.microsoft.com/office/powerpoint/2010/main" val="13218770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What are the properties of gamma rays?</a:t>
            </a:r>
            <a:endParaRPr lang="tr-TR" dirty="0"/>
          </a:p>
        </p:txBody>
      </p:sp>
      <p:sp>
        <p:nvSpPr>
          <p:cNvPr id="3" name="İçerik Yer Tutucusu 2"/>
          <p:cNvSpPr>
            <a:spLocks noGrp="1"/>
          </p:cNvSpPr>
          <p:nvPr>
            <p:ph idx="1"/>
          </p:nvPr>
        </p:nvSpPr>
        <p:spPr>
          <a:xfrm>
            <a:off x="1096995" y="1845734"/>
            <a:ext cx="5573482" cy="4023360"/>
          </a:xfrm>
        </p:spPr>
        <p:txBody>
          <a:bodyPr>
            <a:normAutofit/>
          </a:bodyPr>
          <a:lstStyle/>
          <a:p>
            <a:pPr lvl="1"/>
            <a:r>
              <a:rPr lang="en-US" sz="2400" dirty="0"/>
              <a:t>Scientists measure the energy of photons in electron volts (eV). </a:t>
            </a:r>
            <a:endParaRPr lang="tr-TR" sz="2400" dirty="0"/>
          </a:p>
          <a:p>
            <a:pPr lvl="1"/>
            <a:r>
              <a:rPr lang="en-US" sz="2400" dirty="0"/>
              <a:t>X-ray photons have energies in the range 100 eV to 100,000 eV (or 100 </a:t>
            </a:r>
            <a:r>
              <a:rPr lang="en-US" sz="2400" dirty="0" err="1"/>
              <a:t>keV</a:t>
            </a:r>
            <a:r>
              <a:rPr lang="en-US" sz="2400" dirty="0"/>
              <a:t>). </a:t>
            </a:r>
            <a:endParaRPr lang="tr-TR" sz="2400" dirty="0"/>
          </a:p>
          <a:p>
            <a:pPr lvl="1"/>
            <a:r>
              <a:rPr lang="en-US" sz="2400" dirty="0"/>
              <a:t>Gamma-ray photons generally have energies greater than 100 </a:t>
            </a:r>
            <a:r>
              <a:rPr lang="en-US" sz="2400" dirty="0" err="1"/>
              <a:t>keV</a:t>
            </a:r>
            <a:r>
              <a:rPr lang="en-US" sz="2400" dirty="0"/>
              <a:t>. </a:t>
            </a:r>
            <a:endParaRPr lang="tr-TR" sz="2400" dirty="0"/>
          </a:p>
          <a:p>
            <a:endParaRPr lang="tr-TR" dirty="0"/>
          </a:p>
        </p:txBody>
      </p:sp>
    </p:spTree>
    <p:extLst>
      <p:ext uri="{BB962C8B-B14F-4D97-AF65-F5344CB8AC3E}">
        <p14:creationId xmlns:p14="http://schemas.microsoft.com/office/powerpoint/2010/main" val="3853125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What are the properties of gamma rays?</a:t>
            </a:r>
            <a:endParaRPr lang="tr-TR" dirty="0"/>
          </a:p>
        </p:txBody>
      </p:sp>
      <p:sp>
        <p:nvSpPr>
          <p:cNvPr id="3" name="İçerik Yer Tutucusu 2"/>
          <p:cNvSpPr>
            <a:spLocks noGrp="1"/>
          </p:cNvSpPr>
          <p:nvPr>
            <p:ph idx="1"/>
          </p:nvPr>
        </p:nvSpPr>
        <p:spPr>
          <a:xfrm>
            <a:off x="1096994" y="1845734"/>
            <a:ext cx="6293561" cy="4023360"/>
          </a:xfrm>
        </p:spPr>
        <p:txBody>
          <a:bodyPr>
            <a:normAutofit/>
          </a:bodyPr>
          <a:lstStyle/>
          <a:p>
            <a:pPr lvl="1"/>
            <a:r>
              <a:rPr lang="en-US" sz="2400" dirty="0"/>
              <a:t>For comparison, ultraviolet radiation has energy that falls in the range from a few electron volts to about 100 eV and does not have enough energy to be classified as </a:t>
            </a:r>
            <a:r>
              <a:rPr lang="en-US" sz="2400" dirty="0" err="1"/>
              <a:t>ionising</a:t>
            </a:r>
            <a:r>
              <a:rPr lang="en-US" sz="2400" dirty="0"/>
              <a:t> radiation. </a:t>
            </a:r>
            <a:endParaRPr lang="tr-TR" sz="2400" dirty="0"/>
          </a:p>
          <a:p>
            <a:pPr lvl="1"/>
            <a:r>
              <a:rPr lang="en-US" sz="2400" dirty="0"/>
              <a:t>The high energy of gamma rays enables them to pass through many kinds of materials, including human tissue. </a:t>
            </a:r>
            <a:endParaRPr lang="tr-TR" sz="2400" dirty="0"/>
          </a:p>
          <a:p>
            <a:pPr lvl="1"/>
            <a:r>
              <a:rPr lang="en-US" sz="2400" dirty="0"/>
              <a:t>Very dense materials, such as lead, are commonly used as shielding to slow or stop gamma rays.</a:t>
            </a:r>
          </a:p>
          <a:p>
            <a:endParaRPr lang="tr-TR" dirty="0"/>
          </a:p>
        </p:txBody>
      </p:sp>
    </p:spTree>
    <p:extLst>
      <p:ext uri="{BB962C8B-B14F-4D97-AF65-F5344CB8AC3E}">
        <p14:creationId xmlns:p14="http://schemas.microsoft.com/office/powerpoint/2010/main" val="3885920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1341884" y="764704"/>
            <a:ext cx="9158605" cy="4470424"/>
          </a:xfrm>
          <a:prstGeom prst="rect">
            <a:avLst/>
          </a:prstGeom>
        </p:spPr>
      </p:pic>
    </p:spTree>
    <p:extLst>
      <p:ext uri="{BB962C8B-B14F-4D97-AF65-F5344CB8AC3E}">
        <p14:creationId xmlns:p14="http://schemas.microsoft.com/office/powerpoint/2010/main" val="41562790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US" sz="3500" b="1" dirty="0"/>
              <a:t>What is the difference between gamma rays and X-rays?</a:t>
            </a:r>
            <a:endParaRPr lang="tr-TR" sz="3500" b="1" dirty="0"/>
          </a:p>
        </p:txBody>
      </p:sp>
      <p:sp>
        <p:nvSpPr>
          <p:cNvPr id="3" name="İçerik Yer Tutucusu 2"/>
          <p:cNvSpPr>
            <a:spLocks noGrp="1"/>
          </p:cNvSpPr>
          <p:nvPr>
            <p:ph idx="1"/>
          </p:nvPr>
        </p:nvSpPr>
        <p:spPr>
          <a:xfrm>
            <a:off x="1096995" y="1845734"/>
            <a:ext cx="7013642" cy="4023360"/>
          </a:xfrm>
        </p:spPr>
        <p:txBody>
          <a:bodyPr>
            <a:normAutofit/>
          </a:bodyPr>
          <a:lstStyle/>
          <a:p>
            <a:pPr lvl="1"/>
            <a:r>
              <a:rPr lang="en-US" sz="2400" dirty="0"/>
              <a:t>The key difference between gamma rays and X-rays is how they are produced. </a:t>
            </a:r>
            <a:endParaRPr lang="tr-TR" sz="2400" dirty="0"/>
          </a:p>
          <a:p>
            <a:pPr lvl="1"/>
            <a:r>
              <a:rPr lang="en-US" sz="2400" dirty="0"/>
              <a:t>Gamma rays originate from the settling process of an excited nucleus of a radionuclide after it undergoes radioactive decay </a:t>
            </a:r>
            <a:endParaRPr lang="tr-TR" sz="2400" dirty="0"/>
          </a:p>
          <a:p>
            <a:pPr lvl="2"/>
            <a:r>
              <a:rPr lang="en-US" sz="2001" dirty="0"/>
              <a:t>whereas X-rays are produced when electrons strike a target or when electrons rearrange within an atom. </a:t>
            </a:r>
            <a:endParaRPr lang="tr-TR" sz="2001" dirty="0"/>
          </a:p>
          <a:p>
            <a:pPr lvl="1"/>
            <a:r>
              <a:rPr lang="en-US" sz="2400" dirty="0">
                <a:hlinkClick r:id="rId2"/>
              </a:rPr>
              <a:t>Cosmic rays</a:t>
            </a:r>
            <a:r>
              <a:rPr lang="en-US" sz="2400" dirty="0"/>
              <a:t> also include high-energy photons and these are also called gamma-rays whether or not they originated from nuclear decay or reaction.</a:t>
            </a:r>
            <a:r>
              <a:rPr lang="tr-TR" sz="2400" dirty="0"/>
              <a:t> </a:t>
            </a:r>
          </a:p>
        </p:txBody>
      </p:sp>
    </p:spTree>
    <p:extLst>
      <p:ext uri="{BB962C8B-B14F-4D97-AF65-F5344CB8AC3E}">
        <p14:creationId xmlns:p14="http://schemas.microsoft.com/office/powerpoint/2010/main" val="19427162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US" sz="3000" b="1" dirty="0"/>
              <a:t>What are the health effects of exposure to gamma radiation?</a:t>
            </a:r>
            <a:endParaRPr lang="tr-TR" sz="3000" b="1" dirty="0"/>
          </a:p>
        </p:txBody>
      </p:sp>
      <p:sp>
        <p:nvSpPr>
          <p:cNvPr id="3" name="İçerik Yer Tutucusu 2"/>
          <p:cNvSpPr>
            <a:spLocks noGrp="1"/>
          </p:cNvSpPr>
          <p:nvPr>
            <p:ph idx="1"/>
          </p:nvPr>
        </p:nvSpPr>
        <p:spPr>
          <a:xfrm>
            <a:off x="1096995" y="1845734"/>
            <a:ext cx="6365570" cy="4023360"/>
          </a:xfrm>
        </p:spPr>
        <p:txBody>
          <a:bodyPr>
            <a:normAutofit/>
          </a:bodyPr>
          <a:lstStyle/>
          <a:p>
            <a:pPr lvl="1"/>
            <a:r>
              <a:rPr lang="en-US" sz="2400" dirty="0"/>
              <a:t>Gamma radiation is highly penetrating and interacts with matter through </a:t>
            </a:r>
            <a:r>
              <a:rPr lang="en-US" sz="2400" dirty="0" err="1"/>
              <a:t>ionisation</a:t>
            </a:r>
            <a:r>
              <a:rPr lang="en-US" sz="2400" dirty="0"/>
              <a:t> via three processes; </a:t>
            </a:r>
            <a:r>
              <a:rPr lang="en-US" sz="2400" dirty="0">
                <a:solidFill>
                  <a:srgbClr val="FF0000"/>
                </a:solidFill>
              </a:rPr>
              <a:t>photoelectric effect, Compton scattering or pair production. </a:t>
            </a:r>
            <a:endParaRPr lang="tr-TR" sz="2400" dirty="0">
              <a:solidFill>
                <a:srgbClr val="FF0000"/>
              </a:solidFill>
            </a:endParaRPr>
          </a:p>
          <a:p>
            <a:pPr lvl="1"/>
            <a:r>
              <a:rPr lang="en-US" sz="2400" dirty="0"/>
              <a:t>Due to their high penetration power, the impact of gamma radiation can occur throughout a body, they are however less </a:t>
            </a:r>
            <a:r>
              <a:rPr lang="en-US" sz="2400" dirty="0" err="1"/>
              <a:t>ionising</a:t>
            </a:r>
            <a:r>
              <a:rPr lang="en-US" sz="2400" dirty="0"/>
              <a:t> than alpha particles. </a:t>
            </a:r>
            <a:endParaRPr lang="tr-TR" sz="2400" dirty="0"/>
          </a:p>
          <a:p>
            <a:pPr lvl="1"/>
            <a:r>
              <a:rPr lang="en-US" sz="2400" dirty="0"/>
              <a:t>Gamma radiation is considered an external hazard with regards to radiation protection.</a:t>
            </a:r>
            <a:r>
              <a:rPr lang="tr-TR" sz="2400" dirty="0"/>
              <a:t> </a:t>
            </a:r>
          </a:p>
          <a:p>
            <a:pPr marL="201108" lvl="1" indent="0">
              <a:buNone/>
            </a:pPr>
            <a:r>
              <a:rPr lang="en-US" dirty="0"/>
              <a:t> </a:t>
            </a:r>
            <a:endParaRPr lang="tr-TR" dirty="0"/>
          </a:p>
        </p:txBody>
      </p:sp>
    </p:spTree>
    <p:extLst>
      <p:ext uri="{BB962C8B-B14F-4D97-AF65-F5344CB8AC3E}">
        <p14:creationId xmlns:p14="http://schemas.microsoft.com/office/powerpoint/2010/main" val="6732304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US" sz="3000" b="1" dirty="0"/>
              <a:t>What are the health effects of exposure to gamma radiation?</a:t>
            </a:r>
            <a:endParaRPr lang="tr-TR" sz="3000" b="1" dirty="0"/>
          </a:p>
        </p:txBody>
      </p:sp>
      <p:sp>
        <p:nvSpPr>
          <p:cNvPr id="3" name="İçerik Yer Tutucusu 2"/>
          <p:cNvSpPr>
            <a:spLocks noGrp="1"/>
          </p:cNvSpPr>
          <p:nvPr>
            <p:ph idx="1"/>
          </p:nvPr>
        </p:nvSpPr>
        <p:spPr>
          <a:xfrm>
            <a:off x="1096994" y="1845734"/>
            <a:ext cx="7013641" cy="4023360"/>
          </a:xfrm>
        </p:spPr>
        <p:txBody>
          <a:bodyPr>
            <a:normAutofit/>
          </a:bodyPr>
          <a:lstStyle/>
          <a:p>
            <a:pPr lvl="1"/>
            <a:r>
              <a:rPr lang="en-US" sz="2400" dirty="0"/>
              <a:t>Similar to all exposure to </a:t>
            </a:r>
            <a:r>
              <a:rPr lang="en-US" sz="2400" dirty="0" err="1"/>
              <a:t>ionising</a:t>
            </a:r>
            <a:r>
              <a:rPr lang="en-US" sz="2400" dirty="0"/>
              <a:t> radiation, high exposures can cause direct acute effects through immediate damage to cells. </a:t>
            </a:r>
            <a:endParaRPr lang="tr-TR" sz="2400" dirty="0"/>
          </a:p>
          <a:p>
            <a:pPr lvl="1"/>
            <a:endParaRPr lang="tr-TR" sz="2400" dirty="0"/>
          </a:p>
          <a:p>
            <a:pPr lvl="1"/>
            <a:r>
              <a:rPr lang="en-US" sz="2400" dirty="0"/>
              <a:t>Low levels of exposure carry a stochastic health risk where the probability of cancer induction rises with increased exposure. </a:t>
            </a:r>
            <a:endParaRPr lang="tr-TR" sz="2400" dirty="0"/>
          </a:p>
        </p:txBody>
      </p:sp>
    </p:spTree>
    <p:extLst>
      <p:ext uri="{BB962C8B-B14F-4D97-AF65-F5344CB8AC3E}">
        <p14:creationId xmlns:p14="http://schemas.microsoft.com/office/powerpoint/2010/main" val="27405378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US" sz="3000" b="1" dirty="0"/>
              <a:t>What are some common sources of gamma radiation?</a:t>
            </a:r>
          </a:p>
        </p:txBody>
      </p:sp>
      <p:sp>
        <p:nvSpPr>
          <p:cNvPr id="3" name="İçerik Yer Tutucusu 2"/>
          <p:cNvSpPr>
            <a:spLocks noGrp="1"/>
          </p:cNvSpPr>
          <p:nvPr>
            <p:ph idx="1"/>
          </p:nvPr>
        </p:nvSpPr>
        <p:spPr>
          <a:xfrm>
            <a:off x="1096995" y="1845734"/>
            <a:ext cx="6653602" cy="4023360"/>
          </a:xfrm>
        </p:spPr>
        <p:txBody>
          <a:bodyPr>
            <a:normAutofit/>
          </a:bodyPr>
          <a:lstStyle/>
          <a:p>
            <a:pPr lvl="1"/>
            <a:r>
              <a:rPr lang="en-US" sz="2400" dirty="0"/>
              <a:t>Gamma radiation is released from many of the radioisotopes found in the natural radiation decay series of uranium, thorium and actinium as well as being emitted by the naturally occurring radioisotopes potassium-40 and carbon-14. </a:t>
            </a:r>
            <a:endParaRPr lang="tr-TR" sz="2400" dirty="0"/>
          </a:p>
          <a:p>
            <a:pPr lvl="1"/>
            <a:r>
              <a:rPr lang="en-US" sz="2400" dirty="0"/>
              <a:t>These are found in all rocks and soil and even in our food and water. </a:t>
            </a:r>
            <a:r>
              <a:rPr lang="tr-TR" sz="2400" dirty="0"/>
              <a:t> </a:t>
            </a:r>
          </a:p>
          <a:p>
            <a:pPr lvl="1"/>
            <a:r>
              <a:rPr lang="en-US" sz="2400" dirty="0"/>
              <a:t>Artificial sources of gamma radiation are produced in fission in nuclear reactors, high energy physics experiments, nuclear explosions and accidents.</a:t>
            </a:r>
            <a:r>
              <a:rPr lang="tr-TR" sz="2400" dirty="0"/>
              <a:t> </a:t>
            </a:r>
          </a:p>
        </p:txBody>
      </p:sp>
    </p:spTree>
    <p:extLst>
      <p:ext uri="{BB962C8B-B14F-4D97-AF65-F5344CB8AC3E}">
        <p14:creationId xmlns:p14="http://schemas.microsoft.com/office/powerpoint/2010/main" val="8562536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US" sz="4000" dirty="0"/>
              <a:t>What are some uses of gamma ray emitters?</a:t>
            </a:r>
          </a:p>
        </p:txBody>
      </p:sp>
      <p:sp>
        <p:nvSpPr>
          <p:cNvPr id="3" name="İçerik Yer Tutucusu 2"/>
          <p:cNvSpPr>
            <a:spLocks noGrp="1"/>
          </p:cNvSpPr>
          <p:nvPr>
            <p:ph idx="1"/>
          </p:nvPr>
        </p:nvSpPr>
        <p:spPr>
          <a:xfrm>
            <a:off x="1096995" y="1845734"/>
            <a:ext cx="6869626" cy="4023360"/>
          </a:xfrm>
        </p:spPr>
        <p:txBody>
          <a:bodyPr>
            <a:normAutofit/>
          </a:bodyPr>
          <a:lstStyle/>
          <a:p>
            <a:pPr lvl="1"/>
            <a:r>
              <a:rPr lang="en-US" sz="2400" dirty="0"/>
              <a:t>Gamma emitting radionuclides are the most widely used radiation sources. </a:t>
            </a:r>
            <a:endParaRPr lang="tr-TR" sz="2400" dirty="0"/>
          </a:p>
          <a:p>
            <a:pPr lvl="1"/>
            <a:r>
              <a:rPr lang="en-US" sz="2400" dirty="0"/>
              <a:t>The penetrating power of gamma rays has many applications. </a:t>
            </a:r>
            <a:endParaRPr lang="tr-TR" sz="2400" dirty="0"/>
          </a:p>
          <a:p>
            <a:pPr lvl="1"/>
            <a:r>
              <a:rPr lang="en-US" sz="2400" dirty="0"/>
              <a:t>However, while gamma rays penetrate many materials, this does not make them radioactive. </a:t>
            </a:r>
            <a:endParaRPr lang="tr-TR" sz="2400" dirty="0"/>
          </a:p>
          <a:p>
            <a:pPr lvl="1"/>
            <a:r>
              <a:rPr lang="en-US" sz="2400" dirty="0"/>
              <a:t>The three radionuclides that are by far the most useful are cobalt-60, caesium-137, technetium-99m and americium-241.</a:t>
            </a:r>
            <a:r>
              <a:rPr lang="tr-TR" sz="2400" dirty="0"/>
              <a:t> </a:t>
            </a:r>
            <a:endParaRPr lang="en-US" sz="2400" dirty="0"/>
          </a:p>
          <a:p>
            <a:endParaRPr lang="tr-TR" dirty="0"/>
          </a:p>
        </p:txBody>
      </p:sp>
    </p:spTree>
    <p:extLst>
      <p:ext uri="{BB962C8B-B14F-4D97-AF65-F5344CB8AC3E}">
        <p14:creationId xmlns:p14="http://schemas.microsoft.com/office/powerpoint/2010/main" val="1344705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Beta Decay</a:t>
            </a:r>
            <a:endParaRPr lang="tr-TR" dirty="0"/>
          </a:p>
        </p:txBody>
      </p:sp>
      <p:sp>
        <p:nvSpPr>
          <p:cNvPr id="3" name="İçerik Yer Tutucusu 2"/>
          <p:cNvSpPr>
            <a:spLocks noGrp="1"/>
          </p:cNvSpPr>
          <p:nvPr>
            <p:ph idx="1"/>
          </p:nvPr>
        </p:nvSpPr>
        <p:spPr/>
        <p:txBody>
          <a:bodyPr>
            <a:normAutofit/>
          </a:bodyPr>
          <a:lstStyle/>
          <a:p>
            <a:pPr lvl="1"/>
            <a:r>
              <a:rPr lang="tr-TR" sz="2400" dirty="0"/>
              <a:t>A</a:t>
            </a:r>
            <a:r>
              <a:rPr lang="en-US" sz="2400" dirty="0"/>
              <a:t>s with alpha decay, the nucleon number and total charge are both conserved in beta decays. </a:t>
            </a:r>
            <a:endParaRPr lang="tr-TR" sz="2400" dirty="0"/>
          </a:p>
          <a:p>
            <a:pPr lvl="1"/>
            <a:r>
              <a:rPr lang="en-US" sz="2400" dirty="0"/>
              <a:t>Because A does not change but Z does, we conclude that in beta decay, either a neutron changes to a proton or a proton changes to a neutron.</a:t>
            </a:r>
            <a:endParaRPr lang="tr-TR" sz="2400" dirty="0"/>
          </a:p>
          <a:p>
            <a:pPr lvl="1"/>
            <a:r>
              <a:rPr lang="en-US" sz="2400" dirty="0"/>
              <a:t> Note that the electron or positron emitted in these decays is not present beforehand in the nucleus; it is created in the process of the decay from the rest energy of the decaying nucleus. </a:t>
            </a:r>
            <a:endParaRPr lang="tr-TR" sz="2400" dirty="0"/>
          </a:p>
          <a:p>
            <a:pPr lvl="1"/>
            <a:r>
              <a:rPr lang="en-US" sz="2400" dirty="0"/>
              <a:t>Two typical beta-decay processes are</a:t>
            </a:r>
            <a:endParaRPr lang="tr-TR" sz="2400" dirty="0"/>
          </a:p>
        </p:txBody>
      </p:sp>
      <p:pic>
        <p:nvPicPr>
          <p:cNvPr id="4" name="Resim 3"/>
          <p:cNvPicPr>
            <a:picLocks noChangeAspect="1"/>
          </p:cNvPicPr>
          <p:nvPr/>
        </p:nvPicPr>
        <p:blipFill>
          <a:blip r:embed="rId2"/>
          <a:stretch>
            <a:fillRect/>
          </a:stretch>
        </p:blipFill>
        <p:spPr>
          <a:xfrm>
            <a:off x="5302324" y="4725144"/>
            <a:ext cx="5279987" cy="1008112"/>
          </a:xfrm>
          <a:prstGeom prst="rect">
            <a:avLst/>
          </a:prstGeom>
        </p:spPr>
      </p:pic>
    </p:spTree>
    <p:extLst>
      <p:ext uri="{BB962C8B-B14F-4D97-AF65-F5344CB8AC3E}">
        <p14:creationId xmlns:p14="http://schemas.microsoft.com/office/powerpoint/2010/main" val="24903993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US" sz="4000" dirty="0"/>
              <a:t>What are some uses of gamma ray emitters?</a:t>
            </a:r>
          </a:p>
        </p:txBody>
      </p:sp>
      <p:sp>
        <p:nvSpPr>
          <p:cNvPr id="3" name="İçerik Yer Tutucusu 2"/>
          <p:cNvSpPr>
            <a:spLocks noGrp="1"/>
          </p:cNvSpPr>
          <p:nvPr>
            <p:ph idx="1"/>
          </p:nvPr>
        </p:nvSpPr>
        <p:spPr>
          <a:xfrm>
            <a:off x="1096994" y="1845734"/>
            <a:ext cx="8165769" cy="4023360"/>
          </a:xfrm>
        </p:spPr>
        <p:txBody>
          <a:bodyPr>
            <a:normAutofit/>
          </a:bodyPr>
          <a:lstStyle/>
          <a:p>
            <a:pPr lvl="1"/>
            <a:r>
              <a:rPr lang="en-US" sz="2400" b="1" dirty="0"/>
              <a:t>Uses of cobalt-60:</a:t>
            </a:r>
            <a:r>
              <a:rPr lang="tr-TR" sz="2400" b="1" dirty="0"/>
              <a:t> </a:t>
            </a:r>
          </a:p>
          <a:p>
            <a:pPr lvl="1"/>
            <a:r>
              <a:rPr lang="en-US" sz="2400" dirty="0" err="1"/>
              <a:t>sterilisation</a:t>
            </a:r>
            <a:r>
              <a:rPr lang="en-US" sz="2400" dirty="0"/>
              <a:t> of medical equipment in hospitals</a:t>
            </a:r>
            <a:r>
              <a:rPr lang="tr-TR" sz="2400" dirty="0"/>
              <a:t> </a:t>
            </a:r>
            <a:r>
              <a:rPr lang="en-US" sz="2400" dirty="0" err="1"/>
              <a:t>pasteurisation</a:t>
            </a:r>
            <a:r>
              <a:rPr lang="en-US" sz="2400" dirty="0"/>
              <a:t>, via irradiation, of certain foodstuffs</a:t>
            </a:r>
            <a:r>
              <a:rPr lang="tr-TR" sz="2400" dirty="0"/>
              <a:t> </a:t>
            </a:r>
            <a:r>
              <a:rPr lang="en-US" sz="2400" dirty="0"/>
              <a:t>levelling or thickness gauges (i.e. food packaging, steel mills)</a:t>
            </a:r>
            <a:r>
              <a:rPr lang="tr-TR" sz="2400" dirty="0"/>
              <a:t> </a:t>
            </a:r>
            <a:r>
              <a:rPr lang="en-US" sz="2400" dirty="0"/>
              <a:t>industrial radiography.</a:t>
            </a:r>
          </a:p>
          <a:p>
            <a:endParaRPr lang="tr-TR" dirty="0"/>
          </a:p>
        </p:txBody>
      </p:sp>
    </p:spTree>
    <p:extLst>
      <p:ext uri="{BB962C8B-B14F-4D97-AF65-F5344CB8AC3E}">
        <p14:creationId xmlns:p14="http://schemas.microsoft.com/office/powerpoint/2010/main" val="20714118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US" sz="3500" b="1" dirty="0"/>
              <a:t>What are some uses of gamma ray emitters?</a:t>
            </a:r>
            <a:endParaRPr lang="tr-TR" sz="3500" b="1" dirty="0"/>
          </a:p>
        </p:txBody>
      </p:sp>
      <p:sp>
        <p:nvSpPr>
          <p:cNvPr id="3" name="İçerik Yer Tutucusu 2"/>
          <p:cNvSpPr>
            <a:spLocks noGrp="1"/>
          </p:cNvSpPr>
          <p:nvPr>
            <p:ph idx="1"/>
          </p:nvPr>
        </p:nvSpPr>
        <p:spPr>
          <a:xfrm>
            <a:off x="1096995" y="1845734"/>
            <a:ext cx="7301674" cy="4023360"/>
          </a:xfrm>
        </p:spPr>
        <p:txBody>
          <a:bodyPr>
            <a:normAutofit/>
          </a:bodyPr>
          <a:lstStyle/>
          <a:p>
            <a:r>
              <a:rPr lang="en-US" sz="2400" b="1" dirty="0"/>
              <a:t>Uses of caesium-137:</a:t>
            </a:r>
            <a:endParaRPr lang="en-US" sz="2400" dirty="0"/>
          </a:p>
          <a:p>
            <a:r>
              <a:rPr lang="en-US" sz="2400" dirty="0"/>
              <a:t>measurement and control of the flow of liquids in industrial processes</a:t>
            </a:r>
            <a:r>
              <a:rPr lang="tr-TR" sz="2400" dirty="0"/>
              <a:t> </a:t>
            </a:r>
            <a:r>
              <a:rPr lang="en-US" sz="2400" dirty="0"/>
              <a:t>investigation of subterranean strata (i.e. oil, coal, gas and other </a:t>
            </a:r>
            <a:r>
              <a:rPr lang="en-US" sz="2400" dirty="0" err="1"/>
              <a:t>mineralisation</a:t>
            </a:r>
            <a:r>
              <a:rPr lang="en-US" sz="2400" dirty="0"/>
              <a:t>)</a:t>
            </a:r>
            <a:r>
              <a:rPr lang="tr-TR" sz="2400" dirty="0"/>
              <a:t> </a:t>
            </a:r>
            <a:r>
              <a:rPr lang="en-US" sz="2400" dirty="0"/>
              <a:t>measurement of soil moisture-density at construction sites</a:t>
            </a:r>
            <a:r>
              <a:rPr lang="tr-TR" sz="2400" dirty="0"/>
              <a:t> </a:t>
            </a:r>
            <a:r>
              <a:rPr lang="en-US" sz="2400" dirty="0"/>
              <a:t>levelling gauges for packaging of food, drugs and other products.</a:t>
            </a:r>
            <a:r>
              <a:rPr lang="tr-TR" sz="2400" dirty="0"/>
              <a:t> </a:t>
            </a:r>
          </a:p>
        </p:txBody>
      </p:sp>
    </p:spTree>
    <p:extLst>
      <p:ext uri="{BB962C8B-B14F-4D97-AF65-F5344CB8AC3E}">
        <p14:creationId xmlns:p14="http://schemas.microsoft.com/office/powerpoint/2010/main" val="5140757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US" sz="3500" b="1" dirty="0"/>
              <a:t>What are some uses of gamma ray emitters?</a:t>
            </a:r>
            <a:endParaRPr lang="tr-TR" sz="3500" b="1" dirty="0"/>
          </a:p>
        </p:txBody>
      </p:sp>
      <p:sp>
        <p:nvSpPr>
          <p:cNvPr id="3" name="İçerik Yer Tutucusu 2"/>
          <p:cNvSpPr>
            <a:spLocks noGrp="1"/>
          </p:cNvSpPr>
          <p:nvPr>
            <p:ph idx="1"/>
          </p:nvPr>
        </p:nvSpPr>
        <p:spPr>
          <a:xfrm>
            <a:off x="1096994" y="1845734"/>
            <a:ext cx="7085650" cy="4023360"/>
          </a:xfrm>
        </p:spPr>
        <p:txBody>
          <a:bodyPr>
            <a:normAutofit/>
          </a:bodyPr>
          <a:lstStyle/>
          <a:p>
            <a:r>
              <a:rPr lang="en-US" sz="2400" b="1" dirty="0"/>
              <a:t>Uses of technetium-99m:</a:t>
            </a:r>
            <a:endParaRPr lang="en-US" sz="2400" dirty="0"/>
          </a:p>
          <a:p>
            <a:pPr lvl="1"/>
            <a:r>
              <a:rPr lang="en-US" sz="2600" dirty="0"/>
              <a:t>Tc-99m is the most widely used radioactive isotope for medical diagnostic studies</a:t>
            </a:r>
            <a:r>
              <a:rPr lang="tr-TR" sz="2600" dirty="0"/>
              <a:t> </a:t>
            </a:r>
            <a:r>
              <a:rPr lang="en-US" sz="2600" dirty="0"/>
              <a:t>different chemical forms are used for brain, bone, liver, spleen and kidney imaging. </a:t>
            </a:r>
            <a:endParaRPr lang="tr-TR" sz="2600" dirty="0"/>
          </a:p>
          <a:p>
            <a:pPr lvl="1"/>
            <a:r>
              <a:rPr lang="en-US" sz="2600" dirty="0"/>
              <a:t>It is also used for blood flow studies.</a:t>
            </a:r>
            <a:r>
              <a:rPr lang="tr-TR" sz="2600" dirty="0"/>
              <a:t> </a:t>
            </a:r>
          </a:p>
        </p:txBody>
      </p:sp>
    </p:spTree>
    <p:extLst>
      <p:ext uri="{BB962C8B-B14F-4D97-AF65-F5344CB8AC3E}">
        <p14:creationId xmlns:p14="http://schemas.microsoft.com/office/powerpoint/2010/main" val="3264208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909836" y="286604"/>
            <a:ext cx="10692994" cy="5437631"/>
          </a:xfrm>
          <a:prstGeom prst="rect">
            <a:avLst/>
          </a:prstGeom>
        </p:spPr>
      </p:pic>
    </p:spTree>
    <p:extLst>
      <p:ext uri="{BB962C8B-B14F-4D97-AF65-F5344CB8AC3E}">
        <p14:creationId xmlns:p14="http://schemas.microsoft.com/office/powerpoint/2010/main" val="27432882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1096994" y="404664"/>
            <a:ext cx="10211391" cy="5671199"/>
          </a:xfrm>
          <a:prstGeom prst="rect">
            <a:avLst/>
          </a:prstGeom>
        </p:spPr>
      </p:pic>
    </p:spTree>
    <p:extLst>
      <p:ext uri="{BB962C8B-B14F-4D97-AF65-F5344CB8AC3E}">
        <p14:creationId xmlns:p14="http://schemas.microsoft.com/office/powerpoint/2010/main" val="30835630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549796" y="404664"/>
            <a:ext cx="10872511" cy="5577661"/>
          </a:xfrm>
          <a:prstGeom prst="rect">
            <a:avLst/>
          </a:prstGeom>
        </p:spPr>
      </p:pic>
    </p:spTree>
    <p:extLst>
      <p:ext uri="{BB962C8B-B14F-4D97-AF65-F5344CB8AC3E}">
        <p14:creationId xmlns:p14="http://schemas.microsoft.com/office/powerpoint/2010/main" val="24167391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2277988" y="99422"/>
            <a:ext cx="7064449" cy="6163266"/>
          </a:xfrm>
          <a:prstGeom prst="rect">
            <a:avLst/>
          </a:prstGeom>
        </p:spPr>
      </p:pic>
    </p:spTree>
    <p:extLst>
      <p:ext uri="{BB962C8B-B14F-4D97-AF65-F5344CB8AC3E}">
        <p14:creationId xmlns:p14="http://schemas.microsoft.com/office/powerpoint/2010/main" val="12300549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dirty="0"/>
          </a:p>
        </p:txBody>
      </p:sp>
      <p:pic>
        <p:nvPicPr>
          <p:cNvPr id="4" name="Resim 3"/>
          <p:cNvPicPr>
            <a:picLocks noChangeAspect="1"/>
          </p:cNvPicPr>
          <p:nvPr/>
        </p:nvPicPr>
        <p:blipFill>
          <a:blip r:embed="rId2"/>
          <a:stretch>
            <a:fillRect/>
          </a:stretch>
        </p:blipFill>
        <p:spPr>
          <a:xfrm>
            <a:off x="3070076" y="134824"/>
            <a:ext cx="5328592" cy="6324198"/>
          </a:xfrm>
          <a:prstGeom prst="rect">
            <a:avLst/>
          </a:prstGeom>
        </p:spPr>
      </p:pic>
    </p:spTree>
    <p:extLst>
      <p:ext uri="{BB962C8B-B14F-4D97-AF65-F5344CB8AC3E}">
        <p14:creationId xmlns:p14="http://schemas.microsoft.com/office/powerpoint/2010/main" val="14649278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2277988" y="280188"/>
            <a:ext cx="7273999" cy="6001550"/>
          </a:xfrm>
          <a:prstGeom prst="rect">
            <a:avLst/>
          </a:prstGeom>
        </p:spPr>
      </p:pic>
    </p:spTree>
    <p:extLst>
      <p:ext uri="{BB962C8B-B14F-4D97-AF65-F5344CB8AC3E}">
        <p14:creationId xmlns:p14="http://schemas.microsoft.com/office/powerpoint/2010/main" val="40512948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4255971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Beta Decay</a:t>
            </a:r>
            <a:endParaRPr lang="tr-TR" dirty="0"/>
          </a:p>
        </p:txBody>
      </p:sp>
      <p:sp>
        <p:nvSpPr>
          <p:cNvPr id="3" name="İçerik Yer Tutucusu 2"/>
          <p:cNvSpPr>
            <a:spLocks noGrp="1"/>
          </p:cNvSpPr>
          <p:nvPr>
            <p:ph idx="1"/>
          </p:nvPr>
        </p:nvSpPr>
        <p:spPr/>
        <p:txBody>
          <a:bodyPr>
            <a:normAutofit/>
          </a:bodyPr>
          <a:lstStyle/>
          <a:p>
            <a:r>
              <a:rPr lang="en-US" sz="2400" dirty="0"/>
              <a:t>The neutrino has the following properties:</a:t>
            </a:r>
            <a:endParaRPr lang="tr-TR" sz="2400" dirty="0"/>
          </a:p>
          <a:p>
            <a:pPr lvl="1"/>
            <a:r>
              <a:rPr lang="en-US" sz="2400" dirty="0"/>
              <a:t>It has zero electric charge.  </a:t>
            </a:r>
            <a:endParaRPr lang="tr-TR" sz="2400" dirty="0"/>
          </a:p>
          <a:p>
            <a:pPr lvl="1"/>
            <a:r>
              <a:rPr lang="en-US" sz="2400" dirty="0"/>
              <a:t>Its mass is either zero (in which case it travels at the speed of light) or very small; much recent persuasive experimental evidence suggests that the neutrino mass is not zero. </a:t>
            </a:r>
            <a:endParaRPr lang="tr-TR" sz="2400" dirty="0"/>
          </a:p>
          <a:p>
            <a:pPr lvl="1"/>
            <a:r>
              <a:rPr lang="en-US" sz="2400" dirty="0"/>
              <a:t>It has a spin of </a:t>
            </a:r>
            <a:r>
              <a:rPr lang="tr-TR" sz="2400" dirty="0"/>
              <a:t>0.5 </a:t>
            </a:r>
            <a:r>
              <a:rPr lang="en-US" sz="2400" dirty="0"/>
              <a:t>, which allows the law of conservation of angular momentum to be satisfied in beta decay. </a:t>
            </a:r>
            <a:endParaRPr lang="tr-TR" sz="2400" dirty="0"/>
          </a:p>
          <a:p>
            <a:pPr lvl="1"/>
            <a:r>
              <a:rPr lang="en-US" sz="2400" dirty="0"/>
              <a:t>It interacts very weakly with matter and is therefore very difficult to detect.</a:t>
            </a:r>
            <a:endParaRPr lang="tr-TR" sz="2400" dirty="0"/>
          </a:p>
        </p:txBody>
      </p:sp>
    </p:spTree>
    <p:extLst>
      <p:ext uri="{BB962C8B-B14F-4D97-AF65-F5344CB8AC3E}">
        <p14:creationId xmlns:p14="http://schemas.microsoft.com/office/powerpoint/2010/main" val="19947543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37260563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29460467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1353933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1485900" y="1052736"/>
            <a:ext cx="9422644" cy="4268688"/>
          </a:xfrm>
          <a:prstGeom prst="rect">
            <a:avLst/>
          </a:prstGeom>
        </p:spPr>
      </p:pic>
    </p:spTree>
    <p:extLst>
      <p:ext uri="{BB962C8B-B14F-4D97-AF65-F5344CB8AC3E}">
        <p14:creationId xmlns:p14="http://schemas.microsoft.com/office/powerpoint/2010/main" val="1304318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549796" y="692696"/>
            <a:ext cx="3888432" cy="5090105"/>
          </a:xfrm>
          <a:prstGeom prst="rect">
            <a:avLst/>
          </a:prstGeom>
        </p:spPr>
      </p:pic>
      <p:pic>
        <p:nvPicPr>
          <p:cNvPr id="5" name="Resim 4"/>
          <p:cNvPicPr>
            <a:picLocks noChangeAspect="1"/>
          </p:cNvPicPr>
          <p:nvPr/>
        </p:nvPicPr>
        <p:blipFill>
          <a:blip r:embed="rId3"/>
          <a:stretch>
            <a:fillRect/>
          </a:stretch>
        </p:blipFill>
        <p:spPr>
          <a:xfrm>
            <a:off x="7750596" y="670303"/>
            <a:ext cx="3666356" cy="5367015"/>
          </a:xfrm>
          <a:prstGeom prst="rect">
            <a:avLst/>
          </a:prstGeom>
        </p:spPr>
      </p:pic>
    </p:spTree>
    <p:extLst>
      <p:ext uri="{BB962C8B-B14F-4D97-AF65-F5344CB8AC3E}">
        <p14:creationId xmlns:p14="http://schemas.microsoft.com/office/powerpoint/2010/main" val="2243075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Gamma Decay</a:t>
            </a:r>
            <a:endParaRPr lang="tr-TR" b="1" dirty="0"/>
          </a:p>
        </p:txBody>
      </p:sp>
      <p:sp>
        <p:nvSpPr>
          <p:cNvPr id="3" name="İçerik Yer Tutucusu 2"/>
          <p:cNvSpPr>
            <a:spLocks noGrp="1"/>
          </p:cNvSpPr>
          <p:nvPr>
            <p:ph idx="1"/>
          </p:nvPr>
        </p:nvSpPr>
        <p:spPr/>
        <p:txBody>
          <a:bodyPr>
            <a:noAutofit/>
          </a:bodyPr>
          <a:lstStyle/>
          <a:p>
            <a:pPr lvl="1"/>
            <a:r>
              <a:rPr lang="en-US" sz="2400" dirty="0"/>
              <a:t>Very often, a nucleus that undergoes radioactive decay is left in an excited energy state. </a:t>
            </a:r>
            <a:endParaRPr lang="tr-TR" sz="2400" dirty="0"/>
          </a:p>
          <a:p>
            <a:pPr lvl="1"/>
            <a:r>
              <a:rPr lang="en-US" sz="2400" dirty="0"/>
              <a:t>The nucleus can then undergo a second decay to a lower-energy state, perhaps to the ground state, by emitting a high-energy photon: </a:t>
            </a:r>
            <a:endParaRPr lang="tr-TR" sz="2400" dirty="0"/>
          </a:p>
          <a:p>
            <a:pPr lvl="1"/>
            <a:endParaRPr lang="tr-TR" sz="2400" dirty="0"/>
          </a:p>
          <a:p>
            <a:pPr lvl="1"/>
            <a:endParaRPr lang="tr-TR" sz="2400" dirty="0"/>
          </a:p>
          <a:p>
            <a:pPr lvl="1"/>
            <a:r>
              <a:rPr lang="en-US" sz="2400" dirty="0"/>
              <a:t>where X* indicates a nucleus in an excited state. </a:t>
            </a:r>
            <a:endParaRPr lang="tr-TR" sz="2400" dirty="0"/>
          </a:p>
          <a:p>
            <a:pPr lvl="1"/>
            <a:r>
              <a:rPr lang="en-US" sz="2400" dirty="0"/>
              <a:t>Photons emitted in such a de-excitation process are called gamma rays. </a:t>
            </a:r>
            <a:endParaRPr lang="tr-TR" sz="2400" dirty="0"/>
          </a:p>
          <a:p>
            <a:pPr lvl="1"/>
            <a:r>
              <a:rPr lang="en-US" sz="2400" dirty="0"/>
              <a:t>Such photons have very high energy (1 MeV to 1 GeV) relative to the energy of visible light (approximately 1 eV).</a:t>
            </a:r>
            <a:endParaRPr lang="tr-TR" sz="2400" dirty="0"/>
          </a:p>
        </p:txBody>
      </p:sp>
      <p:pic>
        <p:nvPicPr>
          <p:cNvPr id="4" name="Resim 3"/>
          <p:cNvPicPr>
            <a:picLocks noChangeAspect="1"/>
          </p:cNvPicPr>
          <p:nvPr/>
        </p:nvPicPr>
        <p:blipFill>
          <a:blip r:embed="rId2"/>
          <a:stretch>
            <a:fillRect/>
          </a:stretch>
        </p:blipFill>
        <p:spPr>
          <a:xfrm>
            <a:off x="4435140" y="3425412"/>
            <a:ext cx="2577015" cy="651659"/>
          </a:xfrm>
          <a:prstGeom prst="rect">
            <a:avLst/>
          </a:prstGeom>
        </p:spPr>
      </p:pic>
    </p:spTree>
    <p:extLst>
      <p:ext uri="{BB962C8B-B14F-4D97-AF65-F5344CB8AC3E}">
        <p14:creationId xmlns:p14="http://schemas.microsoft.com/office/powerpoint/2010/main" val="2833692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Gamma Decay</a:t>
            </a:r>
            <a:endParaRPr lang="tr-TR" dirty="0"/>
          </a:p>
        </p:txBody>
      </p:sp>
      <p:sp>
        <p:nvSpPr>
          <p:cNvPr id="3" name="İçerik Yer Tutucusu 2"/>
          <p:cNvSpPr>
            <a:spLocks noGrp="1"/>
          </p:cNvSpPr>
          <p:nvPr>
            <p:ph idx="1"/>
          </p:nvPr>
        </p:nvSpPr>
        <p:spPr/>
        <p:txBody>
          <a:bodyPr/>
          <a:lstStyle/>
          <a:p>
            <a:pPr lvl="1"/>
            <a:r>
              <a:rPr lang="en-US" sz="2400" dirty="0"/>
              <a:t>A nucleus may reach an excited state as the result of a violent collision with another particle. </a:t>
            </a:r>
            <a:endParaRPr lang="tr-TR" sz="2400" dirty="0"/>
          </a:p>
          <a:p>
            <a:pPr lvl="1"/>
            <a:r>
              <a:rPr lang="en-US" sz="2400" dirty="0"/>
              <a:t>More common, however, is for a nucleus to be in an excited state after it has undergone alpha or beta decay. </a:t>
            </a:r>
            <a:endParaRPr lang="tr-TR" sz="2400" dirty="0"/>
          </a:p>
          <a:p>
            <a:pPr lvl="1"/>
            <a:r>
              <a:rPr lang="en-US" sz="2400" dirty="0"/>
              <a:t>The following sequence of events represents a typical situation in which gamma decay occurs</a:t>
            </a:r>
            <a:r>
              <a:rPr lang="en-US" dirty="0"/>
              <a:t>:</a:t>
            </a:r>
            <a:endParaRPr lang="tr-TR" dirty="0"/>
          </a:p>
        </p:txBody>
      </p:sp>
      <p:pic>
        <p:nvPicPr>
          <p:cNvPr id="4" name="Resim 3"/>
          <p:cNvPicPr>
            <a:picLocks noChangeAspect="1"/>
          </p:cNvPicPr>
          <p:nvPr/>
        </p:nvPicPr>
        <p:blipFill>
          <a:blip r:embed="rId2"/>
          <a:stretch>
            <a:fillRect/>
          </a:stretch>
        </p:blipFill>
        <p:spPr>
          <a:xfrm>
            <a:off x="4366220" y="4293096"/>
            <a:ext cx="3770375" cy="1327398"/>
          </a:xfrm>
          <a:prstGeom prst="rect">
            <a:avLst/>
          </a:prstGeom>
        </p:spPr>
      </p:pic>
    </p:spTree>
    <p:extLst>
      <p:ext uri="{BB962C8B-B14F-4D97-AF65-F5344CB8AC3E}">
        <p14:creationId xmlns:p14="http://schemas.microsoft.com/office/powerpoint/2010/main" val="222354671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is Teması">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eması">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4094</TotalTime>
  <Words>2708</Words>
  <Application>Microsoft Office PowerPoint</Application>
  <PresentationFormat>Custom</PresentationFormat>
  <Paragraphs>180</Paragraphs>
  <Slides>52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Calibri</vt:lpstr>
      <vt:lpstr>Calibri Light</vt:lpstr>
      <vt:lpstr>Euphemia</vt:lpstr>
      <vt:lpstr>Retrospect</vt:lpstr>
      <vt:lpstr>Alpha Decay</vt:lpstr>
      <vt:lpstr>Alpha Decay</vt:lpstr>
      <vt:lpstr>Beta Decay</vt:lpstr>
      <vt:lpstr>Beta Decay</vt:lpstr>
      <vt:lpstr>Beta Decay</vt:lpstr>
      <vt:lpstr>PowerPoint Presentation</vt:lpstr>
      <vt:lpstr>PowerPoint Presentation</vt:lpstr>
      <vt:lpstr>Gamma Decay</vt:lpstr>
      <vt:lpstr>Gamma Decay</vt:lpstr>
      <vt:lpstr>PowerPoint Presentation</vt:lpstr>
      <vt:lpstr>PowerPoint Presentation</vt:lpstr>
      <vt:lpstr>What are alpha particles?</vt:lpstr>
      <vt:lpstr>What are the properties of alpha particles?</vt:lpstr>
      <vt:lpstr>What are the properties of alpha particles?</vt:lpstr>
      <vt:lpstr>What are the health effects of exposure to alpha particles?</vt:lpstr>
      <vt:lpstr>What are the health effects of exposure to alpha particles?</vt:lpstr>
      <vt:lpstr>What are some common sources of alpha particles?</vt:lpstr>
      <vt:lpstr>What are some uses of alpha particles?</vt:lpstr>
      <vt:lpstr>What are some uses of alpha particles?</vt:lpstr>
      <vt:lpstr>What are beta particles?</vt:lpstr>
      <vt:lpstr>What are the properties of beta particles?</vt:lpstr>
      <vt:lpstr>What are the properties of beta particles?</vt:lpstr>
      <vt:lpstr>What causes some radionuclides to emit beta particles?</vt:lpstr>
      <vt:lpstr>What causes some radionuclides to emit beta particles?</vt:lpstr>
      <vt:lpstr>What causes some radionuclides to emit beta particles?</vt:lpstr>
      <vt:lpstr>What causes some radionuclides to emit beta particles?</vt:lpstr>
      <vt:lpstr>What are the health effects of exposure to beta particles?</vt:lpstr>
      <vt:lpstr>What are some common sources of beta particles?</vt:lpstr>
      <vt:lpstr>What are some uses of beta particles?</vt:lpstr>
      <vt:lpstr>What are gamma rays?</vt:lpstr>
      <vt:lpstr>What are the properties of gamma rays?</vt:lpstr>
      <vt:lpstr>What are the properties of gamma rays?</vt:lpstr>
      <vt:lpstr>What are the properties of gamma rays?</vt:lpstr>
      <vt:lpstr>PowerPoint Presentation</vt:lpstr>
      <vt:lpstr>What is the difference between gamma rays and X-rays?</vt:lpstr>
      <vt:lpstr>What are the health effects of exposure to gamma radiation?</vt:lpstr>
      <vt:lpstr>What are the health effects of exposure to gamma radiation?</vt:lpstr>
      <vt:lpstr>What are some common sources of gamma radiation?</vt:lpstr>
      <vt:lpstr>What are some uses of gamma ray emitters?</vt:lpstr>
      <vt:lpstr>What are some uses of gamma ray emitters?</vt:lpstr>
      <vt:lpstr>What are some uses of gamma ray emitters?</vt:lpstr>
      <vt:lpstr>What are some uses of gamma ray emitters?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Başlık Düzeni</dc:title>
  <dc:creator>Samsung</dc:creator>
  <cp:lastModifiedBy>Doç. Dr. Osman GÜNAY</cp:lastModifiedBy>
  <cp:revision>275</cp:revision>
  <dcterms:created xsi:type="dcterms:W3CDTF">2021-01-03T21:40:38Z</dcterms:created>
  <dcterms:modified xsi:type="dcterms:W3CDTF">2022-09-26T04:59:12Z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