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503" r:id="rId2"/>
    <p:sldId id="504" r:id="rId3"/>
    <p:sldId id="505" r:id="rId4"/>
    <p:sldId id="520" r:id="rId5"/>
    <p:sldId id="506" r:id="rId6"/>
    <p:sldId id="521" r:id="rId7"/>
    <p:sldId id="522" r:id="rId8"/>
    <p:sldId id="523" r:id="rId9"/>
    <p:sldId id="524" r:id="rId10"/>
    <p:sldId id="525" r:id="rId11"/>
    <p:sldId id="567" r:id="rId12"/>
    <p:sldId id="568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CF3DC6-2E6B-46D2-88B7-5E4FA9F2456C}" type="datetime1">
              <a:rPr lang="tr-TR" smtClean="0"/>
              <a:t>12.09.2022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C862C37A-C02D-4B55-998D-02E3C9E4AAAD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109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8305231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247958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91729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737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482420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911994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8841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333392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0892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582529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188640"/>
            <a:ext cx="5918026" cy="55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62" y="660211"/>
            <a:ext cx="8982998" cy="43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40" y="286604"/>
            <a:ext cx="2592288" cy="53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4" y="311053"/>
            <a:ext cx="2808312" cy="57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Decay</a:t>
            </a:r>
            <a:r>
              <a:rPr lang="tr-TR" dirty="0"/>
              <a:t> </a:t>
            </a:r>
            <a:r>
              <a:rPr lang="tr-TR" dirty="0" err="1"/>
              <a:t>Schemes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Decay schemes are widely used to give a visual representation of radioactive decay. </a:t>
            </a:r>
            <a:endParaRPr lang="tr-TR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scheme for a relatively straight-forward decay is shown below: 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pPr lvl="1"/>
            <a:r>
              <a:rPr lang="en-US" sz="2400" dirty="0"/>
              <a:t>This scheme is for hydrogen-3 which decays to helium-3 with a half-life of 12.3 years through the emission of a beta-minus particle with an energy of 0.0057 MeV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3123988"/>
            <a:ext cx="3433244" cy="16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scheme for a more complicated decay is that of caesium-137: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6995" y="1845734"/>
            <a:ext cx="5573482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This </a:t>
            </a:r>
            <a:r>
              <a:rPr lang="en-US" sz="2400" dirty="0"/>
              <a:t>isotope can decay through </a:t>
            </a:r>
            <a:r>
              <a:rPr lang="en-US" sz="2400" dirty="0" err="1"/>
              <a:t>through</a:t>
            </a:r>
            <a:r>
              <a:rPr lang="en-US" sz="2400" dirty="0"/>
              <a:t> two beta-minus processes. </a:t>
            </a:r>
            <a:endParaRPr lang="tr-TR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one which occurs in 5% of disintegrations a beta-minus particle is emitted with an energy of 1.17 MeV to produce barium-137.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2132856"/>
            <a:ext cx="4015496" cy="27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scheme for a more complicated decay is that of caesium-137: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6995" y="1845734"/>
            <a:ext cx="6005530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In </a:t>
            </a:r>
            <a:r>
              <a:rPr lang="en-US" sz="2400" dirty="0"/>
              <a:t>the second which occurs more frequently (in the remaining 95% of disintegrations) a beta-minus particle of energy 0.51 MeV is emitted to produce barium-137m - in other words a barium-137 nucleus in a metastable state. </a:t>
            </a:r>
            <a:endParaRPr lang="tr-TR" sz="2400" dirty="0" smtClean="0"/>
          </a:p>
          <a:p>
            <a:pPr lvl="1"/>
            <a:endParaRPr lang="tr-TR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barium-137m then decays via isomeric transition with the emission of a gamma-ray of energy 0.662 MeV.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2492896"/>
            <a:ext cx="3497464" cy="24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general method used for decay schemes is illustrated in the </a:t>
            </a:r>
            <a:r>
              <a:rPr lang="en-US" dirty="0" smtClean="0"/>
              <a:t>diagram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6995" y="1845734"/>
            <a:ext cx="5501474" cy="3023426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/>
              <a:t>The </a:t>
            </a:r>
            <a:r>
              <a:rPr lang="en-US" sz="2200" dirty="0"/>
              <a:t>energy is plotted on the vertical axis and atomic number on the horizontal axis - although these axes are rarely displayed in actual schemes. </a:t>
            </a:r>
            <a:endParaRPr lang="tr-TR" sz="22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isotope from which the scheme originates is displayed at the top - X in the case above. </a:t>
            </a:r>
            <a:endParaRPr lang="tr-TR" sz="22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isotope is referred to as the parent. </a:t>
            </a:r>
            <a:endParaRPr lang="tr-TR" sz="2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9" y="2276872"/>
            <a:ext cx="4950404" cy="36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general method used for decay schemes is illustrated in the </a:t>
            </a:r>
            <a:r>
              <a:rPr lang="en-US" dirty="0" smtClean="0"/>
              <a:t>diagram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6995" y="1845734"/>
            <a:ext cx="5501474" cy="3023426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The </a:t>
            </a:r>
            <a:r>
              <a:rPr lang="en-US" sz="2400" dirty="0"/>
              <a:t>parent looses energy when it decays and hence the products of the decay referred to as daughters are plotted at a lower energy level. </a:t>
            </a:r>
            <a:endParaRPr lang="tr-TR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diagram illustrates the situation for common forms of radioactive </a:t>
            </a:r>
            <a:r>
              <a:rPr lang="en-US" sz="2400" dirty="0" smtClean="0"/>
              <a:t>decay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9" y="2348880"/>
            <a:ext cx="4851689" cy="3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0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general method used for decay schemes is illustrated in the </a:t>
            </a:r>
            <a:r>
              <a:rPr lang="en-US" dirty="0" smtClean="0"/>
              <a:t>diagram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5780" y="1845734"/>
            <a:ext cx="6048672" cy="3815514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Alpha-decay </a:t>
            </a:r>
            <a:r>
              <a:rPr lang="en-US" sz="2400" dirty="0"/>
              <a:t>is illustrated on the left where the mass number is reduced by 4 and the atomic number is reduced by 2 to produce daughter A. </a:t>
            </a:r>
            <a:endParaRPr lang="tr-TR" sz="24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its right the scheme for beta-plus decay is shown to produce daughter B. </a:t>
            </a:r>
            <a:endParaRPr lang="tr-TR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situation for beta-minus decay followed by gamma-decay is shown on the right side of the diagram where daughters C and D respectively are produced.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9" y="2348880"/>
            <a:ext cx="4851689" cy="3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63969"/>
            <a:ext cx="7200800" cy="54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593423"/>
            <a:ext cx="4392488" cy="37326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816881"/>
            <a:ext cx="4295775" cy="328575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4" y="4566893"/>
            <a:ext cx="11250601" cy="11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3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is Teması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7066</TotalTime>
  <Words>366</Words>
  <Application>Microsoft Office PowerPoint</Application>
  <PresentationFormat>Özel</PresentationFormat>
  <Paragraphs>26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Euphemia</vt:lpstr>
      <vt:lpstr>Retrospect</vt:lpstr>
      <vt:lpstr>PowerPoint Sunusu</vt:lpstr>
      <vt:lpstr>Decay Schemes </vt:lpstr>
      <vt:lpstr>A scheme for a more complicated decay is that of caesium-137:</vt:lpstr>
      <vt:lpstr>A scheme for a more complicated decay is that of caesium-137:</vt:lpstr>
      <vt:lpstr>The general method used for decay schemes is illustrated in the diagram</vt:lpstr>
      <vt:lpstr>The general method used for decay schemes is illustrated in the diagram</vt:lpstr>
      <vt:lpstr>The general method used for decay schemes is illustrated in the diagram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>Samsung</dc:creator>
  <cp:lastModifiedBy>osman gunay</cp:lastModifiedBy>
  <cp:revision>283</cp:revision>
  <dcterms:created xsi:type="dcterms:W3CDTF">2021-01-03T21:40:38Z</dcterms:created>
  <dcterms:modified xsi:type="dcterms:W3CDTF">2022-09-12T05:32:22Z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